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3"/>
  </p:notesMasterIdLst>
  <p:sldIdLst>
    <p:sldId id="258" r:id="rId2"/>
    <p:sldId id="576" r:id="rId3"/>
    <p:sldId id="296" r:id="rId4"/>
    <p:sldId id="578" r:id="rId5"/>
    <p:sldId id="297" r:id="rId6"/>
    <p:sldId id="298" r:id="rId7"/>
    <p:sldId id="301" r:id="rId8"/>
    <p:sldId id="299" r:id="rId9"/>
    <p:sldId id="302" r:id="rId10"/>
    <p:sldId id="303" r:id="rId11"/>
    <p:sldId id="304" r:id="rId12"/>
    <p:sldId id="305" r:id="rId13"/>
    <p:sldId id="306" r:id="rId14"/>
    <p:sldId id="2460" r:id="rId15"/>
    <p:sldId id="307" r:id="rId16"/>
    <p:sldId id="2459" r:id="rId17"/>
    <p:sldId id="309" r:id="rId18"/>
    <p:sldId id="310" r:id="rId19"/>
    <p:sldId id="311" r:id="rId20"/>
    <p:sldId id="2463" r:id="rId21"/>
    <p:sldId id="2476" r:id="rId22"/>
    <p:sldId id="2475" r:id="rId23"/>
    <p:sldId id="2464" r:id="rId24"/>
    <p:sldId id="2462" r:id="rId25"/>
    <p:sldId id="2465" r:id="rId26"/>
    <p:sldId id="2466" r:id="rId27"/>
    <p:sldId id="2477" r:id="rId28"/>
    <p:sldId id="2478" r:id="rId29"/>
    <p:sldId id="2479" r:id="rId30"/>
    <p:sldId id="577" r:id="rId31"/>
    <p:sldId id="579" r:id="rId32"/>
    <p:sldId id="2482" r:id="rId33"/>
    <p:sldId id="467" r:id="rId34"/>
    <p:sldId id="357" r:id="rId35"/>
    <p:sldId id="466" r:id="rId36"/>
    <p:sldId id="468" r:id="rId37"/>
    <p:sldId id="383" r:id="rId38"/>
    <p:sldId id="358" r:id="rId39"/>
    <p:sldId id="384" r:id="rId40"/>
    <p:sldId id="388" r:id="rId41"/>
    <p:sldId id="386" r:id="rId42"/>
    <p:sldId id="387" r:id="rId43"/>
    <p:sldId id="426" r:id="rId44"/>
    <p:sldId id="470" r:id="rId45"/>
    <p:sldId id="365" r:id="rId46"/>
    <p:sldId id="471" r:id="rId47"/>
    <p:sldId id="472" r:id="rId48"/>
    <p:sldId id="469" r:id="rId49"/>
    <p:sldId id="389" r:id="rId50"/>
    <p:sldId id="390" r:id="rId51"/>
    <p:sldId id="366" r:id="rId52"/>
    <p:sldId id="391" r:id="rId53"/>
    <p:sldId id="392" r:id="rId54"/>
    <p:sldId id="371" r:id="rId55"/>
    <p:sldId id="475" r:id="rId56"/>
    <p:sldId id="394" r:id="rId57"/>
    <p:sldId id="395" r:id="rId58"/>
    <p:sldId id="396" r:id="rId59"/>
    <p:sldId id="430" r:id="rId60"/>
    <p:sldId id="476" r:id="rId61"/>
    <p:sldId id="477" r:id="rId62"/>
    <p:sldId id="412" r:id="rId63"/>
    <p:sldId id="484" r:id="rId64"/>
    <p:sldId id="483" r:id="rId65"/>
    <p:sldId id="413" r:id="rId66"/>
    <p:sldId id="485" r:id="rId67"/>
    <p:sldId id="423" r:id="rId68"/>
    <p:sldId id="2486" r:id="rId69"/>
    <p:sldId id="260" r:id="rId70"/>
    <p:sldId id="2488" r:id="rId71"/>
    <p:sldId id="2489" r:id="rId72"/>
    <p:sldId id="290" r:id="rId73"/>
    <p:sldId id="2490" r:id="rId74"/>
    <p:sldId id="2494" r:id="rId75"/>
    <p:sldId id="2495" r:id="rId76"/>
    <p:sldId id="2496" r:id="rId77"/>
    <p:sldId id="2497" r:id="rId78"/>
    <p:sldId id="2498" r:id="rId79"/>
    <p:sldId id="257" r:id="rId80"/>
    <p:sldId id="300" r:id="rId81"/>
    <p:sldId id="2499"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62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893"/>
    <p:restoredTop sz="84705"/>
  </p:normalViewPr>
  <p:slideViewPr>
    <p:cSldViewPr snapToGrid="0" snapToObjects="1">
      <p:cViewPr varScale="1">
        <p:scale>
          <a:sx n="93" d="100"/>
          <a:sy n="93" d="100"/>
        </p:scale>
        <p:origin x="21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95C5BC-32E5-4711-B9CE-6501155DE38F}"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1182883-B59B-4D41-BAEC-56776A7937D2}">
      <dgm:prSet/>
      <dgm:spPr/>
      <dgm:t>
        <a:bodyPr/>
        <a:lstStyle/>
        <a:p>
          <a:r>
            <a:rPr lang="en-US" dirty="0"/>
            <a:t>Part 1:  Intrusion Detection Systems</a:t>
          </a:r>
        </a:p>
      </dgm:t>
    </dgm:pt>
    <dgm:pt modelId="{E13C6A02-4CE4-44E6-ABD2-4DDD6CAA6A9C}" type="parTrans" cxnId="{A9CDAAE9-CB51-4B35-A3E4-C0CF4796A3DD}">
      <dgm:prSet/>
      <dgm:spPr/>
      <dgm:t>
        <a:bodyPr/>
        <a:lstStyle/>
        <a:p>
          <a:endParaRPr lang="en-US"/>
        </a:p>
      </dgm:t>
    </dgm:pt>
    <dgm:pt modelId="{30BAF31B-C654-4EF2-8CDB-7B75FFFD0077}" type="sibTrans" cxnId="{A9CDAAE9-CB51-4B35-A3E4-C0CF4796A3DD}">
      <dgm:prSet/>
      <dgm:spPr/>
      <dgm:t>
        <a:bodyPr/>
        <a:lstStyle/>
        <a:p>
          <a:endParaRPr lang="en-US"/>
        </a:p>
      </dgm:t>
    </dgm:pt>
    <dgm:pt modelId="{E96C21D6-7A52-48F7-B5BA-527E132FC233}">
      <dgm:prSet/>
      <dgm:spPr/>
      <dgm:t>
        <a:bodyPr/>
        <a:lstStyle/>
        <a:p>
          <a:r>
            <a:rPr lang="en-US" dirty="0"/>
            <a:t>Part 2: Firewalls</a:t>
          </a:r>
        </a:p>
      </dgm:t>
    </dgm:pt>
    <dgm:pt modelId="{0B6D58D2-B466-47A9-9FAC-00280367772B}" type="parTrans" cxnId="{713D6B4E-62F2-4518-BF57-AA07631E9252}">
      <dgm:prSet/>
      <dgm:spPr/>
      <dgm:t>
        <a:bodyPr/>
        <a:lstStyle/>
        <a:p>
          <a:endParaRPr lang="en-US"/>
        </a:p>
      </dgm:t>
    </dgm:pt>
    <dgm:pt modelId="{58F4F8D5-E572-4AD1-9274-4C4710F5BFAA}" type="sibTrans" cxnId="{713D6B4E-62F2-4518-BF57-AA07631E9252}">
      <dgm:prSet/>
      <dgm:spPr/>
      <dgm:t>
        <a:bodyPr/>
        <a:lstStyle/>
        <a:p>
          <a:endParaRPr lang="en-US"/>
        </a:p>
      </dgm:t>
    </dgm:pt>
    <dgm:pt modelId="{6F234010-E889-F449-9ADD-657841B642C3}">
      <dgm:prSet/>
      <dgm:spPr/>
      <dgm:t>
        <a:bodyPr/>
        <a:lstStyle/>
        <a:p>
          <a:r>
            <a:rPr lang="en-US" dirty="0"/>
            <a:t>Part 3:  Honeypots</a:t>
          </a:r>
        </a:p>
      </dgm:t>
    </dgm:pt>
    <dgm:pt modelId="{AD8D967D-1B21-3642-B663-F5241E5DB85A}" type="parTrans" cxnId="{5BF33910-B2E7-6C44-9B53-1E44624FAB8C}">
      <dgm:prSet/>
      <dgm:spPr/>
      <dgm:t>
        <a:bodyPr/>
        <a:lstStyle/>
        <a:p>
          <a:endParaRPr lang="en-GB"/>
        </a:p>
      </dgm:t>
    </dgm:pt>
    <dgm:pt modelId="{7F09EA25-E2CD-0A48-ACDD-63525BFCF5C5}" type="sibTrans" cxnId="{5BF33910-B2E7-6C44-9B53-1E44624FAB8C}">
      <dgm:prSet/>
      <dgm:spPr/>
      <dgm:t>
        <a:bodyPr/>
        <a:lstStyle/>
        <a:p>
          <a:endParaRPr lang="en-GB"/>
        </a:p>
      </dgm:t>
    </dgm:pt>
    <dgm:pt modelId="{6909DF4C-7E0C-E844-85CD-6F26D50D77FC}">
      <dgm:prSet/>
      <dgm:spPr/>
      <dgm:t>
        <a:bodyPr/>
        <a:lstStyle/>
        <a:p>
          <a:r>
            <a:rPr lang="en-US" dirty="0"/>
            <a:t>Why use honeypots</a:t>
          </a:r>
        </a:p>
      </dgm:t>
    </dgm:pt>
    <dgm:pt modelId="{4AFD4D46-4FA7-9D4A-9FA2-7191DDC16237}" type="parTrans" cxnId="{C8CDDC26-D71A-234A-8D99-955BE9F56313}">
      <dgm:prSet/>
      <dgm:spPr/>
      <dgm:t>
        <a:bodyPr/>
        <a:lstStyle/>
        <a:p>
          <a:endParaRPr lang="en-GB"/>
        </a:p>
      </dgm:t>
    </dgm:pt>
    <dgm:pt modelId="{E4CA000B-349E-834D-88DC-E72E219C9A00}" type="sibTrans" cxnId="{C8CDDC26-D71A-234A-8D99-955BE9F56313}">
      <dgm:prSet/>
      <dgm:spPr/>
      <dgm:t>
        <a:bodyPr/>
        <a:lstStyle/>
        <a:p>
          <a:endParaRPr lang="en-GB"/>
        </a:p>
      </dgm:t>
    </dgm:pt>
    <dgm:pt modelId="{86FE3507-A00C-294D-B626-A2FF4680479C}">
      <dgm:prSet/>
      <dgm:spPr/>
      <dgm:t>
        <a:bodyPr/>
        <a:lstStyle/>
        <a:p>
          <a:r>
            <a:rPr lang="en-US" dirty="0"/>
            <a:t>Introduction to Snort</a:t>
          </a:r>
        </a:p>
      </dgm:t>
    </dgm:pt>
    <dgm:pt modelId="{7996BAB0-CC49-BE4F-807E-FCFD183231D4}" type="parTrans" cxnId="{5A482F20-A8A6-7F45-A18D-43D2AD90CA87}">
      <dgm:prSet/>
      <dgm:spPr/>
      <dgm:t>
        <a:bodyPr/>
        <a:lstStyle/>
        <a:p>
          <a:endParaRPr lang="en-GB"/>
        </a:p>
      </dgm:t>
    </dgm:pt>
    <dgm:pt modelId="{1832F874-3D2F-B940-BE3D-7C4FB58F3056}" type="sibTrans" cxnId="{5A482F20-A8A6-7F45-A18D-43D2AD90CA87}">
      <dgm:prSet/>
      <dgm:spPr/>
      <dgm:t>
        <a:bodyPr/>
        <a:lstStyle/>
        <a:p>
          <a:endParaRPr lang="en-GB"/>
        </a:p>
      </dgm:t>
    </dgm:pt>
    <dgm:pt modelId="{8945DC42-0F58-074C-BECF-3B3B29DEAC3A}">
      <dgm:prSet/>
      <dgm:spPr/>
      <dgm:t>
        <a:bodyPr/>
        <a:lstStyle/>
        <a:p>
          <a:r>
            <a:rPr lang="en-US" dirty="0"/>
            <a:t>Basics of firewalls</a:t>
          </a:r>
        </a:p>
      </dgm:t>
    </dgm:pt>
    <dgm:pt modelId="{EBC2D08F-D2AC-8F4E-9012-B4EBDA63ABB2}" type="parTrans" cxnId="{3EA9E3E8-16B4-D649-9904-44BB6A467A90}">
      <dgm:prSet/>
      <dgm:spPr/>
      <dgm:t>
        <a:bodyPr/>
        <a:lstStyle/>
        <a:p>
          <a:endParaRPr lang="en-GB"/>
        </a:p>
      </dgm:t>
    </dgm:pt>
    <dgm:pt modelId="{A1F9E1B0-85EB-A742-8910-2CAD7C88C6B6}" type="sibTrans" cxnId="{3EA9E3E8-16B4-D649-9904-44BB6A467A90}">
      <dgm:prSet/>
      <dgm:spPr/>
      <dgm:t>
        <a:bodyPr/>
        <a:lstStyle/>
        <a:p>
          <a:endParaRPr lang="en-GB"/>
        </a:p>
      </dgm:t>
    </dgm:pt>
    <dgm:pt modelId="{AFF3DC72-0F2E-344D-990A-F59F274DC89D}">
      <dgm:prSet/>
      <dgm:spPr/>
      <dgm:t>
        <a:bodyPr/>
        <a:lstStyle/>
        <a:p>
          <a:r>
            <a:rPr lang="en-US" dirty="0"/>
            <a:t>Hands-on: Running a real IDS</a:t>
          </a:r>
        </a:p>
      </dgm:t>
    </dgm:pt>
    <dgm:pt modelId="{82D337FC-D519-224D-9035-35598D55363B}" type="parTrans" cxnId="{6DA33A83-6624-2141-BC63-385A77D3235B}">
      <dgm:prSet/>
      <dgm:spPr/>
      <dgm:t>
        <a:bodyPr/>
        <a:lstStyle/>
        <a:p>
          <a:endParaRPr lang="en-GB"/>
        </a:p>
      </dgm:t>
    </dgm:pt>
    <dgm:pt modelId="{3D076F80-9C37-7E40-A4F7-BA6007B0423E}" type="sibTrans" cxnId="{6DA33A83-6624-2141-BC63-385A77D3235B}">
      <dgm:prSet/>
      <dgm:spPr/>
      <dgm:t>
        <a:bodyPr/>
        <a:lstStyle/>
        <a:p>
          <a:endParaRPr lang="en-GB"/>
        </a:p>
      </dgm:t>
    </dgm:pt>
    <dgm:pt modelId="{E318F6FF-6EC5-8542-A94D-120CC5098A76}">
      <dgm:prSet/>
      <dgm:spPr/>
      <dgm:t>
        <a:bodyPr/>
        <a:lstStyle/>
        <a:p>
          <a:r>
            <a:rPr lang="en-US" dirty="0"/>
            <a:t>Writing firewall rules</a:t>
          </a:r>
        </a:p>
      </dgm:t>
    </dgm:pt>
    <dgm:pt modelId="{B85E0F9F-6453-2047-8616-2A62B41826B4}" type="parTrans" cxnId="{B9EA1A48-CBA3-4E46-BE2E-3AFC1F28A8C9}">
      <dgm:prSet/>
      <dgm:spPr/>
      <dgm:t>
        <a:bodyPr/>
        <a:lstStyle/>
        <a:p>
          <a:endParaRPr lang="en-GB"/>
        </a:p>
      </dgm:t>
    </dgm:pt>
    <dgm:pt modelId="{426A3B55-022C-BF4C-972F-7E4507573AF5}" type="sibTrans" cxnId="{B9EA1A48-CBA3-4E46-BE2E-3AFC1F28A8C9}">
      <dgm:prSet/>
      <dgm:spPr/>
      <dgm:t>
        <a:bodyPr/>
        <a:lstStyle/>
        <a:p>
          <a:endParaRPr lang="en-GB"/>
        </a:p>
      </dgm:t>
    </dgm:pt>
    <dgm:pt modelId="{AAE8299D-FFE4-F940-A518-D3CDAE98E4B3}">
      <dgm:prSet/>
      <dgm:spPr/>
      <dgm:t>
        <a:bodyPr/>
        <a:lstStyle/>
        <a:p>
          <a:r>
            <a:rPr lang="en-US" dirty="0"/>
            <a:t>Hands-on: inspecting a real firewall </a:t>
          </a:r>
        </a:p>
      </dgm:t>
    </dgm:pt>
    <dgm:pt modelId="{AB0B8E74-F36F-7B41-8EF5-22C49D43AC75}" type="parTrans" cxnId="{C9156DED-0A3E-3242-AF14-F5A1ADF779DD}">
      <dgm:prSet/>
      <dgm:spPr/>
      <dgm:t>
        <a:bodyPr/>
        <a:lstStyle/>
        <a:p>
          <a:endParaRPr lang="en-GB"/>
        </a:p>
      </dgm:t>
    </dgm:pt>
    <dgm:pt modelId="{47B924C3-F9C2-8248-A1DB-467EA48B5AED}" type="sibTrans" cxnId="{C9156DED-0A3E-3242-AF14-F5A1ADF779DD}">
      <dgm:prSet/>
      <dgm:spPr/>
      <dgm:t>
        <a:bodyPr/>
        <a:lstStyle/>
        <a:p>
          <a:endParaRPr lang="en-GB"/>
        </a:p>
      </dgm:t>
    </dgm:pt>
    <dgm:pt modelId="{F07F008B-F668-EE4A-83FF-317E14DF0ECF}">
      <dgm:prSet/>
      <dgm:spPr/>
      <dgm:t>
        <a:bodyPr/>
        <a:lstStyle/>
        <a:p>
          <a:r>
            <a:rPr lang="en-US" dirty="0"/>
            <a:t>Honeypot projects and dataset exploration</a:t>
          </a:r>
        </a:p>
      </dgm:t>
    </dgm:pt>
    <dgm:pt modelId="{D87884D5-7DD6-B041-BF73-F9F681539A9C}" type="parTrans" cxnId="{78FF842E-943F-1348-8432-6B03B17E987B}">
      <dgm:prSet/>
      <dgm:spPr/>
      <dgm:t>
        <a:bodyPr/>
        <a:lstStyle/>
        <a:p>
          <a:endParaRPr lang="en-GB"/>
        </a:p>
      </dgm:t>
    </dgm:pt>
    <dgm:pt modelId="{140BA1F5-AD2E-C44E-A948-A14CEFBA41F4}" type="sibTrans" cxnId="{78FF842E-943F-1348-8432-6B03B17E987B}">
      <dgm:prSet/>
      <dgm:spPr/>
      <dgm:t>
        <a:bodyPr/>
        <a:lstStyle/>
        <a:p>
          <a:endParaRPr lang="en-GB"/>
        </a:p>
      </dgm:t>
    </dgm:pt>
    <dgm:pt modelId="{3C0FD5B2-6CA5-C44D-8BF9-24B2A3055808}">
      <dgm:prSet/>
      <dgm:spPr/>
      <dgm:t>
        <a:bodyPr/>
        <a:lstStyle/>
        <a:p>
          <a:r>
            <a:rPr lang="en-US" dirty="0"/>
            <a:t>Honeypot deployment and issues</a:t>
          </a:r>
        </a:p>
      </dgm:t>
    </dgm:pt>
    <dgm:pt modelId="{57B0D8F0-2565-A44F-BDF4-55A2691683AD}" type="parTrans" cxnId="{A45812AD-77B2-8641-82E5-9F7358DC9653}">
      <dgm:prSet/>
      <dgm:spPr/>
      <dgm:t>
        <a:bodyPr/>
        <a:lstStyle/>
        <a:p>
          <a:endParaRPr lang="en-GB"/>
        </a:p>
      </dgm:t>
    </dgm:pt>
    <dgm:pt modelId="{42230F15-C081-594B-9548-8D5A43AAC016}" type="sibTrans" cxnId="{A45812AD-77B2-8641-82E5-9F7358DC9653}">
      <dgm:prSet/>
      <dgm:spPr/>
      <dgm:t>
        <a:bodyPr/>
        <a:lstStyle/>
        <a:p>
          <a:endParaRPr lang="en-GB"/>
        </a:p>
      </dgm:t>
    </dgm:pt>
    <dgm:pt modelId="{9858FF48-328C-7A47-9E76-2F0F69BCDCF1}">
      <dgm:prSet/>
      <dgm:spPr/>
      <dgm:t>
        <a:bodyPr/>
        <a:lstStyle/>
        <a:p>
          <a:r>
            <a:rPr lang="en-US" dirty="0"/>
            <a:t>Defining Intrusions </a:t>
          </a:r>
        </a:p>
      </dgm:t>
    </dgm:pt>
    <dgm:pt modelId="{9A1A3F49-0373-3E4E-93D2-845626BB484A}" type="parTrans" cxnId="{AB290215-FBB8-414E-810A-D45E8257DF4A}">
      <dgm:prSet/>
      <dgm:spPr/>
    </dgm:pt>
    <dgm:pt modelId="{58359EB6-4A4E-5843-8030-AD7B655EA41B}" type="sibTrans" cxnId="{AB290215-FBB8-414E-810A-D45E8257DF4A}">
      <dgm:prSet/>
      <dgm:spPr/>
    </dgm:pt>
    <dgm:pt modelId="{314BA754-CB71-3A45-B8CF-6F2D6C3ABB1A}">
      <dgm:prSet/>
      <dgm:spPr/>
      <dgm:t>
        <a:bodyPr/>
        <a:lstStyle/>
        <a:p>
          <a:r>
            <a:rPr lang="en-US" dirty="0"/>
            <a:t>How </a:t>
          </a:r>
          <a:r>
            <a:rPr lang="en-US" dirty="0" err="1"/>
            <a:t>IDSes</a:t>
          </a:r>
          <a:r>
            <a:rPr lang="en-US" dirty="0"/>
            <a:t> and </a:t>
          </a:r>
          <a:r>
            <a:rPr lang="en-US" dirty="0" err="1"/>
            <a:t>IPSes</a:t>
          </a:r>
          <a:r>
            <a:rPr lang="en-US" dirty="0"/>
            <a:t> work</a:t>
          </a:r>
        </a:p>
      </dgm:t>
    </dgm:pt>
    <dgm:pt modelId="{1C845297-3158-0542-AE0C-8582EA6BA154}" type="parTrans" cxnId="{7B64ED41-3CE0-F045-9660-DD6D78F8AF3B}">
      <dgm:prSet/>
      <dgm:spPr/>
    </dgm:pt>
    <dgm:pt modelId="{2F7EB5ED-23E8-8141-8835-F400D87E0380}" type="sibTrans" cxnId="{7B64ED41-3CE0-F045-9660-DD6D78F8AF3B}">
      <dgm:prSet/>
      <dgm:spPr/>
    </dgm:pt>
    <dgm:pt modelId="{68BE8AD0-B56B-A44A-A9CB-8FC09D656E18}" type="pres">
      <dgm:prSet presAssocID="{3095C5BC-32E5-4711-B9CE-6501155DE38F}" presName="linear" presStyleCnt="0">
        <dgm:presLayoutVars>
          <dgm:dir/>
          <dgm:animLvl val="lvl"/>
          <dgm:resizeHandles val="exact"/>
        </dgm:presLayoutVars>
      </dgm:prSet>
      <dgm:spPr/>
    </dgm:pt>
    <dgm:pt modelId="{AB73F81C-0DAB-3549-812F-4E2B05DFCD0F}" type="pres">
      <dgm:prSet presAssocID="{11182883-B59B-4D41-BAEC-56776A7937D2}" presName="parentLin" presStyleCnt="0"/>
      <dgm:spPr/>
    </dgm:pt>
    <dgm:pt modelId="{4627FD72-AF67-444A-BCC6-1874D00402BB}" type="pres">
      <dgm:prSet presAssocID="{11182883-B59B-4D41-BAEC-56776A7937D2}" presName="parentLeftMargin" presStyleLbl="node1" presStyleIdx="0" presStyleCnt="3"/>
      <dgm:spPr/>
    </dgm:pt>
    <dgm:pt modelId="{EEEDF85C-1547-9847-972F-ABBBC265001D}" type="pres">
      <dgm:prSet presAssocID="{11182883-B59B-4D41-BAEC-56776A7937D2}" presName="parentText" presStyleLbl="node1" presStyleIdx="0" presStyleCnt="3">
        <dgm:presLayoutVars>
          <dgm:chMax val="0"/>
          <dgm:bulletEnabled val="1"/>
        </dgm:presLayoutVars>
      </dgm:prSet>
      <dgm:spPr/>
    </dgm:pt>
    <dgm:pt modelId="{21D93DD6-3A0A-904D-B6B6-3B7A1276F3F7}" type="pres">
      <dgm:prSet presAssocID="{11182883-B59B-4D41-BAEC-56776A7937D2}" presName="negativeSpace" presStyleCnt="0"/>
      <dgm:spPr/>
    </dgm:pt>
    <dgm:pt modelId="{CBE8143B-1682-5E4F-A903-4BE62C663549}" type="pres">
      <dgm:prSet presAssocID="{11182883-B59B-4D41-BAEC-56776A7937D2}" presName="childText" presStyleLbl="conFgAcc1" presStyleIdx="0" presStyleCnt="3">
        <dgm:presLayoutVars>
          <dgm:bulletEnabled val="1"/>
        </dgm:presLayoutVars>
      </dgm:prSet>
      <dgm:spPr/>
    </dgm:pt>
    <dgm:pt modelId="{36105CFD-3855-F243-80A5-6CB822A79681}" type="pres">
      <dgm:prSet presAssocID="{30BAF31B-C654-4EF2-8CDB-7B75FFFD0077}" presName="spaceBetweenRectangles" presStyleCnt="0"/>
      <dgm:spPr/>
    </dgm:pt>
    <dgm:pt modelId="{51BB6485-A362-C641-8B77-08E4B6C38E99}" type="pres">
      <dgm:prSet presAssocID="{E96C21D6-7A52-48F7-B5BA-527E132FC233}" presName="parentLin" presStyleCnt="0"/>
      <dgm:spPr/>
    </dgm:pt>
    <dgm:pt modelId="{9482A234-8E60-CB40-B85B-3CB3A789ED95}" type="pres">
      <dgm:prSet presAssocID="{E96C21D6-7A52-48F7-B5BA-527E132FC233}" presName="parentLeftMargin" presStyleLbl="node1" presStyleIdx="0" presStyleCnt="3"/>
      <dgm:spPr/>
    </dgm:pt>
    <dgm:pt modelId="{6B7ED843-C4F9-164D-9D09-08F0507DBC46}" type="pres">
      <dgm:prSet presAssocID="{E96C21D6-7A52-48F7-B5BA-527E132FC233}" presName="parentText" presStyleLbl="node1" presStyleIdx="1" presStyleCnt="3">
        <dgm:presLayoutVars>
          <dgm:chMax val="0"/>
          <dgm:bulletEnabled val="1"/>
        </dgm:presLayoutVars>
      </dgm:prSet>
      <dgm:spPr/>
    </dgm:pt>
    <dgm:pt modelId="{B269382F-AEE8-2340-9D64-BB1E993A0CB4}" type="pres">
      <dgm:prSet presAssocID="{E96C21D6-7A52-48F7-B5BA-527E132FC233}" presName="negativeSpace" presStyleCnt="0"/>
      <dgm:spPr/>
    </dgm:pt>
    <dgm:pt modelId="{922552E1-BAEC-AB47-9007-CDB1AB4591A3}" type="pres">
      <dgm:prSet presAssocID="{E96C21D6-7A52-48F7-B5BA-527E132FC233}" presName="childText" presStyleLbl="conFgAcc1" presStyleIdx="1" presStyleCnt="3">
        <dgm:presLayoutVars>
          <dgm:bulletEnabled val="1"/>
        </dgm:presLayoutVars>
      </dgm:prSet>
      <dgm:spPr/>
    </dgm:pt>
    <dgm:pt modelId="{BACD6F27-5F05-3443-B22A-2FFCE1118E30}" type="pres">
      <dgm:prSet presAssocID="{58F4F8D5-E572-4AD1-9274-4C4710F5BFAA}" presName="spaceBetweenRectangles" presStyleCnt="0"/>
      <dgm:spPr/>
    </dgm:pt>
    <dgm:pt modelId="{93C35962-BF04-1D4E-9331-D5EDFFC0D8F5}" type="pres">
      <dgm:prSet presAssocID="{6F234010-E889-F449-9ADD-657841B642C3}" presName="parentLin" presStyleCnt="0"/>
      <dgm:spPr/>
    </dgm:pt>
    <dgm:pt modelId="{2AE1ACA8-D8F4-6F45-9FD5-37BB4995FEDE}" type="pres">
      <dgm:prSet presAssocID="{6F234010-E889-F449-9ADD-657841B642C3}" presName="parentLeftMargin" presStyleLbl="node1" presStyleIdx="1" presStyleCnt="3"/>
      <dgm:spPr/>
    </dgm:pt>
    <dgm:pt modelId="{052BCA94-61E4-3447-A92D-FF4987604AB2}" type="pres">
      <dgm:prSet presAssocID="{6F234010-E889-F449-9ADD-657841B642C3}" presName="parentText" presStyleLbl="node1" presStyleIdx="2" presStyleCnt="3">
        <dgm:presLayoutVars>
          <dgm:chMax val="0"/>
          <dgm:bulletEnabled val="1"/>
        </dgm:presLayoutVars>
      </dgm:prSet>
      <dgm:spPr/>
    </dgm:pt>
    <dgm:pt modelId="{990A0683-4FB8-9246-A257-288552D7A672}" type="pres">
      <dgm:prSet presAssocID="{6F234010-E889-F449-9ADD-657841B642C3}" presName="negativeSpace" presStyleCnt="0"/>
      <dgm:spPr/>
    </dgm:pt>
    <dgm:pt modelId="{0F08EDD5-FED3-BC41-AD34-52797CB572E7}" type="pres">
      <dgm:prSet presAssocID="{6F234010-E889-F449-9ADD-657841B642C3}" presName="childText" presStyleLbl="conFgAcc1" presStyleIdx="2" presStyleCnt="3">
        <dgm:presLayoutVars>
          <dgm:bulletEnabled val="1"/>
        </dgm:presLayoutVars>
      </dgm:prSet>
      <dgm:spPr/>
    </dgm:pt>
  </dgm:ptLst>
  <dgm:cxnLst>
    <dgm:cxn modelId="{7EB7630B-C8A5-A74C-ADA7-B986A9750DA2}" type="presOf" srcId="{6F234010-E889-F449-9ADD-657841B642C3}" destId="{2AE1ACA8-D8F4-6F45-9FD5-37BB4995FEDE}" srcOrd="0" destOrd="0" presId="urn:microsoft.com/office/officeart/2005/8/layout/list1"/>
    <dgm:cxn modelId="{12FC540F-BBE0-6A45-8377-513FA404F245}" type="presOf" srcId="{86FE3507-A00C-294D-B626-A2FF4680479C}" destId="{CBE8143B-1682-5E4F-A903-4BE62C663549}" srcOrd="0" destOrd="2" presId="urn:microsoft.com/office/officeart/2005/8/layout/list1"/>
    <dgm:cxn modelId="{5BF33910-B2E7-6C44-9B53-1E44624FAB8C}" srcId="{3095C5BC-32E5-4711-B9CE-6501155DE38F}" destId="{6F234010-E889-F449-9ADD-657841B642C3}" srcOrd="2" destOrd="0" parTransId="{AD8D967D-1B21-3642-B663-F5241E5DB85A}" sibTransId="{7F09EA25-E2CD-0A48-ACDD-63525BFCF5C5}"/>
    <dgm:cxn modelId="{AB290215-FBB8-414E-810A-D45E8257DF4A}" srcId="{11182883-B59B-4D41-BAEC-56776A7937D2}" destId="{9858FF48-328C-7A47-9E76-2F0F69BCDCF1}" srcOrd="0" destOrd="0" parTransId="{9A1A3F49-0373-3E4E-93D2-845626BB484A}" sibTransId="{58359EB6-4A4E-5843-8030-AD7B655EA41B}"/>
    <dgm:cxn modelId="{9AFB061D-7F67-7143-A3DC-6873D94C7E1C}" type="presOf" srcId="{E318F6FF-6EC5-8542-A94D-120CC5098A76}" destId="{922552E1-BAEC-AB47-9007-CDB1AB4591A3}" srcOrd="0" destOrd="1" presId="urn:microsoft.com/office/officeart/2005/8/layout/list1"/>
    <dgm:cxn modelId="{5A482F20-A8A6-7F45-A18D-43D2AD90CA87}" srcId="{11182883-B59B-4D41-BAEC-56776A7937D2}" destId="{86FE3507-A00C-294D-B626-A2FF4680479C}" srcOrd="2" destOrd="0" parTransId="{7996BAB0-CC49-BE4F-807E-FCFD183231D4}" sibTransId="{1832F874-3D2F-B940-BE3D-7C4FB58F3056}"/>
    <dgm:cxn modelId="{94CD3721-C8AC-184F-A289-FE466263243C}" type="presOf" srcId="{6909DF4C-7E0C-E844-85CD-6F26D50D77FC}" destId="{0F08EDD5-FED3-BC41-AD34-52797CB572E7}" srcOrd="0" destOrd="0" presId="urn:microsoft.com/office/officeart/2005/8/layout/list1"/>
    <dgm:cxn modelId="{F607BE24-6657-BF4F-A131-9522D0482EE0}" type="presOf" srcId="{11182883-B59B-4D41-BAEC-56776A7937D2}" destId="{EEEDF85C-1547-9847-972F-ABBBC265001D}" srcOrd="1" destOrd="0" presId="urn:microsoft.com/office/officeart/2005/8/layout/list1"/>
    <dgm:cxn modelId="{C8CDDC26-D71A-234A-8D99-955BE9F56313}" srcId="{6F234010-E889-F449-9ADD-657841B642C3}" destId="{6909DF4C-7E0C-E844-85CD-6F26D50D77FC}" srcOrd="0" destOrd="0" parTransId="{4AFD4D46-4FA7-9D4A-9FA2-7191DDC16237}" sibTransId="{E4CA000B-349E-834D-88DC-E72E219C9A00}"/>
    <dgm:cxn modelId="{7B62392A-1B56-384D-8DBF-D02BE0ACD2D5}" type="presOf" srcId="{AFF3DC72-0F2E-344D-990A-F59F274DC89D}" destId="{CBE8143B-1682-5E4F-A903-4BE62C663549}" srcOrd="0" destOrd="3" presId="urn:microsoft.com/office/officeart/2005/8/layout/list1"/>
    <dgm:cxn modelId="{016BB12A-6094-AA4D-983C-19623906B101}" type="presOf" srcId="{AAE8299D-FFE4-F940-A518-D3CDAE98E4B3}" destId="{922552E1-BAEC-AB47-9007-CDB1AB4591A3}" srcOrd="0" destOrd="2" presId="urn:microsoft.com/office/officeart/2005/8/layout/list1"/>
    <dgm:cxn modelId="{78FF842E-943F-1348-8432-6B03B17E987B}" srcId="{6F234010-E889-F449-9ADD-657841B642C3}" destId="{F07F008B-F668-EE4A-83FF-317E14DF0ECF}" srcOrd="2" destOrd="0" parTransId="{D87884D5-7DD6-B041-BF73-F9F681539A9C}" sibTransId="{140BA1F5-AD2E-C44E-A948-A14CEFBA41F4}"/>
    <dgm:cxn modelId="{092CDF3D-7FF6-4E48-83F3-D28124A2A9AC}" type="presOf" srcId="{6F234010-E889-F449-9ADD-657841B642C3}" destId="{052BCA94-61E4-3447-A92D-FF4987604AB2}" srcOrd="1" destOrd="0" presId="urn:microsoft.com/office/officeart/2005/8/layout/list1"/>
    <dgm:cxn modelId="{7B64ED41-3CE0-F045-9660-DD6D78F8AF3B}" srcId="{11182883-B59B-4D41-BAEC-56776A7937D2}" destId="{314BA754-CB71-3A45-B8CF-6F2D6C3ABB1A}" srcOrd="1" destOrd="0" parTransId="{1C845297-3158-0542-AE0C-8582EA6BA154}" sibTransId="{2F7EB5ED-23E8-8141-8835-F400D87E0380}"/>
    <dgm:cxn modelId="{B9EA1A48-CBA3-4E46-BE2E-3AFC1F28A8C9}" srcId="{E96C21D6-7A52-48F7-B5BA-527E132FC233}" destId="{E318F6FF-6EC5-8542-A94D-120CC5098A76}" srcOrd="1" destOrd="0" parTransId="{B85E0F9F-6453-2047-8616-2A62B41826B4}" sibTransId="{426A3B55-022C-BF4C-972F-7E4507573AF5}"/>
    <dgm:cxn modelId="{713D6B4E-62F2-4518-BF57-AA07631E9252}" srcId="{3095C5BC-32E5-4711-B9CE-6501155DE38F}" destId="{E96C21D6-7A52-48F7-B5BA-527E132FC233}" srcOrd="1" destOrd="0" parTransId="{0B6D58D2-B466-47A9-9FAC-00280367772B}" sibTransId="{58F4F8D5-E572-4AD1-9274-4C4710F5BFAA}"/>
    <dgm:cxn modelId="{39FA3761-0306-9144-AA1B-CD589246D333}" type="presOf" srcId="{E96C21D6-7A52-48F7-B5BA-527E132FC233}" destId="{6B7ED843-C4F9-164D-9D09-08F0507DBC46}" srcOrd="1" destOrd="0" presId="urn:microsoft.com/office/officeart/2005/8/layout/list1"/>
    <dgm:cxn modelId="{417FEF7D-B349-3641-AC9F-5840B20EE00D}" type="presOf" srcId="{3095C5BC-32E5-4711-B9CE-6501155DE38F}" destId="{68BE8AD0-B56B-A44A-A9CB-8FC09D656E18}" srcOrd="0" destOrd="0" presId="urn:microsoft.com/office/officeart/2005/8/layout/list1"/>
    <dgm:cxn modelId="{6DA33A83-6624-2141-BC63-385A77D3235B}" srcId="{11182883-B59B-4D41-BAEC-56776A7937D2}" destId="{AFF3DC72-0F2E-344D-990A-F59F274DC89D}" srcOrd="3" destOrd="0" parTransId="{82D337FC-D519-224D-9035-35598D55363B}" sibTransId="{3D076F80-9C37-7E40-A4F7-BA6007B0423E}"/>
    <dgm:cxn modelId="{90F6D888-285E-E841-AE37-747F4AD8EEFC}" type="presOf" srcId="{8945DC42-0F58-074C-BECF-3B3B29DEAC3A}" destId="{922552E1-BAEC-AB47-9007-CDB1AB4591A3}" srcOrd="0" destOrd="0" presId="urn:microsoft.com/office/officeart/2005/8/layout/list1"/>
    <dgm:cxn modelId="{B11CEB8A-8DC0-3748-93CB-D3214ACA1173}" type="presOf" srcId="{3C0FD5B2-6CA5-C44D-8BF9-24B2A3055808}" destId="{0F08EDD5-FED3-BC41-AD34-52797CB572E7}" srcOrd="0" destOrd="1" presId="urn:microsoft.com/office/officeart/2005/8/layout/list1"/>
    <dgm:cxn modelId="{E964B097-196E-A644-A17D-35BA2F27A2C2}" type="presOf" srcId="{F07F008B-F668-EE4A-83FF-317E14DF0ECF}" destId="{0F08EDD5-FED3-BC41-AD34-52797CB572E7}" srcOrd="0" destOrd="2" presId="urn:microsoft.com/office/officeart/2005/8/layout/list1"/>
    <dgm:cxn modelId="{21764BA3-8D06-8C4C-B10B-B140E5FA96CE}" type="presOf" srcId="{11182883-B59B-4D41-BAEC-56776A7937D2}" destId="{4627FD72-AF67-444A-BCC6-1874D00402BB}" srcOrd="0" destOrd="0" presId="urn:microsoft.com/office/officeart/2005/8/layout/list1"/>
    <dgm:cxn modelId="{5EC99FAA-11F3-F349-B1A2-28D3ECAC4784}" type="presOf" srcId="{314BA754-CB71-3A45-B8CF-6F2D6C3ABB1A}" destId="{CBE8143B-1682-5E4F-A903-4BE62C663549}" srcOrd="0" destOrd="1" presId="urn:microsoft.com/office/officeart/2005/8/layout/list1"/>
    <dgm:cxn modelId="{A45812AD-77B2-8641-82E5-9F7358DC9653}" srcId="{6F234010-E889-F449-9ADD-657841B642C3}" destId="{3C0FD5B2-6CA5-C44D-8BF9-24B2A3055808}" srcOrd="1" destOrd="0" parTransId="{57B0D8F0-2565-A44F-BDF4-55A2691683AD}" sibTransId="{42230F15-C081-594B-9548-8D5A43AAC016}"/>
    <dgm:cxn modelId="{E61C80D0-3865-6849-8FA2-4B29B734D35C}" type="presOf" srcId="{E96C21D6-7A52-48F7-B5BA-527E132FC233}" destId="{9482A234-8E60-CB40-B85B-3CB3A789ED95}" srcOrd="0" destOrd="0" presId="urn:microsoft.com/office/officeart/2005/8/layout/list1"/>
    <dgm:cxn modelId="{ECCBCFD8-6CB9-6441-B94B-6F7BF15D848B}" type="presOf" srcId="{9858FF48-328C-7A47-9E76-2F0F69BCDCF1}" destId="{CBE8143B-1682-5E4F-A903-4BE62C663549}" srcOrd="0" destOrd="0" presId="urn:microsoft.com/office/officeart/2005/8/layout/list1"/>
    <dgm:cxn modelId="{3EA9E3E8-16B4-D649-9904-44BB6A467A90}" srcId="{E96C21D6-7A52-48F7-B5BA-527E132FC233}" destId="{8945DC42-0F58-074C-BECF-3B3B29DEAC3A}" srcOrd="0" destOrd="0" parTransId="{EBC2D08F-D2AC-8F4E-9012-B4EBDA63ABB2}" sibTransId="{A1F9E1B0-85EB-A742-8910-2CAD7C88C6B6}"/>
    <dgm:cxn modelId="{A9CDAAE9-CB51-4B35-A3E4-C0CF4796A3DD}" srcId="{3095C5BC-32E5-4711-B9CE-6501155DE38F}" destId="{11182883-B59B-4D41-BAEC-56776A7937D2}" srcOrd="0" destOrd="0" parTransId="{E13C6A02-4CE4-44E6-ABD2-4DDD6CAA6A9C}" sibTransId="{30BAF31B-C654-4EF2-8CDB-7B75FFFD0077}"/>
    <dgm:cxn modelId="{C9156DED-0A3E-3242-AF14-F5A1ADF779DD}" srcId="{E96C21D6-7A52-48F7-B5BA-527E132FC233}" destId="{AAE8299D-FFE4-F940-A518-D3CDAE98E4B3}" srcOrd="2" destOrd="0" parTransId="{AB0B8E74-F36F-7B41-8EF5-22C49D43AC75}" sibTransId="{47B924C3-F9C2-8248-A1DB-467EA48B5AED}"/>
    <dgm:cxn modelId="{D88CF957-7DEC-294D-8D1A-E0432E6B9EE6}" type="presParOf" srcId="{68BE8AD0-B56B-A44A-A9CB-8FC09D656E18}" destId="{AB73F81C-0DAB-3549-812F-4E2B05DFCD0F}" srcOrd="0" destOrd="0" presId="urn:microsoft.com/office/officeart/2005/8/layout/list1"/>
    <dgm:cxn modelId="{87F0874F-1556-8540-A2D3-5B74393CCCC8}" type="presParOf" srcId="{AB73F81C-0DAB-3549-812F-4E2B05DFCD0F}" destId="{4627FD72-AF67-444A-BCC6-1874D00402BB}" srcOrd="0" destOrd="0" presId="urn:microsoft.com/office/officeart/2005/8/layout/list1"/>
    <dgm:cxn modelId="{694C7AB2-2E3E-2D47-AB4B-D3E3B844693B}" type="presParOf" srcId="{AB73F81C-0DAB-3549-812F-4E2B05DFCD0F}" destId="{EEEDF85C-1547-9847-972F-ABBBC265001D}" srcOrd="1" destOrd="0" presId="urn:microsoft.com/office/officeart/2005/8/layout/list1"/>
    <dgm:cxn modelId="{B2A5B576-6253-EE41-A739-E51CFE92E468}" type="presParOf" srcId="{68BE8AD0-B56B-A44A-A9CB-8FC09D656E18}" destId="{21D93DD6-3A0A-904D-B6B6-3B7A1276F3F7}" srcOrd="1" destOrd="0" presId="urn:microsoft.com/office/officeart/2005/8/layout/list1"/>
    <dgm:cxn modelId="{E4CE3DAD-B0AD-604E-A435-829D8B2E6B24}" type="presParOf" srcId="{68BE8AD0-B56B-A44A-A9CB-8FC09D656E18}" destId="{CBE8143B-1682-5E4F-A903-4BE62C663549}" srcOrd="2" destOrd="0" presId="urn:microsoft.com/office/officeart/2005/8/layout/list1"/>
    <dgm:cxn modelId="{E62D9119-D7AA-5040-8588-41446DBBB1A0}" type="presParOf" srcId="{68BE8AD0-B56B-A44A-A9CB-8FC09D656E18}" destId="{36105CFD-3855-F243-80A5-6CB822A79681}" srcOrd="3" destOrd="0" presId="urn:microsoft.com/office/officeart/2005/8/layout/list1"/>
    <dgm:cxn modelId="{E000F1D6-F10F-044C-B91F-79A28054FBFF}" type="presParOf" srcId="{68BE8AD0-B56B-A44A-A9CB-8FC09D656E18}" destId="{51BB6485-A362-C641-8B77-08E4B6C38E99}" srcOrd="4" destOrd="0" presId="urn:microsoft.com/office/officeart/2005/8/layout/list1"/>
    <dgm:cxn modelId="{BEAFE1D1-7BCC-0942-B7DB-0F3537139CA4}" type="presParOf" srcId="{51BB6485-A362-C641-8B77-08E4B6C38E99}" destId="{9482A234-8E60-CB40-B85B-3CB3A789ED95}" srcOrd="0" destOrd="0" presId="urn:microsoft.com/office/officeart/2005/8/layout/list1"/>
    <dgm:cxn modelId="{F8C21B52-E3F2-5D42-955A-861C418FDCCE}" type="presParOf" srcId="{51BB6485-A362-C641-8B77-08E4B6C38E99}" destId="{6B7ED843-C4F9-164D-9D09-08F0507DBC46}" srcOrd="1" destOrd="0" presId="urn:microsoft.com/office/officeart/2005/8/layout/list1"/>
    <dgm:cxn modelId="{D4A04DFB-175C-F747-A2F9-9B80F6C4E350}" type="presParOf" srcId="{68BE8AD0-B56B-A44A-A9CB-8FC09D656E18}" destId="{B269382F-AEE8-2340-9D64-BB1E993A0CB4}" srcOrd="5" destOrd="0" presId="urn:microsoft.com/office/officeart/2005/8/layout/list1"/>
    <dgm:cxn modelId="{40B2C9D6-B3AE-1344-A143-B555FA3D4FC9}" type="presParOf" srcId="{68BE8AD0-B56B-A44A-A9CB-8FC09D656E18}" destId="{922552E1-BAEC-AB47-9007-CDB1AB4591A3}" srcOrd="6" destOrd="0" presId="urn:microsoft.com/office/officeart/2005/8/layout/list1"/>
    <dgm:cxn modelId="{29495795-1F5C-CA41-BF0F-AA7650CAD745}" type="presParOf" srcId="{68BE8AD0-B56B-A44A-A9CB-8FC09D656E18}" destId="{BACD6F27-5F05-3443-B22A-2FFCE1118E30}" srcOrd="7" destOrd="0" presId="urn:microsoft.com/office/officeart/2005/8/layout/list1"/>
    <dgm:cxn modelId="{CFC98950-D8D5-FC43-9525-32A749C01912}" type="presParOf" srcId="{68BE8AD0-B56B-A44A-A9CB-8FC09D656E18}" destId="{93C35962-BF04-1D4E-9331-D5EDFFC0D8F5}" srcOrd="8" destOrd="0" presId="urn:microsoft.com/office/officeart/2005/8/layout/list1"/>
    <dgm:cxn modelId="{AA01ACC4-7D8D-F749-9C49-6623021F8F93}" type="presParOf" srcId="{93C35962-BF04-1D4E-9331-D5EDFFC0D8F5}" destId="{2AE1ACA8-D8F4-6F45-9FD5-37BB4995FEDE}" srcOrd="0" destOrd="0" presId="urn:microsoft.com/office/officeart/2005/8/layout/list1"/>
    <dgm:cxn modelId="{5F69C0D3-3307-2144-9A48-D44D6D181095}" type="presParOf" srcId="{93C35962-BF04-1D4E-9331-D5EDFFC0D8F5}" destId="{052BCA94-61E4-3447-A92D-FF4987604AB2}" srcOrd="1" destOrd="0" presId="urn:microsoft.com/office/officeart/2005/8/layout/list1"/>
    <dgm:cxn modelId="{63671E1B-2EBA-CE43-8313-A5F548B86297}" type="presParOf" srcId="{68BE8AD0-B56B-A44A-A9CB-8FC09D656E18}" destId="{990A0683-4FB8-9246-A257-288552D7A672}" srcOrd="9" destOrd="0" presId="urn:microsoft.com/office/officeart/2005/8/layout/list1"/>
    <dgm:cxn modelId="{8D1395D0-F67C-534F-8130-531BB1D8D45E}" type="presParOf" srcId="{68BE8AD0-B56B-A44A-A9CB-8FC09D656E18}" destId="{0F08EDD5-FED3-BC41-AD34-52797CB572E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8143B-1682-5E4F-A903-4BE62C663549}">
      <dsp:nvSpPr>
        <dsp:cNvPr id="0" name=""/>
        <dsp:cNvSpPr/>
      </dsp:nvSpPr>
      <dsp:spPr>
        <a:xfrm>
          <a:off x="0" y="376492"/>
          <a:ext cx="6254749" cy="1587600"/>
        </a:xfrm>
        <a:prstGeom prst="rect">
          <a:avLst/>
        </a:prstGeom>
        <a:solidFill>
          <a:schemeClr val="lt1">
            <a:alpha val="90000"/>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5438" tIns="374904" rIns="485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Defining Intrusions </a:t>
          </a:r>
        </a:p>
        <a:p>
          <a:pPr marL="171450" lvl="1" indent="-171450" algn="l" defTabSz="800100">
            <a:lnSpc>
              <a:spcPct val="90000"/>
            </a:lnSpc>
            <a:spcBef>
              <a:spcPct val="0"/>
            </a:spcBef>
            <a:spcAft>
              <a:spcPct val="15000"/>
            </a:spcAft>
            <a:buChar char="•"/>
          </a:pPr>
          <a:r>
            <a:rPr lang="en-US" sz="1800" kern="1200" dirty="0"/>
            <a:t>How </a:t>
          </a:r>
          <a:r>
            <a:rPr lang="en-US" sz="1800" kern="1200" dirty="0" err="1"/>
            <a:t>IDSes</a:t>
          </a:r>
          <a:r>
            <a:rPr lang="en-US" sz="1800" kern="1200" dirty="0"/>
            <a:t> and </a:t>
          </a:r>
          <a:r>
            <a:rPr lang="en-US" sz="1800" kern="1200" dirty="0" err="1"/>
            <a:t>IPSes</a:t>
          </a:r>
          <a:r>
            <a:rPr lang="en-US" sz="1800" kern="1200" dirty="0"/>
            <a:t> work</a:t>
          </a:r>
        </a:p>
        <a:p>
          <a:pPr marL="171450" lvl="1" indent="-171450" algn="l" defTabSz="800100">
            <a:lnSpc>
              <a:spcPct val="90000"/>
            </a:lnSpc>
            <a:spcBef>
              <a:spcPct val="0"/>
            </a:spcBef>
            <a:spcAft>
              <a:spcPct val="15000"/>
            </a:spcAft>
            <a:buChar char="•"/>
          </a:pPr>
          <a:r>
            <a:rPr lang="en-US" sz="1800" kern="1200" dirty="0"/>
            <a:t>Introduction to Snort</a:t>
          </a:r>
        </a:p>
        <a:p>
          <a:pPr marL="171450" lvl="1" indent="-171450" algn="l" defTabSz="800100">
            <a:lnSpc>
              <a:spcPct val="90000"/>
            </a:lnSpc>
            <a:spcBef>
              <a:spcPct val="0"/>
            </a:spcBef>
            <a:spcAft>
              <a:spcPct val="15000"/>
            </a:spcAft>
            <a:buChar char="•"/>
          </a:pPr>
          <a:r>
            <a:rPr lang="en-US" sz="1800" kern="1200" dirty="0"/>
            <a:t>Hands-on: Running a real IDS</a:t>
          </a:r>
        </a:p>
      </dsp:txBody>
      <dsp:txXfrm>
        <a:off x="0" y="376492"/>
        <a:ext cx="6254749" cy="1587600"/>
      </dsp:txXfrm>
    </dsp:sp>
    <dsp:sp modelId="{EEEDF85C-1547-9847-972F-ABBBC265001D}">
      <dsp:nvSpPr>
        <dsp:cNvPr id="0" name=""/>
        <dsp:cNvSpPr/>
      </dsp:nvSpPr>
      <dsp:spPr>
        <a:xfrm>
          <a:off x="312737" y="110812"/>
          <a:ext cx="4378325" cy="531360"/>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490" tIns="0" rIns="165490" bIns="0" numCol="1" spcCol="1270" anchor="ctr" anchorCtr="0">
          <a:noAutofit/>
        </a:bodyPr>
        <a:lstStyle/>
        <a:p>
          <a:pPr marL="0" lvl="0" indent="0" algn="l" defTabSz="800100">
            <a:lnSpc>
              <a:spcPct val="90000"/>
            </a:lnSpc>
            <a:spcBef>
              <a:spcPct val="0"/>
            </a:spcBef>
            <a:spcAft>
              <a:spcPct val="35000"/>
            </a:spcAft>
            <a:buNone/>
          </a:pPr>
          <a:r>
            <a:rPr lang="en-US" sz="1800" kern="1200" dirty="0"/>
            <a:t>Part 1:  Intrusion Detection Systems</a:t>
          </a:r>
        </a:p>
      </dsp:txBody>
      <dsp:txXfrm>
        <a:off x="338676" y="136751"/>
        <a:ext cx="4326447" cy="479482"/>
      </dsp:txXfrm>
    </dsp:sp>
    <dsp:sp modelId="{922552E1-BAEC-AB47-9007-CDB1AB4591A3}">
      <dsp:nvSpPr>
        <dsp:cNvPr id="0" name=""/>
        <dsp:cNvSpPr/>
      </dsp:nvSpPr>
      <dsp:spPr>
        <a:xfrm>
          <a:off x="0" y="2326972"/>
          <a:ext cx="6254749" cy="1304100"/>
        </a:xfrm>
        <a:prstGeom prst="rect">
          <a:avLst/>
        </a:prstGeom>
        <a:solidFill>
          <a:schemeClr val="lt1">
            <a:alpha val="90000"/>
            <a:hueOff val="0"/>
            <a:satOff val="0"/>
            <a:lumOff val="0"/>
            <a:alphaOff val="0"/>
          </a:schemeClr>
        </a:solidFill>
        <a:ln w="22225" cap="rnd" cmpd="sng" algn="ctr">
          <a:solidFill>
            <a:schemeClr val="accent5">
              <a:hueOff val="1596505"/>
              <a:satOff val="-1531"/>
              <a:lumOff val="-10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5438" tIns="374904" rIns="485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Basics of firewalls</a:t>
          </a:r>
        </a:p>
        <a:p>
          <a:pPr marL="171450" lvl="1" indent="-171450" algn="l" defTabSz="800100">
            <a:lnSpc>
              <a:spcPct val="90000"/>
            </a:lnSpc>
            <a:spcBef>
              <a:spcPct val="0"/>
            </a:spcBef>
            <a:spcAft>
              <a:spcPct val="15000"/>
            </a:spcAft>
            <a:buChar char="•"/>
          </a:pPr>
          <a:r>
            <a:rPr lang="en-US" sz="1800" kern="1200" dirty="0"/>
            <a:t>Writing firewall rules</a:t>
          </a:r>
        </a:p>
        <a:p>
          <a:pPr marL="171450" lvl="1" indent="-171450" algn="l" defTabSz="800100">
            <a:lnSpc>
              <a:spcPct val="90000"/>
            </a:lnSpc>
            <a:spcBef>
              <a:spcPct val="0"/>
            </a:spcBef>
            <a:spcAft>
              <a:spcPct val="15000"/>
            </a:spcAft>
            <a:buChar char="•"/>
          </a:pPr>
          <a:r>
            <a:rPr lang="en-US" sz="1800" kern="1200" dirty="0"/>
            <a:t>Hands-on: inspecting a real firewall </a:t>
          </a:r>
        </a:p>
      </dsp:txBody>
      <dsp:txXfrm>
        <a:off x="0" y="2326972"/>
        <a:ext cx="6254749" cy="1304100"/>
      </dsp:txXfrm>
    </dsp:sp>
    <dsp:sp modelId="{6B7ED843-C4F9-164D-9D09-08F0507DBC46}">
      <dsp:nvSpPr>
        <dsp:cNvPr id="0" name=""/>
        <dsp:cNvSpPr/>
      </dsp:nvSpPr>
      <dsp:spPr>
        <a:xfrm>
          <a:off x="312737" y="2061292"/>
          <a:ext cx="4378325" cy="531360"/>
        </a:xfrm>
        <a:prstGeom prst="roundRect">
          <a:avLst/>
        </a:prstGeom>
        <a:solidFill>
          <a:schemeClr val="accent5">
            <a:hueOff val="1596505"/>
            <a:satOff val="-1531"/>
            <a:lumOff val="-100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490" tIns="0" rIns="165490" bIns="0" numCol="1" spcCol="1270" anchor="ctr" anchorCtr="0">
          <a:noAutofit/>
        </a:bodyPr>
        <a:lstStyle/>
        <a:p>
          <a:pPr marL="0" lvl="0" indent="0" algn="l" defTabSz="800100">
            <a:lnSpc>
              <a:spcPct val="90000"/>
            </a:lnSpc>
            <a:spcBef>
              <a:spcPct val="0"/>
            </a:spcBef>
            <a:spcAft>
              <a:spcPct val="35000"/>
            </a:spcAft>
            <a:buNone/>
          </a:pPr>
          <a:r>
            <a:rPr lang="en-US" sz="1800" kern="1200" dirty="0"/>
            <a:t>Part 2: Firewalls</a:t>
          </a:r>
        </a:p>
      </dsp:txBody>
      <dsp:txXfrm>
        <a:off x="338676" y="2087231"/>
        <a:ext cx="4326447" cy="479482"/>
      </dsp:txXfrm>
    </dsp:sp>
    <dsp:sp modelId="{0F08EDD5-FED3-BC41-AD34-52797CB572E7}">
      <dsp:nvSpPr>
        <dsp:cNvPr id="0" name=""/>
        <dsp:cNvSpPr/>
      </dsp:nvSpPr>
      <dsp:spPr>
        <a:xfrm>
          <a:off x="0" y="3993952"/>
          <a:ext cx="6254749" cy="1304100"/>
        </a:xfrm>
        <a:prstGeom prst="rect">
          <a:avLst/>
        </a:prstGeom>
        <a:solidFill>
          <a:schemeClr val="lt1">
            <a:alpha val="90000"/>
            <a:hueOff val="0"/>
            <a:satOff val="0"/>
            <a:lumOff val="0"/>
            <a:alphaOff val="0"/>
          </a:schemeClr>
        </a:solidFill>
        <a:ln w="22225" cap="rnd" cmpd="sng" algn="ctr">
          <a:solidFill>
            <a:schemeClr val="accent5">
              <a:hueOff val="3193009"/>
              <a:satOff val="-3062"/>
              <a:lumOff val="-20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5438" tIns="374904" rIns="48543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Why use honeypots</a:t>
          </a:r>
        </a:p>
        <a:p>
          <a:pPr marL="171450" lvl="1" indent="-171450" algn="l" defTabSz="800100">
            <a:lnSpc>
              <a:spcPct val="90000"/>
            </a:lnSpc>
            <a:spcBef>
              <a:spcPct val="0"/>
            </a:spcBef>
            <a:spcAft>
              <a:spcPct val="15000"/>
            </a:spcAft>
            <a:buChar char="•"/>
          </a:pPr>
          <a:r>
            <a:rPr lang="en-US" sz="1800" kern="1200" dirty="0"/>
            <a:t>Honeypot deployment and issues</a:t>
          </a:r>
        </a:p>
        <a:p>
          <a:pPr marL="171450" lvl="1" indent="-171450" algn="l" defTabSz="800100">
            <a:lnSpc>
              <a:spcPct val="90000"/>
            </a:lnSpc>
            <a:spcBef>
              <a:spcPct val="0"/>
            </a:spcBef>
            <a:spcAft>
              <a:spcPct val="15000"/>
            </a:spcAft>
            <a:buChar char="•"/>
          </a:pPr>
          <a:r>
            <a:rPr lang="en-US" sz="1800" kern="1200" dirty="0"/>
            <a:t>Honeypot projects and dataset exploration</a:t>
          </a:r>
        </a:p>
      </dsp:txBody>
      <dsp:txXfrm>
        <a:off x="0" y="3993952"/>
        <a:ext cx="6254749" cy="1304100"/>
      </dsp:txXfrm>
    </dsp:sp>
    <dsp:sp modelId="{052BCA94-61E4-3447-A92D-FF4987604AB2}">
      <dsp:nvSpPr>
        <dsp:cNvPr id="0" name=""/>
        <dsp:cNvSpPr/>
      </dsp:nvSpPr>
      <dsp:spPr>
        <a:xfrm>
          <a:off x="312737" y="3728272"/>
          <a:ext cx="4378325" cy="531360"/>
        </a:xfrm>
        <a:prstGeom prst="roundRect">
          <a:avLst/>
        </a:prstGeom>
        <a:solidFill>
          <a:schemeClr val="accent5">
            <a:hueOff val="3193009"/>
            <a:satOff val="-3062"/>
            <a:lumOff val="-2019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490" tIns="0" rIns="165490" bIns="0" numCol="1" spcCol="1270" anchor="ctr" anchorCtr="0">
          <a:noAutofit/>
        </a:bodyPr>
        <a:lstStyle/>
        <a:p>
          <a:pPr marL="0" lvl="0" indent="0" algn="l" defTabSz="800100">
            <a:lnSpc>
              <a:spcPct val="90000"/>
            </a:lnSpc>
            <a:spcBef>
              <a:spcPct val="0"/>
            </a:spcBef>
            <a:spcAft>
              <a:spcPct val="35000"/>
            </a:spcAft>
            <a:buNone/>
          </a:pPr>
          <a:r>
            <a:rPr lang="en-US" sz="1800" kern="1200" dirty="0"/>
            <a:t>Part 3:  Honeypots</a:t>
          </a:r>
        </a:p>
      </dsp:txBody>
      <dsp:txXfrm>
        <a:off x="338676" y="3754211"/>
        <a:ext cx="4326447"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C6608-7A49-E24C-B5DF-C93C2611125E}" type="datetimeFigureOut">
              <a:rPr lang="en-US" smtClean="0"/>
              <a:t>11/28/22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62807-2426-864F-8970-41C384A46178}" type="slidenum">
              <a:rPr lang="en-US" smtClean="0"/>
              <a:t>‹#›</a:t>
            </a:fld>
            <a:endParaRPr lang="en-US"/>
          </a:p>
        </p:txBody>
      </p:sp>
    </p:spTree>
    <p:extLst>
      <p:ext uri="{BB962C8B-B14F-4D97-AF65-F5344CB8AC3E}">
        <p14:creationId xmlns:p14="http://schemas.microsoft.com/office/powerpoint/2010/main" val="118469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762807-2426-864F-8970-41C384A46178}" type="slidenum">
              <a:rPr lang="en-US" smtClean="0"/>
              <a:t>2</a:t>
            </a:fld>
            <a:endParaRPr lang="en-US"/>
          </a:p>
        </p:txBody>
      </p:sp>
    </p:spTree>
    <p:extLst>
      <p:ext uri="{BB962C8B-B14F-4D97-AF65-F5344CB8AC3E}">
        <p14:creationId xmlns:p14="http://schemas.microsoft.com/office/powerpoint/2010/main" val="1842264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01985BD-2130-C74C-8BC9-01D2F7B549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EC8CFC9-FEB4-1945-82F5-73D0D7286882}" type="slidenum">
              <a:rPr lang="en-US" altLang="en-US"/>
              <a:pPr eaLnBrk="1" hangingPunct="1"/>
              <a:t>24</a:t>
            </a:fld>
            <a:endParaRPr lang="en-US" altLang="en-US"/>
          </a:p>
        </p:txBody>
      </p:sp>
      <p:sp>
        <p:nvSpPr>
          <p:cNvPr id="40963" name="Rectangle 2">
            <a:extLst>
              <a:ext uri="{FF2B5EF4-FFF2-40B4-BE49-F238E27FC236}">
                <a16:creationId xmlns:a16="http://schemas.microsoft.com/office/drawing/2014/main" id="{E9124FD6-7B02-724D-BF95-0B66AC963B2D}"/>
              </a:ext>
            </a:extLst>
          </p:cNvPr>
          <p:cNvSpPr>
            <a:spLocks noGrp="1" noRot="1" noChangeAspect="1" noChangeArrowheads="1" noTextEdit="1"/>
          </p:cNvSpPr>
          <p:nvPr>
            <p:ph type="sldImg"/>
          </p:nvPr>
        </p:nvSpPr>
        <p:spPr>
          <a:xfrm>
            <a:off x="460375" y="722313"/>
            <a:ext cx="6396038" cy="3598862"/>
          </a:xfrm>
          <a:ln/>
        </p:spPr>
      </p:sp>
      <p:sp>
        <p:nvSpPr>
          <p:cNvPr id="40964" name="Rectangle 3">
            <a:extLst>
              <a:ext uri="{FF2B5EF4-FFF2-40B4-BE49-F238E27FC236}">
                <a16:creationId xmlns:a16="http://schemas.microsoft.com/office/drawing/2014/main" id="{0304DFEA-1D27-1642-8FDA-3D46CF6843B3}"/>
              </a:ext>
            </a:extLst>
          </p:cNvPr>
          <p:cNvSpPr>
            <a:spLocks noGrp="1" noChangeArrowheads="1"/>
          </p:cNvSpPr>
          <p:nvPr>
            <p:ph type="body" idx="1"/>
          </p:nvPr>
        </p:nvSpPr>
        <p:spPr>
          <a:xfrm>
            <a:off x="974725" y="4559300"/>
            <a:ext cx="5365750" cy="4319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4" tIns="47427" rIns="94854" bIns="47427"/>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C429979-6EFF-BD4F-BED2-C968027962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D31BF0-B562-1F46-B270-DB904ECFADA3}" type="slidenum">
              <a:rPr lang="en-US" altLang="en-US"/>
              <a:pPr eaLnBrk="1" hangingPunct="1"/>
              <a:t>26</a:t>
            </a:fld>
            <a:endParaRPr lang="en-US" altLang="en-US"/>
          </a:p>
        </p:txBody>
      </p:sp>
      <p:sp>
        <p:nvSpPr>
          <p:cNvPr id="41987" name="Rectangle 2">
            <a:extLst>
              <a:ext uri="{FF2B5EF4-FFF2-40B4-BE49-F238E27FC236}">
                <a16:creationId xmlns:a16="http://schemas.microsoft.com/office/drawing/2014/main" id="{5C8E0E7F-A9C6-594C-A172-1A09ABDE92F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9D504F9-A8D1-EE47-B243-6F4E706B0B21}"/>
              </a:ext>
            </a:extLst>
          </p:cNvPr>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86" tIns="47543" rIns="95086" bIns="47543"/>
          <a:lstStyle/>
          <a:p>
            <a:pPr eaLnBrk="1" hangingPunct="1"/>
            <a:r>
              <a:rPr lang="en-US" altLang="en-US">
                <a:latin typeface="Arial" panose="020B0604020202020204" pitchFamily="34" charset="0"/>
              </a:rPr>
              <a:t>Protection is not free/cheap. For example, an intrusion detection system (IDS) needs to analyze each packet. This requires a lot of computing power, usually a dedicated high-end workstation. If the IDS is real-time then its response time must be short.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When there is insufficient resources, some protection mechanisms will simply not let data in (fail-close). For example, a firewall, which filters each packet, will simply drop packets when it is overloaded. The dropped packet will not be able to reach beyond the firewall into the internal network. The user experience may not be a happy one because of data loss. However, other protection mechanisms will check/analyze as much as they can but will effectively let all data (fail-open) when there is insufficient resources. For example, an IDS, which simply copies a packet and analyzes it (while the packet continues to reach its target), may only be able to check a packet after a lengthy delay when it is overloaded, letting the packet to complete its potentially malicious actions.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When assessing the protection mechanisms, we will develop models and evaluate under what conditions they will fail-close or fail-open.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that a firewall examines each packet passing through it. If the packet is a </a:t>
            </a:r>
            <a:r>
              <a:rPr lang="en-US" b="1" dirty="0"/>
              <a:t>provable attack packet</a:t>
            </a:r>
            <a:r>
              <a:rPr lang="en-US" dirty="0"/>
              <a:t>, the firewall drops the packet. If the packet is not a provable attack packet, the firewall passes the packet on to its destination. In firewalls, this is called a </a:t>
            </a:r>
            <a:r>
              <a:rPr lang="en-US" b="1" dirty="0"/>
              <a:t>pass/deny decision</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6108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states is central to SPI filtering. Figure 6-5 illustrates a simple connection in which there are only two states.</a:t>
            </a:r>
          </a:p>
          <a:p>
            <a:pPr marL="171450" indent="-171450">
              <a:buFont typeface="Arial" panose="020B0604020202020204" pitchFamily="34" charset="0"/>
              <a:buChar char="•"/>
            </a:pPr>
            <a:r>
              <a:rPr lang="en-US" dirty="0"/>
              <a:t>First, there is an opening state, when the two applications agree to open a connection.</a:t>
            </a:r>
          </a:p>
          <a:p>
            <a:pPr marL="171450" indent="-171450">
              <a:buFont typeface="Arial" panose="020B0604020202020204" pitchFamily="34" charset="0"/>
              <a:buChar char="•"/>
            </a:pPr>
            <a:r>
              <a:rPr lang="en-US" dirty="0"/>
              <a:t>Afterward, the two applications enter the ongoing communication state. For most connections, traffic is dominated by exchanges during the ongoing communication state. The two applications communicate back and forth using the same port numbers and other conditions.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967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 focuses on connections between programs on different hosts. In networking, a connection is represented by its socket, which designates a specific program (designated  by a port number) on a specific computer (IP address). A socket is written as an IP address, a colon, and a port number—for example, 10.3.47.16:4400. As Figure 6-6 shows, a connection is a link between programs on different machines. It consists of two sockets—an internal socket and an external socket.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1544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an attacker’s host sends a packet with the IP source address 10.5.2.4 (a spoofed IP address) and the TCP destination port 80. This is not a connection-opening attempt. (The SYN flag is not set in the TCP segment.) In Figure 6-8, we see that this packet does not match any row in the connection table. The firewall drops and logs the packet.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0130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Firewalls normally do not do antivirus filtering. However, firewalls and antivirus filtering servers work together closely. All major firewall vendors have protocols for working with antivirus servers. Figure 6-18 illustrates this dynamic.</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39763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61260FF-EF87-EB48-9D36-F091D668CF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2AFB7895-4370-5F48-B0D3-72D7ABF1B12A}" type="slidenum">
              <a:rPr lang="en-US" altLang="en-US">
                <a:ea typeface="ヒラギノ角ゴ Pro W3" panose="020B0300000000000000" pitchFamily="34" charset="-128"/>
              </a:rPr>
              <a:pPr eaLnBrk="1" hangingPunct="1"/>
              <a:t>69</a:t>
            </a:fld>
            <a:endParaRPr lang="en-US" altLang="en-US">
              <a:ea typeface="ヒラギノ角ゴ Pro W3" panose="020B0300000000000000" pitchFamily="34" charset="-128"/>
            </a:endParaRPr>
          </a:p>
        </p:txBody>
      </p:sp>
      <p:sp>
        <p:nvSpPr>
          <p:cNvPr id="21507" name="Rectangle 2">
            <a:extLst>
              <a:ext uri="{FF2B5EF4-FFF2-40B4-BE49-F238E27FC236}">
                <a16:creationId xmlns:a16="http://schemas.microsoft.com/office/drawing/2014/main" id="{A43DF9DD-E8DE-D64E-8AAA-A592D1BC60FD}"/>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1508" name="Rectangle 3">
            <a:extLst>
              <a:ext uri="{FF2B5EF4-FFF2-40B4-BE49-F238E27FC236}">
                <a16:creationId xmlns:a16="http://schemas.microsoft.com/office/drawing/2014/main" id="{D33E451B-E845-F24D-A6C7-6A42DE5A16D7}"/>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40A16D5-AE27-5F4D-8830-8559B3A027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A61C384C-CEF2-1C41-ACC7-ECC841751596}" type="slidenum">
              <a:rPr lang="en-US" altLang="en-US">
                <a:ea typeface="ヒラギノ角ゴ Pro W3" panose="020B0300000000000000" pitchFamily="34" charset="-128"/>
              </a:rPr>
              <a:pPr eaLnBrk="1" hangingPunct="1"/>
              <a:t>70</a:t>
            </a:fld>
            <a:endParaRPr lang="en-US" altLang="en-US">
              <a:ea typeface="ヒラギノ角ゴ Pro W3" panose="020B0300000000000000" pitchFamily="34" charset="-128"/>
            </a:endParaRPr>
          </a:p>
        </p:txBody>
      </p:sp>
      <p:sp>
        <p:nvSpPr>
          <p:cNvPr id="22531" name="Rectangle 2">
            <a:extLst>
              <a:ext uri="{FF2B5EF4-FFF2-40B4-BE49-F238E27FC236}">
                <a16:creationId xmlns:a16="http://schemas.microsoft.com/office/drawing/2014/main" id="{ACB04F07-FB5E-CF46-98BD-0A8AC2FF419F}"/>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2532" name="Rectangle 3">
            <a:extLst>
              <a:ext uri="{FF2B5EF4-FFF2-40B4-BE49-F238E27FC236}">
                <a16:creationId xmlns:a16="http://schemas.microsoft.com/office/drawing/2014/main" id="{AF787BCE-16DC-D841-98EB-B06B808DB9F1}"/>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441E11E-6B4E-8544-B83F-3FAB82DAA3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72145B2-CF3A-2842-8366-9485021E593E}" type="slidenum">
              <a:rPr lang="en-US" altLang="en-US">
                <a:ea typeface="ヒラギノ角ゴ Pro W3" panose="020B0300000000000000" pitchFamily="34" charset="-128"/>
              </a:rPr>
              <a:pPr eaLnBrk="1" hangingPunct="1"/>
              <a:t>71</a:t>
            </a:fld>
            <a:endParaRPr lang="en-US" altLang="en-US">
              <a:ea typeface="ヒラギノ角ゴ Pro W3" panose="020B0300000000000000" pitchFamily="34" charset="-128"/>
            </a:endParaRPr>
          </a:p>
        </p:txBody>
      </p:sp>
      <p:sp>
        <p:nvSpPr>
          <p:cNvPr id="23555" name="Rectangle 2">
            <a:extLst>
              <a:ext uri="{FF2B5EF4-FFF2-40B4-BE49-F238E27FC236}">
                <a16:creationId xmlns:a16="http://schemas.microsoft.com/office/drawing/2014/main" id="{4000ABC9-F7DC-4848-BF3F-3F41D73EC1E2}"/>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3556" name="Rectangle 3">
            <a:extLst>
              <a:ext uri="{FF2B5EF4-FFF2-40B4-BE49-F238E27FC236}">
                <a16:creationId xmlns:a16="http://schemas.microsoft.com/office/drawing/2014/main" id="{7AEB5998-A707-424C-BD9D-FAAEC9B74068}"/>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85B034A-FD4A-6A44-8A85-C4158213798C}"/>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48DDB357-9CE1-A540-9199-42F4FB919E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id="{E1886A7A-1D0B-8140-BF38-0C160D149E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99EE903-0C75-C647-9789-24E69AF2E26F}" type="slidenum">
              <a:rPr lang="en-AU" altLang="en-US"/>
              <a:pPr/>
              <a:t>10</a:t>
            </a:fld>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9625BB4-9FEE-C845-B07E-1ADE94D2C5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9EA8F83-34AC-FB44-B90B-92B665B04B90}" type="slidenum">
              <a:rPr lang="en-US" altLang="en-US">
                <a:ea typeface="ヒラギノ角ゴ Pro W3" panose="020B0300000000000000" pitchFamily="34" charset="-128"/>
              </a:rPr>
              <a:pPr eaLnBrk="1" hangingPunct="1"/>
              <a:t>72</a:t>
            </a:fld>
            <a:endParaRPr lang="en-US" altLang="en-US">
              <a:ea typeface="ヒラギノ角ゴ Pro W3" panose="020B0300000000000000" pitchFamily="34" charset="-128"/>
            </a:endParaRPr>
          </a:p>
        </p:txBody>
      </p:sp>
      <p:sp>
        <p:nvSpPr>
          <p:cNvPr id="24579" name="Rectangle 2">
            <a:extLst>
              <a:ext uri="{FF2B5EF4-FFF2-40B4-BE49-F238E27FC236}">
                <a16:creationId xmlns:a16="http://schemas.microsoft.com/office/drawing/2014/main" id="{FA5BCD76-8065-A443-A28D-96332FDB5CB0}"/>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4580" name="Rectangle 3">
            <a:extLst>
              <a:ext uri="{FF2B5EF4-FFF2-40B4-BE49-F238E27FC236}">
                <a16:creationId xmlns:a16="http://schemas.microsoft.com/office/drawing/2014/main" id="{304571A0-8F96-4243-905E-6FE544DF9171}"/>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8D9E434-2BB4-A346-AF5E-F64393DB2E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505AD20-92B7-A143-83C5-F35C8C05A50A}" type="slidenum">
              <a:rPr lang="en-US" altLang="en-US">
                <a:ea typeface="ヒラギノ角ゴ Pro W3" panose="020B0300000000000000" pitchFamily="34" charset="-128"/>
              </a:rPr>
              <a:pPr eaLnBrk="1" hangingPunct="1"/>
              <a:t>73</a:t>
            </a:fld>
            <a:endParaRPr lang="en-US" altLang="en-US">
              <a:ea typeface="ヒラギノ角ゴ Pro W3" panose="020B0300000000000000" pitchFamily="34" charset="-128"/>
            </a:endParaRPr>
          </a:p>
        </p:txBody>
      </p:sp>
      <p:sp>
        <p:nvSpPr>
          <p:cNvPr id="25603" name="Rectangle 2">
            <a:extLst>
              <a:ext uri="{FF2B5EF4-FFF2-40B4-BE49-F238E27FC236}">
                <a16:creationId xmlns:a16="http://schemas.microsoft.com/office/drawing/2014/main" id="{8BF31872-0A81-454C-BBE7-7540033F5838}"/>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5604" name="Rectangle 3">
            <a:extLst>
              <a:ext uri="{FF2B5EF4-FFF2-40B4-BE49-F238E27FC236}">
                <a16:creationId xmlns:a16="http://schemas.microsoft.com/office/drawing/2014/main" id="{4DE75B70-9569-8B46-8F06-5DD348565558}"/>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8D9E434-2BB4-A346-AF5E-F64393DB2E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505AD20-92B7-A143-83C5-F35C8C05A50A}" type="slidenum">
              <a:rPr lang="en-US" altLang="en-US">
                <a:ea typeface="ヒラギノ角ゴ Pro W3" panose="020B0300000000000000" pitchFamily="34" charset="-128"/>
              </a:rPr>
              <a:pPr eaLnBrk="1" hangingPunct="1"/>
              <a:t>74</a:t>
            </a:fld>
            <a:endParaRPr lang="en-US" altLang="en-US">
              <a:ea typeface="ヒラギノ角ゴ Pro W3" panose="020B0300000000000000" pitchFamily="34" charset="-128"/>
            </a:endParaRPr>
          </a:p>
        </p:txBody>
      </p:sp>
      <p:sp>
        <p:nvSpPr>
          <p:cNvPr id="25603" name="Rectangle 2">
            <a:extLst>
              <a:ext uri="{FF2B5EF4-FFF2-40B4-BE49-F238E27FC236}">
                <a16:creationId xmlns:a16="http://schemas.microsoft.com/office/drawing/2014/main" id="{8BF31872-0A81-454C-BBE7-7540033F5838}"/>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5604" name="Rectangle 3">
            <a:extLst>
              <a:ext uri="{FF2B5EF4-FFF2-40B4-BE49-F238E27FC236}">
                <a16:creationId xmlns:a16="http://schemas.microsoft.com/office/drawing/2014/main" id="{4DE75B70-9569-8B46-8F06-5DD348565558}"/>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extLst>
      <p:ext uri="{BB962C8B-B14F-4D97-AF65-F5344CB8AC3E}">
        <p14:creationId xmlns:p14="http://schemas.microsoft.com/office/powerpoint/2010/main" val="268135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8D9E434-2BB4-A346-AF5E-F64393DB2E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505AD20-92B7-A143-83C5-F35C8C05A50A}" type="slidenum">
              <a:rPr lang="en-US" altLang="en-US">
                <a:ea typeface="ヒラギノ角ゴ Pro W3" panose="020B0300000000000000" pitchFamily="34" charset="-128"/>
              </a:rPr>
              <a:pPr eaLnBrk="1" hangingPunct="1"/>
              <a:t>75</a:t>
            </a:fld>
            <a:endParaRPr lang="en-US" altLang="en-US">
              <a:ea typeface="ヒラギノ角ゴ Pro W3" panose="020B0300000000000000" pitchFamily="34" charset="-128"/>
            </a:endParaRPr>
          </a:p>
        </p:txBody>
      </p:sp>
      <p:sp>
        <p:nvSpPr>
          <p:cNvPr id="25603" name="Rectangle 2">
            <a:extLst>
              <a:ext uri="{FF2B5EF4-FFF2-40B4-BE49-F238E27FC236}">
                <a16:creationId xmlns:a16="http://schemas.microsoft.com/office/drawing/2014/main" id="{8BF31872-0A81-454C-BBE7-7540033F5838}"/>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5604" name="Rectangle 3">
            <a:extLst>
              <a:ext uri="{FF2B5EF4-FFF2-40B4-BE49-F238E27FC236}">
                <a16:creationId xmlns:a16="http://schemas.microsoft.com/office/drawing/2014/main" id="{4DE75B70-9569-8B46-8F06-5DD348565558}"/>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extLst>
      <p:ext uri="{BB962C8B-B14F-4D97-AF65-F5344CB8AC3E}">
        <p14:creationId xmlns:p14="http://schemas.microsoft.com/office/powerpoint/2010/main" val="2018876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8D9E434-2BB4-A346-AF5E-F64393DB2E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505AD20-92B7-A143-83C5-F35C8C05A50A}" type="slidenum">
              <a:rPr lang="en-US" altLang="en-US">
                <a:ea typeface="ヒラギノ角ゴ Pro W3" panose="020B0300000000000000" pitchFamily="34" charset="-128"/>
              </a:rPr>
              <a:pPr eaLnBrk="1" hangingPunct="1"/>
              <a:t>76</a:t>
            </a:fld>
            <a:endParaRPr lang="en-US" altLang="en-US">
              <a:ea typeface="ヒラギノ角ゴ Pro W3" panose="020B0300000000000000" pitchFamily="34" charset="-128"/>
            </a:endParaRPr>
          </a:p>
        </p:txBody>
      </p:sp>
      <p:sp>
        <p:nvSpPr>
          <p:cNvPr id="25603" name="Rectangle 2">
            <a:extLst>
              <a:ext uri="{FF2B5EF4-FFF2-40B4-BE49-F238E27FC236}">
                <a16:creationId xmlns:a16="http://schemas.microsoft.com/office/drawing/2014/main" id="{8BF31872-0A81-454C-BBE7-7540033F5838}"/>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5604" name="Rectangle 3">
            <a:extLst>
              <a:ext uri="{FF2B5EF4-FFF2-40B4-BE49-F238E27FC236}">
                <a16:creationId xmlns:a16="http://schemas.microsoft.com/office/drawing/2014/main" id="{4DE75B70-9569-8B46-8F06-5DD348565558}"/>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extLst>
      <p:ext uri="{BB962C8B-B14F-4D97-AF65-F5344CB8AC3E}">
        <p14:creationId xmlns:p14="http://schemas.microsoft.com/office/powerpoint/2010/main" val="3115428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78B83CA-7600-EE4E-BCF7-75F8D6C191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7464F0F9-E6E8-4F44-9333-95B52DB9203E}" type="slidenum">
              <a:rPr lang="en-US" altLang="en-US">
                <a:ea typeface="ヒラギノ角ゴ Pro W3" panose="020B0300000000000000" pitchFamily="34" charset="-128"/>
              </a:rPr>
              <a:pPr eaLnBrk="1" hangingPunct="1"/>
              <a:t>79</a:t>
            </a:fld>
            <a:endParaRPr lang="en-US" altLang="en-US">
              <a:ea typeface="ヒラギノ角ゴ Pro W3" panose="020B0300000000000000" pitchFamily="34" charset="-128"/>
            </a:endParaRPr>
          </a:p>
        </p:txBody>
      </p:sp>
      <p:sp>
        <p:nvSpPr>
          <p:cNvPr id="32771" name="Rectangle 2">
            <a:extLst>
              <a:ext uri="{FF2B5EF4-FFF2-40B4-BE49-F238E27FC236}">
                <a16:creationId xmlns:a16="http://schemas.microsoft.com/office/drawing/2014/main" id="{55ED0CDB-9D3D-514A-9F08-027181CA1114}"/>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2772" name="Rectangle 3">
            <a:extLst>
              <a:ext uri="{FF2B5EF4-FFF2-40B4-BE49-F238E27FC236}">
                <a16:creationId xmlns:a16="http://schemas.microsoft.com/office/drawing/2014/main" id="{D71E3406-2980-4C4E-B335-85392BA9EB7C}"/>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46D57A2-4DC7-2E41-B67C-CB76764690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6443FA3-A577-BD41-B75D-F9BE369FC40A}" type="slidenum">
              <a:rPr lang="en-US" altLang="en-US">
                <a:ea typeface="ヒラギノ角ゴ Pro W3" panose="020B0300000000000000" pitchFamily="34" charset="-128"/>
              </a:rPr>
              <a:pPr eaLnBrk="1" hangingPunct="1"/>
              <a:t>80</a:t>
            </a:fld>
            <a:endParaRPr lang="en-US" altLang="en-US">
              <a:ea typeface="ヒラギノ角ゴ Pro W3" panose="020B0300000000000000" pitchFamily="34" charset="-128"/>
            </a:endParaRPr>
          </a:p>
        </p:txBody>
      </p:sp>
      <p:sp>
        <p:nvSpPr>
          <p:cNvPr id="33795" name="Rectangle 2">
            <a:extLst>
              <a:ext uri="{FF2B5EF4-FFF2-40B4-BE49-F238E27FC236}">
                <a16:creationId xmlns:a16="http://schemas.microsoft.com/office/drawing/2014/main" id="{54DB746B-1D0B-4340-870B-6E57DCB48816}"/>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3796" name="Rectangle 3">
            <a:extLst>
              <a:ext uri="{FF2B5EF4-FFF2-40B4-BE49-F238E27FC236}">
                <a16:creationId xmlns:a16="http://schemas.microsoft.com/office/drawing/2014/main" id="{CD87D520-723A-3041-86AA-2662895E73DE}"/>
              </a:ext>
            </a:extLst>
          </p:cNvPr>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endParaRPr lang="en-US" altLang="en-US">
              <a:latin typeface="Arial" panose="020B0604020202020204" pitchFamily="34" charset="0"/>
              <a:ea typeface="ヒラギノ角ゴ Pro W3" panose="020B0300000000000000"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6767460A-7504-9C4E-9091-96CF13B59F6E}"/>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ED04E9C5-2D50-1244-839A-1F48C94156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1. Detect a wide variety of intrusions. Intrusions from within the site, as well</a:t>
            </a:r>
          </a:p>
          <a:p>
            <a:r>
              <a:rPr lang="en-US" altLang="en-US" dirty="0">
                <a:latin typeface="Arial" panose="020B0604020202020204" pitchFamily="34" charset="0"/>
              </a:rPr>
              <a:t>as those from outside the site, are of interest. Furthermore, both known</a:t>
            </a:r>
          </a:p>
          <a:p>
            <a:r>
              <a:rPr lang="en-US" altLang="en-US" dirty="0">
                <a:latin typeface="Arial" panose="020B0604020202020204" pitchFamily="34" charset="0"/>
              </a:rPr>
              <a:t>and previously unknown attacks should be detected. This suggests a</a:t>
            </a:r>
          </a:p>
          <a:p>
            <a:r>
              <a:rPr lang="en-US" altLang="en-US" dirty="0">
                <a:latin typeface="Arial" panose="020B0604020202020204" pitchFamily="34" charset="0"/>
              </a:rPr>
              <a:t>mechanism for learning or adapting to new types of attacks or to changes</a:t>
            </a:r>
          </a:p>
          <a:p>
            <a:r>
              <a:rPr lang="en-US" altLang="en-US" dirty="0">
                <a:latin typeface="Arial" panose="020B0604020202020204" pitchFamily="34" charset="0"/>
              </a:rPr>
              <a:t>in normal user activity.</a:t>
            </a:r>
          </a:p>
          <a:p>
            <a:r>
              <a:rPr lang="en-US" altLang="en-US" dirty="0">
                <a:latin typeface="Arial" panose="020B0604020202020204" pitchFamily="34" charset="0"/>
              </a:rPr>
              <a:t>2. Detect intrusions in a timely fashion. “Timely” here need not be in real</a:t>
            </a:r>
          </a:p>
          <a:p>
            <a:r>
              <a:rPr lang="en-US" altLang="en-US" dirty="0">
                <a:latin typeface="Arial" panose="020B0604020202020204" pitchFamily="34" charset="0"/>
              </a:rPr>
              <a:t>time. Often, it suffices to discover an intrusion within a short period of</a:t>
            </a:r>
          </a:p>
          <a:p>
            <a:r>
              <a:rPr lang="en-US" altLang="en-US" dirty="0">
                <a:latin typeface="Arial" panose="020B0604020202020204" pitchFamily="34" charset="0"/>
              </a:rPr>
              <a:t>time. Real-time intrusion detection raises issues of responsiveness. If</a:t>
            </a:r>
          </a:p>
          <a:p>
            <a:r>
              <a:rPr lang="en-US" altLang="en-US" dirty="0">
                <a:latin typeface="Arial" panose="020B0604020202020204" pitchFamily="34" charset="0"/>
              </a:rPr>
              <a:t>every command and action must be analyzed before it can be executed,</a:t>
            </a:r>
          </a:p>
          <a:p>
            <a:r>
              <a:rPr lang="en-US" altLang="en-US" dirty="0">
                <a:latin typeface="Arial" panose="020B0604020202020204" pitchFamily="34" charset="0"/>
              </a:rPr>
              <a:t>only a very simple analysis can be done before the computer (or network)</a:t>
            </a:r>
          </a:p>
          <a:p>
            <a:r>
              <a:rPr lang="en-US" altLang="en-US" dirty="0">
                <a:latin typeface="Arial" panose="020B0604020202020204" pitchFamily="34" charset="0"/>
              </a:rPr>
              <a:t>being monitored becomes unusable. On the other hand, in all but a few</a:t>
            </a:r>
          </a:p>
          <a:p>
            <a:r>
              <a:rPr lang="en-US" altLang="en-US" dirty="0">
                <a:latin typeface="Arial" panose="020B0604020202020204" pitchFamily="34" charset="0"/>
              </a:rPr>
              <a:t>rare cases, determining that an intrusion took place a year ago is probably</a:t>
            </a:r>
          </a:p>
          <a:p>
            <a:r>
              <a:rPr lang="en-US" altLang="en-US" dirty="0">
                <a:latin typeface="Arial" panose="020B0604020202020204" pitchFamily="34" charset="0"/>
              </a:rPr>
              <a:t>useless.</a:t>
            </a:r>
          </a:p>
          <a:p>
            <a:r>
              <a:rPr lang="en-US" altLang="en-US" dirty="0">
                <a:latin typeface="Arial" panose="020B0604020202020204" pitchFamily="34" charset="0"/>
              </a:rPr>
              <a:t>3. Present the analysis in a simple, easy-to-understand format. Ideally, this</a:t>
            </a:r>
          </a:p>
          <a:p>
            <a:r>
              <a:rPr lang="en-US" altLang="en-US" dirty="0">
                <a:latin typeface="Arial" panose="020B0604020202020204" pitchFamily="34" charset="0"/>
              </a:rPr>
              <a:t>should be a light that glows green for no detected intrusions and that</a:t>
            </a:r>
          </a:p>
          <a:p>
            <a:r>
              <a:rPr lang="en-US" altLang="en-US" dirty="0">
                <a:latin typeface="Arial" panose="020B0604020202020204" pitchFamily="34" charset="0"/>
              </a:rPr>
              <a:t>changes to red when an attack is detected. Unfortunately, intrusions are</a:t>
            </a:r>
          </a:p>
          <a:p>
            <a:r>
              <a:rPr lang="en-US" altLang="en-US" dirty="0">
                <a:latin typeface="Arial" panose="020B0604020202020204" pitchFamily="34" charset="0"/>
              </a:rPr>
              <a:t>rarely this clear-cut, so intrusion detection mechanisms must present more</a:t>
            </a:r>
          </a:p>
          <a:p>
            <a:r>
              <a:rPr lang="en-US" altLang="en-US" dirty="0">
                <a:latin typeface="Arial" panose="020B0604020202020204" pitchFamily="34" charset="0"/>
              </a:rPr>
              <a:t>complex data to a site security officer. The security officer determines what</a:t>
            </a:r>
          </a:p>
          <a:p>
            <a:r>
              <a:rPr lang="en-US" altLang="en-US" dirty="0">
                <a:latin typeface="Arial" panose="020B0604020202020204" pitchFamily="34" charset="0"/>
              </a:rPr>
              <a:t>action (if any) to take. Because intrusion detection mechanisms may</a:t>
            </a:r>
          </a:p>
          <a:p>
            <a:r>
              <a:rPr lang="en-US" altLang="en-US" dirty="0">
                <a:latin typeface="Arial" panose="020B0604020202020204" pitchFamily="34" charset="0"/>
              </a:rPr>
              <a:t>monitor many systems (not just one), the user interface is of critical</a:t>
            </a:r>
          </a:p>
          <a:p>
            <a:r>
              <a:rPr lang="en-US" altLang="en-US" dirty="0">
                <a:latin typeface="Arial" panose="020B0604020202020204" pitchFamily="34" charset="0"/>
              </a:rPr>
              <a:t>importance. This leads to the next requirement.</a:t>
            </a:r>
          </a:p>
          <a:p>
            <a:r>
              <a:rPr lang="en-US" altLang="en-US" dirty="0">
                <a:latin typeface="Arial" panose="020B0604020202020204" pitchFamily="34" charset="0"/>
              </a:rPr>
              <a:t>4. Be accurate. A </a:t>
            </a:r>
            <a:r>
              <a:rPr lang="en-US" altLang="en-US" i="1" dirty="0">
                <a:latin typeface="Arial" panose="020B0604020202020204" pitchFamily="34" charset="0"/>
              </a:rPr>
              <a:t>false positive </a:t>
            </a:r>
            <a:r>
              <a:rPr lang="en-US" altLang="en-US" dirty="0">
                <a:latin typeface="Arial" panose="020B0604020202020204" pitchFamily="34" charset="0"/>
              </a:rPr>
              <a:t>occurs when an intrusion detection system</a:t>
            </a:r>
          </a:p>
          <a:p>
            <a:r>
              <a:rPr lang="en-US" altLang="en-US" dirty="0">
                <a:latin typeface="Arial" panose="020B0604020202020204" pitchFamily="34" charset="0"/>
              </a:rPr>
              <a:t>reports an attack, but no attack is underway. False positives reduce</a:t>
            </a:r>
          </a:p>
          <a:p>
            <a:r>
              <a:rPr lang="en-US" altLang="en-US" dirty="0">
                <a:latin typeface="Arial" panose="020B0604020202020204" pitchFamily="34" charset="0"/>
              </a:rPr>
              <a:t>confidence in the correctness of the results as well as increase the amount</a:t>
            </a:r>
          </a:p>
          <a:p>
            <a:r>
              <a:rPr lang="en-US" altLang="en-US" dirty="0">
                <a:latin typeface="Arial" panose="020B0604020202020204" pitchFamily="34" charset="0"/>
              </a:rPr>
              <a:t>of work involved. However, </a:t>
            </a:r>
            <a:r>
              <a:rPr lang="en-US" altLang="en-US" i="1" dirty="0">
                <a:latin typeface="Arial" panose="020B0604020202020204" pitchFamily="34" charset="0"/>
              </a:rPr>
              <a:t>false negatives </a:t>
            </a:r>
            <a:r>
              <a:rPr lang="en-US" altLang="en-US" dirty="0">
                <a:latin typeface="Arial" panose="020B0604020202020204" pitchFamily="34" charset="0"/>
              </a:rPr>
              <a:t>(occurring when an intrusion</a:t>
            </a:r>
          </a:p>
          <a:p>
            <a:r>
              <a:rPr lang="en-US" altLang="en-US" dirty="0">
                <a:latin typeface="Arial" panose="020B0604020202020204" pitchFamily="34" charset="0"/>
              </a:rPr>
              <a:t>detection system fails to report an </a:t>
            </a:r>
            <a:r>
              <a:rPr lang="en-US" altLang="en-US" dirty="0" err="1">
                <a:latin typeface="Arial" panose="020B0604020202020204" pitchFamily="34" charset="0"/>
              </a:rPr>
              <a:t>onging</a:t>
            </a:r>
            <a:r>
              <a:rPr lang="en-US" altLang="en-US" dirty="0">
                <a:latin typeface="Arial" panose="020B0604020202020204" pitchFamily="34" charset="0"/>
              </a:rPr>
              <a:t> attack) are worse, because the</a:t>
            </a:r>
          </a:p>
          <a:p>
            <a:r>
              <a:rPr lang="en-US" altLang="en-US" dirty="0">
                <a:latin typeface="Arial" panose="020B0604020202020204" pitchFamily="34" charset="0"/>
              </a:rPr>
              <a:t>purpose of an intrusion detection system is to report attacks. The goal of</a:t>
            </a:r>
          </a:p>
          <a:p>
            <a:r>
              <a:rPr lang="en-US" altLang="en-US" dirty="0">
                <a:latin typeface="Arial" panose="020B0604020202020204" pitchFamily="34" charset="0"/>
              </a:rPr>
              <a:t>an intrusion detection system is to minimize both types of errors.</a:t>
            </a:r>
          </a:p>
          <a:p>
            <a:endParaRPr lang="en-US" altLang="en-US" dirty="0">
              <a:latin typeface="Arial" panose="020B0604020202020204" pitchFamily="34" charset="0"/>
            </a:endParaRPr>
          </a:p>
        </p:txBody>
      </p:sp>
      <p:sp>
        <p:nvSpPr>
          <p:cNvPr id="16388" name="Slide Number Placeholder 3">
            <a:extLst>
              <a:ext uri="{FF2B5EF4-FFF2-40B4-BE49-F238E27FC236}">
                <a16:creationId xmlns:a16="http://schemas.microsoft.com/office/drawing/2014/main" id="{AD42972C-DE6D-FE47-8335-3368D3E9AC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7E3041C-23DB-1043-A9E1-52E7DE009DCB}" type="slidenum">
              <a:rPr lang="en-AU" altLang="en-US"/>
              <a:pPr/>
              <a:t>11</a:t>
            </a:fld>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BCF121B0-C5BD-7445-B58D-7F741A1B70DA}"/>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55EE9A30-0436-9248-B4A2-9605E2FED6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two axis not shown are IO and page fault.</a:t>
            </a:r>
          </a:p>
        </p:txBody>
      </p:sp>
      <p:sp>
        <p:nvSpPr>
          <p:cNvPr id="34820" name="Slide Number Placeholder 3">
            <a:extLst>
              <a:ext uri="{FF2B5EF4-FFF2-40B4-BE49-F238E27FC236}">
                <a16:creationId xmlns:a16="http://schemas.microsoft.com/office/drawing/2014/main" id="{E4D1DD4B-DEEF-8242-9B2E-7D35DD18FE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FB0C72-35DD-4546-9372-0F6A11E22A77}" type="slidenum">
              <a:rPr lang="en-US" altLang="en-US"/>
              <a:pPr eaLnBrk="1" hangingPunct="1"/>
              <a:t>14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6132685-6157-404C-9A98-1A2DA4ADFB77}"/>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79563B2A-4C25-E54E-9480-237168E410A2}"/>
              </a:ext>
            </a:extLst>
          </p:cNvPr>
          <p:cNvSpPr>
            <a:spLocks noGrp="1"/>
          </p:cNvSpPr>
          <p:nvPr>
            <p:ph type="body" idx="1"/>
          </p:nvPr>
        </p:nvSpPr>
        <p:spPr/>
        <p:txBody>
          <a:bodyPr/>
          <a:lstStyle/>
          <a:p>
            <a:pPr marL="228600" indent="-228600">
              <a:buFontTx/>
              <a:buAutoNum type="arabicPeriod"/>
              <a:defRPr/>
            </a:pPr>
            <a:r>
              <a:rPr lang="en-US" dirty="0">
                <a:ea typeface="ＭＳ Ｐゴシック" panose="020B0600070205080204" pitchFamily="34" charset="-128"/>
              </a:rPr>
              <a:t>Host-based agents usually use system and application logs to obtain records of events, and analyze them to determine what to pass to the director. The events to look for, and to analyze, are determined by the goals of the intrusion detection mechanism. The logs may be security-related logs (such as BSM and the Windows NT logs A variant of host-based information gathering occurs when the agent generates its own information. Policy checkers do this. They analyze the state of the system, or of some objects in the system, and treat the results as a log (to reduce and forward). However, these agents are usually somewhat complex, and a fundamental rule of secure design is to keep software simple, usually by restricting its function to ne task. This arrangement violates that rule. So, the policy checker usually logs its output, and the agent simply analyzes that log just as it would analyze any other log.</a:t>
            </a:r>
          </a:p>
          <a:p>
            <a:pPr marL="228600" indent="-228600">
              <a:buFontTx/>
              <a:buAutoNum type="arabicPeriod"/>
              <a:defRPr/>
            </a:pPr>
            <a:endParaRPr lang="en-US" dirty="0">
              <a:ea typeface="ＭＳ Ｐゴシック" panose="020B0600070205080204" pitchFamily="34" charset="-128"/>
            </a:endParaRPr>
          </a:p>
          <a:p>
            <a:pPr>
              <a:defRPr/>
            </a:pPr>
            <a:r>
              <a:rPr lang="en-US" dirty="0">
                <a:ea typeface="ＭＳ Ｐゴシック" panose="020B0600070205080204" pitchFamily="34" charset="-128"/>
              </a:rPr>
              <a:t>2. Network-based agents use a variety of devices and software to monitor network traffic. This technique provides information of a different flavor than host-based monitoring provides. It can detect network-oriented attacks, such as a denial of service attack introduced by flooding a network. It can monitor traffic for a large number of hosts. It can also examine the contents of the traffic itself (called </a:t>
            </a:r>
            <a:r>
              <a:rPr lang="en-US" i="1" dirty="0">
                <a:ea typeface="ＭＳ Ｐゴシック" panose="020B0600070205080204" pitchFamily="34" charset="-128"/>
              </a:rPr>
              <a:t>content monitoring</a:t>
            </a:r>
            <a:r>
              <a:rPr lang="en-US" dirty="0">
                <a:ea typeface="ＭＳ Ｐゴシック" panose="020B0600070205080204" pitchFamily="34" charset="-128"/>
              </a:rPr>
              <a:t>). Network-based agents may use network sniffing to read the network traffic. In this case, a system provides the agent with access to all network traffic passing that host. If the medium is point-to-point (such as a token ring network), the agents must be distributed to obtain a complete view of the network messages. If the medium is a broadcast medium (such as Ethernet), typically only one computer needs to have the monitoring agent. Arranging the monitoring agents so as to minimize the number required to provide complete network coverage is a difficult problem. In general, the policy will focus on intruders entering the network rather than on insiders. In this case, if the network has a limited number of points of access, the agents need to monitor only the traffic through those points. If the computers controlling those entry points do extensive logging on the network traffic that they receive, the </a:t>
            </a:r>
            <a:r>
              <a:rPr lang="en-US" dirty="0" err="1">
                <a:ea typeface="ＭＳ Ｐゴシック" panose="020B0600070205080204" pitchFamily="34" charset="-128"/>
              </a:rPr>
              <a:t>networkbased</a:t>
            </a:r>
            <a:r>
              <a:rPr lang="en-US" dirty="0">
                <a:ea typeface="ＭＳ Ｐゴシック" panose="020B0600070205080204" pitchFamily="34" charset="-128"/>
              </a:rPr>
              <a:t> information gathering is in effect reduced to host-based information gathering.</a:t>
            </a:r>
          </a:p>
          <a:p>
            <a:pPr>
              <a:defRPr/>
            </a:pPr>
            <a:r>
              <a:rPr lang="en-US" dirty="0">
                <a:ea typeface="ＭＳ Ｐゴシック" panose="020B0600070205080204" pitchFamily="34" charset="-128"/>
              </a:rPr>
              <a:t>Monitoring of network traffic raises several significant issues. The critical issue is that the analysis software must ensure that the view of the network traffic is</a:t>
            </a:r>
          </a:p>
          <a:p>
            <a:pPr>
              <a:defRPr/>
            </a:pPr>
            <a:r>
              <a:rPr lang="en-US" i="1" dirty="0">
                <a:ea typeface="ＭＳ Ｐゴシック" panose="020B0600070205080204" pitchFamily="34" charset="-128"/>
              </a:rPr>
              <a:t>exactly </a:t>
            </a:r>
            <a:r>
              <a:rPr lang="en-US" dirty="0">
                <a:ea typeface="ＭＳ Ｐゴシック" panose="020B0600070205080204" pitchFamily="34" charset="-128"/>
              </a:rPr>
              <a:t>the same as at </a:t>
            </a:r>
            <a:r>
              <a:rPr lang="en-US" i="1" dirty="0">
                <a:ea typeface="ＭＳ Ｐゴシック" panose="020B0600070205080204" pitchFamily="34" charset="-128"/>
              </a:rPr>
              <a:t>all </a:t>
            </a:r>
            <a:r>
              <a:rPr lang="en-US" dirty="0">
                <a:ea typeface="ＭＳ Ｐゴシック" panose="020B0600070205080204" pitchFamily="34" charset="-128"/>
              </a:rPr>
              <a:t>hosts for which the traffic is intended. Furthermore, if the traffic is end-to-end enciphered, monitoring the contents from the network is not possible.</a:t>
            </a:r>
          </a:p>
          <a:p>
            <a:pPr>
              <a:defRPr/>
            </a:pPr>
            <a:endParaRPr lang="en-US" dirty="0">
              <a:ea typeface="ＭＳ Ｐゴシック" panose="020B0600070205080204" pitchFamily="34" charset="-128"/>
            </a:endParaRPr>
          </a:p>
        </p:txBody>
      </p:sp>
      <p:sp>
        <p:nvSpPr>
          <p:cNvPr id="24580" name="Slide Number Placeholder 3">
            <a:extLst>
              <a:ext uri="{FF2B5EF4-FFF2-40B4-BE49-F238E27FC236}">
                <a16:creationId xmlns:a16="http://schemas.microsoft.com/office/drawing/2014/main" id="{BFAA8C23-DB01-3D4E-AC80-692143309A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A905C89-0762-D547-A480-5DA76128711B}" type="slidenum">
              <a:rPr lang="en-AU" altLang="en-US"/>
              <a:pPr/>
              <a:t>19</a:t>
            </a:fld>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635A05A-11F6-0E4E-B587-21DF73D314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708111-B72A-AB43-9DCD-F1B1BF2DEC1E}" type="slidenum">
              <a:rPr lang="en-US" altLang="en-US"/>
              <a:pPr eaLnBrk="1" hangingPunct="1"/>
              <a:t>20</a:t>
            </a:fld>
            <a:endParaRPr lang="en-US" altLang="en-US"/>
          </a:p>
        </p:txBody>
      </p:sp>
      <p:sp>
        <p:nvSpPr>
          <p:cNvPr id="35843" name="Rectangle 2">
            <a:extLst>
              <a:ext uri="{FF2B5EF4-FFF2-40B4-BE49-F238E27FC236}">
                <a16:creationId xmlns:a16="http://schemas.microsoft.com/office/drawing/2014/main" id="{66C6D60E-5153-6449-AF2B-F4F8351B5A5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C64CB02-9443-F241-BEED-6A3D5AD205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BSM: Basic Security Module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0CCD3D2-6201-404E-A449-6F10E34F704C}"/>
              </a:ext>
            </a:extLst>
          </p:cNvPr>
          <p:cNvSpPr>
            <a:spLocks noGrp="1" noRot="1" noChangeAspect="1" noChangeArrowheads="1" noTextEdit="1"/>
          </p:cNvSpPr>
          <p:nvPr>
            <p:ph type="sldImg"/>
          </p:nvPr>
        </p:nvSpPr>
        <p:spPr>
          <a:xfrm>
            <a:off x="460375" y="722313"/>
            <a:ext cx="6396038" cy="3598862"/>
          </a:xfrm>
          <a:ln/>
        </p:spPr>
      </p:sp>
      <p:sp>
        <p:nvSpPr>
          <p:cNvPr id="36867" name="Rectangle 3">
            <a:extLst>
              <a:ext uri="{FF2B5EF4-FFF2-40B4-BE49-F238E27FC236}">
                <a16:creationId xmlns:a16="http://schemas.microsoft.com/office/drawing/2014/main" id="{2954097E-B814-304F-942E-A0A7D5B79A06}"/>
              </a:ext>
            </a:extLst>
          </p:cNvPr>
          <p:cNvSpPr>
            <a:spLocks noGrp="1" noChangeArrowheads="1"/>
          </p:cNvSpPr>
          <p:nvPr>
            <p:ph type="body" idx="1"/>
          </p:nvPr>
        </p:nvSpPr>
        <p:spPr>
          <a:xfrm>
            <a:off x="974725" y="4560888"/>
            <a:ext cx="5365750"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In the first 30 minutes of Sapphire’s spread, we recorded nearly 75,000 unique infections.  As we will detail later, most of these infections actually occurred within 10 minutes.</a:t>
            </a:r>
          </a:p>
          <a:p>
            <a:endParaRPr lang="en-US" altLang="en-US" dirty="0">
              <a:latin typeface="Arial" panose="020B0604020202020204" pitchFamily="34" charset="0"/>
            </a:endParaRPr>
          </a:p>
          <a:p>
            <a:r>
              <a:rPr lang="en-US" altLang="en-US" dirty="0">
                <a:latin typeface="Arial" panose="020B0604020202020204" pitchFamily="34" charset="0"/>
              </a:rPr>
              <a:t>This graphic is more for effect rather than technical detail: We couldn’t determine a detailed location for all infections, and the diameter of each circle is proportional to the lg() of the number of infections, underrepresenting larger infections.   Nevertheless, it gives a good feel for where Sapphire spread.</a:t>
            </a:r>
          </a:p>
          <a:p>
            <a:endParaRPr lang="en-US" altLang="en-US" dirty="0">
              <a:latin typeface="Arial" panose="020B0604020202020204" pitchFamily="34" charset="0"/>
            </a:endParaRPr>
          </a:p>
          <a:p>
            <a:r>
              <a:rPr lang="en-US" altLang="en-US" dirty="0">
                <a:latin typeface="Arial" panose="020B0604020202020204" pitchFamily="34" charset="0"/>
              </a:rPr>
              <a:t>We monitored the spread using several “Network Telescopes”, address ranges where we had sampled or complete packet traces at single sources.  We also used the D-shield distributed intrusion detection system to determine IPs of infected machines, but we couldn’t use this data for calculating the scanning rate.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69797FF-7FB9-1841-8AE5-54A52766C8F1}"/>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9E8D50B8-D522-014C-B56F-03EE7E254F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22B7-2A55-7844-AF51-AC4BAF05C0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69893C-E52E-DB4C-B128-7DA6EBCF2A93}" type="slidenum">
              <a:rPr lang="en-US" altLang="en-US"/>
              <a:pPr eaLnBrk="1" hangingPunct="1"/>
              <a:t>23</a:t>
            </a:fld>
            <a:endParaRPr lang="en-US" altLang="en-US"/>
          </a:p>
        </p:txBody>
      </p:sp>
      <p:sp>
        <p:nvSpPr>
          <p:cNvPr id="38915" name="Rectangle 2">
            <a:extLst>
              <a:ext uri="{FF2B5EF4-FFF2-40B4-BE49-F238E27FC236}">
                <a16:creationId xmlns:a16="http://schemas.microsoft.com/office/drawing/2014/main" id="{FF7EA983-8C3A-0D45-B3C1-C2C6DB315B79}"/>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33D399B0-D1BB-B946-8252-F961BFCCC6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Problems: mainly accuracy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01C3C74-CCE7-1348-B2C4-CE9D5DB6ED30}" type="datetimeFigureOut">
              <a:rPr lang="en-US" smtClean="0"/>
              <a:t>11/28/22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103255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1C3C74-CCE7-1348-B2C4-CE9D5DB6ED30}" type="datetimeFigureOut">
              <a:rPr lang="en-US" smtClean="0"/>
              <a:t>11/28/22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7196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01C3C74-CCE7-1348-B2C4-CE9D5DB6ED30}" type="datetimeFigureOut">
              <a:rPr lang="en-US" smtClean="0"/>
              <a:t>11/28/22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345087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1C3C74-CCE7-1348-B2C4-CE9D5DB6ED30}" type="datetimeFigureOut">
              <a:rPr lang="en-US" smtClean="0"/>
              <a:t>11/28/22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211394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01C3C74-CCE7-1348-B2C4-CE9D5DB6ED30}" type="datetimeFigureOut">
              <a:rPr lang="en-US" smtClean="0"/>
              <a:t>11/28/22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9462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01C3C74-CCE7-1348-B2C4-CE9D5DB6ED30}" type="datetimeFigureOut">
              <a:rPr lang="en-US" smtClean="0"/>
              <a:t>11/28/22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40963961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01C3C74-CCE7-1348-B2C4-CE9D5DB6ED30}" type="datetimeFigureOut">
              <a:rPr lang="en-US" smtClean="0"/>
              <a:t>11/28/22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23393237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1C3C74-CCE7-1348-B2C4-CE9D5DB6ED30}" type="datetimeFigureOut">
              <a:rPr lang="en-US" smtClean="0"/>
              <a:t>11/28/22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B9B5B-4308-F84D-8829-601BFF5929BE}"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Tree>
    <p:extLst>
      <p:ext uri="{BB962C8B-B14F-4D97-AF65-F5344CB8AC3E}">
        <p14:creationId xmlns:p14="http://schemas.microsoft.com/office/powerpoint/2010/main" val="3108297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C3C74-CCE7-1348-B2C4-CE9D5DB6ED30}" type="datetimeFigureOut">
              <a:rPr lang="en-US" smtClean="0"/>
              <a:t>11/28/22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70970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01C3C74-CCE7-1348-B2C4-CE9D5DB6ED30}" type="datetimeFigureOut">
              <a:rPr lang="en-US" smtClean="0"/>
              <a:t>11/28/22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38B9B5B-4308-F84D-8829-601BFF5929BE}" type="slidenum">
              <a:rPr lang="en-US" smtClean="0"/>
              <a:t>‹#›</a:t>
            </a:fld>
            <a:endParaRPr lang="en-US"/>
          </a:p>
        </p:txBody>
      </p:sp>
    </p:spTree>
    <p:extLst>
      <p:ext uri="{BB962C8B-B14F-4D97-AF65-F5344CB8AC3E}">
        <p14:creationId xmlns:p14="http://schemas.microsoft.com/office/powerpoint/2010/main" val="393672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01C3C74-CCE7-1348-B2C4-CE9D5DB6ED30}" type="datetimeFigureOut">
              <a:rPr lang="en-US" smtClean="0"/>
              <a:t>11/28/22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B9B5B-4308-F84D-8829-601BFF5929BE}" type="slidenum">
              <a:rPr lang="en-US" smtClean="0"/>
              <a:t>‹#›</a:t>
            </a:fld>
            <a:endParaRPr lang="en-US"/>
          </a:p>
        </p:txBody>
      </p:sp>
    </p:spTree>
    <p:extLst>
      <p:ext uri="{BB962C8B-B14F-4D97-AF65-F5344CB8AC3E}">
        <p14:creationId xmlns:p14="http://schemas.microsoft.com/office/powerpoint/2010/main" val="3333383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01C3C74-CCE7-1348-B2C4-CE9D5DB6ED30}" type="datetimeFigureOut">
              <a:rPr lang="en-US" smtClean="0"/>
              <a:t>11/28/22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38B9B5B-4308-F84D-8829-601BFF5929BE}"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9738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wireshark.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www.winpcap.org/windump/" TargetMode="External"/><Relationship Id="rId2" Type="http://schemas.openxmlformats.org/officeDocument/2006/relationships/hyperlink" Target="http://www.tcpdump.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ACA-946A-B541-8AA9-C0389E462C66}"/>
              </a:ext>
            </a:extLst>
          </p:cNvPr>
          <p:cNvSpPr>
            <a:spLocks noGrp="1"/>
          </p:cNvSpPr>
          <p:nvPr>
            <p:ph type="ctrTitle"/>
          </p:nvPr>
        </p:nvSpPr>
        <p:spPr/>
        <p:txBody>
          <a:bodyPr/>
          <a:lstStyle/>
          <a:p>
            <a:r>
              <a:rPr lang="en-US" dirty="0"/>
              <a:t>Networks and cybersecurity 1</a:t>
            </a:r>
          </a:p>
        </p:txBody>
      </p:sp>
      <p:sp>
        <p:nvSpPr>
          <p:cNvPr id="3" name="Subtitle 2">
            <a:extLst>
              <a:ext uri="{FF2B5EF4-FFF2-40B4-BE49-F238E27FC236}">
                <a16:creationId xmlns:a16="http://schemas.microsoft.com/office/drawing/2014/main" id="{92EC282C-3ACB-8440-A3CE-218CED940124}"/>
              </a:ext>
            </a:extLst>
          </p:cNvPr>
          <p:cNvSpPr>
            <a:spLocks noGrp="1"/>
          </p:cNvSpPr>
          <p:nvPr>
            <p:ph type="subTitle" idx="1"/>
          </p:nvPr>
        </p:nvSpPr>
        <p:spPr/>
        <p:txBody>
          <a:bodyPr/>
          <a:lstStyle/>
          <a:p>
            <a:r>
              <a:rPr lang="en-US" dirty="0"/>
              <a:t>Intrusion Detection systems, firewalls and honeypots</a:t>
            </a:r>
          </a:p>
        </p:txBody>
      </p:sp>
    </p:spTree>
    <p:extLst>
      <p:ext uri="{BB962C8B-B14F-4D97-AF65-F5344CB8AC3E}">
        <p14:creationId xmlns:p14="http://schemas.microsoft.com/office/powerpoint/2010/main" val="268649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4686-F14A-0A45-A8A8-8483707DE165}"/>
              </a:ext>
            </a:extLst>
          </p:cNvPr>
          <p:cNvSpPr>
            <a:spLocks noGrp="1"/>
          </p:cNvSpPr>
          <p:nvPr>
            <p:ph type="title"/>
          </p:nvPr>
        </p:nvSpPr>
        <p:spPr/>
        <p:txBody>
          <a:bodyPr/>
          <a:lstStyle/>
          <a:p>
            <a:pPr>
              <a:defRPr/>
            </a:pPr>
            <a:r>
              <a:rPr lang="en-US" dirty="0">
                <a:ea typeface="ＭＳ Ｐゴシック" panose="020B0600070205080204" pitchFamily="34" charset="-128"/>
              </a:rPr>
              <a:t>Intrusion Detection Systems</a:t>
            </a:r>
          </a:p>
        </p:txBody>
      </p:sp>
      <p:sp>
        <p:nvSpPr>
          <p:cNvPr id="3" name="Content Placeholder 2">
            <a:extLst>
              <a:ext uri="{FF2B5EF4-FFF2-40B4-BE49-F238E27FC236}">
                <a16:creationId xmlns:a16="http://schemas.microsoft.com/office/drawing/2014/main" id="{29C41063-5218-1D42-9AE5-B2DFCEF6B31F}"/>
              </a:ext>
            </a:extLst>
          </p:cNvPr>
          <p:cNvSpPr>
            <a:spLocks noGrp="1"/>
          </p:cNvSpPr>
          <p:nvPr>
            <p:ph idx="1"/>
          </p:nvPr>
        </p:nvSpPr>
        <p:spPr/>
        <p:txBody>
          <a:bodyPr/>
          <a:lstStyle/>
          <a:p>
            <a:pPr>
              <a:defRPr/>
            </a:pPr>
            <a:r>
              <a:rPr lang="en-US" sz="2400" dirty="0">
                <a:solidFill>
                  <a:srgbClr val="FFC000"/>
                </a:solidFill>
                <a:ea typeface="ＭＳ Ｐゴシック" panose="020B0600070205080204" pitchFamily="34" charset="-128"/>
              </a:rPr>
              <a:t>Intrusions</a:t>
            </a:r>
            <a:r>
              <a:rPr lang="en-US" sz="2400" dirty="0">
                <a:ea typeface="ＭＳ Ｐゴシック" panose="020B0600070205080204" pitchFamily="34" charset="-128"/>
              </a:rPr>
              <a:t> requires an abnormal use of normal commands or instructions, so security violations can be detected by looking for abnormalities. </a:t>
            </a:r>
          </a:p>
          <a:p>
            <a:pPr>
              <a:defRPr/>
            </a:pPr>
            <a:r>
              <a:rPr lang="en-US" sz="2400" dirty="0">
                <a:ea typeface="ＭＳ Ｐゴシック" panose="020B0600070205080204" pitchFamily="34" charset="-128"/>
              </a:rPr>
              <a:t>These abnormalities includes deviation from usual actions, execution of actions that lead to break-ins and actions inconsistent with the specifications of privileged programs.</a:t>
            </a:r>
          </a:p>
          <a:p>
            <a:pPr>
              <a:defRPr/>
            </a:pPr>
            <a:r>
              <a:rPr lang="en-US" sz="2400" dirty="0">
                <a:ea typeface="ＭＳ Ｐゴシック" panose="020B0600070205080204" pitchFamily="34" charset="-128"/>
              </a:rPr>
              <a:t>An </a:t>
            </a:r>
            <a:r>
              <a:rPr lang="en-US" sz="2400" dirty="0">
                <a:solidFill>
                  <a:srgbClr val="FFC000"/>
                </a:solidFill>
                <a:ea typeface="ＭＳ Ｐゴシック" panose="020B0600070205080204" pitchFamily="34" charset="-128"/>
              </a:rPr>
              <a:t>automated system</a:t>
            </a:r>
            <a:r>
              <a:rPr lang="en-US" sz="2400" dirty="0">
                <a:ea typeface="ＭＳ Ｐゴシック" panose="020B0600070205080204" pitchFamily="34" charset="-128"/>
              </a:rPr>
              <a:t> that detect such abnormalities is called </a:t>
            </a:r>
            <a:r>
              <a:rPr lang="en-US" sz="2400" dirty="0">
                <a:solidFill>
                  <a:srgbClr val="FF0000"/>
                </a:solidFill>
                <a:ea typeface="ＭＳ Ｐゴシック" panose="020B0600070205080204" pitchFamily="34" charset="-128"/>
              </a:rPr>
              <a:t>I</a:t>
            </a:r>
            <a:r>
              <a:rPr lang="en-US" sz="2400" dirty="0">
                <a:ea typeface="ＭＳ Ｐゴシック" panose="020B0600070205080204" pitchFamily="34" charset="-128"/>
              </a:rPr>
              <a:t>ntrusion </a:t>
            </a:r>
            <a:r>
              <a:rPr lang="en-US" sz="2400" dirty="0">
                <a:solidFill>
                  <a:srgbClr val="FF0000"/>
                </a:solidFill>
                <a:ea typeface="ＭＳ Ｐゴシック" panose="020B0600070205080204" pitchFamily="34" charset="-128"/>
              </a:rPr>
              <a:t>D</a:t>
            </a:r>
            <a:r>
              <a:rPr lang="en-US" sz="2400" dirty="0">
                <a:ea typeface="ＭＳ Ｐゴシック" panose="020B0600070205080204" pitchFamily="34" charset="-128"/>
              </a:rPr>
              <a:t>etection </a:t>
            </a:r>
            <a:r>
              <a:rPr lang="en-US" sz="2400" dirty="0">
                <a:solidFill>
                  <a:srgbClr val="FF0000"/>
                </a:solidFill>
                <a:ea typeface="ＭＳ Ｐゴシック" panose="020B0600070205080204" pitchFamily="34" charset="-128"/>
              </a:rPr>
              <a:t>S</a:t>
            </a:r>
            <a:r>
              <a:rPr lang="en-US" sz="2400" dirty="0">
                <a:ea typeface="ＭＳ Ｐゴシック" panose="020B0600070205080204" pitchFamily="34" charset="-128"/>
              </a:rPr>
              <a:t>ystem (IDS).</a:t>
            </a:r>
          </a:p>
        </p:txBody>
      </p:sp>
      <p:sp>
        <p:nvSpPr>
          <p:cNvPr id="4" name="Slide Number Placeholder 3">
            <a:extLst>
              <a:ext uri="{FF2B5EF4-FFF2-40B4-BE49-F238E27FC236}">
                <a16:creationId xmlns:a16="http://schemas.microsoft.com/office/drawing/2014/main" id="{CB3D2EB8-0258-8746-848B-4AEBD815E822}"/>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A146E50-C6FF-C645-8978-9A0D30622FB3}"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D122-E794-E441-A28D-DDF1CADFB08A}"/>
              </a:ext>
            </a:extLst>
          </p:cNvPr>
          <p:cNvSpPr>
            <a:spLocks noGrp="1"/>
          </p:cNvSpPr>
          <p:nvPr>
            <p:ph type="title"/>
          </p:nvPr>
        </p:nvSpPr>
        <p:spPr/>
        <p:txBody>
          <a:bodyPr/>
          <a:lstStyle/>
          <a:p>
            <a:pPr>
              <a:defRPr/>
            </a:pPr>
            <a:r>
              <a:rPr lang="en-US" dirty="0">
                <a:ea typeface="ＭＳ Ｐゴシック" panose="020B0600070205080204" pitchFamily="34" charset="-128"/>
              </a:rPr>
              <a:t>Goals of IDS</a:t>
            </a:r>
          </a:p>
        </p:txBody>
      </p:sp>
      <p:sp>
        <p:nvSpPr>
          <p:cNvPr id="3" name="Content Placeholder 2">
            <a:extLst>
              <a:ext uri="{FF2B5EF4-FFF2-40B4-BE49-F238E27FC236}">
                <a16:creationId xmlns:a16="http://schemas.microsoft.com/office/drawing/2014/main" id="{B9E92DF3-00D0-8243-95FE-290F22A4C756}"/>
              </a:ext>
            </a:extLst>
          </p:cNvPr>
          <p:cNvSpPr>
            <a:spLocks noGrp="1"/>
          </p:cNvSpPr>
          <p:nvPr>
            <p:ph idx="1"/>
          </p:nvPr>
        </p:nvSpPr>
        <p:spPr/>
        <p:txBody>
          <a:bodyPr/>
          <a:lstStyle/>
          <a:p>
            <a:pPr>
              <a:defRPr/>
            </a:pPr>
            <a:r>
              <a:rPr lang="en-US" dirty="0">
                <a:ea typeface="ＭＳ Ｐゴシック" panose="020B0600070205080204" pitchFamily="34" charset="-128"/>
              </a:rPr>
              <a:t>Detect a wide variety of intrusions</a:t>
            </a:r>
          </a:p>
          <a:p>
            <a:pPr>
              <a:defRPr/>
            </a:pPr>
            <a:r>
              <a:rPr lang="en-US" dirty="0">
                <a:ea typeface="ＭＳ Ｐゴシック" panose="020B0600070205080204" pitchFamily="34" charset="-128"/>
              </a:rPr>
              <a:t>Detect intrusions in a timely fashion</a:t>
            </a:r>
          </a:p>
          <a:p>
            <a:pPr>
              <a:defRPr/>
            </a:pPr>
            <a:r>
              <a:rPr lang="en-US" dirty="0">
                <a:ea typeface="ＭＳ Ｐゴシック" panose="020B0600070205080204" pitchFamily="34" charset="-128"/>
              </a:rPr>
              <a:t>Present the analysis in a simple, easy-to-understand format</a:t>
            </a:r>
          </a:p>
          <a:p>
            <a:pPr>
              <a:defRPr/>
            </a:pPr>
            <a:r>
              <a:rPr lang="en-US" dirty="0">
                <a:ea typeface="ＭＳ Ｐゴシック" panose="020B0600070205080204" pitchFamily="34" charset="-128"/>
              </a:rPr>
              <a:t>Be accurate</a:t>
            </a:r>
          </a:p>
        </p:txBody>
      </p:sp>
      <p:sp>
        <p:nvSpPr>
          <p:cNvPr id="4" name="Slide Number Placeholder 3">
            <a:extLst>
              <a:ext uri="{FF2B5EF4-FFF2-40B4-BE49-F238E27FC236}">
                <a16:creationId xmlns:a16="http://schemas.microsoft.com/office/drawing/2014/main" id="{51687C0B-91FE-324C-B8CF-98A401822E71}"/>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C9C6257-A6DE-9847-9F9F-350AE56DF801}" type="slidenum">
              <a:rPr lang="en-US" altLang="en-US"/>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536A-16AB-E74E-8F1C-AC36C3C5356D}"/>
              </a:ext>
            </a:extLst>
          </p:cNvPr>
          <p:cNvSpPr>
            <a:spLocks noGrp="1"/>
          </p:cNvSpPr>
          <p:nvPr>
            <p:ph type="title"/>
          </p:nvPr>
        </p:nvSpPr>
        <p:spPr/>
        <p:txBody>
          <a:bodyPr/>
          <a:lstStyle/>
          <a:p>
            <a:pPr>
              <a:defRPr/>
            </a:pPr>
            <a:r>
              <a:rPr lang="en-US" dirty="0">
                <a:ea typeface="ＭＳ Ｐゴシック" panose="020B0600070205080204" pitchFamily="34" charset="-128"/>
              </a:rPr>
              <a:t>Models of IDS</a:t>
            </a:r>
          </a:p>
        </p:txBody>
      </p:sp>
      <p:sp>
        <p:nvSpPr>
          <p:cNvPr id="3" name="Content Placeholder 2">
            <a:extLst>
              <a:ext uri="{FF2B5EF4-FFF2-40B4-BE49-F238E27FC236}">
                <a16:creationId xmlns:a16="http://schemas.microsoft.com/office/drawing/2014/main" id="{B00EB694-5F5C-0147-9010-A21F605AC015}"/>
              </a:ext>
            </a:extLst>
          </p:cNvPr>
          <p:cNvSpPr>
            <a:spLocks noGrp="1"/>
          </p:cNvSpPr>
          <p:nvPr>
            <p:ph idx="1"/>
          </p:nvPr>
        </p:nvSpPr>
        <p:spPr/>
        <p:txBody>
          <a:bodyPr/>
          <a:lstStyle/>
          <a:p>
            <a:pPr>
              <a:defRPr/>
            </a:pPr>
            <a:r>
              <a:rPr lang="en-US" sz="2400" dirty="0">
                <a:ea typeface="ＭＳ Ｐゴシック" panose="020B0600070205080204" pitchFamily="34" charset="-128"/>
              </a:rPr>
              <a:t>Intrusion detection systems determine if actions constitute intrusions on the basis of one or more models of intrusion</a:t>
            </a:r>
          </a:p>
          <a:p>
            <a:pPr>
              <a:defRPr/>
            </a:pPr>
            <a:r>
              <a:rPr lang="en-US" sz="2400" dirty="0">
                <a:ea typeface="ＭＳ Ｐゴシック" panose="020B0600070205080204" pitchFamily="34" charset="-128"/>
              </a:rPr>
              <a:t>A model classifies a sequence of states or actions, or a characterization of states or actions, as “good” (no intrusions) or “bad” (possible intrusions)</a:t>
            </a:r>
          </a:p>
          <a:p>
            <a:pPr>
              <a:defRPr/>
            </a:pPr>
            <a:r>
              <a:rPr lang="en-US" sz="2400" dirty="0">
                <a:ea typeface="ＭＳ Ｐゴシック" panose="020B0600070205080204" pitchFamily="34" charset="-128"/>
              </a:rPr>
              <a:t>Two main types of Models</a:t>
            </a:r>
          </a:p>
          <a:p>
            <a:pPr lvl="1">
              <a:defRPr/>
            </a:pPr>
            <a:r>
              <a:rPr lang="en-US" sz="2000" dirty="0">
                <a:ea typeface="ＭＳ Ｐゴシック" pitchFamily="-107" charset="-128"/>
              </a:rPr>
              <a:t>Anomaly Models</a:t>
            </a:r>
          </a:p>
          <a:p>
            <a:pPr lvl="1">
              <a:defRPr/>
            </a:pPr>
            <a:r>
              <a:rPr lang="en-US" sz="2000" dirty="0">
                <a:ea typeface="ＭＳ Ｐゴシック" pitchFamily="-107" charset="-128"/>
              </a:rPr>
              <a:t>Misuse Models (signature based)</a:t>
            </a:r>
          </a:p>
          <a:p>
            <a:pPr>
              <a:defRPr/>
            </a:pPr>
            <a:endParaRPr lang="en-US"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21187B18-BEA6-5843-8BBB-1E34DBCF4149}"/>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BAC7AC7-A30A-ED4E-A8DB-FCA50F812C9C}" type="slidenum">
              <a:rPr lang="en-US" altLang="en-US"/>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D353-691E-564A-BEC2-0A46484382E8}"/>
              </a:ext>
            </a:extLst>
          </p:cNvPr>
          <p:cNvSpPr>
            <a:spLocks noGrp="1"/>
          </p:cNvSpPr>
          <p:nvPr>
            <p:ph type="title"/>
          </p:nvPr>
        </p:nvSpPr>
        <p:spPr/>
        <p:txBody>
          <a:bodyPr/>
          <a:lstStyle/>
          <a:p>
            <a:pPr>
              <a:defRPr/>
            </a:pPr>
            <a:r>
              <a:rPr lang="en-US" dirty="0">
                <a:ea typeface="ＭＳ Ｐゴシック" panose="020B0600070205080204" pitchFamily="34" charset="-128"/>
              </a:rPr>
              <a:t>Anomaly Modeling</a:t>
            </a:r>
          </a:p>
        </p:txBody>
      </p:sp>
      <p:sp>
        <p:nvSpPr>
          <p:cNvPr id="3" name="Content Placeholder 2">
            <a:extLst>
              <a:ext uri="{FF2B5EF4-FFF2-40B4-BE49-F238E27FC236}">
                <a16:creationId xmlns:a16="http://schemas.microsoft.com/office/drawing/2014/main" id="{AD7F04BD-C2EE-AF47-A80B-491EF663203B}"/>
              </a:ext>
            </a:extLst>
          </p:cNvPr>
          <p:cNvSpPr>
            <a:spLocks noGrp="1"/>
          </p:cNvSpPr>
          <p:nvPr>
            <p:ph idx="1"/>
          </p:nvPr>
        </p:nvSpPr>
        <p:spPr/>
        <p:txBody>
          <a:bodyPr/>
          <a:lstStyle/>
          <a:p>
            <a:pPr>
              <a:defRPr/>
            </a:pPr>
            <a:r>
              <a:rPr lang="en-US" i="1" dirty="0">
                <a:solidFill>
                  <a:srgbClr val="FFC000"/>
                </a:solidFill>
                <a:ea typeface="ＭＳ Ｐゴシック" panose="020B0600070205080204" pitchFamily="34" charset="-128"/>
              </a:rPr>
              <a:t>Anomaly detection </a:t>
            </a:r>
            <a:r>
              <a:rPr lang="en-US" dirty="0">
                <a:ea typeface="ＭＳ Ｐゴシック" panose="020B0600070205080204" pitchFamily="34" charset="-128"/>
              </a:rPr>
              <a:t>analyzes a set of characteristics of the system and compares their behavior with a set of expected values. It reports when the computed statistics do not match the expected measurements.</a:t>
            </a:r>
          </a:p>
          <a:p>
            <a:pPr>
              <a:defRPr/>
            </a:pPr>
            <a:r>
              <a:rPr lang="en-US" dirty="0">
                <a:ea typeface="ＭＳ Ｐゴシック" panose="020B0600070205080204" pitchFamily="34" charset="-128"/>
              </a:rPr>
              <a:t>Anomaly detection uses the assumption that unexpected behavior is evidence of an intrusion.</a:t>
            </a:r>
          </a:p>
          <a:p>
            <a:pPr>
              <a:defRPr/>
            </a:pPr>
            <a:r>
              <a:rPr lang="en-US" dirty="0">
                <a:ea typeface="ＭＳ Ｐゴシック" panose="020B0600070205080204" pitchFamily="34" charset="-128"/>
              </a:rPr>
              <a:t>Types</a:t>
            </a:r>
          </a:p>
          <a:p>
            <a:pPr marL="800100" lvl="1" indent="-342900">
              <a:buFont typeface="+mj-lt"/>
              <a:buAutoNum type="arabicPeriod"/>
              <a:defRPr/>
            </a:pPr>
            <a:r>
              <a:rPr lang="en-US" sz="1600" dirty="0">
                <a:ea typeface="ＭＳ Ｐゴシック" pitchFamily="-107" charset="-128"/>
              </a:rPr>
              <a:t>Threshold based Models</a:t>
            </a:r>
          </a:p>
          <a:p>
            <a:pPr marL="800100" lvl="1" indent="-342900">
              <a:buFont typeface="+mj-lt"/>
              <a:buAutoNum type="arabicPeriod"/>
              <a:defRPr/>
            </a:pPr>
            <a:r>
              <a:rPr lang="en-US" sz="1600" dirty="0">
                <a:ea typeface="ＭＳ Ｐゴシック" pitchFamily="-107" charset="-128"/>
              </a:rPr>
              <a:t>Statistical Models</a:t>
            </a:r>
          </a:p>
          <a:p>
            <a:pPr marL="800100" lvl="1" indent="-342900">
              <a:buFont typeface="+mj-lt"/>
              <a:buAutoNum type="arabicPeriod"/>
              <a:defRPr/>
            </a:pPr>
            <a:r>
              <a:rPr lang="en-US" sz="1600" dirty="0">
                <a:ea typeface="ＭＳ Ｐゴシック" pitchFamily="-107" charset="-128"/>
              </a:rPr>
              <a:t>Markov models</a:t>
            </a:r>
          </a:p>
          <a:p>
            <a:pPr marL="457200" lvl="1" indent="0">
              <a:buNone/>
              <a:defRPr/>
            </a:pPr>
            <a:endParaRPr lang="en-US" sz="1600" dirty="0">
              <a:ea typeface="ＭＳ Ｐゴシック" pitchFamily="-107" charset="-128"/>
            </a:endParaRPr>
          </a:p>
          <a:p>
            <a:pPr marL="800100" lvl="1" indent="-342900">
              <a:buFont typeface="+mj-lt"/>
              <a:buAutoNum type="arabicPeriod"/>
              <a:defRPr/>
            </a:pPr>
            <a:endParaRPr lang="en-US" sz="1600" dirty="0">
              <a:ea typeface="ＭＳ Ｐゴシック" pitchFamily="-107" charset="-128"/>
            </a:endParaRPr>
          </a:p>
        </p:txBody>
      </p:sp>
      <p:sp>
        <p:nvSpPr>
          <p:cNvPr id="4" name="Slide Number Placeholder 3">
            <a:extLst>
              <a:ext uri="{FF2B5EF4-FFF2-40B4-BE49-F238E27FC236}">
                <a16:creationId xmlns:a16="http://schemas.microsoft.com/office/drawing/2014/main" id="{ABAD3BE3-9570-E447-B87E-726BA7B15FC7}"/>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127E16D-E8D5-484A-9816-E9E66966C452}" type="slidenum">
              <a:rPr lang="en-US" altLang="en-US"/>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CF8F2E2F-7A69-E341-8020-2BFDF342DAA7}"/>
              </a:ext>
            </a:extLst>
          </p:cNvPr>
          <p:cNvSpPr>
            <a:spLocks noGrp="1" noChangeArrowheads="1"/>
          </p:cNvSpPr>
          <p:nvPr>
            <p:ph type="title"/>
          </p:nvPr>
        </p:nvSpPr>
        <p:spPr>
          <a:xfrm>
            <a:off x="2544763" y="0"/>
            <a:ext cx="7772400" cy="1143000"/>
          </a:xfrm>
        </p:spPr>
        <p:txBody>
          <a:bodyPr/>
          <a:lstStyle/>
          <a:p>
            <a:pPr eaLnBrk="1" hangingPunct="1"/>
            <a:r>
              <a:rPr lang="en-US" altLang="en-US" b="1"/>
              <a:t>Anomaly Detection</a:t>
            </a:r>
          </a:p>
        </p:txBody>
      </p:sp>
      <p:sp>
        <p:nvSpPr>
          <p:cNvPr id="2053" name="Line 3">
            <a:extLst>
              <a:ext uri="{FF2B5EF4-FFF2-40B4-BE49-F238E27FC236}">
                <a16:creationId xmlns:a16="http://schemas.microsoft.com/office/drawing/2014/main" id="{B52D9347-8A12-854C-AA46-677FC40E296F}"/>
              </a:ext>
            </a:extLst>
          </p:cNvPr>
          <p:cNvSpPr>
            <a:spLocks noChangeShapeType="1"/>
          </p:cNvSpPr>
          <p:nvPr/>
        </p:nvSpPr>
        <p:spPr bwMode="auto">
          <a:xfrm flipH="1">
            <a:off x="5669973" y="2336800"/>
            <a:ext cx="642938" cy="636588"/>
          </a:xfrm>
          <a:prstGeom prst="line">
            <a:avLst/>
          </a:prstGeom>
          <a:noFill/>
          <a:ln w="1117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 name="Line 4">
            <a:extLst>
              <a:ext uri="{FF2B5EF4-FFF2-40B4-BE49-F238E27FC236}">
                <a16:creationId xmlns:a16="http://schemas.microsoft.com/office/drawing/2014/main" id="{BE6341A0-5BB6-D442-B48F-DB6C70AA992A}"/>
              </a:ext>
            </a:extLst>
          </p:cNvPr>
          <p:cNvSpPr>
            <a:spLocks noChangeShapeType="1"/>
          </p:cNvSpPr>
          <p:nvPr/>
        </p:nvSpPr>
        <p:spPr bwMode="auto">
          <a:xfrm flipH="1">
            <a:off x="6255761" y="2482851"/>
            <a:ext cx="152400" cy="466725"/>
          </a:xfrm>
          <a:prstGeom prst="line">
            <a:avLst/>
          </a:prstGeom>
          <a:noFill/>
          <a:ln w="1117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 name="Oval 5">
            <a:extLst>
              <a:ext uri="{FF2B5EF4-FFF2-40B4-BE49-F238E27FC236}">
                <a16:creationId xmlns:a16="http://schemas.microsoft.com/office/drawing/2014/main" id="{E8C35DDA-202A-ED41-A9F8-BB5CA7FBA373}"/>
              </a:ext>
            </a:extLst>
          </p:cNvPr>
          <p:cNvSpPr>
            <a:spLocks noChangeArrowheads="1"/>
          </p:cNvSpPr>
          <p:nvPr/>
        </p:nvSpPr>
        <p:spPr bwMode="auto">
          <a:xfrm>
            <a:off x="5608061" y="2873376"/>
            <a:ext cx="647700" cy="307975"/>
          </a:xfrm>
          <a:prstGeom prst="ellipse">
            <a:avLst/>
          </a:pr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6" name="Freeform 6">
            <a:extLst>
              <a:ext uri="{FF2B5EF4-FFF2-40B4-BE49-F238E27FC236}">
                <a16:creationId xmlns:a16="http://schemas.microsoft.com/office/drawing/2014/main" id="{022CE8FA-F4B5-224A-B77C-08AC1A062957}"/>
              </a:ext>
            </a:extLst>
          </p:cNvPr>
          <p:cNvSpPr>
            <a:spLocks/>
          </p:cNvSpPr>
          <p:nvPr/>
        </p:nvSpPr>
        <p:spPr bwMode="auto">
          <a:xfrm>
            <a:off x="6312912" y="2327275"/>
            <a:ext cx="98425" cy="158750"/>
          </a:xfrm>
          <a:custGeom>
            <a:avLst/>
            <a:gdLst>
              <a:gd name="T0" fmla="*/ 2147483647 w 162"/>
              <a:gd name="T1" fmla="*/ 2147483647 h 198"/>
              <a:gd name="T2" fmla="*/ 0 w 162"/>
              <a:gd name="T3" fmla="*/ 2147483647 h 198"/>
              <a:gd name="T4" fmla="*/ 2147483647 w 162"/>
              <a:gd name="T5" fmla="*/ 2147483647 h 198"/>
              <a:gd name="T6" fmla="*/ 2147483647 w 162"/>
              <a:gd name="T7" fmla="*/ 2147483647 h 198"/>
              <a:gd name="T8" fmla="*/ 2147483647 w 162"/>
              <a:gd name="T9" fmla="*/ 2147483647 h 198"/>
              <a:gd name="T10" fmla="*/ 2147483647 w 162"/>
              <a:gd name="T11" fmla="*/ 2147483647 h 198"/>
              <a:gd name="T12" fmla="*/ 2147483647 w 162"/>
              <a:gd name="T13" fmla="*/ 2147483647 h 198"/>
              <a:gd name="T14" fmla="*/ 2147483647 w 162"/>
              <a:gd name="T15" fmla="*/ 2147483647 h 198"/>
              <a:gd name="T16" fmla="*/ 2147483647 w 162"/>
              <a:gd name="T17" fmla="*/ 2147483647 h 198"/>
              <a:gd name="T18" fmla="*/ 2147483647 w 162"/>
              <a:gd name="T19" fmla="*/ 2147483647 h 198"/>
              <a:gd name="T20" fmla="*/ 2147483647 w 162"/>
              <a:gd name="T21" fmla="*/ 2147483647 h 198"/>
              <a:gd name="T22" fmla="*/ 2147483647 w 162"/>
              <a:gd name="T23" fmla="*/ 2147483647 h 198"/>
              <a:gd name="T24" fmla="*/ 2147483647 w 162"/>
              <a:gd name="T25" fmla="*/ 2147483647 h 198"/>
              <a:gd name="T26" fmla="*/ 2147483647 w 162"/>
              <a:gd name="T27" fmla="*/ 2147483647 h 198"/>
              <a:gd name="T28" fmla="*/ 2147483647 w 162"/>
              <a:gd name="T29" fmla="*/ 2147483647 h 198"/>
              <a:gd name="T30" fmla="*/ 2147483647 w 162"/>
              <a:gd name="T31" fmla="*/ 2147483647 h 198"/>
              <a:gd name="T32" fmla="*/ 2147483647 w 162"/>
              <a:gd name="T33" fmla="*/ 0 h 198"/>
              <a:gd name="T34" fmla="*/ 2147483647 w 162"/>
              <a:gd name="T35" fmla="*/ 2147483647 h 198"/>
              <a:gd name="T36" fmla="*/ 2147483647 w 162"/>
              <a:gd name="T37" fmla="*/ 2147483647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198"/>
              <a:gd name="T59" fmla="*/ 162 w 162"/>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198">
                <a:moveTo>
                  <a:pt x="1" y="7"/>
                </a:moveTo>
                <a:lnTo>
                  <a:pt x="0" y="16"/>
                </a:lnTo>
                <a:lnTo>
                  <a:pt x="1" y="30"/>
                </a:lnTo>
                <a:lnTo>
                  <a:pt x="12" y="62"/>
                </a:lnTo>
                <a:lnTo>
                  <a:pt x="33" y="102"/>
                </a:lnTo>
                <a:lnTo>
                  <a:pt x="60" y="136"/>
                </a:lnTo>
                <a:lnTo>
                  <a:pt x="92" y="168"/>
                </a:lnTo>
                <a:lnTo>
                  <a:pt x="120" y="187"/>
                </a:lnTo>
                <a:lnTo>
                  <a:pt x="145" y="198"/>
                </a:lnTo>
                <a:lnTo>
                  <a:pt x="152" y="198"/>
                </a:lnTo>
                <a:lnTo>
                  <a:pt x="158" y="192"/>
                </a:lnTo>
                <a:lnTo>
                  <a:pt x="162" y="184"/>
                </a:lnTo>
                <a:lnTo>
                  <a:pt x="161" y="171"/>
                </a:lnTo>
                <a:lnTo>
                  <a:pt x="147" y="137"/>
                </a:lnTo>
                <a:lnTo>
                  <a:pt x="99" y="63"/>
                </a:lnTo>
                <a:lnTo>
                  <a:pt x="40" y="12"/>
                </a:lnTo>
                <a:lnTo>
                  <a:pt x="15" y="0"/>
                </a:lnTo>
                <a:lnTo>
                  <a:pt x="7" y="3"/>
                </a:lnTo>
                <a:lnTo>
                  <a:pt x="1" y="7"/>
                </a:lnTo>
                <a:close/>
              </a:path>
            </a:pathLst>
          </a:custGeom>
          <a:solidFill>
            <a:srgbClr val="FFFFC2"/>
          </a:solidFill>
          <a:ln w="11113">
            <a:solidFill>
              <a:srgbClr val="FF0000"/>
            </a:solidFill>
            <a:round/>
            <a:headEnd/>
            <a:tailEnd/>
          </a:ln>
        </p:spPr>
        <p:txBody>
          <a:bodyPr/>
          <a:lstStyle/>
          <a:p>
            <a:endParaRPr lang="en-US"/>
          </a:p>
        </p:txBody>
      </p:sp>
      <p:sp>
        <p:nvSpPr>
          <p:cNvPr id="2057" name="Freeform 7">
            <a:extLst>
              <a:ext uri="{FF2B5EF4-FFF2-40B4-BE49-F238E27FC236}">
                <a16:creationId xmlns:a16="http://schemas.microsoft.com/office/drawing/2014/main" id="{9324460D-025D-4548-82C5-33C2AB799E72}"/>
              </a:ext>
            </a:extLst>
          </p:cNvPr>
          <p:cNvSpPr>
            <a:spLocks/>
          </p:cNvSpPr>
          <p:nvPr/>
        </p:nvSpPr>
        <p:spPr bwMode="auto">
          <a:xfrm>
            <a:off x="6325611" y="2332039"/>
            <a:ext cx="80962" cy="134937"/>
          </a:xfrm>
          <a:custGeom>
            <a:avLst/>
            <a:gdLst>
              <a:gd name="T0" fmla="*/ 0 w 134"/>
              <a:gd name="T1" fmla="*/ 2147483647 h 169"/>
              <a:gd name="T2" fmla="*/ 2147483647 w 134"/>
              <a:gd name="T3" fmla="*/ 2147483647 h 169"/>
              <a:gd name="T4" fmla="*/ 2147483647 w 134"/>
              <a:gd name="T5" fmla="*/ 2147483647 h 169"/>
              <a:gd name="T6" fmla="*/ 2147483647 w 134"/>
              <a:gd name="T7" fmla="*/ 2147483647 h 169"/>
              <a:gd name="T8" fmla="*/ 2147483647 w 134"/>
              <a:gd name="T9" fmla="*/ 2147483647 h 169"/>
              <a:gd name="T10" fmla="*/ 2147483647 w 134"/>
              <a:gd name="T11" fmla="*/ 2147483647 h 169"/>
              <a:gd name="T12" fmla="*/ 2147483647 w 134"/>
              <a:gd name="T13" fmla="*/ 2147483647 h 169"/>
              <a:gd name="T14" fmla="*/ 2147483647 w 134"/>
              <a:gd name="T15" fmla="*/ 2147483647 h 169"/>
              <a:gd name="T16" fmla="*/ 2147483647 w 134"/>
              <a:gd name="T17" fmla="*/ 2147483647 h 169"/>
              <a:gd name="T18" fmla="*/ 2147483647 w 134"/>
              <a:gd name="T19" fmla="*/ 2147483647 h 169"/>
              <a:gd name="T20" fmla="*/ 2147483647 w 134"/>
              <a:gd name="T21" fmla="*/ 0 h 169"/>
              <a:gd name="T22" fmla="*/ 0 w 134"/>
              <a:gd name="T23" fmla="*/ 2147483647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
              <a:gd name="T37" fmla="*/ 0 h 169"/>
              <a:gd name="T38" fmla="*/ 134 w 134"/>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 h="169">
                <a:moveTo>
                  <a:pt x="0" y="6"/>
                </a:moveTo>
                <a:lnTo>
                  <a:pt x="9" y="52"/>
                </a:lnTo>
                <a:lnTo>
                  <a:pt x="50" y="116"/>
                </a:lnTo>
                <a:lnTo>
                  <a:pt x="100" y="160"/>
                </a:lnTo>
                <a:lnTo>
                  <a:pt x="119" y="169"/>
                </a:lnTo>
                <a:lnTo>
                  <a:pt x="132" y="164"/>
                </a:lnTo>
                <a:lnTo>
                  <a:pt x="134" y="146"/>
                </a:lnTo>
                <a:lnTo>
                  <a:pt x="124" y="118"/>
                </a:lnTo>
                <a:lnTo>
                  <a:pt x="83" y="53"/>
                </a:lnTo>
                <a:lnTo>
                  <a:pt x="32" y="9"/>
                </a:lnTo>
                <a:lnTo>
                  <a:pt x="12" y="0"/>
                </a:lnTo>
                <a:lnTo>
                  <a:pt x="0" y="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 name="Freeform 8">
            <a:extLst>
              <a:ext uri="{FF2B5EF4-FFF2-40B4-BE49-F238E27FC236}">
                <a16:creationId xmlns:a16="http://schemas.microsoft.com/office/drawing/2014/main" id="{1273F6BA-261F-664E-971E-1E67B21292D0}"/>
              </a:ext>
            </a:extLst>
          </p:cNvPr>
          <p:cNvSpPr>
            <a:spLocks/>
          </p:cNvSpPr>
          <p:nvPr/>
        </p:nvSpPr>
        <p:spPr bwMode="auto">
          <a:xfrm>
            <a:off x="6331962" y="2339975"/>
            <a:ext cx="47625" cy="77788"/>
          </a:xfrm>
          <a:custGeom>
            <a:avLst/>
            <a:gdLst>
              <a:gd name="T0" fmla="*/ 0 w 75"/>
              <a:gd name="T1" fmla="*/ 0 h 98"/>
              <a:gd name="T2" fmla="*/ 2147483647 w 75"/>
              <a:gd name="T3" fmla="*/ 2147483647 h 98"/>
              <a:gd name="T4" fmla="*/ 2147483647 w 75"/>
              <a:gd name="T5" fmla="*/ 2147483647 h 98"/>
              <a:gd name="T6" fmla="*/ 2147483647 w 75"/>
              <a:gd name="T7" fmla="*/ 2147483647 h 98"/>
              <a:gd name="T8" fmla="*/ 2147483647 w 75"/>
              <a:gd name="T9" fmla="*/ 2147483647 h 98"/>
              <a:gd name="T10" fmla="*/ 2147483647 w 75"/>
              <a:gd name="T11" fmla="*/ 2147483647 h 98"/>
              <a:gd name="T12" fmla="*/ 0 w 75"/>
              <a:gd name="T13" fmla="*/ 0 h 98"/>
              <a:gd name="T14" fmla="*/ 0 60000 65536"/>
              <a:gd name="T15" fmla="*/ 0 60000 65536"/>
              <a:gd name="T16" fmla="*/ 0 60000 65536"/>
              <a:gd name="T17" fmla="*/ 0 60000 65536"/>
              <a:gd name="T18" fmla="*/ 0 60000 65536"/>
              <a:gd name="T19" fmla="*/ 0 60000 65536"/>
              <a:gd name="T20" fmla="*/ 0 60000 65536"/>
              <a:gd name="T21" fmla="*/ 0 w 75"/>
              <a:gd name="T22" fmla="*/ 0 h 98"/>
              <a:gd name="T23" fmla="*/ 75 w 7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98">
                <a:moveTo>
                  <a:pt x="0" y="0"/>
                </a:moveTo>
                <a:lnTo>
                  <a:pt x="22" y="65"/>
                </a:lnTo>
                <a:lnTo>
                  <a:pt x="51" y="92"/>
                </a:lnTo>
                <a:lnTo>
                  <a:pt x="75" y="98"/>
                </a:lnTo>
                <a:lnTo>
                  <a:pt x="54" y="34"/>
                </a:lnTo>
                <a:lnTo>
                  <a:pt x="23" y="6"/>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 name="Freeform 9">
            <a:extLst>
              <a:ext uri="{FF2B5EF4-FFF2-40B4-BE49-F238E27FC236}">
                <a16:creationId xmlns:a16="http://schemas.microsoft.com/office/drawing/2014/main" id="{A4BDB10F-3DE2-C54F-A37B-0BBEEB9657EC}"/>
              </a:ext>
            </a:extLst>
          </p:cNvPr>
          <p:cNvSpPr>
            <a:spLocks/>
          </p:cNvSpPr>
          <p:nvPr/>
        </p:nvSpPr>
        <p:spPr bwMode="auto">
          <a:xfrm>
            <a:off x="6376411" y="2419350"/>
            <a:ext cx="25400" cy="38100"/>
          </a:xfrm>
          <a:custGeom>
            <a:avLst/>
            <a:gdLst>
              <a:gd name="T0" fmla="*/ 0 w 42"/>
              <a:gd name="T1" fmla="*/ 2147483647 h 48"/>
              <a:gd name="T2" fmla="*/ 2147483647 w 42"/>
              <a:gd name="T3" fmla="*/ 2147483647 h 48"/>
              <a:gd name="T4" fmla="*/ 2147483647 w 42"/>
              <a:gd name="T5" fmla="*/ 2147483647 h 48"/>
              <a:gd name="T6" fmla="*/ 2147483647 w 42"/>
              <a:gd name="T7" fmla="*/ 2147483647 h 48"/>
              <a:gd name="T8" fmla="*/ 2147483647 w 42"/>
              <a:gd name="T9" fmla="*/ 2147483647 h 48"/>
              <a:gd name="T10" fmla="*/ 2147483647 w 42"/>
              <a:gd name="T11" fmla="*/ 2147483647 h 48"/>
              <a:gd name="T12" fmla="*/ 2147483647 w 42"/>
              <a:gd name="T13" fmla="*/ 0 h 48"/>
              <a:gd name="T14" fmla="*/ 2147483647 w 42"/>
              <a:gd name="T15" fmla="*/ 2147483647 h 48"/>
              <a:gd name="T16" fmla="*/ 2147483647 w 42"/>
              <a:gd name="T17" fmla="*/ 2147483647 h 48"/>
              <a:gd name="T18" fmla="*/ 2147483647 w 42"/>
              <a:gd name="T19" fmla="*/ 2147483647 h 48"/>
              <a:gd name="T20" fmla="*/ 2147483647 w 42"/>
              <a:gd name="T21" fmla="*/ 2147483647 h 48"/>
              <a:gd name="T22" fmla="*/ 2147483647 w 42"/>
              <a:gd name="T23" fmla="*/ 2147483647 h 48"/>
              <a:gd name="T24" fmla="*/ 2147483647 w 42"/>
              <a:gd name="T25" fmla="*/ 2147483647 h 48"/>
              <a:gd name="T26" fmla="*/ 2147483647 w 42"/>
              <a:gd name="T27" fmla="*/ 2147483647 h 48"/>
              <a:gd name="T28" fmla="*/ 2147483647 w 42"/>
              <a:gd name="T29" fmla="*/ 2147483647 h 48"/>
              <a:gd name="T30" fmla="*/ 0 w 42"/>
              <a:gd name="T31" fmla="*/ 2147483647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
              <a:gd name="T49" fmla="*/ 0 h 48"/>
              <a:gd name="T50" fmla="*/ 42 w 42"/>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 h="48">
                <a:moveTo>
                  <a:pt x="0" y="26"/>
                </a:moveTo>
                <a:lnTo>
                  <a:pt x="19" y="43"/>
                </a:lnTo>
                <a:lnTo>
                  <a:pt x="39" y="48"/>
                </a:lnTo>
                <a:lnTo>
                  <a:pt x="42" y="41"/>
                </a:lnTo>
                <a:lnTo>
                  <a:pt x="32" y="25"/>
                </a:lnTo>
                <a:lnTo>
                  <a:pt x="25" y="8"/>
                </a:lnTo>
                <a:lnTo>
                  <a:pt x="14" y="0"/>
                </a:lnTo>
                <a:lnTo>
                  <a:pt x="12" y="21"/>
                </a:lnTo>
                <a:lnTo>
                  <a:pt x="16" y="34"/>
                </a:lnTo>
                <a:lnTo>
                  <a:pt x="25" y="31"/>
                </a:lnTo>
                <a:lnTo>
                  <a:pt x="28" y="31"/>
                </a:lnTo>
                <a:lnTo>
                  <a:pt x="41" y="41"/>
                </a:lnTo>
                <a:lnTo>
                  <a:pt x="37" y="45"/>
                </a:lnTo>
                <a:lnTo>
                  <a:pt x="30" y="45"/>
                </a:lnTo>
                <a:lnTo>
                  <a:pt x="19" y="41"/>
                </a:lnTo>
                <a:lnTo>
                  <a:pt x="0" y="26"/>
                </a:lnTo>
                <a:close/>
              </a:path>
            </a:pathLst>
          </a:custGeom>
          <a:solidFill>
            <a:srgbClr val="FFFFFF"/>
          </a:solidFill>
          <a:ln w="11113">
            <a:solidFill>
              <a:srgbClr val="FFFFFF"/>
            </a:solidFill>
            <a:round/>
            <a:headEnd/>
            <a:tailEnd/>
          </a:ln>
        </p:spPr>
        <p:txBody>
          <a:bodyPr/>
          <a:lstStyle/>
          <a:p>
            <a:endParaRPr lang="en-US"/>
          </a:p>
        </p:txBody>
      </p:sp>
      <p:sp>
        <p:nvSpPr>
          <p:cNvPr id="2060" name="Freeform 10">
            <a:extLst>
              <a:ext uri="{FF2B5EF4-FFF2-40B4-BE49-F238E27FC236}">
                <a16:creationId xmlns:a16="http://schemas.microsoft.com/office/drawing/2014/main" id="{DC0E7E70-F996-9A49-9618-BB9B637A3A83}"/>
              </a:ext>
            </a:extLst>
          </p:cNvPr>
          <p:cNvSpPr>
            <a:spLocks/>
          </p:cNvSpPr>
          <p:nvPr/>
        </p:nvSpPr>
        <p:spPr bwMode="auto">
          <a:xfrm>
            <a:off x="6362123" y="2379663"/>
            <a:ext cx="12700" cy="23812"/>
          </a:xfrm>
          <a:custGeom>
            <a:avLst/>
            <a:gdLst>
              <a:gd name="T0" fmla="*/ 0 w 21"/>
              <a:gd name="T1" fmla="*/ 0 h 29"/>
              <a:gd name="T2" fmla="*/ 2147483647 w 21"/>
              <a:gd name="T3" fmla="*/ 2147483647 h 29"/>
              <a:gd name="T4" fmla="*/ 2147483647 w 21"/>
              <a:gd name="T5" fmla="*/ 2147483647 h 29"/>
              <a:gd name="T6" fmla="*/ 2147483647 w 21"/>
              <a:gd name="T7" fmla="*/ 2147483647 h 29"/>
              <a:gd name="T8" fmla="*/ 0 w 21"/>
              <a:gd name="T9" fmla="*/ 0 h 29"/>
              <a:gd name="T10" fmla="*/ 0 60000 65536"/>
              <a:gd name="T11" fmla="*/ 0 60000 65536"/>
              <a:gd name="T12" fmla="*/ 0 60000 65536"/>
              <a:gd name="T13" fmla="*/ 0 60000 65536"/>
              <a:gd name="T14" fmla="*/ 0 60000 65536"/>
              <a:gd name="T15" fmla="*/ 0 w 21"/>
              <a:gd name="T16" fmla="*/ 0 h 29"/>
              <a:gd name="T17" fmla="*/ 21 w 21"/>
              <a:gd name="T18" fmla="*/ 29 h 29"/>
            </a:gdLst>
            <a:ahLst/>
            <a:cxnLst>
              <a:cxn ang="T10">
                <a:pos x="T0" y="T1"/>
              </a:cxn>
              <a:cxn ang="T11">
                <a:pos x="T2" y="T3"/>
              </a:cxn>
              <a:cxn ang="T12">
                <a:pos x="T4" y="T5"/>
              </a:cxn>
              <a:cxn ang="T13">
                <a:pos x="T6" y="T7"/>
              </a:cxn>
              <a:cxn ang="T14">
                <a:pos x="T8" y="T9"/>
              </a:cxn>
            </a:cxnLst>
            <a:rect l="T15" t="T16" r="T17" b="T18"/>
            <a:pathLst>
              <a:path w="21" h="29">
                <a:moveTo>
                  <a:pt x="0" y="0"/>
                </a:moveTo>
                <a:lnTo>
                  <a:pt x="3" y="21"/>
                </a:lnTo>
                <a:lnTo>
                  <a:pt x="21" y="29"/>
                </a:lnTo>
                <a:lnTo>
                  <a:pt x="18" y="7"/>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1" name="Freeform 11">
            <a:extLst>
              <a:ext uri="{FF2B5EF4-FFF2-40B4-BE49-F238E27FC236}">
                <a16:creationId xmlns:a16="http://schemas.microsoft.com/office/drawing/2014/main" id="{2A8F67EF-F347-994C-A757-72129DCD393C}"/>
              </a:ext>
            </a:extLst>
          </p:cNvPr>
          <p:cNvSpPr>
            <a:spLocks/>
          </p:cNvSpPr>
          <p:nvPr/>
        </p:nvSpPr>
        <p:spPr bwMode="auto">
          <a:xfrm>
            <a:off x="6331961" y="2341563"/>
            <a:ext cx="36512" cy="88900"/>
          </a:xfrm>
          <a:custGeom>
            <a:avLst/>
            <a:gdLst>
              <a:gd name="T0" fmla="*/ 2147483647 w 59"/>
              <a:gd name="T1" fmla="*/ 0 h 112"/>
              <a:gd name="T2" fmla="*/ 0 w 59"/>
              <a:gd name="T3" fmla="*/ 2147483647 h 112"/>
              <a:gd name="T4" fmla="*/ 2147483647 w 59"/>
              <a:gd name="T5" fmla="*/ 2147483647 h 112"/>
              <a:gd name="T6" fmla="*/ 2147483647 w 59"/>
              <a:gd name="T7" fmla="*/ 2147483647 h 112"/>
              <a:gd name="T8" fmla="*/ 0 60000 65536"/>
              <a:gd name="T9" fmla="*/ 0 60000 65536"/>
              <a:gd name="T10" fmla="*/ 0 60000 65536"/>
              <a:gd name="T11" fmla="*/ 0 60000 65536"/>
              <a:gd name="T12" fmla="*/ 0 w 59"/>
              <a:gd name="T13" fmla="*/ 0 h 112"/>
              <a:gd name="T14" fmla="*/ 59 w 59"/>
              <a:gd name="T15" fmla="*/ 112 h 112"/>
            </a:gdLst>
            <a:ahLst/>
            <a:cxnLst>
              <a:cxn ang="T8">
                <a:pos x="T0" y="T1"/>
              </a:cxn>
              <a:cxn ang="T9">
                <a:pos x="T2" y="T3"/>
              </a:cxn>
              <a:cxn ang="T10">
                <a:pos x="T4" y="T5"/>
              </a:cxn>
              <a:cxn ang="T11">
                <a:pos x="T6" y="T7"/>
              </a:cxn>
            </a:cxnLst>
            <a:rect l="T12" t="T13" r="T14" b="T15"/>
            <a:pathLst>
              <a:path w="59" h="112">
                <a:moveTo>
                  <a:pt x="1" y="0"/>
                </a:moveTo>
                <a:lnTo>
                  <a:pt x="0" y="21"/>
                </a:lnTo>
                <a:lnTo>
                  <a:pt x="12" y="51"/>
                </a:lnTo>
                <a:lnTo>
                  <a:pt x="59" y="112"/>
                </a:lnTo>
              </a:path>
            </a:pathLst>
          </a:custGeom>
          <a:noFill/>
          <a:ln w="11113">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62" name="Freeform 12">
            <a:extLst>
              <a:ext uri="{FF2B5EF4-FFF2-40B4-BE49-F238E27FC236}">
                <a16:creationId xmlns:a16="http://schemas.microsoft.com/office/drawing/2014/main" id="{401006EF-D519-2A48-846F-4AD28354987D}"/>
              </a:ext>
            </a:extLst>
          </p:cNvPr>
          <p:cNvSpPr>
            <a:spLocks/>
          </p:cNvSpPr>
          <p:nvPr/>
        </p:nvSpPr>
        <p:spPr bwMode="auto">
          <a:xfrm>
            <a:off x="6312911" y="2297114"/>
            <a:ext cx="120650" cy="187325"/>
          </a:xfrm>
          <a:custGeom>
            <a:avLst/>
            <a:gdLst>
              <a:gd name="T0" fmla="*/ 2147483647 w 197"/>
              <a:gd name="T1" fmla="*/ 2147483647 h 235"/>
              <a:gd name="T2" fmla="*/ 2147483647 w 197"/>
              <a:gd name="T3" fmla="*/ 2147483647 h 235"/>
              <a:gd name="T4" fmla="*/ 2147483647 w 197"/>
              <a:gd name="T5" fmla="*/ 2147483647 h 235"/>
              <a:gd name="T6" fmla="*/ 2147483647 w 197"/>
              <a:gd name="T7" fmla="*/ 2147483647 h 235"/>
              <a:gd name="T8" fmla="*/ 0 w 197"/>
              <a:gd name="T9" fmla="*/ 2147483647 h 235"/>
              <a:gd name="T10" fmla="*/ 0 w 197"/>
              <a:gd name="T11" fmla="*/ 2147483647 h 235"/>
              <a:gd name="T12" fmla="*/ 2147483647 w 197"/>
              <a:gd name="T13" fmla="*/ 0 h 235"/>
              <a:gd name="T14" fmla="*/ 2147483647 w 197"/>
              <a:gd name="T15" fmla="*/ 2147483647 h 235"/>
              <a:gd name="T16" fmla="*/ 2147483647 w 197"/>
              <a:gd name="T17" fmla="*/ 2147483647 h 235"/>
              <a:gd name="T18" fmla="*/ 2147483647 w 197"/>
              <a:gd name="T19" fmla="*/ 2147483647 h 235"/>
              <a:gd name="T20" fmla="*/ 2147483647 w 197"/>
              <a:gd name="T21" fmla="*/ 2147483647 h 235"/>
              <a:gd name="T22" fmla="*/ 2147483647 w 197"/>
              <a:gd name="T23" fmla="*/ 2147483647 h 2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
              <a:gd name="T37" fmla="*/ 0 h 235"/>
              <a:gd name="T38" fmla="*/ 197 w 197"/>
              <a:gd name="T39" fmla="*/ 235 h 2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 h="235">
                <a:moveTo>
                  <a:pt x="156" y="235"/>
                </a:moveTo>
                <a:lnTo>
                  <a:pt x="109" y="129"/>
                </a:lnTo>
                <a:lnTo>
                  <a:pt x="54" y="66"/>
                </a:lnTo>
                <a:lnTo>
                  <a:pt x="26" y="51"/>
                </a:lnTo>
                <a:lnTo>
                  <a:pt x="0" y="50"/>
                </a:lnTo>
                <a:lnTo>
                  <a:pt x="0" y="46"/>
                </a:lnTo>
                <a:lnTo>
                  <a:pt x="43" y="0"/>
                </a:lnTo>
                <a:lnTo>
                  <a:pt x="93" y="30"/>
                </a:lnTo>
                <a:lnTo>
                  <a:pt x="138" y="74"/>
                </a:lnTo>
                <a:lnTo>
                  <a:pt x="173" y="125"/>
                </a:lnTo>
                <a:lnTo>
                  <a:pt x="197" y="187"/>
                </a:lnTo>
                <a:lnTo>
                  <a:pt x="156" y="235"/>
                </a:lnTo>
                <a:close/>
              </a:path>
            </a:pathLst>
          </a:custGeom>
          <a:solidFill>
            <a:srgbClr val="E10000"/>
          </a:solidFill>
          <a:ln w="11113">
            <a:solidFill>
              <a:srgbClr val="E10000"/>
            </a:solidFill>
            <a:round/>
            <a:headEnd/>
            <a:tailEnd/>
          </a:ln>
        </p:spPr>
        <p:txBody>
          <a:bodyPr/>
          <a:lstStyle/>
          <a:p>
            <a:endParaRPr lang="en-US"/>
          </a:p>
        </p:txBody>
      </p:sp>
      <p:sp>
        <p:nvSpPr>
          <p:cNvPr id="2063" name="Freeform 13">
            <a:extLst>
              <a:ext uri="{FF2B5EF4-FFF2-40B4-BE49-F238E27FC236}">
                <a16:creationId xmlns:a16="http://schemas.microsoft.com/office/drawing/2014/main" id="{09AE23C0-D648-DA40-9941-5A55BF710DCC}"/>
              </a:ext>
            </a:extLst>
          </p:cNvPr>
          <p:cNvSpPr>
            <a:spLocks/>
          </p:cNvSpPr>
          <p:nvPr/>
        </p:nvSpPr>
        <p:spPr bwMode="auto">
          <a:xfrm>
            <a:off x="6339899" y="1928813"/>
            <a:ext cx="360363" cy="520700"/>
          </a:xfrm>
          <a:custGeom>
            <a:avLst/>
            <a:gdLst>
              <a:gd name="T0" fmla="*/ 2147483647 w 588"/>
              <a:gd name="T1" fmla="*/ 2147483647 h 656"/>
              <a:gd name="T2" fmla="*/ 2147483647 w 588"/>
              <a:gd name="T3" fmla="*/ 2147483647 h 656"/>
              <a:gd name="T4" fmla="*/ 2147483647 w 588"/>
              <a:gd name="T5" fmla="*/ 2147483647 h 656"/>
              <a:gd name="T6" fmla="*/ 2147483647 w 588"/>
              <a:gd name="T7" fmla="*/ 2147483647 h 656"/>
              <a:gd name="T8" fmla="*/ 2147483647 w 588"/>
              <a:gd name="T9" fmla="*/ 2147483647 h 656"/>
              <a:gd name="T10" fmla="*/ 2147483647 w 588"/>
              <a:gd name="T11" fmla="*/ 2147483647 h 656"/>
              <a:gd name="T12" fmla="*/ 2147483647 w 588"/>
              <a:gd name="T13" fmla="*/ 2147483647 h 656"/>
              <a:gd name="T14" fmla="*/ 2147483647 w 588"/>
              <a:gd name="T15" fmla="*/ 2147483647 h 656"/>
              <a:gd name="T16" fmla="*/ 2147483647 w 588"/>
              <a:gd name="T17" fmla="*/ 2147483647 h 656"/>
              <a:gd name="T18" fmla="*/ 2147483647 w 588"/>
              <a:gd name="T19" fmla="*/ 2147483647 h 656"/>
              <a:gd name="T20" fmla="*/ 2147483647 w 588"/>
              <a:gd name="T21" fmla="*/ 2147483647 h 656"/>
              <a:gd name="T22" fmla="*/ 2147483647 w 588"/>
              <a:gd name="T23" fmla="*/ 2147483647 h 656"/>
              <a:gd name="T24" fmla="*/ 2147483647 w 588"/>
              <a:gd name="T25" fmla="*/ 0 h 656"/>
              <a:gd name="T26" fmla="*/ 2147483647 w 588"/>
              <a:gd name="T27" fmla="*/ 2147483647 h 656"/>
              <a:gd name="T28" fmla="*/ 2147483647 w 588"/>
              <a:gd name="T29" fmla="*/ 2147483647 h 656"/>
              <a:gd name="T30" fmla="*/ 2147483647 w 588"/>
              <a:gd name="T31" fmla="*/ 2147483647 h 656"/>
              <a:gd name="T32" fmla="*/ 2147483647 w 588"/>
              <a:gd name="T33" fmla="*/ 2147483647 h 656"/>
              <a:gd name="T34" fmla="*/ 2147483647 w 588"/>
              <a:gd name="T35" fmla="*/ 2147483647 h 656"/>
              <a:gd name="T36" fmla="*/ 2147483647 w 588"/>
              <a:gd name="T37" fmla="*/ 2147483647 h 656"/>
              <a:gd name="T38" fmla="*/ 2147483647 w 588"/>
              <a:gd name="T39" fmla="*/ 2147483647 h 656"/>
              <a:gd name="T40" fmla="*/ 0 w 588"/>
              <a:gd name="T41" fmla="*/ 2147483647 h 656"/>
              <a:gd name="T42" fmla="*/ 2147483647 w 588"/>
              <a:gd name="T43" fmla="*/ 2147483647 h 656"/>
              <a:gd name="T44" fmla="*/ 2147483647 w 588"/>
              <a:gd name="T45" fmla="*/ 2147483647 h 656"/>
              <a:gd name="T46" fmla="*/ 2147483647 w 588"/>
              <a:gd name="T47" fmla="*/ 2147483647 h 656"/>
              <a:gd name="T48" fmla="*/ 2147483647 w 588"/>
              <a:gd name="T49" fmla="*/ 2147483647 h 6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8"/>
              <a:gd name="T76" fmla="*/ 0 h 656"/>
              <a:gd name="T77" fmla="*/ 588 w 588"/>
              <a:gd name="T78" fmla="*/ 656 h 6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8" h="656">
                <a:moveTo>
                  <a:pt x="152" y="656"/>
                </a:moveTo>
                <a:lnTo>
                  <a:pt x="193" y="581"/>
                </a:lnTo>
                <a:lnTo>
                  <a:pt x="199" y="550"/>
                </a:lnTo>
                <a:lnTo>
                  <a:pt x="198" y="520"/>
                </a:lnTo>
                <a:lnTo>
                  <a:pt x="518" y="171"/>
                </a:lnTo>
                <a:lnTo>
                  <a:pt x="536" y="168"/>
                </a:lnTo>
                <a:lnTo>
                  <a:pt x="558" y="142"/>
                </a:lnTo>
                <a:lnTo>
                  <a:pt x="564" y="121"/>
                </a:lnTo>
                <a:lnTo>
                  <a:pt x="587" y="93"/>
                </a:lnTo>
                <a:lnTo>
                  <a:pt x="588" y="84"/>
                </a:lnTo>
                <a:lnTo>
                  <a:pt x="582" y="68"/>
                </a:lnTo>
                <a:lnTo>
                  <a:pt x="556" y="33"/>
                </a:lnTo>
                <a:lnTo>
                  <a:pt x="506" y="0"/>
                </a:lnTo>
                <a:lnTo>
                  <a:pt x="475" y="32"/>
                </a:lnTo>
                <a:lnTo>
                  <a:pt x="463" y="36"/>
                </a:lnTo>
                <a:lnTo>
                  <a:pt x="436" y="64"/>
                </a:lnTo>
                <a:lnTo>
                  <a:pt x="434" y="81"/>
                </a:lnTo>
                <a:lnTo>
                  <a:pt x="118" y="421"/>
                </a:lnTo>
                <a:lnTo>
                  <a:pt x="85" y="420"/>
                </a:lnTo>
                <a:lnTo>
                  <a:pt x="54" y="428"/>
                </a:lnTo>
                <a:lnTo>
                  <a:pt x="0" y="465"/>
                </a:lnTo>
                <a:lnTo>
                  <a:pt x="50" y="496"/>
                </a:lnTo>
                <a:lnTo>
                  <a:pt x="94" y="540"/>
                </a:lnTo>
                <a:lnTo>
                  <a:pt x="152" y="654"/>
                </a:lnTo>
                <a:lnTo>
                  <a:pt x="152" y="656"/>
                </a:lnTo>
                <a:close/>
              </a:path>
            </a:pathLst>
          </a:custGeom>
          <a:solidFill>
            <a:srgbClr val="A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4" name="Freeform 14">
            <a:extLst>
              <a:ext uri="{FF2B5EF4-FFF2-40B4-BE49-F238E27FC236}">
                <a16:creationId xmlns:a16="http://schemas.microsoft.com/office/drawing/2014/main" id="{3A879E12-C52A-B74D-B8CE-A7AC1481A296}"/>
              </a:ext>
            </a:extLst>
          </p:cNvPr>
          <p:cNvSpPr>
            <a:spLocks/>
          </p:cNvSpPr>
          <p:nvPr/>
        </p:nvSpPr>
        <p:spPr bwMode="auto">
          <a:xfrm>
            <a:off x="6420861" y="1993900"/>
            <a:ext cx="228600" cy="317500"/>
          </a:xfrm>
          <a:custGeom>
            <a:avLst/>
            <a:gdLst>
              <a:gd name="T0" fmla="*/ 2147483647 w 374"/>
              <a:gd name="T1" fmla="*/ 2147483647 h 400"/>
              <a:gd name="T2" fmla="*/ 2147483647 w 374"/>
              <a:gd name="T3" fmla="*/ 2147483647 h 400"/>
              <a:gd name="T4" fmla="*/ 2147483647 w 374"/>
              <a:gd name="T5" fmla="*/ 2147483647 h 400"/>
              <a:gd name="T6" fmla="*/ 0 w 374"/>
              <a:gd name="T7" fmla="*/ 2147483647 h 400"/>
              <a:gd name="T8" fmla="*/ 2147483647 w 374"/>
              <a:gd name="T9" fmla="*/ 0 h 400"/>
              <a:gd name="T10" fmla="*/ 2147483647 w 374"/>
              <a:gd name="T11" fmla="*/ 2147483647 h 400"/>
              <a:gd name="T12" fmla="*/ 2147483647 w 374"/>
              <a:gd name="T13" fmla="*/ 2147483647 h 400"/>
              <a:gd name="T14" fmla="*/ 2147483647 w 374"/>
              <a:gd name="T15" fmla="*/ 2147483647 h 400"/>
              <a:gd name="T16" fmla="*/ 2147483647 w 374"/>
              <a:gd name="T17" fmla="*/ 2147483647 h 400"/>
              <a:gd name="T18" fmla="*/ 2147483647 w 374"/>
              <a:gd name="T19" fmla="*/ 2147483647 h 400"/>
              <a:gd name="T20" fmla="*/ 2147483647 w 374"/>
              <a:gd name="T21" fmla="*/ 2147483647 h 400"/>
              <a:gd name="T22" fmla="*/ 2147483647 w 374"/>
              <a:gd name="T23" fmla="*/ 2147483647 h 400"/>
              <a:gd name="T24" fmla="*/ 2147483647 w 374"/>
              <a:gd name="T25" fmla="*/ 2147483647 h 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4"/>
              <a:gd name="T40" fmla="*/ 0 h 400"/>
              <a:gd name="T41" fmla="*/ 374 w 374"/>
              <a:gd name="T42" fmla="*/ 400 h 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4" h="400">
                <a:moveTo>
                  <a:pt x="342" y="42"/>
                </a:moveTo>
                <a:lnTo>
                  <a:pt x="325" y="29"/>
                </a:lnTo>
                <a:lnTo>
                  <a:pt x="19" y="358"/>
                </a:lnTo>
                <a:lnTo>
                  <a:pt x="0" y="345"/>
                </a:lnTo>
                <a:lnTo>
                  <a:pt x="321" y="0"/>
                </a:lnTo>
                <a:lnTo>
                  <a:pt x="352" y="16"/>
                </a:lnTo>
                <a:lnTo>
                  <a:pt x="374" y="49"/>
                </a:lnTo>
                <a:lnTo>
                  <a:pt x="51" y="400"/>
                </a:lnTo>
                <a:lnTo>
                  <a:pt x="42" y="386"/>
                </a:lnTo>
                <a:lnTo>
                  <a:pt x="108" y="315"/>
                </a:lnTo>
                <a:lnTo>
                  <a:pt x="116" y="303"/>
                </a:lnTo>
                <a:lnTo>
                  <a:pt x="117" y="287"/>
                </a:lnTo>
                <a:lnTo>
                  <a:pt x="342" y="4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5" name="Freeform 15">
            <a:extLst>
              <a:ext uri="{FF2B5EF4-FFF2-40B4-BE49-F238E27FC236}">
                <a16:creationId xmlns:a16="http://schemas.microsoft.com/office/drawing/2014/main" id="{4669E186-9F70-7446-8380-5492A52F6755}"/>
              </a:ext>
            </a:extLst>
          </p:cNvPr>
          <p:cNvSpPr>
            <a:spLocks/>
          </p:cNvSpPr>
          <p:nvPr/>
        </p:nvSpPr>
        <p:spPr bwMode="auto">
          <a:xfrm>
            <a:off x="6424036" y="2330450"/>
            <a:ext cx="25400" cy="84138"/>
          </a:xfrm>
          <a:custGeom>
            <a:avLst/>
            <a:gdLst>
              <a:gd name="T0" fmla="*/ 0 w 43"/>
              <a:gd name="T1" fmla="*/ 2147483647 h 106"/>
              <a:gd name="T2" fmla="*/ 2147483647 w 43"/>
              <a:gd name="T3" fmla="*/ 2147483647 h 106"/>
              <a:gd name="T4" fmla="*/ 2147483647 w 43"/>
              <a:gd name="T5" fmla="*/ 2147483647 h 106"/>
              <a:gd name="T6" fmla="*/ 2147483647 w 43"/>
              <a:gd name="T7" fmla="*/ 2147483647 h 106"/>
              <a:gd name="T8" fmla="*/ 2147483647 w 43"/>
              <a:gd name="T9" fmla="*/ 0 h 106"/>
              <a:gd name="T10" fmla="*/ 2147483647 w 43"/>
              <a:gd name="T11" fmla="*/ 2147483647 h 106"/>
              <a:gd name="T12" fmla="*/ 2147483647 w 43"/>
              <a:gd name="T13" fmla="*/ 2147483647 h 106"/>
              <a:gd name="T14" fmla="*/ 2147483647 w 43"/>
              <a:gd name="T15" fmla="*/ 2147483647 h 106"/>
              <a:gd name="T16" fmla="*/ 2147483647 w 43"/>
              <a:gd name="T17" fmla="*/ 2147483647 h 106"/>
              <a:gd name="T18" fmla="*/ 0 w 43"/>
              <a:gd name="T19" fmla="*/ 214748364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06"/>
              <a:gd name="T32" fmla="*/ 43 w 43"/>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06">
                <a:moveTo>
                  <a:pt x="0" y="79"/>
                </a:moveTo>
                <a:lnTo>
                  <a:pt x="25" y="56"/>
                </a:lnTo>
                <a:lnTo>
                  <a:pt x="37" y="30"/>
                </a:lnTo>
                <a:lnTo>
                  <a:pt x="39" y="9"/>
                </a:lnTo>
                <a:lnTo>
                  <a:pt x="39" y="0"/>
                </a:lnTo>
                <a:lnTo>
                  <a:pt x="42" y="24"/>
                </a:lnTo>
                <a:lnTo>
                  <a:pt x="43" y="49"/>
                </a:lnTo>
                <a:lnTo>
                  <a:pt x="13" y="106"/>
                </a:lnTo>
                <a:lnTo>
                  <a:pt x="8" y="94"/>
                </a:lnTo>
                <a:lnTo>
                  <a:pt x="0" y="79"/>
                </a:lnTo>
                <a:close/>
              </a:path>
            </a:pathLst>
          </a:custGeom>
          <a:solidFill>
            <a:srgbClr val="FF4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16">
            <a:extLst>
              <a:ext uri="{FF2B5EF4-FFF2-40B4-BE49-F238E27FC236}">
                <a16:creationId xmlns:a16="http://schemas.microsoft.com/office/drawing/2014/main" id="{ADD567CD-51C9-0C41-A4C4-71D8F3DBACFE}"/>
              </a:ext>
            </a:extLst>
          </p:cNvPr>
          <p:cNvSpPr>
            <a:spLocks/>
          </p:cNvSpPr>
          <p:nvPr/>
        </p:nvSpPr>
        <p:spPr bwMode="auto">
          <a:xfrm>
            <a:off x="6463723" y="2179639"/>
            <a:ext cx="20638" cy="39687"/>
          </a:xfrm>
          <a:custGeom>
            <a:avLst/>
            <a:gdLst>
              <a:gd name="T0" fmla="*/ 2147483647 w 32"/>
              <a:gd name="T1" fmla="*/ 2147483647 h 51"/>
              <a:gd name="T2" fmla="*/ 0 w 32"/>
              <a:gd name="T3" fmla="*/ 2147483647 h 51"/>
              <a:gd name="T4" fmla="*/ 2147483647 w 32"/>
              <a:gd name="T5" fmla="*/ 0 h 51"/>
              <a:gd name="T6" fmla="*/ 2147483647 w 32"/>
              <a:gd name="T7" fmla="*/ 2147483647 h 51"/>
              <a:gd name="T8" fmla="*/ 2147483647 w 32"/>
              <a:gd name="T9" fmla="*/ 2147483647 h 51"/>
              <a:gd name="T10" fmla="*/ 0 60000 65536"/>
              <a:gd name="T11" fmla="*/ 0 60000 65536"/>
              <a:gd name="T12" fmla="*/ 0 60000 65536"/>
              <a:gd name="T13" fmla="*/ 0 60000 65536"/>
              <a:gd name="T14" fmla="*/ 0 60000 65536"/>
              <a:gd name="T15" fmla="*/ 0 w 32"/>
              <a:gd name="T16" fmla="*/ 0 h 51"/>
              <a:gd name="T17" fmla="*/ 32 w 32"/>
              <a:gd name="T18" fmla="*/ 51 h 51"/>
            </a:gdLst>
            <a:ahLst/>
            <a:cxnLst>
              <a:cxn ang="T10">
                <a:pos x="T0" y="T1"/>
              </a:cxn>
              <a:cxn ang="T11">
                <a:pos x="T2" y="T3"/>
              </a:cxn>
              <a:cxn ang="T12">
                <a:pos x="T4" y="T5"/>
              </a:cxn>
              <a:cxn ang="T13">
                <a:pos x="T6" y="T7"/>
              </a:cxn>
              <a:cxn ang="T14">
                <a:pos x="T8" y="T9"/>
              </a:cxn>
            </a:cxnLst>
            <a:rect l="T15" t="T16" r="T17" b="T18"/>
            <a:pathLst>
              <a:path w="32" h="51">
                <a:moveTo>
                  <a:pt x="30" y="51"/>
                </a:moveTo>
                <a:lnTo>
                  <a:pt x="0" y="15"/>
                </a:lnTo>
                <a:lnTo>
                  <a:pt x="1" y="0"/>
                </a:lnTo>
                <a:lnTo>
                  <a:pt x="32" y="33"/>
                </a:lnTo>
                <a:lnTo>
                  <a:pt x="30" y="51"/>
                </a:lnTo>
                <a:close/>
              </a:path>
            </a:pathLst>
          </a:custGeom>
          <a:solidFill>
            <a:srgbClr val="C2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17">
            <a:extLst>
              <a:ext uri="{FF2B5EF4-FFF2-40B4-BE49-F238E27FC236}">
                <a16:creationId xmlns:a16="http://schemas.microsoft.com/office/drawing/2014/main" id="{0FF76782-A91D-ED4C-A77E-BE70E678A405}"/>
              </a:ext>
            </a:extLst>
          </p:cNvPr>
          <p:cNvSpPr>
            <a:spLocks/>
          </p:cNvSpPr>
          <p:nvPr/>
        </p:nvSpPr>
        <p:spPr bwMode="auto">
          <a:xfrm>
            <a:off x="6465312" y="2120900"/>
            <a:ext cx="58737" cy="84138"/>
          </a:xfrm>
          <a:custGeom>
            <a:avLst/>
            <a:gdLst>
              <a:gd name="T0" fmla="*/ 0 w 96"/>
              <a:gd name="T1" fmla="*/ 2147483647 h 105"/>
              <a:gd name="T2" fmla="*/ 2147483647 w 96"/>
              <a:gd name="T3" fmla="*/ 0 h 105"/>
              <a:gd name="T4" fmla="*/ 2147483647 w 96"/>
              <a:gd name="T5" fmla="*/ 2147483647 h 105"/>
              <a:gd name="T6" fmla="*/ 2147483647 w 96"/>
              <a:gd name="T7" fmla="*/ 2147483647 h 105"/>
              <a:gd name="T8" fmla="*/ 0 w 96"/>
              <a:gd name="T9" fmla="*/ 2147483647 h 105"/>
              <a:gd name="T10" fmla="*/ 0 60000 65536"/>
              <a:gd name="T11" fmla="*/ 0 60000 65536"/>
              <a:gd name="T12" fmla="*/ 0 60000 65536"/>
              <a:gd name="T13" fmla="*/ 0 60000 65536"/>
              <a:gd name="T14" fmla="*/ 0 60000 65536"/>
              <a:gd name="T15" fmla="*/ 0 w 96"/>
              <a:gd name="T16" fmla="*/ 0 h 105"/>
              <a:gd name="T17" fmla="*/ 96 w 96"/>
              <a:gd name="T18" fmla="*/ 105 h 105"/>
            </a:gdLst>
            <a:ahLst/>
            <a:cxnLst>
              <a:cxn ang="T10">
                <a:pos x="T0" y="T1"/>
              </a:cxn>
              <a:cxn ang="T11">
                <a:pos x="T2" y="T3"/>
              </a:cxn>
              <a:cxn ang="T12">
                <a:pos x="T4" y="T5"/>
              </a:cxn>
              <a:cxn ang="T13">
                <a:pos x="T6" y="T7"/>
              </a:cxn>
              <a:cxn ang="T14">
                <a:pos x="T8" y="T9"/>
              </a:cxn>
            </a:cxnLst>
            <a:rect l="T15" t="T16" r="T17" b="T18"/>
            <a:pathLst>
              <a:path w="96" h="105">
                <a:moveTo>
                  <a:pt x="0" y="72"/>
                </a:moveTo>
                <a:lnTo>
                  <a:pt x="64" y="0"/>
                </a:lnTo>
                <a:lnTo>
                  <a:pt x="96" y="35"/>
                </a:lnTo>
                <a:lnTo>
                  <a:pt x="31" y="105"/>
                </a:lnTo>
                <a:lnTo>
                  <a:pt x="0" y="72"/>
                </a:lnTo>
                <a:close/>
              </a:path>
            </a:pathLst>
          </a:custGeom>
          <a:solidFill>
            <a:srgbClr val="FF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18">
            <a:extLst>
              <a:ext uri="{FF2B5EF4-FFF2-40B4-BE49-F238E27FC236}">
                <a16:creationId xmlns:a16="http://schemas.microsoft.com/office/drawing/2014/main" id="{6EDEF4C7-796D-0B4E-B783-F538A192099D}"/>
              </a:ext>
            </a:extLst>
          </p:cNvPr>
          <p:cNvSpPr>
            <a:spLocks/>
          </p:cNvSpPr>
          <p:nvPr/>
        </p:nvSpPr>
        <p:spPr bwMode="auto">
          <a:xfrm>
            <a:off x="6481187" y="2149475"/>
            <a:ext cx="47625" cy="69850"/>
          </a:xfrm>
          <a:custGeom>
            <a:avLst/>
            <a:gdLst>
              <a:gd name="T0" fmla="*/ 0 w 78"/>
              <a:gd name="T1" fmla="*/ 2147483647 h 88"/>
              <a:gd name="T2" fmla="*/ 2147483647 w 78"/>
              <a:gd name="T3" fmla="*/ 2147483647 h 88"/>
              <a:gd name="T4" fmla="*/ 2147483647 w 78"/>
              <a:gd name="T5" fmla="*/ 0 h 88"/>
              <a:gd name="T6" fmla="*/ 2147483647 w 78"/>
              <a:gd name="T7" fmla="*/ 2147483647 h 88"/>
              <a:gd name="T8" fmla="*/ 0 w 78"/>
              <a:gd name="T9" fmla="*/ 2147483647 h 88"/>
              <a:gd name="T10" fmla="*/ 0 60000 65536"/>
              <a:gd name="T11" fmla="*/ 0 60000 65536"/>
              <a:gd name="T12" fmla="*/ 0 60000 65536"/>
              <a:gd name="T13" fmla="*/ 0 60000 65536"/>
              <a:gd name="T14" fmla="*/ 0 60000 65536"/>
              <a:gd name="T15" fmla="*/ 0 w 78"/>
              <a:gd name="T16" fmla="*/ 0 h 88"/>
              <a:gd name="T17" fmla="*/ 78 w 78"/>
              <a:gd name="T18" fmla="*/ 88 h 88"/>
            </a:gdLst>
            <a:ahLst/>
            <a:cxnLst>
              <a:cxn ang="T10">
                <a:pos x="T0" y="T1"/>
              </a:cxn>
              <a:cxn ang="T11">
                <a:pos x="T2" y="T3"/>
              </a:cxn>
              <a:cxn ang="T12">
                <a:pos x="T4" y="T5"/>
              </a:cxn>
              <a:cxn ang="T13">
                <a:pos x="T6" y="T7"/>
              </a:cxn>
              <a:cxn ang="T14">
                <a:pos x="T8" y="T9"/>
              </a:cxn>
            </a:cxnLst>
            <a:rect l="T15" t="T16" r="T17" b="T18"/>
            <a:pathLst>
              <a:path w="78" h="88">
                <a:moveTo>
                  <a:pt x="0" y="88"/>
                </a:moveTo>
                <a:lnTo>
                  <a:pt x="2" y="70"/>
                </a:lnTo>
                <a:lnTo>
                  <a:pt x="67" y="0"/>
                </a:lnTo>
                <a:lnTo>
                  <a:pt x="78" y="4"/>
                </a:lnTo>
                <a:lnTo>
                  <a:pt x="0" y="8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19">
            <a:extLst>
              <a:ext uri="{FF2B5EF4-FFF2-40B4-BE49-F238E27FC236}">
                <a16:creationId xmlns:a16="http://schemas.microsoft.com/office/drawing/2014/main" id="{A8521878-A73D-2845-815C-8CBF69F67684}"/>
              </a:ext>
            </a:extLst>
          </p:cNvPr>
          <p:cNvSpPr>
            <a:spLocks/>
          </p:cNvSpPr>
          <p:nvPr/>
        </p:nvSpPr>
        <p:spPr bwMode="auto">
          <a:xfrm>
            <a:off x="6503411" y="2120900"/>
            <a:ext cx="25400" cy="31750"/>
          </a:xfrm>
          <a:custGeom>
            <a:avLst/>
            <a:gdLst>
              <a:gd name="T0" fmla="*/ 0 w 43"/>
              <a:gd name="T1" fmla="*/ 0 h 39"/>
              <a:gd name="T2" fmla="*/ 2147483647 w 43"/>
              <a:gd name="T3" fmla="*/ 2147483647 h 39"/>
              <a:gd name="T4" fmla="*/ 2147483647 w 43"/>
              <a:gd name="T5" fmla="*/ 2147483647 h 39"/>
              <a:gd name="T6" fmla="*/ 2147483647 w 43"/>
              <a:gd name="T7" fmla="*/ 2147483647 h 39"/>
              <a:gd name="T8" fmla="*/ 0 w 43"/>
              <a:gd name="T9" fmla="*/ 0 h 39"/>
              <a:gd name="T10" fmla="*/ 0 60000 65536"/>
              <a:gd name="T11" fmla="*/ 0 60000 65536"/>
              <a:gd name="T12" fmla="*/ 0 60000 65536"/>
              <a:gd name="T13" fmla="*/ 0 60000 65536"/>
              <a:gd name="T14" fmla="*/ 0 60000 65536"/>
              <a:gd name="T15" fmla="*/ 0 w 43"/>
              <a:gd name="T16" fmla="*/ 0 h 39"/>
              <a:gd name="T17" fmla="*/ 43 w 43"/>
              <a:gd name="T18" fmla="*/ 39 h 39"/>
            </a:gdLst>
            <a:ahLst/>
            <a:cxnLst>
              <a:cxn ang="T10">
                <a:pos x="T0" y="T1"/>
              </a:cxn>
              <a:cxn ang="T11">
                <a:pos x="T2" y="T3"/>
              </a:cxn>
              <a:cxn ang="T12">
                <a:pos x="T4" y="T5"/>
              </a:cxn>
              <a:cxn ang="T13">
                <a:pos x="T6" y="T7"/>
              </a:cxn>
              <a:cxn ang="T14">
                <a:pos x="T8" y="T9"/>
              </a:cxn>
            </a:cxnLst>
            <a:rect l="T15" t="T16" r="T17" b="T18"/>
            <a:pathLst>
              <a:path w="43" h="39">
                <a:moveTo>
                  <a:pt x="0" y="0"/>
                </a:moveTo>
                <a:lnTo>
                  <a:pt x="7" y="5"/>
                </a:lnTo>
                <a:lnTo>
                  <a:pt x="43" y="39"/>
                </a:lnTo>
                <a:lnTo>
                  <a:pt x="32" y="35"/>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 name="Freeform 20">
            <a:extLst>
              <a:ext uri="{FF2B5EF4-FFF2-40B4-BE49-F238E27FC236}">
                <a16:creationId xmlns:a16="http://schemas.microsoft.com/office/drawing/2014/main" id="{86D1F610-71D7-3942-878D-A36A17C02983}"/>
              </a:ext>
            </a:extLst>
          </p:cNvPr>
          <p:cNvSpPr>
            <a:spLocks/>
          </p:cNvSpPr>
          <p:nvPr/>
        </p:nvSpPr>
        <p:spPr bwMode="auto">
          <a:xfrm>
            <a:off x="6465312" y="2049464"/>
            <a:ext cx="193675" cy="276225"/>
          </a:xfrm>
          <a:custGeom>
            <a:avLst/>
            <a:gdLst>
              <a:gd name="T0" fmla="*/ 0 w 318"/>
              <a:gd name="T1" fmla="*/ 2147483647 h 346"/>
              <a:gd name="T2" fmla="*/ 2147483647 w 318"/>
              <a:gd name="T3" fmla="*/ 2147483647 h 346"/>
              <a:gd name="T4" fmla="*/ 2147483647 w 318"/>
              <a:gd name="T5" fmla="*/ 2147483647 h 346"/>
              <a:gd name="T6" fmla="*/ 2147483647 w 318"/>
              <a:gd name="T7" fmla="*/ 0 h 346"/>
              <a:gd name="T8" fmla="*/ 0 w 318"/>
              <a:gd name="T9" fmla="*/ 2147483647 h 346"/>
              <a:gd name="T10" fmla="*/ 0 60000 65536"/>
              <a:gd name="T11" fmla="*/ 0 60000 65536"/>
              <a:gd name="T12" fmla="*/ 0 60000 65536"/>
              <a:gd name="T13" fmla="*/ 0 60000 65536"/>
              <a:gd name="T14" fmla="*/ 0 60000 65536"/>
              <a:gd name="T15" fmla="*/ 0 w 318"/>
              <a:gd name="T16" fmla="*/ 0 h 346"/>
              <a:gd name="T17" fmla="*/ 318 w 318"/>
              <a:gd name="T18" fmla="*/ 346 h 346"/>
            </a:gdLst>
            <a:ahLst/>
            <a:cxnLst>
              <a:cxn ang="T10">
                <a:pos x="T0" y="T1"/>
              </a:cxn>
              <a:cxn ang="T11">
                <a:pos x="T2" y="T3"/>
              </a:cxn>
              <a:cxn ang="T12">
                <a:pos x="T4" y="T5"/>
              </a:cxn>
              <a:cxn ang="T13">
                <a:pos x="T6" y="T7"/>
              </a:cxn>
              <a:cxn ang="T14">
                <a:pos x="T8" y="T9"/>
              </a:cxn>
            </a:cxnLst>
            <a:rect l="T15" t="T16" r="T17" b="T18"/>
            <a:pathLst>
              <a:path w="318" h="346">
                <a:moveTo>
                  <a:pt x="0" y="340"/>
                </a:moveTo>
                <a:lnTo>
                  <a:pt x="5" y="346"/>
                </a:lnTo>
                <a:lnTo>
                  <a:pt x="318" y="3"/>
                </a:lnTo>
                <a:lnTo>
                  <a:pt x="316" y="0"/>
                </a:lnTo>
                <a:lnTo>
                  <a:pt x="0" y="340"/>
                </a:lnTo>
                <a:close/>
              </a:path>
            </a:pathLst>
          </a:custGeom>
          <a:solidFill>
            <a:srgbClr val="FF4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 name="Freeform 21">
            <a:extLst>
              <a:ext uri="{FF2B5EF4-FFF2-40B4-BE49-F238E27FC236}">
                <a16:creationId xmlns:a16="http://schemas.microsoft.com/office/drawing/2014/main" id="{839FA082-D76D-4B49-814E-194060ED749B}"/>
              </a:ext>
            </a:extLst>
          </p:cNvPr>
          <p:cNvSpPr>
            <a:spLocks/>
          </p:cNvSpPr>
          <p:nvPr/>
        </p:nvSpPr>
        <p:spPr bwMode="auto">
          <a:xfrm>
            <a:off x="6336723" y="2300288"/>
            <a:ext cx="95250" cy="176212"/>
          </a:xfrm>
          <a:custGeom>
            <a:avLst/>
            <a:gdLst>
              <a:gd name="T0" fmla="*/ 2147483647 w 156"/>
              <a:gd name="T1" fmla="*/ 2147483647 h 222"/>
              <a:gd name="T2" fmla="*/ 2147483647 w 156"/>
              <a:gd name="T3" fmla="*/ 2147483647 h 222"/>
              <a:gd name="T4" fmla="*/ 2147483647 w 156"/>
              <a:gd name="T5" fmla="*/ 2147483647 h 222"/>
              <a:gd name="T6" fmla="*/ 2147483647 w 156"/>
              <a:gd name="T7" fmla="*/ 2147483647 h 222"/>
              <a:gd name="T8" fmla="*/ 2147483647 w 156"/>
              <a:gd name="T9" fmla="*/ 2147483647 h 222"/>
              <a:gd name="T10" fmla="*/ 0 w 156"/>
              <a:gd name="T11" fmla="*/ 2147483647 h 222"/>
              <a:gd name="T12" fmla="*/ 2147483647 w 156"/>
              <a:gd name="T13" fmla="*/ 0 h 222"/>
              <a:gd name="T14" fmla="*/ 2147483647 w 156"/>
              <a:gd name="T15" fmla="*/ 2147483647 h 222"/>
              <a:gd name="T16" fmla="*/ 2147483647 w 156"/>
              <a:gd name="T17" fmla="*/ 2147483647 h 222"/>
              <a:gd name="T18" fmla="*/ 2147483647 w 156"/>
              <a:gd name="T19" fmla="*/ 2147483647 h 222"/>
              <a:gd name="T20" fmla="*/ 2147483647 w 156"/>
              <a:gd name="T21" fmla="*/ 2147483647 h 222"/>
              <a:gd name="T22" fmla="*/ 2147483647 w 156"/>
              <a:gd name="T23" fmla="*/ 2147483647 h 2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22"/>
              <a:gd name="T38" fmla="*/ 156 w 156"/>
              <a:gd name="T39" fmla="*/ 222 h 2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22">
                <a:moveTo>
                  <a:pt x="125" y="215"/>
                </a:moveTo>
                <a:lnTo>
                  <a:pt x="150" y="187"/>
                </a:lnTo>
                <a:lnTo>
                  <a:pt x="127" y="132"/>
                </a:lnTo>
                <a:lnTo>
                  <a:pt x="83" y="68"/>
                </a:lnTo>
                <a:lnTo>
                  <a:pt x="47" y="33"/>
                </a:lnTo>
                <a:lnTo>
                  <a:pt x="0" y="4"/>
                </a:lnTo>
                <a:lnTo>
                  <a:pt x="6" y="0"/>
                </a:lnTo>
                <a:lnTo>
                  <a:pt x="92" y="67"/>
                </a:lnTo>
                <a:lnTo>
                  <a:pt x="130" y="124"/>
                </a:lnTo>
                <a:lnTo>
                  <a:pt x="156" y="185"/>
                </a:lnTo>
                <a:lnTo>
                  <a:pt x="125" y="222"/>
                </a:lnTo>
                <a:lnTo>
                  <a:pt x="125" y="215"/>
                </a:lnTo>
                <a:close/>
              </a:path>
            </a:pathLst>
          </a:custGeom>
          <a:solidFill>
            <a:srgbClr val="FF4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 name="Freeform 22">
            <a:extLst>
              <a:ext uri="{FF2B5EF4-FFF2-40B4-BE49-F238E27FC236}">
                <a16:creationId xmlns:a16="http://schemas.microsoft.com/office/drawing/2014/main" id="{C34602D6-AB0E-144F-9314-B633BEA4AC20}"/>
              </a:ext>
            </a:extLst>
          </p:cNvPr>
          <p:cNvSpPr>
            <a:spLocks/>
          </p:cNvSpPr>
          <p:nvPr/>
        </p:nvSpPr>
        <p:spPr bwMode="auto">
          <a:xfrm>
            <a:off x="5850948" y="2535239"/>
            <a:ext cx="382588" cy="98425"/>
          </a:xfrm>
          <a:custGeom>
            <a:avLst/>
            <a:gdLst>
              <a:gd name="T0" fmla="*/ 0 w 628"/>
              <a:gd name="T1" fmla="*/ 2147483647 h 123"/>
              <a:gd name="T2" fmla="*/ 2147483647 w 628"/>
              <a:gd name="T3" fmla="*/ 0 h 123"/>
              <a:gd name="T4" fmla="*/ 2147483647 w 628"/>
              <a:gd name="T5" fmla="*/ 2147483647 h 123"/>
              <a:gd name="T6" fmla="*/ 2147483647 w 628"/>
              <a:gd name="T7" fmla="*/ 2147483647 h 123"/>
              <a:gd name="T8" fmla="*/ 0 w 628"/>
              <a:gd name="T9" fmla="*/ 2147483647 h 123"/>
              <a:gd name="T10" fmla="*/ 0 60000 65536"/>
              <a:gd name="T11" fmla="*/ 0 60000 65536"/>
              <a:gd name="T12" fmla="*/ 0 60000 65536"/>
              <a:gd name="T13" fmla="*/ 0 60000 65536"/>
              <a:gd name="T14" fmla="*/ 0 60000 65536"/>
              <a:gd name="T15" fmla="*/ 0 w 628"/>
              <a:gd name="T16" fmla="*/ 0 h 123"/>
              <a:gd name="T17" fmla="*/ 628 w 628"/>
              <a:gd name="T18" fmla="*/ 123 h 123"/>
            </a:gdLst>
            <a:ahLst/>
            <a:cxnLst>
              <a:cxn ang="T10">
                <a:pos x="T0" y="T1"/>
              </a:cxn>
              <a:cxn ang="T11">
                <a:pos x="T2" y="T3"/>
              </a:cxn>
              <a:cxn ang="T12">
                <a:pos x="T4" y="T5"/>
              </a:cxn>
              <a:cxn ang="T13">
                <a:pos x="T6" y="T7"/>
              </a:cxn>
              <a:cxn ang="T14">
                <a:pos x="T8" y="T9"/>
              </a:cxn>
            </a:cxnLst>
            <a:rect l="T15" t="T16" r="T17" b="T18"/>
            <a:pathLst>
              <a:path w="628" h="123">
                <a:moveTo>
                  <a:pt x="0" y="45"/>
                </a:moveTo>
                <a:lnTo>
                  <a:pt x="143" y="0"/>
                </a:lnTo>
                <a:lnTo>
                  <a:pt x="628" y="47"/>
                </a:lnTo>
                <a:lnTo>
                  <a:pt x="547" y="123"/>
                </a:lnTo>
                <a:lnTo>
                  <a:pt x="0" y="45"/>
                </a:lnTo>
                <a:close/>
              </a:path>
            </a:pathLst>
          </a:custGeom>
          <a:solidFill>
            <a:srgbClr val="000000"/>
          </a:solidFill>
          <a:ln w="11113">
            <a:solidFill>
              <a:srgbClr val="000000"/>
            </a:solidFill>
            <a:round/>
            <a:headEnd/>
            <a:tailEnd/>
          </a:ln>
        </p:spPr>
        <p:txBody>
          <a:bodyPr/>
          <a:lstStyle/>
          <a:p>
            <a:endParaRPr lang="en-US"/>
          </a:p>
        </p:txBody>
      </p:sp>
      <p:sp>
        <p:nvSpPr>
          <p:cNvPr id="2073" name="Freeform 23">
            <a:extLst>
              <a:ext uri="{FF2B5EF4-FFF2-40B4-BE49-F238E27FC236}">
                <a16:creationId xmlns:a16="http://schemas.microsoft.com/office/drawing/2014/main" id="{685EC842-7E4E-6F4B-B4AF-F4868F901700}"/>
              </a:ext>
            </a:extLst>
          </p:cNvPr>
          <p:cNvSpPr>
            <a:spLocks/>
          </p:cNvSpPr>
          <p:nvPr/>
        </p:nvSpPr>
        <p:spPr bwMode="auto">
          <a:xfrm>
            <a:off x="6184323" y="2771776"/>
            <a:ext cx="217488" cy="347663"/>
          </a:xfrm>
          <a:custGeom>
            <a:avLst/>
            <a:gdLst>
              <a:gd name="T0" fmla="*/ 0 w 357"/>
              <a:gd name="T1" fmla="*/ 2147483647 h 436"/>
              <a:gd name="T2" fmla="*/ 0 w 357"/>
              <a:gd name="T3" fmla="*/ 2147483647 h 436"/>
              <a:gd name="T4" fmla="*/ 2147483647 w 357"/>
              <a:gd name="T5" fmla="*/ 2147483647 h 436"/>
              <a:gd name="T6" fmla="*/ 2147483647 w 357"/>
              <a:gd name="T7" fmla="*/ 0 h 436"/>
              <a:gd name="T8" fmla="*/ 2147483647 w 357"/>
              <a:gd name="T9" fmla="*/ 2147483647 h 436"/>
              <a:gd name="T10" fmla="*/ 0 w 357"/>
              <a:gd name="T11" fmla="*/ 2147483647 h 436"/>
              <a:gd name="T12" fmla="*/ 0 60000 65536"/>
              <a:gd name="T13" fmla="*/ 0 60000 65536"/>
              <a:gd name="T14" fmla="*/ 0 60000 65536"/>
              <a:gd name="T15" fmla="*/ 0 60000 65536"/>
              <a:gd name="T16" fmla="*/ 0 60000 65536"/>
              <a:gd name="T17" fmla="*/ 0 60000 65536"/>
              <a:gd name="T18" fmla="*/ 0 w 357"/>
              <a:gd name="T19" fmla="*/ 0 h 436"/>
              <a:gd name="T20" fmla="*/ 357 w 357"/>
              <a:gd name="T21" fmla="*/ 436 h 436"/>
            </a:gdLst>
            <a:ahLst/>
            <a:cxnLst>
              <a:cxn ang="T12">
                <a:pos x="T0" y="T1"/>
              </a:cxn>
              <a:cxn ang="T13">
                <a:pos x="T2" y="T3"/>
              </a:cxn>
              <a:cxn ang="T14">
                <a:pos x="T4" y="T5"/>
              </a:cxn>
              <a:cxn ang="T15">
                <a:pos x="T6" y="T7"/>
              </a:cxn>
              <a:cxn ang="T16">
                <a:pos x="T8" y="T9"/>
              </a:cxn>
              <a:cxn ang="T17">
                <a:pos x="T10" y="T11"/>
              </a:cxn>
            </a:cxnLst>
            <a:rect l="T18" t="T19" r="T20" b="T21"/>
            <a:pathLst>
              <a:path w="357" h="436">
                <a:moveTo>
                  <a:pt x="0" y="296"/>
                </a:moveTo>
                <a:lnTo>
                  <a:pt x="0" y="436"/>
                </a:lnTo>
                <a:lnTo>
                  <a:pt x="357" y="141"/>
                </a:lnTo>
                <a:lnTo>
                  <a:pt x="357" y="0"/>
                </a:lnTo>
                <a:lnTo>
                  <a:pt x="164" y="59"/>
                </a:lnTo>
                <a:lnTo>
                  <a:pt x="0" y="296"/>
                </a:lnTo>
                <a:close/>
              </a:path>
            </a:pathLst>
          </a:custGeom>
          <a:solidFill>
            <a:srgbClr val="000000"/>
          </a:solidFill>
          <a:ln w="11113">
            <a:solidFill>
              <a:srgbClr val="000000"/>
            </a:solidFill>
            <a:round/>
            <a:headEnd/>
            <a:tailEnd/>
          </a:ln>
        </p:spPr>
        <p:txBody>
          <a:bodyPr/>
          <a:lstStyle/>
          <a:p>
            <a:endParaRPr lang="en-US"/>
          </a:p>
        </p:txBody>
      </p:sp>
      <p:sp>
        <p:nvSpPr>
          <p:cNvPr id="2074" name="Freeform 24">
            <a:extLst>
              <a:ext uri="{FF2B5EF4-FFF2-40B4-BE49-F238E27FC236}">
                <a16:creationId xmlns:a16="http://schemas.microsoft.com/office/drawing/2014/main" id="{F541AF79-5E6D-BE45-BAF1-86D610091C2F}"/>
              </a:ext>
            </a:extLst>
          </p:cNvPr>
          <p:cNvSpPr>
            <a:spLocks/>
          </p:cNvSpPr>
          <p:nvPr/>
        </p:nvSpPr>
        <p:spPr bwMode="auto">
          <a:xfrm>
            <a:off x="5704899" y="2940050"/>
            <a:ext cx="479425" cy="179388"/>
          </a:xfrm>
          <a:custGeom>
            <a:avLst/>
            <a:gdLst>
              <a:gd name="T0" fmla="*/ 0 w 781"/>
              <a:gd name="T1" fmla="*/ 2147483647 h 225"/>
              <a:gd name="T2" fmla="*/ 0 w 781"/>
              <a:gd name="T3" fmla="*/ 2147483647 h 225"/>
              <a:gd name="T4" fmla="*/ 2147483647 w 781"/>
              <a:gd name="T5" fmla="*/ 2147483647 h 225"/>
              <a:gd name="T6" fmla="*/ 2147483647 w 781"/>
              <a:gd name="T7" fmla="*/ 2147483647 h 225"/>
              <a:gd name="T8" fmla="*/ 2147483647 w 781"/>
              <a:gd name="T9" fmla="*/ 0 h 225"/>
              <a:gd name="T10" fmla="*/ 0 w 781"/>
              <a:gd name="T11" fmla="*/ 2147483647 h 225"/>
              <a:gd name="T12" fmla="*/ 0 60000 65536"/>
              <a:gd name="T13" fmla="*/ 0 60000 65536"/>
              <a:gd name="T14" fmla="*/ 0 60000 65536"/>
              <a:gd name="T15" fmla="*/ 0 60000 65536"/>
              <a:gd name="T16" fmla="*/ 0 60000 65536"/>
              <a:gd name="T17" fmla="*/ 0 60000 65536"/>
              <a:gd name="T18" fmla="*/ 0 w 781"/>
              <a:gd name="T19" fmla="*/ 0 h 225"/>
              <a:gd name="T20" fmla="*/ 781 w 781"/>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781" h="225">
                <a:moveTo>
                  <a:pt x="0" y="8"/>
                </a:moveTo>
                <a:lnTo>
                  <a:pt x="0" y="143"/>
                </a:lnTo>
                <a:lnTo>
                  <a:pt x="781" y="225"/>
                </a:lnTo>
                <a:lnTo>
                  <a:pt x="781" y="71"/>
                </a:lnTo>
                <a:lnTo>
                  <a:pt x="71" y="0"/>
                </a:lnTo>
                <a:lnTo>
                  <a:pt x="0" y="8"/>
                </a:lnTo>
                <a:close/>
              </a:path>
            </a:pathLst>
          </a:custGeom>
          <a:solidFill>
            <a:srgbClr val="000000"/>
          </a:solidFill>
          <a:ln w="11113">
            <a:solidFill>
              <a:srgbClr val="000000"/>
            </a:solidFill>
            <a:round/>
            <a:headEnd/>
            <a:tailEnd/>
          </a:ln>
        </p:spPr>
        <p:txBody>
          <a:bodyPr/>
          <a:lstStyle/>
          <a:p>
            <a:endParaRPr lang="en-US"/>
          </a:p>
        </p:txBody>
      </p:sp>
      <p:sp>
        <p:nvSpPr>
          <p:cNvPr id="2075" name="Freeform 25">
            <a:extLst>
              <a:ext uri="{FF2B5EF4-FFF2-40B4-BE49-F238E27FC236}">
                <a16:creationId xmlns:a16="http://schemas.microsoft.com/office/drawing/2014/main" id="{95D41A4B-698E-2449-918B-DD60DA9FE075}"/>
              </a:ext>
            </a:extLst>
          </p:cNvPr>
          <p:cNvSpPr>
            <a:spLocks/>
          </p:cNvSpPr>
          <p:nvPr/>
        </p:nvSpPr>
        <p:spPr bwMode="auto">
          <a:xfrm>
            <a:off x="5704899" y="2709863"/>
            <a:ext cx="696913" cy="298450"/>
          </a:xfrm>
          <a:custGeom>
            <a:avLst/>
            <a:gdLst>
              <a:gd name="T0" fmla="*/ 0 w 1138"/>
              <a:gd name="T1" fmla="*/ 2147483647 h 375"/>
              <a:gd name="T2" fmla="*/ 2147483647 w 1138"/>
              <a:gd name="T3" fmla="*/ 0 h 375"/>
              <a:gd name="T4" fmla="*/ 2147483647 w 1138"/>
              <a:gd name="T5" fmla="*/ 2147483647 h 375"/>
              <a:gd name="T6" fmla="*/ 2147483647 w 1138"/>
              <a:gd name="T7" fmla="*/ 2147483647 h 375"/>
              <a:gd name="T8" fmla="*/ 0 w 1138"/>
              <a:gd name="T9" fmla="*/ 2147483647 h 375"/>
              <a:gd name="T10" fmla="*/ 0 60000 65536"/>
              <a:gd name="T11" fmla="*/ 0 60000 65536"/>
              <a:gd name="T12" fmla="*/ 0 60000 65536"/>
              <a:gd name="T13" fmla="*/ 0 60000 65536"/>
              <a:gd name="T14" fmla="*/ 0 60000 65536"/>
              <a:gd name="T15" fmla="*/ 0 w 1138"/>
              <a:gd name="T16" fmla="*/ 0 h 375"/>
              <a:gd name="T17" fmla="*/ 1138 w 1138"/>
              <a:gd name="T18" fmla="*/ 375 h 375"/>
            </a:gdLst>
            <a:ahLst/>
            <a:cxnLst>
              <a:cxn ang="T10">
                <a:pos x="T0" y="T1"/>
              </a:cxn>
              <a:cxn ang="T11">
                <a:pos x="T2" y="T3"/>
              </a:cxn>
              <a:cxn ang="T12">
                <a:pos x="T4" y="T5"/>
              </a:cxn>
              <a:cxn ang="T13">
                <a:pos x="T6" y="T7"/>
              </a:cxn>
              <a:cxn ang="T14">
                <a:pos x="T8" y="T9"/>
              </a:cxn>
            </a:cxnLst>
            <a:rect l="T15" t="T16" r="T17" b="T18"/>
            <a:pathLst>
              <a:path w="1138" h="375">
                <a:moveTo>
                  <a:pt x="0" y="297"/>
                </a:moveTo>
                <a:lnTo>
                  <a:pt x="356" y="0"/>
                </a:lnTo>
                <a:lnTo>
                  <a:pt x="1138" y="78"/>
                </a:lnTo>
                <a:lnTo>
                  <a:pt x="781" y="375"/>
                </a:lnTo>
                <a:lnTo>
                  <a:pt x="0" y="297"/>
                </a:lnTo>
                <a:close/>
              </a:path>
            </a:pathLst>
          </a:custGeom>
          <a:solidFill>
            <a:srgbClr val="000000"/>
          </a:solidFill>
          <a:ln w="11113">
            <a:solidFill>
              <a:srgbClr val="000000"/>
            </a:solidFill>
            <a:round/>
            <a:headEnd/>
            <a:tailEnd/>
          </a:ln>
        </p:spPr>
        <p:txBody>
          <a:bodyPr/>
          <a:lstStyle/>
          <a:p>
            <a:endParaRPr lang="en-US"/>
          </a:p>
        </p:txBody>
      </p:sp>
      <p:sp>
        <p:nvSpPr>
          <p:cNvPr id="2076" name="Freeform 26">
            <a:extLst>
              <a:ext uri="{FF2B5EF4-FFF2-40B4-BE49-F238E27FC236}">
                <a16:creationId xmlns:a16="http://schemas.microsoft.com/office/drawing/2014/main" id="{415B48D5-D329-1E47-9677-293E9D74C4DD}"/>
              </a:ext>
            </a:extLst>
          </p:cNvPr>
          <p:cNvSpPr>
            <a:spLocks/>
          </p:cNvSpPr>
          <p:nvPr/>
        </p:nvSpPr>
        <p:spPr bwMode="auto">
          <a:xfrm>
            <a:off x="5804912" y="2603500"/>
            <a:ext cx="352425" cy="342900"/>
          </a:xfrm>
          <a:custGeom>
            <a:avLst/>
            <a:gdLst>
              <a:gd name="T0" fmla="*/ 0 w 572"/>
              <a:gd name="T1" fmla="*/ 0 h 431"/>
              <a:gd name="T2" fmla="*/ 0 w 572"/>
              <a:gd name="T3" fmla="*/ 2147483647 h 431"/>
              <a:gd name="T4" fmla="*/ 2147483647 w 572"/>
              <a:gd name="T5" fmla="*/ 2147483647 h 431"/>
              <a:gd name="T6" fmla="*/ 2147483647 w 572"/>
              <a:gd name="T7" fmla="*/ 2147483647 h 431"/>
              <a:gd name="T8" fmla="*/ 0 w 572"/>
              <a:gd name="T9" fmla="*/ 0 h 431"/>
              <a:gd name="T10" fmla="*/ 0 60000 65536"/>
              <a:gd name="T11" fmla="*/ 0 60000 65536"/>
              <a:gd name="T12" fmla="*/ 0 60000 65536"/>
              <a:gd name="T13" fmla="*/ 0 60000 65536"/>
              <a:gd name="T14" fmla="*/ 0 60000 65536"/>
              <a:gd name="T15" fmla="*/ 0 w 572"/>
              <a:gd name="T16" fmla="*/ 0 h 431"/>
              <a:gd name="T17" fmla="*/ 572 w 572"/>
              <a:gd name="T18" fmla="*/ 431 h 431"/>
            </a:gdLst>
            <a:ahLst/>
            <a:cxnLst>
              <a:cxn ang="T10">
                <a:pos x="T0" y="T1"/>
              </a:cxn>
              <a:cxn ang="T11">
                <a:pos x="T2" y="T3"/>
              </a:cxn>
              <a:cxn ang="T12">
                <a:pos x="T4" y="T5"/>
              </a:cxn>
              <a:cxn ang="T13">
                <a:pos x="T6" y="T7"/>
              </a:cxn>
              <a:cxn ang="T14">
                <a:pos x="T8" y="T9"/>
              </a:cxn>
            </a:cxnLst>
            <a:rect l="T15" t="T16" r="T17" b="T18"/>
            <a:pathLst>
              <a:path w="572" h="431">
                <a:moveTo>
                  <a:pt x="0" y="0"/>
                </a:moveTo>
                <a:lnTo>
                  <a:pt x="0" y="373"/>
                </a:lnTo>
                <a:lnTo>
                  <a:pt x="572" y="431"/>
                </a:lnTo>
                <a:lnTo>
                  <a:pt x="572" y="59"/>
                </a:lnTo>
                <a:lnTo>
                  <a:pt x="0" y="0"/>
                </a:lnTo>
                <a:close/>
              </a:path>
            </a:pathLst>
          </a:custGeom>
          <a:solidFill>
            <a:srgbClr val="000000"/>
          </a:solidFill>
          <a:ln w="11113">
            <a:solidFill>
              <a:srgbClr val="000000"/>
            </a:solidFill>
            <a:round/>
            <a:headEnd/>
            <a:tailEnd/>
          </a:ln>
        </p:spPr>
        <p:txBody>
          <a:bodyPr/>
          <a:lstStyle/>
          <a:p>
            <a:endParaRPr lang="en-US"/>
          </a:p>
        </p:txBody>
      </p:sp>
      <p:sp>
        <p:nvSpPr>
          <p:cNvPr id="2077" name="Freeform 27">
            <a:extLst>
              <a:ext uri="{FF2B5EF4-FFF2-40B4-BE49-F238E27FC236}">
                <a16:creationId xmlns:a16="http://schemas.microsoft.com/office/drawing/2014/main" id="{495EC464-9C6F-104A-A110-DDD1E85E55F7}"/>
              </a:ext>
            </a:extLst>
          </p:cNvPr>
          <p:cNvSpPr>
            <a:spLocks/>
          </p:cNvSpPr>
          <p:nvPr/>
        </p:nvSpPr>
        <p:spPr bwMode="auto">
          <a:xfrm>
            <a:off x="5804911" y="2565401"/>
            <a:ext cx="392112" cy="85725"/>
          </a:xfrm>
          <a:custGeom>
            <a:avLst/>
            <a:gdLst>
              <a:gd name="T0" fmla="*/ 0 w 637"/>
              <a:gd name="T1" fmla="*/ 2147483647 h 108"/>
              <a:gd name="T2" fmla="*/ 2147483647 w 637"/>
              <a:gd name="T3" fmla="*/ 0 h 108"/>
              <a:gd name="T4" fmla="*/ 2147483647 w 637"/>
              <a:gd name="T5" fmla="*/ 2147483647 h 108"/>
              <a:gd name="T6" fmla="*/ 2147483647 w 637"/>
              <a:gd name="T7" fmla="*/ 2147483647 h 108"/>
              <a:gd name="T8" fmla="*/ 0 w 637"/>
              <a:gd name="T9" fmla="*/ 2147483647 h 108"/>
              <a:gd name="T10" fmla="*/ 0 60000 65536"/>
              <a:gd name="T11" fmla="*/ 0 60000 65536"/>
              <a:gd name="T12" fmla="*/ 0 60000 65536"/>
              <a:gd name="T13" fmla="*/ 0 60000 65536"/>
              <a:gd name="T14" fmla="*/ 0 60000 65536"/>
              <a:gd name="T15" fmla="*/ 0 w 637"/>
              <a:gd name="T16" fmla="*/ 0 h 108"/>
              <a:gd name="T17" fmla="*/ 637 w 637"/>
              <a:gd name="T18" fmla="*/ 108 h 108"/>
            </a:gdLst>
            <a:ahLst/>
            <a:cxnLst>
              <a:cxn ang="T10">
                <a:pos x="T0" y="T1"/>
              </a:cxn>
              <a:cxn ang="T11">
                <a:pos x="T2" y="T3"/>
              </a:cxn>
              <a:cxn ang="T12">
                <a:pos x="T4" y="T5"/>
              </a:cxn>
              <a:cxn ang="T13">
                <a:pos x="T6" y="T7"/>
              </a:cxn>
              <a:cxn ang="T14">
                <a:pos x="T8" y="T9"/>
              </a:cxn>
            </a:cxnLst>
            <a:rect l="T15" t="T16" r="T17" b="T18"/>
            <a:pathLst>
              <a:path w="637" h="108">
                <a:moveTo>
                  <a:pt x="0" y="49"/>
                </a:moveTo>
                <a:lnTo>
                  <a:pt x="56" y="0"/>
                </a:lnTo>
                <a:lnTo>
                  <a:pt x="637" y="61"/>
                </a:lnTo>
                <a:lnTo>
                  <a:pt x="572" y="108"/>
                </a:lnTo>
                <a:lnTo>
                  <a:pt x="0" y="49"/>
                </a:lnTo>
                <a:close/>
              </a:path>
            </a:pathLst>
          </a:custGeom>
          <a:solidFill>
            <a:srgbClr val="000000"/>
          </a:solidFill>
          <a:ln w="11113">
            <a:solidFill>
              <a:srgbClr val="000000"/>
            </a:solidFill>
            <a:round/>
            <a:headEnd/>
            <a:tailEnd/>
          </a:ln>
        </p:spPr>
        <p:txBody>
          <a:bodyPr/>
          <a:lstStyle/>
          <a:p>
            <a:endParaRPr lang="en-US"/>
          </a:p>
        </p:txBody>
      </p:sp>
      <p:sp>
        <p:nvSpPr>
          <p:cNvPr id="2078" name="Freeform 28">
            <a:extLst>
              <a:ext uri="{FF2B5EF4-FFF2-40B4-BE49-F238E27FC236}">
                <a16:creationId xmlns:a16="http://schemas.microsoft.com/office/drawing/2014/main" id="{6AB1B941-A5EE-D944-8F57-662B61280F8A}"/>
              </a:ext>
            </a:extLst>
          </p:cNvPr>
          <p:cNvSpPr>
            <a:spLocks/>
          </p:cNvSpPr>
          <p:nvPr/>
        </p:nvSpPr>
        <p:spPr bwMode="auto">
          <a:xfrm>
            <a:off x="6179562" y="2570163"/>
            <a:ext cx="53975" cy="330200"/>
          </a:xfrm>
          <a:custGeom>
            <a:avLst/>
            <a:gdLst>
              <a:gd name="T0" fmla="*/ 2147483647 w 90"/>
              <a:gd name="T1" fmla="*/ 0 h 416"/>
              <a:gd name="T2" fmla="*/ 2147483647 w 90"/>
              <a:gd name="T3" fmla="*/ 2147483647 h 416"/>
              <a:gd name="T4" fmla="*/ 2147483647 w 90"/>
              <a:gd name="T5" fmla="*/ 2147483647 h 416"/>
              <a:gd name="T6" fmla="*/ 0 w 90"/>
              <a:gd name="T7" fmla="*/ 2147483647 h 416"/>
              <a:gd name="T8" fmla="*/ 2147483647 w 90"/>
              <a:gd name="T9" fmla="*/ 0 h 416"/>
              <a:gd name="T10" fmla="*/ 0 60000 65536"/>
              <a:gd name="T11" fmla="*/ 0 60000 65536"/>
              <a:gd name="T12" fmla="*/ 0 60000 65536"/>
              <a:gd name="T13" fmla="*/ 0 60000 65536"/>
              <a:gd name="T14" fmla="*/ 0 60000 65536"/>
              <a:gd name="T15" fmla="*/ 0 w 90"/>
              <a:gd name="T16" fmla="*/ 0 h 416"/>
              <a:gd name="T17" fmla="*/ 90 w 90"/>
              <a:gd name="T18" fmla="*/ 416 h 416"/>
            </a:gdLst>
            <a:ahLst/>
            <a:cxnLst>
              <a:cxn ang="T10">
                <a:pos x="T0" y="T1"/>
              </a:cxn>
              <a:cxn ang="T11">
                <a:pos x="T2" y="T3"/>
              </a:cxn>
              <a:cxn ang="T12">
                <a:pos x="T4" y="T5"/>
              </a:cxn>
              <a:cxn ang="T13">
                <a:pos x="T6" y="T7"/>
              </a:cxn>
              <a:cxn ang="T14">
                <a:pos x="T8" y="T9"/>
              </a:cxn>
            </a:cxnLst>
            <a:rect l="T15" t="T16" r="T17" b="T18"/>
            <a:pathLst>
              <a:path w="90" h="416">
                <a:moveTo>
                  <a:pt x="90" y="0"/>
                </a:moveTo>
                <a:lnTo>
                  <a:pt x="90" y="274"/>
                </a:lnTo>
                <a:lnTo>
                  <a:pt x="6" y="416"/>
                </a:lnTo>
                <a:lnTo>
                  <a:pt x="0" y="80"/>
                </a:lnTo>
                <a:lnTo>
                  <a:pt x="90" y="0"/>
                </a:lnTo>
                <a:close/>
              </a:path>
            </a:pathLst>
          </a:custGeom>
          <a:solidFill>
            <a:srgbClr val="000000"/>
          </a:solidFill>
          <a:ln w="11113">
            <a:solidFill>
              <a:srgbClr val="000000"/>
            </a:solidFill>
            <a:round/>
            <a:headEnd/>
            <a:tailEnd/>
          </a:ln>
        </p:spPr>
        <p:txBody>
          <a:bodyPr/>
          <a:lstStyle/>
          <a:p>
            <a:endParaRPr lang="en-US"/>
          </a:p>
        </p:txBody>
      </p:sp>
      <p:sp>
        <p:nvSpPr>
          <p:cNvPr id="2079" name="Freeform 29">
            <a:extLst>
              <a:ext uri="{FF2B5EF4-FFF2-40B4-BE49-F238E27FC236}">
                <a16:creationId xmlns:a16="http://schemas.microsoft.com/office/drawing/2014/main" id="{0969B695-0ADF-7947-BD6C-C290706DC684}"/>
              </a:ext>
            </a:extLst>
          </p:cNvPr>
          <p:cNvSpPr>
            <a:spLocks/>
          </p:cNvSpPr>
          <p:nvPr/>
        </p:nvSpPr>
        <p:spPr bwMode="auto">
          <a:xfrm>
            <a:off x="6157336" y="2579689"/>
            <a:ext cx="49212" cy="365125"/>
          </a:xfrm>
          <a:custGeom>
            <a:avLst/>
            <a:gdLst>
              <a:gd name="T0" fmla="*/ 2147483647 w 83"/>
              <a:gd name="T1" fmla="*/ 0 h 460"/>
              <a:gd name="T2" fmla="*/ 2147483647 w 83"/>
              <a:gd name="T3" fmla="*/ 2147483647 h 460"/>
              <a:gd name="T4" fmla="*/ 0 w 83"/>
              <a:gd name="T5" fmla="*/ 2147483647 h 460"/>
              <a:gd name="T6" fmla="*/ 0 w 83"/>
              <a:gd name="T7" fmla="*/ 2147483647 h 460"/>
              <a:gd name="T8" fmla="*/ 2147483647 w 83"/>
              <a:gd name="T9" fmla="*/ 0 h 460"/>
              <a:gd name="T10" fmla="*/ 0 60000 65536"/>
              <a:gd name="T11" fmla="*/ 0 60000 65536"/>
              <a:gd name="T12" fmla="*/ 0 60000 65536"/>
              <a:gd name="T13" fmla="*/ 0 60000 65536"/>
              <a:gd name="T14" fmla="*/ 0 60000 65536"/>
              <a:gd name="T15" fmla="*/ 0 w 83"/>
              <a:gd name="T16" fmla="*/ 0 h 460"/>
              <a:gd name="T17" fmla="*/ 83 w 83"/>
              <a:gd name="T18" fmla="*/ 460 h 460"/>
            </a:gdLst>
            <a:ahLst/>
            <a:cxnLst>
              <a:cxn ang="T10">
                <a:pos x="T0" y="T1"/>
              </a:cxn>
              <a:cxn ang="T11">
                <a:pos x="T2" y="T3"/>
              </a:cxn>
              <a:cxn ang="T12">
                <a:pos x="T4" y="T5"/>
              </a:cxn>
              <a:cxn ang="T13">
                <a:pos x="T6" y="T7"/>
              </a:cxn>
              <a:cxn ang="T14">
                <a:pos x="T8" y="T9"/>
              </a:cxn>
            </a:cxnLst>
            <a:rect l="T15" t="T16" r="T17" b="T18"/>
            <a:pathLst>
              <a:path w="83" h="460">
                <a:moveTo>
                  <a:pt x="83" y="0"/>
                </a:moveTo>
                <a:lnTo>
                  <a:pt x="65" y="404"/>
                </a:lnTo>
                <a:lnTo>
                  <a:pt x="0" y="460"/>
                </a:lnTo>
                <a:lnTo>
                  <a:pt x="0" y="90"/>
                </a:lnTo>
                <a:lnTo>
                  <a:pt x="83" y="0"/>
                </a:lnTo>
                <a:close/>
              </a:path>
            </a:pathLst>
          </a:custGeom>
          <a:solidFill>
            <a:srgbClr val="000000"/>
          </a:solidFill>
          <a:ln w="11113">
            <a:solidFill>
              <a:srgbClr val="000000"/>
            </a:solidFill>
            <a:round/>
            <a:headEnd/>
            <a:tailEnd/>
          </a:ln>
        </p:spPr>
        <p:txBody>
          <a:bodyPr/>
          <a:lstStyle/>
          <a:p>
            <a:endParaRPr lang="en-US"/>
          </a:p>
        </p:txBody>
      </p:sp>
      <p:sp>
        <p:nvSpPr>
          <p:cNvPr id="2080" name="Freeform 30">
            <a:extLst>
              <a:ext uri="{FF2B5EF4-FFF2-40B4-BE49-F238E27FC236}">
                <a16:creationId xmlns:a16="http://schemas.microsoft.com/office/drawing/2014/main" id="{EB855A1F-DB60-744A-8677-D5201DF4D15E}"/>
              </a:ext>
            </a:extLst>
          </p:cNvPr>
          <p:cNvSpPr>
            <a:spLocks/>
          </p:cNvSpPr>
          <p:nvPr/>
        </p:nvSpPr>
        <p:spPr bwMode="auto">
          <a:xfrm>
            <a:off x="5855711" y="2527301"/>
            <a:ext cx="374650" cy="98425"/>
          </a:xfrm>
          <a:custGeom>
            <a:avLst/>
            <a:gdLst>
              <a:gd name="T0" fmla="*/ 0 w 613"/>
              <a:gd name="T1" fmla="*/ 2147483647 h 124"/>
              <a:gd name="T2" fmla="*/ 2147483647 w 613"/>
              <a:gd name="T3" fmla="*/ 0 h 124"/>
              <a:gd name="T4" fmla="*/ 2147483647 w 613"/>
              <a:gd name="T5" fmla="*/ 2147483647 h 124"/>
              <a:gd name="T6" fmla="*/ 2147483647 w 613"/>
              <a:gd name="T7" fmla="*/ 2147483647 h 124"/>
              <a:gd name="T8" fmla="*/ 0 w 613"/>
              <a:gd name="T9" fmla="*/ 2147483647 h 124"/>
              <a:gd name="T10" fmla="*/ 0 60000 65536"/>
              <a:gd name="T11" fmla="*/ 0 60000 65536"/>
              <a:gd name="T12" fmla="*/ 0 60000 65536"/>
              <a:gd name="T13" fmla="*/ 0 60000 65536"/>
              <a:gd name="T14" fmla="*/ 0 60000 65536"/>
              <a:gd name="T15" fmla="*/ 0 w 613"/>
              <a:gd name="T16" fmla="*/ 0 h 124"/>
              <a:gd name="T17" fmla="*/ 613 w 613"/>
              <a:gd name="T18" fmla="*/ 124 h 124"/>
            </a:gdLst>
            <a:ahLst/>
            <a:cxnLst>
              <a:cxn ang="T10">
                <a:pos x="T0" y="T1"/>
              </a:cxn>
              <a:cxn ang="T11">
                <a:pos x="T2" y="T3"/>
              </a:cxn>
              <a:cxn ang="T12">
                <a:pos x="T4" y="T5"/>
              </a:cxn>
              <a:cxn ang="T13">
                <a:pos x="T6" y="T7"/>
              </a:cxn>
              <a:cxn ang="T14">
                <a:pos x="T8" y="T9"/>
              </a:cxn>
            </a:cxnLst>
            <a:rect l="T15" t="T16" r="T17" b="T18"/>
            <a:pathLst>
              <a:path w="613" h="124">
                <a:moveTo>
                  <a:pt x="0" y="40"/>
                </a:moveTo>
                <a:lnTo>
                  <a:pt x="123" y="0"/>
                </a:lnTo>
                <a:lnTo>
                  <a:pt x="613" y="50"/>
                </a:lnTo>
                <a:lnTo>
                  <a:pt x="525" y="124"/>
                </a:lnTo>
                <a:lnTo>
                  <a:pt x="0" y="40"/>
                </a:lnTo>
                <a:close/>
              </a:path>
            </a:pathLst>
          </a:custGeom>
          <a:solidFill>
            <a:srgbClr val="EFEFEF"/>
          </a:solidFill>
          <a:ln w="11113">
            <a:solidFill>
              <a:srgbClr val="000000"/>
            </a:solidFill>
            <a:round/>
            <a:headEnd/>
            <a:tailEnd/>
          </a:ln>
        </p:spPr>
        <p:txBody>
          <a:bodyPr/>
          <a:lstStyle/>
          <a:p>
            <a:endParaRPr lang="en-US"/>
          </a:p>
        </p:txBody>
      </p:sp>
      <p:sp>
        <p:nvSpPr>
          <p:cNvPr id="2081" name="Freeform 31">
            <a:extLst>
              <a:ext uri="{FF2B5EF4-FFF2-40B4-BE49-F238E27FC236}">
                <a16:creationId xmlns:a16="http://schemas.microsoft.com/office/drawing/2014/main" id="{6C147D39-0A26-CF4A-B467-7D26C2018537}"/>
              </a:ext>
            </a:extLst>
          </p:cNvPr>
          <p:cNvSpPr>
            <a:spLocks/>
          </p:cNvSpPr>
          <p:nvPr/>
        </p:nvSpPr>
        <p:spPr bwMode="auto">
          <a:xfrm>
            <a:off x="6174799" y="2767014"/>
            <a:ext cx="220663" cy="344487"/>
          </a:xfrm>
          <a:custGeom>
            <a:avLst/>
            <a:gdLst>
              <a:gd name="T0" fmla="*/ 0 w 359"/>
              <a:gd name="T1" fmla="*/ 2147483647 h 435"/>
              <a:gd name="T2" fmla="*/ 0 w 359"/>
              <a:gd name="T3" fmla="*/ 2147483647 h 435"/>
              <a:gd name="T4" fmla="*/ 2147483647 w 359"/>
              <a:gd name="T5" fmla="*/ 2147483647 h 435"/>
              <a:gd name="T6" fmla="*/ 2147483647 w 359"/>
              <a:gd name="T7" fmla="*/ 0 h 435"/>
              <a:gd name="T8" fmla="*/ 2147483647 w 359"/>
              <a:gd name="T9" fmla="*/ 2147483647 h 435"/>
              <a:gd name="T10" fmla="*/ 0 w 359"/>
              <a:gd name="T11" fmla="*/ 2147483647 h 435"/>
              <a:gd name="T12" fmla="*/ 0 60000 65536"/>
              <a:gd name="T13" fmla="*/ 0 60000 65536"/>
              <a:gd name="T14" fmla="*/ 0 60000 65536"/>
              <a:gd name="T15" fmla="*/ 0 60000 65536"/>
              <a:gd name="T16" fmla="*/ 0 60000 65536"/>
              <a:gd name="T17" fmla="*/ 0 60000 65536"/>
              <a:gd name="T18" fmla="*/ 0 w 359"/>
              <a:gd name="T19" fmla="*/ 0 h 435"/>
              <a:gd name="T20" fmla="*/ 359 w 359"/>
              <a:gd name="T21" fmla="*/ 435 h 435"/>
            </a:gdLst>
            <a:ahLst/>
            <a:cxnLst>
              <a:cxn ang="T12">
                <a:pos x="T0" y="T1"/>
              </a:cxn>
              <a:cxn ang="T13">
                <a:pos x="T2" y="T3"/>
              </a:cxn>
              <a:cxn ang="T14">
                <a:pos x="T4" y="T5"/>
              </a:cxn>
              <a:cxn ang="T15">
                <a:pos x="T6" y="T7"/>
              </a:cxn>
              <a:cxn ang="T16">
                <a:pos x="T8" y="T9"/>
              </a:cxn>
              <a:cxn ang="T17">
                <a:pos x="T10" y="T11"/>
              </a:cxn>
            </a:cxnLst>
            <a:rect l="T18" t="T19" r="T20" b="T21"/>
            <a:pathLst>
              <a:path w="359" h="435">
                <a:moveTo>
                  <a:pt x="0" y="294"/>
                </a:moveTo>
                <a:lnTo>
                  <a:pt x="0" y="435"/>
                </a:lnTo>
                <a:lnTo>
                  <a:pt x="359" y="138"/>
                </a:lnTo>
                <a:lnTo>
                  <a:pt x="359" y="0"/>
                </a:lnTo>
                <a:lnTo>
                  <a:pt x="164" y="56"/>
                </a:lnTo>
                <a:lnTo>
                  <a:pt x="0" y="294"/>
                </a:lnTo>
                <a:close/>
              </a:path>
            </a:pathLst>
          </a:custGeom>
          <a:solidFill>
            <a:srgbClr val="8F8F8F"/>
          </a:solidFill>
          <a:ln w="11113">
            <a:solidFill>
              <a:srgbClr val="000000"/>
            </a:solidFill>
            <a:round/>
            <a:headEnd/>
            <a:tailEnd/>
          </a:ln>
        </p:spPr>
        <p:txBody>
          <a:bodyPr/>
          <a:lstStyle/>
          <a:p>
            <a:endParaRPr lang="en-US"/>
          </a:p>
        </p:txBody>
      </p:sp>
      <p:sp>
        <p:nvSpPr>
          <p:cNvPr id="2082" name="Freeform 32">
            <a:extLst>
              <a:ext uri="{FF2B5EF4-FFF2-40B4-BE49-F238E27FC236}">
                <a16:creationId xmlns:a16="http://schemas.microsoft.com/office/drawing/2014/main" id="{195BE045-BCF7-4A47-932A-2F968B1F3199}"/>
              </a:ext>
            </a:extLst>
          </p:cNvPr>
          <p:cNvSpPr>
            <a:spLocks/>
          </p:cNvSpPr>
          <p:nvPr/>
        </p:nvSpPr>
        <p:spPr bwMode="auto">
          <a:xfrm>
            <a:off x="5696962" y="2932114"/>
            <a:ext cx="477837" cy="179387"/>
          </a:xfrm>
          <a:custGeom>
            <a:avLst/>
            <a:gdLst>
              <a:gd name="T0" fmla="*/ 0 w 783"/>
              <a:gd name="T1" fmla="*/ 2147483647 h 226"/>
              <a:gd name="T2" fmla="*/ 0 w 783"/>
              <a:gd name="T3" fmla="*/ 2147483647 h 226"/>
              <a:gd name="T4" fmla="*/ 2147483647 w 783"/>
              <a:gd name="T5" fmla="*/ 2147483647 h 226"/>
              <a:gd name="T6" fmla="*/ 2147483647 w 783"/>
              <a:gd name="T7" fmla="*/ 2147483647 h 226"/>
              <a:gd name="T8" fmla="*/ 2147483647 w 783"/>
              <a:gd name="T9" fmla="*/ 0 h 226"/>
              <a:gd name="T10" fmla="*/ 0 w 783"/>
              <a:gd name="T11" fmla="*/ 2147483647 h 226"/>
              <a:gd name="T12" fmla="*/ 0 60000 65536"/>
              <a:gd name="T13" fmla="*/ 0 60000 65536"/>
              <a:gd name="T14" fmla="*/ 0 60000 65536"/>
              <a:gd name="T15" fmla="*/ 0 60000 65536"/>
              <a:gd name="T16" fmla="*/ 0 60000 65536"/>
              <a:gd name="T17" fmla="*/ 0 60000 65536"/>
              <a:gd name="T18" fmla="*/ 0 w 783"/>
              <a:gd name="T19" fmla="*/ 0 h 226"/>
              <a:gd name="T20" fmla="*/ 783 w 783"/>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783" h="226">
                <a:moveTo>
                  <a:pt x="0" y="9"/>
                </a:moveTo>
                <a:lnTo>
                  <a:pt x="0" y="144"/>
                </a:lnTo>
                <a:lnTo>
                  <a:pt x="783" y="226"/>
                </a:lnTo>
                <a:lnTo>
                  <a:pt x="783" y="72"/>
                </a:lnTo>
                <a:lnTo>
                  <a:pt x="73" y="0"/>
                </a:lnTo>
                <a:lnTo>
                  <a:pt x="0" y="9"/>
                </a:lnTo>
                <a:close/>
              </a:path>
            </a:pathLst>
          </a:custGeom>
          <a:solidFill>
            <a:srgbClr val="D2D2D2"/>
          </a:solidFill>
          <a:ln w="11113">
            <a:solidFill>
              <a:srgbClr val="000000"/>
            </a:solidFill>
            <a:round/>
            <a:headEnd/>
            <a:tailEnd/>
          </a:ln>
        </p:spPr>
        <p:txBody>
          <a:bodyPr/>
          <a:lstStyle/>
          <a:p>
            <a:endParaRPr lang="en-US"/>
          </a:p>
        </p:txBody>
      </p:sp>
      <p:sp>
        <p:nvSpPr>
          <p:cNvPr id="2083" name="Freeform 33">
            <a:extLst>
              <a:ext uri="{FF2B5EF4-FFF2-40B4-BE49-F238E27FC236}">
                <a16:creationId xmlns:a16="http://schemas.microsoft.com/office/drawing/2014/main" id="{854BE1FF-FCFC-0246-BBAF-05461E912033}"/>
              </a:ext>
            </a:extLst>
          </p:cNvPr>
          <p:cNvSpPr>
            <a:spLocks/>
          </p:cNvSpPr>
          <p:nvPr/>
        </p:nvSpPr>
        <p:spPr bwMode="auto">
          <a:xfrm>
            <a:off x="5696961" y="2705101"/>
            <a:ext cx="698500" cy="296863"/>
          </a:xfrm>
          <a:custGeom>
            <a:avLst/>
            <a:gdLst>
              <a:gd name="T0" fmla="*/ 0 w 1142"/>
              <a:gd name="T1" fmla="*/ 2147483647 h 374"/>
              <a:gd name="T2" fmla="*/ 2147483647 w 1142"/>
              <a:gd name="T3" fmla="*/ 0 h 374"/>
              <a:gd name="T4" fmla="*/ 2147483647 w 1142"/>
              <a:gd name="T5" fmla="*/ 2147483647 h 374"/>
              <a:gd name="T6" fmla="*/ 2147483647 w 1142"/>
              <a:gd name="T7" fmla="*/ 2147483647 h 374"/>
              <a:gd name="T8" fmla="*/ 0 w 1142"/>
              <a:gd name="T9" fmla="*/ 2147483647 h 374"/>
              <a:gd name="T10" fmla="*/ 0 60000 65536"/>
              <a:gd name="T11" fmla="*/ 0 60000 65536"/>
              <a:gd name="T12" fmla="*/ 0 60000 65536"/>
              <a:gd name="T13" fmla="*/ 0 60000 65536"/>
              <a:gd name="T14" fmla="*/ 0 60000 65536"/>
              <a:gd name="T15" fmla="*/ 0 w 1142"/>
              <a:gd name="T16" fmla="*/ 0 h 374"/>
              <a:gd name="T17" fmla="*/ 1142 w 1142"/>
              <a:gd name="T18" fmla="*/ 374 h 374"/>
            </a:gdLst>
            <a:ahLst/>
            <a:cxnLst>
              <a:cxn ang="T10">
                <a:pos x="T0" y="T1"/>
              </a:cxn>
              <a:cxn ang="T11">
                <a:pos x="T2" y="T3"/>
              </a:cxn>
              <a:cxn ang="T12">
                <a:pos x="T4" y="T5"/>
              </a:cxn>
              <a:cxn ang="T13">
                <a:pos x="T6" y="T7"/>
              </a:cxn>
              <a:cxn ang="T14">
                <a:pos x="T8" y="T9"/>
              </a:cxn>
            </a:cxnLst>
            <a:rect l="T15" t="T16" r="T17" b="T18"/>
            <a:pathLst>
              <a:path w="1142" h="374">
                <a:moveTo>
                  <a:pt x="0" y="297"/>
                </a:moveTo>
                <a:lnTo>
                  <a:pt x="358" y="0"/>
                </a:lnTo>
                <a:lnTo>
                  <a:pt x="1142" y="77"/>
                </a:lnTo>
                <a:lnTo>
                  <a:pt x="783" y="374"/>
                </a:lnTo>
                <a:lnTo>
                  <a:pt x="0" y="297"/>
                </a:lnTo>
                <a:close/>
              </a:path>
            </a:pathLst>
          </a:custGeom>
          <a:solidFill>
            <a:srgbClr val="EFEFEF"/>
          </a:solidFill>
          <a:ln w="11113">
            <a:solidFill>
              <a:srgbClr val="000000"/>
            </a:solidFill>
            <a:round/>
            <a:headEnd/>
            <a:tailEnd/>
          </a:ln>
        </p:spPr>
        <p:txBody>
          <a:bodyPr/>
          <a:lstStyle/>
          <a:p>
            <a:endParaRPr lang="en-US"/>
          </a:p>
        </p:txBody>
      </p:sp>
      <p:sp>
        <p:nvSpPr>
          <p:cNvPr id="2084" name="Oval 34">
            <a:extLst>
              <a:ext uri="{FF2B5EF4-FFF2-40B4-BE49-F238E27FC236}">
                <a16:creationId xmlns:a16="http://schemas.microsoft.com/office/drawing/2014/main" id="{0C51A46E-8237-2044-B10C-13CD9C698CAE}"/>
              </a:ext>
            </a:extLst>
          </p:cNvPr>
          <p:cNvSpPr>
            <a:spLocks noChangeArrowheads="1"/>
          </p:cNvSpPr>
          <p:nvPr/>
        </p:nvSpPr>
        <p:spPr bwMode="auto">
          <a:xfrm>
            <a:off x="5858887" y="2771776"/>
            <a:ext cx="320675" cy="161925"/>
          </a:xfrm>
          <a:prstGeom prst="ellipse">
            <a:avLst/>
          </a:prstGeom>
          <a:solidFill>
            <a:srgbClr val="8F8F8F"/>
          </a:solidFill>
          <a:ln w="11113">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85" name="Line 35">
            <a:extLst>
              <a:ext uri="{FF2B5EF4-FFF2-40B4-BE49-F238E27FC236}">
                <a16:creationId xmlns:a16="http://schemas.microsoft.com/office/drawing/2014/main" id="{EA23ED39-701F-A34B-B838-BAD0193CD161}"/>
              </a:ext>
            </a:extLst>
          </p:cNvPr>
          <p:cNvSpPr>
            <a:spLocks noChangeShapeType="1"/>
          </p:cNvSpPr>
          <p:nvPr/>
        </p:nvSpPr>
        <p:spPr bwMode="auto">
          <a:xfrm flipV="1">
            <a:off x="5798561" y="2557463"/>
            <a:ext cx="38100" cy="381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6" name="Freeform 36">
            <a:extLst>
              <a:ext uri="{FF2B5EF4-FFF2-40B4-BE49-F238E27FC236}">
                <a16:creationId xmlns:a16="http://schemas.microsoft.com/office/drawing/2014/main" id="{46F41671-AC06-3C4B-BB01-C0ECC914F3A9}"/>
              </a:ext>
            </a:extLst>
          </p:cNvPr>
          <p:cNvSpPr>
            <a:spLocks/>
          </p:cNvSpPr>
          <p:nvPr/>
        </p:nvSpPr>
        <p:spPr bwMode="auto">
          <a:xfrm>
            <a:off x="5798562" y="2595564"/>
            <a:ext cx="350837" cy="344487"/>
          </a:xfrm>
          <a:custGeom>
            <a:avLst/>
            <a:gdLst>
              <a:gd name="T0" fmla="*/ 0 w 571"/>
              <a:gd name="T1" fmla="*/ 0 h 434"/>
              <a:gd name="T2" fmla="*/ 0 w 571"/>
              <a:gd name="T3" fmla="*/ 2147483647 h 434"/>
              <a:gd name="T4" fmla="*/ 2147483647 w 571"/>
              <a:gd name="T5" fmla="*/ 2147483647 h 434"/>
              <a:gd name="T6" fmla="*/ 2147483647 w 571"/>
              <a:gd name="T7" fmla="*/ 2147483647 h 434"/>
              <a:gd name="T8" fmla="*/ 0 w 571"/>
              <a:gd name="T9" fmla="*/ 0 h 434"/>
              <a:gd name="T10" fmla="*/ 0 60000 65536"/>
              <a:gd name="T11" fmla="*/ 0 60000 65536"/>
              <a:gd name="T12" fmla="*/ 0 60000 65536"/>
              <a:gd name="T13" fmla="*/ 0 60000 65536"/>
              <a:gd name="T14" fmla="*/ 0 60000 65536"/>
              <a:gd name="T15" fmla="*/ 0 w 571"/>
              <a:gd name="T16" fmla="*/ 0 h 434"/>
              <a:gd name="T17" fmla="*/ 571 w 571"/>
              <a:gd name="T18" fmla="*/ 434 h 434"/>
            </a:gdLst>
            <a:ahLst/>
            <a:cxnLst>
              <a:cxn ang="T10">
                <a:pos x="T0" y="T1"/>
              </a:cxn>
              <a:cxn ang="T11">
                <a:pos x="T2" y="T3"/>
              </a:cxn>
              <a:cxn ang="T12">
                <a:pos x="T4" y="T5"/>
              </a:cxn>
              <a:cxn ang="T13">
                <a:pos x="T6" y="T7"/>
              </a:cxn>
              <a:cxn ang="T14">
                <a:pos x="T8" y="T9"/>
              </a:cxn>
            </a:cxnLst>
            <a:rect l="T15" t="T16" r="T17" b="T18"/>
            <a:pathLst>
              <a:path w="571" h="434">
                <a:moveTo>
                  <a:pt x="0" y="0"/>
                </a:moveTo>
                <a:lnTo>
                  <a:pt x="0" y="376"/>
                </a:lnTo>
                <a:lnTo>
                  <a:pt x="571" y="434"/>
                </a:lnTo>
                <a:lnTo>
                  <a:pt x="571" y="60"/>
                </a:lnTo>
                <a:lnTo>
                  <a:pt x="0" y="0"/>
                </a:lnTo>
                <a:close/>
              </a:path>
            </a:pathLst>
          </a:custGeom>
          <a:solidFill>
            <a:srgbClr val="D2D2D2"/>
          </a:solidFill>
          <a:ln w="11113">
            <a:solidFill>
              <a:srgbClr val="000000"/>
            </a:solidFill>
            <a:round/>
            <a:headEnd/>
            <a:tailEnd/>
          </a:ln>
        </p:spPr>
        <p:txBody>
          <a:bodyPr/>
          <a:lstStyle/>
          <a:p>
            <a:endParaRPr lang="en-US"/>
          </a:p>
        </p:txBody>
      </p:sp>
      <p:sp>
        <p:nvSpPr>
          <p:cNvPr id="2087" name="Freeform 37">
            <a:extLst>
              <a:ext uri="{FF2B5EF4-FFF2-40B4-BE49-F238E27FC236}">
                <a16:creationId xmlns:a16="http://schemas.microsoft.com/office/drawing/2014/main" id="{0BAA81A4-B481-2941-A4E2-CCF8C127B961}"/>
              </a:ext>
            </a:extLst>
          </p:cNvPr>
          <p:cNvSpPr>
            <a:spLocks/>
          </p:cNvSpPr>
          <p:nvPr/>
        </p:nvSpPr>
        <p:spPr bwMode="auto">
          <a:xfrm>
            <a:off x="5798562" y="2557464"/>
            <a:ext cx="390525" cy="85725"/>
          </a:xfrm>
          <a:custGeom>
            <a:avLst/>
            <a:gdLst>
              <a:gd name="T0" fmla="*/ 0 w 636"/>
              <a:gd name="T1" fmla="*/ 2147483647 h 108"/>
              <a:gd name="T2" fmla="*/ 2147483647 w 636"/>
              <a:gd name="T3" fmla="*/ 0 h 108"/>
              <a:gd name="T4" fmla="*/ 2147483647 w 636"/>
              <a:gd name="T5" fmla="*/ 2147483647 h 108"/>
              <a:gd name="T6" fmla="*/ 2147483647 w 636"/>
              <a:gd name="T7" fmla="*/ 2147483647 h 108"/>
              <a:gd name="T8" fmla="*/ 0 w 636"/>
              <a:gd name="T9" fmla="*/ 2147483647 h 108"/>
              <a:gd name="T10" fmla="*/ 0 60000 65536"/>
              <a:gd name="T11" fmla="*/ 0 60000 65536"/>
              <a:gd name="T12" fmla="*/ 0 60000 65536"/>
              <a:gd name="T13" fmla="*/ 0 60000 65536"/>
              <a:gd name="T14" fmla="*/ 0 60000 65536"/>
              <a:gd name="T15" fmla="*/ 0 w 636"/>
              <a:gd name="T16" fmla="*/ 0 h 108"/>
              <a:gd name="T17" fmla="*/ 636 w 636"/>
              <a:gd name="T18" fmla="*/ 108 h 108"/>
            </a:gdLst>
            <a:ahLst/>
            <a:cxnLst>
              <a:cxn ang="T10">
                <a:pos x="T0" y="T1"/>
              </a:cxn>
              <a:cxn ang="T11">
                <a:pos x="T2" y="T3"/>
              </a:cxn>
              <a:cxn ang="T12">
                <a:pos x="T4" y="T5"/>
              </a:cxn>
              <a:cxn ang="T13">
                <a:pos x="T6" y="T7"/>
              </a:cxn>
              <a:cxn ang="T14">
                <a:pos x="T8" y="T9"/>
              </a:cxn>
            </a:cxnLst>
            <a:rect l="T15" t="T16" r="T17" b="T18"/>
            <a:pathLst>
              <a:path w="636" h="108">
                <a:moveTo>
                  <a:pt x="0" y="48"/>
                </a:moveTo>
                <a:lnTo>
                  <a:pt x="58" y="0"/>
                </a:lnTo>
                <a:lnTo>
                  <a:pt x="636" y="62"/>
                </a:lnTo>
                <a:lnTo>
                  <a:pt x="571" y="108"/>
                </a:lnTo>
                <a:lnTo>
                  <a:pt x="0" y="48"/>
                </a:lnTo>
                <a:close/>
              </a:path>
            </a:pathLst>
          </a:custGeom>
          <a:solidFill>
            <a:srgbClr val="EFEFEF"/>
          </a:solidFill>
          <a:ln w="11113">
            <a:solidFill>
              <a:srgbClr val="000000"/>
            </a:solidFill>
            <a:round/>
            <a:headEnd/>
            <a:tailEnd/>
          </a:ln>
        </p:spPr>
        <p:txBody>
          <a:bodyPr/>
          <a:lstStyle/>
          <a:p>
            <a:endParaRPr lang="en-US"/>
          </a:p>
        </p:txBody>
      </p:sp>
      <p:sp>
        <p:nvSpPr>
          <p:cNvPr id="2088" name="Freeform 38">
            <a:extLst>
              <a:ext uri="{FF2B5EF4-FFF2-40B4-BE49-F238E27FC236}">
                <a16:creationId xmlns:a16="http://schemas.microsoft.com/office/drawing/2014/main" id="{911332E5-E03A-CE41-BDFC-AD1DC7607418}"/>
              </a:ext>
            </a:extLst>
          </p:cNvPr>
          <p:cNvSpPr>
            <a:spLocks/>
          </p:cNvSpPr>
          <p:nvPr/>
        </p:nvSpPr>
        <p:spPr bwMode="auto">
          <a:xfrm>
            <a:off x="6173211" y="2563813"/>
            <a:ext cx="55562" cy="330200"/>
          </a:xfrm>
          <a:custGeom>
            <a:avLst/>
            <a:gdLst>
              <a:gd name="T0" fmla="*/ 2147483647 w 90"/>
              <a:gd name="T1" fmla="*/ 0 h 417"/>
              <a:gd name="T2" fmla="*/ 2147483647 w 90"/>
              <a:gd name="T3" fmla="*/ 2147483647 h 417"/>
              <a:gd name="T4" fmla="*/ 2147483647 w 90"/>
              <a:gd name="T5" fmla="*/ 2147483647 h 417"/>
              <a:gd name="T6" fmla="*/ 0 w 90"/>
              <a:gd name="T7" fmla="*/ 2147483647 h 417"/>
              <a:gd name="T8" fmla="*/ 2147483647 w 90"/>
              <a:gd name="T9" fmla="*/ 0 h 417"/>
              <a:gd name="T10" fmla="*/ 0 60000 65536"/>
              <a:gd name="T11" fmla="*/ 0 60000 65536"/>
              <a:gd name="T12" fmla="*/ 0 60000 65536"/>
              <a:gd name="T13" fmla="*/ 0 60000 65536"/>
              <a:gd name="T14" fmla="*/ 0 60000 65536"/>
              <a:gd name="T15" fmla="*/ 0 w 90"/>
              <a:gd name="T16" fmla="*/ 0 h 417"/>
              <a:gd name="T17" fmla="*/ 90 w 90"/>
              <a:gd name="T18" fmla="*/ 417 h 417"/>
            </a:gdLst>
            <a:ahLst/>
            <a:cxnLst>
              <a:cxn ang="T10">
                <a:pos x="T0" y="T1"/>
              </a:cxn>
              <a:cxn ang="T11">
                <a:pos x="T2" y="T3"/>
              </a:cxn>
              <a:cxn ang="T12">
                <a:pos x="T4" y="T5"/>
              </a:cxn>
              <a:cxn ang="T13">
                <a:pos x="T6" y="T7"/>
              </a:cxn>
              <a:cxn ang="T14">
                <a:pos x="T8" y="T9"/>
              </a:cxn>
            </a:cxnLst>
            <a:rect l="T15" t="T16" r="T17" b="T18"/>
            <a:pathLst>
              <a:path w="90" h="417">
                <a:moveTo>
                  <a:pt x="90" y="0"/>
                </a:moveTo>
                <a:lnTo>
                  <a:pt x="90" y="274"/>
                </a:lnTo>
                <a:lnTo>
                  <a:pt x="5" y="417"/>
                </a:lnTo>
                <a:lnTo>
                  <a:pt x="0" y="79"/>
                </a:lnTo>
                <a:lnTo>
                  <a:pt x="90" y="0"/>
                </a:lnTo>
                <a:close/>
              </a:path>
            </a:pathLst>
          </a:custGeom>
          <a:solidFill>
            <a:srgbClr val="8F8F8F"/>
          </a:solidFill>
          <a:ln w="11113">
            <a:solidFill>
              <a:srgbClr val="000000"/>
            </a:solidFill>
            <a:round/>
            <a:headEnd/>
            <a:tailEnd/>
          </a:ln>
        </p:spPr>
        <p:txBody>
          <a:bodyPr/>
          <a:lstStyle/>
          <a:p>
            <a:endParaRPr lang="en-US"/>
          </a:p>
        </p:txBody>
      </p:sp>
      <p:sp>
        <p:nvSpPr>
          <p:cNvPr id="2089" name="Freeform 39">
            <a:extLst>
              <a:ext uri="{FF2B5EF4-FFF2-40B4-BE49-F238E27FC236}">
                <a16:creationId xmlns:a16="http://schemas.microsoft.com/office/drawing/2014/main" id="{416F2200-FD03-5149-9D83-A21D8B0281C8}"/>
              </a:ext>
            </a:extLst>
          </p:cNvPr>
          <p:cNvSpPr>
            <a:spLocks/>
          </p:cNvSpPr>
          <p:nvPr/>
        </p:nvSpPr>
        <p:spPr bwMode="auto">
          <a:xfrm>
            <a:off x="6149399" y="2606675"/>
            <a:ext cx="41275" cy="331788"/>
          </a:xfrm>
          <a:custGeom>
            <a:avLst/>
            <a:gdLst>
              <a:gd name="T0" fmla="*/ 2147483647 w 68"/>
              <a:gd name="T1" fmla="*/ 0 h 417"/>
              <a:gd name="T2" fmla="*/ 2147483647 w 68"/>
              <a:gd name="T3" fmla="*/ 2147483647 h 417"/>
              <a:gd name="T4" fmla="*/ 0 w 68"/>
              <a:gd name="T5" fmla="*/ 2147483647 h 417"/>
              <a:gd name="T6" fmla="*/ 2147483647 w 68"/>
              <a:gd name="T7" fmla="*/ 2147483647 h 417"/>
              <a:gd name="T8" fmla="*/ 2147483647 w 68"/>
              <a:gd name="T9" fmla="*/ 0 h 417"/>
              <a:gd name="T10" fmla="*/ 0 60000 65536"/>
              <a:gd name="T11" fmla="*/ 0 60000 65536"/>
              <a:gd name="T12" fmla="*/ 0 60000 65536"/>
              <a:gd name="T13" fmla="*/ 0 60000 65536"/>
              <a:gd name="T14" fmla="*/ 0 60000 65536"/>
              <a:gd name="T15" fmla="*/ 0 w 68"/>
              <a:gd name="T16" fmla="*/ 0 h 417"/>
              <a:gd name="T17" fmla="*/ 68 w 68"/>
              <a:gd name="T18" fmla="*/ 417 h 417"/>
            </a:gdLst>
            <a:ahLst/>
            <a:cxnLst>
              <a:cxn ang="T10">
                <a:pos x="T0" y="T1"/>
              </a:cxn>
              <a:cxn ang="T11">
                <a:pos x="T2" y="T3"/>
              </a:cxn>
              <a:cxn ang="T12">
                <a:pos x="T4" y="T5"/>
              </a:cxn>
              <a:cxn ang="T13">
                <a:pos x="T6" y="T7"/>
              </a:cxn>
              <a:cxn ang="T14">
                <a:pos x="T8" y="T9"/>
              </a:cxn>
            </a:cxnLst>
            <a:rect l="T15" t="T16" r="T17" b="T18"/>
            <a:pathLst>
              <a:path w="68" h="417">
                <a:moveTo>
                  <a:pt x="68" y="0"/>
                </a:moveTo>
                <a:lnTo>
                  <a:pt x="65" y="362"/>
                </a:lnTo>
                <a:lnTo>
                  <a:pt x="0" y="417"/>
                </a:lnTo>
                <a:lnTo>
                  <a:pt x="3" y="46"/>
                </a:lnTo>
                <a:lnTo>
                  <a:pt x="68" y="0"/>
                </a:lnTo>
                <a:close/>
              </a:path>
            </a:pathLst>
          </a:custGeom>
          <a:solidFill>
            <a:srgbClr val="8F8F8F"/>
          </a:solidFill>
          <a:ln w="11113">
            <a:solidFill>
              <a:srgbClr val="000000"/>
            </a:solidFill>
            <a:round/>
            <a:headEnd/>
            <a:tailEnd/>
          </a:ln>
        </p:spPr>
        <p:txBody>
          <a:bodyPr/>
          <a:lstStyle/>
          <a:p>
            <a:endParaRPr lang="en-US"/>
          </a:p>
        </p:txBody>
      </p:sp>
      <p:sp>
        <p:nvSpPr>
          <p:cNvPr id="2090" name="Freeform 40">
            <a:extLst>
              <a:ext uri="{FF2B5EF4-FFF2-40B4-BE49-F238E27FC236}">
                <a16:creationId xmlns:a16="http://schemas.microsoft.com/office/drawing/2014/main" id="{1BE36F91-C8CA-A44E-A6DA-E58C77C5437B}"/>
              </a:ext>
            </a:extLst>
          </p:cNvPr>
          <p:cNvSpPr>
            <a:spLocks/>
          </p:cNvSpPr>
          <p:nvPr/>
        </p:nvSpPr>
        <p:spPr bwMode="auto">
          <a:xfrm>
            <a:off x="5835074" y="2643189"/>
            <a:ext cx="276225" cy="244475"/>
          </a:xfrm>
          <a:custGeom>
            <a:avLst/>
            <a:gdLst>
              <a:gd name="T0" fmla="*/ 0 w 452"/>
              <a:gd name="T1" fmla="*/ 0 h 307"/>
              <a:gd name="T2" fmla="*/ 2147483647 w 452"/>
              <a:gd name="T3" fmla="*/ 2147483647 h 307"/>
              <a:gd name="T4" fmla="*/ 2147483647 w 452"/>
              <a:gd name="T5" fmla="*/ 2147483647 h 307"/>
              <a:gd name="T6" fmla="*/ 0 w 452"/>
              <a:gd name="T7" fmla="*/ 2147483647 h 307"/>
              <a:gd name="T8" fmla="*/ 0 w 452"/>
              <a:gd name="T9" fmla="*/ 0 h 307"/>
              <a:gd name="T10" fmla="*/ 0 60000 65536"/>
              <a:gd name="T11" fmla="*/ 0 60000 65536"/>
              <a:gd name="T12" fmla="*/ 0 60000 65536"/>
              <a:gd name="T13" fmla="*/ 0 60000 65536"/>
              <a:gd name="T14" fmla="*/ 0 60000 65536"/>
              <a:gd name="T15" fmla="*/ 0 w 452"/>
              <a:gd name="T16" fmla="*/ 0 h 307"/>
              <a:gd name="T17" fmla="*/ 452 w 452"/>
              <a:gd name="T18" fmla="*/ 307 h 307"/>
            </a:gdLst>
            <a:ahLst/>
            <a:cxnLst>
              <a:cxn ang="T10">
                <a:pos x="T0" y="T1"/>
              </a:cxn>
              <a:cxn ang="T11">
                <a:pos x="T2" y="T3"/>
              </a:cxn>
              <a:cxn ang="T12">
                <a:pos x="T4" y="T5"/>
              </a:cxn>
              <a:cxn ang="T13">
                <a:pos x="T6" y="T7"/>
              </a:cxn>
              <a:cxn ang="T14">
                <a:pos x="T8" y="T9"/>
              </a:cxn>
            </a:cxnLst>
            <a:rect l="T15" t="T16" r="T17" b="T18"/>
            <a:pathLst>
              <a:path w="452" h="307">
                <a:moveTo>
                  <a:pt x="0" y="0"/>
                </a:moveTo>
                <a:lnTo>
                  <a:pt x="452" y="43"/>
                </a:lnTo>
                <a:lnTo>
                  <a:pt x="452" y="307"/>
                </a:lnTo>
                <a:lnTo>
                  <a:pt x="0" y="266"/>
                </a:lnTo>
                <a:lnTo>
                  <a:pt x="0" y="0"/>
                </a:lnTo>
                <a:close/>
              </a:path>
            </a:pathLst>
          </a:custGeom>
          <a:solidFill>
            <a:srgbClr val="808080"/>
          </a:solidFill>
          <a:ln w="11113">
            <a:solidFill>
              <a:srgbClr val="000000"/>
            </a:solidFill>
            <a:round/>
            <a:headEnd/>
            <a:tailEnd/>
          </a:ln>
        </p:spPr>
        <p:txBody>
          <a:bodyPr/>
          <a:lstStyle/>
          <a:p>
            <a:endParaRPr lang="en-US"/>
          </a:p>
        </p:txBody>
      </p:sp>
      <p:sp>
        <p:nvSpPr>
          <p:cNvPr id="2091" name="Freeform 41">
            <a:extLst>
              <a:ext uri="{FF2B5EF4-FFF2-40B4-BE49-F238E27FC236}">
                <a16:creationId xmlns:a16="http://schemas.microsoft.com/office/drawing/2014/main" id="{97E344C0-772A-E241-8C61-62AF5761054B}"/>
              </a:ext>
            </a:extLst>
          </p:cNvPr>
          <p:cNvSpPr>
            <a:spLocks/>
          </p:cNvSpPr>
          <p:nvPr/>
        </p:nvSpPr>
        <p:spPr bwMode="auto">
          <a:xfrm>
            <a:off x="5843012" y="2644775"/>
            <a:ext cx="268287" cy="234950"/>
          </a:xfrm>
          <a:custGeom>
            <a:avLst/>
            <a:gdLst>
              <a:gd name="T0" fmla="*/ 0 w 438"/>
              <a:gd name="T1" fmla="*/ 0 h 297"/>
              <a:gd name="T2" fmla="*/ 2147483647 w 438"/>
              <a:gd name="T3" fmla="*/ 2147483647 h 297"/>
              <a:gd name="T4" fmla="*/ 2147483647 w 438"/>
              <a:gd name="T5" fmla="*/ 2147483647 h 297"/>
              <a:gd name="T6" fmla="*/ 0 w 438"/>
              <a:gd name="T7" fmla="*/ 2147483647 h 297"/>
              <a:gd name="T8" fmla="*/ 0 w 438"/>
              <a:gd name="T9" fmla="*/ 0 h 297"/>
              <a:gd name="T10" fmla="*/ 0 60000 65536"/>
              <a:gd name="T11" fmla="*/ 0 60000 65536"/>
              <a:gd name="T12" fmla="*/ 0 60000 65536"/>
              <a:gd name="T13" fmla="*/ 0 60000 65536"/>
              <a:gd name="T14" fmla="*/ 0 60000 65536"/>
              <a:gd name="T15" fmla="*/ 0 w 438"/>
              <a:gd name="T16" fmla="*/ 0 h 297"/>
              <a:gd name="T17" fmla="*/ 438 w 438"/>
              <a:gd name="T18" fmla="*/ 297 h 297"/>
            </a:gdLst>
            <a:ahLst/>
            <a:cxnLst>
              <a:cxn ang="T10">
                <a:pos x="T0" y="T1"/>
              </a:cxn>
              <a:cxn ang="T11">
                <a:pos x="T2" y="T3"/>
              </a:cxn>
              <a:cxn ang="T12">
                <a:pos x="T4" y="T5"/>
              </a:cxn>
              <a:cxn ang="T13">
                <a:pos x="T6" y="T7"/>
              </a:cxn>
              <a:cxn ang="T14">
                <a:pos x="T8" y="T9"/>
              </a:cxn>
            </a:cxnLst>
            <a:rect l="T15" t="T16" r="T17" b="T18"/>
            <a:pathLst>
              <a:path w="438" h="297">
                <a:moveTo>
                  <a:pt x="0" y="0"/>
                </a:moveTo>
                <a:lnTo>
                  <a:pt x="438" y="41"/>
                </a:lnTo>
                <a:lnTo>
                  <a:pt x="438" y="297"/>
                </a:lnTo>
                <a:lnTo>
                  <a:pt x="0" y="257"/>
                </a:lnTo>
                <a:lnTo>
                  <a:pt x="0" y="0"/>
                </a:lnTo>
                <a:close/>
              </a:path>
            </a:pathLst>
          </a:custGeom>
          <a:solidFill>
            <a:srgbClr val="FFFFFF"/>
          </a:solidFill>
          <a:ln w="11113">
            <a:solidFill>
              <a:srgbClr val="000000"/>
            </a:solidFill>
            <a:round/>
            <a:headEnd/>
            <a:tailEnd/>
          </a:ln>
        </p:spPr>
        <p:txBody>
          <a:bodyPr/>
          <a:lstStyle/>
          <a:p>
            <a:endParaRPr lang="en-US"/>
          </a:p>
        </p:txBody>
      </p:sp>
      <p:sp>
        <p:nvSpPr>
          <p:cNvPr id="2092" name="Freeform 42">
            <a:extLst>
              <a:ext uri="{FF2B5EF4-FFF2-40B4-BE49-F238E27FC236}">
                <a16:creationId xmlns:a16="http://schemas.microsoft.com/office/drawing/2014/main" id="{A4963DB2-CC72-DB4F-A581-377883E0D162}"/>
              </a:ext>
            </a:extLst>
          </p:cNvPr>
          <p:cNvSpPr>
            <a:spLocks/>
          </p:cNvSpPr>
          <p:nvPr/>
        </p:nvSpPr>
        <p:spPr bwMode="auto">
          <a:xfrm>
            <a:off x="6189087" y="2565401"/>
            <a:ext cx="39687" cy="301625"/>
          </a:xfrm>
          <a:custGeom>
            <a:avLst/>
            <a:gdLst>
              <a:gd name="T0" fmla="*/ 0 w 63"/>
              <a:gd name="T1" fmla="*/ 2147483647 h 379"/>
              <a:gd name="T2" fmla="*/ 0 w 63"/>
              <a:gd name="T3" fmla="*/ 2147483647 h 379"/>
              <a:gd name="T4" fmla="*/ 2147483647 w 63"/>
              <a:gd name="T5" fmla="*/ 0 h 379"/>
              <a:gd name="T6" fmla="*/ 2147483647 w 63"/>
              <a:gd name="T7" fmla="*/ 2147483647 h 379"/>
              <a:gd name="T8" fmla="*/ 0 w 63"/>
              <a:gd name="T9" fmla="*/ 2147483647 h 379"/>
              <a:gd name="T10" fmla="*/ 0 60000 65536"/>
              <a:gd name="T11" fmla="*/ 0 60000 65536"/>
              <a:gd name="T12" fmla="*/ 0 60000 65536"/>
              <a:gd name="T13" fmla="*/ 0 60000 65536"/>
              <a:gd name="T14" fmla="*/ 0 60000 65536"/>
              <a:gd name="T15" fmla="*/ 0 w 63"/>
              <a:gd name="T16" fmla="*/ 0 h 379"/>
              <a:gd name="T17" fmla="*/ 63 w 63"/>
              <a:gd name="T18" fmla="*/ 379 h 379"/>
            </a:gdLst>
            <a:ahLst/>
            <a:cxnLst>
              <a:cxn ang="T10">
                <a:pos x="T0" y="T1"/>
              </a:cxn>
              <a:cxn ang="T11">
                <a:pos x="T2" y="T3"/>
              </a:cxn>
              <a:cxn ang="T12">
                <a:pos x="T4" y="T5"/>
              </a:cxn>
              <a:cxn ang="T13">
                <a:pos x="T6" y="T7"/>
              </a:cxn>
              <a:cxn ang="T14">
                <a:pos x="T8" y="T9"/>
              </a:cxn>
            </a:cxnLst>
            <a:rect l="T15" t="T16" r="T17" b="T18"/>
            <a:pathLst>
              <a:path w="63" h="379">
                <a:moveTo>
                  <a:pt x="0" y="379"/>
                </a:moveTo>
                <a:lnTo>
                  <a:pt x="0" y="52"/>
                </a:lnTo>
                <a:lnTo>
                  <a:pt x="63" y="0"/>
                </a:lnTo>
                <a:lnTo>
                  <a:pt x="59" y="274"/>
                </a:lnTo>
                <a:lnTo>
                  <a:pt x="0" y="379"/>
                </a:lnTo>
                <a:close/>
              </a:path>
            </a:pathLst>
          </a:custGeom>
          <a:solidFill>
            <a:srgbClr val="808080"/>
          </a:solidFill>
          <a:ln w="1588">
            <a:solidFill>
              <a:srgbClr val="000000"/>
            </a:solidFill>
            <a:round/>
            <a:headEnd/>
            <a:tailEnd/>
          </a:ln>
        </p:spPr>
        <p:txBody>
          <a:bodyPr/>
          <a:lstStyle/>
          <a:p>
            <a:endParaRPr lang="en-US"/>
          </a:p>
        </p:txBody>
      </p:sp>
      <p:sp>
        <p:nvSpPr>
          <p:cNvPr id="2093" name="Freeform 43">
            <a:extLst>
              <a:ext uri="{FF2B5EF4-FFF2-40B4-BE49-F238E27FC236}">
                <a16:creationId xmlns:a16="http://schemas.microsoft.com/office/drawing/2014/main" id="{64881EAD-EE3B-2B4E-9FFD-CBB45CFD5BA4}"/>
              </a:ext>
            </a:extLst>
          </p:cNvPr>
          <p:cNvSpPr>
            <a:spLocks/>
          </p:cNvSpPr>
          <p:nvPr/>
        </p:nvSpPr>
        <p:spPr bwMode="auto">
          <a:xfrm>
            <a:off x="5860473" y="2530475"/>
            <a:ext cx="368300" cy="76200"/>
          </a:xfrm>
          <a:custGeom>
            <a:avLst/>
            <a:gdLst>
              <a:gd name="T0" fmla="*/ 0 w 600"/>
              <a:gd name="T1" fmla="*/ 2147483647 h 96"/>
              <a:gd name="T2" fmla="*/ 2147483647 w 600"/>
              <a:gd name="T3" fmla="*/ 2147483647 h 96"/>
              <a:gd name="T4" fmla="*/ 2147483647 w 600"/>
              <a:gd name="T5" fmla="*/ 2147483647 h 96"/>
              <a:gd name="T6" fmla="*/ 2147483647 w 600"/>
              <a:gd name="T7" fmla="*/ 0 h 96"/>
              <a:gd name="T8" fmla="*/ 0 w 600"/>
              <a:gd name="T9" fmla="*/ 2147483647 h 96"/>
              <a:gd name="T10" fmla="*/ 0 60000 65536"/>
              <a:gd name="T11" fmla="*/ 0 60000 65536"/>
              <a:gd name="T12" fmla="*/ 0 60000 65536"/>
              <a:gd name="T13" fmla="*/ 0 60000 65536"/>
              <a:gd name="T14" fmla="*/ 0 60000 65536"/>
              <a:gd name="T15" fmla="*/ 0 w 600"/>
              <a:gd name="T16" fmla="*/ 0 h 96"/>
              <a:gd name="T17" fmla="*/ 600 w 600"/>
              <a:gd name="T18" fmla="*/ 96 h 96"/>
            </a:gdLst>
            <a:ahLst/>
            <a:cxnLst>
              <a:cxn ang="T10">
                <a:pos x="T0" y="T1"/>
              </a:cxn>
              <a:cxn ang="T11">
                <a:pos x="T2" y="T3"/>
              </a:cxn>
              <a:cxn ang="T12">
                <a:pos x="T4" y="T5"/>
              </a:cxn>
              <a:cxn ang="T13">
                <a:pos x="T6" y="T7"/>
              </a:cxn>
              <a:cxn ang="T14">
                <a:pos x="T8" y="T9"/>
              </a:cxn>
            </a:cxnLst>
            <a:rect l="T15" t="T16" r="T17" b="T18"/>
            <a:pathLst>
              <a:path w="600" h="96">
                <a:moveTo>
                  <a:pt x="0" y="36"/>
                </a:moveTo>
                <a:lnTo>
                  <a:pt x="537" y="96"/>
                </a:lnTo>
                <a:lnTo>
                  <a:pt x="600" y="46"/>
                </a:lnTo>
                <a:lnTo>
                  <a:pt x="103" y="0"/>
                </a:lnTo>
                <a:lnTo>
                  <a:pt x="0" y="36"/>
                </a:lnTo>
                <a:close/>
              </a:path>
            </a:pathLst>
          </a:custGeom>
          <a:solidFill>
            <a:srgbClr val="E1E1E1"/>
          </a:solidFill>
          <a:ln w="1588">
            <a:solidFill>
              <a:srgbClr val="000000"/>
            </a:solidFill>
            <a:round/>
            <a:headEnd/>
            <a:tailEnd/>
          </a:ln>
        </p:spPr>
        <p:txBody>
          <a:bodyPr/>
          <a:lstStyle/>
          <a:p>
            <a:endParaRPr lang="en-US"/>
          </a:p>
        </p:txBody>
      </p:sp>
      <p:sp>
        <p:nvSpPr>
          <p:cNvPr id="2094" name="Freeform 44">
            <a:extLst>
              <a:ext uri="{FF2B5EF4-FFF2-40B4-BE49-F238E27FC236}">
                <a16:creationId xmlns:a16="http://schemas.microsoft.com/office/drawing/2014/main" id="{FA01366B-B07B-F347-9E11-58ADBA15BBD1}"/>
              </a:ext>
            </a:extLst>
          </p:cNvPr>
          <p:cNvSpPr>
            <a:spLocks/>
          </p:cNvSpPr>
          <p:nvPr/>
        </p:nvSpPr>
        <p:spPr bwMode="auto">
          <a:xfrm>
            <a:off x="5946198" y="3009900"/>
            <a:ext cx="115888" cy="19050"/>
          </a:xfrm>
          <a:custGeom>
            <a:avLst/>
            <a:gdLst>
              <a:gd name="T0" fmla="*/ 2147483647 w 189"/>
              <a:gd name="T1" fmla="*/ 2147483647 h 23"/>
              <a:gd name="T2" fmla="*/ 0 w 189"/>
              <a:gd name="T3" fmla="*/ 0 h 23"/>
              <a:gd name="T4" fmla="*/ 0 w 189"/>
              <a:gd name="T5" fmla="*/ 2147483647 h 23"/>
              <a:gd name="T6" fmla="*/ 2147483647 w 189"/>
              <a:gd name="T7" fmla="*/ 2147483647 h 23"/>
              <a:gd name="T8" fmla="*/ 2147483647 w 189"/>
              <a:gd name="T9" fmla="*/ 2147483647 h 23"/>
              <a:gd name="T10" fmla="*/ 0 60000 65536"/>
              <a:gd name="T11" fmla="*/ 0 60000 65536"/>
              <a:gd name="T12" fmla="*/ 0 60000 65536"/>
              <a:gd name="T13" fmla="*/ 0 60000 65536"/>
              <a:gd name="T14" fmla="*/ 0 60000 65536"/>
              <a:gd name="T15" fmla="*/ 0 w 189"/>
              <a:gd name="T16" fmla="*/ 0 h 23"/>
              <a:gd name="T17" fmla="*/ 189 w 189"/>
              <a:gd name="T18" fmla="*/ 23 h 23"/>
            </a:gdLst>
            <a:ahLst/>
            <a:cxnLst>
              <a:cxn ang="T10">
                <a:pos x="T0" y="T1"/>
              </a:cxn>
              <a:cxn ang="T11">
                <a:pos x="T2" y="T3"/>
              </a:cxn>
              <a:cxn ang="T12">
                <a:pos x="T4" y="T5"/>
              </a:cxn>
              <a:cxn ang="T13">
                <a:pos x="T6" y="T7"/>
              </a:cxn>
              <a:cxn ang="T14">
                <a:pos x="T8" y="T9"/>
              </a:cxn>
            </a:cxnLst>
            <a:rect l="T15" t="T16" r="T17" b="T18"/>
            <a:pathLst>
              <a:path w="189" h="23">
                <a:moveTo>
                  <a:pt x="187" y="19"/>
                </a:moveTo>
                <a:lnTo>
                  <a:pt x="0" y="0"/>
                </a:lnTo>
                <a:lnTo>
                  <a:pt x="0" y="5"/>
                </a:lnTo>
                <a:lnTo>
                  <a:pt x="189" y="23"/>
                </a:lnTo>
                <a:lnTo>
                  <a:pt x="187" y="19"/>
                </a:lnTo>
                <a:close/>
              </a:path>
            </a:pathLst>
          </a:custGeom>
          <a:solidFill>
            <a:srgbClr val="5F5F5F"/>
          </a:solidFill>
          <a:ln w="1588">
            <a:solidFill>
              <a:srgbClr val="000000"/>
            </a:solidFill>
            <a:round/>
            <a:headEnd/>
            <a:tailEnd/>
          </a:ln>
        </p:spPr>
        <p:txBody>
          <a:bodyPr/>
          <a:lstStyle/>
          <a:p>
            <a:endParaRPr lang="en-US"/>
          </a:p>
        </p:txBody>
      </p:sp>
      <p:sp>
        <p:nvSpPr>
          <p:cNvPr id="2095" name="Text Box 45">
            <a:extLst>
              <a:ext uri="{FF2B5EF4-FFF2-40B4-BE49-F238E27FC236}">
                <a16:creationId xmlns:a16="http://schemas.microsoft.com/office/drawing/2014/main" id="{4F151A3B-34D3-0848-94B3-A496DF9639F5}"/>
              </a:ext>
            </a:extLst>
          </p:cNvPr>
          <p:cNvSpPr txBox="1">
            <a:spLocks noChangeArrowheads="1"/>
          </p:cNvSpPr>
          <p:nvPr/>
        </p:nvSpPr>
        <p:spPr bwMode="auto">
          <a:xfrm>
            <a:off x="5450899" y="3024189"/>
            <a:ext cx="1387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FF0000"/>
                </a:solidFill>
                <a:latin typeface="Times New Roman" panose="02020603050405020304" pitchFamily="18" charset="0"/>
              </a:rPr>
              <a:t>activity measures</a:t>
            </a:r>
          </a:p>
        </p:txBody>
      </p:sp>
      <p:graphicFrame>
        <p:nvGraphicFramePr>
          <p:cNvPr id="2050" name="Object 46">
            <a:extLst>
              <a:ext uri="{FF2B5EF4-FFF2-40B4-BE49-F238E27FC236}">
                <a16:creationId xmlns:a16="http://schemas.microsoft.com/office/drawing/2014/main" id="{30B605A1-90F4-AF46-88C5-0511DCBBEFA2}"/>
              </a:ext>
            </a:extLst>
          </p:cNvPr>
          <p:cNvGraphicFramePr>
            <a:graphicFrameLocks noChangeAspect="1"/>
          </p:cNvGraphicFramePr>
          <p:nvPr>
            <p:extLst>
              <p:ext uri="{D42A27DB-BD31-4B8C-83A1-F6EECF244321}">
                <p14:modId xmlns:p14="http://schemas.microsoft.com/office/powerpoint/2010/main" val="2037847620"/>
              </p:ext>
            </p:extLst>
          </p:nvPr>
        </p:nvGraphicFramePr>
        <p:xfrm>
          <a:off x="7089199" y="1993900"/>
          <a:ext cx="4565650" cy="3906837"/>
        </p:xfrm>
        <a:graphic>
          <a:graphicData uri="http://schemas.openxmlformats.org/presentationml/2006/ole">
            <mc:AlternateContent xmlns:mc="http://schemas.openxmlformats.org/markup-compatibility/2006">
              <mc:Choice xmlns:v="urn:schemas-microsoft-com:vml" Requires="v">
                <p:oleObj r:id="rId3" imgW="4756150" imgH="4070350" progId="Excel.Chart.8">
                  <p:embed/>
                </p:oleObj>
              </mc:Choice>
              <mc:Fallback>
                <p:oleObj r:id="rId3" imgW="4756150" imgH="4070350" progId="Excel.Chart.8">
                  <p:embed/>
                  <p:pic>
                    <p:nvPicPr>
                      <p:cNvPr id="2050" name="Object 46">
                        <a:extLst>
                          <a:ext uri="{FF2B5EF4-FFF2-40B4-BE49-F238E27FC236}">
                            <a16:creationId xmlns:a16="http://schemas.microsoft.com/office/drawing/2014/main" id="{30B605A1-90F4-AF46-88C5-0511DCBBE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9199" y="1993900"/>
                        <a:ext cx="4565650" cy="390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6" name="AutoShape 47">
            <a:extLst>
              <a:ext uri="{FF2B5EF4-FFF2-40B4-BE49-F238E27FC236}">
                <a16:creationId xmlns:a16="http://schemas.microsoft.com/office/drawing/2014/main" id="{7D0670BA-7FCC-BB40-B81F-8DF32DC8B943}"/>
              </a:ext>
            </a:extLst>
          </p:cNvPr>
          <p:cNvSpPr>
            <a:spLocks noChangeArrowheads="1"/>
          </p:cNvSpPr>
          <p:nvPr/>
        </p:nvSpPr>
        <p:spPr bwMode="auto">
          <a:xfrm>
            <a:off x="6317673" y="2870200"/>
            <a:ext cx="882650" cy="152400"/>
          </a:xfrm>
          <a:prstGeom prst="rightArrow">
            <a:avLst>
              <a:gd name="adj1" fmla="val 50000"/>
              <a:gd name="adj2" fmla="val 144792"/>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97" name="Text Box 48">
            <a:extLst>
              <a:ext uri="{FF2B5EF4-FFF2-40B4-BE49-F238E27FC236}">
                <a16:creationId xmlns:a16="http://schemas.microsoft.com/office/drawing/2014/main" id="{2EDF7DAB-C2CB-8C46-AC8E-E22A079C77BC}"/>
              </a:ext>
            </a:extLst>
          </p:cNvPr>
          <p:cNvSpPr txBox="1">
            <a:spLocks noChangeArrowheads="1"/>
          </p:cNvSpPr>
          <p:nvPr/>
        </p:nvSpPr>
        <p:spPr bwMode="auto">
          <a:xfrm>
            <a:off x="10124498" y="2108201"/>
            <a:ext cx="142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FF0000"/>
                </a:solidFill>
                <a:latin typeface="Times New Roman" panose="02020603050405020304" pitchFamily="18" charset="0"/>
              </a:rPr>
              <a:t>probable intrusion</a:t>
            </a:r>
          </a:p>
        </p:txBody>
      </p:sp>
      <p:sp>
        <p:nvSpPr>
          <p:cNvPr id="2098" name="AutoShape 49">
            <a:extLst>
              <a:ext uri="{FF2B5EF4-FFF2-40B4-BE49-F238E27FC236}">
                <a16:creationId xmlns:a16="http://schemas.microsoft.com/office/drawing/2014/main" id="{C45A5ADB-0D65-3841-8456-90C0E5A0A6C1}"/>
              </a:ext>
            </a:extLst>
          </p:cNvPr>
          <p:cNvSpPr>
            <a:spLocks noChangeArrowheads="1"/>
          </p:cNvSpPr>
          <p:nvPr/>
        </p:nvSpPr>
        <p:spPr bwMode="auto">
          <a:xfrm>
            <a:off x="10022898" y="2946400"/>
            <a:ext cx="882650" cy="152400"/>
          </a:xfrm>
          <a:prstGeom prst="rightArrow">
            <a:avLst>
              <a:gd name="adj1" fmla="val 50000"/>
              <a:gd name="adj2" fmla="val 144792"/>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2051" name="Object 50">
            <a:extLst>
              <a:ext uri="{FF2B5EF4-FFF2-40B4-BE49-F238E27FC236}">
                <a16:creationId xmlns:a16="http://schemas.microsoft.com/office/drawing/2014/main" id="{BEEB7FC0-36D8-0848-BA1F-EA248030FE40}"/>
              </a:ext>
            </a:extLst>
          </p:cNvPr>
          <p:cNvGraphicFramePr>
            <a:graphicFrameLocks noChangeAspect="1"/>
          </p:cNvGraphicFramePr>
          <p:nvPr>
            <p:extLst>
              <p:ext uri="{D42A27DB-BD31-4B8C-83A1-F6EECF244321}">
                <p14:modId xmlns:p14="http://schemas.microsoft.com/office/powerpoint/2010/main" val="2666532821"/>
              </p:ext>
            </p:extLst>
          </p:nvPr>
        </p:nvGraphicFramePr>
        <p:xfrm>
          <a:off x="11023023" y="2565400"/>
          <a:ext cx="628650" cy="1119188"/>
        </p:xfrm>
        <a:graphic>
          <a:graphicData uri="http://schemas.openxmlformats.org/presentationml/2006/ole">
            <mc:AlternateContent xmlns:mc="http://schemas.openxmlformats.org/markup-compatibility/2006">
              <mc:Choice xmlns:v="urn:schemas-microsoft-com:vml" Requires="v">
                <p:oleObj name="Clip" r:id="rId5" imgW="2692400" imgH="3771900" progId="MS_ClipArt_Gallery.5">
                  <p:embed/>
                </p:oleObj>
              </mc:Choice>
              <mc:Fallback>
                <p:oleObj name="Clip" r:id="rId5" imgW="2692400" imgH="3771900" progId="MS_ClipArt_Gallery.5">
                  <p:embed/>
                  <p:pic>
                    <p:nvPicPr>
                      <p:cNvPr id="2051" name="Object 50">
                        <a:extLst>
                          <a:ext uri="{FF2B5EF4-FFF2-40B4-BE49-F238E27FC236}">
                            <a16:creationId xmlns:a16="http://schemas.microsoft.com/office/drawing/2014/main" id="{BEEB7FC0-36D8-0848-BA1F-EA248030FE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3023" y="2565400"/>
                        <a:ext cx="628650" cy="11191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6867" name="Text Box 51">
            <a:extLst>
              <a:ext uri="{FF2B5EF4-FFF2-40B4-BE49-F238E27FC236}">
                <a16:creationId xmlns:a16="http://schemas.microsoft.com/office/drawing/2014/main" id="{F200D726-9336-D948-ACB9-8FEBC071C0BA}"/>
              </a:ext>
            </a:extLst>
          </p:cNvPr>
          <p:cNvSpPr txBox="1">
            <a:spLocks noChangeArrowheads="1"/>
          </p:cNvSpPr>
          <p:nvPr/>
        </p:nvSpPr>
        <p:spPr bwMode="auto">
          <a:xfrm>
            <a:off x="1524000" y="48641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chemeClr val="tx2"/>
                </a:solidFill>
                <a:latin typeface="Comic Sans MS" panose="030F0902030302020204" pitchFamily="66" charset="0"/>
              </a:rPr>
              <a:t>Relatively high false positive rates </a:t>
            </a:r>
          </a:p>
          <a:p>
            <a:pPr>
              <a:buFont typeface="Arial" panose="020B0604020202020204" pitchFamily="34" charset="0"/>
              <a:buChar char="•"/>
            </a:pPr>
            <a:r>
              <a:rPr lang="en-US" altLang="en-US" sz="2400">
                <a:solidFill>
                  <a:schemeClr val="tx2"/>
                </a:solidFill>
                <a:latin typeface="Comic Sans MS" panose="030F0902030302020204" pitchFamily="66" charset="0"/>
              </a:rPr>
              <a:t> Anomalies can just be new normal activities.</a:t>
            </a:r>
          </a:p>
          <a:p>
            <a:pPr>
              <a:buFont typeface="Arial" panose="020B0604020202020204" pitchFamily="34" charset="0"/>
              <a:buChar char="•"/>
            </a:pPr>
            <a:r>
              <a:rPr lang="en-US" altLang="en-US" sz="2400">
                <a:solidFill>
                  <a:schemeClr val="tx2"/>
                </a:solidFill>
                <a:latin typeface="Comic Sans MS" panose="030F0902030302020204" pitchFamily="66" charset="0"/>
              </a:rPr>
              <a:t> Anomalies caused by other element faults</a:t>
            </a:r>
          </a:p>
          <a:p>
            <a:pPr lvl="1">
              <a:buFont typeface="Arial" panose="020B0604020202020204" pitchFamily="34" charset="0"/>
              <a:buChar char="•"/>
            </a:pPr>
            <a:r>
              <a:rPr lang="en-US" altLang="en-US" sz="2400">
                <a:solidFill>
                  <a:schemeClr val="tx2"/>
                </a:solidFill>
                <a:latin typeface="Comic Sans MS" panose="030F0902030302020204" pitchFamily="66" charset="0"/>
              </a:rPr>
              <a:t> E.g., router failure or misconfiguration, P2P misconfig</a:t>
            </a:r>
          </a:p>
          <a:p>
            <a:pPr>
              <a:buFont typeface="Arial" panose="020B0604020202020204" pitchFamily="34" charset="0"/>
              <a:buChar char="•"/>
            </a:pPr>
            <a:r>
              <a:rPr lang="en-US" altLang="en-US" sz="2400">
                <a:solidFill>
                  <a:schemeClr val="tx2"/>
                </a:solidFill>
                <a:latin typeface="Comic Sans MS" panose="030F0902030302020204" pitchFamily="66" charset="0"/>
              </a:rPr>
              <a:t> Which method will detect DDoS SYN flooding ?</a:t>
            </a:r>
          </a:p>
        </p:txBody>
      </p:sp>
      <p:sp>
        <p:nvSpPr>
          <p:cNvPr id="2466869" name="Text Box 53">
            <a:extLst>
              <a:ext uri="{FF2B5EF4-FFF2-40B4-BE49-F238E27FC236}">
                <a16:creationId xmlns:a16="http://schemas.microsoft.com/office/drawing/2014/main" id="{90E46325-A859-8049-9A37-ECE155EF5C33}"/>
              </a:ext>
            </a:extLst>
          </p:cNvPr>
          <p:cNvSpPr txBox="1">
            <a:spLocks noChangeArrowheads="1"/>
          </p:cNvSpPr>
          <p:nvPr/>
        </p:nvSpPr>
        <p:spPr bwMode="auto">
          <a:xfrm>
            <a:off x="1524000" y="3200400"/>
            <a:ext cx="3733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t>Define a </a:t>
            </a:r>
            <a:r>
              <a:rPr lang="en-US" altLang="en-US" sz="2400">
                <a:solidFill>
                  <a:schemeClr val="hlink"/>
                </a:solidFill>
              </a:rPr>
              <a:t>profile</a:t>
            </a:r>
            <a:r>
              <a:rPr lang="en-US" altLang="en-US" sz="2400"/>
              <a:t> describing “normal” behavior, then detects deviations.</a:t>
            </a:r>
          </a:p>
          <a:p>
            <a:r>
              <a:rPr lang="en-US" altLang="en-US" sz="2400">
                <a:solidFill>
                  <a:schemeClr val="tx2"/>
                </a:solidFill>
                <a:latin typeface="Comic Sans MS" panose="030F0902030302020204" pitchFamily="66" charset="0"/>
              </a:rPr>
              <a:t>Any problem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6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6867" grpId="0" autoUpdateAnimBg="0"/>
      <p:bldP spid="24668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7364-6F0A-0F42-B75B-564C248A536B}"/>
              </a:ext>
            </a:extLst>
          </p:cNvPr>
          <p:cNvSpPr>
            <a:spLocks noGrp="1"/>
          </p:cNvSpPr>
          <p:nvPr>
            <p:ph type="title"/>
          </p:nvPr>
        </p:nvSpPr>
        <p:spPr/>
        <p:txBody>
          <a:bodyPr/>
          <a:lstStyle/>
          <a:p>
            <a:pPr>
              <a:defRPr/>
            </a:pPr>
            <a:r>
              <a:rPr lang="en-US" dirty="0">
                <a:ea typeface="ＭＳ Ｐゴシック" panose="020B0600070205080204" pitchFamily="34" charset="-128"/>
              </a:rPr>
              <a:t>Misuse Modeling</a:t>
            </a:r>
          </a:p>
        </p:txBody>
      </p:sp>
      <p:sp>
        <p:nvSpPr>
          <p:cNvPr id="3" name="Content Placeholder 2">
            <a:extLst>
              <a:ext uri="{FF2B5EF4-FFF2-40B4-BE49-F238E27FC236}">
                <a16:creationId xmlns:a16="http://schemas.microsoft.com/office/drawing/2014/main" id="{021F3324-D77B-724A-8362-148F361694E7}"/>
              </a:ext>
            </a:extLst>
          </p:cNvPr>
          <p:cNvSpPr>
            <a:spLocks noGrp="1"/>
          </p:cNvSpPr>
          <p:nvPr>
            <p:ph idx="1"/>
          </p:nvPr>
        </p:nvSpPr>
        <p:spPr/>
        <p:txBody>
          <a:bodyPr>
            <a:normAutofit/>
          </a:bodyPr>
          <a:lstStyle/>
          <a:p>
            <a:pPr>
              <a:defRPr/>
            </a:pPr>
            <a:r>
              <a:rPr lang="en-US" dirty="0">
                <a:solidFill>
                  <a:srgbClr val="FFC000"/>
                </a:solidFill>
                <a:ea typeface="ＭＳ Ｐゴシック" panose="020B0600070205080204" pitchFamily="34" charset="-128"/>
              </a:rPr>
              <a:t>Misuse detection </a:t>
            </a:r>
            <a:r>
              <a:rPr lang="en-US" dirty="0">
                <a:ea typeface="ＭＳ Ｐゴシック" panose="020B0600070205080204" pitchFamily="34" charset="-128"/>
              </a:rPr>
              <a:t>determines whether a sequence of instructions being executed is known to violate the site security policy being executed. If so, it reports a potential intrusion.</a:t>
            </a:r>
          </a:p>
          <a:p>
            <a:pPr>
              <a:defRPr/>
            </a:pPr>
            <a:r>
              <a:rPr lang="en-US" dirty="0">
                <a:ea typeface="ＭＳ Ｐゴシック" panose="020B0600070205080204" pitchFamily="34" charset="-128"/>
              </a:rPr>
              <a:t>In some contexts, the term “misuse” refers to an attack by an insider or authorized user.</a:t>
            </a:r>
          </a:p>
          <a:p>
            <a:pPr>
              <a:defRPr/>
            </a:pPr>
            <a:r>
              <a:rPr lang="en-US" dirty="0">
                <a:ea typeface="ＭＳ Ｐゴシック" panose="020B0600070205080204" pitchFamily="34" charset="-128"/>
              </a:rPr>
              <a:t>Modeling of misuse requires a knowledge of system vulnerabilities or potential vulnerabilities that attackers attempt to exploit.</a:t>
            </a:r>
          </a:p>
          <a:p>
            <a:pPr>
              <a:defRPr/>
            </a:pPr>
            <a:r>
              <a:rPr lang="en-US" dirty="0">
                <a:ea typeface="ＭＳ Ｐゴシック" panose="020B0600070205080204" pitchFamily="34" charset="-128"/>
              </a:rPr>
              <a:t>The intrusion detection system incorporates this knowledge into a rule set. Misuse modeling is also known as “</a:t>
            </a:r>
            <a:r>
              <a:rPr lang="en-US" dirty="0">
                <a:solidFill>
                  <a:srgbClr val="FFC000"/>
                </a:solidFill>
                <a:ea typeface="ＭＳ Ｐゴシック" panose="020B0600070205080204" pitchFamily="34" charset="-128"/>
              </a:rPr>
              <a:t>rule-based detection</a:t>
            </a:r>
            <a:r>
              <a:rPr lang="en-US" dirty="0">
                <a:ea typeface="ＭＳ Ｐゴシック" panose="020B0600070205080204" pitchFamily="34" charset="-128"/>
              </a:rPr>
              <a:t>.”</a:t>
            </a:r>
          </a:p>
          <a:p>
            <a:pPr>
              <a:defRPr/>
            </a:pPr>
            <a:r>
              <a:rPr lang="en-US" dirty="0">
                <a:ea typeface="ＭＳ Ｐゴシック" panose="020B0600070205080204" pitchFamily="34" charset="-128"/>
              </a:rPr>
              <a:t>Misuse-based intrusion detection systems often use expert systems to analyze the data and apply the rule set.</a:t>
            </a:r>
          </a:p>
          <a:p>
            <a:pPr>
              <a:defRPr/>
            </a:pPr>
            <a:r>
              <a:rPr lang="en-US" dirty="0">
                <a:ea typeface="ＭＳ Ｐゴシック" panose="020B0600070205080204" pitchFamily="34" charset="-128"/>
              </a:rPr>
              <a:t>Signature-based is an alternate name for this; this includes </a:t>
            </a:r>
            <a:r>
              <a:rPr lang="en-US" dirty="0" err="1">
                <a:ea typeface="ＭＳ Ｐゴシック" panose="020B0600070205080204" pitchFamily="34" charset="-128"/>
              </a:rPr>
              <a:t>behavioural</a:t>
            </a:r>
            <a:r>
              <a:rPr lang="en-US" dirty="0">
                <a:ea typeface="ＭＳ Ｐゴシック" panose="020B0600070205080204" pitchFamily="34" charset="-128"/>
              </a:rPr>
              <a:t> signatures (rules/patterns).</a:t>
            </a:r>
          </a:p>
        </p:txBody>
      </p:sp>
      <p:sp>
        <p:nvSpPr>
          <p:cNvPr id="4" name="Slide Number Placeholder 3">
            <a:extLst>
              <a:ext uri="{FF2B5EF4-FFF2-40B4-BE49-F238E27FC236}">
                <a16:creationId xmlns:a16="http://schemas.microsoft.com/office/drawing/2014/main" id="{D910720D-813B-054C-9EF8-0CD0E57FF0F6}"/>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41D5EF8-F2B6-5F45-8ECF-B1E7DCDD041F}" type="slidenum">
              <a:rPr lang="en-US" altLang="en-US"/>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7E2F3D0-4970-7A49-B53C-75A7710BDCF4}"/>
              </a:ext>
            </a:extLst>
          </p:cNvPr>
          <p:cNvSpPr>
            <a:spLocks noGrp="1" noChangeArrowheads="1"/>
          </p:cNvSpPr>
          <p:nvPr>
            <p:ph type="title"/>
          </p:nvPr>
        </p:nvSpPr>
        <p:spPr>
          <a:xfrm>
            <a:off x="2560638" y="212725"/>
            <a:ext cx="7772400" cy="1143000"/>
          </a:xfrm>
        </p:spPr>
        <p:txBody>
          <a:bodyPr/>
          <a:lstStyle/>
          <a:p>
            <a:pPr eaLnBrk="1" hangingPunct="1"/>
            <a:r>
              <a:rPr lang="en-US" altLang="en-US" b="1"/>
              <a:t>Misuse</a:t>
            </a:r>
            <a:r>
              <a:rPr lang="en-US" altLang="en-US"/>
              <a:t> </a:t>
            </a:r>
            <a:r>
              <a:rPr lang="en-US" altLang="en-US" b="1"/>
              <a:t>Detection</a:t>
            </a:r>
          </a:p>
        </p:txBody>
      </p:sp>
      <p:grpSp>
        <p:nvGrpSpPr>
          <p:cNvPr id="11267" name="Group 3">
            <a:extLst>
              <a:ext uri="{FF2B5EF4-FFF2-40B4-BE49-F238E27FC236}">
                <a16:creationId xmlns:a16="http://schemas.microsoft.com/office/drawing/2014/main" id="{E6175E19-0D64-FD44-BB9F-0D725AE50065}"/>
              </a:ext>
            </a:extLst>
          </p:cNvPr>
          <p:cNvGrpSpPr>
            <a:grpSpLocks/>
          </p:cNvGrpSpPr>
          <p:nvPr/>
        </p:nvGrpSpPr>
        <p:grpSpPr bwMode="auto">
          <a:xfrm>
            <a:off x="2743201" y="1433514"/>
            <a:ext cx="6704013" cy="3760787"/>
            <a:chOff x="624" y="912"/>
            <a:chExt cx="4223" cy="2369"/>
          </a:xfrm>
        </p:grpSpPr>
        <p:sp>
          <p:nvSpPr>
            <p:cNvPr id="11270" name="AutoShape 4">
              <a:extLst>
                <a:ext uri="{FF2B5EF4-FFF2-40B4-BE49-F238E27FC236}">
                  <a16:creationId xmlns:a16="http://schemas.microsoft.com/office/drawing/2014/main" id="{22B1087E-FE47-7C41-A53F-2304103BCBCA}"/>
                </a:ext>
              </a:extLst>
            </p:cNvPr>
            <p:cNvSpPr>
              <a:spLocks noChangeArrowheads="1"/>
            </p:cNvSpPr>
            <p:nvPr/>
          </p:nvSpPr>
          <p:spPr bwMode="auto">
            <a:xfrm>
              <a:off x="624" y="1200"/>
              <a:ext cx="960" cy="1737"/>
            </a:xfrm>
            <a:prstGeom prst="can">
              <a:avLst>
                <a:gd name="adj" fmla="val 28749"/>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400">
                <a:solidFill>
                  <a:srgbClr val="00CC00"/>
                </a:solidFill>
                <a:latin typeface="Times New Roman" panose="02020603050405020304" pitchFamily="18" charset="0"/>
              </a:endParaRPr>
            </a:p>
          </p:txBody>
        </p:sp>
        <p:sp>
          <p:nvSpPr>
            <p:cNvPr id="11271" name="Text Box 5">
              <a:extLst>
                <a:ext uri="{FF2B5EF4-FFF2-40B4-BE49-F238E27FC236}">
                  <a16:creationId xmlns:a16="http://schemas.microsoft.com/office/drawing/2014/main" id="{85C92D47-32E1-9048-8131-420355E17043}"/>
                </a:ext>
              </a:extLst>
            </p:cNvPr>
            <p:cNvSpPr txBox="1">
              <a:spLocks noChangeArrowheads="1"/>
            </p:cNvSpPr>
            <p:nvPr/>
          </p:nvSpPr>
          <p:spPr bwMode="auto">
            <a:xfrm>
              <a:off x="624" y="1449"/>
              <a:ext cx="1104" cy="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Intrusion Patterns:</a:t>
              </a:r>
            </a:p>
            <a:p>
              <a:pPr marL="0" lvl="2">
                <a:spcBef>
                  <a:spcPct val="50000"/>
                </a:spcBef>
              </a:pPr>
              <a:r>
                <a:rPr lang="en-US" altLang="en-US">
                  <a:latin typeface="Times New Roman" panose="02020603050405020304" pitchFamily="18" charset="0"/>
                  <a:cs typeface="Times New Roman" panose="02020603050405020304" pitchFamily="18" charset="0"/>
                </a:rPr>
                <a:t>Sequences of system calls, patterns of network traffic, etc</a:t>
              </a:r>
              <a:r>
                <a:rPr lang="en-US" altLang="en-US"/>
                <a:t>.</a:t>
              </a:r>
            </a:p>
            <a:p>
              <a:pPr>
                <a:spcBef>
                  <a:spcPct val="50000"/>
                </a:spcBef>
              </a:pPr>
              <a:endParaRPr lang="en-US" altLang="en-US" sz="2400">
                <a:latin typeface="Times New Roman" panose="02020603050405020304" pitchFamily="18" charset="0"/>
              </a:endParaRPr>
            </a:p>
          </p:txBody>
        </p:sp>
        <p:sp>
          <p:nvSpPr>
            <p:cNvPr id="11272" name="Line 6">
              <a:extLst>
                <a:ext uri="{FF2B5EF4-FFF2-40B4-BE49-F238E27FC236}">
                  <a16:creationId xmlns:a16="http://schemas.microsoft.com/office/drawing/2014/main" id="{186718EA-73D1-9A49-A639-537A5961D0A2}"/>
                </a:ext>
              </a:extLst>
            </p:cNvPr>
            <p:cNvSpPr>
              <a:spLocks noChangeShapeType="1"/>
            </p:cNvSpPr>
            <p:nvPr/>
          </p:nvSpPr>
          <p:spPr bwMode="auto">
            <a:xfrm flipH="1">
              <a:off x="2969" y="2470"/>
              <a:ext cx="524" cy="401"/>
            </a:xfrm>
            <a:prstGeom prst="line">
              <a:avLst/>
            </a:prstGeom>
            <a:noFill/>
            <a:ln w="1117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7">
              <a:extLst>
                <a:ext uri="{FF2B5EF4-FFF2-40B4-BE49-F238E27FC236}">
                  <a16:creationId xmlns:a16="http://schemas.microsoft.com/office/drawing/2014/main" id="{F1F0B5C0-2253-E840-9118-69B0ABA56C29}"/>
                </a:ext>
              </a:extLst>
            </p:cNvPr>
            <p:cNvSpPr>
              <a:spLocks noChangeShapeType="1"/>
            </p:cNvSpPr>
            <p:nvPr/>
          </p:nvSpPr>
          <p:spPr bwMode="auto">
            <a:xfrm flipH="1">
              <a:off x="3446" y="2562"/>
              <a:ext cx="125" cy="294"/>
            </a:xfrm>
            <a:prstGeom prst="line">
              <a:avLst/>
            </a:prstGeom>
            <a:noFill/>
            <a:ln w="11176">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Oval 8">
              <a:extLst>
                <a:ext uri="{FF2B5EF4-FFF2-40B4-BE49-F238E27FC236}">
                  <a16:creationId xmlns:a16="http://schemas.microsoft.com/office/drawing/2014/main" id="{74BC5F37-43FA-2E48-B485-56D955A60D93}"/>
                </a:ext>
              </a:extLst>
            </p:cNvPr>
            <p:cNvSpPr>
              <a:spLocks noChangeArrowheads="1"/>
            </p:cNvSpPr>
            <p:nvPr/>
          </p:nvSpPr>
          <p:spPr bwMode="auto">
            <a:xfrm>
              <a:off x="2918" y="2808"/>
              <a:ext cx="529" cy="194"/>
            </a:xfrm>
            <a:prstGeom prst="ellipse">
              <a:avLst/>
            </a:pr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5" name="Freeform 9">
              <a:extLst>
                <a:ext uri="{FF2B5EF4-FFF2-40B4-BE49-F238E27FC236}">
                  <a16:creationId xmlns:a16="http://schemas.microsoft.com/office/drawing/2014/main" id="{43483A85-EFA8-6A4D-892A-FE551AC9D19F}"/>
                </a:ext>
              </a:extLst>
            </p:cNvPr>
            <p:cNvSpPr>
              <a:spLocks/>
            </p:cNvSpPr>
            <p:nvPr/>
          </p:nvSpPr>
          <p:spPr bwMode="auto">
            <a:xfrm>
              <a:off x="3493" y="2464"/>
              <a:ext cx="81" cy="100"/>
            </a:xfrm>
            <a:custGeom>
              <a:avLst/>
              <a:gdLst>
                <a:gd name="T0" fmla="*/ 1 w 162"/>
                <a:gd name="T1" fmla="*/ 1 h 198"/>
                <a:gd name="T2" fmla="*/ 0 w 162"/>
                <a:gd name="T3" fmla="*/ 1 h 198"/>
                <a:gd name="T4" fmla="*/ 1 w 162"/>
                <a:gd name="T5" fmla="*/ 1 h 198"/>
                <a:gd name="T6" fmla="*/ 1 w 162"/>
                <a:gd name="T7" fmla="*/ 1 h 198"/>
                <a:gd name="T8" fmla="*/ 1 w 162"/>
                <a:gd name="T9" fmla="*/ 1 h 198"/>
                <a:gd name="T10" fmla="*/ 1 w 162"/>
                <a:gd name="T11" fmla="*/ 1 h 198"/>
                <a:gd name="T12" fmla="*/ 1 w 162"/>
                <a:gd name="T13" fmla="*/ 1 h 198"/>
                <a:gd name="T14" fmla="*/ 1 w 162"/>
                <a:gd name="T15" fmla="*/ 1 h 198"/>
                <a:gd name="T16" fmla="*/ 1 w 162"/>
                <a:gd name="T17" fmla="*/ 1 h 198"/>
                <a:gd name="T18" fmla="*/ 1 w 162"/>
                <a:gd name="T19" fmla="*/ 1 h 198"/>
                <a:gd name="T20" fmla="*/ 1 w 162"/>
                <a:gd name="T21" fmla="*/ 1 h 198"/>
                <a:gd name="T22" fmla="*/ 1 w 162"/>
                <a:gd name="T23" fmla="*/ 1 h 198"/>
                <a:gd name="T24" fmla="*/ 1 w 162"/>
                <a:gd name="T25" fmla="*/ 1 h 198"/>
                <a:gd name="T26" fmla="*/ 1 w 162"/>
                <a:gd name="T27" fmla="*/ 1 h 198"/>
                <a:gd name="T28" fmla="*/ 1 w 162"/>
                <a:gd name="T29" fmla="*/ 1 h 198"/>
                <a:gd name="T30" fmla="*/ 1 w 162"/>
                <a:gd name="T31" fmla="*/ 1 h 198"/>
                <a:gd name="T32" fmla="*/ 1 w 162"/>
                <a:gd name="T33" fmla="*/ 0 h 198"/>
                <a:gd name="T34" fmla="*/ 1 w 162"/>
                <a:gd name="T35" fmla="*/ 1 h 198"/>
                <a:gd name="T36" fmla="*/ 1 w 162"/>
                <a:gd name="T37" fmla="*/ 1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198"/>
                <a:gd name="T59" fmla="*/ 162 w 162"/>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198">
                  <a:moveTo>
                    <a:pt x="1" y="7"/>
                  </a:moveTo>
                  <a:lnTo>
                    <a:pt x="0" y="16"/>
                  </a:lnTo>
                  <a:lnTo>
                    <a:pt x="1" y="30"/>
                  </a:lnTo>
                  <a:lnTo>
                    <a:pt x="12" y="62"/>
                  </a:lnTo>
                  <a:lnTo>
                    <a:pt x="33" y="102"/>
                  </a:lnTo>
                  <a:lnTo>
                    <a:pt x="60" y="136"/>
                  </a:lnTo>
                  <a:lnTo>
                    <a:pt x="92" y="168"/>
                  </a:lnTo>
                  <a:lnTo>
                    <a:pt x="120" y="187"/>
                  </a:lnTo>
                  <a:lnTo>
                    <a:pt x="145" y="198"/>
                  </a:lnTo>
                  <a:lnTo>
                    <a:pt x="152" y="198"/>
                  </a:lnTo>
                  <a:lnTo>
                    <a:pt x="158" y="192"/>
                  </a:lnTo>
                  <a:lnTo>
                    <a:pt x="162" y="184"/>
                  </a:lnTo>
                  <a:lnTo>
                    <a:pt x="161" y="171"/>
                  </a:lnTo>
                  <a:lnTo>
                    <a:pt x="147" y="137"/>
                  </a:lnTo>
                  <a:lnTo>
                    <a:pt x="99" y="63"/>
                  </a:lnTo>
                  <a:lnTo>
                    <a:pt x="40" y="12"/>
                  </a:lnTo>
                  <a:lnTo>
                    <a:pt x="15" y="0"/>
                  </a:lnTo>
                  <a:lnTo>
                    <a:pt x="7" y="3"/>
                  </a:lnTo>
                  <a:lnTo>
                    <a:pt x="1" y="7"/>
                  </a:lnTo>
                  <a:close/>
                </a:path>
              </a:pathLst>
            </a:custGeom>
            <a:solidFill>
              <a:srgbClr val="FFFFC2"/>
            </a:solidFill>
            <a:ln w="11113">
              <a:solidFill>
                <a:srgbClr val="FF0000"/>
              </a:solidFill>
              <a:round/>
              <a:headEnd/>
              <a:tailEnd/>
            </a:ln>
          </p:spPr>
          <p:txBody>
            <a:bodyPr/>
            <a:lstStyle/>
            <a:p>
              <a:endParaRPr lang="en-US"/>
            </a:p>
          </p:txBody>
        </p:sp>
        <p:sp>
          <p:nvSpPr>
            <p:cNvPr id="11276" name="Freeform 10">
              <a:extLst>
                <a:ext uri="{FF2B5EF4-FFF2-40B4-BE49-F238E27FC236}">
                  <a16:creationId xmlns:a16="http://schemas.microsoft.com/office/drawing/2014/main" id="{720DFAB9-2695-BC44-A97A-B840049EA3CB}"/>
                </a:ext>
              </a:extLst>
            </p:cNvPr>
            <p:cNvSpPr>
              <a:spLocks/>
            </p:cNvSpPr>
            <p:nvPr/>
          </p:nvSpPr>
          <p:spPr bwMode="auto">
            <a:xfrm>
              <a:off x="3504" y="2467"/>
              <a:ext cx="66" cy="85"/>
            </a:xfrm>
            <a:custGeom>
              <a:avLst/>
              <a:gdLst>
                <a:gd name="T0" fmla="*/ 0 w 134"/>
                <a:gd name="T1" fmla="*/ 1 h 169"/>
                <a:gd name="T2" fmla="*/ 0 w 134"/>
                <a:gd name="T3" fmla="*/ 1 h 169"/>
                <a:gd name="T4" fmla="*/ 0 w 134"/>
                <a:gd name="T5" fmla="*/ 1 h 169"/>
                <a:gd name="T6" fmla="*/ 0 w 134"/>
                <a:gd name="T7" fmla="*/ 1 h 169"/>
                <a:gd name="T8" fmla="*/ 0 w 134"/>
                <a:gd name="T9" fmla="*/ 1 h 169"/>
                <a:gd name="T10" fmla="*/ 0 w 134"/>
                <a:gd name="T11" fmla="*/ 1 h 169"/>
                <a:gd name="T12" fmla="*/ 0 w 134"/>
                <a:gd name="T13" fmla="*/ 1 h 169"/>
                <a:gd name="T14" fmla="*/ 0 w 134"/>
                <a:gd name="T15" fmla="*/ 1 h 169"/>
                <a:gd name="T16" fmla="*/ 0 w 134"/>
                <a:gd name="T17" fmla="*/ 1 h 169"/>
                <a:gd name="T18" fmla="*/ 0 w 134"/>
                <a:gd name="T19" fmla="*/ 1 h 169"/>
                <a:gd name="T20" fmla="*/ 0 w 134"/>
                <a:gd name="T21" fmla="*/ 0 h 169"/>
                <a:gd name="T22" fmla="*/ 0 w 134"/>
                <a:gd name="T23" fmla="*/ 1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
                <a:gd name="T37" fmla="*/ 0 h 169"/>
                <a:gd name="T38" fmla="*/ 134 w 134"/>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 h="169">
                  <a:moveTo>
                    <a:pt x="0" y="6"/>
                  </a:moveTo>
                  <a:lnTo>
                    <a:pt x="9" y="52"/>
                  </a:lnTo>
                  <a:lnTo>
                    <a:pt x="50" y="116"/>
                  </a:lnTo>
                  <a:lnTo>
                    <a:pt x="100" y="160"/>
                  </a:lnTo>
                  <a:lnTo>
                    <a:pt x="119" y="169"/>
                  </a:lnTo>
                  <a:lnTo>
                    <a:pt x="132" y="164"/>
                  </a:lnTo>
                  <a:lnTo>
                    <a:pt x="134" y="146"/>
                  </a:lnTo>
                  <a:lnTo>
                    <a:pt x="124" y="118"/>
                  </a:lnTo>
                  <a:lnTo>
                    <a:pt x="83" y="53"/>
                  </a:lnTo>
                  <a:lnTo>
                    <a:pt x="32" y="9"/>
                  </a:lnTo>
                  <a:lnTo>
                    <a:pt x="12" y="0"/>
                  </a:lnTo>
                  <a:lnTo>
                    <a:pt x="0" y="6"/>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7" name="Freeform 11">
              <a:extLst>
                <a:ext uri="{FF2B5EF4-FFF2-40B4-BE49-F238E27FC236}">
                  <a16:creationId xmlns:a16="http://schemas.microsoft.com/office/drawing/2014/main" id="{06DD8AF5-D033-154C-A01A-956C7852747D}"/>
                </a:ext>
              </a:extLst>
            </p:cNvPr>
            <p:cNvSpPr>
              <a:spLocks/>
            </p:cNvSpPr>
            <p:nvPr/>
          </p:nvSpPr>
          <p:spPr bwMode="auto">
            <a:xfrm>
              <a:off x="3509" y="2472"/>
              <a:ext cx="38" cy="49"/>
            </a:xfrm>
            <a:custGeom>
              <a:avLst/>
              <a:gdLst>
                <a:gd name="T0" fmla="*/ 0 w 75"/>
                <a:gd name="T1" fmla="*/ 0 h 98"/>
                <a:gd name="T2" fmla="*/ 1 w 75"/>
                <a:gd name="T3" fmla="*/ 1 h 98"/>
                <a:gd name="T4" fmla="*/ 1 w 75"/>
                <a:gd name="T5" fmla="*/ 1 h 98"/>
                <a:gd name="T6" fmla="*/ 1 w 75"/>
                <a:gd name="T7" fmla="*/ 1 h 98"/>
                <a:gd name="T8" fmla="*/ 1 w 75"/>
                <a:gd name="T9" fmla="*/ 1 h 98"/>
                <a:gd name="T10" fmla="*/ 1 w 75"/>
                <a:gd name="T11" fmla="*/ 1 h 98"/>
                <a:gd name="T12" fmla="*/ 0 w 75"/>
                <a:gd name="T13" fmla="*/ 0 h 98"/>
                <a:gd name="T14" fmla="*/ 0 60000 65536"/>
                <a:gd name="T15" fmla="*/ 0 60000 65536"/>
                <a:gd name="T16" fmla="*/ 0 60000 65536"/>
                <a:gd name="T17" fmla="*/ 0 60000 65536"/>
                <a:gd name="T18" fmla="*/ 0 60000 65536"/>
                <a:gd name="T19" fmla="*/ 0 60000 65536"/>
                <a:gd name="T20" fmla="*/ 0 60000 65536"/>
                <a:gd name="T21" fmla="*/ 0 w 75"/>
                <a:gd name="T22" fmla="*/ 0 h 98"/>
                <a:gd name="T23" fmla="*/ 75 w 75"/>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98">
                  <a:moveTo>
                    <a:pt x="0" y="0"/>
                  </a:moveTo>
                  <a:lnTo>
                    <a:pt x="22" y="65"/>
                  </a:lnTo>
                  <a:lnTo>
                    <a:pt x="51" y="92"/>
                  </a:lnTo>
                  <a:lnTo>
                    <a:pt x="75" y="98"/>
                  </a:lnTo>
                  <a:lnTo>
                    <a:pt x="54" y="34"/>
                  </a:lnTo>
                  <a:lnTo>
                    <a:pt x="23" y="6"/>
                  </a:lnTo>
                  <a:lnTo>
                    <a:pt x="0"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8" name="Freeform 12">
              <a:extLst>
                <a:ext uri="{FF2B5EF4-FFF2-40B4-BE49-F238E27FC236}">
                  <a16:creationId xmlns:a16="http://schemas.microsoft.com/office/drawing/2014/main" id="{2F1604C3-0CA7-6642-AEB3-CE7A77218ECB}"/>
                </a:ext>
              </a:extLst>
            </p:cNvPr>
            <p:cNvSpPr>
              <a:spLocks/>
            </p:cNvSpPr>
            <p:nvPr/>
          </p:nvSpPr>
          <p:spPr bwMode="auto">
            <a:xfrm>
              <a:off x="3545" y="2522"/>
              <a:ext cx="21" cy="24"/>
            </a:xfrm>
            <a:custGeom>
              <a:avLst/>
              <a:gdLst>
                <a:gd name="T0" fmla="*/ 0 w 42"/>
                <a:gd name="T1" fmla="*/ 1 h 48"/>
                <a:gd name="T2" fmla="*/ 1 w 42"/>
                <a:gd name="T3" fmla="*/ 1 h 48"/>
                <a:gd name="T4" fmla="*/ 1 w 42"/>
                <a:gd name="T5" fmla="*/ 1 h 48"/>
                <a:gd name="T6" fmla="*/ 1 w 42"/>
                <a:gd name="T7" fmla="*/ 1 h 48"/>
                <a:gd name="T8" fmla="*/ 1 w 42"/>
                <a:gd name="T9" fmla="*/ 1 h 48"/>
                <a:gd name="T10" fmla="*/ 1 w 42"/>
                <a:gd name="T11" fmla="*/ 1 h 48"/>
                <a:gd name="T12" fmla="*/ 1 w 42"/>
                <a:gd name="T13" fmla="*/ 0 h 48"/>
                <a:gd name="T14" fmla="*/ 1 w 42"/>
                <a:gd name="T15" fmla="*/ 1 h 48"/>
                <a:gd name="T16" fmla="*/ 1 w 42"/>
                <a:gd name="T17" fmla="*/ 1 h 48"/>
                <a:gd name="T18" fmla="*/ 1 w 42"/>
                <a:gd name="T19" fmla="*/ 1 h 48"/>
                <a:gd name="T20" fmla="*/ 1 w 42"/>
                <a:gd name="T21" fmla="*/ 1 h 48"/>
                <a:gd name="T22" fmla="*/ 1 w 42"/>
                <a:gd name="T23" fmla="*/ 1 h 48"/>
                <a:gd name="T24" fmla="*/ 1 w 42"/>
                <a:gd name="T25" fmla="*/ 1 h 48"/>
                <a:gd name="T26" fmla="*/ 1 w 42"/>
                <a:gd name="T27" fmla="*/ 1 h 48"/>
                <a:gd name="T28" fmla="*/ 1 w 42"/>
                <a:gd name="T29" fmla="*/ 1 h 48"/>
                <a:gd name="T30" fmla="*/ 0 w 42"/>
                <a:gd name="T31" fmla="*/ 1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
                <a:gd name="T49" fmla="*/ 0 h 48"/>
                <a:gd name="T50" fmla="*/ 42 w 42"/>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 h="48">
                  <a:moveTo>
                    <a:pt x="0" y="26"/>
                  </a:moveTo>
                  <a:lnTo>
                    <a:pt x="19" y="43"/>
                  </a:lnTo>
                  <a:lnTo>
                    <a:pt x="39" y="48"/>
                  </a:lnTo>
                  <a:lnTo>
                    <a:pt x="42" y="41"/>
                  </a:lnTo>
                  <a:lnTo>
                    <a:pt x="32" y="25"/>
                  </a:lnTo>
                  <a:lnTo>
                    <a:pt x="25" y="8"/>
                  </a:lnTo>
                  <a:lnTo>
                    <a:pt x="14" y="0"/>
                  </a:lnTo>
                  <a:lnTo>
                    <a:pt x="12" y="21"/>
                  </a:lnTo>
                  <a:lnTo>
                    <a:pt x="16" y="34"/>
                  </a:lnTo>
                  <a:lnTo>
                    <a:pt x="25" y="31"/>
                  </a:lnTo>
                  <a:lnTo>
                    <a:pt x="28" y="31"/>
                  </a:lnTo>
                  <a:lnTo>
                    <a:pt x="41" y="41"/>
                  </a:lnTo>
                  <a:lnTo>
                    <a:pt x="37" y="45"/>
                  </a:lnTo>
                  <a:lnTo>
                    <a:pt x="30" y="45"/>
                  </a:lnTo>
                  <a:lnTo>
                    <a:pt x="19" y="41"/>
                  </a:lnTo>
                  <a:lnTo>
                    <a:pt x="0" y="26"/>
                  </a:lnTo>
                  <a:close/>
                </a:path>
              </a:pathLst>
            </a:custGeom>
            <a:solidFill>
              <a:srgbClr val="FFFFFF"/>
            </a:solidFill>
            <a:ln w="11113">
              <a:solidFill>
                <a:srgbClr val="FFFFFF"/>
              </a:solidFill>
              <a:round/>
              <a:headEnd/>
              <a:tailEnd/>
            </a:ln>
          </p:spPr>
          <p:txBody>
            <a:bodyPr/>
            <a:lstStyle/>
            <a:p>
              <a:endParaRPr lang="en-US"/>
            </a:p>
          </p:txBody>
        </p:sp>
        <p:sp>
          <p:nvSpPr>
            <p:cNvPr id="11279" name="Freeform 13">
              <a:extLst>
                <a:ext uri="{FF2B5EF4-FFF2-40B4-BE49-F238E27FC236}">
                  <a16:creationId xmlns:a16="http://schemas.microsoft.com/office/drawing/2014/main" id="{EC8E6387-5D00-FE49-B826-8F0EE55FC144}"/>
                </a:ext>
              </a:extLst>
            </p:cNvPr>
            <p:cNvSpPr>
              <a:spLocks/>
            </p:cNvSpPr>
            <p:nvPr/>
          </p:nvSpPr>
          <p:spPr bwMode="auto">
            <a:xfrm>
              <a:off x="3533" y="2497"/>
              <a:ext cx="11" cy="15"/>
            </a:xfrm>
            <a:custGeom>
              <a:avLst/>
              <a:gdLst>
                <a:gd name="T0" fmla="*/ 0 w 21"/>
                <a:gd name="T1" fmla="*/ 0 h 29"/>
                <a:gd name="T2" fmla="*/ 1 w 21"/>
                <a:gd name="T3" fmla="*/ 1 h 29"/>
                <a:gd name="T4" fmla="*/ 1 w 21"/>
                <a:gd name="T5" fmla="*/ 1 h 29"/>
                <a:gd name="T6" fmla="*/ 1 w 21"/>
                <a:gd name="T7" fmla="*/ 1 h 29"/>
                <a:gd name="T8" fmla="*/ 0 w 21"/>
                <a:gd name="T9" fmla="*/ 0 h 29"/>
                <a:gd name="T10" fmla="*/ 0 60000 65536"/>
                <a:gd name="T11" fmla="*/ 0 60000 65536"/>
                <a:gd name="T12" fmla="*/ 0 60000 65536"/>
                <a:gd name="T13" fmla="*/ 0 60000 65536"/>
                <a:gd name="T14" fmla="*/ 0 60000 65536"/>
                <a:gd name="T15" fmla="*/ 0 w 21"/>
                <a:gd name="T16" fmla="*/ 0 h 29"/>
                <a:gd name="T17" fmla="*/ 21 w 21"/>
                <a:gd name="T18" fmla="*/ 29 h 29"/>
              </a:gdLst>
              <a:ahLst/>
              <a:cxnLst>
                <a:cxn ang="T10">
                  <a:pos x="T0" y="T1"/>
                </a:cxn>
                <a:cxn ang="T11">
                  <a:pos x="T2" y="T3"/>
                </a:cxn>
                <a:cxn ang="T12">
                  <a:pos x="T4" y="T5"/>
                </a:cxn>
                <a:cxn ang="T13">
                  <a:pos x="T6" y="T7"/>
                </a:cxn>
                <a:cxn ang="T14">
                  <a:pos x="T8" y="T9"/>
                </a:cxn>
              </a:cxnLst>
              <a:rect l="T15" t="T16" r="T17" b="T18"/>
              <a:pathLst>
                <a:path w="21" h="29">
                  <a:moveTo>
                    <a:pt x="0" y="0"/>
                  </a:moveTo>
                  <a:lnTo>
                    <a:pt x="3" y="21"/>
                  </a:lnTo>
                  <a:lnTo>
                    <a:pt x="21" y="29"/>
                  </a:lnTo>
                  <a:lnTo>
                    <a:pt x="18" y="7"/>
                  </a:lnTo>
                  <a:lnTo>
                    <a:pt x="0"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0" name="Freeform 14">
              <a:extLst>
                <a:ext uri="{FF2B5EF4-FFF2-40B4-BE49-F238E27FC236}">
                  <a16:creationId xmlns:a16="http://schemas.microsoft.com/office/drawing/2014/main" id="{0626D2B1-758A-4849-90FB-4FF3E4833DF9}"/>
                </a:ext>
              </a:extLst>
            </p:cNvPr>
            <p:cNvSpPr>
              <a:spLocks/>
            </p:cNvSpPr>
            <p:nvPr/>
          </p:nvSpPr>
          <p:spPr bwMode="auto">
            <a:xfrm>
              <a:off x="3509" y="2473"/>
              <a:ext cx="29" cy="56"/>
            </a:xfrm>
            <a:custGeom>
              <a:avLst/>
              <a:gdLst>
                <a:gd name="T0" fmla="*/ 0 w 59"/>
                <a:gd name="T1" fmla="*/ 0 h 112"/>
                <a:gd name="T2" fmla="*/ 0 w 59"/>
                <a:gd name="T3" fmla="*/ 1 h 112"/>
                <a:gd name="T4" fmla="*/ 0 w 59"/>
                <a:gd name="T5" fmla="*/ 1 h 112"/>
                <a:gd name="T6" fmla="*/ 0 w 59"/>
                <a:gd name="T7" fmla="*/ 1 h 112"/>
                <a:gd name="T8" fmla="*/ 0 60000 65536"/>
                <a:gd name="T9" fmla="*/ 0 60000 65536"/>
                <a:gd name="T10" fmla="*/ 0 60000 65536"/>
                <a:gd name="T11" fmla="*/ 0 60000 65536"/>
                <a:gd name="T12" fmla="*/ 0 w 59"/>
                <a:gd name="T13" fmla="*/ 0 h 112"/>
                <a:gd name="T14" fmla="*/ 59 w 59"/>
                <a:gd name="T15" fmla="*/ 112 h 112"/>
              </a:gdLst>
              <a:ahLst/>
              <a:cxnLst>
                <a:cxn ang="T8">
                  <a:pos x="T0" y="T1"/>
                </a:cxn>
                <a:cxn ang="T9">
                  <a:pos x="T2" y="T3"/>
                </a:cxn>
                <a:cxn ang="T10">
                  <a:pos x="T4" y="T5"/>
                </a:cxn>
                <a:cxn ang="T11">
                  <a:pos x="T6" y="T7"/>
                </a:cxn>
              </a:cxnLst>
              <a:rect l="T12" t="T13" r="T14" b="T15"/>
              <a:pathLst>
                <a:path w="59" h="112">
                  <a:moveTo>
                    <a:pt x="1" y="0"/>
                  </a:moveTo>
                  <a:lnTo>
                    <a:pt x="0" y="21"/>
                  </a:lnTo>
                  <a:lnTo>
                    <a:pt x="12" y="51"/>
                  </a:lnTo>
                  <a:lnTo>
                    <a:pt x="59" y="112"/>
                  </a:lnTo>
                </a:path>
              </a:pathLst>
            </a:custGeom>
            <a:noFill/>
            <a:ln w="11113">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1" name="Freeform 15">
              <a:extLst>
                <a:ext uri="{FF2B5EF4-FFF2-40B4-BE49-F238E27FC236}">
                  <a16:creationId xmlns:a16="http://schemas.microsoft.com/office/drawing/2014/main" id="{2B8224FB-D4E1-044F-B0BD-57627A9AC67F}"/>
                </a:ext>
              </a:extLst>
            </p:cNvPr>
            <p:cNvSpPr>
              <a:spLocks/>
            </p:cNvSpPr>
            <p:nvPr/>
          </p:nvSpPr>
          <p:spPr bwMode="auto">
            <a:xfrm>
              <a:off x="3493" y="2445"/>
              <a:ext cx="99" cy="118"/>
            </a:xfrm>
            <a:custGeom>
              <a:avLst/>
              <a:gdLst>
                <a:gd name="T0" fmla="*/ 1 w 197"/>
                <a:gd name="T1" fmla="*/ 1 h 235"/>
                <a:gd name="T2" fmla="*/ 1 w 197"/>
                <a:gd name="T3" fmla="*/ 1 h 235"/>
                <a:gd name="T4" fmla="*/ 1 w 197"/>
                <a:gd name="T5" fmla="*/ 1 h 235"/>
                <a:gd name="T6" fmla="*/ 1 w 197"/>
                <a:gd name="T7" fmla="*/ 1 h 235"/>
                <a:gd name="T8" fmla="*/ 0 w 197"/>
                <a:gd name="T9" fmla="*/ 1 h 235"/>
                <a:gd name="T10" fmla="*/ 0 w 197"/>
                <a:gd name="T11" fmla="*/ 1 h 235"/>
                <a:gd name="T12" fmla="*/ 1 w 197"/>
                <a:gd name="T13" fmla="*/ 0 h 235"/>
                <a:gd name="T14" fmla="*/ 1 w 197"/>
                <a:gd name="T15" fmla="*/ 1 h 235"/>
                <a:gd name="T16" fmla="*/ 1 w 197"/>
                <a:gd name="T17" fmla="*/ 1 h 235"/>
                <a:gd name="T18" fmla="*/ 1 w 197"/>
                <a:gd name="T19" fmla="*/ 1 h 235"/>
                <a:gd name="T20" fmla="*/ 1 w 197"/>
                <a:gd name="T21" fmla="*/ 1 h 235"/>
                <a:gd name="T22" fmla="*/ 1 w 197"/>
                <a:gd name="T23" fmla="*/ 1 h 2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7"/>
                <a:gd name="T37" fmla="*/ 0 h 235"/>
                <a:gd name="T38" fmla="*/ 197 w 197"/>
                <a:gd name="T39" fmla="*/ 235 h 2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7" h="235">
                  <a:moveTo>
                    <a:pt x="156" y="235"/>
                  </a:moveTo>
                  <a:lnTo>
                    <a:pt x="109" y="129"/>
                  </a:lnTo>
                  <a:lnTo>
                    <a:pt x="54" y="66"/>
                  </a:lnTo>
                  <a:lnTo>
                    <a:pt x="26" y="51"/>
                  </a:lnTo>
                  <a:lnTo>
                    <a:pt x="0" y="50"/>
                  </a:lnTo>
                  <a:lnTo>
                    <a:pt x="0" y="46"/>
                  </a:lnTo>
                  <a:lnTo>
                    <a:pt x="43" y="0"/>
                  </a:lnTo>
                  <a:lnTo>
                    <a:pt x="93" y="30"/>
                  </a:lnTo>
                  <a:lnTo>
                    <a:pt x="138" y="74"/>
                  </a:lnTo>
                  <a:lnTo>
                    <a:pt x="173" y="125"/>
                  </a:lnTo>
                  <a:lnTo>
                    <a:pt x="197" y="187"/>
                  </a:lnTo>
                  <a:lnTo>
                    <a:pt x="156" y="235"/>
                  </a:lnTo>
                  <a:close/>
                </a:path>
              </a:pathLst>
            </a:custGeom>
            <a:solidFill>
              <a:srgbClr val="E10000"/>
            </a:solidFill>
            <a:ln w="11113">
              <a:solidFill>
                <a:srgbClr val="E10000"/>
              </a:solidFill>
              <a:round/>
              <a:headEnd/>
              <a:tailEnd/>
            </a:ln>
          </p:spPr>
          <p:txBody>
            <a:bodyPr/>
            <a:lstStyle/>
            <a:p>
              <a:endParaRPr lang="en-US"/>
            </a:p>
          </p:txBody>
        </p:sp>
        <p:sp>
          <p:nvSpPr>
            <p:cNvPr id="11282" name="Freeform 16">
              <a:extLst>
                <a:ext uri="{FF2B5EF4-FFF2-40B4-BE49-F238E27FC236}">
                  <a16:creationId xmlns:a16="http://schemas.microsoft.com/office/drawing/2014/main" id="{4EF75C38-C3E5-834F-A22E-4B0E1C159AF1}"/>
                </a:ext>
              </a:extLst>
            </p:cNvPr>
            <p:cNvSpPr>
              <a:spLocks/>
            </p:cNvSpPr>
            <p:nvPr/>
          </p:nvSpPr>
          <p:spPr bwMode="auto">
            <a:xfrm>
              <a:off x="3515" y="2213"/>
              <a:ext cx="294" cy="328"/>
            </a:xfrm>
            <a:custGeom>
              <a:avLst/>
              <a:gdLst>
                <a:gd name="T0" fmla="*/ 1 w 588"/>
                <a:gd name="T1" fmla="*/ 1 h 656"/>
                <a:gd name="T2" fmla="*/ 1 w 588"/>
                <a:gd name="T3" fmla="*/ 1 h 656"/>
                <a:gd name="T4" fmla="*/ 1 w 588"/>
                <a:gd name="T5" fmla="*/ 1 h 656"/>
                <a:gd name="T6" fmla="*/ 1 w 588"/>
                <a:gd name="T7" fmla="*/ 1 h 656"/>
                <a:gd name="T8" fmla="*/ 1 w 588"/>
                <a:gd name="T9" fmla="*/ 1 h 656"/>
                <a:gd name="T10" fmla="*/ 1 w 588"/>
                <a:gd name="T11" fmla="*/ 1 h 656"/>
                <a:gd name="T12" fmla="*/ 1 w 588"/>
                <a:gd name="T13" fmla="*/ 1 h 656"/>
                <a:gd name="T14" fmla="*/ 1 w 588"/>
                <a:gd name="T15" fmla="*/ 1 h 656"/>
                <a:gd name="T16" fmla="*/ 1 w 588"/>
                <a:gd name="T17" fmla="*/ 1 h 656"/>
                <a:gd name="T18" fmla="*/ 1 w 588"/>
                <a:gd name="T19" fmla="*/ 1 h 656"/>
                <a:gd name="T20" fmla="*/ 1 w 588"/>
                <a:gd name="T21" fmla="*/ 1 h 656"/>
                <a:gd name="T22" fmla="*/ 1 w 588"/>
                <a:gd name="T23" fmla="*/ 1 h 656"/>
                <a:gd name="T24" fmla="*/ 1 w 588"/>
                <a:gd name="T25" fmla="*/ 0 h 656"/>
                <a:gd name="T26" fmla="*/ 1 w 588"/>
                <a:gd name="T27" fmla="*/ 1 h 656"/>
                <a:gd name="T28" fmla="*/ 1 w 588"/>
                <a:gd name="T29" fmla="*/ 1 h 656"/>
                <a:gd name="T30" fmla="*/ 1 w 588"/>
                <a:gd name="T31" fmla="*/ 1 h 656"/>
                <a:gd name="T32" fmla="*/ 1 w 588"/>
                <a:gd name="T33" fmla="*/ 1 h 656"/>
                <a:gd name="T34" fmla="*/ 1 w 588"/>
                <a:gd name="T35" fmla="*/ 1 h 656"/>
                <a:gd name="T36" fmla="*/ 1 w 588"/>
                <a:gd name="T37" fmla="*/ 1 h 656"/>
                <a:gd name="T38" fmla="*/ 1 w 588"/>
                <a:gd name="T39" fmla="*/ 1 h 656"/>
                <a:gd name="T40" fmla="*/ 0 w 588"/>
                <a:gd name="T41" fmla="*/ 1 h 656"/>
                <a:gd name="T42" fmla="*/ 1 w 588"/>
                <a:gd name="T43" fmla="*/ 1 h 656"/>
                <a:gd name="T44" fmla="*/ 1 w 588"/>
                <a:gd name="T45" fmla="*/ 1 h 656"/>
                <a:gd name="T46" fmla="*/ 1 w 588"/>
                <a:gd name="T47" fmla="*/ 1 h 656"/>
                <a:gd name="T48" fmla="*/ 1 w 588"/>
                <a:gd name="T49" fmla="*/ 1 h 6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88"/>
                <a:gd name="T76" fmla="*/ 0 h 656"/>
                <a:gd name="T77" fmla="*/ 588 w 588"/>
                <a:gd name="T78" fmla="*/ 656 h 6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88" h="656">
                  <a:moveTo>
                    <a:pt x="152" y="656"/>
                  </a:moveTo>
                  <a:lnTo>
                    <a:pt x="193" y="581"/>
                  </a:lnTo>
                  <a:lnTo>
                    <a:pt x="199" y="550"/>
                  </a:lnTo>
                  <a:lnTo>
                    <a:pt x="198" y="520"/>
                  </a:lnTo>
                  <a:lnTo>
                    <a:pt x="518" y="171"/>
                  </a:lnTo>
                  <a:lnTo>
                    <a:pt x="536" y="168"/>
                  </a:lnTo>
                  <a:lnTo>
                    <a:pt x="558" y="142"/>
                  </a:lnTo>
                  <a:lnTo>
                    <a:pt x="564" y="121"/>
                  </a:lnTo>
                  <a:lnTo>
                    <a:pt x="587" y="93"/>
                  </a:lnTo>
                  <a:lnTo>
                    <a:pt x="588" y="84"/>
                  </a:lnTo>
                  <a:lnTo>
                    <a:pt x="582" y="68"/>
                  </a:lnTo>
                  <a:lnTo>
                    <a:pt x="556" y="33"/>
                  </a:lnTo>
                  <a:lnTo>
                    <a:pt x="506" y="0"/>
                  </a:lnTo>
                  <a:lnTo>
                    <a:pt x="475" y="32"/>
                  </a:lnTo>
                  <a:lnTo>
                    <a:pt x="463" y="36"/>
                  </a:lnTo>
                  <a:lnTo>
                    <a:pt x="436" y="64"/>
                  </a:lnTo>
                  <a:lnTo>
                    <a:pt x="434" y="81"/>
                  </a:lnTo>
                  <a:lnTo>
                    <a:pt x="118" y="421"/>
                  </a:lnTo>
                  <a:lnTo>
                    <a:pt x="85" y="420"/>
                  </a:lnTo>
                  <a:lnTo>
                    <a:pt x="54" y="428"/>
                  </a:lnTo>
                  <a:lnTo>
                    <a:pt x="0" y="465"/>
                  </a:lnTo>
                  <a:lnTo>
                    <a:pt x="50" y="496"/>
                  </a:lnTo>
                  <a:lnTo>
                    <a:pt x="94" y="540"/>
                  </a:lnTo>
                  <a:lnTo>
                    <a:pt x="152" y="654"/>
                  </a:lnTo>
                  <a:lnTo>
                    <a:pt x="152" y="656"/>
                  </a:lnTo>
                  <a:close/>
                </a:path>
              </a:pathLst>
            </a:custGeom>
            <a:solidFill>
              <a:srgbClr val="A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3" name="Freeform 17">
              <a:extLst>
                <a:ext uri="{FF2B5EF4-FFF2-40B4-BE49-F238E27FC236}">
                  <a16:creationId xmlns:a16="http://schemas.microsoft.com/office/drawing/2014/main" id="{449D9B03-F8A0-0547-AC13-BCF4B33D445E}"/>
                </a:ext>
              </a:extLst>
            </p:cNvPr>
            <p:cNvSpPr>
              <a:spLocks/>
            </p:cNvSpPr>
            <p:nvPr/>
          </p:nvSpPr>
          <p:spPr bwMode="auto">
            <a:xfrm>
              <a:off x="3581" y="2254"/>
              <a:ext cx="187" cy="200"/>
            </a:xfrm>
            <a:custGeom>
              <a:avLst/>
              <a:gdLst>
                <a:gd name="T0" fmla="*/ 1 w 374"/>
                <a:gd name="T1" fmla="*/ 1 h 400"/>
                <a:gd name="T2" fmla="*/ 1 w 374"/>
                <a:gd name="T3" fmla="*/ 1 h 400"/>
                <a:gd name="T4" fmla="*/ 1 w 374"/>
                <a:gd name="T5" fmla="*/ 1 h 400"/>
                <a:gd name="T6" fmla="*/ 0 w 374"/>
                <a:gd name="T7" fmla="*/ 1 h 400"/>
                <a:gd name="T8" fmla="*/ 1 w 374"/>
                <a:gd name="T9" fmla="*/ 0 h 400"/>
                <a:gd name="T10" fmla="*/ 1 w 374"/>
                <a:gd name="T11" fmla="*/ 1 h 400"/>
                <a:gd name="T12" fmla="*/ 1 w 374"/>
                <a:gd name="T13" fmla="*/ 1 h 400"/>
                <a:gd name="T14" fmla="*/ 1 w 374"/>
                <a:gd name="T15" fmla="*/ 1 h 400"/>
                <a:gd name="T16" fmla="*/ 1 w 374"/>
                <a:gd name="T17" fmla="*/ 1 h 400"/>
                <a:gd name="T18" fmla="*/ 1 w 374"/>
                <a:gd name="T19" fmla="*/ 1 h 400"/>
                <a:gd name="T20" fmla="*/ 1 w 374"/>
                <a:gd name="T21" fmla="*/ 1 h 400"/>
                <a:gd name="T22" fmla="*/ 1 w 374"/>
                <a:gd name="T23" fmla="*/ 1 h 400"/>
                <a:gd name="T24" fmla="*/ 1 w 374"/>
                <a:gd name="T25" fmla="*/ 1 h 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4"/>
                <a:gd name="T40" fmla="*/ 0 h 400"/>
                <a:gd name="T41" fmla="*/ 374 w 374"/>
                <a:gd name="T42" fmla="*/ 400 h 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4" h="400">
                  <a:moveTo>
                    <a:pt x="342" y="42"/>
                  </a:moveTo>
                  <a:lnTo>
                    <a:pt x="325" y="29"/>
                  </a:lnTo>
                  <a:lnTo>
                    <a:pt x="19" y="358"/>
                  </a:lnTo>
                  <a:lnTo>
                    <a:pt x="0" y="345"/>
                  </a:lnTo>
                  <a:lnTo>
                    <a:pt x="321" y="0"/>
                  </a:lnTo>
                  <a:lnTo>
                    <a:pt x="352" y="16"/>
                  </a:lnTo>
                  <a:lnTo>
                    <a:pt x="374" y="49"/>
                  </a:lnTo>
                  <a:lnTo>
                    <a:pt x="51" y="400"/>
                  </a:lnTo>
                  <a:lnTo>
                    <a:pt x="42" y="386"/>
                  </a:lnTo>
                  <a:lnTo>
                    <a:pt x="108" y="315"/>
                  </a:lnTo>
                  <a:lnTo>
                    <a:pt x="116" y="303"/>
                  </a:lnTo>
                  <a:lnTo>
                    <a:pt x="117" y="287"/>
                  </a:lnTo>
                  <a:lnTo>
                    <a:pt x="342" y="4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4" name="Freeform 18">
              <a:extLst>
                <a:ext uri="{FF2B5EF4-FFF2-40B4-BE49-F238E27FC236}">
                  <a16:creationId xmlns:a16="http://schemas.microsoft.com/office/drawing/2014/main" id="{7BFAB8A5-F626-C146-9466-FFCE416E1B3D}"/>
                </a:ext>
              </a:extLst>
            </p:cNvPr>
            <p:cNvSpPr>
              <a:spLocks/>
            </p:cNvSpPr>
            <p:nvPr/>
          </p:nvSpPr>
          <p:spPr bwMode="auto">
            <a:xfrm>
              <a:off x="3584" y="2466"/>
              <a:ext cx="21" cy="53"/>
            </a:xfrm>
            <a:custGeom>
              <a:avLst/>
              <a:gdLst>
                <a:gd name="T0" fmla="*/ 0 w 43"/>
                <a:gd name="T1" fmla="*/ 1 h 106"/>
                <a:gd name="T2" fmla="*/ 0 w 43"/>
                <a:gd name="T3" fmla="*/ 1 h 106"/>
                <a:gd name="T4" fmla="*/ 0 w 43"/>
                <a:gd name="T5" fmla="*/ 1 h 106"/>
                <a:gd name="T6" fmla="*/ 0 w 43"/>
                <a:gd name="T7" fmla="*/ 1 h 106"/>
                <a:gd name="T8" fmla="*/ 0 w 43"/>
                <a:gd name="T9" fmla="*/ 0 h 106"/>
                <a:gd name="T10" fmla="*/ 0 w 43"/>
                <a:gd name="T11" fmla="*/ 1 h 106"/>
                <a:gd name="T12" fmla="*/ 0 w 43"/>
                <a:gd name="T13" fmla="*/ 1 h 106"/>
                <a:gd name="T14" fmla="*/ 0 w 43"/>
                <a:gd name="T15" fmla="*/ 1 h 106"/>
                <a:gd name="T16" fmla="*/ 0 w 43"/>
                <a:gd name="T17" fmla="*/ 1 h 106"/>
                <a:gd name="T18" fmla="*/ 0 w 43"/>
                <a:gd name="T19" fmla="*/ 1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06"/>
                <a:gd name="T32" fmla="*/ 43 w 43"/>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06">
                  <a:moveTo>
                    <a:pt x="0" y="79"/>
                  </a:moveTo>
                  <a:lnTo>
                    <a:pt x="25" y="56"/>
                  </a:lnTo>
                  <a:lnTo>
                    <a:pt x="37" y="30"/>
                  </a:lnTo>
                  <a:lnTo>
                    <a:pt x="39" y="9"/>
                  </a:lnTo>
                  <a:lnTo>
                    <a:pt x="39" y="0"/>
                  </a:lnTo>
                  <a:lnTo>
                    <a:pt x="42" y="24"/>
                  </a:lnTo>
                  <a:lnTo>
                    <a:pt x="43" y="49"/>
                  </a:lnTo>
                  <a:lnTo>
                    <a:pt x="13" y="106"/>
                  </a:lnTo>
                  <a:lnTo>
                    <a:pt x="8" y="94"/>
                  </a:lnTo>
                  <a:lnTo>
                    <a:pt x="0" y="79"/>
                  </a:lnTo>
                  <a:close/>
                </a:path>
              </a:pathLst>
            </a:custGeom>
            <a:solidFill>
              <a:srgbClr val="FF4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5" name="Freeform 19">
              <a:extLst>
                <a:ext uri="{FF2B5EF4-FFF2-40B4-BE49-F238E27FC236}">
                  <a16:creationId xmlns:a16="http://schemas.microsoft.com/office/drawing/2014/main" id="{03FFE4B4-E565-B245-A2E4-407F1E27650A}"/>
                </a:ext>
              </a:extLst>
            </p:cNvPr>
            <p:cNvSpPr>
              <a:spLocks/>
            </p:cNvSpPr>
            <p:nvPr/>
          </p:nvSpPr>
          <p:spPr bwMode="auto">
            <a:xfrm>
              <a:off x="3616" y="2371"/>
              <a:ext cx="17" cy="25"/>
            </a:xfrm>
            <a:custGeom>
              <a:avLst/>
              <a:gdLst>
                <a:gd name="T0" fmla="*/ 1 w 32"/>
                <a:gd name="T1" fmla="*/ 0 h 51"/>
                <a:gd name="T2" fmla="*/ 0 w 32"/>
                <a:gd name="T3" fmla="*/ 0 h 51"/>
                <a:gd name="T4" fmla="*/ 1 w 32"/>
                <a:gd name="T5" fmla="*/ 0 h 51"/>
                <a:gd name="T6" fmla="*/ 1 w 32"/>
                <a:gd name="T7" fmla="*/ 0 h 51"/>
                <a:gd name="T8" fmla="*/ 1 w 32"/>
                <a:gd name="T9" fmla="*/ 0 h 51"/>
                <a:gd name="T10" fmla="*/ 0 60000 65536"/>
                <a:gd name="T11" fmla="*/ 0 60000 65536"/>
                <a:gd name="T12" fmla="*/ 0 60000 65536"/>
                <a:gd name="T13" fmla="*/ 0 60000 65536"/>
                <a:gd name="T14" fmla="*/ 0 60000 65536"/>
                <a:gd name="T15" fmla="*/ 0 w 32"/>
                <a:gd name="T16" fmla="*/ 0 h 51"/>
                <a:gd name="T17" fmla="*/ 32 w 32"/>
                <a:gd name="T18" fmla="*/ 51 h 51"/>
              </a:gdLst>
              <a:ahLst/>
              <a:cxnLst>
                <a:cxn ang="T10">
                  <a:pos x="T0" y="T1"/>
                </a:cxn>
                <a:cxn ang="T11">
                  <a:pos x="T2" y="T3"/>
                </a:cxn>
                <a:cxn ang="T12">
                  <a:pos x="T4" y="T5"/>
                </a:cxn>
                <a:cxn ang="T13">
                  <a:pos x="T6" y="T7"/>
                </a:cxn>
                <a:cxn ang="T14">
                  <a:pos x="T8" y="T9"/>
                </a:cxn>
              </a:cxnLst>
              <a:rect l="T15" t="T16" r="T17" b="T18"/>
              <a:pathLst>
                <a:path w="32" h="51">
                  <a:moveTo>
                    <a:pt x="30" y="51"/>
                  </a:moveTo>
                  <a:lnTo>
                    <a:pt x="0" y="15"/>
                  </a:lnTo>
                  <a:lnTo>
                    <a:pt x="1" y="0"/>
                  </a:lnTo>
                  <a:lnTo>
                    <a:pt x="32" y="33"/>
                  </a:lnTo>
                  <a:lnTo>
                    <a:pt x="30" y="51"/>
                  </a:lnTo>
                  <a:close/>
                </a:path>
              </a:pathLst>
            </a:custGeom>
            <a:solidFill>
              <a:srgbClr val="C2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6" name="Freeform 20">
              <a:extLst>
                <a:ext uri="{FF2B5EF4-FFF2-40B4-BE49-F238E27FC236}">
                  <a16:creationId xmlns:a16="http://schemas.microsoft.com/office/drawing/2014/main" id="{D0BF974D-C3C2-334D-AA23-30FE06D88730}"/>
                </a:ext>
              </a:extLst>
            </p:cNvPr>
            <p:cNvSpPr>
              <a:spLocks/>
            </p:cNvSpPr>
            <p:nvPr/>
          </p:nvSpPr>
          <p:spPr bwMode="auto">
            <a:xfrm>
              <a:off x="3617" y="2334"/>
              <a:ext cx="48" cy="53"/>
            </a:xfrm>
            <a:custGeom>
              <a:avLst/>
              <a:gdLst>
                <a:gd name="T0" fmla="*/ 0 w 96"/>
                <a:gd name="T1" fmla="*/ 1 h 105"/>
                <a:gd name="T2" fmla="*/ 1 w 96"/>
                <a:gd name="T3" fmla="*/ 0 h 105"/>
                <a:gd name="T4" fmla="*/ 1 w 96"/>
                <a:gd name="T5" fmla="*/ 1 h 105"/>
                <a:gd name="T6" fmla="*/ 1 w 96"/>
                <a:gd name="T7" fmla="*/ 1 h 105"/>
                <a:gd name="T8" fmla="*/ 0 w 96"/>
                <a:gd name="T9" fmla="*/ 1 h 105"/>
                <a:gd name="T10" fmla="*/ 0 60000 65536"/>
                <a:gd name="T11" fmla="*/ 0 60000 65536"/>
                <a:gd name="T12" fmla="*/ 0 60000 65536"/>
                <a:gd name="T13" fmla="*/ 0 60000 65536"/>
                <a:gd name="T14" fmla="*/ 0 60000 65536"/>
                <a:gd name="T15" fmla="*/ 0 w 96"/>
                <a:gd name="T16" fmla="*/ 0 h 105"/>
                <a:gd name="T17" fmla="*/ 96 w 96"/>
                <a:gd name="T18" fmla="*/ 105 h 105"/>
              </a:gdLst>
              <a:ahLst/>
              <a:cxnLst>
                <a:cxn ang="T10">
                  <a:pos x="T0" y="T1"/>
                </a:cxn>
                <a:cxn ang="T11">
                  <a:pos x="T2" y="T3"/>
                </a:cxn>
                <a:cxn ang="T12">
                  <a:pos x="T4" y="T5"/>
                </a:cxn>
                <a:cxn ang="T13">
                  <a:pos x="T6" y="T7"/>
                </a:cxn>
                <a:cxn ang="T14">
                  <a:pos x="T8" y="T9"/>
                </a:cxn>
              </a:cxnLst>
              <a:rect l="T15" t="T16" r="T17" b="T18"/>
              <a:pathLst>
                <a:path w="96" h="105">
                  <a:moveTo>
                    <a:pt x="0" y="72"/>
                  </a:moveTo>
                  <a:lnTo>
                    <a:pt x="64" y="0"/>
                  </a:lnTo>
                  <a:lnTo>
                    <a:pt x="96" y="35"/>
                  </a:lnTo>
                  <a:lnTo>
                    <a:pt x="31" y="105"/>
                  </a:lnTo>
                  <a:lnTo>
                    <a:pt x="0" y="72"/>
                  </a:lnTo>
                  <a:close/>
                </a:path>
              </a:pathLst>
            </a:custGeom>
            <a:solidFill>
              <a:srgbClr val="FF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7" name="Freeform 21">
              <a:extLst>
                <a:ext uri="{FF2B5EF4-FFF2-40B4-BE49-F238E27FC236}">
                  <a16:creationId xmlns:a16="http://schemas.microsoft.com/office/drawing/2014/main" id="{5B307120-11C2-8D47-BBB8-C9BE4C0C7614}"/>
                </a:ext>
              </a:extLst>
            </p:cNvPr>
            <p:cNvSpPr>
              <a:spLocks/>
            </p:cNvSpPr>
            <p:nvPr/>
          </p:nvSpPr>
          <p:spPr bwMode="auto">
            <a:xfrm>
              <a:off x="3631" y="2352"/>
              <a:ext cx="39" cy="44"/>
            </a:xfrm>
            <a:custGeom>
              <a:avLst/>
              <a:gdLst>
                <a:gd name="T0" fmla="*/ 0 w 78"/>
                <a:gd name="T1" fmla="*/ 1 h 88"/>
                <a:gd name="T2" fmla="*/ 1 w 78"/>
                <a:gd name="T3" fmla="*/ 1 h 88"/>
                <a:gd name="T4" fmla="*/ 1 w 78"/>
                <a:gd name="T5" fmla="*/ 0 h 88"/>
                <a:gd name="T6" fmla="*/ 1 w 78"/>
                <a:gd name="T7" fmla="*/ 1 h 88"/>
                <a:gd name="T8" fmla="*/ 0 w 78"/>
                <a:gd name="T9" fmla="*/ 1 h 88"/>
                <a:gd name="T10" fmla="*/ 0 60000 65536"/>
                <a:gd name="T11" fmla="*/ 0 60000 65536"/>
                <a:gd name="T12" fmla="*/ 0 60000 65536"/>
                <a:gd name="T13" fmla="*/ 0 60000 65536"/>
                <a:gd name="T14" fmla="*/ 0 60000 65536"/>
                <a:gd name="T15" fmla="*/ 0 w 78"/>
                <a:gd name="T16" fmla="*/ 0 h 88"/>
                <a:gd name="T17" fmla="*/ 78 w 78"/>
                <a:gd name="T18" fmla="*/ 88 h 88"/>
              </a:gdLst>
              <a:ahLst/>
              <a:cxnLst>
                <a:cxn ang="T10">
                  <a:pos x="T0" y="T1"/>
                </a:cxn>
                <a:cxn ang="T11">
                  <a:pos x="T2" y="T3"/>
                </a:cxn>
                <a:cxn ang="T12">
                  <a:pos x="T4" y="T5"/>
                </a:cxn>
                <a:cxn ang="T13">
                  <a:pos x="T6" y="T7"/>
                </a:cxn>
                <a:cxn ang="T14">
                  <a:pos x="T8" y="T9"/>
                </a:cxn>
              </a:cxnLst>
              <a:rect l="T15" t="T16" r="T17" b="T18"/>
              <a:pathLst>
                <a:path w="78" h="88">
                  <a:moveTo>
                    <a:pt x="0" y="88"/>
                  </a:moveTo>
                  <a:lnTo>
                    <a:pt x="2" y="70"/>
                  </a:lnTo>
                  <a:lnTo>
                    <a:pt x="67" y="0"/>
                  </a:lnTo>
                  <a:lnTo>
                    <a:pt x="78" y="4"/>
                  </a:lnTo>
                  <a:lnTo>
                    <a:pt x="0" y="8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8" name="Freeform 22">
              <a:extLst>
                <a:ext uri="{FF2B5EF4-FFF2-40B4-BE49-F238E27FC236}">
                  <a16:creationId xmlns:a16="http://schemas.microsoft.com/office/drawing/2014/main" id="{4797D5E0-9C30-FA43-BAA4-B694E2488F79}"/>
                </a:ext>
              </a:extLst>
            </p:cNvPr>
            <p:cNvSpPr>
              <a:spLocks/>
            </p:cNvSpPr>
            <p:nvPr/>
          </p:nvSpPr>
          <p:spPr bwMode="auto">
            <a:xfrm>
              <a:off x="3649" y="2334"/>
              <a:ext cx="21" cy="20"/>
            </a:xfrm>
            <a:custGeom>
              <a:avLst/>
              <a:gdLst>
                <a:gd name="T0" fmla="*/ 0 w 43"/>
                <a:gd name="T1" fmla="*/ 0 h 39"/>
                <a:gd name="T2" fmla="*/ 0 w 43"/>
                <a:gd name="T3" fmla="*/ 1 h 39"/>
                <a:gd name="T4" fmla="*/ 0 w 43"/>
                <a:gd name="T5" fmla="*/ 1 h 39"/>
                <a:gd name="T6" fmla="*/ 0 w 43"/>
                <a:gd name="T7" fmla="*/ 1 h 39"/>
                <a:gd name="T8" fmla="*/ 0 w 43"/>
                <a:gd name="T9" fmla="*/ 0 h 39"/>
                <a:gd name="T10" fmla="*/ 0 60000 65536"/>
                <a:gd name="T11" fmla="*/ 0 60000 65536"/>
                <a:gd name="T12" fmla="*/ 0 60000 65536"/>
                <a:gd name="T13" fmla="*/ 0 60000 65536"/>
                <a:gd name="T14" fmla="*/ 0 60000 65536"/>
                <a:gd name="T15" fmla="*/ 0 w 43"/>
                <a:gd name="T16" fmla="*/ 0 h 39"/>
                <a:gd name="T17" fmla="*/ 43 w 43"/>
                <a:gd name="T18" fmla="*/ 39 h 39"/>
              </a:gdLst>
              <a:ahLst/>
              <a:cxnLst>
                <a:cxn ang="T10">
                  <a:pos x="T0" y="T1"/>
                </a:cxn>
                <a:cxn ang="T11">
                  <a:pos x="T2" y="T3"/>
                </a:cxn>
                <a:cxn ang="T12">
                  <a:pos x="T4" y="T5"/>
                </a:cxn>
                <a:cxn ang="T13">
                  <a:pos x="T6" y="T7"/>
                </a:cxn>
                <a:cxn ang="T14">
                  <a:pos x="T8" y="T9"/>
                </a:cxn>
              </a:cxnLst>
              <a:rect l="T15" t="T16" r="T17" b="T18"/>
              <a:pathLst>
                <a:path w="43" h="39">
                  <a:moveTo>
                    <a:pt x="0" y="0"/>
                  </a:moveTo>
                  <a:lnTo>
                    <a:pt x="7" y="5"/>
                  </a:lnTo>
                  <a:lnTo>
                    <a:pt x="43" y="39"/>
                  </a:lnTo>
                  <a:lnTo>
                    <a:pt x="32" y="35"/>
                  </a:lnTo>
                  <a:lnTo>
                    <a:pt x="0" y="0"/>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89" name="Freeform 23">
              <a:extLst>
                <a:ext uri="{FF2B5EF4-FFF2-40B4-BE49-F238E27FC236}">
                  <a16:creationId xmlns:a16="http://schemas.microsoft.com/office/drawing/2014/main" id="{0EAD6061-6D95-8E47-A8B7-A323AFCC0FFC}"/>
                </a:ext>
              </a:extLst>
            </p:cNvPr>
            <p:cNvSpPr>
              <a:spLocks/>
            </p:cNvSpPr>
            <p:nvPr/>
          </p:nvSpPr>
          <p:spPr bwMode="auto">
            <a:xfrm>
              <a:off x="3617" y="2289"/>
              <a:ext cx="159" cy="174"/>
            </a:xfrm>
            <a:custGeom>
              <a:avLst/>
              <a:gdLst>
                <a:gd name="T0" fmla="*/ 0 w 318"/>
                <a:gd name="T1" fmla="*/ 1 h 346"/>
                <a:gd name="T2" fmla="*/ 1 w 318"/>
                <a:gd name="T3" fmla="*/ 1 h 346"/>
                <a:gd name="T4" fmla="*/ 1 w 318"/>
                <a:gd name="T5" fmla="*/ 1 h 346"/>
                <a:gd name="T6" fmla="*/ 1 w 318"/>
                <a:gd name="T7" fmla="*/ 0 h 346"/>
                <a:gd name="T8" fmla="*/ 0 w 318"/>
                <a:gd name="T9" fmla="*/ 1 h 346"/>
                <a:gd name="T10" fmla="*/ 0 60000 65536"/>
                <a:gd name="T11" fmla="*/ 0 60000 65536"/>
                <a:gd name="T12" fmla="*/ 0 60000 65536"/>
                <a:gd name="T13" fmla="*/ 0 60000 65536"/>
                <a:gd name="T14" fmla="*/ 0 60000 65536"/>
                <a:gd name="T15" fmla="*/ 0 w 318"/>
                <a:gd name="T16" fmla="*/ 0 h 346"/>
                <a:gd name="T17" fmla="*/ 318 w 318"/>
                <a:gd name="T18" fmla="*/ 346 h 346"/>
              </a:gdLst>
              <a:ahLst/>
              <a:cxnLst>
                <a:cxn ang="T10">
                  <a:pos x="T0" y="T1"/>
                </a:cxn>
                <a:cxn ang="T11">
                  <a:pos x="T2" y="T3"/>
                </a:cxn>
                <a:cxn ang="T12">
                  <a:pos x="T4" y="T5"/>
                </a:cxn>
                <a:cxn ang="T13">
                  <a:pos x="T6" y="T7"/>
                </a:cxn>
                <a:cxn ang="T14">
                  <a:pos x="T8" y="T9"/>
                </a:cxn>
              </a:cxnLst>
              <a:rect l="T15" t="T16" r="T17" b="T18"/>
              <a:pathLst>
                <a:path w="318" h="346">
                  <a:moveTo>
                    <a:pt x="0" y="340"/>
                  </a:moveTo>
                  <a:lnTo>
                    <a:pt x="5" y="346"/>
                  </a:lnTo>
                  <a:lnTo>
                    <a:pt x="318" y="3"/>
                  </a:lnTo>
                  <a:lnTo>
                    <a:pt x="316" y="0"/>
                  </a:lnTo>
                  <a:lnTo>
                    <a:pt x="0" y="340"/>
                  </a:lnTo>
                  <a:close/>
                </a:path>
              </a:pathLst>
            </a:custGeom>
            <a:solidFill>
              <a:srgbClr val="FF4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0" name="Freeform 24">
              <a:extLst>
                <a:ext uri="{FF2B5EF4-FFF2-40B4-BE49-F238E27FC236}">
                  <a16:creationId xmlns:a16="http://schemas.microsoft.com/office/drawing/2014/main" id="{39CCF6F3-6B1D-2646-9DA3-5E01472564C7}"/>
                </a:ext>
              </a:extLst>
            </p:cNvPr>
            <p:cNvSpPr>
              <a:spLocks/>
            </p:cNvSpPr>
            <p:nvPr/>
          </p:nvSpPr>
          <p:spPr bwMode="auto">
            <a:xfrm>
              <a:off x="3512" y="2447"/>
              <a:ext cx="78" cy="111"/>
            </a:xfrm>
            <a:custGeom>
              <a:avLst/>
              <a:gdLst>
                <a:gd name="T0" fmla="*/ 1 w 156"/>
                <a:gd name="T1" fmla="*/ 1 h 222"/>
                <a:gd name="T2" fmla="*/ 1 w 156"/>
                <a:gd name="T3" fmla="*/ 1 h 222"/>
                <a:gd name="T4" fmla="*/ 1 w 156"/>
                <a:gd name="T5" fmla="*/ 1 h 222"/>
                <a:gd name="T6" fmla="*/ 1 w 156"/>
                <a:gd name="T7" fmla="*/ 1 h 222"/>
                <a:gd name="T8" fmla="*/ 1 w 156"/>
                <a:gd name="T9" fmla="*/ 1 h 222"/>
                <a:gd name="T10" fmla="*/ 0 w 156"/>
                <a:gd name="T11" fmla="*/ 1 h 222"/>
                <a:gd name="T12" fmla="*/ 1 w 156"/>
                <a:gd name="T13" fmla="*/ 0 h 222"/>
                <a:gd name="T14" fmla="*/ 1 w 156"/>
                <a:gd name="T15" fmla="*/ 1 h 222"/>
                <a:gd name="T16" fmla="*/ 1 w 156"/>
                <a:gd name="T17" fmla="*/ 1 h 222"/>
                <a:gd name="T18" fmla="*/ 1 w 156"/>
                <a:gd name="T19" fmla="*/ 1 h 222"/>
                <a:gd name="T20" fmla="*/ 1 w 156"/>
                <a:gd name="T21" fmla="*/ 1 h 222"/>
                <a:gd name="T22" fmla="*/ 1 w 156"/>
                <a:gd name="T23" fmla="*/ 1 h 2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222"/>
                <a:gd name="T38" fmla="*/ 156 w 156"/>
                <a:gd name="T39" fmla="*/ 222 h 2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222">
                  <a:moveTo>
                    <a:pt x="125" y="215"/>
                  </a:moveTo>
                  <a:lnTo>
                    <a:pt x="150" y="187"/>
                  </a:lnTo>
                  <a:lnTo>
                    <a:pt x="127" y="132"/>
                  </a:lnTo>
                  <a:lnTo>
                    <a:pt x="83" y="68"/>
                  </a:lnTo>
                  <a:lnTo>
                    <a:pt x="47" y="33"/>
                  </a:lnTo>
                  <a:lnTo>
                    <a:pt x="0" y="4"/>
                  </a:lnTo>
                  <a:lnTo>
                    <a:pt x="6" y="0"/>
                  </a:lnTo>
                  <a:lnTo>
                    <a:pt x="92" y="67"/>
                  </a:lnTo>
                  <a:lnTo>
                    <a:pt x="130" y="124"/>
                  </a:lnTo>
                  <a:lnTo>
                    <a:pt x="156" y="185"/>
                  </a:lnTo>
                  <a:lnTo>
                    <a:pt x="125" y="222"/>
                  </a:lnTo>
                  <a:lnTo>
                    <a:pt x="125" y="215"/>
                  </a:lnTo>
                  <a:close/>
                </a:path>
              </a:pathLst>
            </a:custGeom>
            <a:solidFill>
              <a:srgbClr val="FF4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91" name="Freeform 25">
              <a:extLst>
                <a:ext uri="{FF2B5EF4-FFF2-40B4-BE49-F238E27FC236}">
                  <a16:creationId xmlns:a16="http://schemas.microsoft.com/office/drawing/2014/main" id="{7FA065F7-9483-2341-8DF9-6930EDAE0E5B}"/>
                </a:ext>
              </a:extLst>
            </p:cNvPr>
            <p:cNvSpPr>
              <a:spLocks/>
            </p:cNvSpPr>
            <p:nvPr/>
          </p:nvSpPr>
          <p:spPr bwMode="auto">
            <a:xfrm>
              <a:off x="3116" y="2595"/>
              <a:ext cx="313" cy="62"/>
            </a:xfrm>
            <a:custGeom>
              <a:avLst/>
              <a:gdLst>
                <a:gd name="T0" fmla="*/ 0 w 628"/>
                <a:gd name="T1" fmla="*/ 1 h 123"/>
                <a:gd name="T2" fmla="*/ 0 w 628"/>
                <a:gd name="T3" fmla="*/ 0 h 123"/>
                <a:gd name="T4" fmla="*/ 1 w 628"/>
                <a:gd name="T5" fmla="*/ 1 h 123"/>
                <a:gd name="T6" fmla="*/ 1 w 628"/>
                <a:gd name="T7" fmla="*/ 1 h 123"/>
                <a:gd name="T8" fmla="*/ 0 w 628"/>
                <a:gd name="T9" fmla="*/ 1 h 123"/>
                <a:gd name="T10" fmla="*/ 0 60000 65536"/>
                <a:gd name="T11" fmla="*/ 0 60000 65536"/>
                <a:gd name="T12" fmla="*/ 0 60000 65536"/>
                <a:gd name="T13" fmla="*/ 0 60000 65536"/>
                <a:gd name="T14" fmla="*/ 0 60000 65536"/>
                <a:gd name="T15" fmla="*/ 0 w 628"/>
                <a:gd name="T16" fmla="*/ 0 h 123"/>
                <a:gd name="T17" fmla="*/ 628 w 628"/>
                <a:gd name="T18" fmla="*/ 123 h 123"/>
              </a:gdLst>
              <a:ahLst/>
              <a:cxnLst>
                <a:cxn ang="T10">
                  <a:pos x="T0" y="T1"/>
                </a:cxn>
                <a:cxn ang="T11">
                  <a:pos x="T2" y="T3"/>
                </a:cxn>
                <a:cxn ang="T12">
                  <a:pos x="T4" y="T5"/>
                </a:cxn>
                <a:cxn ang="T13">
                  <a:pos x="T6" y="T7"/>
                </a:cxn>
                <a:cxn ang="T14">
                  <a:pos x="T8" y="T9"/>
                </a:cxn>
              </a:cxnLst>
              <a:rect l="T15" t="T16" r="T17" b="T18"/>
              <a:pathLst>
                <a:path w="628" h="123">
                  <a:moveTo>
                    <a:pt x="0" y="45"/>
                  </a:moveTo>
                  <a:lnTo>
                    <a:pt x="143" y="0"/>
                  </a:lnTo>
                  <a:lnTo>
                    <a:pt x="628" y="47"/>
                  </a:lnTo>
                  <a:lnTo>
                    <a:pt x="547" y="123"/>
                  </a:lnTo>
                  <a:lnTo>
                    <a:pt x="0" y="45"/>
                  </a:lnTo>
                  <a:close/>
                </a:path>
              </a:pathLst>
            </a:custGeom>
            <a:solidFill>
              <a:srgbClr val="000000"/>
            </a:solidFill>
            <a:ln w="11113">
              <a:solidFill>
                <a:srgbClr val="000000"/>
              </a:solidFill>
              <a:round/>
              <a:headEnd/>
              <a:tailEnd/>
            </a:ln>
          </p:spPr>
          <p:txBody>
            <a:bodyPr/>
            <a:lstStyle/>
            <a:p>
              <a:endParaRPr lang="en-US"/>
            </a:p>
          </p:txBody>
        </p:sp>
        <p:sp>
          <p:nvSpPr>
            <p:cNvPr id="11292" name="Freeform 26">
              <a:extLst>
                <a:ext uri="{FF2B5EF4-FFF2-40B4-BE49-F238E27FC236}">
                  <a16:creationId xmlns:a16="http://schemas.microsoft.com/office/drawing/2014/main" id="{1EE0C407-DD4A-9644-86C1-A4AE4281B312}"/>
                </a:ext>
              </a:extLst>
            </p:cNvPr>
            <p:cNvSpPr>
              <a:spLocks/>
            </p:cNvSpPr>
            <p:nvPr/>
          </p:nvSpPr>
          <p:spPr bwMode="auto">
            <a:xfrm>
              <a:off x="3388" y="2744"/>
              <a:ext cx="178" cy="219"/>
            </a:xfrm>
            <a:custGeom>
              <a:avLst/>
              <a:gdLst>
                <a:gd name="T0" fmla="*/ 0 w 357"/>
                <a:gd name="T1" fmla="*/ 1 h 436"/>
                <a:gd name="T2" fmla="*/ 0 w 357"/>
                <a:gd name="T3" fmla="*/ 1 h 436"/>
                <a:gd name="T4" fmla="*/ 0 w 357"/>
                <a:gd name="T5" fmla="*/ 1 h 436"/>
                <a:gd name="T6" fmla="*/ 0 w 357"/>
                <a:gd name="T7" fmla="*/ 0 h 436"/>
                <a:gd name="T8" fmla="*/ 0 w 357"/>
                <a:gd name="T9" fmla="*/ 1 h 436"/>
                <a:gd name="T10" fmla="*/ 0 w 357"/>
                <a:gd name="T11" fmla="*/ 1 h 436"/>
                <a:gd name="T12" fmla="*/ 0 60000 65536"/>
                <a:gd name="T13" fmla="*/ 0 60000 65536"/>
                <a:gd name="T14" fmla="*/ 0 60000 65536"/>
                <a:gd name="T15" fmla="*/ 0 60000 65536"/>
                <a:gd name="T16" fmla="*/ 0 60000 65536"/>
                <a:gd name="T17" fmla="*/ 0 60000 65536"/>
                <a:gd name="T18" fmla="*/ 0 w 357"/>
                <a:gd name="T19" fmla="*/ 0 h 436"/>
                <a:gd name="T20" fmla="*/ 357 w 357"/>
                <a:gd name="T21" fmla="*/ 436 h 436"/>
              </a:gdLst>
              <a:ahLst/>
              <a:cxnLst>
                <a:cxn ang="T12">
                  <a:pos x="T0" y="T1"/>
                </a:cxn>
                <a:cxn ang="T13">
                  <a:pos x="T2" y="T3"/>
                </a:cxn>
                <a:cxn ang="T14">
                  <a:pos x="T4" y="T5"/>
                </a:cxn>
                <a:cxn ang="T15">
                  <a:pos x="T6" y="T7"/>
                </a:cxn>
                <a:cxn ang="T16">
                  <a:pos x="T8" y="T9"/>
                </a:cxn>
                <a:cxn ang="T17">
                  <a:pos x="T10" y="T11"/>
                </a:cxn>
              </a:cxnLst>
              <a:rect l="T18" t="T19" r="T20" b="T21"/>
              <a:pathLst>
                <a:path w="357" h="436">
                  <a:moveTo>
                    <a:pt x="0" y="296"/>
                  </a:moveTo>
                  <a:lnTo>
                    <a:pt x="0" y="436"/>
                  </a:lnTo>
                  <a:lnTo>
                    <a:pt x="357" y="141"/>
                  </a:lnTo>
                  <a:lnTo>
                    <a:pt x="357" y="0"/>
                  </a:lnTo>
                  <a:lnTo>
                    <a:pt x="164" y="59"/>
                  </a:lnTo>
                  <a:lnTo>
                    <a:pt x="0" y="296"/>
                  </a:lnTo>
                  <a:close/>
                </a:path>
              </a:pathLst>
            </a:custGeom>
            <a:solidFill>
              <a:srgbClr val="000000"/>
            </a:solidFill>
            <a:ln w="11113">
              <a:solidFill>
                <a:srgbClr val="000000"/>
              </a:solidFill>
              <a:round/>
              <a:headEnd/>
              <a:tailEnd/>
            </a:ln>
          </p:spPr>
          <p:txBody>
            <a:bodyPr/>
            <a:lstStyle/>
            <a:p>
              <a:endParaRPr lang="en-US"/>
            </a:p>
          </p:txBody>
        </p:sp>
        <p:sp>
          <p:nvSpPr>
            <p:cNvPr id="11293" name="Freeform 27">
              <a:extLst>
                <a:ext uri="{FF2B5EF4-FFF2-40B4-BE49-F238E27FC236}">
                  <a16:creationId xmlns:a16="http://schemas.microsoft.com/office/drawing/2014/main" id="{1ABCED01-54C4-3A44-A911-E2EA5DBC155C}"/>
                </a:ext>
              </a:extLst>
            </p:cNvPr>
            <p:cNvSpPr>
              <a:spLocks/>
            </p:cNvSpPr>
            <p:nvPr/>
          </p:nvSpPr>
          <p:spPr bwMode="auto">
            <a:xfrm>
              <a:off x="2997" y="2850"/>
              <a:ext cx="391" cy="113"/>
            </a:xfrm>
            <a:custGeom>
              <a:avLst/>
              <a:gdLst>
                <a:gd name="T0" fmla="*/ 0 w 781"/>
                <a:gd name="T1" fmla="*/ 1 h 225"/>
                <a:gd name="T2" fmla="*/ 0 w 781"/>
                <a:gd name="T3" fmla="*/ 1 h 225"/>
                <a:gd name="T4" fmla="*/ 2 w 781"/>
                <a:gd name="T5" fmla="*/ 1 h 225"/>
                <a:gd name="T6" fmla="*/ 2 w 781"/>
                <a:gd name="T7" fmla="*/ 1 h 225"/>
                <a:gd name="T8" fmla="*/ 1 w 781"/>
                <a:gd name="T9" fmla="*/ 0 h 225"/>
                <a:gd name="T10" fmla="*/ 0 w 781"/>
                <a:gd name="T11" fmla="*/ 1 h 225"/>
                <a:gd name="T12" fmla="*/ 0 60000 65536"/>
                <a:gd name="T13" fmla="*/ 0 60000 65536"/>
                <a:gd name="T14" fmla="*/ 0 60000 65536"/>
                <a:gd name="T15" fmla="*/ 0 60000 65536"/>
                <a:gd name="T16" fmla="*/ 0 60000 65536"/>
                <a:gd name="T17" fmla="*/ 0 60000 65536"/>
                <a:gd name="T18" fmla="*/ 0 w 781"/>
                <a:gd name="T19" fmla="*/ 0 h 225"/>
                <a:gd name="T20" fmla="*/ 781 w 781"/>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781" h="225">
                  <a:moveTo>
                    <a:pt x="0" y="8"/>
                  </a:moveTo>
                  <a:lnTo>
                    <a:pt x="0" y="143"/>
                  </a:lnTo>
                  <a:lnTo>
                    <a:pt x="781" y="225"/>
                  </a:lnTo>
                  <a:lnTo>
                    <a:pt x="781" y="71"/>
                  </a:lnTo>
                  <a:lnTo>
                    <a:pt x="71" y="0"/>
                  </a:lnTo>
                  <a:lnTo>
                    <a:pt x="0" y="8"/>
                  </a:lnTo>
                  <a:close/>
                </a:path>
              </a:pathLst>
            </a:custGeom>
            <a:solidFill>
              <a:srgbClr val="000000"/>
            </a:solidFill>
            <a:ln w="11113">
              <a:solidFill>
                <a:srgbClr val="000000"/>
              </a:solidFill>
              <a:round/>
              <a:headEnd/>
              <a:tailEnd/>
            </a:ln>
          </p:spPr>
          <p:txBody>
            <a:bodyPr/>
            <a:lstStyle/>
            <a:p>
              <a:endParaRPr lang="en-US"/>
            </a:p>
          </p:txBody>
        </p:sp>
        <p:sp>
          <p:nvSpPr>
            <p:cNvPr id="11294" name="Freeform 28">
              <a:extLst>
                <a:ext uri="{FF2B5EF4-FFF2-40B4-BE49-F238E27FC236}">
                  <a16:creationId xmlns:a16="http://schemas.microsoft.com/office/drawing/2014/main" id="{85BCF9FC-FBEF-044E-A635-91A5236871EA}"/>
                </a:ext>
              </a:extLst>
            </p:cNvPr>
            <p:cNvSpPr>
              <a:spLocks/>
            </p:cNvSpPr>
            <p:nvPr/>
          </p:nvSpPr>
          <p:spPr bwMode="auto">
            <a:xfrm>
              <a:off x="2997" y="2705"/>
              <a:ext cx="569" cy="188"/>
            </a:xfrm>
            <a:custGeom>
              <a:avLst/>
              <a:gdLst>
                <a:gd name="T0" fmla="*/ 0 w 1138"/>
                <a:gd name="T1" fmla="*/ 1 h 375"/>
                <a:gd name="T2" fmla="*/ 1 w 1138"/>
                <a:gd name="T3" fmla="*/ 0 h 375"/>
                <a:gd name="T4" fmla="*/ 2 w 1138"/>
                <a:gd name="T5" fmla="*/ 1 h 375"/>
                <a:gd name="T6" fmla="*/ 1 w 1138"/>
                <a:gd name="T7" fmla="*/ 1 h 375"/>
                <a:gd name="T8" fmla="*/ 0 w 1138"/>
                <a:gd name="T9" fmla="*/ 1 h 375"/>
                <a:gd name="T10" fmla="*/ 0 60000 65536"/>
                <a:gd name="T11" fmla="*/ 0 60000 65536"/>
                <a:gd name="T12" fmla="*/ 0 60000 65536"/>
                <a:gd name="T13" fmla="*/ 0 60000 65536"/>
                <a:gd name="T14" fmla="*/ 0 60000 65536"/>
                <a:gd name="T15" fmla="*/ 0 w 1138"/>
                <a:gd name="T16" fmla="*/ 0 h 375"/>
                <a:gd name="T17" fmla="*/ 1138 w 1138"/>
                <a:gd name="T18" fmla="*/ 375 h 375"/>
              </a:gdLst>
              <a:ahLst/>
              <a:cxnLst>
                <a:cxn ang="T10">
                  <a:pos x="T0" y="T1"/>
                </a:cxn>
                <a:cxn ang="T11">
                  <a:pos x="T2" y="T3"/>
                </a:cxn>
                <a:cxn ang="T12">
                  <a:pos x="T4" y="T5"/>
                </a:cxn>
                <a:cxn ang="T13">
                  <a:pos x="T6" y="T7"/>
                </a:cxn>
                <a:cxn ang="T14">
                  <a:pos x="T8" y="T9"/>
                </a:cxn>
              </a:cxnLst>
              <a:rect l="T15" t="T16" r="T17" b="T18"/>
              <a:pathLst>
                <a:path w="1138" h="375">
                  <a:moveTo>
                    <a:pt x="0" y="297"/>
                  </a:moveTo>
                  <a:lnTo>
                    <a:pt x="356" y="0"/>
                  </a:lnTo>
                  <a:lnTo>
                    <a:pt x="1138" y="78"/>
                  </a:lnTo>
                  <a:lnTo>
                    <a:pt x="781" y="375"/>
                  </a:lnTo>
                  <a:lnTo>
                    <a:pt x="0" y="297"/>
                  </a:lnTo>
                  <a:close/>
                </a:path>
              </a:pathLst>
            </a:custGeom>
            <a:solidFill>
              <a:srgbClr val="000000"/>
            </a:solidFill>
            <a:ln w="11113">
              <a:solidFill>
                <a:srgbClr val="000000"/>
              </a:solidFill>
              <a:round/>
              <a:headEnd/>
              <a:tailEnd/>
            </a:ln>
          </p:spPr>
          <p:txBody>
            <a:bodyPr/>
            <a:lstStyle/>
            <a:p>
              <a:endParaRPr lang="en-US"/>
            </a:p>
          </p:txBody>
        </p:sp>
        <p:sp>
          <p:nvSpPr>
            <p:cNvPr id="11295" name="Freeform 29">
              <a:extLst>
                <a:ext uri="{FF2B5EF4-FFF2-40B4-BE49-F238E27FC236}">
                  <a16:creationId xmlns:a16="http://schemas.microsoft.com/office/drawing/2014/main" id="{FA4B55B1-6864-904B-9B82-D08C6C3F503E}"/>
                </a:ext>
              </a:extLst>
            </p:cNvPr>
            <p:cNvSpPr>
              <a:spLocks/>
            </p:cNvSpPr>
            <p:nvPr/>
          </p:nvSpPr>
          <p:spPr bwMode="auto">
            <a:xfrm>
              <a:off x="3079" y="2638"/>
              <a:ext cx="287" cy="216"/>
            </a:xfrm>
            <a:custGeom>
              <a:avLst/>
              <a:gdLst>
                <a:gd name="T0" fmla="*/ 0 w 572"/>
                <a:gd name="T1" fmla="*/ 0 h 431"/>
                <a:gd name="T2" fmla="*/ 0 w 572"/>
                <a:gd name="T3" fmla="*/ 1 h 431"/>
                <a:gd name="T4" fmla="*/ 2 w 572"/>
                <a:gd name="T5" fmla="*/ 1 h 431"/>
                <a:gd name="T6" fmla="*/ 2 w 572"/>
                <a:gd name="T7" fmla="*/ 1 h 431"/>
                <a:gd name="T8" fmla="*/ 0 w 572"/>
                <a:gd name="T9" fmla="*/ 0 h 431"/>
                <a:gd name="T10" fmla="*/ 0 60000 65536"/>
                <a:gd name="T11" fmla="*/ 0 60000 65536"/>
                <a:gd name="T12" fmla="*/ 0 60000 65536"/>
                <a:gd name="T13" fmla="*/ 0 60000 65536"/>
                <a:gd name="T14" fmla="*/ 0 60000 65536"/>
                <a:gd name="T15" fmla="*/ 0 w 572"/>
                <a:gd name="T16" fmla="*/ 0 h 431"/>
                <a:gd name="T17" fmla="*/ 572 w 572"/>
                <a:gd name="T18" fmla="*/ 431 h 431"/>
              </a:gdLst>
              <a:ahLst/>
              <a:cxnLst>
                <a:cxn ang="T10">
                  <a:pos x="T0" y="T1"/>
                </a:cxn>
                <a:cxn ang="T11">
                  <a:pos x="T2" y="T3"/>
                </a:cxn>
                <a:cxn ang="T12">
                  <a:pos x="T4" y="T5"/>
                </a:cxn>
                <a:cxn ang="T13">
                  <a:pos x="T6" y="T7"/>
                </a:cxn>
                <a:cxn ang="T14">
                  <a:pos x="T8" y="T9"/>
                </a:cxn>
              </a:cxnLst>
              <a:rect l="T15" t="T16" r="T17" b="T18"/>
              <a:pathLst>
                <a:path w="572" h="431">
                  <a:moveTo>
                    <a:pt x="0" y="0"/>
                  </a:moveTo>
                  <a:lnTo>
                    <a:pt x="0" y="373"/>
                  </a:lnTo>
                  <a:lnTo>
                    <a:pt x="572" y="431"/>
                  </a:lnTo>
                  <a:lnTo>
                    <a:pt x="572" y="59"/>
                  </a:lnTo>
                  <a:lnTo>
                    <a:pt x="0" y="0"/>
                  </a:lnTo>
                  <a:close/>
                </a:path>
              </a:pathLst>
            </a:custGeom>
            <a:solidFill>
              <a:srgbClr val="000000"/>
            </a:solidFill>
            <a:ln w="11113">
              <a:solidFill>
                <a:srgbClr val="000000"/>
              </a:solidFill>
              <a:round/>
              <a:headEnd/>
              <a:tailEnd/>
            </a:ln>
          </p:spPr>
          <p:txBody>
            <a:bodyPr/>
            <a:lstStyle/>
            <a:p>
              <a:endParaRPr lang="en-US"/>
            </a:p>
          </p:txBody>
        </p:sp>
        <p:sp>
          <p:nvSpPr>
            <p:cNvPr id="11296" name="Freeform 30">
              <a:extLst>
                <a:ext uri="{FF2B5EF4-FFF2-40B4-BE49-F238E27FC236}">
                  <a16:creationId xmlns:a16="http://schemas.microsoft.com/office/drawing/2014/main" id="{A4939F7D-F6A9-0E4A-B15F-E82F1E2B8F1C}"/>
                </a:ext>
              </a:extLst>
            </p:cNvPr>
            <p:cNvSpPr>
              <a:spLocks/>
            </p:cNvSpPr>
            <p:nvPr/>
          </p:nvSpPr>
          <p:spPr bwMode="auto">
            <a:xfrm>
              <a:off x="3079" y="2614"/>
              <a:ext cx="319" cy="54"/>
            </a:xfrm>
            <a:custGeom>
              <a:avLst/>
              <a:gdLst>
                <a:gd name="T0" fmla="*/ 0 w 637"/>
                <a:gd name="T1" fmla="*/ 1 h 108"/>
                <a:gd name="T2" fmla="*/ 1 w 637"/>
                <a:gd name="T3" fmla="*/ 0 h 108"/>
                <a:gd name="T4" fmla="*/ 2 w 637"/>
                <a:gd name="T5" fmla="*/ 1 h 108"/>
                <a:gd name="T6" fmla="*/ 2 w 637"/>
                <a:gd name="T7" fmla="*/ 1 h 108"/>
                <a:gd name="T8" fmla="*/ 0 w 637"/>
                <a:gd name="T9" fmla="*/ 1 h 108"/>
                <a:gd name="T10" fmla="*/ 0 60000 65536"/>
                <a:gd name="T11" fmla="*/ 0 60000 65536"/>
                <a:gd name="T12" fmla="*/ 0 60000 65536"/>
                <a:gd name="T13" fmla="*/ 0 60000 65536"/>
                <a:gd name="T14" fmla="*/ 0 60000 65536"/>
                <a:gd name="T15" fmla="*/ 0 w 637"/>
                <a:gd name="T16" fmla="*/ 0 h 108"/>
                <a:gd name="T17" fmla="*/ 637 w 637"/>
                <a:gd name="T18" fmla="*/ 108 h 108"/>
              </a:gdLst>
              <a:ahLst/>
              <a:cxnLst>
                <a:cxn ang="T10">
                  <a:pos x="T0" y="T1"/>
                </a:cxn>
                <a:cxn ang="T11">
                  <a:pos x="T2" y="T3"/>
                </a:cxn>
                <a:cxn ang="T12">
                  <a:pos x="T4" y="T5"/>
                </a:cxn>
                <a:cxn ang="T13">
                  <a:pos x="T6" y="T7"/>
                </a:cxn>
                <a:cxn ang="T14">
                  <a:pos x="T8" y="T9"/>
                </a:cxn>
              </a:cxnLst>
              <a:rect l="T15" t="T16" r="T17" b="T18"/>
              <a:pathLst>
                <a:path w="637" h="108">
                  <a:moveTo>
                    <a:pt x="0" y="49"/>
                  </a:moveTo>
                  <a:lnTo>
                    <a:pt x="56" y="0"/>
                  </a:lnTo>
                  <a:lnTo>
                    <a:pt x="637" y="61"/>
                  </a:lnTo>
                  <a:lnTo>
                    <a:pt x="572" y="108"/>
                  </a:lnTo>
                  <a:lnTo>
                    <a:pt x="0" y="49"/>
                  </a:lnTo>
                  <a:close/>
                </a:path>
              </a:pathLst>
            </a:custGeom>
            <a:solidFill>
              <a:srgbClr val="000000"/>
            </a:solidFill>
            <a:ln w="11113">
              <a:solidFill>
                <a:srgbClr val="000000"/>
              </a:solidFill>
              <a:round/>
              <a:headEnd/>
              <a:tailEnd/>
            </a:ln>
          </p:spPr>
          <p:txBody>
            <a:bodyPr/>
            <a:lstStyle/>
            <a:p>
              <a:endParaRPr lang="en-US"/>
            </a:p>
          </p:txBody>
        </p:sp>
        <p:sp>
          <p:nvSpPr>
            <p:cNvPr id="11297" name="Freeform 31">
              <a:extLst>
                <a:ext uri="{FF2B5EF4-FFF2-40B4-BE49-F238E27FC236}">
                  <a16:creationId xmlns:a16="http://schemas.microsoft.com/office/drawing/2014/main" id="{4188C0F1-7B13-2343-BE85-E03E13077EB4}"/>
                </a:ext>
              </a:extLst>
            </p:cNvPr>
            <p:cNvSpPr>
              <a:spLocks/>
            </p:cNvSpPr>
            <p:nvPr/>
          </p:nvSpPr>
          <p:spPr bwMode="auto">
            <a:xfrm>
              <a:off x="3385" y="2617"/>
              <a:ext cx="44" cy="208"/>
            </a:xfrm>
            <a:custGeom>
              <a:avLst/>
              <a:gdLst>
                <a:gd name="T0" fmla="*/ 0 w 90"/>
                <a:gd name="T1" fmla="*/ 0 h 416"/>
                <a:gd name="T2" fmla="*/ 0 w 90"/>
                <a:gd name="T3" fmla="*/ 1 h 416"/>
                <a:gd name="T4" fmla="*/ 0 w 90"/>
                <a:gd name="T5" fmla="*/ 1 h 416"/>
                <a:gd name="T6" fmla="*/ 0 w 90"/>
                <a:gd name="T7" fmla="*/ 1 h 416"/>
                <a:gd name="T8" fmla="*/ 0 w 90"/>
                <a:gd name="T9" fmla="*/ 0 h 416"/>
                <a:gd name="T10" fmla="*/ 0 60000 65536"/>
                <a:gd name="T11" fmla="*/ 0 60000 65536"/>
                <a:gd name="T12" fmla="*/ 0 60000 65536"/>
                <a:gd name="T13" fmla="*/ 0 60000 65536"/>
                <a:gd name="T14" fmla="*/ 0 60000 65536"/>
                <a:gd name="T15" fmla="*/ 0 w 90"/>
                <a:gd name="T16" fmla="*/ 0 h 416"/>
                <a:gd name="T17" fmla="*/ 90 w 90"/>
                <a:gd name="T18" fmla="*/ 416 h 416"/>
              </a:gdLst>
              <a:ahLst/>
              <a:cxnLst>
                <a:cxn ang="T10">
                  <a:pos x="T0" y="T1"/>
                </a:cxn>
                <a:cxn ang="T11">
                  <a:pos x="T2" y="T3"/>
                </a:cxn>
                <a:cxn ang="T12">
                  <a:pos x="T4" y="T5"/>
                </a:cxn>
                <a:cxn ang="T13">
                  <a:pos x="T6" y="T7"/>
                </a:cxn>
                <a:cxn ang="T14">
                  <a:pos x="T8" y="T9"/>
                </a:cxn>
              </a:cxnLst>
              <a:rect l="T15" t="T16" r="T17" b="T18"/>
              <a:pathLst>
                <a:path w="90" h="416">
                  <a:moveTo>
                    <a:pt x="90" y="0"/>
                  </a:moveTo>
                  <a:lnTo>
                    <a:pt x="90" y="274"/>
                  </a:lnTo>
                  <a:lnTo>
                    <a:pt x="6" y="416"/>
                  </a:lnTo>
                  <a:lnTo>
                    <a:pt x="0" y="80"/>
                  </a:lnTo>
                  <a:lnTo>
                    <a:pt x="90" y="0"/>
                  </a:lnTo>
                  <a:close/>
                </a:path>
              </a:pathLst>
            </a:custGeom>
            <a:solidFill>
              <a:srgbClr val="000000"/>
            </a:solidFill>
            <a:ln w="11113">
              <a:solidFill>
                <a:srgbClr val="000000"/>
              </a:solidFill>
              <a:round/>
              <a:headEnd/>
              <a:tailEnd/>
            </a:ln>
          </p:spPr>
          <p:txBody>
            <a:bodyPr/>
            <a:lstStyle/>
            <a:p>
              <a:endParaRPr lang="en-US"/>
            </a:p>
          </p:txBody>
        </p:sp>
        <p:sp>
          <p:nvSpPr>
            <p:cNvPr id="11298" name="Freeform 32">
              <a:extLst>
                <a:ext uri="{FF2B5EF4-FFF2-40B4-BE49-F238E27FC236}">
                  <a16:creationId xmlns:a16="http://schemas.microsoft.com/office/drawing/2014/main" id="{DE611225-D092-5748-A651-42A2972C0868}"/>
                </a:ext>
              </a:extLst>
            </p:cNvPr>
            <p:cNvSpPr>
              <a:spLocks/>
            </p:cNvSpPr>
            <p:nvPr/>
          </p:nvSpPr>
          <p:spPr bwMode="auto">
            <a:xfrm>
              <a:off x="3366" y="2623"/>
              <a:ext cx="41" cy="230"/>
            </a:xfrm>
            <a:custGeom>
              <a:avLst/>
              <a:gdLst>
                <a:gd name="T0" fmla="*/ 0 w 83"/>
                <a:gd name="T1" fmla="*/ 0 h 460"/>
                <a:gd name="T2" fmla="*/ 0 w 83"/>
                <a:gd name="T3" fmla="*/ 1 h 460"/>
                <a:gd name="T4" fmla="*/ 0 w 83"/>
                <a:gd name="T5" fmla="*/ 1 h 460"/>
                <a:gd name="T6" fmla="*/ 0 w 83"/>
                <a:gd name="T7" fmla="*/ 1 h 460"/>
                <a:gd name="T8" fmla="*/ 0 w 83"/>
                <a:gd name="T9" fmla="*/ 0 h 460"/>
                <a:gd name="T10" fmla="*/ 0 60000 65536"/>
                <a:gd name="T11" fmla="*/ 0 60000 65536"/>
                <a:gd name="T12" fmla="*/ 0 60000 65536"/>
                <a:gd name="T13" fmla="*/ 0 60000 65536"/>
                <a:gd name="T14" fmla="*/ 0 60000 65536"/>
                <a:gd name="T15" fmla="*/ 0 w 83"/>
                <a:gd name="T16" fmla="*/ 0 h 460"/>
                <a:gd name="T17" fmla="*/ 83 w 83"/>
                <a:gd name="T18" fmla="*/ 460 h 460"/>
              </a:gdLst>
              <a:ahLst/>
              <a:cxnLst>
                <a:cxn ang="T10">
                  <a:pos x="T0" y="T1"/>
                </a:cxn>
                <a:cxn ang="T11">
                  <a:pos x="T2" y="T3"/>
                </a:cxn>
                <a:cxn ang="T12">
                  <a:pos x="T4" y="T5"/>
                </a:cxn>
                <a:cxn ang="T13">
                  <a:pos x="T6" y="T7"/>
                </a:cxn>
                <a:cxn ang="T14">
                  <a:pos x="T8" y="T9"/>
                </a:cxn>
              </a:cxnLst>
              <a:rect l="T15" t="T16" r="T17" b="T18"/>
              <a:pathLst>
                <a:path w="83" h="460">
                  <a:moveTo>
                    <a:pt x="83" y="0"/>
                  </a:moveTo>
                  <a:lnTo>
                    <a:pt x="65" y="404"/>
                  </a:lnTo>
                  <a:lnTo>
                    <a:pt x="0" y="460"/>
                  </a:lnTo>
                  <a:lnTo>
                    <a:pt x="0" y="90"/>
                  </a:lnTo>
                  <a:lnTo>
                    <a:pt x="83" y="0"/>
                  </a:lnTo>
                  <a:close/>
                </a:path>
              </a:pathLst>
            </a:custGeom>
            <a:solidFill>
              <a:srgbClr val="000000"/>
            </a:solidFill>
            <a:ln w="11113">
              <a:solidFill>
                <a:srgbClr val="000000"/>
              </a:solidFill>
              <a:round/>
              <a:headEnd/>
              <a:tailEnd/>
            </a:ln>
          </p:spPr>
          <p:txBody>
            <a:bodyPr/>
            <a:lstStyle/>
            <a:p>
              <a:endParaRPr lang="en-US"/>
            </a:p>
          </p:txBody>
        </p:sp>
        <p:sp>
          <p:nvSpPr>
            <p:cNvPr id="11299" name="Freeform 33">
              <a:extLst>
                <a:ext uri="{FF2B5EF4-FFF2-40B4-BE49-F238E27FC236}">
                  <a16:creationId xmlns:a16="http://schemas.microsoft.com/office/drawing/2014/main" id="{F5C0DF92-E63C-234E-B977-C12E155553FF}"/>
                </a:ext>
              </a:extLst>
            </p:cNvPr>
            <p:cNvSpPr>
              <a:spLocks/>
            </p:cNvSpPr>
            <p:nvPr/>
          </p:nvSpPr>
          <p:spPr bwMode="auto">
            <a:xfrm>
              <a:off x="3120" y="2590"/>
              <a:ext cx="306" cy="62"/>
            </a:xfrm>
            <a:custGeom>
              <a:avLst/>
              <a:gdLst>
                <a:gd name="T0" fmla="*/ 0 w 613"/>
                <a:gd name="T1" fmla="*/ 1 h 124"/>
                <a:gd name="T2" fmla="*/ 0 w 613"/>
                <a:gd name="T3" fmla="*/ 0 h 124"/>
                <a:gd name="T4" fmla="*/ 1 w 613"/>
                <a:gd name="T5" fmla="*/ 1 h 124"/>
                <a:gd name="T6" fmla="*/ 1 w 613"/>
                <a:gd name="T7" fmla="*/ 1 h 124"/>
                <a:gd name="T8" fmla="*/ 0 w 613"/>
                <a:gd name="T9" fmla="*/ 1 h 124"/>
                <a:gd name="T10" fmla="*/ 0 60000 65536"/>
                <a:gd name="T11" fmla="*/ 0 60000 65536"/>
                <a:gd name="T12" fmla="*/ 0 60000 65536"/>
                <a:gd name="T13" fmla="*/ 0 60000 65536"/>
                <a:gd name="T14" fmla="*/ 0 60000 65536"/>
                <a:gd name="T15" fmla="*/ 0 w 613"/>
                <a:gd name="T16" fmla="*/ 0 h 124"/>
                <a:gd name="T17" fmla="*/ 613 w 613"/>
                <a:gd name="T18" fmla="*/ 124 h 124"/>
              </a:gdLst>
              <a:ahLst/>
              <a:cxnLst>
                <a:cxn ang="T10">
                  <a:pos x="T0" y="T1"/>
                </a:cxn>
                <a:cxn ang="T11">
                  <a:pos x="T2" y="T3"/>
                </a:cxn>
                <a:cxn ang="T12">
                  <a:pos x="T4" y="T5"/>
                </a:cxn>
                <a:cxn ang="T13">
                  <a:pos x="T6" y="T7"/>
                </a:cxn>
                <a:cxn ang="T14">
                  <a:pos x="T8" y="T9"/>
                </a:cxn>
              </a:cxnLst>
              <a:rect l="T15" t="T16" r="T17" b="T18"/>
              <a:pathLst>
                <a:path w="613" h="124">
                  <a:moveTo>
                    <a:pt x="0" y="40"/>
                  </a:moveTo>
                  <a:lnTo>
                    <a:pt x="123" y="0"/>
                  </a:lnTo>
                  <a:lnTo>
                    <a:pt x="613" y="50"/>
                  </a:lnTo>
                  <a:lnTo>
                    <a:pt x="525" y="124"/>
                  </a:lnTo>
                  <a:lnTo>
                    <a:pt x="0" y="40"/>
                  </a:lnTo>
                  <a:close/>
                </a:path>
              </a:pathLst>
            </a:custGeom>
            <a:solidFill>
              <a:srgbClr val="EFEFEF"/>
            </a:solidFill>
            <a:ln w="11113">
              <a:solidFill>
                <a:srgbClr val="000000"/>
              </a:solidFill>
              <a:round/>
              <a:headEnd/>
              <a:tailEnd/>
            </a:ln>
          </p:spPr>
          <p:txBody>
            <a:bodyPr/>
            <a:lstStyle/>
            <a:p>
              <a:endParaRPr lang="en-US"/>
            </a:p>
          </p:txBody>
        </p:sp>
        <p:sp>
          <p:nvSpPr>
            <p:cNvPr id="11300" name="Freeform 34">
              <a:extLst>
                <a:ext uri="{FF2B5EF4-FFF2-40B4-BE49-F238E27FC236}">
                  <a16:creationId xmlns:a16="http://schemas.microsoft.com/office/drawing/2014/main" id="{54872A89-C352-D44A-9404-E9C24282042B}"/>
                </a:ext>
              </a:extLst>
            </p:cNvPr>
            <p:cNvSpPr>
              <a:spLocks/>
            </p:cNvSpPr>
            <p:nvPr/>
          </p:nvSpPr>
          <p:spPr bwMode="auto">
            <a:xfrm>
              <a:off x="3381" y="2741"/>
              <a:ext cx="180" cy="217"/>
            </a:xfrm>
            <a:custGeom>
              <a:avLst/>
              <a:gdLst>
                <a:gd name="T0" fmla="*/ 0 w 359"/>
                <a:gd name="T1" fmla="*/ 0 h 435"/>
                <a:gd name="T2" fmla="*/ 0 w 359"/>
                <a:gd name="T3" fmla="*/ 0 h 435"/>
                <a:gd name="T4" fmla="*/ 1 w 359"/>
                <a:gd name="T5" fmla="*/ 0 h 435"/>
                <a:gd name="T6" fmla="*/ 1 w 359"/>
                <a:gd name="T7" fmla="*/ 0 h 435"/>
                <a:gd name="T8" fmla="*/ 1 w 359"/>
                <a:gd name="T9" fmla="*/ 0 h 435"/>
                <a:gd name="T10" fmla="*/ 0 w 359"/>
                <a:gd name="T11" fmla="*/ 0 h 435"/>
                <a:gd name="T12" fmla="*/ 0 60000 65536"/>
                <a:gd name="T13" fmla="*/ 0 60000 65536"/>
                <a:gd name="T14" fmla="*/ 0 60000 65536"/>
                <a:gd name="T15" fmla="*/ 0 60000 65536"/>
                <a:gd name="T16" fmla="*/ 0 60000 65536"/>
                <a:gd name="T17" fmla="*/ 0 60000 65536"/>
                <a:gd name="T18" fmla="*/ 0 w 359"/>
                <a:gd name="T19" fmla="*/ 0 h 435"/>
                <a:gd name="T20" fmla="*/ 359 w 359"/>
                <a:gd name="T21" fmla="*/ 435 h 435"/>
              </a:gdLst>
              <a:ahLst/>
              <a:cxnLst>
                <a:cxn ang="T12">
                  <a:pos x="T0" y="T1"/>
                </a:cxn>
                <a:cxn ang="T13">
                  <a:pos x="T2" y="T3"/>
                </a:cxn>
                <a:cxn ang="T14">
                  <a:pos x="T4" y="T5"/>
                </a:cxn>
                <a:cxn ang="T15">
                  <a:pos x="T6" y="T7"/>
                </a:cxn>
                <a:cxn ang="T16">
                  <a:pos x="T8" y="T9"/>
                </a:cxn>
                <a:cxn ang="T17">
                  <a:pos x="T10" y="T11"/>
                </a:cxn>
              </a:cxnLst>
              <a:rect l="T18" t="T19" r="T20" b="T21"/>
              <a:pathLst>
                <a:path w="359" h="435">
                  <a:moveTo>
                    <a:pt x="0" y="294"/>
                  </a:moveTo>
                  <a:lnTo>
                    <a:pt x="0" y="435"/>
                  </a:lnTo>
                  <a:lnTo>
                    <a:pt x="359" y="138"/>
                  </a:lnTo>
                  <a:lnTo>
                    <a:pt x="359" y="0"/>
                  </a:lnTo>
                  <a:lnTo>
                    <a:pt x="164" y="56"/>
                  </a:lnTo>
                  <a:lnTo>
                    <a:pt x="0" y="294"/>
                  </a:lnTo>
                  <a:close/>
                </a:path>
              </a:pathLst>
            </a:custGeom>
            <a:solidFill>
              <a:srgbClr val="8F8F8F"/>
            </a:solidFill>
            <a:ln w="11113">
              <a:solidFill>
                <a:srgbClr val="000000"/>
              </a:solidFill>
              <a:round/>
              <a:headEnd/>
              <a:tailEnd/>
            </a:ln>
          </p:spPr>
          <p:txBody>
            <a:bodyPr/>
            <a:lstStyle/>
            <a:p>
              <a:endParaRPr lang="en-US"/>
            </a:p>
          </p:txBody>
        </p:sp>
        <p:sp>
          <p:nvSpPr>
            <p:cNvPr id="11301" name="Freeform 35">
              <a:extLst>
                <a:ext uri="{FF2B5EF4-FFF2-40B4-BE49-F238E27FC236}">
                  <a16:creationId xmlns:a16="http://schemas.microsoft.com/office/drawing/2014/main" id="{3BE7C84D-8630-6B4E-8DAF-856BDC9B104E}"/>
                </a:ext>
              </a:extLst>
            </p:cNvPr>
            <p:cNvSpPr>
              <a:spLocks/>
            </p:cNvSpPr>
            <p:nvPr/>
          </p:nvSpPr>
          <p:spPr bwMode="auto">
            <a:xfrm>
              <a:off x="2990" y="2845"/>
              <a:ext cx="391" cy="113"/>
            </a:xfrm>
            <a:custGeom>
              <a:avLst/>
              <a:gdLst>
                <a:gd name="T0" fmla="*/ 0 w 783"/>
                <a:gd name="T1" fmla="*/ 1 h 226"/>
                <a:gd name="T2" fmla="*/ 0 w 783"/>
                <a:gd name="T3" fmla="*/ 1 h 226"/>
                <a:gd name="T4" fmla="*/ 1 w 783"/>
                <a:gd name="T5" fmla="*/ 1 h 226"/>
                <a:gd name="T6" fmla="*/ 1 w 783"/>
                <a:gd name="T7" fmla="*/ 1 h 226"/>
                <a:gd name="T8" fmla="*/ 0 w 783"/>
                <a:gd name="T9" fmla="*/ 0 h 226"/>
                <a:gd name="T10" fmla="*/ 0 w 783"/>
                <a:gd name="T11" fmla="*/ 1 h 226"/>
                <a:gd name="T12" fmla="*/ 0 60000 65536"/>
                <a:gd name="T13" fmla="*/ 0 60000 65536"/>
                <a:gd name="T14" fmla="*/ 0 60000 65536"/>
                <a:gd name="T15" fmla="*/ 0 60000 65536"/>
                <a:gd name="T16" fmla="*/ 0 60000 65536"/>
                <a:gd name="T17" fmla="*/ 0 60000 65536"/>
                <a:gd name="T18" fmla="*/ 0 w 783"/>
                <a:gd name="T19" fmla="*/ 0 h 226"/>
                <a:gd name="T20" fmla="*/ 783 w 783"/>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783" h="226">
                  <a:moveTo>
                    <a:pt x="0" y="9"/>
                  </a:moveTo>
                  <a:lnTo>
                    <a:pt x="0" y="144"/>
                  </a:lnTo>
                  <a:lnTo>
                    <a:pt x="783" y="226"/>
                  </a:lnTo>
                  <a:lnTo>
                    <a:pt x="783" y="72"/>
                  </a:lnTo>
                  <a:lnTo>
                    <a:pt x="73" y="0"/>
                  </a:lnTo>
                  <a:lnTo>
                    <a:pt x="0" y="9"/>
                  </a:lnTo>
                  <a:close/>
                </a:path>
              </a:pathLst>
            </a:custGeom>
            <a:solidFill>
              <a:srgbClr val="D2D2D2"/>
            </a:solidFill>
            <a:ln w="11113">
              <a:solidFill>
                <a:srgbClr val="000000"/>
              </a:solidFill>
              <a:round/>
              <a:headEnd/>
              <a:tailEnd/>
            </a:ln>
          </p:spPr>
          <p:txBody>
            <a:bodyPr/>
            <a:lstStyle/>
            <a:p>
              <a:endParaRPr lang="en-US"/>
            </a:p>
          </p:txBody>
        </p:sp>
        <p:sp>
          <p:nvSpPr>
            <p:cNvPr id="11302" name="Freeform 36">
              <a:extLst>
                <a:ext uri="{FF2B5EF4-FFF2-40B4-BE49-F238E27FC236}">
                  <a16:creationId xmlns:a16="http://schemas.microsoft.com/office/drawing/2014/main" id="{51604FDE-7929-F943-AF0F-56D329518748}"/>
                </a:ext>
              </a:extLst>
            </p:cNvPr>
            <p:cNvSpPr>
              <a:spLocks/>
            </p:cNvSpPr>
            <p:nvPr/>
          </p:nvSpPr>
          <p:spPr bwMode="auto">
            <a:xfrm>
              <a:off x="2990" y="2702"/>
              <a:ext cx="571" cy="187"/>
            </a:xfrm>
            <a:custGeom>
              <a:avLst/>
              <a:gdLst>
                <a:gd name="T0" fmla="*/ 0 w 1142"/>
                <a:gd name="T1" fmla="*/ 1 h 374"/>
                <a:gd name="T2" fmla="*/ 1 w 1142"/>
                <a:gd name="T3" fmla="*/ 0 h 374"/>
                <a:gd name="T4" fmla="*/ 2 w 1142"/>
                <a:gd name="T5" fmla="*/ 1 h 374"/>
                <a:gd name="T6" fmla="*/ 1 w 1142"/>
                <a:gd name="T7" fmla="*/ 1 h 374"/>
                <a:gd name="T8" fmla="*/ 0 w 1142"/>
                <a:gd name="T9" fmla="*/ 1 h 374"/>
                <a:gd name="T10" fmla="*/ 0 60000 65536"/>
                <a:gd name="T11" fmla="*/ 0 60000 65536"/>
                <a:gd name="T12" fmla="*/ 0 60000 65536"/>
                <a:gd name="T13" fmla="*/ 0 60000 65536"/>
                <a:gd name="T14" fmla="*/ 0 60000 65536"/>
                <a:gd name="T15" fmla="*/ 0 w 1142"/>
                <a:gd name="T16" fmla="*/ 0 h 374"/>
                <a:gd name="T17" fmla="*/ 1142 w 1142"/>
                <a:gd name="T18" fmla="*/ 374 h 374"/>
              </a:gdLst>
              <a:ahLst/>
              <a:cxnLst>
                <a:cxn ang="T10">
                  <a:pos x="T0" y="T1"/>
                </a:cxn>
                <a:cxn ang="T11">
                  <a:pos x="T2" y="T3"/>
                </a:cxn>
                <a:cxn ang="T12">
                  <a:pos x="T4" y="T5"/>
                </a:cxn>
                <a:cxn ang="T13">
                  <a:pos x="T6" y="T7"/>
                </a:cxn>
                <a:cxn ang="T14">
                  <a:pos x="T8" y="T9"/>
                </a:cxn>
              </a:cxnLst>
              <a:rect l="T15" t="T16" r="T17" b="T18"/>
              <a:pathLst>
                <a:path w="1142" h="374">
                  <a:moveTo>
                    <a:pt x="0" y="297"/>
                  </a:moveTo>
                  <a:lnTo>
                    <a:pt x="358" y="0"/>
                  </a:lnTo>
                  <a:lnTo>
                    <a:pt x="1142" y="77"/>
                  </a:lnTo>
                  <a:lnTo>
                    <a:pt x="783" y="374"/>
                  </a:lnTo>
                  <a:lnTo>
                    <a:pt x="0" y="297"/>
                  </a:lnTo>
                  <a:close/>
                </a:path>
              </a:pathLst>
            </a:custGeom>
            <a:solidFill>
              <a:srgbClr val="EFEFEF"/>
            </a:solidFill>
            <a:ln w="11113">
              <a:solidFill>
                <a:srgbClr val="000000"/>
              </a:solidFill>
              <a:round/>
              <a:headEnd/>
              <a:tailEnd/>
            </a:ln>
          </p:spPr>
          <p:txBody>
            <a:bodyPr/>
            <a:lstStyle/>
            <a:p>
              <a:endParaRPr lang="en-US"/>
            </a:p>
          </p:txBody>
        </p:sp>
        <p:sp>
          <p:nvSpPr>
            <p:cNvPr id="11303" name="Oval 37">
              <a:extLst>
                <a:ext uri="{FF2B5EF4-FFF2-40B4-BE49-F238E27FC236}">
                  <a16:creationId xmlns:a16="http://schemas.microsoft.com/office/drawing/2014/main" id="{8833A3DE-E9B6-6B44-ABB5-C2A95F4C3E8D}"/>
                </a:ext>
              </a:extLst>
            </p:cNvPr>
            <p:cNvSpPr>
              <a:spLocks noChangeArrowheads="1"/>
            </p:cNvSpPr>
            <p:nvPr/>
          </p:nvSpPr>
          <p:spPr bwMode="auto">
            <a:xfrm>
              <a:off x="3123" y="2744"/>
              <a:ext cx="262" cy="102"/>
            </a:xfrm>
            <a:prstGeom prst="ellipse">
              <a:avLst/>
            </a:prstGeom>
            <a:solidFill>
              <a:srgbClr val="8F8F8F"/>
            </a:solidFill>
            <a:ln w="11113">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4" name="Line 38">
              <a:extLst>
                <a:ext uri="{FF2B5EF4-FFF2-40B4-BE49-F238E27FC236}">
                  <a16:creationId xmlns:a16="http://schemas.microsoft.com/office/drawing/2014/main" id="{E8A5034A-5DB3-194E-AD4B-EAB72948F94B}"/>
                </a:ext>
              </a:extLst>
            </p:cNvPr>
            <p:cNvSpPr>
              <a:spLocks noChangeShapeType="1"/>
            </p:cNvSpPr>
            <p:nvPr/>
          </p:nvSpPr>
          <p:spPr bwMode="auto">
            <a:xfrm flipV="1">
              <a:off x="3074" y="2609"/>
              <a:ext cx="30" cy="2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5" name="Freeform 39">
              <a:extLst>
                <a:ext uri="{FF2B5EF4-FFF2-40B4-BE49-F238E27FC236}">
                  <a16:creationId xmlns:a16="http://schemas.microsoft.com/office/drawing/2014/main" id="{53876159-3514-164E-8643-74B6893A4A24}"/>
                </a:ext>
              </a:extLst>
            </p:cNvPr>
            <p:cNvSpPr>
              <a:spLocks/>
            </p:cNvSpPr>
            <p:nvPr/>
          </p:nvSpPr>
          <p:spPr bwMode="auto">
            <a:xfrm>
              <a:off x="3074" y="2633"/>
              <a:ext cx="286" cy="217"/>
            </a:xfrm>
            <a:custGeom>
              <a:avLst/>
              <a:gdLst>
                <a:gd name="T0" fmla="*/ 0 w 571"/>
                <a:gd name="T1" fmla="*/ 0 h 434"/>
                <a:gd name="T2" fmla="*/ 0 w 571"/>
                <a:gd name="T3" fmla="*/ 1 h 434"/>
                <a:gd name="T4" fmla="*/ 2 w 571"/>
                <a:gd name="T5" fmla="*/ 1 h 434"/>
                <a:gd name="T6" fmla="*/ 2 w 571"/>
                <a:gd name="T7" fmla="*/ 1 h 434"/>
                <a:gd name="T8" fmla="*/ 0 w 571"/>
                <a:gd name="T9" fmla="*/ 0 h 434"/>
                <a:gd name="T10" fmla="*/ 0 60000 65536"/>
                <a:gd name="T11" fmla="*/ 0 60000 65536"/>
                <a:gd name="T12" fmla="*/ 0 60000 65536"/>
                <a:gd name="T13" fmla="*/ 0 60000 65536"/>
                <a:gd name="T14" fmla="*/ 0 60000 65536"/>
                <a:gd name="T15" fmla="*/ 0 w 571"/>
                <a:gd name="T16" fmla="*/ 0 h 434"/>
                <a:gd name="T17" fmla="*/ 571 w 571"/>
                <a:gd name="T18" fmla="*/ 434 h 434"/>
              </a:gdLst>
              <a:ahLst/>
              <a:cxnLst>
                <a:cxn ang="T10">
                  <a:pos x="T0" y="T1"/>
                </a:cxn>
                <a:cxn ang="T11">
                  <a:pos x="T2" y="T3"/>
                </a:cxn>
                <a:cxn ang="T12">
                  <a:pos x="T4" y="T5"/>
                </a:cxn>
                <a:cxn ang="T13">
                  <a:pos x="T6" y="T7"/>
                </a:cxn>
                <a:cxn ang="T14">
                  <a:pos x="T8" y="T9"/>
                </a:cxn>
              </a:cxnLst>
              <a:rect l="T15" t="T16" r="T17" b="T18"/>
              <a:pathLst>
                <a:path w="571" h="434">
                  <a:moveTo>
                    <a:pt x="0" y="0"/>
                  </a:moveTo>
                  <a:lnTo>
                    <a:pt x="0" y="376"/>
                  </a:lnTo>
                  <a:lnTo>
                    <a:pt x="571" y="434"/>
                  </a:lnTo>
                  <a:lnTo>
                    <a:pt x="571" y="60"/>
                  </a:lnTo>
                  <a:lnTo>
                    <a:pt x="0" y="0"/>
                  </a:lnTo>
                  <a:close/>
                </a:path>
              </a:pathLst>
            </a:custGeom>
            <a:solidFill>
              <a:srgbClr val="D2D2D2"/>
            </a:solidFill>
            <a:ln w="11113">
              <a:solidFill>
                <a:srgbClr val="000000"/>
              </a:solidFill>
              <a:round/>
              <a:headEnd/>
              <a:tailEnd/>
            </a:ln>
          </p:spPr>
          <p:txBody>
            <a:bodyPr/>
            <a:lstStyle/>
            <a:p>
              <a:endParaRPr lang="en-US"/>
            </a:p>
          </p:txBody>
        </p:sp>
        <p:sp>
          <p:nvSpPr>
            <p:cNvPr id="11306" name="Freeform 40">
              <a:extLst>
                <a:ext uri="{FF2B5EF4-FFF2-40B4-BE49-F238E27FC236}">
                  <a16:creationId xmlns:a16="http://schemas.microsoft.com/office/drawing/2014/main" id="{C1CDE191-0F18-2746-AEBB-3D3EE34E7CAF}"/>
                </a:ext>
              </a:extLst>
            </p:cNvPr>
            <p:cNvSpPr>
              <a:spLocks/>
            </p:cNvSpPr>
            <p:nvPr/>
          </p:nvSpPr>
          <p:spPr bwMode="auto">
            <a:xfrm>
              <a:off x="3074" y="2609"/>
              <a:ext cx="318" cy="54"/>
            </a:xfrm>
            <a:custGeom>
              <a:avLst/>
              <a:gdLst>
                <a:gd name="T0" fmla="*/ 0 w 636"/>
                <a:gd name="T1" fmla="*/ 1 h 108"/>
                <a:gd name="T2" fmla="*/ 1 w 636"/>
                <a:gd name="T3" fmla="*/ 0 h 108"/>
                <a:gd name="T4" fmla="*/ 1 w 636"/>
                <a:gd name="T5" fmla="*/ 1 h 108"/>
                <a:gd name="T6" fmla="*/ 1 w 636"/>
                <a:gd name="T7" fmla="*/ 1 h 108"/>
                <a:gd name="T8" fmla="*/ 0 w 636"/>
                <a:gd name="T9" fmla="*/ 1 h 108"/>
                <a:gd name="T10" fmla="*/ 0 60000 65536"/>
                <a:gd name="T11" fmla="*/ 0 60000 65536"/>
                <a:gd name="T12" fmla="*/ 0 60000 65536"/>
                <a:gd name="T13" fmla="*/ 0 60000 65536"/>
                <a:gd name="T14" fmla="*/ 0 60000 65536"/>
                <a:gd name="T15" fmla="*/ 0 w 636"/>
                <a:gd name="T16" fmla="*/ 0 h 108"/>
                <a:gd name="T17" fmla="*/ 636 w 636"/>
                <a:gd name="T18" fmla="*/ 108 h 108"/>
              </a:gdLst>
              <a:ahLst/>
              <a:cxnLst>
                <a:cxn ang="T10">
                  <a:pos x="T0" y="T1"/>
                </a:cxn>
                <a:cxn ang="T11">
                  <a:pos x="T2" y="T3"/>
                </a:cxn>
                <a:cxn ang="T12">
                  <a:pos x="T4" y="T5"/>
                </a:cxn>
                <a:cxn ang="T13">
                  <a:pos x="T6" y="T7"/>
                </a:cxn>
                <a:cxn ang="T14">
                  <a:pos x="T8" y="T9"/>
                </a:cxn>
              </a:cxnLst>
              <a:rect l="T15" t="T16" r="T17" b="T18"/>
              <a:pathLst>
                <a:path w="636" h="108">
                  <a:moveTo>
                    <a:pt x="0" y="48"/>
                  </a:moveTo>
                  <a:lnTo>
                    <a:pt x="58" y="0"/>
                  </a:lnTo>
                  <a:lnTo>
                    <a:pt x="636" y="62"/>
                  </a:lnTo>
                  <a:lnTo>
                    <a:pt x="571" y="108"/>
                  </a:lnTo>
                  <a:lnTo>
                    <a:pt x="0" y="48"/>
                  </a:lnTo>
                  <a:close/>
                </a:path>
              </a:pathLst>
            </a:custGeom>
            <a:solidFill>
              <a:srgbClr val="EFEFEF"/>
            </a:solidFill>
            <a:ln w="11113">
              <a:solidFill>
                <a:srgbClr val="000000"/>
              </a:solidFill>
              <a:round/>
              <a:headEnd/>
              <a:tailEnd/>
            </a:ln>
          </p:spPr>
          <p:txBody>
            <a:bodyPr/>
            <a:lstStyle/>
            <a:p>
              <a:endParaRPr lang="en-US"/>
            </a:p>
          </p:txBody>
        </p:sp>
        <p:sp>
          <p:nvSpPr>
            <p:cNvPr id="11307" name="Freeform 41">
              <a:extLst>
                <a:ext uri="{FF2B5EF4-FFF2-40B4-BE49-F238E27FC236}">
                  <a16:creationId xmlns:a16="http://schemas.microsoft.com/office/drawing/2014/main" id="{40BC6D08-4299-5549-97E2-994C3DAD94CE}"/>
                </a:ext>
              </a:extLst>
            </p:cNvPr>
            <p:cNvSpPr>
              <a:spLocks/>
            </p:cNvSpPr>
            <p:nvPr/>
          </p:nvSpPr>
          <p:spPr bwMode="auto">
            <a:xfrm>
              <a:off x="3379" y="2613"/>
              <a:ext cx="45" cy="208"/>
            </a:xfrm>
            <a:custGeom>
              <a:avLst/>
              <a:gdLst>
                <a:gd name="T0" fmla="*/ 1 w 90"/>
                <a:gd name="T1" fmla="*/ 0 h 417"/>
                <a:gd name="T2" fmla="*/ 1 w 90"/>
                <a:gd name="T3" fmla="*/ 0 h 417"/>
                <a:gd name="T4" fmla="*/ 1 w 90"/>
                <a:gd name="T5" fmla="*/ 0 h 417"/>
                <a:gd name="T6" fmla="*/ 0 w 90"/>
                <a:gd name="T7" fmla="*/ 0 h 417"/>
                <a:gd name="T8" fmla="*/ 1 w 90"/>
                <a:gd name="T9" fmla="*/ 0 h 417"/>
                <a:gd name="T10" fmla="*/ 0 60000 65536"/>
                <a:gd name="T11" fmla="*/ 0 60000 65536"/>
                <a:gd name="T12" fmla="*/ 0 60000 65536"/>
                <a:gd name="T13" fmla="*/ 0 60000 65536"/>
                <a:gd name="T14" fmla="*/ 0 60000 65536"/>
                <a:gd name="T15" fmla="*/ 0 w 90"/>
                <a:gd name="T16" fmla="*/ 0 h 417"/>
                <a:gd name="T17" fmla="*/ 90 w 90"/>
                <a:gd name="T18" fmla="*/ 417 h 417"/>
              </a:gdLst>
              <a:ahLst/>
              <a:cxnLst>
                <a:cxn ang="T10">
                  <a:pos x="T0" y="T1"/>
                </a:cxn>
                <a:cxn ang="T11">
                  <a:pos x="T2" y="T3"/>
                </a:cxn>
                <a:cxn ang="T12">
                  <a:pos x="T4" y="T5"/>
                </a:cxn>
                <a:cxn ang="T13">
                  <a:pos x="T6" y="T7"/>
                </a:cxn>
                <a:cxn ang="T14">
                  <a:pos x="T8" y="T9"/>
                </a:cxn>
              </a:cxnLst>
              <a:rect l="T15" t="T16" r="T17" b="T18"/>
              <a:pathLst>
                <a:path w="90" h="417">
                  <a:moveTo>
                    <a:pt x="90" y="0"/>
                  </a:moveTo>
                  <a:lnTo>
                    <a:pt x="90" y="274"/>
                  </a:lnTo>
                  <a:lnTo>
                    <a:pt x="5" y="417"/>
                  </a:lnTo>
                  <a:lnTo>
                    <a:pt x="0" y="79"/>
                  </a:lnTo>
                  <a:lnTo>
                    <a:pt x="90" y="0"/>
                  </a:lnTo>
                  <a:close/>
                </a:path>
              </a:pathLst>
            </a:custGeom>
            <a:solidFill>
              <a:srgbClr val="8F8F8F"/>
            </a:solidFill>
            <a:ln w="11113">
              <a:solidFill>
                <a:srgbClr val="000000"/>
              </a:solidFill>
              <a:round/>
              <a:headEnd/>
              <a:tailEnd/>
            </a:ln>
          </p:spPr>
          <p:txBody>
            <a:bodyPr/>
            <a:lstStyle/>
            <a:p>
              <a:endParaRPr lang="en-US"/>
            </a:p>
          </p:txBody>
        </p:sp>
        <p:sp>
          <p:nvSpPr>
            <p:cNvPr id="11308" name="Freeform 42">
              <a:extLst>
                <a:ext uri="{FF2B5EF4-FFF2-40B4-BE49-F238E27FC236}">
                  <a16:creationId xmlns:a16="http://schemas.microsoft.com/office/drawing/2014/main" id="{E0DA4631-3A4F-A041-9A82-FF09D7E89901}"/>
                </a:ext>
              </a:extLst>
            </p:cNvPr>
            <p:cNvSpPr>
              <a:spLocks/>
            </p:cNvSpPr>
            <p:nvPr/>
          </p:nvSpPr>
          <p:spPr bwMode="auto">
            <a:xfrm>
              <a:off x="3360" y="2640"/>
              <a:ext cx="34" cy="209"/>
            </a:xfrm>
            <a:custGeom>
              <a:avLst/>
              <a:gdLst>
                <a:gd name="T0" fmla="*/ 1 w 68"/>
                <a:gd name="T1" fmla="*/ 0 h 417"/>
                <a:gd name="T2" fmla="*/ 1 w 68"/>
                <a:gd name="T3" fmla="*/ 1 h 417"/>
                <a:gd name="T4" fmla="*/ 0 w 68"/>
                <a:gd name="T5" fmla="*/ 1 h 417"/>
                <a:gd name="T6" fmla="*/ 1 w 68"/>
                <a:gd name="T7" fmla="*/ 1 h 417"/>
                <a:gd name="T8" fmla="*/ 1 w 68"/>
                <a:gd name="T9" fmla="*/ 0 h 417"/>
                <a:gd name="T10" fmla="*/ 0 60000 65536"/>
                <a:gd name="T11" fmla="*/ 0 60000 65536"/>
                <a:gd name="T12" fmla="*/ 0 60000 65536"/>
                <a:gd name="T13" fmla="*/ 0 60000 65536"/>
                <a:gd name="T14" fmla="*/ 0 60000 65536"/>
                <a:gd name="T15" fmla="*/ 0 w 68"/>
                <a:gd name="T16" fmla="*/ 0 h 417"/>
                <a:gd name="T17" fmla="*/ 68 w 68"/>
                <a:gd name="T18" fmla="*/ 417 h 417"/>
              </a:gdLst>
              <a:ahLst/>
              <a:cxnLst>
                <a:cxn ang="T10">
                  <a:pos x="T0" y="T1"/>
                </a:cxn>
                <a:cxn ang="T11">
                  <a:pos x="T2" y="T3"/>
                </a:cxn>
                <a:cxn ang="T12">
                  <a:pos x="T4" y="T5"/>
                </a:cxn>
                <a:cxn ang="T13">
                  <a:pos x="T6" y="T7"/>
                </a:cxn>
                <a:cxn ang="T14">
                  <a:pos x="T8" y="T9"/>
                </a:cxn>
              </a:cxnLst>
              <a:rect l="T15" t="T16" r="T17" b="T18"/>
              <a:pathLst>
                <a:path w="68" h="417">
                  <a:moveTo>
                    <a:pt x="68" y="0"/>
                  </a:moveTo>
                  <a:lnTo>
                    <a:pt x="65" y="362"/>
                  </a:lnTo>
                  <a:lnTo>
                    <a:pt x="0" y="417"/>
                  </a:lnTo>
                  <a:lnTo>
                    <a:pt x="3" y="46"/>
                  </a:lnTo>
                  <a:lnTo>
                    <a:pt x="68" y="0"/>
                  </a:lnTo>
                  <a:close/>
                </a:path>
              </a:pathLst>
            </a:custGeom>
            <a:solidFill>
              <a:srgbClr val="8F8F8F"/>
            </a:solidFill>
            <a:ln w="11113">
              <a:solidFill>
                <a:srgbClr val="000000"/>
              </a:solidFill>
              <a:round/>
              <a:headEnd/>
              <a:tailEnd/>
            </a:ln>
          </p:spPr>
          <p:txBody>
            <a:bodyPr/>
            <a:lstStyle/>
            <a:p>
              <a:endParaRPr lang="en-US"/>
            </a:p>
          </p:txBody>
        </p:sp>
        <p:sp>
          <p:nvSpPr>
            <p:cNvPr id="11309" name="Freeform 43">
              <a:extLst>
                <a:ext uri="{FF2B5EF4-FFF2-40B4-BE49-F238E27FC236}">
                  <a16:creationId xmlns:a16="http://schemas.microsoft.com/office/drawing/2014/main" id="{D64943E0-61EF-724F-91A6-9A1FB96415F3}"/>
                </a:ext>
              </a:extLst>
            </p:cNvPr>
            <p:cNvSpPr>
              <a:spLocks/>
            </p:cNvSpPr>
            <p:nvPr/>
          </p:nvSpPr>
          <p:spPr bwMode="auto">
            <a:xfrm>
              <a:off x="3103" y="2663"/>
              <a:ext cx="226" cy="154"/>
            </a:xfrm>
            <a:custGeom>
              <a:avLst/>
              <a:gdLst>
                <a:gd name="T0" fmla="*/ 0 w 452"/>
                <a:gd name="T1" fmla="*/ 0 h 307"/>
                <a:gd name="T2" fmla="*/ 1 w 452"/>
                <a:gd name="T3" fmla="*/ 1 h 307"/>
                <a:gd name="T4" fmla="*/ 1 w 452"/>
                <a:gd name="T5" fmla="*/ 1 h 307"/>
                <a:gd name="T6" fmla="*/ 0 w 452"/>
                <a:gd name="T7" fmla="*/ 1 h 307"/>
                <a:gd name="T8" fmla="*/ 0 w 452"/>
                <a:gd name="T9" fmla="*/ 0 h 307"/>
                <a:gd name="T10" fmla="*/ 0 60000 65536"/>
                <a:gd name="T11" fmla="*/ 0 60000 65536"/>
                <a:gd name="T12" fmla="*/ 0 60000 65536"/>
                <a:gd name="T13" fmla="*/ 0 60000 65536"/>
                <a:gd name="T14" fmla="*/ 0 60000 65536"/>
                <a:gd name="T15" fmla="*/ 0 w 452"/>
                <a:gd name="T16" fmla="*/ 0 h 307"/>
                <a:gd name="T17" fmla="*/ 452 w 452"/>
                <a:gd name="T18" fmla="*/ 307 h 307"/>
              </a:gdLst>
              <a:ahLst/>
              <a:cxnLst>
                <a:cxn ang="T10">
                  <a:pos x="T0" y="T1"/>
                </a:cxn>
                <a:cxn ang="T11">
                  <a:pos x="T2" y="T3"/>
                </a:cxn>
                <a:cxn ang="T12">
                  <a:pos x="T4" y="T5"/>
                </a:cxn>
                <a:cxn ang="T13">
                  <a:pos x="T6" y="T7"/>
                </a:cxn>
                <a:cxn ang="T14">
                  <a:pos x="T8" y="T9"/>
                </a:cxn>
              </a:cxnLst>
              <a:rect l="T15" t="T16" r="T17" b="T18"/>
              <a:pathLst>
                <a:path w="452" h="307">
                  <a:moveTo>
                    <a:pt x="0" y="0"/>
                  </a:moveTo>
                  <a:lnTo>
                    <a:pt x="452" y="43"/>
                  </a:lnTo>
                  <a:lnTo>
                    <a:pt x="452" y="307"/>
                  </a:lnTo>
                  <a:lnTo>
                    <a:pt x="0" y="266"/>
                  </a:lnTo>
                  <a:lnTo>
                    <a:pt x="0" y="0"/>
                  </a:lnTo>
                  <a:close/>
                </a:path>
              </a:pathLst>
            </a:custGeom>
            <a:solidFill>
              <a:srgbClr val="808080"/>
            </a:solidFill>
            <a:ln w="11113">
              <a:solidFill>
                <a:srgbClr val="000000"/>
              </a:solidFill>
              <a:round/>
              <a:headEnd/>
              <a:tailEnd/>
            </a:ln>
          </p:spPr>
          <p:txBody>
            <a:bodyPr/>
            <a:lstStyle/>
            <a:p>
              <a:endParaRPr lang="en-US"/>
            </a:p>
          </p:txBody>
        </p:sp>
        <p:sp>
          <p:nvSpPr>
            <p:cNvPr id="11310" name="Freeform 44">
              <a:extLst>
                <a:ext uri="{FF2B5EF4-FFF2-40B4-BE49-F238E27FC236}">
                  <a16:creationId xmlns:a16="http://schemas.microsoft.com/office/drawing/2014/main" id="{2986ECFB-A842-C145-B9C6-9336CBCB5692}"/>
                </a:ext>
              </a:extLst>
            </p:cNvPr>
            <p:cNvSpPr>
              <a:spLocks/>
            </p:cNvSpPr>
            <p:nvPr/>
          </p:nvSpPr>
          <p:spPr bwMode="auto">
            <a:xfrm>
              <a:off x="3110" y="2664"/>
              <a:ext cx="219" cy="148"/>
            </a:xfrm>
            <a:custGeom>
              <a:avLst/>
              <a:gdLst>
                <a:gd name="T0" fmla="*/ 0 w 438"/>
                <a:gd name="T1" fmla="*/ 0 h 297"/>
                <a:gd name="T2" fmla="*/ 1 w 438"/>
                <a:gd name="T3" fmla="*/ 0 h 297"/>
                <a:gd name="T4" fmla="*/ 1 w 438"/>
                <a:gd name="T5" fmla="*/ 0 h 297"/>
                <a:gd name="T6" fmla="*/ 0 w 438"/>
                <a:gd name="T7" fmla="*/ 0 h 297"/>
                <a:gd name="T8" fmla="*/ 0 w 438"/>
                <a:gd name="T9" fmla="*/ 0 h 297"/>
                <a:gd name="T10" fmla="*/ 0 60000 65536"/>
                <a:gd name="T11" fmla="*/ 0 60000 65536"/>
                <a:gd name="T12" fmla="*/ 0 60000 65536"/>
                <a:gd name="T13" fmla="*/ 0 60000 65536"/>
                <a:gd name="T14" fmla="*/ 0 60000 65536"/>
                <a:gd name="T15" fmla="*/ 0 w 438"/>
                <a:gd name="T16" fmla="*/ 0 h 297"/>
                <a:gd name="T17" fmla="*/ 438 w 438"/>
                <a:gd name="T18" fmla="*/ 297 h 297"/>
              </a:gdLst>
              <a:ahLst/>
              <a:cxnLst>
                <a:cxn ang="T10">
                  <a:pos x="T0" y="T1"/>
                </a:cxn>
                <a:cxn ang="T11">
                  <a:pos x="T2" y="T3"/>
                </a:cxn>
                <a:cxn ang="T12">
                  <a:pos x="T4" y="T5"/>
                </a:cxn>
                <a:cxn ang="T13">
                  <a:pos x="T6" y="T7"/>
                </a:cxn>
                <a:cxn ang="T14">
                  <a:pos x="T8" y="T9"/>
                </a:cxn>
              </a:cxnLst>
              <a:rect l="T15" t="T16" r="T17" b="T18"/>
              <a:pathLst>
                <a:path w="438" h="297">
                  <a:moveTo>
                    <a:pt x="0" y="0"/>
                  </a:moveTo>
                  <a:lnTo>
                    <a:pt x="438" y="41"/>
                  </a:lnTo>
                  <a:lnTo>
                    <a:pt x="438" y="297"/>
                  </a:lnTo>
                  <a:lnTo>
                    <a:pt x="0" y="257"/>
                  </a:lnTo>
                  <a:lnTo>
                    <a:pt x="0" y="0"/>
                  </a:lnTo>
                  <a:close/>
                </a:path>
              </a:pathLst>
            </a:custGeom>
            <a:solidFill>
              <a:srgbClr val="FFFFFF"/>
            </a:solidFill>
            <a:ln w="11113">
              <a:solidFill>
                <a:srgbClr val="000000"/>
              </a:solidFill>
              <a:round/>
              <a:headEnd/>
              <a:tailEnd/>
            </a:ln>
          </p:spPr>
          <p:txBody>
            <a:bodyPr/>
            <a:lstStyle/>
            <a:p>
              <a:endParaRPr lang="en-US"/>
            </a:p>
          </p:txBody>
        </p:sp>
        <p:sp>
          <p:nvSpPr>
            <p:cNvPr id="11311" name="Freeform 45">
              <a:extLst>
                <a:ext uri="{FF2B5EF4-FFF2-40B4-BE49-F238E27FC236}">
                  <a16:creationId xmlns:a16="http://schemas.microsoft.com/office/drawing/2014/main" id="{644E793F-0441-104B-8186-67AFF939AAF6}"/>
                </a:ext>
              </a:extLst>
            </p:cNvPr>
            <p:cNvSpPr>
              <a:spLocks/>
            </p:cNvSpPr>
            <p:nvPr/>
          </p:nvSpPr>
          <p:spPr bwMode="auto">
            <a:xfrm>
              <a:off x="3392" y="2614"/>
              <a:ext cx="32" cy="190"/>
            </a:xfrm>
            <a:custGeom>
              <a:avLst/>
              <a:gdLst>
                <a:gd name="T0" fmla="*/ 0 w 63"/>
                <a:gd name="T1" fmla="*/ 1 h 379"/>
                <a:gd name="T2" fmla="*/ 0 w 63"/>
                <a:gd name="T3" fmla="*/ 1 h 379"/>
                <a:gd name="T4" fmla="*/ 1 w 63"/>
                <a:gd name="T5" fmla="*/ 0 h 379"/>
                <a:gd name="T6" fmla="*/ 1 w 63"/>
                <a:gd name="T7" fmla="*/ 1 h 379"/>
                <a:gd name="T8" fmla="*/ 0 w 63"/>
                <a:gd name="T9" fmla="*/ 1 h 379"/>
                <a:gd name="T10" fmla="*/ 0 60000 65536"/>
                <a:gd name="T11" fmla="*/ 0 60000 65536"/>
                <a:gd name="T12" fmla="*/ 0 60000 65536"/>
                <a:gd name="T13" fmla="*/ 0 60000 65536"/>
                <a:gd name="T14" fmla="*/ 0 60000 65536"/>
                <a:gd name="T15" fmla="*/ 0 w 63"/>
                <a:gd name="T16" fmla="*/ 0 h 379"/>
                <a:gd name="T17" fmla="*/ 63 w 63"/>
                <a:gd name="T18" fmla="*/ 379 h 379"/>
              </a:gdLst>
              <a:ahLst/>
              <a:cxnLst>
                <a:cxn ang="T10">
                  <a:pos x="T0" y="T1"/>
                </a:cxn>
                <a:cxn ang="T11">
                  <a:pos x="T2" y="T3"/>
                </a:cxn>
                <a:cxn ang="T12">
                  <a:pos x="T4" y="T5"/>
                </a:cxn>
                <a:cxn ang="T13">
                  <a:pos x="T6" y="T7"/>
                </a:cxn>
                <a:cxn ang="T14">
                  <a:pos x="T8" y="T9"/>
                </a:cxn>
              </a:cxnLst>
              <a:rect l="T15" t="T16" r="T17" b="T18"/>
              <a:pathLst>
                <a:path w="63" h="379">
                  <a:moveTo>
                    <a:pt x="0" y="379"/>
                  </a:moveTo>
                  <a:lnTo>
                    <a:pt x="0" y="52"/>
                  </a:lnTo>
                  <a:lnTo>
                    <a:pt x="63" y="0"/>
                  </a:lnTo>
                  <a:lnTo>
                    <a:pt x="59" y="274"/>
                  </a:lnTo>
                  <a:lnTo>
                    <a:pt x="0" y="379"/>
                  </a:lnTo>
                  <a:close/>
                </a:path>
              </a:pathLst>
            </a:custGeom>
            <a:solidFill>
              <a:srgbClr val="808080"/>
            </a:solidFill>
            <a:ln w="1588">
              <a:solidFill>
                <a:srgbClr val="000000"/>
              </a:solidFill>
              <a:round/>
              <a:headEnd/>
              <a:tailEnd/>
            </a:ln>
          </p:spPr>
          <p:txBody>
            <a:bodyPr/>
            <a:lstStyle/>
            <a:p>
              <a:endParaRPr lang="en-US"/>
            </a:p>
          </p:txBody>
        </p:sp>
        <p:sp>
          <p:nvSpPr>
            <p:cNvPr id="11312" name="Freeform 46">
              <a:extLst>
                <a:ext uri="{FF2B5EF4-FFF2-40B4-BE49-F238E27FC236}">
                  <a16:creationId xmlns:a16="http://schemas.microsoft.com/office/drawing/2014/main" id="{44B59D57-0483-FE49-B410-8F77BE452A73}"/>
                </a:ext>
              </a:extLst>
            </p:cNvPr>
            <p:cNvSpPr>
              <a:spLocks/>
            </p:cNvSpPr>
            <p:nvPr/>
          </p:nvSpPr>
          <p:spPr bwMode="auto">
            <a:xfrm>
              <a:off x="3124" y="2592"/>
              <a:ext cx="300" cy="48"/>
            </a:xfrm>
            <a:custGeom>
              <a:avLst/>
              <a:gdLst>
                <a:gd name="T0" fmla="*/ 0 w 600"/>
                <a:gd name="T1" fmla="*/ 1 h 96"/>
                <a:gd name="T2" fmla="*/ 1 w 600"/>
                <a:gd name="T3" fmla="*/ 1 h 96"/>
                <a:gd name="T4" fmla="*/ 1 w 600"/>
                <a:gd name="T5" fmla="*/ 1 h 96"/>
                <a:gd name="T6" fmla="*/ 1 w 600"/>
                <a:gd name="T7" fmla="*/ 0 h 96"/>
                <a:gd name="T8" fmla="*/ 0 w 600"/>
                <a:gd name="T9" fmla="*/ 1 h 96"/>
                <a:gd name="T10" fmla="*/ 0 60000 65536"/>
                <a:gd name="T11" fmla="*/ 0 60000 65536"/>
                <a:gd name="T12" fmla="*/ 0 60000 65536"/>
                <a:gd name="T13" fmla="*/ 0 60000 65536"/>
                <a:gd name="T14" fmla="*/ 0 60000 65536"/>
                <a:gd name="T15" fmla="*/ 0 w 600"/>
                <a:gd name="T16" fmla="*/ 0 h 96"/>
                <a:gd name="T17" fmla="*/ 600 w 600"/>
                <a:gd name="T18" fmla="*/ 96 h 96"/>
              </a:gdLst>
              <a:ahLst/>
              <a:cxnLst>
                <a:cxn ang="T10">
                  <a:pos x="T0" y="T1"/>
                </a:cxn>
                <a:cxn ang="T11">
                  <a:pos x="T2" y="T3"/>
                </a:cxn>
                <a:cxn ang="T12">
                  <a:pos x="T4" y="T5"/>
                </a:cxn>
                <a:cxn ang="T13">
                  <a:pos x="T6" y="T7"/>
                </a:cxn>
                <a:cxn ang="T14">
                  <a:pos x="T8" y="T9"/>
                </a:cxn>
              </a:cxnLst>
              <a:rect l="T15" t="T16" r="T17" b="T18"/>
              <a:pathLst>
                <a:path w="600" h="96">
                  <a:moveTo>
                    <a:pt x="0" y="36"/>
                  </a:moveTo>
                  <a:lnTo>
                    <a:pt x="537" y="96"/>
                  </a:lnTo>
                  <a:lnTo>
                    <a:pt x="600" y="46"/>
                  </a:lnTo>
                  <a:lnTo>
                    <a:pt x="103" y="0"/>
                  </a:lnTo>
                  <a:lnTo>
                    <a:pt x="0" y="36"/>
                  </a:lnTo>
                  <a:close/>
                </a:path>
              </a:pathLst>
            </a:custGeom>
            <a:solidFill>
              <a:srgbClr val="E1E1E1"/>
            </a:solidFill>
            <a:ln w="1588">
              <a:solidFill>
                <a:srgbClr val="000000"/>
              </a:solidFill>
              <a:round/>
              <a:headEnd/>
              <a:tailEnd/>
            </a:ln>
          </p:spPr>
          <p:txBody>
            <a:bodyPr/>
            <a:lstStyle/>
            <a:p>
              <a:endParaRPr lang="en-US"/>
            </a:p>
          </p:txBody>
        </p:sp>
        <p:sp>
          <p:nvSpPr>
            <p:cNvPr id="11313" name="Freeform 47">
              <a:extLst>
                <a:ext uri="{FF2B5EF4-FFF2-40B4-BE49-F238E27FC236}">
                  <a16:creationId xmlns:a16="http://schemas.microsoft.com/office/drawing/2014/main" id="{CF4782E0-4070-CD40-9F7F-349F8F5A6E5C}"/>
                </a:ext>
              </a:extLst>
            </p:cNvPr>
            <p:cNvSpPr>
              <a:spLocks/>
            </p:cNvSpPr>
            <p:nvPr/>
          </p:nvSpPr>
          <p:spPr bwMode="auto">
            <a:xfrm>
              <a:off x="3194" y="2894"/>
              <a:ext cx="95" cy="12"/>
            </a:xfrm>
            <a:custGeom>
              <a:avLst/>
              <a:gdLst>
                <a:gd name="T0" fmla="*/ 1 w 189"/>
                <a:gd name="T1" fmla="*/ 1 h 23"/>
                <a:gd name="T2" fmla="*/ 0 w 189"/>
                <a:gd name="T3" fmla="*/ 0 h 23"/>
                <a:gd name="T4" fmla="*/ 0 w 189"/>
                <a:gd name="T5" fmla="*/ 1 h 23"/>
                <a:gd name="T6" fmla="*/ 1 w 189"/>
                <a:gd name="T7" fmla="*/ 1 h 23"/>
                <a:gd name="T8" fmla="*/ 1 w 189"/>
                <a:gd name="T9" fmla="*/ 1 h 23"/>
                <a:gd name="T10" fmla="*/ 0 60000 65536"/>
                <a:gd name="T11" fmla="*/ 0 60000 65536"/>
                <a:gd name="T12" fmla="*/ 0 60000 65536"/>
                <a:gd name="T13" fmla="*/ 0 60000 65536"/>
                <a:gd name="T14" fmla="*/ 0 60000 65536"/>
                <a:gd name="T15" fmla="*/ 0 w 189"/>
                <a:gd name="T16" fmla="*/ 0 h 23"/>
                <a:gd name="T17" fmla="*/ 189 w 189"/>
                <a:gd name="T18" fmla="*/ 23 h 23"/>
              </a:gdLst>
              <a:ahLst/>
              <a:cxnLst>
                <a:cxn ang="T10">
                  <a:pos x="T0" y="T1"/>
                </a:cxn>
                <a:cxn ang="T11">
                  <a:pos x="T2" y="T3"/>
                </a:cxn>
                <a:cxn ang="T12">
                  <a:pos x="T4" y="T5"/>
                </a:cxn>
                <a:cxn ang="T13">
                  <a:pos x="T6" y="T7"/>
                </a:cxn>
                <a:cxn ang="T14">
                  <a:pos x="T8" y="T9"/>
                </a:cxn>
              </a:cxnLst>
              <a:rect l="T15" t="T16" r="T17" b="T18"/>
              <a:pathLst>
                <a:path w="189" h="23">
                  <a:moveTo>
                    <a:pt x="187" y="19"/>
                  </a:moveTo>
                  <a:lnTo>
                    <a:pt x="0" y="0"/>
                  </a:lnTo>
                  <a:lnTo>
                    <a:pt x="0" y="5"/>
                  </a:lnTo>
                  <a:lnTo>
                    <a:pt x="189" y="23"/>
                  </a:lnTo>
                  <a:lnTo>
                    <a:pt x="187" y="19"/>
                  </a:lnTo>
                  <a:close/>
                </a:path>
              </a:pathLst>
            </a:custGeom>
            <a:solidFill>
              <a:srgbClr val="5F5F5F"/>
            </a:solidFill>
            <a:ln w="1588">
              <a:solidFill>
                <a:srgbClr val="000000"/>
              </a:solidFill>
              <a:round/>
              <a:headEnd/>
              <a:tailEnd/>
            </a:ln>
          </p:spPr>
          <p:txBody>
            <a:bodyPr/>
            <a:lstStyle/>
            <a:p>
              <a:endParaRPr lang="en-US"/>
            </a:p>
          </p:txBody>
        </p:sp>
        <p:sp>
          <p:nvSpPr>
            <p:cNvPr id="11314" name="AutoShape 48">
              <a:extLst>
                <a:ext uri="{FF2B5EF4-FFF2-40B4-BE49-F238E27FC236}">
                  <a16:creationId xmlns:a16="http://schemas.microsoft.com/office/drawing/2014/main" id="{F27EC6CB-B01D-0E42-9D0F-3008A4CDC6DA}"/>
                </a:ext>
              </a:extLst>
            </p:cNvPr>
            <p:cNvSpPr>
              <a:spLocks noChangeArrowheads="1"/>
            </p:cNvSpPr>
            <p:nvPr/>
          </p:nvSpPr>
          <p:spPr bwMode="auto">
            <a:xfrm>
              <a:off x="3209" y="2086"/>
              <a:ext cx="144" cy="528"/>
            </a:xfrm>
            <a:prstGeom prst="upArrow">
              <a:avLst>
                <a:gd name="adj1" fmla="val 50000"/>
                <a:gd name="adj2" fmla="val 9166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15" name="Text Box 49">
              <a:extLst>
                <a:ext uri="{FF2B5EF4-FFF2-40B4-BE49-F238E27FC236}">
                  <a16:creationId xmlns:a16="http://schemas.microsoft.com/office/drawing/2014/main" id="{C71A2751-1AA5-F340-BEB3-DBE55A594566}"/>
                </a:ext>
              </a:extLst>
            </p:cNvPr>
            <p:cNvSpPr txBox="1">
              <a:spLocks noChangeArrowheads="1"/>
            </p:cNvSpPr>
            <p:nvPr/>
          </p:nvSpPr>
          <p:spPr bwMode="auto">
            <a:xfrm>
              <a:off x="2297" y="227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FF0000"/>
                  </a:solidFill>
                  <a:latin typeface="Times New Roman" panose="02020603050405020304" pitchFamily="18" charset="0"/>
                </a:rPr>
                <a:t>activities</a:t>
              </a:r>
            </a:p>
          </p:txBody>
        </p:sp>
        <p:sp>
          <p:nvSpPr>
            <p:cNvPr id="11316" name="Oval 50">
              <a:extLst>
                <a:ext uri="{FF2B5EF4-FFF2-40B4-BE49-F238E27FC236}">
                  <a16:creationId xmlns:a16="http://schemas.microsoft.com/office/drawing/2014/main" id="{277736FC-774A-4547-A726-7F4001F1346E}"/>
                </a:ext>
              </a:extLst>
            </p:cNvPr>
            <p:cNvSpPr>
              <a:spLocks noChangeArrowheads="1"/>
            </p:cNvSpPr>
            <p:nvPr/>
          </p:nvSpPr>
          <p:spPr bwMode="auto">
            <a:xfrm>
              <a:off x="2784" y="1200"/>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17" name="Oval 51">
              <a:extLst>
                <a:ext uri="{FF2B5EF4-FFF2-40B4-BE49-F238E27FC236}">
                  <a16:creationId xmlns:a16="http://schemas.microsoft.com/office/drawing/2014/main" id="{7E2A6DD4-4A55-9348-9AF3-E41404573E32}"/>
                </a:ext>
              </a:extLst>
            </p:cNvPr>
            <p:cNvSpPr>
              <a:spLocks noChangeArrowheads="1"/>
            </p:cNvSpPr>
            <p:nvPr/>
          </p:nvSpPr>
          <p:spPr bwMode="auto">
            <a:xfrm>
              <a:off x="3072" y="1536"/>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18" name="Oval 52">
              <a:extLst>
                <a:ext uri="{FF2B5EF4-FFF2-40B4-BE49-F238E27FC236}">
                  <a16:creationId xmlns:a16="http://schemas.microsoft.com/office/drawing/2014/main" id="{60A5BE20-D83A-A848-967E-04259540057E}"/>
                </a:ext>
              </a:extLst>
            </p:cNvPr>
            <p:cNvSpPr>
              <a:spLocks noChangeArrowheads="1"/>
            </p:cNvSpPr>
            <p:nvPr/>
          </p:nvSpPr>
          <p:spPr bwMode="auto">
            <a:xfrm>
              <a:off x="2592" y="1584"/>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19" name="Oval 53">
              <a:extLst>
                <a:ext uri="{FF2B5EF4-FFF2-40B4-BE49-F238E27FC236}">
                  <a16:creationId xmlns:a16="http://schemas.microsoft.com/office/drawing/2014/main" id="{FFFB6AA1-E780-A34C-9D60-A22ABCC5C409}"/>
                </a:ext>
              </a:extLst>
            </p:cNvPr>
            <p:cNvSpPr>
              <a:spLocks noChangeArrowheads="1"/>
            </p:cNvSpPr>
            <p:nvPr/>
          </p:nvSpPr>
          <p:spPr bwMode="auto">
            <a:xfrm>
              <a:off x="3312" y="1824"/>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20" name="Oval 54">
              <a:extLst>
                <a:ext uri="{FF2B5EF4-FFF2-40B4-BE49-F238E27FC236}">
                  <a16:creationId xmlns:a16="http://schemas.microsoft.com/office/drawing/2014/main" id="{5EDC77C0-32AC-714F-8129-A7CC7EC63EF1}"/>
                </a:ext>
              </a:extLst>
            </p:cNvPr>
            <p:cNvSpPr>
              <a:spLocks noChangeArrowheads="1"/>
            </p:cNvSpPr>
            <p:nvPr/>
          </p:nvSpPr>
          <p:spPr bwMode="auto">
            <a:xfrm>
              <a:off x="2832" y="1872"/>
              <a:ext cx="144"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21" name="Line 55">
              <a:extLst>
                <a:ext uri="{FF2B5EF4-FFF2-40B4-BE49-F238E27FC236}">
                  <a16:creationId xmlns:a16="http://schemas.microsoft.com/office/drawing/2014/main" id="{FB651A15-6042-DA44-9229-AB1CE2E2B3D7}"/>
                </a:ext>
              </a:extLst>
            </p:cNvPr>
            <p:cNvSpPr>
              <a:spLocks noChangeShapeType="1"/>
            </p:cNvSpPr>
            <p:nvPr/>
          </p:nvSpPr>
          <p:spPr bwMode="auto">
            <a:xfrm flipH="1">
              <a:off x="2688" y="1344"/>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22" name="Line 56">
              <a:extLst>
                <a:ext uri="{FF2B5EF4-FFF2-40B4-BE49-F238E27FC236}">
                  <a16:creationId xmlns:a16="http://schemas.microsoft.com/office/drawing/2014/main" id="{7CC773A5-4590-6D49-A399-9680EA5AF1D1}"/>
                </a:ext>
              </a:extLst>
            </p:cNvPr>
            <p:cNvSpPr>
              <a:spLocks noChangeShapeType="1"/>
            </p:cNvSpPr>
            <p:nvPr/>
          </p:nvSpPr>
          <p:spPr bwMode="auto">
            <a:xfrm>
              <a:off x="2928" y="1344"/>
              <a:ext cx="192" cy="192"/>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23" name="Line 57">
              <a:extLst>
                <a:ext uri="{FF2B5EF4-FFF2-40B4-BE49-F238E27FC236}">
                  <a16:creationId xmlns:a16="http://schemas.microsoft.com/office/drawing/2014/main" id="{9E6F67AE-B742-1E47-81AC-DE19D552EA20}"/>
                </a:ext>
              </a:extLst>
            </p:cNvPr>
            <p:cNvSpPr>
              <a:spLocks noChangeShapeType="1"/>
            </p:cNvSpPr>
            <p:nvPr/>
          </p:nvSpPr>
          <p:spPr bwMode="auto">
            <a:xfrm flipH="1">
              <a:off x="2928" y="1680"/>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24" name="Line 58">
              <a:extLst>
                <a:ext uri="{FF2B5EF4-FFF2-40B4-BE49-F238E27FC236}">
                  <a16:creationId xmlns:a16="http://schemas.microsoft.com/office/drawing/2014/main" id="{CF7604DF-75DB-914B-99D8-694548487FB8}"/>
                </a:ext>
              </a:extLst>
            </p:cNvPr>
            <p:cNvSpPr>
              <a:spLocks noChangeShapeType="1"/>
            </p:cNvSpPr>
            <p:nvPr/>
          </p:nvSpPr>
          <p:spPr bwMode="auto">
            <a:xfrm>
              <a:off x="3216" y="1680"/>
              <a:ext cx="144"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25" name="Text Box 59">
              <a:extLst>
                <a:ext uri="{FF2B5EF4-FFF2-40B4-BE49-F238E27FC236}">
                  <a16:creationId xmlns:a16="http://schemas.microsoft.com/office/drawing/2014/main" id="{45A43D4D-7212-6544-B083-CCAD7DED26E1}"/>
                </a:ext>
              </a:extLst>
            </p:cNvPr>
            <p:cNvSpPr txBox="1">
              <a:spLocks noChangeArrowheads="1"/>
            </p:cNvSpPr>
            <p:nvPr/>
          </p:nvSpPr>
          <p:spPr bwMode="auto">
            <a:xfrm>
              <a:off x="3072" y="912"/>
              <a:ext cx="96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pattern matching</a:t>
              </a:r>
            </a:p>
          </p:txBody>
        </p:sp>
        <p:sp>
          <p:nvSpPr>
            <p:cNvPr id="11326" name="AutoShape 60">
              <a:extLst>
                <a:ext uri="{FF2B5EF4-FFF2-40B4-BE49-F238E27FC236}">
                  <a16:creationId xmlns:a16="http://schemas.microsoft.com/office/drawing/2014/main" id="{BCBD9732-7874-6C46-84BB-9A55BB765386}"/>
                </a:ext>
              </a:extLst>
            </p:cNvPr>
            <p:cNvSpPr>
              <a:spLocks noChangeArrowheads="1"/>
            </p:cNvSpPr>
            <p:nvPr/>
          </p:nvSpPr>
          <p:spPr bwMode="auto">
            <a:xfrm>
              <a:off x="1632" y="1680"/>
              <a:ext cx="768" cy="96"/>
            </a:xfrm>
            <a:prstGeom prst="rightArrow">
              <a:avLst>
                <a:gd name="adj1" fmla="val 50000"/>
                <a:gd name="adj2" fmla="val 20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11327" name="Group 61">
              <a:extLst>
                <a:ext uri="{FF2B5EF4-FFF2-40B4-BE49-F238E27FC236}">
                  <a16:creationId xmlns:a16="http://schemas.microsoft.com/office/drawing/2014/main" id="{2C8731FE-DA1D-4E4B-821A-EF0934BE7817}"/>
                </a:ext>
              </a:extLst>
            </p:cNvPr>
            <p:cNvGrpSpPr>
              <a:grpSpLocks/>
            </p:cNvGrpSpPr>
            <p:nvPr/>
          </p:nvGrpSpPr>
          <p:grpSpPr bwMode="auto">
            <a:xfrm>
              <a:off x="4271" y="1680"/>
              <a:ext cx="576" cy="528"/>
              <a:chOff x="3942" y="2453"/>
              <a:chExt cx="771" cy="621"/>
            </a:xfrm>
          </p:grpSpPr>
          <p:sp>
            <p:nvSpPr>
              <p:cNvPr id="11337" name="Freeform 62">
                <a:extLst>
                  <a:ext uri="{FF2B5EF4-FFF2-40B4-BE49-F238E27FC236}">
                    <a16:creationId xmlns:a16="http://schemas.microsoft.com/office/drawing/2014/main" id="{7FC9EB12-69D7-374A-AE91-6D3E9A96A986}"/>
                  </a:ext>
                </a:extLst>
              </p:cNvPr>
              <p:cNvSpPr>
                <a:spLocks/>
              </p:cNvSpPr>
              <p:nvPr/>
            </p:nvSpPr>
            <p:spPr bwMode="auto">
              <a:xfrm>
                <a:off x="3942" y="2453"/>
                <a:ext cx="771" cy="621"/>
              </a:xfrm>
              <a:custGeom>
                <a:avLst/>
                <a:gdLst>
                  <a:gd name="T0" fmla="*/ 0 w 1544"/>
                  <a:gd name="T1" fmla="*/ 0 h 1864"/>
                  <a:gd name="T2" fmla="*/ 0 w 1544"/>
                  <a:gd name="T3" fmla="*/ 0 h 1864"/>
                  <a:gd name="T4" fmla="*/ 2 w 1544"/>
                  <a:gd name="T5" fmla="*/ 0 h 1864"/>
                  <a:gd name="T6" fmla="*/ 3 w 1544"/>
                  <a:gd name="T7" fmla="*/ 0 h 1864"/>
                  <a:gd name="T8" fmla="*/ 3 w 1544"/>
                  <a:gd name="T9" fmla="*/ 0 h 1864"/>
                  <a:gd name="T10" fmla="*/ 2 w 1544"/>
                  <a:gd name="T11" fmla="*/ 0 h 1864"/>
                  <a:gd name="T12" fmla="*/ 0 w 1544"/>
                  <a:gd name="T13" fmla="*/ 0 h 1864"/>
                  <a:gd name="T14" fmla="*/ 0 w 1544"/>
                  <a:gd name="T15" fmla="*/ 0 h 1864"/>
                  <a:gd name="T16" fmla="*/ 0 w 1544"/>
                  <a:gd name="T17" fmla="*/ 0 h 18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44"/>
                  <a:gd name="T28" fmla="*/ 0 h 1864"/>
                  <a:gd name="T29" fmla="*/ 1544 w 1544"/>
                  <a:gd name="T30" fmla="*/ 1864 h 18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44" h="1864">
                    <a:moveTo>
                      <a:pt x="0" y="532"/>
                    </a:moveTo>
                    <a:lnTo>
                      <a:pt x="471" y="0"/>
                    </a:lnTo>
                    <a:lnTo>
                      <a:pt x="1072" y="0"/>
                    </a:lnTo>
                    <a:lnTo>
                      <a:pt x="1544" y="532"/>
                    </a:lnTo>
                    <a:lnTo>
                      <a:pt x="1544" y="1299"/>
                    </a:lnTo>
                    <a:lnTo>
                      <a:pt x="1072" y="1864"/>
                    </a:lnTo>
                    <a:lnTo>
                      <a:pt x="471" y="1864"/>
                    </a:lnTo>
                    <a:lnTo>
                      <a:pt x="0" y="1299"/>
                    </a:lnTo>
                    <a:lnTo>
                      <a:pt x="0" y="532"/>
                    </a:lnTo>
                    <a:close/>
                  </a:path>
                </a:pathLst>
              </a:custGeom>
              <a:solidFill>
                <a:srgbClr val="FF0000"/>
              </a:solidFill>
              <a:ln w="7938">
                <a:solidFill>
                  <a:srgbClr val="000000"/>
                </a:solidFill>
                <a:round/>
                <a:headEnd/>
                <a:tailEnd/>
              </a:ln>
            </p:spPr>
            <p:txBody>
              <a:bodyPr/>
              <a:lstStyle/>
              <a:p>
                <a:endParaRPr lang="en-US"/>
              </a:p>
            </p:txBody>
          </p:sp>
          <p:sp>
            <p:nvSpPr>
              <p:cNvPr id="11338" name="Freeform 63">
                <a:extLst>
                  <a:ext uri="{FF2B5EF4-FFF2-40B4-BE49-F238E27FC236}">
                    <a16:creationId xmlns:a16="http://schemas.microsoft.com/office/drawing/2014/main" id="{84CAD841-09B8-C84B-A332-54809DB72D6C}"/>
                  </a:ext>
                </a:extLst>
              </p:cNvPr>
              <p:cNvSpPr>
                <a:spLocks/>
              </p:cNvSpPr>
              <p:nvPr/>
            </p:nvSpPr>
            <p:spPr bwMode="auto">
              <a:xfrm>
                <a:off x="3994" y="2495"/>
                <a:ext cx="667" cy="537"/>
              </a:xfrm>
              <a:custGeom>
                <a:avLst/>
                <a:gdLst>
                  <a:gd name="T0" fmla="*/ 0 w 1335"/>
                  <a:gd name="T1" fmla="*/ 0 h 1610"/>
                  <a:gd name="T2" fmla="*/ 0 w 1335"/>
                  <a:gd name="T3" fmla="*/ 0 h 1610"/>
                  <a:gd name="T4" fmla="*/ 1 w 1335"/>
                  <a:gd name="T5" fmla="*/ 0 h 1610"/>
                  <a:gd name="T6" fmla="*/ 2 w 1335"/>
                  <a:gd name="T7" fmla="*/ 0 h 1610"/>
                  <a:gd name="T8" fmla="*/ 2 w 1335"/>
                  <a:gd name="T9" fmla="*/ 0 h 1610"/>
                  <a:gd name="T10" fmla="*/ 1 w 1335"/>
                  <a:gd name="T11" fmla="*/ 0 h 1610"/>
                  <a:gd name="T12" fmla="*/ 0 w 1335"/>
                  <a:gd name="T13" fmla="*/ 0 h 1610"/>
                  <a:gd name="T14" fmla="*/ 0 w 1335"/>
                  <a:gd name="T15" fmla="*/ 0 h 1610"/>
                  <a:gd name="T16" fmla="*/ 0 w 1335"/>
                  <a:gd name="T17" fmla="*/ 0 h 16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5"/>
                  <a:gd name="T28" fmla="*/ 0 h 1610"/>
                  <a:gd name="T29" fmla="*/ 1335 w 1335"/>
                  <a:gd name="T30" fmla="*/ 1610 h 16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5" h="1610">
                    <a:moveTo>
                      <a:pt x="0" y="459"/>
                    </a:moveTo>
                    <a:lnTo>
                      <a:pt x="408" y="0"/>
                    </a:lnTo>
                    <a:lnTo>
                      <a:pt x="928" y="0"/>
                    </a:lnTo>
                    <a:lnTo>
                      <a:pt x="1335" y="459"/>
                    </a:lnTo>
                    <a:lnTo>
                      <a:pt x="1335" y="1121"/>
                    </a:lnTo>
                    <a:lnTo>
                      <a:pt x="928" y="1610"/>
                    </a:lnTo>
                    <a:lnTo>
                      <a:pt x="408" y="1610"/>
                    </a:lnTo>
                    <a:lnTo>
                      <a:pt x="0" y="1121"/>
                    </a:lnTo>
                    <a:lnTo>
                      <a:pt x="0" y="459"/>
                    </a:lnTo>
                  </a:path>
                </a:pathLst>
              </a:custGeom>
              <a:noFill/>
              <a:ln w="777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9" name="Freeform 64">
                <a:extLst>
                  <a:ext uri="{FF2B5EF4-FFF2-40B4-BE49-F238E27FC236}">
                    <a16:creationId xmlns:a16="http://schemas.microsoft.com/office/drawing/2014/main" id="{9E3B0864-04A6-CF4B-AA72-B7CBF5CECF97}"/>
                  </a:ext>
                </a:extLst>
              </p:cNvPr>
              <p:cNvSpPr>
                <a:spLocks/>
              </p:cNvSpPr>
              <p:nvPr/>
            </p:nvSpPr>
            <p:spPr bwMode="auto">
              <a:xfrm>
                <a:off x="3994" y="2495"/>
                <a:ext cx="667" cy="537"/>
              </a:xfrm>
              <a:custGeom>
                <a:avLst/>
                <a:gdLst>
                  <a:gd name="T0" fmla="*/ 0 w 1335"/>
                  <a:gd name="T1" fmla="*/ 0 h 1610"/>
                  <a:gd name="T2" fmla="*/ 0 w 1335"/>
                  <a:gd name="T3" fmla="*/ 0 h 1610"/>
                  <a:gd name="T4" fmla="*/ 1 w 1335"/>
                  <a:gd name="T5" fmla="*/ 0 h 1610"/>
                  <a:gd name="T6" fmla="*/ 2 w 1335"/>
                  <a:gd name="T7" fmla="*/ 0 h 1610"/>
                  <a:gd name="T8" fmla="*/ 2 w 1335"/>
                  <a:gd name="T9" fmla="*/ 0 h 1610"/>
                  <a:gd name="T10" fmla="*/ 1 w 1335"/>
                  <a:gd name="T11" fmla="*/ 0 h 1610"/>
                  <a:gd name="T12" fmla="*/ 0 w 1335"/>
                  <a:gd name="T13" fmla="*/ 0 h 1610"/>
                  <a:gd name="T14" fmla="*/ 0 w 1335"/>
                  <a:gd name="T15" fmla="*/ 0 h 1610"/>
                  <a:gd name="T16" fmla="*/ 0 w 1335"/>
                  <a:gd name="T17" fmla="*/ 0 h 16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5"/>
                  <a:gd name="T28" fmla="*/ 0 h 1610"/>
                  <a:gd name="T29" fmla="*/ 1335 w 1335"/>
                  <a:gd name="T30" fmla="*/ 1610 h 16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5" h="1610">
                    <a:moveTo>
                      <a:pt x="0" y="459"/>
                    </a:moveTo>
                    <a:lnTo>
                      <a:pt x="406" y="0"/>
                    </a:lnTo>
                    <a:lnTo>
                      <a:pt x="927" y="0"/>
                    </a:lnTo>
                    <a:lnTo>
                      <a:pt x="1335" y="459"/>
                    </a:lnTo>
                    <a:lnTo>
                      <a:pt x="1335" y="1121"/>
                    </a:lnTo>
                    <a:lnTo>
                      <a:pt x="927" y="1610"/>
                    </a:lnTo>
                    <a:lnTo>
                      <a:pt x="406" y="1610"/>
                    </a:lnTo>
                    <a:lnTo>
                      <a:pt x="0" y="1121"/>
                    </a:lnTo>
                    <a:lnTo>
                      <a:pt x="0" y="459"/>
                    </a:lnTo>
                  </a:path>
                </a:pathLst>
              </a:custGeom>
              <a:noFill/>
              <a:ln w="46038">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328" name="Group 65">
              <a:extLst>
                <a:ext uri="{FF2B5EF4-FFF2-40B4-BE49-F238E27FC236}">
                  <a16:creationId xmlns:a16="http://schemas.microsoft.com/office/drawing/2014/main" id="{D0AB7EB0-CC29-F940-8B62-A7EF28ACECA6}"/>
                </a:ext>
              </a:extLst>
            </p:cNvPr>
            <p:cNvGrpSpPr>
              <a:grpSpLocks/>
            </p:cNvGrpSpPr>
            <p:nvPr/>
          </p:nvGrpSpPr>
          <p:grpSpPr bwMode="auto">
            <a:xfrm>
              <a:off x="4368" y="1824"/>
              <a:ext cx="383" cy="248"/>
              <a:chOff x="4033" y="2627"/>
              <a:chExt cx="589" cy="261"/>
            </a:xfrm>
          </p:grpSpPr>
          <p:sp>
            <p:nvSpPr>
              <p:cNvPr id="11331" name="Freeform 66">
                <a:extLst>
                  <a:ext uri="{FF2B5EF4-FFF2-40B4-BE49-F238E27FC236}">
                    <a16:creationId xmlns:a16="http://schemas.microsoft.com/office/drawing/2014/main" id="{FE9C085D-2484-9243-85EA-85B0894F667D}"/>
                  </a:ext>
                </a:extLst>
              </p:cNvPr>
              <p:cNvSpPr>
                <a:spLocks/>
              </p:cNvSpPr>
              <p:nvPr/>
            </p:nvSpPr>
            <p:spPr bwMode="auto">
              <a:xfrm>
                <a:off x="4490" y="2627"/>
                <a:ext cx="132" cy="261"/>
              </a:xfrm>
              <a:custGeom>
                <a:avLst/>
                <a:gdLst>
                  <a:gd name="T0" fmla="*/ 0 w 263"/>
                  <a:gd name="T1" fmla="*/ 0 h 782"/>
                  <a:gd name="T2" fmla="*/ 1 w 263"/>
                  <a:gd name="T3" fmla="*/ 0 h 782"/>
                  <a:gd name="T4" fmla="*/ 1 w 263"/>
                  <a:gd name="T5" fmla="*/ 0 h 782"/>
                  <a:gd name="T6" fmla="*/ 1 w 263"/>
                  <a:gd name="T7" fmla="*/ 0 h 782"/>
                  <a:gd name="T8" fmla="*/ 1 w 263"/>
                  <a:gd name="T9" fmla="*/ 0 h 782"/>
                  <a:gd name="T10" fmla="*/ 1 w 263"/>
                  <a:gd name="T11" fmla="*/ 0 h 782"/>
                  <a:gd name="T12" fmla="*/ 1 w 263"/>
                  <a:gd name="T13" fmla="*/ 0 h 782"/>
                  <a:gd name="T14" fmla="*/ 0 w 263"/>
                  <a:gd name="T15" fmla="*/ 0 h 782"/>
                  <a:gd name="T16" fmla="*/ 0 w 263"/>
                  <a:gd name="T17" fmla="*/ 0 h 7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782"/>
                  <a:gd name="T29" fmla="*/ 263 w 263"/>
                  <a:gd name="T30" fmla="*/ 782 h 7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782">
                    <a:moveTo>
                      <a:pt x="0" y="0"/>
                    </a:moveTo>
                    <a:lnTo>
                      <a:pt x="185" y="0"/>
                    </a:lnTo>
                    <a:lnTo>
                      <a:pt x="263" y="124"/>
                    </a:lnTo>
                    <a:lnTo>
                      <a:pt x="263" y="411"/>
                    </a:lnTo>
                    <a:lnTo>
                      <a:pt x="185" y="535"/>
                    </a:lnTo>
                    <a:lnTo>
                      <a:pt x="108" y="535"/>
                    </a:lnTo>
                    <a:lnTo>
                      <a:pt x="108" y="782"/>
                    </a:lnTo>
                    <a:lnTo>
                      <a:pt x="0" y="782"/>
                    </a:lnTo>
                    <a:lnTo>
                      <a:pt x="0" y="0"/>
                    </a:lnTo>
                    <a:close/>
                  </a:path>
                </a:pathLst>
              </a:custGeom>
              <a:solidFill>
                <a:srgbClr val="FFFFFF"/>
              </a:solidFill>
              <a:ln w="7938">
                <a:solidFill>
                  <a:srgbClr val="000000"/>
                </a:solidFill>
                <a:round/>
                <a:headEnd/>
                <a:tailEnd/>
              </a:ln>
            </p:spPr>
            <p:txBody>
              <a:bodyPr/>
              <a:lstStyle/>
              <a:p>
                <a:endParaRPr lang="en-US"/>
              </a:p>
            </p:txBody>
          </p:sp>
          <p:sp>
            <p:nvSpPr>
              <p:cNvPr id="11332" name="Freeform 67">
                <a:extLst>
                  <a:ext uri="{FF2B5EF4-FFF2-40B4-BE49-F238E27FC236}">
                    <a16:creationId xmlns:a16="http://schemas.microsoft.com/office/drawing/2014/main" id="{F743E55D-D403-EE40-B83F-5A6621E04879}"/>
                  </a:ext>
                </a:extLst>
              </p:cNvPr>
              <p:cNvSpPr>
                <a:spLocks/>
              </p:cNvSpPr>
              <p:nvPr/>
            </p:nvSpPr>
            <p:spPr bwMode="auto">
              <a:xfrm>
                <a:off x="4325" y="2627"/>
                <a:ext cx="141" cy="261"/>
              </a:xfrm>
              <a:custGeom>
                <a:avLst/>
                <a:gdLst>
                  <a:gd name="T0" fmla="*/ 0 w 283"/>
                  <a:gd name="T1" fmla="*/ 0 h 782"/>
                  <a:gd name="T2" fmla="*/ 0 w 283"/>
                  <a:gd name="T3" fmla="*/ 0 h 782"/>
                  <a:gd name="T4" fmla="*/ 0 w 283"/>
                  <a:gd name="T5" fmla="*/ 0 h 782"/>
                  <a:gd name="T6" fmla="*/ 0 w 283"/>
                  <a:gd name="T7" fmla="*/ 0 h 782"/>
                  <a:gd name="T8" fmla="*/ 0 w 283"/>
                  <a:gd name="T9" fmla="*/ 0 h 782"/>
                  <a:gd name="T10" fmla="*/ 0 w 283"/>
                  <a:gd name="T11" fmla="*/ 0 h 782"/>
                  <a:gd name="T12" fmla="*/ 0 w 283"/>
                  <a:gd name="T13" fmla="*/ 0 h 782"/>
                  <a:gd name="T14" fmla="*/ 0 w 283"/>
                  <a:gd name="T15" fmla="*/ 0 h 782"/>
                  <a:gd name="T16" fmla="*/ 0 w 283"/>
                  <a:gd name="T17" fmla="*/ 0 h 7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
                  <a:gd name="T28" fmla="*/ 0 h 782"/>
                  <a:gd name="T29" fmla="*/ 283 w 283"/>
                  <a:gd name="T30" fmla="*/ 782 h 7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 h="782">
                    <a:moveTo>
                      <a:pt x="79" y="0"/>
                    </a:moveTo>
                    <a:lnTo>
                      <a:pt x="205" y="0"/>
                    </a:lnTo>
                    <a:lnTo>
                      <a:pt x="283" y="124"/>
                    </a:lnTo>
                    <a:lnTo>
                      <a:pt x="283" y="658"/>
                    </a:lnTo>
                    <a:lnTo>
                      <a:pt x="205" y="782"/>
                    </a:lnTo>
                    <a:lnTo>
                      <a:pt x="79" y="782"/>
                    </a:lnTo>
                    <a:lnTo>
                      <a:pt x="0" y="671"/>
                    </a:lnTo>
                    <a:lnTo>
                      <a:pt x="0" y="124"/>
                    </a:lnTo>
                    <a:lnTo>
                      <a:pt x="79" y="0"/>
                    </a:lnTo>
                    <a:close/>
                  </a:path>
                </a:pathLst>
              </a:custGeom>
              <a:solidFill>
                <a:srgbClr val="FFFFFF"/>
              </a:solidFill>
              <a:ln w="7938">
                <a:solidFill>
                  <a:srgbClr val="000000"/>
                </a:solidFill>
                <a:round/>
                <a:headEnd/>
                <a:tailEnd/>
              </a:ln>
            </p:spPr>
            <p:txBody>
              <a:bodyPr/>
              <a:lstStyle/>
              <a:p>
                <a:endParaRPr lang="en-US"/>
              </a:p>
            </p:txBody>
          </p:sp>
          <p:sp>
            <p:nvSpPr>
              <p:cNvPr id="11333" name="Freeform 68">
                <a:extLst>
                  <a:ext uri="{FF2B5EF4-FFF2-40B4-BE49-F238E27FC236}">
                    <a16:creationId xmlns:a16="http://schemas.microsoft.com/office/drawing/2014/main" id="{2B2DA929-7DC2-2F42-B4E3-3DEB2C214D5C}"/>
                  </a:ext>
                </a:extLst>
              </p:cNvPr>
              <p:cNvSpPr>
                <a:spLocks/>
              </p:cNvSpPr>
              <p:nvPr/>
            </p:nvSpPr>
            <p:spPr bwMode="auto">
              <a:xfrm>
                <a:off x="4033" y="2627"/>
                <a:ext cx="131" cy="261"/>
              </a:xfrm>
              <a:custGeom>
                <a:avLst/>
                <a:gdLst>
                  <a:gd name="T0" fmla="*/ 0 w 264"/>
                  <a:gd name="T1" fmla="*/ 0 h 782"/>
                  <a:gd name="T2" fmla="*/ 0 w 264"/>
                  <a:gd name="T3" fmla="*/ 0 h 782"/>
                  <a:gd name="T4" fmla="*/ 0 w 264"/>
                  <a:gd name="T5" fmla="*/ 0 h 782"/>
                  <a:gd name="T6" fmla="*/ 0 w 264"/>
                  <a:gd name="T7" fmla="*/ 0 h 782"/>
                  <a:gd name="T8" fmla="*/ 0 w 264"/>
                  <a:gd name="T9" fmla="*/ 0 h 782"/>
                  <a:gd name="T10" fmla="*/ 0 w 264"/>
                  <a:gd name="T11" fmla="*/ 0 h 782"/>
                  <a:gd name="T12" fmla="*/ 0 w 264"/>
                  <a:gd name="T13" fmla="*/ 0 h 782"/>
                  <a:gd name="T14" fmla="*/ 0 w 264"/>
                  <a:gd name="T15" fmla="*/ 0 h 782"/>
                  <a:gd name="T16" fmla="*/ 0 w 264"/>
                  <a:gd name="T17" fmla="*/ 0 h 782"/>
                  <a:gd name="T18" fmla="*/ 0 w 264"/>
                  <a:gd name="T19" fmla="*/ 0 h 782"/>
                  <a:gd name="T20" fmla="*/ 0 w 264"/>
                  <a:gd name="T21" fmla="*/ 0 h 782"/>
                  <a:gd name="T22" fmla="*/ 0 w 264"/>
                  <a:gd name="T23" fmla="*/ 0 h 782"/>
                  <a:gd name="T24" fmla="*/ 0 w 264"/>
                  <a:gd name="T25" fmla="*/ 0 h 782"/>
                  <a:gd name="T26" fmla="*/ 0 w 264"/>
                  <a:gd name="T27" fmla="*/ 0 h 782"/>
                  <a:gd name="T28" fmla="*/ 0 w 264"/>
                  <a:gd name="T29" fmla="*/ 0 h 782"/>
                  <a:gd name="T30" fmla="*/ 0 w 264"/>
                  <a:gd name="T31" fmla="*/ 0 h 782"/>
                  <a:gd name="T32" fmla="*/ 0 w 264"/>
                  <a:gd name="T33" fmla="*/ 0 h 782"/>
                  <a:gd name="T34" fmla="*/ 0 w 264"/>
                  <a:gd name="T35" fmla="*/ 0 h 782"/>
                  <a:gd name="T36" fmla="*/ 0 w 264"/>
                  <a:gd name="T37" fmla="*/ 0 h 782"/>
                  <a:gd name="T38" fmla="*/ 0 w 264"/>
                  <a:gd name="T39" fmla="*/ 0 h 782"/>
                  <a:gd name="T40" fmla="*/ 0 w 264"/>
                  <a:gd name="T41" fmla="*/ 0 h 782"/>
                  <a:gd name="T42" fmla="*/ 0 w 264"/>
                  <a:gd name="T43" fmla="*/ 0 h 782"/>
                  <a:gd name="T44" fmla="*/ 0 w 264"/>
                  <a:gd name="T45" fmla="*/ 0 h 7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4"/>
                  <a:gd name="T70" fmla="*/ 0 h 782"/>
                  <a:gd name="T71" fmla="*/ 264 w 264"/>
                  <a:gd name="T72" fmla="*/ 782 h 78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4" h="782">
                    <a:moveTo>
                      <a:pt x="68" y="0"/>
                    </a:moveTo>
                    <a:lnTo>
                      <a:pt x="185" y="0"/>
                    </a:lnTo>
                    <a:lnTo>
                      <a:pt x="264" y="124"/>
                    </a:lnTo>
                    <a:lnTo>
                      <a:pt x="264" y="262"/>
                    </a:lnTo>
                    <a:lnTo>
                      <a:pt x="166" y="262"/>
                    </a:lnTo>
                    <a:lnTo>
                      <a:pt x="166" y="161"/>
                    </a:lnTo>
                    <a:lnTo>
                      <a:pt x="97" y="161"/>
                    </a:lnTo>
                    <a:lnTo>
                      <a:pt x="97" y="336"/>
                    </a:lnTo>
                    <a:lnTo>
                      <a:pt x="185" y="336"/>
                    </a:lnTo>
                    <a:lnTo>
                      <a:pt x="264" y="436"/>
                    </a:lnTo>
                    <a:lnTo>
                      <a:pt x="264" y="671"/>
                    </a:lnTo>
                    <a:lnTo>
                      <a:pt x="195" y="782"/>
                    </a:lnTo>
                    <a:lnTo>
                      <a:pt x="68" y="782"/>
                    </a:lnTo>
                    <a:lnTo>
                      <a:pt x="0" y="671"/>
                    </a:lnTo>
                    <a:lnTo>
                      <a:pt x="0" y="535"/>
                    </a:lnTo>
                    <a:lnTo>
                      <a:pt x="97" y="535"/>
                    </a:lnTo>
                    <a:lnTo>
                      <a:pt x="97" y="633"/>
                    </a:lnTo>
                    <a:lnTo>
                      <a:pt x="166" y="633"/>
                    </a:lnTo>
                    <a:lnTo>
                      <a:pt x="166" y="459"/>
                    </a:lnTo>
                    <a:lnTo>
                      <a:pt x="78" y="459"/>
                    </a:lnTo>
                    <a:lnTo>
                      <a:pt x="0" y="361"/>
                    </a:lnTo>
                    <a:lnTo>
                      <a:pt x="0" y="124"/>
                    </a:lnTo>
                    <a:lnTo>
                      <a:pt x="68" y="0"/>
                    </a:lnTo>
                    <a:close/>
                  </a:path>
                </a:pathLst>
              </a:custGeom>
              <a:solidFill>
                <a:srgbClr val="FFFFFF"/>
              </a:solidFill>
              <a:ln w="7938">
                <a:solidFill>
                  <a:srgbClr val="000000"/>
                </a:solidFill>
                <a:round/>
                <a:headEnd/>
                <a:tailEnd/>
              </a:ln>
            </p:spPr>
            <p:txBody>
              <a:bodyPr/>
              <a:lstStyle/>
              <a:p>
                <a:endParaRPr lang="en-US"/>
              </a:p>
            </p:txBody>
          </p:sp>
          <p:sp>
            <p:nvSpPr>
              <p:cNvPr id="11334" name="Freeform 69">
                <a:extLst>
                  <a:ext uri="{FF2B5EF4-FFF2-40B4-BE49-F238E27FC236}">
                    <a16:creationId xmlns:a16="http://schemas.microsoft.com/office/drawing/2014/main" id="{65B3CC08-9646-D64F-8D32-89E6474D3EE8}"/>
                  </a:ext>
                </a:extLst>
              </p:cNvPr>
              <p:cNvSpPr>
                <a:spLocks/>
              </p:cNvSpPr>
              <p:nvPr/>
            </p:nvSpPr>
            <p:spPr bwMode="auto">
              <a:xfrm>
                <a:off x="4189" y="2627"/>
                <a:ext cx="121" cy="261"/>
              </a:xfrm>
              <a:custGeom>
                <a:avLst/>
                <a:gdLst>
                  <a:gd name="T0" fmla="*/ 0 w 242"/>
                  <a:gd name="T1" fmla="*/ 0 h 782"/>
                  <a:gd name="T2" fmla="*/ 1 w 242"/>
                  <a:gd name="T3" fmla="*/ 0 h 782"/>
                  <a:gd name="T4" fmla="*/ 1 w 242"/>
                  <a:gd name="T5" fmla="*/ 0 h 782"/>
                  <a:gd name="T6" fmla="*/ 1 w 242"/>
                  <a:gd name="T7" fmla="*/ 0 h 782"/>
                  <a:gd name="T8" fmla="*/ 1 w 242"/>
                  <a:gd name="T9" fmla="*/ 0 h 782"/>
                  <a:gd name="T10" fmla="*/ 1 w 242"/>
                  <a:gd name="T11" fmla="*/ 0 h 782"/>
                  <a:gd name="T12" fmla="*/ 1 w 242"/>
                  <a:gd name="T13" fmla="*/ 0 h 782"/>
                  <a:gd name="T14" fmla="*/ 0 w 242"/>
                  <a:gd name="T15" fmla="*/ 0 h 782"/>
                  <a:gd name="T16" fmla="*/ 0 w 242"/>
                  <a:gd name="T17" fmla="*/ 0 h 7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2"/>
                  <a:gd name="T28" fmla="*/ 0 h 782"/>
                  <a:gd name="T29" fmla="*/ 242 w 242"/>
                  <a:gd name="T30" fmla="*/ 782 h 7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2" h="782">
                    <a:moveTo>
                      <a:pt x="0" y="0"/>
                    </a:moveTo>
                    <a:lnTo>
                      <a:pt x="242" y="0"/>
                    </a:lnTo>
                    <a:lnTo>
                      <a:pt x="242" y="161"/>
                    </a:lnTo>
                    <a:lnTo>
                      <a:pt x="175" y="161"/>
                    </a:lnTo>
                    <a:lnTo>
                      <a:pt x="175" y="782"/>
                    </a:lnTo>
                    <a:lnTo>
                      <a:pt x="68" y="782"/>
                    </a:lnTo>
                    <a:lnTo>
                      <a:pt x="68" y="161"/>
                    </a:lnTo>
                    <a:lnTo>
                      <a:pt x="0" y="161"/>
                    </a:lnTo>
                    <a:lnTo>
                      <a:pt x="0" y="0"/>
                    </a:lnTo>
                    <a:close/>
                  </a:path>
                </a:pathLst>
              </a:custGeom>
              <a:solidFill>
                <a:srgbClr val="FFFFFF"/>
              </a:solidFill>
              <a:ln w="7938">
                <a:solidFill>
                  <a:srgbClr val="000000"/>
                </a:solidFill>
                <a:round/>
                <a:headEnd/>
                <a:tailEnd/>
              </a:ln>
            </p:spPr>
            <p:txBody>
              <a:bodyPr/>
              <a:lstStyle/>
              <a:p>
                <a:endParaRPr lang="en-US"/>
              </a:p>
            </p:txBody>
          </p:sp>
          <p:sp>
            <p:nvSpPr>
              <p:cNvPr id="11335" name="Rectangle 70">
                <a:extLst>
                  <a:ext uri="{FF2B5EF4-FFF2-40B4-BE49-F238E27FC236}">
                    <a16:creationId xmlns:a16="http://schemas.microsoft.com/office/drawing/2014/main" id="{C14A729B-2E45-5242-B226-D8CBBC191ECD}"/>
                  </a:ext>
                </a:extLst>
              </p:cNvPr>
              <p:cNvSpPr>
                <a:spLocks noChangeArrowheads="1"/>
              </p:cNvSpPr>
              <p:nvPr/>
            </p:nvSpPr>
            <p:spPr bwMode="auto">
              <a:xfrm>
                <a:off x="4380" y="2683"/>
                <a:ext cx="31" cy="150"/>
              </a:xfrm>
              <a:prstGeom prst="rect">
                <a:avLst/>
              </a:prstGeom>
              <a:solidFill>
                <a:srgbClr val="FF0000"/>
              </a:solidFill>
              <a:ln w="7938">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36" name="Rectangle 71">
                <a:extLst>
                  <a:ext uri="{FF2B5EF4-FFF2-40B4-BE49-F238E27FC236}">
                    <a16:creationId xmlns:a16="http://schemas.microsoft.com/office/drawing/2014/main" id="{6F0CB5F1-A1F7-AF4F-A48D-26B29784C365}"/>
                  </a:ext>
                </a:extLst>
              </p:cNvPr>
              <p:cNvSpPr>
                <a:spLocks noChangeArrowheads="1"/>
              </p:cNvSpPr>
              <p:nvPr/>
            </p:nvSpPr>
            <p:spPr bwMode="auto">
              <a:xfrm>
                <a:off x="4546" y="2683"/>
                <a:ext cx="26" cy="67"/>
              </a:xfrm>
              <a:prstGeom prst="rect">
                <a:avLst/>
              </a:prstGeom>
              <a:solidFill>
                <a:srgbClr val="FF0000"/>
              </a:solidFill>
              <a:ln w="7938">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11329" name="AutoShape 72">
              <a:extLst>
                <a:ext uri="{FF2B5EF4-FFF2-40B4-BE49-F238E27FC236}">
                  <a16:creationId xmlns:a16="http://schemas.microsoft.com/office/drawing/2014/main" id="{569A0845-025B-6D43-B6A6-C23D015AD0D7}"/>
                </a:ext>
              </a:extLst>
            </p:cNvPr>
            <p:cNvSpPr>
              <a:spLocks noChangeArrowheads="1"/>
            </p:cNvSpPr>
            <p:nvPr/>
          </p:nvSpPr>
          <p:spPr bwMode="auto">
            <a:xfrm>
              <a:off x="3504" y="1872"/>
              <a:ext cx="720" cy="96"/>
            </a:xfrm>
            <a:prstGeom prst="rightArrow">
              <a:avLst>
                <a:gd name="adj1" fmla="val 50000"/>
                <a:gd name="adj2" fmla="val 1875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30" name="Text Box 73">
              <a:extLst>
                <a:ext uri="{FF2B5EF4-FFF2-40B4-BE49-F238E27FC236}">
                  <a16:creationId xmlns:a16="http://schemas.microsoft.com/office/drawing/2014/main" id="{BCA19D38-2A50-7340-A548-D0341BD78F19}"/>
                </a:ext>
              </a:extLst>
            </p:cNvPr>
            <p:cNvSpPr txBox="1">
              <a:spLocks noChangeArrowheads="1"/>
            </p:cNvSpPr>
            <p:nvPr/>
          </p:nvSpPr>
          <p:spPr bwMode="auto">
            <a:xfrm>
              <a:off x="3456" y="158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solidFill>
                    <a:srgbClr val="FF0000"/>
                  </a:solidFill>
                  <a:latin typeface="Times New Roman" panose="02020603050405020304" pitchFamily="18" charset="0"/>
                </a:rPr>
                <a:t>intrusion</a:t>
              </a:r>
            </a:p>
          </p:txBody>
        </p:sp>
      </p:grpSp>
      <p:sp>
        <p:nvSpPr>
          <p:cNvPr id="2465866" name="Text Box 74">
            <a:extLst>
              <a:ext uri="{FF2B5EF4-FFF2-40B4-BE49-F238E27FC236}">
                <a16:creationId xmlns:a16="http://schemas.microsoft.com/office/drawing/2014/main" id="{0BFBD1D5-3DBC-AD44-A369-D15D1EDEB68E}"/>
              </a:ext>
            </a:extLst>
          </p:cNvPr>
          <p:cNvSpPr txBox="1">
            <a:spLocks noChangeArrowheads="1"/>
          </p:cNvSpPr>
          <p:nvPr/>
        </p:nvSpPr>
        <p:spPr bwMode="auto">
          <a:xfrm>
            <a:off x="3962401" y="5853113"/>
            <a:ext cx="371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solidFill>
                  <a:schemeClr val="tx2"/>
                </a:solidFill>
                <a:latin typeface="Comic Sans MS" panose="030F0902030302020204" pitchFamily="66" charset="0"/>
              </a:rPr>
              <a:t>Can’t detect new attacks</a:t>
            </a:r>
          </a:p>
        </p:txBody>
      </p:sp>
      <p:sp>
        <p:nvSpPr>
          <p:cNvPr id="2465867" name="Text Box 75">
            <a:extLst>
              <a:ext uri="{FF2B5EF4-FFF2-40B4-BE49-F238E27FC236}">
                <a16:creationId xmlns:a16="http://schemas.microsoft.com/office/drawing/2014/main" id="{25E16824-9802-D94B-BC5E-3E74240CD54D}"/>
              </a:ext>
            </a:extLst>
          </p:cNvPr>
          <p:cNvSpPr txBox="1">
            <a:spLocks noChangeArrowheads="1"/>
          </p:cNvSpPr>
          <p:nvPr/>
        </p:nvSpPr>
        <p:spPr bwMode="auto">
          <a:xfrm>
            <a:off x="1476375" y="5014913"/>
            <a:ext cx="92852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pitchFamily="2" charset="0"/>
              </a:rPr>
              <a:t>Example: </a:t>
            </a:r>
            <a:r>
              <a:rPr lang="en-US" altLang="en-US" sz="2400" b="1" i="1">
                <a:latin typeface="Times" pitchFamily="2" charset="0"/>
              </a:rPr>
              <a:t>if</a:t>
            </a:r>
            <a:r>
              <a:rPr lang="en-US" altLang="en-US" sz="2400">
                <a:latin typeface="Times" pitchFamily="2" charset="0"/>
              </a:rPr>
              <a:t> (traffic contains “</a:t>
            </a:r>
            <a:r>
              <a:rPr lang="en-US" altLang="en-US" sz="2400">
                <a:solidFill>
                  <a:srgbClr val="000000"/>
                </a:solidFill>
                <a:cs typeface="Arial" panose="020B0604020202020204" pitchFamily="34" charset="0"/>
              </a:rPr>
              <a:t>x90+de[^\r\n]{30}”</a:t>
            </a:r>
            <a:r>
              <a:rPr lang="en-US" altLang="en-US" sz="2400">
                <a:latin typeface="Times" pitchFamily="2" charset="0"/>
              </a:rPr>
              <a:t>) </a:t>
            </a:r>
            <a:r>
              <a:rPr lang="en-US" altLang="en-US" sz="2400" b="1" i="1">
                <a:latin typeface="Times" pitchFamily="2" charset="0"/>
              </a:rPr>
              <a:t>then</a:t>
            </a:r>
            <a:r>
              <a:rPr lang="en-US" altLang="en-US" sz="2400">
                <a:latin typeface="Times" pitchFamily="2" charset="0"/>
              </a:rPr>
              <a:t> “attack detected”</a:t>
            </a:r>
          </a:p>
          <a:p>
            <a:pPr algn="ctr"/>
            <a:r>
              <a:rPr lang="en-US" altLang="en-US" sz="2400">
                <a:latin typeface="Times" pitchFamily="2" charset="0"/>
              </a:rPr>
              <a:t>Problems?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5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5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5866" grpId="0" autoUpdateAnimBg="0"/>
      <p:bldP spid="246586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1489-A78E-FE4D-A58F-82299D8D3C34}"/>
              </a:ext>
            </a:extLst>
          </p:cNvPr>
          <p:cNvSpPr>
            <a:spLocks noGrp="1"/>
          </p:cNvSpPr>
          <p:nvPr>
            <p:ph type="title"/>
          </p:nvPr>
        </p:nvSpPr>
        <p:spPr/>
        <p:txBody>
          <a:bodyPr/>
          <a:lstStyle/>
          <a:p>
            <a:pPr>
              <a:defRPr/>
            </a:pPr>
            <a:r>
              <a:rPr lang="en-US" dirty="0">
                <a:ea typeface="ＭＳ Ｐゴシック" panose="020B0600070205080204" pitchFamily="34" charset="-128"/>
              </a:rPr>
              <a:t>Architecture of IDS</a:t>
            </a:r>
          </a:p>
        </p:txBody>
      </p:sp>
      <p:sp>
        <p:nvSpPr>
          <p:cNvPr id="3" name="Content Placeholder 2">
            <a:extLst>
              <a:ext uri="{FF2B5EF4-FFF2-40B4-BE49-F238E27FC236}">
                <a16:creationId xmlns:a16="http://schemas.microsoft.com/office/drawing/2014/main" id="{CFC7B42C-A152-1C4D-AAF6-1B3B03DB7369}"/>
              </a:ext>
            </a:extLst>
          </p:cNvPr>
          <p:cNvSpPr>
            <a:spLocks noGrp="1"/>
          </p:cNvSpPr>
          <p:nvPr>
            <p:ph idx="1"/>
          </p:nvPr>
        </p:nvSpPr>
        <p:spPr>
          <a:xfrm>
            <a:off x="1774826" y="1676400"/>
            <a:ext cx="8569325" cy="5029200"/>
          </a:xfrm>
        </p:spPr>
        <p:txBody>
          <a:bodyPr>
            <a:normAutofit/>
          </a:bodyPr>
          <a:lstStyle/>
          <a:p>
            <a:pPr>
              <a:defRPr/>
            </a:pPr>
            <a:r>
              <a:rPr lang="en-US" sz="2400" dirty="0">
                <a:ea typeface="ＭＳ Ｐゴシック" panose="020B0600070205080204" pitchFamily="34" charset="-128"/>
              </a:rPr>
              <a:t>An intrusion detection system is like an automated auditing mechanism</a:t>
            </a:r>
          </a:p>
          <a:p>
            <a:pPr>
              <a:defRPr/>
            </a:pPr>
            <a:r>
              <a:rPr lang="en-US" sz="2400" dirty="0">
                <a:ea typeface="ＭＳ Ｐゴシック" panose="020B0600070205080204" pitchFamily="34" charset="-128"/>
              </a:rPr>
              <a:t>It has three parts</a:t>
            </a:r>
          </a:p>
          <a:p>
            <a:pPr marL="914400" lvl="1" indent="-457200">
              <a:buFont typeface="+mj-lt"/>
              <a:buAutoNum type="arabicPeriod"/>
              <a:defRPr/>
            </a:pPr>
            <a:r>
              <a:rPr lang="en-US" sz="2000" dirty="0">
                <a:solidFill>
                  <a:srgbClr val="FFC000"/>
                </a:solidFill>
                <a:ea typeface="ＭＳ Ｐゴシック" pitchFamily="-107" charset="-128"/>
              </a:rPr>
              <a:t>Agent:</a:t>
            </a:r>
            <a:r>
              <a:rPr lang="en-US" sz="2000" dirty="0">
                <a:ea typeface="ＭＳ Ｐゴシック" pitchFamily="-107" charset="-128"/>
              </a:rPr>
              <a:t> Corresponds to the logger.</a:t>
            </a:r>
          </a:p>
          <a:p>
            <a:pPr marL="1314450" lvl="2" indent="-457200">
              <a:buFont typeface="Wingdings" panose="05000000000000000000" pitchFamily="2" charset="2"/>
              <a:buChar char="§"/>
              <a:defRPr/>
            </a:pPr>
            <a:r>
              <a:rPr lang="en-US" dirty="0">
                <a:ea typeface="ＭＳ Ｐゴシック" pitchFamily="-107" charset="-128"/>
              </a:rPr>
              <a:t> It acquires information from a target.</a:t>
            </a:r>
          </a:p>
          <a:p>
            <a:pPr marL="914400" lvl="1" indent="-457200">
              <a:buFont typeface="+mj-lt"/>
              <a:buAutoNum type="arabicPeriod"/>
              <a:defRPr/>
            </a:pPr>
            <a:r>
              <a:rPr lang="en-US" sz="2000" dirty="0">
                <a:solidFill>
                  <a:srgbClr val="FFC000"/>
                </a:solidFill>
                <a:ea typeface="ＭＳ Ｐゴシック" pitchFamily="-107" charset="-128"/>
              </a:rPr>
              <a:t>Director:</a:t>
            </a:r>
            <a:r>
              <a:rPr lang="en-US" sz="2000" dirty="0">
                <a:ea typeface="ＭＳ Ｐゴシック" pitchFamily="-107" charset="-128"/>
              </a:rPr>
              <a:t> Corresponds to the analyzer. </a:t>
            </a:r>
          </a:p>
          <a:p>
            <a:pPr marL="1314450" lvl="2" indent="-457200">
              <a:buFont typeface="Wingdings" panose="05000000000000000000" pitchFamily="2" charset="2"/>
              <a:buChar char="§"/>
              <a:defRPr/>
            </a:pPr>
            <a:r>
              <a:rPr lang="en-US" dirty="0">
                <a:ea typeface="ＭＳ Ｐゴシック" pitchFamily="-107" charset="-128"/>
              </a:rPr>
              <a:t>It analyzes the data from the agents as required. </a:t>
            </a:r>
          </a:p>
          <a:p>
            <a:pPr marL="1314450" lvl="2" indent="-457200">
              <a:buFont typeface="Wingdings" panose="05000000000000000000" pitchFamily="2" charset="2"/>
              <a:buChar char="§"/>
              <a:defRPr/>
            </a:pPr>
            <a:r>
              <a:rPr lang="en-US" dirty="0">
                <a:ea typeface="ＭＳ Ｐゴシック" pitchFamily="-107" charset="-128"/>
              </a:rPr>
              <a:t>Uses an analysis engine to determine if an attack is underway. </a:t>
            </a:r>
          </a:p>
          <a:p>
            <a:pPr marL="1314450" lvl="2" indent="-457200">
              <a:buFont typeface="Wingdings" panose="05000000000000000000" pitchFamily="2" charset="2"/>
              <a:buChar char="§"/>
              <a:defRPr/>
            </a:pPr>
            <a:r>
              <a:rPr lang="en-US" dirty="0">
                <a:ea typeface="ＭＳ Ｐゴシック" pitchFamily="-107" charset="-128"/>
              </a:rPr>
              <a:t>it is usually run on a separate system.</a:t>
            </a:r>
          </a:p>
          <a:p>
            <a:pPr marL="1314450" lvl="2" indent="-457200">
              <a:buFont typeface="Wingdings" panose="05000000000000000000" pitchFamily="2" charset="2"/>
              <a:buChar char="§"/>
              <a:defRPr/>
            </a:pPr>
            <a:r>
              <a:rPr lang="en-US" dirty="0">
                <a:ea typeface="ＭＳ Ｐゴシック" pitchFamily="-107" charset="-128"/>
              </a:rPr>
              <a:t>The director must correlate information from multiple logs.</a:t>
            </a:r>
          </a:p>
          <a:p>
            <a:pPr marL="914400" lvl="1" indent="-457200">
              <a:buFont typeface="+mj-lt"/>
              <a:buAutoNum type="arabicPeriod"/>
              <a:defRPr/>
            </a:pPr>
            <a:r>
              <a:rPr lang="en-US" sz="2000" dirty="0">
                <a:solidFill>
                  <a:srgbClr val="FFC000"/>
                </a:solidFill>
                <a:ea typeface="ＭＳ Ｐゴシック" pitchFamily="-107" charset="-128"/>
              </a:rPr>
              <a:t>Notifier:</a:t>
            </a:r>
          </a:p>
          <a:p>
            <a:pPr marL="1314450" lvl="2" indent="-457200">
              <a:buFont typeface="Wingdings" panose="05000000000000000000" pitchFamily="2" charset="2"/>
              <a:buChar char="§"/>
              <a:defRPr/>
            </a:pPr>
            <a:r>
              <a:rPr lang="en-US" dirty="0">
                <a:latin typeface="Times-Roman"/>
                <a:ea typeface="ＭＳ Ｐゴシック" pitchFamily="-107" charset="-128"/>
              </a:rPr>
              <a:t>The notifier accepts information from the director and takes the appropriate action.</a:t>
            </a:r>
            <a:endParaRPr lang="en-US" dirty="0">
              <a:solidFill>
                <a:srgbClr val="FFC000"/>
              </a:solidFill>
              <a:ea typeface="ＭＳ Ｐゴシック" pitchFamily="-107" charset="-128"/>
            </a:endParaRPr>
          </a:p>
          <a:p>
            <a:pPr marL="1314450" lvl="2" indent="-457200">
              <a:buFont typeface="Wingdings" panose="05000000000000000000" pitchFamily="2" charset="2"/>
              <a:buChar char="§"/>
              <a:defRPr/>
            </a:pPr>
            <a:r>
              <a:rPr lang="en-US" dirty="0">
                <a:ea typeface="ＭＳ Ｐゴシック" pitchFamily="-107" charset="-128"/>
              </a:rPr>
              <a:t>Determines whether, and how, to notify the requisite entity.</a:t>
            </a:r>
          </a:p>
        </p:txBody>
      </p:sp>
      <p:sp>
        <p:nvSpPr>
          <p:cNvPr id="4" name="Slide Number Placeholder 3">
            <a:extLst>
              <a:ext uri="{FF2B5EF4-FFF2-40B4-BE49-F238E27FC236}">
                <a16:creationId xmlns:a16="http://schemas.microsoft.com/office/drawing/2014/main" id="{5CEA8CB3-A701-7843-8C8D-71E80065E7F4}"/>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700BFA6-1D0B-3A49-BDA1-4A6657E7D37D}" type="slidenum">
              <a:rPr lang="en-US" altLang="en-US"/>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C585-890F-A04C-B55F-EE2D9D0EA53E}"/>
              </a:ext>
            </a:extLst>
          </p:cNvPr>
          <p:cNvSpPr>
            <a:spLocks noGrp="1"/>
          </p:cNvSpPr>
          <p:nvPr>
            <p:ph type="title"/>
          </p:nvPr>
        </p:nvSpPr>
        <p:spPr/>
        <p:txBody>
          <a:bodyPr/>
          <a:lstStyle/>
          <a:p>
            <a:pPr>
              <a:defRPr/>
            </a:pPr>
            <a:endParaRPr lang="en-US">
              <a:ea typeface="ＭＳ Ｐゴシック" panose="020B0600070205080204" pitchFamily="34" charset="-128"/>
            </a:endParaRPr>
          </a:p>
        </p:txBody>
      </p:sp>
      <p:pic>
        <p:nvPicPr>
          <p:cNvPr id="22531" name="Content Placeholder 4">
            <a:extLst>
              <a:ext uri="{FF2B5EF4-FFF2-40B4-BE49-F238E27FC236}">
                <a16:creationId xmlns:a16="http://schemas.microsoft.com/office/drawing/2014/main" id="{5ECBAA2A-034C-B049-9418-285FF01FB8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27226" y="908050"/>
            <a:ext cx="8416925" cy="5545138"/>
          </a:xfrm>
        </p:spPr>
      </p:pic>
      <p:sp>
        <p:nvSpPr>
          <p:cNvPr id="4" name="Slide Number Placeholder 3">
            <a:extLst>
              <a:ext uri="{FF2B5EF4-FFF2-40B4-BE49-F238E27FC236}">
                <a16:creationId xmlns:a16="http://schemas.microsoft.com/office/drawing/2014/main" id="{206B9156-91DF-7D43-818E-0886D0070081}"/>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2B04DC7-BB2B-6D40-9E58-E8952C485A95}"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2FB4-0D35-4645-A657-343975A65F7E}"/>
              </a:ext>
            </a:extLst>
          </p:cNvPr>
          <p:cNvSpPr>
            <a:spLocks noGrp="1"/>
          </p:cNvSpPr>
          <p:nvPr>
            <p:ph type="title"/>
          </p:nvPr>
        </p:nvSpPr>
        <p:spPr/>
        <p:txBody>
          <a:bodyPr/>
          <a:lstStyle/>
          <a:p>
            <a:pPr>
              <a:defRPr/>
            </a:pPr>
            <a:r>
              <a:rPr lang="en-US" dirty="0">
                <a:ea typeface="ＭＳ Ｐゴシック" panose="020B0600070205080204" pitchFamily="34" charset="-128"/>
              </a:rPr>
              <a:t>Types of IDS</a:t>
            </a:r>
          </a:p>
        </p:txBody>
      </p:sp>
      <p:sp>
        <p:nvSpPr>
          <p:cNvPr id="3" name="Content Placeholder 2">
            <a:extLst>
              <a:ext uri="{FF2B5EF4-FFF2-40B4-BE49-F238E27FC236}">
                <a16:creationId xmlns:a16="http://schemas.microsoft.com/office/drawing/2014/main" id="{A3C5F868-3723-D342-A9C4-59DE47AAE2A1}"/>
              </a:ext>
            </a:extLst>
          </p:cNvPr>
          <p:cNvSpPr>
            <a:spLocks noGrp="1"/>
          </p:cNvSpPr>
          <p:nvPr>
            <p:ph idx="1"/>
          </p:nvPr>
        </p:nvSpPr>
        <p:spPr/>
        <p:txBody>
          <a:bodyPr/>
          <a:lstStyle/>
          <a:p>
            <a:pPr>
              <a:defRPr/>
            </a:pPr>
            <a:r>
              <a:rPr lang="en-US" dirty="0">
                <a:ea typeface="ＭＳ Ｐゴシック" panose="020B0600070205080204" pitchFamily="34" charset="-128"/>
              </a:rPr>
              <a:t>Depending upon data collection methods.</a:t>
            </a:r>
          </a:p>
          <a:p>
            <a:pPr lvl="1">
              <a:defRPr/>
            </a:pPr>
            <a:r>
              <a:rPr lang="en-US" dirty="0">
                <a:solidFill>
                  <a:srgbClr val="FFC000"/>
                </a:solidFill>
                <a:ea typeface="ＭＳ Ｐゴシック" pitchFamily="-107" charset="-128"/>
              </a:rPr>
              <a:t>Host based IDS</a:t>
            </a:r>
            <a:r>
              <a:rPr lang="en-US" sz="2000" dirty="0">
                <a:ea typeface="ＭＳ Ｐゴシック" pitchFamily="-107" charset="-128"/>
              </a:rPr>
              <a:t>: Use system and application logs to obtain records of events, and analyze them to determine what to pass to the director</a:t>
            </a:r>
            <a:r>
              <a:rPr lang="en-US" dirty="0">
                <a:ea typeface="ＭＳ Ｐゴシック" pitchFamily="-107" charset="-128"/>
              </a:rPr>
              <a:t>.</a:t>
            </a:r>
          </a:p>
          <a:p>
            <a:pPr lvl="1">
              <a:defRPr/>
            </a:pPr>
            <a:r>
              <a:rPr lang="en-US" dirty="0">
                <a:solidFill>
                  <a:srgbClr val="FFC000"/>
                </a:solidFill>
                <a:ea typeface="ＭＳ Ｐゴシック" pitchFamily="-107" charset="-128"/>
              </a:rPr>
              <a:t>Network Based IDS</a:t>
            </a:r>
            <a:r>
              <a:rPr lang="en-US" sz="2000" dirty="0">
                <a:ea typeface="ＭＳ Ｐゴシック" pitchFamily="-107" charset="-128"/>
              </a:rPr>
              <a:t>: use a variety of devices and software to monitor network traffic. </a:t>
            </a:r>
          </a:p>
          <a:p>
            <a:pPr lvl="1">
              <a:defRPr/>
            </a:pPr>
            <a:r>
              <a:rPr lang="en-US" dirty="0">
                <a:solidFill>
                  <a:srgbClr val="FFC000"/>
                </a:solidFill>
                <a:ea typeface="ＭＳ Ｐゴシック" pitchFamily="-107" charset="-128"/>
              </a:rPr>
              <a:t>Hybrid IDS</a:t>
            </a:r>
            <a:r>
              <a:rPr lang="en-US" dirty="0">
                <a:ea typeface="ＭＳ Ｐゴシック" pitchFamily="-107" charset="-128"/>
              </a:rPr>
              <a:t>: </a:t>
            </a:r>
            <a:r>
              <a:rPr lang="en-US" sz="2000" dirty="0">
                <a:ea typeface="ＭＳ Ｐゴシック" pitchFamily="-107" charset="-128"/>
              </a:rPr>
              <a:t>An aggregate of both </a:t>
            </a:r>
            <a:r>
              <a:rPr lang="en-US" sz="2000" dirty="0">
                <a:solidFill>
                  <a:srgbClr val="FFC000"/>
                </a:solidFill>
                <a:ea typeface="ＭＳ Ｐゴシック" pitchFamily="-107" charset="-128"/>
              </a:rPr>
              <a:t>HIDS</a:t>
            </a:r>
            <a:r>
              <a:rPr lang="en-US" sz="2000" dirty="0">
                <a:ea typeface="ＭＳ Ｐゴシック" pitchFamily="-107" charset="-128"/>
              </a:rPr>
              <a:t> and </a:t>
            </a:r>
            <a:r>
              <a:rPr lang="en-US" sz="2000" dirty="0">
                <a:solidFill>
                  <a:srgbClr val="FF0000"/>
                </a:solidFill>
                <a:ea typeface="ＭＳ Ｐゴシック" pitchFamily="-107" charset="-128"/>
              </a:rPr>
              <a:t>NIDS. </a:t>
            </a:r>
          </a:p>
          <a:p>
            <a:pPr lvl="2">
              <a:defRPr/>
            </a:pPr>
            <a:r>
              <a:rPr lang="en-US" sz="2000" dirty="0">
                <a:ea typeface="ＭＳ Ｐゴシック" pitchFamily="-107" charset="-128"/>
              </a:rPr>
              <a:t>Also referred as Distributed intrusion detection system </a:t>
            </a:r>
            <a:r>
              <a:rPr lang="en-US" sz="2000" dirty="0">
                <a:solidFill>
                  <a:srgbClr val="FF0000"/>
                </a:solidFill>
                <a:ea typeface="ＭＳ Ｐゴシック" pitchFamily="-107" charset="-128"/>
              </a:rPr>
              <a:t>(DIDS)</a:t>
            </a:r>
            <a:r>
              <a:rPr lang="en-US" sz="2000" dirty="0">
                <a:ea typeface="ＭＳ Ｐゴシック" pitchFamily="-107" charset="-128"/>
              </a:rPr>
              <a:t>.</a:t>
            </a:r>
          </a:p>
        </p:txBody>
      </p:sp>
      <p:sp>
        <p:nvSpPr>
          <p:cNvPr id="4" name="Slide Number Placeholder 3">
            <a:extLst>
              <a:ext uri="{FF2B5EF4-FFF2-40B4-BE49-F238E27FC236}">
                <a16:creationId xmlns:a16="http://schemas.microsoft.com/office/drawing/2014/main" id="{A0CBE946-1891-9B40-9C16-D8DE13008D1E}"/>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A58A4CE-485D-8342-9A3D-3970588710E5}" type="slidenum">
              <a:rPr lang="en-US" altLang="en-US"/>
              <a:pPr/>
              <a:t>19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27362-3793-CE47-BEDF-0EE952043BDE}"/>
              </a:ext>
            </a:extLst>
          </p:cNvPr>
          <p:cNvSpPr>
            <a:spLocks noGrp="1"/>
          </p:cNvSpPr>
          <p:nvPr>
            <p:ph type="title"/>
          </p:nvPr>
        </p:nvSpPr>
        <p:spPr>
          <a:xfrm>
            <a:off x="1251679" y="644525"/>
            <a:ext cx="3384329" cy="5408866"/>
          </a:xfrm>
        </p:spPr>
        <p:txBody>
          <a:bodyPr anchor="ctr">
            <a:normAutofit/>
          </a:bodyPr>
          <a:lstStyle/>
          <a:p>
            <a:r>
              <a:rPr lang="en-US" sz="4000" dirty="0"/>
              <a:t>roadmap</a:t>
            </a:r>
          </a:p>
        </p:txBody>
      </p:sp>
      <p:graphicFrame>
        <p:nvGraphicFramePr>
          <p:cNvPr id="7" name="Content Placeholder 4">
            <a:extLst>
              <a:ext uri="{FF2B5EF4-FFF2-40B4-BE49-F238E27FC236}">
                <a16:creationId xmlns:a16="http://schemas.microsoft.com/office/drawing/2014/main" id="{3ECAB755-0BA2-4077-8D60-3B56243B7DC0}"/>
              </a:ext>
            </a:extLst>
          </p:cNvPr>
          <p:cNvGraphicFramePr>
            <a:graphicFrameLocks noGrp="1"/>
          </p:cNvGraphicFramePr>
          <p:nvPr>
            <p:ph idx="1"/>
            <p:extLst>
              <p:ext uri="{D42A27DB-BD31-4B8C-83A1-F6EECF244321}">
                <p14:modId xmlns:p14="http://schemas.microsoft.com/office/powerpoint/2010/main" val="868040891"/>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ight Arrow 1">
            <a:extLst>
              <a:ext uri="{FF2B5EF4-FFF2-40B4-BE49-F238E27FC236}">
                <a16:creationId xmlns:a16="http://schemas.microsoft.com/office/drawing/2014/main" id="{6045FBD5-6B89-F947-A129-E27DBB9D198F}"/>
              </a:ext>
            </a:extLst>
          </p:cNvPr>
          <p:cNvSpPr/>
          <p:nvPr/>
        </p:nvSpPr>
        <p:spPr>
          <a:xfrm>
            <a:off x="3732213" y="1374794"/>
            <a:ext cx="1443037" cy="30003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99360CE-FDEC-944D-B878-DF09C6C35BDE}"/>
              </a:ext>
            </a:extLst>
          </p:cNvPr>
          <p:cNvSpPr/>
          <p:nvPr/>
        </p:nvSpPr>
        <p:spPr>
          <a:xfrm>
            <a:off x="5175250" y="1374794"/>
            <a:ext cx="6254750" cy="300037"/>
          </a:xfrm>
          <a:prstGeom prst="rect">
            <a:avLst/>
          </a:prstGeom>
          <a:solidFill>
            <a:srgbClr val="826276">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776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C815EA3-8796-5643-81BE-702A75F40BA6}"/>
              </a:ext>
            </a:extLst>
          </p:cNvPr>
          <p:cNvSpPr>
            <a:spLocks noGrp="1" noChangeArrowheads="1"/>
          </p:cNvSpPr>
          <p:nvPr>
            <p:ph type="title"/>
          </p:nvPr>
        </p:nvSpPr>
        <p:spPr>
          <a:xfrm>
            <a:off x="3017405" y="457199"/>
            <a:ext cx="6553200" cy="914400"/>
          </a:xfrm>
        </p:spPr>
        <p:txBody>
          <a:bodyPr/>
          <a:lstStyle/>
          <a:p>
            <a:pPr eaLnBrk="1" hangingPunct="1"/>
            <a:r>
              <a:rPr lang="en-US" altLang="en-US" b="1" dirty="0"/>
              <a:t>Host-Based IDSs</a:t>
            </a:r>
          </a:p>
        </p:txBody>
      </p:sp>
      <p:sp>
        <p:nvSpPr>
          <p:cNvPr id="12291" name="Rectangle 3">
            <a:extLst>
              <a:ext uri="{FF2B5EF4-FFF2-40B4-BE49-F238E27FC236}">
                <a16:creationId xmlns:a16="http://schemas.microsoft.com/office/drawing/2014/main" id="{3AFF4CBC-5733-1F45-B272-F53E952A63D3}"/>
              </a:ext>
            </a:extLst>
          </p:cNvPr>
          <p:cNvSpPr>
            <a:spLocks noGrp="1" noChangeArrowheads="1"/>
          </p:cNvSpPr>
          <p:nvPr>
            <p:ph idx="1"/>
          </p:nvPr>
        </p:nvSpPr>
        <p:spPr>
          <a:xfrm>
            <a:off x="1524000" y="838200"/>
            <a:ext cx="9144000" cy="5562600"/>
          </a:xfrm>
        </p:spPr>
        <p:txBody>
          <a:bodyPr/>
          <a:lstStyle/>
          <a:p>
            <a:r>
              <a:rPr lang="en-US" altLang="en-US"/>
              <a:t>Use OS auditing and monitoring mechanisms to find applications taken over by attacker</a:t>
            </a:r>
          </a:p>
          <a:p>
            <a:pPr lvl="1"/>
            <a:r>
              <a:rPr lang="en-US" altLang="en-US"/>
              <a:t>Log all relevant system events (e.g., file/device accesses)</a:t>
            </a:r>
          </a:p>
          <a:p>
            <a:pPr lvl="1"/>
            <a:r>
              <a:rPr lang="en-US" altLang="en-US"/>
              <a:t>Monitor shell commands and system calls executed by user applications and system programs</a:t>
            </a:r>
          </a:p>
          <a:p>
            <a:pPr lvl="2"/>
            <a:r>
              <a:rPr lang="en-US" altLang="en-US"/>
              <a:t>Pay a price in performance if every system call is filtered</a:t>
            </a:r>
            <a:endParaRPr lang="en-US" altLang="en-US">
              <a:solidFill>
                <a:schemeClr val="hlink"/>
              </a:solidFill>
            </a:endParaRPr>
          </a:p>
          <a:p>
            <a:pPr>
              <a:lnSpc>
                <a:spcPct val="90000"/>
              </a:lnSpc>
            </a:pPr>
            <a:r>
              <a:rPr lang="en-US" altLang="zh-CN">
                <a:ea typeface="SimSun" panose="02010600030101010101" pitchFamily="2" charset="-122"/>
              </a:rPr>
              <a:t>Problems:</a:t>
            </a:r>
          </a:p>
          <a:p>
            <a:pPr lvl="1">
              <a:lnSpc>
                <a:spcPct val="90000"/>
              </a:lnSpc>
            </a:pPr>
            <a:r>
              <a:rPr lang="en-US" altLang="zh-CN">
                <a:ea typeface="SimSun" panose="02010600030101010101" pitchFamily="2" charset="-122"/>
              </a:rPr>
              <a:t>User dependent: install/update IDS on all user machines!</a:t>
            </a:r>
          </a:p>
          <a:p>
            <a:pPr lvl="1"/>
            <a:r>
              <a:rPr lang="en-US" altLang="en-US"/>
              <a:t>If attacker takes over machine, can tamper with IDS binaries and modify audit logs</a:t>
            </a:r>
          </a:p>
          <a:p>
            <a:pPr lvl="1"/>
            <a:r>
              <a:rPr lang="en-US" altLang="en-US"/>
              <a:t>Only local view of the attack</a:t>
            </a:r>
          </a:p>
          <a:p>
            <a:pPr eaLnBrk="1" hangingPunct="1">
              <a:lnSpc>
                <a:spcPct val="90000"/>
              </a:lnSpc>
            </a:pPr>
            <a:endParaRPr lang="en-US" altLang="en-US"/>
          </a:p>
        </p:txBody>
      </p:sp>
      <p:pic>
        <p:nvPicPr>
          <p:cNvPr id="12292" name="Picture 5" descr="C:\Users\ychen\Desktop\images.jpg">
            <a:extLst>
              <a:ext uri="{FF2B5EF4-FFF2-40B4-BE49-F238E27FC236}">
                <a16:creationId xmlns:a16="http://schemas.microsoft.com/office/drawing/2014/main" id="{719DB25D-E924-0040-9519-CE02D6BE1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1" y="6096000"/>
            <a:ext cx="21891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6" descr="C:\Users\ychen\Desktop\images.jpg">
            <a:extLst>
              <a:ext uri="{FF2B5EF4-FFF2-40B4-BE49-F238E27FC236}">
                <a16:creationId xmlns:a16="http://schemas.microsoft.com/office/drawing/2014/main" id="{F6997DC7-C315-694C-B4AE-D33F316EE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6086476"/>
            <a:ext cx="16002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animEffect transition="in" filter="fade">
                                      <p:cBhvr>
                                        <p:cTn id="7" dur="500"/>
                                        <p:tgtEl>
                                          <p:spTgt spid="1229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5" end="5"/>
                                            </p:txEl>
                                          </p:spTgt>
                                        </p:tgtEl>
                                        <p:attrNameLst>
                                          <p:attrName>style.visibility</p:attrName>
                                        </p:attrNameLst>
                                      </p:cBhvr>
                                      <p:to>
                                        <p:strVal val="visible"/>
                                      </p:to>
                                    </p:set>
                                    <p:animEffect transition="in" filter="fade">
                                      <p:cBhvr>
                                        <p:cTn id="12" dur="1000"/>
                                        <p:tgtEl>
                                          <p:spTgt spid="12291">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animEffect transition="in" filter="fade">
                                      <p:cBhvr>
                                        <p:cTn id="15" dur="1000"/>
                                        <p:tgtEl>
                                          <p:spTgt spid="12291">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91">
                                            <p:txEl>
                                              <p:pRg st="7" end="7"/>
                                            </p:txEl>
                                          </p:spTgt>
                                        </p:tgtEl>
                                        <p:attrNameLst>
                                          <p:attrName>style.visibility</p:attrName>
                                        </p:attrNameLst>
                                      </p:cBhvr>
                                      <p:to>
                                        <p:strVal val="visible"/>
                                      </p:to>
                                    </p:set>
                                    <p:animEffect transition="in" filter="fade">
                                      <p:cBhvr>
                                        <p:cTn id="18" dur="10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A12BA80-404B-574D-90C7-989B9EFB46BE}"/>
              </a:ext>
            </a:extLst>
          </p:cNvPr>
          <p:cNvSpPr>
            <a:spLocks noGrp="1" noChangeArrowheads="1"/>
          </p:cNvSpPr>
          <p:nvPr>
            <p:ph type="title"/>
          </p:nvPr>
        </p:nvSpPr>
        <p:spPr>
          <a:xfrm>
            <a:off x="780617" y="741218"/>
            <a:ext cx="9887383" cy="1016000"/>
          </a:xfrm>
        </p:spPr>
        <p:txBody>
          <a:bodyPr>
            <a:normAutofit/>
          </a:bodyPr>
          <a:lstStyle/>
          <a:p>
            <a:r>
              <a:rPr lang="en-US" altLang="en-US" sz="3600" dirty="0"/>
              <a:t>The Spread of Sapphire/Slammer Worms</a:t>
            </a:r>
          </a:p>
        </p:txBody>
      </p:sp>
      <p:sp>
        <p:nvSpPr>
          <p:cNvPr id="13315" name="Picture 3">
            <a:extLst>
              <a:ext uri="{FF2B5EF4-FFF2-40B4-BE49-F238E27FC236}">
                <a16:creationId xmlns:a16="http://schemas.microsoft.com/office/drawing/2014/main" id="{A110E704-E3DB-D047-BC04-D7A0844FAF1B}"/>
              </a:ext>
            </a:extLst>
          </p:cNvPr>
          <p:cNvSpPr>
            <a:spLocks noChangeAspect="1" noChangeArrowheads="1"/>
          </p:cNvSpPr>
          <p:nvPr/>
        </p:nvSpPr>
        <p:spPr bwMode="auto">
          <a:xfrm>
            <a:off x="1524000" y="198120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58372" name="Picture 4">
            <a:extLst>
              <a:ext uri="{FF2B5EF4-FFF2-40B4-BE49-F238E27FC236}">
                <a16:creationId xmlns:a16="http://schemas.microsoft.com/office/drawing/2014/main" id="{9CC37E45-750A-604D-A144-E323FB1BC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8120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Tm="4005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34EB985-107A-F941-80A9-C1D26EA064FE}"/>
              </a:ext>
            </a:extLst>
          </p:cNvPr>
          <p:cNvSpPr>
            <a:spLocks noGrp="1" noChangeArrowheads="1"/>
          </p:cNvSpPr>
          <p:nvPr>
            <p:ph type="title"/>
          </p:nvPr>
        </p:nvSpPr>
        <p:spPr>
          <a:xfrm>
            <a:off x="2057400" y="304800"/>
            <a:ext cx="8229600" cy="1143000"/>
          </a:xfrm>
        </p:spPr>
        <p:txBody>
          <a:bodyPr/>
          <a:lstStyle/>
          <a:p>
            <a:r>
              <a:rPr lang="en-US" altLang="zh-CN" b="1">
                <a:ea typeface="SimSun" panose="02010600030101010101" pitchFamily="2" charset="-122"/>
              </a:rPr>
              <a:t>Network Based IDSs</a:t>
            </a:r>
          </a:p>
        </p:txBody>
      </p:sp>
      <p:sp>
        <p:nvSpPr>
          <p:cNvPr id="56323" name="Rectangle 3">
            <a:extLst>
              <a:ext uri="{FF2B5EF4-FFF2-40B4-BE49-F238E27FC236}">
                <a16:creationId xmlns:a16="http://schemas.microsoft.com/office/drawing/2014/main" id="{46898237-D1C3-B245-A819-003FFED41C1B}"/>
              </a:ext>
            </a:extLst>
          </p:cNvPr>
          <p:cNvSpPr>
            <a:spLocks noGrp="1" noChangeArrowheads="1"/>
          </p:cNvSpPr>
          <p:nvPr>
            <p:ph idx="1"/>
          </p:nvPr>
        </p:nvSpPr>
        <p:spPr>
          <a:xfrm>
            <a:off x="3810000" y="5105400"/>
            <a:ext cx="6705600" cy="1600200"/>
          </a:xfrm>
        </p:spPr>
        <p:txBody>
          <a:bodyPr/>
          <a:lstStyle/>
          <a:p>
            <a:pPr>
              <a:lnSpc>
                <a:spcPct val="80000"/>
              </a:lnSpc>
            </a:pPr>
            <a:r>
              <a:rPr lang="en-US" altLang="zh-CN">
                <a:ea typeface="SimSun" panose="02010600030101010101" pitchFamily="2" charset="-122"/>
              </a:rPr>
              <a:t>At the early stage of the worm, only limited worm samples. </a:t>
            </a:r>
          </a:p>
          <a:p>
            <a:pPr>
              <a:lnSpc>
                <a:spcPct val="80000"/>
              </a:lnSpc>
            </a:pPr>
            <a:r>
              <a:rPr lang="en-US" altLang="zh-CN">
                <a:ea typeface="SimSun" panose="02010600030101010101" pitchFamily="2" charset="-122"/>
              </a:rPr>
              <a:t>Host based sensors can only cover limited IP space, which has scalability issues. Thus they might not be able to detect the worm in its early stage.</a:t>
            </a:r>
          </a:p>
        </p:txBody>
      </p:sp>
      <p:pic>
        <p:nvPicPr>
          <p:cNvPr id="14340" name="Picture 4" descr="worm">
            <a:extLst>
              <a:ext uri="{FF2B5EF4-FFF2-40B4-BE49-F238E27FC236}">
                <a16:creationId xmlns:a16="http://schemas.microsoft.com/office/drawing/2014/main" id="{49A2D4ED-8DCC-FB43-B183-E72CA3922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441575"/>
            <a:ext cx="64293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Cloud">
            <a:extLst>
              <a:ext uri="{FF2B5EF4-FFF2-40B4-BE49-F238E27FC236}">
                <a16:creationId xmlns:a16="http://schemas.microsoft.com/office/drawing/2014/main" id="{D438CAFD-CBF3-B749-B771-C0532C34CF96}"/>
              </a:ext>
            </a:extLst>
          </p:cNvPr>
          <p:cNvSpPr>
            <a:spLocks noChangeAspect="1" noEditPoints="1" noChangeArrowheads="1"/>
          </p:cNvSpPr>
          <p:nvPr/>
        </p:nvSpPr>
        <p:spPr bwMode="auto">
          <a:xfrm>
            <a:off x="3429000" y="2146301"/>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latin typeface="Arial" charset="0"/>
            </a:endParaRPr>
          </a:p>
        </p:txBody>
      </p:sp>
      <p:sp>
        <p:nvSpPr>
          <p:cNvPr id="14342" name="Oval 6">
            <a:extLst>
              <a:ext uri="{FF2B5EF4-FFF2-40B4-BE49-F238E27FC236}">
                <a16:creationId xmlns:a16="http://schemas.microsoft.com/office/drawing/2014/main" id="{11DED4E7-A6DB-FC41-A322-49904661A96C}"/>
              </a:ext>
            </a:extLst>
          </p:cNvPr>
          <p:cNvSpPr>
            <a:spLocks noChangeArrowheads="1"/>
          </p:cNvSpPr>
          <p:nvPr/>
        </p:nvSpPr>
        <p:spPr bwMode="auto">
          <a:xfrm>
            <a:off x="7315200" y="1908175"/>
            <a:ext cx="3048000" cy="2209800"/>
          </a:xfrm>
          <a:prstGeom prst="ellipse">
            <a:avLst/>
          </a:prstGeom>
          <a:solidFill>
            <a:schemeClr val="bg1"/>
          </a:solidFill>
          <a:ln w="9525">
            <a:solidFill>
              <a:schemeClr val="tx1"/>
            </a:solidFill>
            <a:round/>
            <a:headEnd/>
            <a:tailEnd/>
          </a:ln>
        </p:spPr>
        <p:txBody>
          <a:bodyPr wrap="none" anchor="ctr"/>
          <a:lstStyle>
            <a:lvl1pPr defTabSz="3657600" eaLnBrk="0" hangingPunct="0">
              <a:defRPr>
                <a:solidFill>
                  <a:schemeClr val="tx1"/>
                </a:solidFill>
                <a:latin typeface="Arial" panose="020B0604020202020204" pitchFamily="34" charset="0"/>
              </a:defRPr>
            </a:lvl1pPr>
            <a:lvl2pPr marL="742950" indent="-285750" defTabSz="3657600" eaLnBrk="0" hangingPunct="0">
              <a:defRPr>
                <a:solidFill>
                  <a:schemeClr val="tx1"/>
                </a:solidFill>
                <a:latin typeface="Arial" panose="020B0604020202020204" pitchFamily="34" charset="0"/>
              </a:defRPr>
            </a:lvl2pPr>
            <a:lvl3pPr marL="1143000" indent="-228600" defTabSz="3657600" eaLnBrk="0" hangingPunct="0">
              <a:defRPr>
                <a:solidFill>
                  <a:schemeClr val="tx1"/>
                </a:solidFill>
                <a:latin typeface="Arial" panose="020B0604020202020204" pitchFamily="34" charset="0"/>
              </a:defRPr>
            </a:lvl3pPr>
            <a:lvl4pPr marL="1600200" indent="-228600" defTabSz="3657600" eaLnBrk="0" hangingPunct="0">
              <a:defRPr>
                <a:solidFill>
                  <a:schemeClr val="tx1"/>
                </a:solidFill>
                <a:latin typeface="Arial" panose="020B0604020202020204" pitchFamily="34" charset="0"/>
              </a:defRPr>
            </a:lvl4pPr>
            <a:lvl5pPr marL="2057400" indent="-228600" defTabSz="3657600" eaLnBrk="0" hangingPunct="0">
              <a:defRPr>
                <a:solidFill>
                  <a:schemeClr val="tx1"/>
                </a:solidFill>
                <a:latin typeface="Arial" panose="020B0604020202020204" pitchFamily="34" charset="0"/>
              </a:defRPr>
            </a:lvl5pPr>
            <a:lvl6pPr marL="2514600" indent="-228600" defTabSz="3657600" eaLnBrk="0" fontAlgn="base" hangingPunct="0">
              <a:spcBef>
                <a:spcPct val="0"/>
              </a:spcBef>
              <a:spcAft>
                <a:spcPct val="0"/>
              </a:spcAft>
              <a:defRPr>
                <a:solidFill>
                  <a:schemeClr val="tx1"/>
                </a:solidFill>
                <a:latin typeface="Arial" panose="020B0604020202020204" pitchFamily="34" charset="0"/>
              </a:defRPr>
            </a:lvl6pPr>
            <a:lvl7pPr marL="2971800" indent="-228600" defTabSz="3657600" eaLnBrk="0" fontAlgn="base" hangingPunct="0">
              <a:spcBef>
                <a:spcPct val="0"/>
              </a:spcBef>
              <a:spcAft>
                <a:spcPct val="0"/>
              </a:spcAft>
              <a:defRPr>
                <a:solidFill>
                  <a:schemeClr val="tx1"/>
                </a:solidFill>
                <a:latin typeface="Arial" panose="020B0604020202020204" pitchFamily="34" charset="0"/>
              </a:defRPr>
            </a:lvl7pPr>
            <a:lvl8pPr marL="3429000" indent="-228600" defTabSz="3657600" eaLnBrk="0" fontAlgn="base" hangingPunct="0">
              <a:spcBef>
                <a:spcPct val="0"/>
              </a:spcBef>
              <a:spcAft>
                <a:spcPct val="0"/>
              </a:spcAft>
              <a:defRPr>
                <a:solidFill>
                  <a:schemeClr val="tx1"/>
                </a:solidFill>
                <a:latin typeface="Arial" panose="020B0604020202020204" pitchFamily="34" charset="0"/>
              </a:defRPr>
            </a:lvl8pPr>
            <a:lvl9pPr marL="3886200" indent="-228600" defTabSz="3657600" eaLnBrk="0" fontAlgn="base" hangingPunct="0">
              <a:spcBef>
                <a:spcPct val="0"/>
              </a:spcBef>
              <a:spcAft>
                <a:spcPct val="0"/>
              </a:spcAft>
              <a:defRPr>
                <a:solidFill>
                  <a:schemeClr val="tx1"/>
                </a:solidFill>
                <a:latin typeface="Arial" panose="020B0604020202020204" pitchFamily="34" charset="0"/>
              </a:defRPr>
            </a:lvl9pPr>
          </a:lstStyle>
          <a:p>
            <a:pPr algn="ctr" eaLnBrk="1" latinLnBrk="1" hangingPunct="1"/>
            <a:endParaRPr kumimoji="1" lang="en-US" altLang="ko-KR">
              <a:latin typeface="Comic Sans MS" panose="030F0902030302020204" pitchFamily="66" charset="0"/>
              <a:ea typeface="Gulim" panose="020B0600000101010101" pitchFamily="34" charset="-127"/>
            </a:endParaRPr>
          </a:p>
        </p:txBody>
      </p:sp>
      <p:sp>
        <p:nvSpPr>
          <p:cNvPr id="14343" name="Text Box 7">
            <a:extLst>
              <a:ext uri="{FF2B5EF4-FFF2-40B4-BE49-F238E27FC236}">
                <a16:creationId xmlns:a16="http://schemas.microsoft.com/office/drawing/2014/main" id="{7E680BC7-C5D1-D845-A8BD-DAAC2E1DA12F}"/>
              </a:ext>
            </a:extLst>
          </p:cNvPr>
          <p:cNvSpPr txBox="1">
            <a:spLocks noChangeArrowheads="1"/>
          </p:cNvSpPr>
          <p:nvPr/>
        </p:nvSpPr>
        <p:spPr bwMode="auto">
          <a:xfrm>
            <a:off x="5943600" y="1755775"/>
            <a:ext cx="180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hangingPunct="1">
              <a:spcBef>
                <a:spcPct val="50000"/>
              </a:spcBef>
            </a:pPr>
            <a:r>
              <a:rPr kumimoji="1" lang="en-US" altLang="zh-CN" sz="1600">
                <a:latin typeface="Comic Sans MS" panose="030F0902030302020204" pitchFamily="66" charset="0"/>
                <a:ea typeface="Gulim" panose="020B0600000101010101" pitchFamily="34" charset="-127"/>
              </a:rPr>
              <a:t>Gateway routers</a:t>
            </a:r>
            <a:endParaRPr kumimoji="1" lang="en-US" altLang="ko-KR" sz="1600">
              <a:latin typeface="Comic Sans MS" panose="030F0902030302020204" pitchFamily="66" charset="0"/>
              <a:ea typeface="Gulim" panose="020B0600000101010101" pitchFamily="34" charset="-127"/>
            </a:endParaRPr>
          </a:p>
        </p:txBody>
      </p:sp>
      <p:sp>
        <p:nvSpPr>
          <p:cNvPr id="14344" name="Text Box 8">
            <a:extLst>
              <a:ext uri="{FF2B5EF4-FFF2-40B4-BE49-F238E27FC236}">
                <a16:creationId xmlns:a16="http://schemas.microsoft.com/office/drawing/2014/main" id="{B2FC559E-964C-AC48-8BAD-815BF2AE8780}"/>
              </a:ext>
            </a:extLst>
          </p:cNvPr>
          <p:cNvSpPr txBox="1">
            <a:spLocks noChangeArrowheads="1"/>
          </p:cNvSpPr>
          <p:nvPr/>
        </p:nvSpPr>
        <p:spPr bwMode="auto">
          <a:xfrm>
            <a:off x="4227514" y="1752601"/>
            <a:ext cx="158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hangingPunct="1">
              <a:spcBef>
                <a:spcPct val="50000"/>
              </a:spcBef>
            </a:pPr>
            <a:r>
              <a:rPr kumimoji="1" lang="en-US" altLang="zh-CN" sz="2000">
                <a:solidFill>
                  <a:srgbClr val="0000FF"/>
                </a:solidFill>
                <a:ea typeface="Gulim" panose="020B0600000101010101" pitchFamily="34" charset="-127"/>
              </a:rPr>
              <a:t>Internet</a:t>
            </a:r>
            <a:endParaRPr kumimoji="1" lang="en-US" altLang="ko-KR" sz="2000">
              <a:solidFill>
                <a:srgbClr val="0000FF"/>
              </a:solidFill>
              <a:ea typeface="Gulim" panose="020B0600000101010101" pitchFamily="34" charset="-127"/>
            </a:endParaRPr>
          </a:p>
        </p:txBody>
      </p:sp>
      <p:sp>
        <p:nvSpPr>
          <p:cNvPr id="56329" name="Rectangle 9">
            <a:extLst>
              <a:ext uri="{FF2B5EF4-FFF2-40B4-BE49-F238E27FC236}">
                <a16:creationId xmlns:a16="http://schemas.microsoft.com/office/drawing/2014/main" id="{EDA1CFFF-FADE-7E4B-99EC-56B04B1BB83E}"/>
              </a:ext>
            </a:extLst>
          </p:cNvPr>
          <p:cNvSpPr>
            <a:spLocks noChangeArrowheads="1"/>
          </p:cNvSpPr>
          <p:nvPr/>
        </p:nvSpPr>
        <p:spPr bwMode="auto">
          <a:xfrm>
            <a:off x="6400800" y="2179638"/>
            <a:ext cx="431800" cy="16557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6" name="Text Box 10">
            <a:extLst>
              <a:ext uri="{FF2B5EF4-FFF2-40B4-BE49-F238E27FC236}">
                <a16:creationId xmlns:a16="http://schemas.microsoft.com/office/drawing/2014/main" id="{2A92E393-96B2-084D-97AB-BF6B254639A1}"/>
              </a:ext>
            </a:extLst>
          </p:cNvPr>
          <p:cNvSpPr txBox="1">
            <a:spLocks noChangeArrowheads="1"/>
          </p:cNvSpPr>
          <p:nvPr/>
        </p:nvSpPr>
        <p:spPr bwMode="auto">
          <a:xfrm>
            <a:off x="8305800" y="2593975"/>
            <a:ext cx="2133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50000"/>
              </a:spcBef>
            </a:pPr>
            <a:r>
              <a:rPr lang="en-US" altLang="zh-CN" sz="2400">
                <a:ea typeface="SimSun" panose="02010600030101010101" pitchFamily="2" charset="-122"/>
                <a:cs typeface="Arial" panose="020B0604020202020204" pitchFamily="34" charset="0"/>
              </a:rPr>
              <a:t>Our network</a:t>
            </a:r>
          </a:p>
        </p:txBody>
      </p:sp>
      <p:pic>
        <p:nvPicPr>
          <p:cNvPr id="14347" name="Picture 11" descr="router-geostream">
            <a:extLst>
              <a:ext uri="{FF2B5EF4-FFF2-40B4-BE49-F238E27FC236}">
                <a16:creationId xmlns:a16="http://schemas.microsoft.com/office/drawing/2014/main" id="{EA535069-A16C-C643-A112-3BD7482C6F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7801" y="3660775"/>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AutoShape 12">
            <a:extLst>
              <a:ext uri="{FF2B5EF4-FFF2-40B4-BE49-F238E27FC236}">
                <a16:creationId xmlns:a16="http://schemas.microsoft.com/office/drawing/2014/main" id="{370303BF-377B-A143-A967-48B7359D2887}"/>
              </a:ext>
            </a:extLst>
          </p:cNvPr>
          <p:cNvSpPr>
            <a:spLocks noChangeArrowheads="1"/>
          </p:cNvSpPr>
          <p:nvPr/>
        </p:nvSpPr>
        <p:spPr bwMode="auto">
          <a:xfrm rot="10800000">
            <a:off x="7620000" y="4117975"/>
            <a:ext cx="1447800" cy="609600"/>
          </a:xfrm>
          <a:prstGeom prst="wedgeRoundRectCallout">
            <a:avLst>
              <a:gd name="adj1" fmla="val -50769"/>
              <a:gd name="adj2" fmla="val 91926"/>
              <a:gd name="adj3" fmla="val 16667"/>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zh-CN" sz="1600" i="1">
                <a:solidFill>
                  <a:srgbClr val="0000FF"/>
                </a:solidFill>
                <a:ea typeface="SimSun" panose="02010600030101010101" pitchFamily="2" charset="-122"/>
                <a:cs typeface="Arial" panose="020B0604020202020204" pitchFamily="34" charset="0"/>
              </a:rPr>
              <a:t>Host based</a:t>
            </a:r>
          </a:p>
          <a:p>
            <a:pPr algn="ctr" eaLnBrk="1" hangingPunct="1">
              <a:lnSpc>
                <a:spcPct val="90000"/>
              </a:lnSpc>
              <a:spcBef>
                <a:spcPct val="20000"/>
              </a:spcBef>
            </a:pPr>
            <a:r>
              <a:rPr lang="en-US" altLang="zh-CN" sz="1600" i="1">
                <a:solidFill>
                  <a:srgbClr val="0000FF"/>
                </a:solidFill>
                <a:ea typeface="SimSun" panose="02010600030101010101" pitchFamily="2" charset="-122"/>
                <a:cs typeface="Arial" panose="020B0604020202020204" pitchFamily="34" charset="0"/>
              </a:rPr>
              <a:t>detection</a:t>
            </a:r>
          </a:p>
        </p:txBody>
      </p:sp>
      <p:sp>
        <p:nvSpPr>
          <p:cNvPr id="56333" name="Line 13">
            <a:extLst>
              <a:ext uri="{FF2B5EF4-FFF2-40B4-BE49-F238E27FC236}">
                <a16:creationId xmlns:a16="http://schemas.microsoft.com/office/drawing/2014/main" id="{FFA1EF3C-533D-4341-91A2-359A9A2B392F}"/>
              </a:ext>
            </a:extLst>
          </p:cNvPr>
          <p:cNvSpPr>
            <a:spLocks noChangeShapeType="1"/>
          </p:cNvSpPr>
          <p:nvPr/>
        </p:nvSpPr>
        <p:spPr bwMode="auto">
          <a:xfrm flipV="1">
            <a:off x="2590800" y="2365375"/>
            <a:ext cx="57912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4" name="Line 14">
            <a:extLst>
              <a:ext uri="{FF2B5EF4-FFF2-40B4-BE49-F238E27FC236}">
                <a16:creationId xmlns:a16="http://schemas.microsoft.com/office/drawing/2014/main" id="{E9E15556-E0E4-F84E-B860-F949EEB86CB8}"/>
              </a:ext>
            </a:extLst>
          </p:cNvPr>
          <p:cNvSpPr>
            <a:spLocks noChangeShapeType="1"/>
          </p:cNvSpPr>
          <p:nvPr/>
        </p:nvSpPr>
        <p:spPr bwMode="auto">
          <a:xfrm flipV="1">
            <a:off x="2743200" y="2974975"/>
            <a:ext cx="6248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5" name="Line 15">
            <a:extLst>
              <a:ext uri="{FF2B5EF4-FFF2-40B4-BE49-F238E27FC236}">
                <a16:creationId xmlns:a16="http://schemas.microsoft.com/office/drawing/2014/main" id="{767E7C6A-0461-2C41-868F-4F6F3DD371C3}"/>
              </a:ext>
            </a:extLst>
          </p:cNvPr>
          <p:cNvSpPr>
            <a:spLocks noChangeShapeType="1"/>
          </p:cNvSpPr>
          <p:nvPr/>
        </p:nvSpPr>
        <p:spPr bwMode="auto">
          <a:xfrm>
            <a:off x="2667000" y="3127375"/>
            <a:ext cx="6629400" cy="152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6" name="Line 16">
            <a:extLst>
              <a:ext uri="{FF2B5EF4-FFF2-40B4-BE49-F238E27FC236}">
                <a16:creationId xmlns:a16="http://schemas.microsoft.com/office/drawing/2014/main" id="{1222D93E-9F5A-FC4B-9399-EA0652821C40}"/>
              </a:ext>
            </a:extLst>
          </p:cNvPr>
          <p:cNvSpPr>
            <a:spLocks noChangeShapeType="1"/>
          </p:cNvSpPr>
          <p:nvPr/>
        </p:nvSpPr>
        <p:spPr bwMode="auto">
          <a:xfrm>
            <a:off x="2743200" y="3203575"/>
            <a:ext cx="67056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37" name="Line 17">
            <a:extLst>
              <a:ext uri="{FF2B5EF4-FFF2-40B4-BE49-F238E27FC236}">
                <a16:creationId xmlns:a16="http://schemas.microsoft.com/office/drawing/2014/main" id="{9E1E4BB5-08A1-A349-AD3C-4548F995116B}"/>
              </a:ext>
            </a:extLst>
          </p:cNvPr>
          <p:cNvSpPr>
            <a:spLocks noChangeShapeType="1"/>
          </p:cNvSpPr>
          <p:nvPr/>
        </p:nvSpPr>
        <p:spPr bwMode="auto">
          <a:xfrm flipV="1">
            <a:off x="2819400" y="3124201"/>
            <a:ext cx="6934200" cy="793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18">
            <a:extLst>
              <a:ext uri="{FF2B5EF4-FFF2-40B4-BE49-F238E27FC236}">
                <a16:creationId xmlns:a16="http://schemas.microsoft.com/office/drawing/2014/main" id="{C030A175-60AE-0341-A57D-4568DA1CB4E8}"/>
              </a:ext>
            </a:extLst>
          </p:cNvPr>
          <p:cNvGrpSpPr>
            <a:grpSpLocks/>
          </p:cNvGrpSpPr>
          <p:nvPr/>
        </p:nvGrpSpPr>
        <p:grpSpPr bwMode="auto">
          <a:xfrm>
            <a:off x="1905000" y="3733800"/>
            <a:ext cx="1447800" cy="1981200"/>
            <a:chOff x="240" y="2352"/>
            <a:chExt cx="912" cy="1248"/>
          </a:xfrm>
        </p:grpSpPr>
        <p:sp>
          <p:nvSpPr>
            <p:cNvPr id="14356" name="Freeform 19">
              <a:extLst>
                <a:ext uri="{FF2B5EF4-FFF2-40B4-BE49-F238E27FC236}">
                  <a16:creationId xmlns:a16="http://schemas.microsoft.com/office/drawing/2014/main" id="{C1BBC09E-138E-CA47-8E1E-66DC5244BD23}"/>
                </a:ext>
              </a:extLst>
            </p:cNvPr>
            <p:cNvSpPr>
              <a:spLocks/>
            </p:cNvSpPr>
            <p:nvPr/>
          </p:nvSpPr>
          <p:spPr bwMode="auto">
            <a:xfrm>
              <a:off x="240" y="2352"/>
              <a:ext cx="912" cy="1242"/>
            </a:xfrm>
            <a:custGeom>
              <a:avLst/>
              <a:gdLst>
                <a:gd name="T0" fmla="*/ 0 w 641"/>
                <a:gd name="T1" fmla="*/ 1242 h 1242"/>
                <a:gd name="T2" fmla="*/ 4108 w 641"/>
                <a:gd name="T3" fmla="*/ 619 h 1242"/>
                <a:gd name="T4" fmla="*/ 7569 w 641"/>
                <a:gd name="T5" fmla="*/ 0 h 1242"/>
                <a:gd name="T6" fmla="*/ 0 60000 65536"/>
                <a:gd name="T7" fmla="*/ 0 60000 65536"/>
                <a:gd name="T8" fmla="*/ 0 60000 65536"/>
                <a:gd name="T9" fmla="*/ 0 w 641"/>
                <a:gd name="T10" fmla="*/ 0 h 1242"/>
                <a:gd name="T11" fmla="*/ 641 w 641"/>
                <a:gd name="T12" fmla="*/ 1242 h 1242"/>
              </a:gdLst>
              <a:ahLst/>
              <a:cxnLst>
                <a:cxn ang="T6">
                  <a:pos x="T0" y="T1"/>
                </a:cxn>
                <a:cxn ang="T7">
                  <a:pos x="T2" y="T3"/>
                </a:cxn>
                <a:cxn ang="T8">
                  <a:pos x="T4" y="T5"/>
                </a:cxn>
              </a:cxnLst>
              <a:rect l="T9" t="T10" r="T11" b="T12"/>
              <a:pathLst>
                <a:path w="641" h="1242">
                  <a:moveTo>
                    <a:pt x="0" y="1242"/>
                  </a:moveTo>
                  <a:cubicBezTo>
                    <a:pt x="331" y="1242"/>
                    <a:pt x="333" y="925"/>
                    <a:pt x="348" y="619"/>
                  </a:cubicBezTo>
                  <a:cubicBezTo>
                    <a:pt x="364" y="314"/>
                    <a:pt x="393" y="19"/>
                    <a:pt x="641" y="0"/>
                  </a:cubicBezTo>
                </a:path>
              </a:pathLst>
            </a:custGeom>
            <a:noFill/>
            <a:ln w="30163"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57" name="Rectangle 20">
              <a:extLst>
                <a:ext uri="{FF2B5EF4-FFF2-40B4-BE49-F238E27FC236}">
                  <a16:creationId xmlns:a16="http://schemas.microsoft.com/office/drawing/2014/main" id="{D857D339-DBC5-4A43-8235-A3C25D3D11E9}"/>
                </a:ext>
              </a:extLst>
            </p:cNvPr>
            <p:cNvSpPr>
              <a:spLocks noChangeArrowheads="1"/>
            </p:cNvSpPr>
            <p:nvPr/>
          </p:nvSpPr>
          <p:spPr bwMode="auto">
            <a:xfrm>
              <a:off x="240" y="2352"/>
              <a:ext cx="912" cy="124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56341" name="Oval 21">
            <a:extLst>
              <a:ext uri="{FF2B5EF4-FFF2-40B4-BE49-F238E27FC236}">
                <a16:creationId xmlns:a16="http://schemas.microsoft.com/office/drawing/2014/main" id="{28F31359-F6F4-9D40-8C21-7EEE081E1A5A}"/>
              </a:ext>
            </a:extLst>
          </p:cNvPr>
          <p:cNvSpPr>
            <a:spLocks noChangeArrowheads="1"/>
          </p:cNvSpPr>
          <p:nvPr/>
        </p:nvSpPr>
        <p:spPr bwMode="auto">
          <a:xfrm>
            <a:off x="1676400" y="5410200"/>
            <a:ext cx="838200" cy="4572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ustDataLst>
      <p:tags r:id="rId1"/>
    </p:custDataLst>
  </p:cSld>
  <p:clrMapOvr>
    <a:masterClrMapping/>
  </p:clrMapOvr>
  <p:transition advTm="7729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41"/>
                                        </p:tgtEl>
                                        <p:attrNameLst>
                                          <p:attrName>style.visibility</p:attrName>
                                        </p:attrNameLst>
                                      </p:cBhvr>
                                      <p:to>
                                        <p:strVal val="visible"/>
                                      </p:to>
                                    </p:set>
                                  </p:childTnLst>
                                </p:cTn>
                              </p:par>
                              <p:par>
                                <p:cTn id="11" presetID="26" presetClass="emph" presetSubtype="0" fill="hold" grpId="1" nodeType="withEffect">
                                  <p:stCondLst>
                                    <p:cond delay="0"/>
                                  </p:stCondLst>
                                  <p:childTnLst>
                                    <p:animEffect transition="out" filter="fade">
                                      <p:cBhvr>
                                        <p:cTn id="12" dur="500" tmFilter="0, 0; .2, .5; .8, .5; 1, 0"/>
                                        <p:tgtEl>
                                          <p:spTgt spid="56341"/>
                                        </p:tgtEl>
                                      </p:cBhvr>
                                    </p:animEffect>
                                    <p:animScale>
                                      <p:cBhvr>
                                        <p:cTn id="13" dur="250" autoRev="1" fill="hold"/>
                                        <p:tgtEl>
                                          <p:spTgt spid="56341"/>
                                        </p:tgtEl>
                                      </p:cBhvr>
                                      <p:by x="105000" y="105000"/>
                                    </p:animScale>
                                  </p:childTnLst>
                                </p:cTn>
                              </p:par>
                              <p:par>
                                <p:cTn id="14" presetID="1" presetClass="entr" presetSubtype="0" fill="hold" grpId="0" nodeType="withEffect">
                                  <p:stCondLst>
                                    <p:cond delay="0"/>
                                  </p:stCondLst>
                                  <p:childTnLst>
                                    <p:set>
                                      <p:cBhvr>
                                        <p:cTn id="15"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633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633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633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633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633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7" presetClass="emph" presetSubtype="6" fill="hold" nodeType="clickEffect">
                                  <p:stCondLst>
                                    <p:cond delay="0"/>
                                  </p:stCondLst>
                                  <p:childTnLst>
                                    <p:animClr clrSpc="hsl" dir="cw">
                                      <p:cBhvr>
                                        <p:cTn id="33" dur="2000" fill="hold"/>
                                        <p:tgtEl>
                                          <p:spTgt spid="56329"/>
                                        </p:tgtEl>
                                        <p:attrNameLst>
                                          <p:attrName>stroke.color</p:attrName>
                                        </p:attrNameLst>
                                      </p:cBhvr>
                                      <p:to>
                                        <a:schemeClr val="accent2"/>
                                      </p:to>
                                    </p:animClr>
                                    <p:set>
                                      <p:cBhvr>
                                        <p:cTn id="34" dur="2000" fill="hold"/>
                                        <p:tgtEl>
                                          <p:spTgt spid="5632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341" grpId="0" animBg="1"/>
      <p:bldP spid="5634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8DADDF9-8851-624C-A27B-C3C8DB4B5E8D}"/>
              </a:ext>
            </a:extLst>
          </p:cNvPr>
          <p:cNvSpPr>
            <a:spLocks noGrp="1" noChangeArrowheads="1"/>
          </p:cNvSpPr>
          <p:nvPr>
            <p:ph type="title"/>
          </p:nvPr>
        </p:nvSpPr>
        <p:spPr>
          <a:xfrm>
            <a:off x="3552825" y="466726"/>
            <a:ext cx="6172200" cy="1143000"/>
          </a:xfrm>
        </p:spPr>
        <p:txBody>
          <a:bodyPr/>
          <a:lstStyle/>
          <a:p>
            <a:pPr eaLnBrk="1" hangingPunct="1"/>
            <a:r>
              <a:rPr lang="en-US" altLang="en-US" b="1" dirty="0"/>
              <a:t>Network IDSs</a:t>
            </a:r>
          </a:p>
        </p:txBody>
      </p:sp>
      <p:sp>
        <p:nvSpPr>
          <p:cNvPr id="2471939" name="Rectangle 3">
            <a:extLst>
              <a:ext uri="{FF2B5EF4-FFF2-40B4-BE49-F238E27FC236}">
                <a16:creationId xmlns:a16="http://schemas.microsoft.com/office/drawing/2014/main" id="{41927AF3-4328-EB40-ADEB-73BC9D73E005}"/>
              </a:ext>
            </a:extLst>
          </p:cNvPr>
          <p:cNvSpPr>
            <a:spLocks noGrp="1" noChangeArrowheads="1"/>
          </p:cNvSpPr>
          <p:nvPr>
            <p:ph idx="1"/>
          </p:nvPr>
        </p:nvSpPr>
        <p:spPr>
          <a:xfrm>
            <a:off x="581025" y="1562100"/>
            <a:ext cx="9144000" cy="5562600"/>
          </a:xfrm>
        </p:spPr>
        <p:txBody>
          <a:bodyPr/>
          <a:lstStyle/>
          <a:p>
            <a:pPr eaLnBrk="1" hangingPunct="1">
              <a:lnSpc>
                <a:spcPct val="90000"/>
              </a:lnSpc>
            </a:pPr>
            <a:r>
              <a:rPr lang="en-US" altLang="en-US" dirty="0"/>
              <a:t>Deploying sensors at strategic locations</a:t>
            </a:r>
          </a:p>
          <a:p>
            <a:pPr lvl="1" eaLnBrk="1" hangingPunct="1">
              <a:lnSpc>
                <a:spcPct val="90000"/>
              </a:lnSpc>
            </a:pPr>
            <a:r>
              <a:rPr lang="en-US" altLang="en-US" dirty="0"/>
              <a:t>For example, Packet sniffing via </a:t>
            </a:r>
            <a:r>
              <a:rPr lang="en-US" altLang="en-US" i="1" dirty="0" err="1"/>
              <a:t>tcpdump</a:t>
            </a:r>
            <a:r>
              <a:rPr lang="en-US" altLang="en-US" dirty="0"/>
              <a:t> at routers</a:t>
            </a:r>
          </a:p>
          <a:p>
            <a:pPr eaLnBrk="1" hangingPunct="1">
              <a:lnSpc>
                <a:spcPct val="90000"/>
              </a:lnSpc>
            </a:pPr>
            <a:r>
              <a:rPr lang="en-US" altLang="en-US" dirty="0"/>
              <a:t>Inspecting network traffic </a:t>
            </a:r>
          </a:p>
          <a:p>
            <a:pPr lvl="1" eaLnBrk="1" hangingPunct="1">
              <a:lnSpc>
                <a:spcPct val="90000"/>
              </a:lnSpc>
            </a:pPr>
            <a:r>
              <a:rPr lang="en-US" altLang="en-US" dirty="0"/>
              <a:t>Watch for violations of protocols and unusual connection patterns</a:t>
            </a:r>
          </a:p>
          <a:p>
            <a:pPr lvl="1" eaLnBrk="1" hangingPunct="1">
              <a:lnSpc>
                <a:spcPct val="90000"/>
              </a:lnSpc>
            </a:pPr>
            <a:r>
              <a:rPr lang="en-US" altLang="en-US" dirty="0"/>
              <a:t>Look into the packet payload for malicious code</a:t>
            </a:r>
          </a:p>
          <a:p>
            <a:pPr eaLnBrk="1" hangingPunct="1">
              <a:lnSpc>
                <a:spcPct val="90000"/>
              </a:lnSpc>
            </a:pPr>
            <a:r>
              <a:rPr lang="en-US" altLang="en-US" dirty="0"/>
              <a:t>Limitations</a:t>
            </a:r>
          </a:p>
          <a:p>
            <a:pPr lvl="1" eaLnBrk="1" hangingPunct="1">
              <a:lnSpc>
                <a:spcPct val="90000"/>
              </a:lnSpc>
            </a:pPr>
            <a:r>
              <a:rPr lang="en-US" altLang="en-US" dirty="0"/>
              <a:t>Cannot execute the payload or do any code analysis !</a:t>
            </a:r>
          </a:p>
          <a:p>
            <a:pPr lvl="1" eaLnBrk="1" hangingPunct="1">
              <a:lnSpc>
                <a:spcPct val="90000"/>
              </a:lnSpc>
            </a:pPr>
            <a:r>
              <a:rPr lang="en-US" altLang="en-US" dirty="0"/>
              <a:t>Even DPI gives limited application-level semantic information</a:t>
            </a:r>
          </a:p>
          <a:p>
            <a:pPr lvl="1" eaLnBrk="1" hangingPunct="1">
              <a:lnSpc>
                <a:spcPct val="90000"/>
              </a:lnSpc>
            </a:pPr>
            <a:r>
              <a:rPr lang="en-US" altLang="en-US" dirty="0"/>
              <a:t>Record and process huge amount of traffic</a:t>
            </a:r>
          </a:p>
          <a:p>
            <a:pPr lvl="1" eaLnBrk="1" hangingPunct="1">
              <a:lnSpc>
                <a:spcPct val="90000"/>
              </a:lnSpc>
            </a:pPr>
            <a:r>
              <a:rPr lang="en-US" altLang="en-US" dirty="0"/>
              <a:t>May be easily defeated by encryption, but can be mitigated with encryption only at the gateway/proxy</a:t>
            </a:r>
          </a:p>
          <a:p>
            <a:pPr lvl="1" eaLnBrk="1" hangingPunct="1">
              <a:lnSpc>
                <a:spcPct val="90000"/>
              </a:lnSpc>
            </a:pPr>
            <a:endParaRPr lang="en-US" altLang="en-US" dirty="0"/>
          </a:p>
        </p:txBody>
      </p:sp>
      <p:pic>
        <p:nvPicPr>
          <p:cNvPr id="15364" name="Picture 5" descr="C:\Users\ychen\Desktop\images2.jpg">
            <a:extLst>
              <a:ext uri="{FF2B5EF4-FFF2-40B4-BE49-F238E27FC236}">
                <a16:creationId xmlns:a16="http://schemas.microsoft.com/office/drawing/2014/main" id="{00801010-9EE0-4E4D-844B-E5F03A49C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2050" y="3703639"/>
            <a:ext cx="18859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C:\Users\ychen\Desktop\images.jpg">
            <a:extLst>
              <a:ext uri="{FF2B5EF4-FFF2-40B4-BE49-F238E27FC236}">
                <a16:creationId xmlns:a16="http://schemas.microsoft.com/office/drawing/2014/main" id="{4A22F53D-D038-8E43-A570-2E03C0EA3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851" y="3448050"/>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193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193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1939">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1939">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1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19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02C64D5-5087-D44F-B42F-FB6DE9789C72}"/>
              </a:ext>
            </a:extLst>
          </p:cNvPr>
          <p:cNvSpPr>
            <a:spLocks noGrp="1" noChangeArrowheads="1"/>
          </p:cNvSpPr>
          <p:nvPr>
            <p:ph type="title"/>
          </p:nvPr>
        </p:nvSpPr>
        <p:spPr>
          <a:xfrm>
            <a:off x="2438400" y="228600"/>
            <a:ext cx="7772400" cy="914400"/>
          </a:xfrm>
        </p:spPr>
        <p:txBody>
          <a:bodyPr/>
          <a:lstStyle/>
          <a:p>
            <a:pPr eaLnBrk="1" hangingPunct="1"/>
            <a:r>
              <a:rPr lang="en-US" altLang="en-US" b="1"/>
              <a:t>Key Metrics of IDS/IPS</a:t>
            </a:r>
          </a:p>
        </p:txBody>
      </p:sp>
      <p:sp>
        <p:nvSpPr>
          <p:cNvPr id="11267" name="Rectangle 3">
            <a:extLst>
              <a:ext uri="{FF2B5EF4-FFF2-40B4-BE49-F238E27FC236}">
                <a16:creationId xmlns:a16="http://schemas.microsoft.com/office/drawing/2014/main" id="{A8D0CD9B-138C-E143-98FA-F8973111739A}"/>
              </a:ext>
            </a:extLst>
          </p:cNvPr>
          <p:cNvSpPr>
            <a:spLocks noGrp="1" noChangeArrowheads="1"/>
          </p:cNvSpPr>
          <p:nvPr>
            <p:ph idx="1"/>
          </p:nvPr>
        </p:nvSpPr>
        <p:spPr>
          <a:xfrm>
            <a:off x="1752600" y="1219200"/>
            <a:ext cx="8610600" cy="5410200"/>
          </a:xfrm>
        </p:spPr>
        <p:txBody>
          <a:bodyPr/>
          <a:lstStyle/>
          <a:p>
            <a:pPr eaLnBrk="1" hangingPunct="1">
              <a:lnSpc>
                <a:spcPct val="80000"/>
              </a:lnSpc>
            </a:pPr>
            <a:r>
              <a:rPr lang="en-US" altLang="en-US"/>
              <a:t>Algorithm</a:t>
            </a:r>
          </a:p>
          <a:p>
            <a:pPr lvl="1" eaLnBrk="1" hangingPunct="1">
              <a:lnSpc>
                <a:spcPct val="80000"/>
              </a:lnSpc>
            </a:pPr>
            <a:r>
              <a:rPr lang="en-US" altLang="en-US"/>
              <a:t>Alarm: A; Intrusion: I</a:t>
            </a:r>
          </a:p>
          <a:p>
            <a:pPr lvl="1" eaLnBrk="1" hangingPunct="1">
              <a:lnSpc>
                <a:spcPct val="80000"/>
              </a:lnSpc>
            </a:pPr>
            <a:r>
              <a:rPr lang="en-US" altLang="en-US"/>
              <a:t>Detection (true alarm) rate: P(A|I)</a:t>
            </a:r>
          </a:p>
          <a:p>
            <a:pPr lvl="2" eaLnBrk="1" hangingPunct="1">
              <a:lnSpc>
                <a:spcPct val="80000"/>
              </a:lnSpc>
            </a:pPr>
            <a:r>
              <a:rPr lang="en-US" altLang="en-US"/>
              <a:t>False negative rate P(</a:t>
            </a:r>
            <a:r>
              <a:rPr lang="en-US" altLang="en-US">
                <a:latin typeface="Times New Roman" panose="02020603050405020304" pitchFamily="18" charset="0"/>
                <a:cs typeface="Times New Roman" panose="02020603050405020304" pitchFamily="18" charset="0"/>
              </a:rPr>
              <a:t>¬</a:t>
            </a:r>
            <a:r>
              <a:rPr lang="en-US" altLang="en-US">
                <a:cs typeface="Times New Roman" panose="02020603050405020304" pitchFamily="18" charset="0"/>
              </a:rPr>
              <a:t>A|I)</a:t>
            </a:r>
            <a:endParaRPr lang="en-US" altLang="en-US"/>
          </a:p>
          <a:p>
            <a:pPr lvl="1" eaLnBrk="1" hangingPunct="1">
              <a:lnSpc>
                <a:spcPct val="80000"/>
              </a:lnSpc>
            </a:pPr>
            <a:r>
              <a:rPr lang="en-US" altLang="en-US"/>
              <a:t>False alarm (aka, false positive) rate: P(A|</a:t>
            </a:r>
            <a:r>
              <a:rPr lang="en-US" altLang="en-US">
                <a:latin typeface="Times New Roman" panose="02020603050405020304" pitchFamily="18" charset="0"/>
                <a:cs typeface="Times New Roman" panose="02020603050405020304" pitchFamily="18" charset="0"/>
              </a:rPr>
              <a:t>¬</a:t>
            </a:r>
            <a:r>
              <a:rPr lang="en-US" altLang="en-US"/>
              <a:t>I)</a:t>
            </a:r>
          </a:p>
          <a:p>
            <a:pPr lvl="2" eaLnBrk="1" hangingPunct="1">
              <a:lnSpc>
                <a:spcPct val="80000"/>
              </a:lnSpc>
            </a:pPr>
            <a:r>
              <a:rPr lang="en-US" altLang="en-US"/>
              <a:t>True negative rate P(</a:t>
            </a:r>
            <a:r>
              <a:rPr lang="en-US" altLang="en-US">
                <a:latin typeface="Times New Roman" panose="02020603050405020304" pitchFamily="18" charset="0"/>
                <a:cs typeface="Times New Roman" panose="02020603050405020304" pitchFamily="18" charset="0"/>
              </a:rPr>
              <a:t>¬</a:t>
            </a:r>
            <a:r>
              <a:rPr lang="en-US" altLang="en-US">
                <a:cs typeface="Times New Roman" panose="02020603050405020304" pitchFamily="18" charset="0"/>
              </a:rPr>
              <a:t>A|</a:t>
            </a:r>
            <a:r>
              <a:rPr lang="en-US" altLang="en-US">
                <a:latin typeface="Times New Roman" panose="02020603050405020304" pitchFamily="18" charset="0"/>
                <a:cs typeface="Times New Roman" panose="02020603050405020304" pitchFamily="18" charset="0"/>
              </a:rPr>
              <a:t>¬</a:t>
            </a:r>
            <a:r>
              <a:rPr lang="en-US" altLang="en-US">
                <a:cs typeface="Times New Roman" panose="02020603050405020304" pitchFamily="18" charset="0"/>
              </a:rPr>
              <a:t>I)</a:t>
            </a:r>
          </a:p>
          <a:p>
            <a:pPr eaLnBrk="1" hangingPunct="1">
              <a:lnSpc>
                <a:spcPct val="80000"/>
              </a:lnSpc>
            </a:pPr>
            <a:r>
              <a:rPr lang="en-US" altLang="en-US">
                <a:cs typeface="Times New Roman" panose="02020603050405020304" pitchFamily="18" charset="0"/>
              </a:rPr>
              <a:t>Architecture</a:t>
            </a:r>
          </a:p>
          <a:p>
            <a:pPr lvl="1" eaLnBrk="1" hangingPunct="1">
              <a:lnSpc>
                <a:spcPct val="80000"/>
              </a:lnSpc>
            </a:pPr>
            <a:r>
              <a:rPr lang="en-US" altLang="en-US">
                <a:cs typeface="Times New Roman" panose="02020603050405020304" pitchFamily="18" charset="0"/>
              </a:rPr>
              <a:t>Throughput of NIDS, targeting 10s of Gbps</a:t>
            </a:r>
          </a:p>
          <a:p>
            <a:pPr lvl="2" eaLnBrk="1" hangingPunct="1">
              <a:lnSpc>
                <a:spcPct val="80000"/>
              </a:lnSpc>
            </a:pPr>
            <a:r>
              <a:rPr lang="en-US" altLang="en-US">
                <a:cs typeface="Times New Roman" panose="02020603050405020304" pitchFamily="18" charset="0"/>
              </a:rPr>
              <a:t>E.g., 32 nsec for 40 byte TCP SYN packet</a:t>
            </a:r>
          </a:p>
          <a:p>
            <a:pPr lvl="1" eaLnBrk="1" hangingPunct="1">
              <a:lnSpc>
                <a:spcPct val="80000"/>
              </a:lnSpc>
            </a:pPr>
            <a:r>
              <a:rPr lang="en-US" altLang="en-US">
                <a:cs typeface="Times New Roman" panose="02020603050405020304" pitchFamily="18" charset="0"/>
              </a:rPr>
              <a:t>Resilient to attacks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51F5529-C4BD-0E40-AADE-13C3EB08624C}"/>
              </a:ext>
            </a:extLst>
          </p:cNvPr>
          <p:cNvSpPr>
            <a:spLocks noGrp="1" noChangeArrowheads="1"/>
          </p:cNvSpPr>
          <p:nvPr>
            <p:ph type="title"/>
          </p:nvPr>
        </p:nvSpPr>
        <p:spPr>
          <a:xfrm>
            <a:off x="2576514" y="584200"/>
            <a:ext cx="7710487" cy="808038"/>
          </a:xfrm>
        </p:spPr>
        <p:txBody>
          <a:bodyPr>
            <a:normAutofit/>
          </a:bodyPr>
          <a:lstStyle/>
          <a:p>
            <a:pPr eaLnBrk="1" hangingPunct="1"/>
            <a:r>
              <a:rPr lang="en-US" altLang="en-US" b="1"/>
              <a:t>Architecture of Network IDS</a:t>
            </a:r>
          </a:p>
        </p:txBody>
      </p:sp>
      <p:sp>
        <p:nvSpPr>
          <p:cNvPr id="2472964" name="Text Box 4">
            <a:extLst>
              <a:ext uri="{FF2B5EF4-FFF2-40B4-BE49-F238E27FC236}">
                <a16:creationId xmlns:a16="http://schemas.microsoft.com/office/drawing/2014/main" id="{A7E1FCB1-F84B-D846-AED2-F24F54DF8A52}"/>
              </a:ext>
            </a:extLst>
          </p:cNvPr>
          <p:cNvSpPr txBox="1">
            <a:spLocks noChangeArrowheads="1"/>
          </p:cNvSpPr>
          <p:nvPr/>
        </p:nvSpPr>
        <p:spPr bwMode="auto">
          <a:xfrm>
            <a:off x="4191000" y="5334001"/>
            <a:ext cx="2965450" cy="461963"/>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dirty="0">
                <a:effectLst>
                  <a:outerShdw blurRad="38100" dist="38100" dir="2700000" algn="tl">
                    <a:srgbClr val="C0C0C0"/>
                  </a:outerShdw>
                </a:effectLst>
                <a:latin typeface="Times New Roman" pitchFamily="18" charset="0"/>
              </a:rPr>
              <a:t>Packet capture </a:t>
            </a:r>
            <a:r>
              <a:rPr lang="en-US" sz="2400" dirty="0" err="1">
                <a:effectLst>
                  <a:outerShdw blurRad="38100" dist="38100" dir="2700000" algn="tl">
                    <a:srgbClr val="C0C0C0"/>
                  </a:outerShdw>
                </a:effectLst>
                <a:latin typeface="Times New Roman" pitchFamily="18" charset="0"/>
              </a:rPr>
              <a:t>libpcap</a:t>
            </a:r>
            <a:endParaRPr lang="en-US" sz="2400" dirty="0">
              <a:effectLst>
                <a:outerShdw blurRad="38100" dist="38100" dir="2700000" algn="tl">
                  <a:srgbClr val="C0C0C0"/>
                </a:outerShdw>
              </a:effectLst>
              <a:latin typeface="Times New Roman" pitchFamily="18" charset="0"/>
            </a:endParaRPr>
          </a:p>
        </p:txBody>
      </p:sp>
      <p:sp>
        <p:nvSpPr>
          <p:cNvPr id="2472965" name="Text Box 5">
            <a:extLst>
              <a:ext uri="{FF2B5EF4-FFF2-40B4-BE49-F238E27FC236}">
                <a16:creationId xmlns:a16="http://schemas.microsoft.com/office/drawing/2014/main" id="{390A9926-9051-9E49-BFF0-0CA4015FE8B7}"/>
              </a:ext>
            </a:extLst>
          </p:cNvPr>
          <p:cNvSpPr txBox="1">
            <a:spLocks noChangeArrowheads="1"/>
          </p:cNvSpPr>
          <p:nvPr/>
        </p:nvSpPr>
        <p:spPr bwMode="auto">
          <a:xfrm>
            <a:off x="4864100" y="4094163"/>
            <a:ext cx="2197100" cy="461962"/>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dirty="0">
                <a:effectLst>
                  <a:outerShdw blurRad="38100" dist="38100" dir="2700000" algn="tl">
                    <a:srgbClr val="C0C0C0"/>
                  </a:outerShdw>
                </a:effectLst>
                <a:latin typeface="Times New Roman" pitchFamily="18" charset="0"/>
              </a:rPr>
              <a:t>TCP reassembly</a:t>
            </a:r>
          </a:p>
        </p:txBody>
      </p:sp>
      <p:sp>
        <p:nvSpPr>
          <p:cNvPr id="2472966" name="Text Box 6">
            <a:extLst>
              <a:ext uri="{FF2B5EF4-FFF2-40B4-BE49-F238E27FC236}">
                <a16:creationId xmlns:a16="http://schemas.microsoft.com/office/drawing/2014/main" id="{D32C68E9-90F0-EF42-ACA0-C337E9EDCD50}"/>
              </a:ext>
            </a:extLst>
          </p:cNvPr>
          <p:cNvSpPr txBox="1">
            <a:spLocks noChangeArrowheads="1"/>
          </p:cNvSpPr>
          <p:nvPr/>
        </p:nvSpPr>
        <p:spPr bwMode="auto">
          <a:xfrm>
            <a:off x="4343401" y="3048001"/>
            <a:ext cx="2957513" cy="461963"/>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400">
                <a:effectLst>
                  <a:outerShdw blurRad="38100" dist="38100" dir="2700000" algn="tl">
                    <a:srgbClr val="C0C0C0"/>
                  </a:outerShdw>
                </a:effectLst>
                <a:latin typeface="Times New Roman" pitchFamily="18" charset="0"/>
              </a:rPr>
              <a:t>Protocol identification</a:t>
            </a:r>
            <a:endParaRPr lang="en-US" sz="2400" dirty="0">
              <a:effectLst>
                <a:outerShdw blurRad="38100" dist="38100" dir="2700000" algn="tl">
                  <a:srgbClr val="C0C0C0"/>
                </a:outerShdw>
              </a:effectLst>
              <a:latin typeface="Times New Roman" pitchFamily="18" charset="0"/>
            </a:endParaRPr>
          </a:p>
        </p:txBody>
      </p:sp>
      <p:sp>
        <p:nvSpPr>
          <p:cNvPr id="18438" name="Rectangle 7">
            <a:extLst>
              <a:ext uri="{FF2B5EF4-FFF2-40B4-BE49-F238E27FC236}">
                <a16:creationId xmlns:a16="http://schemas.microsoft.com/office/drawing/2014/main" id="{30FF60B1-5E7F-D24C-88DC-01DF0D864465}"/>
              </a:ext>
            </a:extLst>
          </p:cNvPr>
          <p:cNvSpPr>
            <a:spLocks noChangeArrowheads="1"/>
          </p:cNvSpPr>
          <p:nvPr/>
        </p:nvSpPr>
        <p:spPr bwMode="auto">
          <a:xfrm>
            <a:off x="3505200" y="1447800"/>
            <a:ext cx="4343400" cy="1143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9" name="Rectangle 8">
            <a:extLst>
              <a:ext uri="{FF2B5EF4-FFF2-40B4-BE49-F238E27FC236}">
                <a16:creationId xmlns:a16="http://schemas.microsoft.com/office/drawing/2014/main" id="{09E11A7A-3EA4-8D49-91BB-F7AFBA43BFB2}"/>
              </a:ext>
            </a:extLst>
          </p:cNvPr>
          <p:cNvSpPr>
            <a:spLocks noChangeArrowheads="1"/>
          </p:cNvSpPr>
          <p:nvPr/>
        </p:nvSpPr>
        <p:spPr bwMode="auto">
          <a:xfrm>
            <a:off x="3873500" y="5211763"/>
            <a:ext cx="3898900" cy="7921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0" name="Rectangle 9">
            <a:extLst>
              <a:ext uri="{FF2B5EF4-FFF2-40B4-BE49-F238E27FC236}">
                <a16:creationId xmlns:a16="http://schemas.microsoft.com/office/drawing/2014/main" id="{C4DEF475-62AD-144A-8449-35F19D03C5E9}"/>
              </a:ext>
            </a:extLst>
          </p:cNvPr>
          <p:cNvSpPr>
            <a:spLocks noChangeArrowheads="1"/>
          </p:cNvSpPr>
          <p:nvPr/>
        </p:nvSpPr>
        <p:spPr bwMode="auto">
          <a:xfrm>
            <a:off x="3889375" y="3932238"/>
            <a:ext cx="3898900" cy="792162"/>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1" name="Rectangle 10">
            <a:extLst>
              <a:ext uri="{FF2B5EF4-FFF2-40B4-BE49-F238E27FC236}">
                <a16:creationId xmlns:a16="http://schemas.microsoft.com/office/drawing/2014/main" id="{A27FBAC3-C136-CC4F-A88E-58F151668761}"/>
              </a:ext>
            </a:extLst>
          </p:cNvPr>
          <p:cNvSpPr>
            <a:spLocks noChangeArrowheads="1"/>
          </p:cNvSpPr>
          <p:nvPr/>
        </p:nvSpPr>
        <p:spPr bwMode="auto">
          <a:xfrm>
            <a:off x="3810000" y="2895601"/>
            <a:ext cx="3898900" cy="79216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2" name="AutoShape 11">
            <a:extLst>
              <a:ext uri="{FF2B5EF4-FFF2-40B4-BE49-F238E27FC236}">
                <a16:creationId xmlns:a16="http://schemas.microsoft.com/office/drawing/2014/main" id="{DD018C10-BA16-4143-8B73-DE4668B38881}"/>
              </a:ext>
            </a:extLst>
          </p:cNvPr>
          <p:cNvSpPr>
            <a:spLocks noChangeArrowheads="1"/>
          </p:cNvSpPr>
          <p:nvPr/>
        </p:nvSpPr>
        <p:spPr bwMode="auto">
          <a:xfrm>
            <a:off x="5487988" y="6019800"/>
            <a:ext cx="565150" cy="533400"/>
          </a:xfrm>
          <a:prstGeom prst="upArrow">
            <a:avLst>
              <a:gd name="adj1" fmla="val 50000"/>
              <a:gd name="adj2" fmla="val 25000"/>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72972" name="Text Box 12">
            <a:extLst>
              <a:ext uri="{FF2B5EF4-FFF2-40B4-BE49-F238E27FC236}">
                <a16:creationId xmlns:a16="http://schemas.microsoft.com/office/drawing/2014/main" id="{02A4CDCE-0CE2-2A48-B1FD-6A158EF79109}"/>
              </a:ext>
            </a:extLst>
          </p:cNvPr>
          <p:cNvSpPr txBox="1">
            <a:spLocks noChangeArrowheads="1"/>
          </p:cNvSpPr>
          <p:nvPr/>
        </p:nvSpPr>
        <p:spPr bwMode="auto">
          <a:xfrm>
            <a:off x="6219826" y="6124576"/>
            <a:ext cx="1598613" cy="396875"/>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2000">
                <a:effectLst>
                  <a:outerShdw blurRad="38100" dist="38100" dir="2700000" algn="tl">
                    <a:srgbClr val="C0C0C0"/>
                  </a:outerShdw>
                </a:effectLst>
                <a:latin typeface="Times New Roman" pitchFamily="18" charset="0"/>
              </a:rPr>
              <a:t>Packet stream</a:t>
            </a:r>
          </a:p>
        </p:txBody>
      </p:sp>
      <p:sp>
        <p:nvSpPr>
          <p:cNvPr id="25" name="Text Box 6">
            <a:extLst>
              <a:ext uri="{FF2B5EF4-FFF2-40B4-BE49-F238E27FC236}">
                <a16:creationId xmlns:a16="http://schemas.microsoft.com/office/drawing/2014/main" id="{99E1D1BD-83CC-ED47-891C-A576DE8AD406}"/>
              </a:ext>
            </a:extLst>
          </p:cNvPr>
          <p:cNvSpPr txBox="1">
            <a:spLocks noChangeArrowheads="1"/>
          </p:cNvSpPr>
          <p:nvPr/>
        </p:nvSpPr>
        <p:spPr bwMode="auto">
          <a:xfrm>
            <a:off x="3505201" y="1524001"/>
            <a:ext cx="4403725" cy="1200329"/>
          </a:xfrm>
          <a:prstGeom prst="rect">
            <a:avLst/>
          </a:prstGeom>
          <a:noFill/>
          <a:ln w="12700">
            <a:noFill/>
            <a:miter lim="800000"/>
            <a:headEnd type="none" w="sm" len="sm"/>
            <a:tailEnd type="none" w="sm" len="sm"/>
          </a:ln>
          <a:effectLst/>
        </p:spPr>
        <p:txBody>
          <a:bodyPr>
            <a:spAutoFit/>
          </a:bodyPr>
          <a:lstStyle/>
          <a:p>
            <a:pPr algn="ctr" eaLnBrk="0" hangingPunct="0">
              <a:defRPr/>
            </a:pPr>
            <a:endParaRPr lang="en-US" sz="2400" dirty="0">
              <a:effectLst>
                <a:outerShdw blurRad="38100" dist="38100" dir="2700000" algn="tl">
                  <a:srgbClr val="C0C0C0"/>
                </a:outerShdw>
              </a:effectLst>
              <a:latin typeface="Times New Roman" pitchFamily="18" charset="0"/>
            </a:endParaRPr>
          </a:p>
          <a:p>
            <a:pPr algn="ctr" eaLnBrk="0" hangingPunct="0">
              <a:defRPr/>
            </a:pPr>
            <a:r>
              <a:rPr lang="en-US" sz="2400" dirty="0">
                <a:effectLst>
                  <a:outerShdw blurRad="38100" dist="38100" dir="2700000" algn="tl">
                    <a:srgbClr val="C0C0C0"/>
                  </a:outerShdw>
                </a:effectLst>
                <a:latin typeface="Times New Roman" pitchFamily="18" charset="0"/>
              </a:rPr>
              <a:t>Signature matching</a:t>
            </a:r>
          </a:p>
          <a:p>
            <a:pPr algn="ctr" eaLnBrk="0" hangingPunct="0">
              <a:defRPr/>
            </a:pPr>
            <a:r>
              <a:rPr lang="en-US" sz="2400" dirty="0">
                <a:effectLst>
                  <a:outerShdw blurRad="38100" dist="38100" dir="2700000" algn="tl">
                    <a:srgbClr val="C0C0C0"/>
                  </a:outerShdw>
                </a:effectLst>
                <a:latin typeface="Times New Roman" pitchFamily="18" charset="0"/>
              </a:rPr>
              <a:t>(&amp; protocol parsing when needed)</a:t>
            </a:r>
          </a:p>
        </p:txBody>
      </p:sp>
      <p:sp>
        <p:nvSpPr>
          <p:cNvPr id="18445" name="AutoShape 11">
            <a:extLst>
              <a:ext uri="{FF2B5EF4-FFF2-40B4-BE49-F238E27FC236}">
                <a16:creationId xmlns:a16="http://schemas.microsoft.com/office/drawing/2014/main" id="{FB9CCFF2-3D34-B942-ABCE-B6783ABD373A}"/>
              </a:ext>
            </a:extLst>
          </p:cNvPr>
          <p:cNvSpPr>
            <a:spLocks noChangeArrowheads="1"/>
          </p:cNvSpPr>
          <p:nvPr/>
        </p:nvSpPr>
        <p:spPr bwMode="auto">
          <a:xfrm>
            <a:off x="5486400" y="4724400"/>
            <a:ext cx="565150" cy="457200"/>
          </a:xfrm>
          <a:prstGeom prst="upArrow">
            <a:avLst>
              <a:gd name="adj1" fmla="val 50000"/>
              <a:gd name="adj2" fmla="val 25000"/>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6" name="AutoShape 11">
            <a:extLst>
              <a:ext uri="{FF2B5EF4-FFF2-40B4-BE49-F238E27FC236}">
                <a16:creationId xmlns:a16="http://schemas.microsoft.com/office/drawing/2014/main" id="{771B09A5-51E0-5243-A668-4653061E4E20}"/>
              </a:ext>
            </a:extLst>
          </p:cNvPr>
          <p:cNvSpPr>
            <a:spLocks noChangeArrowheads="1"/>
          </p:cNvSpPr>
          <p:nvPr/>
        </p:nvSpPr>
        <p:spPr bwMode="auto">
          <a:xfrm>
            <a:off x="5454650" y="3657600"/>
            <a:ext cx="565150" cy="304800"/>
          </a:xfrm>
          <a:prstGeom prst="upArrow">
            <a:avLst>
              <a:gd name="adj1" fmla="val 50000"/>
              <a:gd name="adj2" fmla="val 25000"/>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47" name="AutoShape 11">
            <a:extLst>
              <a:ext uri="{FF2B5EF4-FFF2-40B4-BE49-F238E27FC236}">
                <a16:creationId xmlns:a16="http://schemas.microsoft.com/office/drawing/2014/main" id="{EE1D341F-2971-294C-874A-27EE2CF1451A}"/>
              </a:ext>
            </a:extLst>
          </p:cNvPr>
          <p:cNvSpPr>
            <a:spLocks noChangeArrowheads="1"/>
          </p:cNvSpPr>
          <p:nvPr/>
        </p:nvSpPr>
        <p:spPr bwMode="auto">
          <a:xfrm>
            <a:off x="5454650" y="2590800"/>
            <a:ext cx="565150" cy="304800"/>
          </a:xfrm>
          <a:prstGeom prst="upArrow">
            <a:avLst>
              <a:gd name="adj1" fmla="val 50000"/>
              <a:gd name="adj2" fmla="val 25000"/>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B6431AF-E873-6146-B626-B39DF1A4242E}"/>
              </a:ext>
            </a:extLst>
          </p:cNvPr>
          <p:cNvSpPr>
            <a:spLocks noGrp="1" noChangeArrowheads="1"/>
          </p:cNvSpPr>
          <p:nvPr>
            <p:ph type="title"/>
          </p:nvPr>
        </p:nvSpPr>
        <p:spPr>
          <a:xfrm>
            <a:off x="1828800" y="228600"/>
            <a:ext cx="8839200" cy="1447800"/>
          </a:xfrm>
        </p:spPr>
        <p:txBody>
          <a:bodyPr/>
          <a:lstStyle/>
          <a:p>
            <a:pPr eaLnBrk="1" hangingPunct="1"/>
            <a:r>
              <a:rPr lang="en-US" altLang="en-US" b="1"/>
              <a:t>Firewall/Net IPS VS Net IDS</a:t>
            </a:r>
          </a:p>
        </p:txBody>
      </p:sp>
      <p:sp>
        <p:nvSpPr>
          <p:cNvPr id="19460" name="Rectangle 28">
            <a:extLst>
              <a:ext uri="{FF2B5EF4-FFF2-40B4-BE49-F238E27FC236}">
                <a16:creationId xmlns:a16="http://schemas.microsoft.com/office/drawing/2014/main" id="{39F741AD-B6AB-ED40-ABE1-F60D3A03CCF3}"/>
              </a:ext>
            </a:extLst>
          </p:cNvPr>
          <p:cNvSpPr>
            <a:spLocks noGrp="1" noChangeArrowheads="1"/>
          </p:cNvSpPr>
          <p:nvPr>
            <p:ph idx="1"/>
          </p:nvPr>
        </p:nvSpPr>
        <p:spPr>
          <a:xfrm>
            <a:off x="2559050" y="1447800"/>
            <a:ext cx="7423150" cy="3581400"/>
          </a:xfrm>
          <a:noFill/>
        </p:spPr>
        <p:txBody>
          <a:bodyPr/>
          <a:lstStyle/>
          <a:p>
            <a:pPr eaLnBrk="1" hangingPunct="1"/>
            <a:r>
              <a:rPr lang="en-US" altLang="en-US"/>
              <a:t>Firewall/IPS</a:t>
            </a:r>
          </a:p>
          <a:p>
            <a:pPr lvl="1" eaLnBrk="1" hangingPunct="1"/>
            <a:r>
              <a:rPr lang="en-US" altLang="en-US"/>
              <a:t>Active filtering</a:t>
            </a:r>
          </a:p>
          <a:p>
            <a:pPr lvl="1" eaLnBrk="1" hangingPunct="1"/>
            <a:r>
              <a:rPr lang="en-US" altLang="en-US"/>
              <a:t>Fail-close</a:t>
            </a:r>
            <a:endParaRPr lang="en-US" altLang="en-US" b="1"/>
          </a:p>
          <a:p>
            <a:pPr eaLnBrk="1" hangingPunct="1"/>
            <a:r>
              <a:rPr lang="en-US" altLang="en-US"/>
              <a:t>Network IDS</a:t>
            </a:r>
          </a:p>
          <a:p>
            <a:pPr lvl="1" eaLnBrk="1" hangingPunct="1"/>
            <a:r>
              <a:rPr lang="en-US" altLang="en-US"/>
              <a:t>Passive monitoring</a:t>
            </a:r>
          </a:p>
          <a:p>
            <a:pPr lvl="1" eaLnBrk="1" hangingPunct="1"/>
            <a:r>
              <a:rPr lang="en-US" altLang="en-US"/>
              <a:t>Fail-open</a:t>
            </a:r>
          </a:p>
        </p:txBody>
      </p:sp>
      <p:grpSp>
        <p:nvGrpSpPr>
          <p:cNvPr id="19459" name="Group 3">
            <a:extLst>
              <a:ext uri="{FF2B5EF4-FFF2-40B4-BE49-F238E27FC236}">
                <a16:creationId xmlns:a16="http://schemas.microsoft.com/office/drawing/2014/main" id="{171AD88B-F7A7-3541-93A6-A10C299D5095}"/>
              </a:ext>
            </a:extLst>
          </p:cNvPr>
          <p:cNvGrpSpPr>
            <a:grpSpLocks/>
          </p:cNvGrpSpPr>
          <p:nvPr/>
        </p:nvGrpSpPr>
        <p:grpSpPr bwMode="auto">
          <a:xfrm>
            <a:off x="2743200" y="5410200"/>
            <a:ext cx="1028700" cy="654050"/>
            <a:chOff x="528" y="3814"/>
            <a:chExt cx="648" cy="412"/>
          </a:xfrm>
        </p:grpSpPr>
        <p:sp>
          <p:nvSpPr>
            <p:cNvPr id="19494" name="Oval 4">
              <a:extLst>
                <a:ext uri="{FF2B5EF4-FFF2-40B4-BE49-F238E27FC236}">
                  <a16:creationId xmlns:a16="http://schemas.microsoft.com/office/drawing/2014/main" id="{99B13C6F-3E94-244F-9A87-F0C584E46594}"/>
                </a:ext>
              </a:extLst>
            </p:cNvPr>
            <p:cNvSpPr>
              <a:spLocks noChangeArrowheads="1"/>
            </p:cNvSpPr>
            <p:nvPr/>
          </p:nvSpPr>
          <p:spPr bwMode="auto">
            <a:xfrm>
              <a:off x="528" y="4032"/>
              <a:ext cx="529" cy="194"/>
            </a:xfrm>
            <a:prstGeom prst="ellipse">
              <a:avLst/>
            </a:pr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95" name="Freeform 5">
              <a:extLst>
                <a:ext uri="{FF2B5EF4-FFF2-40B4-BE49-F238E27FC236}">
                  <a16:creationId xmlns:a16="http://schemas.microsoft.com/office/drawing/2014/main" id="{801CDD52-E730-3B42-B5B5-4A9D11F1DCD2}"/>
                </a:ext>
              </a:extLst>
            </p:cNvPr>
            <p:cNvSpPr>
              <a:spLocks/>
            </p:cNvSpPr>
            <p:nvPr/>
          </p:nvSpPr>
          <p:spPr bwMode="auto">
            <a:xfrm>
              <a:off x="726" y="3819"/>
              <a:ext cx="313" cy="62"/>
            </a:xfrm>
            <a:custGeom>
              <a:avLst/>
              <a:gdLst>
                <a:gd name="T0" fmla="*/ 0 w 628"/>
                <a:gd name="T1" fmla="*/ 1 h 123"/>
                <a:gd name="T2" fmla="*/ 0 w 628"/>
                <a:gd name="T3" fmla="*/ 0 h 123"/>
                <a:gd name="T4" fmla="*/ 1 w 628"/>
                <a:gd name="T5" fmla="*/ 1 h 123"/>
                <a:gd name="T6" fmla="*/ 1 w 628"/>
                <a:gd name="T7" fmla="*/ 1 h 123"/>
                <a:gd name="T8" fmla="*/ 0 w 628"/>
                <a:gd name="T9" fmla="*/ 1 h 123"/>
                <a:gd name="T10" fmla="*/ 0 60000 65536"/>
                <a:gd name="T11" fmla="*/ 0 60000 65536"/>
                <a:gd name="T12" fmla="*/ 0 60000 65536"/>
                <a:gd name="T13" fmla="*/ 0 60000 65536"/>
                <a:gd name="T14" fmla="*/ 0 60000 65536"/>
                <a:gd name="T15" fmla="*/ 0 w 628"/>
                <a:gd name="T16" fmla="*/ 0 h 123"/>
                <a:gd name="T17" fmla="*/ 628 w 628"/>
                <a:gd name="T18" fmla="*/ 123 h 123"/>
              </a:gdLst>
              <a:ahLst/>
              <a:cxnLst>
                <a:cxn ang="T10">
                  <a:pos x="T0" y="T1"/>
                </a:cxn>
                <a:cxn ang="T11">
                  <a:pos x="T2" y="T3"/>
                </a:cxn>
                <a:cxn ang="T12">
                  <a:pos x="T4" y="T5"/>
                </a:cxn>
                <a:cxn ang="T13">
                  <a:pos x="T6" y="T7"/>
                </a:cxn>
                <a:cxn ang="T14">
                  <a:pos x="T8" y="T9"/>
                </a:cxn>
              </a:cxnLst>
              <a:rect l="T15" t="T16" r="T17" b="T18"/>
              <a:pathLst>
                <a:path w="628" h="123">
                  <a:moveTo>
                    <a:pt x="0" y="45"/>
                  </a:moveTo>
                  <a:lnTo>
                    <a:pt x="143" y="0"/>
                  </a:lnTo>
                  <a:lnTo>
                    <a:pt x="628" y="47"/>
                  </a:lnTo>
                  <a:lnTo>
                    <a:pt x="547" y="123"/>
                  </a:lnTo>
                  <a:lnTo>
                    <a:pt x="0" y="45"/>
                  </a:lnTo>
                  <a:close/>
                </a:path>
              </a:pathLst>
            </a:custGeom>
            <a:solidFill>
              <a:srgbClr val="000000"/>
            </a:solidFill>
            <a:ln w="11113">
              <a:solidFill>
                <a:srgbClr val="000000"/>
              </a:solidFill>
              <a:round/>
              <a:headEnd/>
              <a:tailEnd/>
            </a:ln>
          </p:spPr>
          <p:txBody>
            <a:bodyPr/>
            <a:lstStyle/>
            <a:p>
              <a:endParaRPr lang="en-US"/>
            </a:p>
          </p:txBody>
        </p:sp>
        <p:sp>
          <p:nvSpPr>
            <p:cNvPr id="19496" name="Freeform 6">
              <a:extLst>
                <a:ext uri="{FF2B5EF4-FFF2-40B4-BE49-F238E27FC236}">
                  <a16:creationId xmlns:a16="http://schemas.microsoft.com/office/drawing/2014/main" id="{3B96A44D-5B90-9D4B-938C-47D15F1E73A2}"/>
                </a:ext>
              </a:extLst>
            </p:cNvPr>
            <p:cNvSpPr>
              <a:spLocks/>
            </p:cNvSpPr>
            <p:nvPr/>
          </p:nvSpPr>
          <p:spPr bwMode="auto">
            <a:xfrm>
              <a:off x="998" y="3968"/>
              <a:ext cx="178" cy="219"/>
            </a:xfrm>
            <a:custGeom>
              <a:avLst/>
              <a:gdLst>
                <a:gd name="T0" fmla="*/ 0 w 357"/>
                <a:gd name="T1" fmla="*/ 1 h 436"/>
                <a:gd name="T2" fmla="*/ 0 w 357"/>
                <a:gd name="T3" fmla="*/ 1 h 436"/>
                <a:gd name="T4" fmla="*/ 0 w 357"/>
                <a:gd name="T5" fmla="*/ 1 h 436"/>
                <a:gd name="T6" fmla="*/ 0 w 357"/>
                <a:gd name="T7" fmla="*/ 0 h 436"/>
                <a:gd name="T8" fmla="*/ 0 w 357"/>
                <a:gd name="T9" fmla="*/ 1 h 436"/>
                <a:gd name="T10" fmla="*/ 0 w 357"/>
                <a:gd name="T11" fmla="*/ 1 h 436"/>
                <a:gd name="T12" fmla="*/ 0 60000 65536"/>
                <a:gd name="T13" fmla="*/ 0 60000 65536"/>
                <a:gd name="T14" fmla="*/ 0 60000 65536"/>
                <a:gd name="T15" fmla="*/ 0 60000 65536"/>
                <a:gd name="T16" fmla="*/ 0 60000 65536"/>
                <a:gd name="T17" fmla="*/ 0 60000 65536"/>
                <a:gd name="T18" fmla="*/ 0 w 357"/>
                <a:gd name="T19" fmla="*/ 0 h 436"/>
                <a:gd name="T20" fmla="*/ 357 w 357"/>
                <a:gd name="T21" fmla="*/ 436 h 436"/>
              </a:gdLst>
              <a:ahLst/>
              <a:cxnLst>
                <a:cxn ang="T12">
                  <a:pos x="T0" y="T1"/>
                </a:cxn>
                <a:cxn ang="T13">
                  <a:pos x="T2" y="T3"/>
                </a:cxn>
                <a:cxn ang="T14">
                  <a:pos x="T4" y="T5"/>
                </a:cxn>
                <a:cxn ang="T15">
                  <a:pos x="T6" y="T7"/>
                </a:cxn>
                <a:cxn ang="T16">
                  <a:pos x="T8" y="T9"/>
                </a:cxn>
                <a:cxn ang="T17">
                  <a:pos x="T10" y="T11"/>
                </a:cxn>
              </a:cxnLst>
              <a:rect l="T18" t="T19" r="T20" b="T21"/>
              <a:pathLst>
                <a:path w="357" h="436">
                  <a:moveTo>
                    <a:pt x="0" y="296"/>
                  </a:moveTo>
                  <a:lnTo>
                    <a:pt x="0" y="436"/>
                  </a:lnTo>
                  <a:lnTo>
                    <a:pt x="357" y="141"/>
                  </a:lnTo>
                  <a:lnTo>
                    <a:pt x="357" y="0"/>
                  </a:lnTo>
                  <a:lnTo>
                    <a:pt x="164" y="59"/>
                  </a:lnTo>
                  <a:lnTo>
                    <a:pt x="0" y="296"/>
                  </a:lnTo>
                  <a:close/>
                </a:path>
              </a:pathLst>
            </a:custGeom>
            <a:solidFill>
              <a:srgbClr val="000000"/>
            </a:solidFill>
            <a:ln w="11113">
              <a:solidFill>
                <a:srgbClr val="000000"/>
              </a:solidFill>
              <a:round/>
              <a:headEnd/>
              <a:tailEnd/>
            </a:ln>
          </p:spPr>
          <p:txBody>
            <a:bodyPr/>
            <a:lstStyle/>
            <a:p>
              <a:endParaRPr lang="en-US"/>
            </a:p>
          </p:txBody>
        </p:sp>
        <p:sp>
          <p:nvSpPr>
            <p:cNvPr id="19497" name="Freeform 7">
              <a:extLst>
                <a:ext uri="{FF2B5EF4-FFF2-40B4-BE49-F238E27FC236}">
                  <a16:creationId xmlns:a16="http://schemas.microsoft.com/office/drawing/2014/main" id="{1AFBEFC3-E911-1646-B8BE-D6E75726D4FA}"/>
                </a:ext>
              </a:extLst>
            </p:cNvPr>
            <p:cNvSpPr>
              <a:spLocks/>
            </p:cNvSpPr>
            <p:nvPr/>
          </p:nvSpPr>
          <p:spPr bwMode="auto">
            <a:xfrm>
              <a:off x="607" y="4074"/>
              <a:ext cx="391" cy="113"/>
            </a:xfrm>
            <a:custGeom>
              <a:avLst/>
              <a:gdLst>
                <a:gd name="T0" fmla="*/ 0 w 781"/>
                <a:gd name="T1" fmla="*/ 1 h 225"/>
                <a:gd name="T2" fmla="*/ 0 w 781"/>
                <a:gd name="T3" fmla="*/ 1 h 225"/>
                <a:gd name="T4" fmla="*/ 2 w 781"/>
                <a:gd name="T5" fmla="*/ 1 h 225"/>
                <a:gd name="T6" fmla="*/ 2 w 781"/>
                <a:gd name="T7" fmla="*/ 1 h 225"/>
                <a:gd name="T8" fmla="*/ 1 w 781"/>
                <a:gd name="T9" fmla="*/ 0 h 225"/>
                <a:gd name="T10" fmla="*/ 0 w 781"/>
                <a:gd name="T11" fmla="*/ 1 h 225"/>
                <a:gd name="T12" fmla="*/ 0 60000 65536"/>
                <a:gd name="T13" fmla="*/ 0 60000 65536"/>
                <a:gd name="T14" fmla="*/ 0 60000 65536"/>
                <a:gd name="T15" fmla="*/ 0 60000 65536"/>
                <a:gd name="T16" fmla="*/ 0 60000 65536"/>
                <a:gd name="T17" fmla="*/ 0 60000 65536"/>
                <a:gd name="T18" fmla="*/ 0 w 781"/>
                <a:gd name="T19" fmla="*/ 0 h 225"/>
                <a:gd name="T20" fmla="*/ 781 w 781"/>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781" h="225">
                  <a:moveTo>
                    <a:pt x="0" y="8"/>
                  </a:moveTo>
                  <a:lnTo>
                    <a:pt x="0" y="143"/>
                  </a:lnTo>
                  <a:lnTo>
                    <a:pt x="781" y="225"/>
                  </a:lnTo>
                  <a:lnTo>
                    <a:pt x="781" y="71"/>
                  </a:lnTo>
                  <a:lnTo>
                    <a:pt x="71" y="0"/>
                  </a:lnTo>
                  <a:lnTo>
                    <a:pt x="0" y="8"/>
                  </a:lnTo>
                  <a:close/>
                </a:path>
              </a:pathLst>
            </a:custGeom>
            <a:solidFill>
              <a:srgbClr val="000000"/>
            </a:solidFill>
            <a:ln w="11113">
              <a:solidFill>
                <a:srgbClr val="000000"/>
              </a:solidFill>
              <a:round/>
              <a:headEnd/>
              <a:tailEnd/>
            </a:ln>
          </p:spPr>
          <p:txBody>
            <a:bodyPr/>
            <a:lstStyle/>
            <a:p>
              <a:endParaRPr lang="en-US"/>
            </a:p>
          </p:txBody>
        </p:sp>
        <p:sp>
          <p:nvSpPr>
            <p:cNvPr id="19498" name="Freeform 8">
              <a:extLst>
                <a:ext uri="{FF2B5EF4-FFF2-40B4-BE49-F238E27FC236}">
                  <a16:creationId xmlns:a16="http://schemas.microsoft.com/office/drawing/2014/main" id="{D15DE5B2-4BD4-8644-B984-A8E0DC42A8CD}"/>
                </a:ext>
              </a:extLst>
            </p:cNvPr>
            <p:cNvSpPr>
              <a:spLocks/>
            </p:cNvSpPr>
            <p:nvPr/>
          </p:nvSpPr>
          <p:spPr bwMode="auto">
            <a:xfrm>
              <a:off x="607" y="3929"/>
              <a:ext cx="569" cy="188"/>
            </a:xfrm>
            <a:custGeom>
              <a:avLst/>
              <a:gdLst>
                <a:gd name="T0" fmla="*/ 0 w 1138"/>
                <a:gd name="T1" fmla="*/ 1 h 375"/>
                <a:gd name="T2" fmla="*/ 1 w 1138"/>
                <a:gd name="T3" fmla="*/ 0 h 375"/>
                <a:gd name="T4" fmla="*/ 2 w 1138"/>
                <a:gd name="T5" fmla="*/ 1 h 375"/>
                <a:gd name="T6" fmla="*/ 1 w 1138"/>
                <a:gd name="T7" fmla="*/ 1 h 375"/>
                <a:gd name="T8" fmla="*/ 0 w 1138"/>
                <a:gd name="T9" fmla="*/ 1 h 375"/>
                <a:gd name="T10" fmla="*/ 0 60000 65536"/>
                <a:gd name="T11" fmla="*/ 0 60000 65536"/>
                <a:gd name="T12" fmla="*/ 0 60000 65536"/>
                <a:gd name="T13" fmla="*/ 0 60000 65536"/>
                <a:gd name="T14" fmla="*/ 0 60000 65536"/>
                <a:gd name="T15" fmla="*/ 0 w 1138"/>
                <a:gd name="T16" fmla="*/ 0 h 375"/>
                <a:gd name="T17" fmla="*/ 1138 w 1138"/>
                <a:gd name="T18" fmla="*/ 375 h 375"/>
              </a:gdLst>
              <a:ahLst/>
              <a:cxnLst>
                <a:cxn ang="T10">
                  <a:pos x="T0" y="T1"/>
                </a:cxn>
                <a:cxn ang="T11">
                  <a:pos x="T2" y="T3"/>
                </a:cxn>
                <a:cxn ang="T12">
                  <a:pos x="T4" y="T5"/>
                </a:cxn>
                <a:cxn ang="T13">
                  <a:pos x="T6" y="T7"/>
                </a:cxn>
                <a:cxn ang="T14">
                  <a:pos x="T8" y="T9"/>
                </a:cxn>
              </a:cxnLst>
              <a:rect l="T15" t="T16" r="T17" b="T18"/>
              <a:pathLst>
                <a:path w="1138" h="375">
                  <a:moveTo>
                    <a:pt x="0" y="297"/>
                  </a:moveTo>
                  <a:lnTo>
                    <a:pt x="356" y="0"/>
                  </a:lnTo>
                  <a:lnTo>
                    <a:pt x="1138" y="78"/>
                  </a:lnTo>
                  <a:lnTo>
                    <a:pt x="781" y="375"/>
                  </a:lnTo>
                  <a:lnTo>
                    <a:pt x="0" y="297"/>
                  </a:lnTo>
                  <a:close/>
                </a:path>
              </a:pathLst>
            </a:custGeom>
            <a:solidFill>
              <a:srgbClr val="000000"/>
            </a:solidFill>
            <a:ln w="11113">
              <a:solidFill>
                <a:srgbClr val="000000"/>
              </a:solidFill>
              <a:round/>
              <a:headEnd/>
              <a:tailEnd/>
            </a:ln>
          </p:spPr>
          <p:txBody>
            <a:bodyPr/>
            <a:lstStyle/>
            <a:p>
              <a:endParaRPr lang="en-US"/>
            </a:p>
          </p:txBody>
        </p:sp>
        <p:sp>
          <p:nvSpPr>
            <p:cNvPr id="19499" name="Freeform 9">
              <a:extLst>
                <a:ext uri="{FF2B5EF4-FFF2-40B4-BE49-F238E27FC236}">
                  <a16:creationId xmlns:a16="http://schemas.microsoft.com/office/drawing/2014/main" id="{D0BAD6B0-BD80-384D-B832-AB135D0369CB}"/>
                </a:ext>
              </a:extLst>
            </p:cNvPr>
            <p:cNvSpPr>
              <a:spLocks/>
            </p:cNvSpPr>
            <p:nvPr/>
          </p:nvSpPr>
          <p:spPr bwMode="auto">
            <a:xfrm>
              <a:off x="689" y="3862"/>
              <a:ext cx="287" cy="216"/>
            </a:xfrm>
            <a:custGeom>
              <a:avLst/>
              <a:gdLst>
                <a:gd name="T0" fmla="*/ 0 w 572"/>
                <a:gd name="T1" fmla="*/ 0 h 431"/>
                <a:gd name="T2" fmla="*/ 0 w 572"/>
                <a:gd name="T3" fmla="*/ 1 h 431"/>
                <a:gd name="T4" fmla="*/ 2 w 572"/>
                <a:gd name="T5" fmla="*/ 1 h 431"/>
                <a:gd name="T6" fmla="*/ 2 w 572"/>
                <a:gd name="T7" fmla="*/ 1 h 431"/>
                <a:gd name="T8" fmla="*/ 0 w 572"/>
                <a:gd name="T9" fmla="*/ 0 h 431"/>
                <a:gd name="T10" fmla="*/ 0 60000 65536"/>
                <a:gd name="T11" fmla="*/ 0 60000 65536"/>
                <a:gd name="T12" fmla="*/ 0 60000 65536"/>
                <a:gd name="T13" fmla="*/ 0 60000 65536"/>
                <a:gd name="T14" fmla="*/ 0 60000 65536"/>
                <a:gd name="T15" fmla="*/ 0 w 572"/>
                <a:gd name="T16" fmla="*/ 0 h 431"/>
                <a:gd name="T17" fmla="*/ 572 w 572"/>
                <a:gd name="T18" fmla="*/ 431 h 431"/>
              </a:gdLst>
              <a:ahLst/>
              <a:cxnLst>
                <a:cxn ang="T10">
                  <a:pos x="T0" y="T1"/>
                </a:cxn>
                <a:cxn ang="T11">
                  <a:pos x="T2" y="T3"/>
                </a:cxn>
                <a:cxn ang="T12">
                  <a:pos x="T4" y="T5"/>
                </a:cxn>
                <a:cxn ang="T13">
                  <a:pos x="T6" y="T7"/>
                </a:cxn>
                <a:cxn ang="T14">
                  <a:pos x="T8" y="T9"/>
                </a:cxn>
              </a:cxnLst>
              <a:rect l="T15" t="T16" r="T17" b="T18"/>
              <a:pathLst>
                <a:path w="572" h="431">
                  <a:moveTo>
                    <a:pt x="0" y="0"/>
                  </a:moveTo>
                  <a:lnTo>
                    <a:pt x="0" y="373"/>
                  </a:lnTo>
                  <a:lnTo>
                    <a:pt x="572" y="431"/>
                  </a:lnTo>
                  <a:lnTo>
                    <a:pt x="572" y="59"/>
                  </a:lnTo>
                  <a:lnTo>
                    <a:pt x="0" y="0"/>
                  </a:lnTo>
                  <a:close/>
                </a:path>
              </a:pathLst>
            </a:custGeom>
            <a:solidFill>
              <a:srgbClr val="000000"/>
            </a:solidFill>
            <a:ln w="11113">
              <a:solidFill>
                <a:srgbClr val="000000"/>
              </a:solidFill>
              <a:round/>
              <a:headEnd/>
              <a:tailEnd/>
            </a:ln>
          </p:spPr>
          <p:txBody>
            <a:bodyPr/>
            <a:lstStyle/>
            <a:p>
              <a:endParaRPr lang="en-US"/>
            </a:p>
          </p:txBody>
        </p:sp>
        <p:sp>
          <p:nvSpPr>
            <p:cNvPr id="19500" name="Freeform 10">
              <a:extLst>
                <a:ext uri="{FF2B5EF4-FFF2-40B4-BE49-F238E27FC236}">
                  <a16:creationId xmlns:a16="http://schemas.microsoft.com/office/drawing/2014/main" id="{1B00CB01-2657-2643-B080-A1C71A63AE8C}"/>
                </a:ext>
              </a:extLst>
            </p:cNvPr>
            <p:cNvSpPr>
              <a:spLocks/>
            </p:cNvSpPr>
            <p:nvPr/>
          </p:nvSpPr>
          <p:spPr bwMode="auto">
            <a:xfrm>
              <a:off x="689" y="3838"/>
              <a:ext cx="319" cy="54"/>
            </a:xfrm>
            <a:custGeom>
              <a:avLst/>
              <a:gdLst>
                <a:gd name="T0" fmla="*/ 0 w 637"/>
                <a:gd name="T1" fmla="*/ 1 h 108"/>
                <a:gd name="T2" fmla="*/ 1 w 637"/>
                <a:gd name="T3" fmla="*/ 0 h 108"/>
                <a:gd name="T4" fmla="*/ 2 w 637"/>
                <a:gd name="T5" fmla="*/ 1 h 108"/>
                <a:gd name="T6" fmla="*/ 2 w 637"/>
                <a:gd name="T7" fmla="*/ 1 h 108"/>
                <a:gd name="T8" fmla="*/ 0 w 637"/>
                <a:gd name="T9" fmla="*/ 1 h 108"/>
                <a:gd name="T10" fmla="*/ 0 60000 65536"/>
                <a:gd name="T11" fmla="*/ 0 60000 65536"/>
                <a:gd name="T12" fmla="*/ 0 60000 65536"/>
                <a:gd name="T13" fmla="*/ 0 60000 65536"/>
                <a:gd name="T14" fmla="*/ 0 60000 65536"/>
                <a:gd name="T15" fmla="*/ 0 w 637"/>
                <a:gd name="T16" fmla="*/ 0 h 108"/>
                <a:gd name="T17" fmla="*/ 637 w 637"/>
                <a:gd name="T18" fmla="*/ 108 h 108"/>
              </a:gdLst>
              <a:ahLst/>
              <a:cxnLst>
                <a:cxn ang="T10">
                  <a:pos x="T0" y="T1"/>
                </a:cxn>
                <a:cxn ang="T11">
                  <a:pos x="T2" y="T3"/>
                </a:cxn>
                <a:cxn ang="T12">
                  <a:pos x="T4" y="T5"/>
                </a:cxn>
                <a:cxn ang="T13">
                  <a:pos x="T6" y="T7"/>
                </a:cxn>
                <a:cxn ang="T14">
                  <a:pos x="T8" y="T9"/>
                </a:cxn>
              </a:cxnLst>
              <a:rect l="T15" t="T16" r="T17" b="T18"/>
              <a:pathLst>
                <a:path w="637" h="108">
                  <a:moveTo>
                    <a:pt x="0" y="49"/>
                  </a:moveTo>
                  <a:lnTo>
                    <a:pt x="56" y="0"/>
                  </a:lnTo>
                  <a:lnTo>
                    <a:pt x="637" y="61"/>
                  </a:lnTo>
                  <a:lnTo>
                    <a:pt x="572" y="108"/>
                  </a:lnTo>
                  <a:lnTo>
                    <a:pt x="0" y="49"/>
                  </a:lnTo>
                  <a:close/>
                </a:path>
              </a:pathLst>
            </a:custGeom>
            <a:solidFill>
              <a:srgbClr val="000000"/>
            </a:solidFill>
            <a:ln w="11113">
              <a:solidFill>
                <a:srgbClr val="000000"/>
              </a:solidFill>
              <a:round/>
              <a:headEnd/>
              <a:tailEnd/>
            </a:ln>
          </p:spPr>
          <p:txBody>
            <a:bodyPr/>
            <a:lstStyle/>
            <a:p>
              <a:endParaRPr lang="en-US"/>
            </a:p>
          </p:txBody>
        </p:sp>
        <p:sp>
          <p:nvSpPr>
            <p:cNvPr id="19501" name="Freeform 11">
              <a:extLst>
                <a:ext uri="{FF2B5EF4-FFF2-40B4-BE49-F238E27FC236}">
                  <a16:creationId xmlns:a16="http://schemas.microsoft.com/office/drawing/2014/main" id="{C1E558A9-7CDA-7645-AEDE-4E22083925AD}"/>
                </a:ext>
              </a:extLst>
            </p:cNvPr>
            <p:cNvSpPr>
              <a:spLocks/>
            </p:cNvSpPr>
            <p:nvPr/>
          </p:nvSpPr>
          <p:spPr bwMode="auto">
            <a:xfrm>
              <a:off x="995" y="3841"/>
              <a:ext cx="44" cy="208"/>
            </a:xfrm>
            <a:custGeom>
              <a:avLst/>
              <a:gdLst>
                <a:gd name="T0" fmla="*/ 0 w 90"/>
                <a:gd name="T1" fmla="*/ 0 h 416"/>
                <a:gd name="T2" fmla="*/ 0 w 90"/>
                <a:gd name="T3" fmla="*/ 1 h 416"/>
                <a:gd name="T4" fmla="*/ 0 w 90"/>
                <a:gd name="T5" fmla="*/ 1 h 416"/>
                <a:gd name="T6" fmla="*/ 0 w 90"/>
                <a:gd name="T7" fmla="*/ 1 h 416"/>
                <a:gd name="T8" fmla="*/ 0 w 90"/>
                <a:gd name="T9" fmla="*/ 0 h 416"/>
                <a:gd name="T10" fmla="*/ 0 60000 65536"/>
                <a:gd name="T11" fmla="*/ 0 60000 65536"/>
                <a:gd name="T12" fmla="*/ 0 60000 65536"/>
                <a:gd name="T13" fmla="*/ 0 60000 65536"/>
                <a:gd name="T14" fmla="*/ 0 60000 65536"/>
                <a:gd name="T15" fmla="*/ 0 w 90"/>
                <a:gd name="T16" fmla="*/ 0 h 416"/>
                <a:gd name="T17" fmla="*/ 90 w 90"/>
                <a:gd name="T18" fmla="*/ 416 h 416"/>
              </a:gdLst>
              <a:ahLst/>
              <a:cxnLst>
                <a:cxn ang="T10">
                  <a:pos x="T0" y="T1"/>
                </a:cxn>
                <a:cxn ang="T11">
                  <a:pos x="T2" y="T3"/>
                </a:cxn>
                <a:cxn ang="T12">
                  <a:pos x="T4" y="T5"/>
                </a:cxn>
                <a:cxn ang="T13">
                  <a:pos x="T6" y="T7"/>
                </a:cxn>
                <a:cxn ang="T14">
                  <a:pos x="T8" y="T9"/>
                </a:cxn>
              </a:cxnLst>
              <a:rect l="T15" t="T16" r="T17" b="T18"/>
              <a:pathLst>
                <a:path w="90" h="416">
                  <a:moveTo>
                    <a:pt x="90" y="0"/>
                  </a:moveTo>
                  <a:lnTo>
                    <a:pt x="90" y="274"/>
                  </a:lnTo>
                  <a:lnTo>
                    <a:pt x="6" y="416"/>
                  </a:lnTo>
                  <a:lnTo>
                    <a:pt x="0" y="80"/>
                  </a:lnTo>
                  <a:lnTo>
                    <a:pt x="90" y="0"/>
                  </a:lnTo>
                  <a:close/>
                </a:path>
              </a:pathLst>
            </a:custGeom>
            <a:solidFill>
              <a:srgbClr val="000000"/>
            </a:solidFill>
            <a:ln w="11113">
              <a:solidFill>
                <a:srgbClr val="000000"/>
              </a:solidFill>
              <a:round/>
              <a:headEnd/>
              <a:tailEnd/>
            </a:ln>
          </p:spPr>
          <p:txBody>
            <a:bodyPr/>
            <a:lstStyle/>
            <a:p>
              <a:endParaRPr lang="en-US"/>
            </a:p>
          </p:txBody>
        </p:sp>
        <p:sp>
          <p:nvSpPr>
            <p:cNvPr id="19502" name="Freeform 12">
              <a:extLst>
                <a:ext uri="{FF2B5EF4-FFF2-40B4-BE49-F238E27FC236}">
                  <a16:creationId xmlns:a16="http://schemas.microsoft.com/office/drawing/2014/main" id="{467D89B5-C7C1-8643-A3B6-384AA059DB89}"/>
                </a:ext>
              </a:extLst>
            </p:cNvPr>
            <p:cNvSpPr>
              <a:spLocks/>
            </p:cNvSpPr>
            <p:nvPr/>
          </p:nvSpPr>
          <p:spPr bwMode="auto">
            <a:xfrm>
              <a:off x="976" y="3847"/>
              <a:ext cx="41" cy="230"/>
            </a:xfrm>
            <a:custGeom>
              <a:avLst/>
              <a:gdLst>
                <a:gd name="T0" fmla="*/ 0 w 83"/>
                <a:gd name="T1" fmla="*/ 0 h 460"/>
                <a:gd name="T2" fmla="*/ 0 w 83"/>
                <a:gd name="T3" fmla="*/ 1 h 460"/>
                <a:gd name="T4" fmla="*/ 0 w 83"/>
                <a:gd name="T5" fmla="*/ 1 h 460"/>
                <a:gd name="T6" fmla="*/ 0 w 83"/>
                <a:gd name="T7" fmla="*/ 1 h 460"/>
                <a:gd name="T8" fmla="*/ 0 w 83"/>
                <a:gd name="T9" fmla="*/ 0 h 460"/>
                <a:gd name="T10" fmla="*/ 0 60000 65536"/>
                <a:gd name="T11" fmla="*/ 0 60000 65536"/>
                <a:gd name="T12" fmla="*/ 0 60000 65536"/>
                <a:gd name="T13" fmla="*/ 0 60000 65536"/>
                <a:gd name="T14" fmla="*/ 0 60000 65536"/>
                <a:gd name="T15" fmla="*/ 0 w 83"/>
                <a:gd name="T16" fmla="*/ 0 h 460"/>
                <a:gd name="T17" fmla="*/ 83 w 83"/>
                <a:gd name="T18" fmla="*/ 460 h 460"/>
              </a:gdLst>
              <a:ahLst/>
              <a:cxnLst>
                <a:cxn ang="T10">
                  <a:pos x="T0" y="T1"/>
                </a:cxn>
                <a:cxn ang="T11">
                  <a:pos x="T2" y="T3"/>
                </a:cxn>
                <a:cxn ang="T12">
                  <a:pos x="T4" y="T5"/>
                </a:cxn>
                <a:cxn ang="T13">
                  <a:pos x="T6" y="T7"/>
                </a:cxn>
                <a:cxn ang="T14">
                  <a:pos x="T8" y="T9"/>
                </a:cxn>
              </a:cxnLst>
              <a:rect l="T15" t="T16" r="T17" b="T18"/>
              <a:pathLst>
                <a:path w="83" h="460">
                  <a:moveTo>
                    <a:pt x="83" y="0"/>
                  </a:moveTo>
                  <a:lnTo>
                    <a:pt x="65" y="404"/>
                  </a:lnTo>
                  <a:lnTo>
                    <a:pt x="0" y="460"/>
                  </a:lnTo>
                  <a:lnTo>
                    <a:pt x="0" y="90"/>
                  </a:lnTo>
                  <a:lnTo>
                    <a:pt x="83" y="0"/>
                  </a:lnTo>
                  <a:close/>
                </a:path>
              </a:pathLst>
            </a:custGeom>
            <a:solidFill>
              <a:srgbClr val="000000"/>
            </a:solidFill>
            <a:ln w="11113">
              <a:solidFill>
                <a:srgbClr val="000000"/>
              </a:solidFill>
              <a:round/>
              <a:headEnd/>
              <a:tailEnd/>
            </a:ln>
          </p:spPr>
          <p:txBody>
            <a:bodyPr/>
            <a:lstStyle/>
            <a:p>
              <a:endParaRPr lang="en-US"/>
            </a:p>
          </p:txBody>
        </p:sp>
        <p:sp>
          <p:nvSpPr>
            <p:cNvPr id="19503" name="Freeform 13">
              <a:extLst>
                <a:ext uri="{FF2B5EF4-FFF2-40B4-BE49-F238E27FC236}">
                  <a16:creationId xmlns:a16="http://schemas.microsoft.com/office/drawing/2014/main" id="{D27E89F8-B548-444D-A1CC-10842B9DDA64}"/>
                </a:ext>
              </a:extLst>
            </p:cNvPr>
            <p:cNvSpPr>
              <a:spLocks/>
            </p:cNvSpPr>
            <p:nvPr/>
          </p:nvSpPr>
          <p:spPr bwMode="auto">
            <a:xfrm>
              <a:off x="730" y="3814"/>
              <a:ext cx="306" cy="62"/>
            </a:xfrm>
            <a:custGeom>
              <a:avLst/>
              <a:gdLst>
                <a:gd name="T0" fmla="*/ 0 w 613"/>
                <a:gd name="T1" fmla="*/ 1 h 124"/>
                <a:gd name="T2" fmla="*/ 0 w 613"/>
                <a:gd name="T3" fmla="*/ 0 h 124"/>
                <a:gd name="T4" fmla="*/ 1 w 613"/>
                <a:gd name="T5" fmla="*/ 1 h 124"/>
                <a:gd name="T6" fmla="*/ 1 w 613"/>
                <a:gd name="T7" fmla="*/ 1 h 124"/>
                <a:gd name="T8" fmla="*/ 0 w 613"/>
                <a:gd name="T9" fmla="*/ 1 h 124"/>
                <a:gd name="T10" fmla="*/ 0 60000 65536"/>
                <a:gd name="T11" fmla="*/ 0 60000 65536"/>
                <a:gd name="T12" fmla="*/ 0 60000 65536"/>
                <a:gd name="T13" fmla="*/ 0 60000 65536"/>
                <a:gd name="T14" fmla="*/ 0 60000 65536"/>
                <a:gd name="T15" fmla="*/ 0 w 613"/>
                <a:gd name="T16" fmla="*/ 0 h 124"/>
                <a:gd name="T17" fmla="*/ 613 w 613"/>
                <a:gd name="T18" fmla="*/ 124 h 124"/>
              </a:gdLst>
              <a:ahLst/>
              <a:cxnLst>
                <a:cxn ang="T10">
                  <a:pos x="T0" y="T1"/>
                </a:cxn>
                <a:cxn ang="T11">
                  <a:pos x="T2" y="T3"/>
                </a:cxn>
                <a:cxn ang="T12">
                  <a:pos x="T4" y="T5"/>
                </a:cxn>
                <a:cxn ang="T13">
                  <a:pos x="T6" y="T7"/>
                </a:cxn>
                <a:cxn ang="T14">
                  <a:pos x="T8" y="T9"/>
                </a:cxn>
              </a:cxnLst>
              <a:rect l="T15" t="T16" r="T17" b="T18"/>
              <a:pathLst>
                <a:path w="613" h="124">
                  <a:moveTo>
                    <a:pt x="0" y="40"/>
                  </a:moveTo>
                  <a:lnTo>
                    <a:pt x="123" y="0"/>
                  </a:lnTo>
                  <a:lnTo>
                    <a:pt x="613" y="50"/>
                  </a:lnTo>
                  <a:lnTo>
                    <a:pt x="525" y="124"/>
                  </a:lnTo>
                  <a:lnTo>
                    <a:pt x="0" y="40"/>
                  </a:lnTo>
                  <a:close/>
                </a:path>
              </a:pathLst>
            </a:custGeom>
            <a:solidFill>
              <a:srgbClr val="EFEFEF"/>
            </a:solidFill>
            <a:ln w="11113">
              <a:solidFill>
                <a:srgbClr val="000000"/>
              </a:solidFill>
              <a:round/>
              <a:headEnd/>
              <a:tailEnd/>
            </a:ln>
          </p:spPr>
          <p:txBody>
            <a:bodyPr/>
            <a:lstStyle/>
            <a:p>
              <a:endParaRPr lang="en-US"/>
            </a:p>
          </p:txBody>
        </p:sp>
        <p:sp>
          <p:nvSpPr>
            <p:cNvPr id="19504" name="Freeform 14">
              <a:extLst>
                <a:ext uri="{FF2B5EF4-FFF2-40B4-BE49-F238E27FC236}">
                  <a16:creationId xmlns:a16="http://schemas.microsoft.com/office/drawing/2014/main" id="{64A61A5F-F47E-F34B-AB74-36E2F37F46AD}"/>
                </a:ext>
              </a:extLst>
            </p:cNvPr>
            <p:cNvSpPr>
              <a:spLocks/>
            </p:cNvSpPr>
            <p:nvPr/>
          </p:nvSpPr>
          <p:spPr bwMode="auto">
            <a:xfrm>
              <a:off x="991" y="3965"/>
              <a:ext cx="180" cy="217"/>
            </a:xfrm>
            <a:custGeom>
              <a:avLst/>
              <a:gdLst>
                <a:gd name="T0" fmla="*/ 0 w 359"/>
                <a:gd name="T1" fmla="*/ 0 h 435"/>
                <a:gd name="T2" fmla="*/ 0 w 359"/>
                <a:gd name="T3" fmla="*/ 0 h 435"/>
                <a:gd name="T4" fmla="*/ 1 w 359"/>
                <a:gd name="T5" fmla="*/ 0 h 435"/>
                <a:gd name="T6" fmla="*/ 1 w 359"/>
                <a:gd name="T7" fmla="*/ 0 h 435"/>
                <a:gd name="T8" fmla="*/ 1 w 359"/>
                <a:gd name="T9" fmla="*/ 0 h 435"/>
                <a:gd name="T10" fmla="*/ 0 w 359"/>
                <a:gd name="T11" fmla="*/ 0 h 435"/>
                <a:gd name="T12" fmla="*/ 0 60000 65536"/>
                <a:gd name="T13" fmla="*/ 0 60000 65536"/>
                <a:gd name="T14" fmla="*/ 0 60000 65536"/>
                <a:gd name="T15" fmla="*/ 0 60000 65536"/>
                <a:gd name="T16" fmla="*/ 0 60000 65536"/>
                <a:gd name="T17" fmla="*/ 0 60000 65536"/>
                <a:gd name="T18" fmla="*/ 0 w 359"/>
                <a:gd name="T19" fmla="*/ 0 h 435"/>
                <a:gd name="T20" fmla="*/ 359 w 359"/>
                <a:gd name="T21" fmla="*/ 435 h 435"/>
              </a:gdLst>
              <a:ahLst/>
              <a:cxnLst>
                <a:cxn ang="T12">
                  <a:pos x="T0" y="T1"/>
                </a:cxn>
                <a:cxn ang="T13">
                  <a:pos x="T2" y="T3"/>
                </a:cxn>
                <a:cxn ang="T14">
                  <a:pos x="T4" y="T5"/>
                </a:cxn>
                <a:cxn ang="T15">
                  <a:pos x="T6" y="T7"/>
                </a:cxn>
                <a:cxn ang="T16">
                  <a:pos x="T8" y="T9"/>
                </a:cxn>
                <a:cxn ang="T17">
                  <a:pos x="T10" y="T11"/>
                </a:cxn>
              </a:cxnLst>
              <a:rect l="T18" t="T19" r="T20" b="T21"/>
              <a:pathLst>
                <a:path w="359" h="435">
                  <a:moveTo>
                    <a:pt x="0" y="294"/>
                  </a:moveTo>
                  <a:lnTo>
                    <a:pt x="0" y="435"/>
                  </a:lnTo>
                  <a:lnTo>
                    <a:pt x="359" y="138"/>
                  </a:lnTo>
                  <a:lnTo>
                    <a:pt x="359" y="0"/>
                  </a:lnTo>
                  <a:lnTo>
                    <a:pt x="164" y="56"/>
                  </a:lnTo>
                  <a:lnTo>
                    <a:pt x="0" y="294"/>
                  </a:lnTo>
                  <a:close/>
                </a:path>
              </a:pathLst>
            </a:custGeom>
            <a:solidFill>
              <a:srgbClr val="8F8F8F"/>
            </a:solidFill>
            <a:ln w="11113">
              <a:solidFill>
                <a:srgbClr val="000000"/>
              </a:solidFill>
              <a:round/>
              <a:headEnd/>
              <a:tailEnd/>
            </a:ln>
          </p:spPr>
          <p:txBody>
            <a:bodyPr/>
            <a:lstStyle/>
            <a:p>
              <a:endParaRPr lang="en-US"/>
            </a:p>
          </p:txBody>
        </p:sp>
        <p:sp>
          <p:nvSpPr>
            <p:cNvPr id="19505" name="Freeform 15">
              <a:extLst>
                <a:ext uri="{FF2B5EF4-FFF2-40B4-BE49-F238E27FC236}">
                  <a16:creationId xmlns:a16="http://schemas.microsoft.com/office/drawing/2014/main" id="{FB7A494A-9B0B-4A47-AED1-C883CE0EF431}"/>
                </a:ext>
              </a:extLst>
            </p:cNvPr>
            <p:cNvSpPr>
              <a:spLocks/>
            </p:cNvSpPr>
            <p:nvPr/>
          </p:nvSpPr>
          <p:spPr bwMode="auto">
            <a:xfrm>
              <a:off x="600" y="4069"/>
              <a:ext cx="391" cy="113"/>
            </a:xfrm>
            <a:custGeom>
              <a:avLst/>
              <a:gdLst>
                <a:gd name="T0" fmla="*/ 0 w 783"/>
                <a:gd name="T1" fmla="*/ 1 h 226"/>
                <a:gd name="T2" fmla="*/ 0 w 783"/>
                <a:gd name="T3" fmla="*/ 1 h 226"/>
                <a:gd name="T4" fmla="*/ 1 w 783"/>
                <a:gd name="T5" fmla="*/ 1 h 226"/>
                <a:gd name="T6" fmla="*/ 1 w 783"/>
                <a:gd name="T7" fmla="*/ 1 h 226"/>
                <a:gd name="T8" fmla="*/ 0 w 783"/>
                <a:gd name="T9" fmla="*/ 0 h 226"/>
                <a:gd name="T10" fmla="*/ 0 w 783"/>
                <a:gd name="T11" fmla="*/ 1 h 226"/>
                <a:gd name="T12" fmla="*/ 0 60000 65536"/>
                <a:gd name="T13" fmla="*/ 0 60000 65536"/>
                <a:gd name="T14" fmla="*/ 0 60000 65536"/>
                <a:gd name="T15" fmla="*/ 0 60000 65536"/>
                <a:gd name="T16" fmla="*/ 0 60000 65536"/>
                <a:gd name="T17" fmla="*/ 0 60000 65536"/>
                <a:gd name="T18" fmla="*/ 0 w 783"/>
                <a:gd name="T19" fmla="*/ 0 h 226"/>
                <a:gd name="T20" fmla="*/ 783 w 783"/>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783" h="226">
                  <a:moveTo>
                    <a:pt x="0" y="9"/>
                  </a:moveTo>
                  <a:lnTo>
                    <a:pt x="0" y="144"/>
                  </a:lnTo>
                  <a:lnTo>
                    <a:pt x="783" y="226"/>
                  </a:lnTo>
                  <a:lnTo>
                    <a:pt x="783" y="72"/>
                  </a:lnTo>
                  <a:lnTo>
                    <a:pt x="73" y="0"/>
                  </a:lnTo>
                  <a:lnTo>
                    <a:pt x="0" y="9"/>
                  </a:lnTo>
                  <a:close/>
                </a:path>
              </a:pathLst>
            </a:custGeom>
            <a:solidFill>
              <a:srgbClr val="D2D2D2"/>
            </a:solidFill>
            <a:ln w="11113">
              <a:solidFill>
                <a:srgbClr val="000000"/>
              </a:solidFill>
              <a:round/>
              <a:headEnd/>
              <a:tailEnd/>
            </a:ln>
          </p:spPr>
          <p:txBody>
            <a:bodyPr/>
            <a:lstStyle/>
            <a:p>
              <a:endParaRPr lang="en-US"/>
            </a:p>
          </p:txBody>
        </p:sp>
        <p:sp>
          <p:nvSpPr>
            <p:cNvPr id="19506" name="Freeform 16">
              <a:extLst>
                <a:ext uri="{FF2B5EF4-FFF2-40B4-BE49-F238E27FC236}">
                  <a16:creationId xmlns:a16="http://schemas.microsoft.com/office/drawing/2014/main" id="{99E4D5AF-CB44-8C41-946C-6F49ACB92D23}"/>
                </a:ext>
              </a:extLst>
            </p:cNvPr>
            <p:cNvSpPr>
              <a:spLocks/>
            </p:cNvSpPr>
            <p:nvPr/>
          </p:nvSpPr>
          <p:spPr bwMode="auto">
            <a:xfrm>
              <a:off x="600" y="3926"/>
              <a:ext cx="571" cy="187"/>
            </a:xfrm>
            <a:custGeom>
              <a:avLst/>
              <a:gdLst>
                <a:gd name="T0" fmla="*/ 0 w 1142"/>
                <a:gd name="T1" fmla="*/ 1 h 374"/>
                <a:gd name="T2" fmla="*/ 1 w 1142"/>
                <a:gd name="T3" fmla="*/ 0 h 374"/>
                <a:gd name="T4" fmla="*/ 2 w 1142"/>
                <a:gd name="T5" fmla="*/ 1 h 374"/>
                <a:gd name="T6" fmla="*/ 1 w 1142"/>
                <a:gd name="T7" fmla="*/ 1 h 374"/>
                <a:gd name="T8" fmla="*/ 0 w 1142"/>
                <a:gd name="T9" fmla="*/ 1 h 374"/>
                <a:gd name="T10" fmla="*/ 0 60000 65536"/>
                <a:gd name="T11" fmla="*/ 0 60000 65536"/>
                <a:gd name="T12" fmla="*/ 0 60000 65536"/>
                <a:gd name="T13" fmla="*/ 0 60000 65536"/>
                <a:gd name="T14" fmla="*/ 0 60000 65536"/>
                <a:gd name="T15" fmla="*/ 0 w 1142"/>
                <a:gd name="T16" fmla="*/ 0 h 374"/>
                <a:gd name="T17" fmla="*/ 1142 w 1142"/>
                <a:gd name="T18" fmla="*/ 374 h 374"/>
              </a:gdLst>
              <a:ahLst/>
              <a:cxnLst>
                <a:cxn ang="T10">
                  <a:pos x="T0" y="T1"/>
                </a:cxn>
                <a:cxn ang="T11">
                  <a:pos x="T2" y="T3"/>
                </a:cxn>
                <a:cxn ang="T12">
                  <a:pos x="T4" y="T5"/>
                </a:cxn>
                <a:cxn ang="T13">
                  <a:pos x="T6" y="T7"/>
                </a:cxn>
                <a:cxn ang="T14">
                  <a:pos x="T8" y="T9"/>
                </a:cxn>
              </a:cxnLst>
              <a:rect l="T15" t="T16" r="T17" b="T18"/>
              <a:pathLst>
                <a:path w="1142" h="374">
                  <a:moveTo>
                    <a:pt x="0" y="297"/>
                  </a:moveTo>
                  <a:lnTo>
                    <a:pt x="358" y="0"/>
                  </a:lnTo>
                  <a:lnTo>
                    <a:pt x="1142" y="77"/>
                  </a:lnTo>
                  <a:lnTo>
                    <a:pt x="783" y="374"/>
                  </a:lnTo>
                  <a:lnTo>
                    <a:pt x="0" y="297"/>
                  </a:lnTo>
                  <a:close/>
                </a:path>
              </a:pathLst>
            </a:custGeom>
            <a:solidFill>
              <a:srgbClr val="EFEFEF"/>
            </a:solidFill>
            <a:ln w="11113">
              <a:solidFill>
                <a:srgbClr val="000000"/>
              </a:solidFill>
              <a:round/>
              <a:headEnd/>
              <a:tailEnd/>
            </a:ln>
          </p:spPr>
          <p:txBody>
            <a:bodyPr/>
            <a:lstStyle/>
            <a:p>
              <a:endParaRPr lang="en-US"/>
            </a:p>
          </p:txBody>
        </p:sp>
        <p:sp>
          <p:nvSpPr>
            <p:cNvPr id="19507" name="Oval 17">
              <a:extLst>
                <a:ext uri="{FF2B5EF4-FFF2-40B4-BE49-F238E27FC236}">
                  <a16:creationId xmlns:a16="http://schemas.microsoft.com/office/drawing/2014/main" id="{14D81EDC-0008-A647-9C70-2DEEE5300BA0}"/>
                </a:ext>
              </a:extLst>
            </p:cNvPr>
            <p:cNvSpPr>
              <a:spLocks noChangeArrowheads="1"/>
            </p:cNvSpPr>
            <p:nvPr/>
          </p:nvSpPr>
          <p:spPr bwMode="auto">
            <a:xfrm>
              <a:off x="733" y="3968"/>
              <a:ext cx="262" cy="102"/>
            </a:xfrm>
            <a:prstGeom prst="ellipse">
              <a:avLst/>
            </a:prstGeom>
            <a:solidFill>
              <a:srgbClr val="8F8F8F"/>
            </a:solidFill>
            <a:ln w="11113">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08" name="Line 18">
              <a:extLst>
                <a:ext uri="{FF2B5EF4-FFF2-40B4-BE49-F238E27FC236}">
                  <a16:creationId xmlns:a16="http://schemas.microsoft.com/office/drawing/2014/main" id="{8E7BB86B-FE95-3042-AC8E-EEB3152A84B5}"/>
                </a:ext>
              </a:extLst>
            </p:cNvPr>
            <p:cNvSpPr>
              <a:spLocks noChangeShapeType="1"/>
            </p:cNvSpPr>
            <p:nvPr/>
          </p:nvSpPr>
          <p:spPr bwMode="auto">
            <a:xfrm flipV="1">
              <a:off x="684" y="3833"/>
              <a:ext cx="30" cy="24"/>
            </a:xfrm>
            <a:prstGeom prst="line">
              <a:avLst/>
            </a:prstGeom>
            <a:noFill/>
            <a:ln w="1111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509" name="Freeform 19">
              <a:extLst>
                <a:ext uri="{FF2B5EF4-FFF2-40B4-BE49-F238E27FC236}">
                  <a16:creationId xmlns:a16="http://schemas.microsoft.com/office/drawing/2014/main" id="{20B0C37F-ED6C-5C4C-A46D-F54A45570672}"/>
                </a:ext>
              </a:extLst>
            </p:cNvPr>
            <p:cNvSpPr>
              <a:spLocks/>
            </p:cNvSpPr>
            <p:nvPr/>
          </p:nvSpPr>
          <p:spPr bwMode="auto">
            <a:xfrm>
              <a:off x="684" y="3857"/>
              <a:ext cx="286" cy="217"/>
            </a:xfrm>
            <a:custGeom>
              <a:avLst/>
              <a:gdLst>
                <a:gd name="T0" fmla="*/ 0 w 571"/>
                <a:gd name="T1" fmla="*/ 0 h 434"/>
                <a:gd name="T2" fmla="*/ 0 w 571"/>
                <a:gd name="T3" fmla="*/ 1 h 434"/>
                <a:gd name="T4" fmla="*/ 2 w 571"/>
                <a:gd name="T5" fmla="*/ 1 h 434"/>
                <a:gd name="T6" fmla="*/ 2 w 571"/>
                <a:gd name="T7" fmla="*/ 1 h 434"/>
                <a:gd name="T8" fmla="*/ 0 w 571"/>
                <a:gd name="T9" fmla="*/ 0 h 434"/>
                <a:gd name="T10" fmla="*/ 0 60000 65536"/>
                <a:gd name="T11" fmla="*/ 0 60000 65536"/>
                <a:gd name="T12" fmla="*/ 0 60000 65536"/>
                <a:gd name="T13" fmla="*/ 0 60000 65536"/>
                <a:gd name="T14" fmla="*/ 0 60000 65536"/>
                <a:gd name="T15" fmla="*/ 0 w 571"/>
                <a:gd name="T16" fmla="*/ 0 h 434"/>
                <a:gd name="T17" fmla="*/ 571 w 571"/>
                <a:gd name="T18" fmla="*/ 434 h 434"/>
              </a:gdLst>
              <a:ahLst/>
              <a:cxnLst>
                <a:cxn ang="T10">
                  <a:pos x="T0" y="T1"/>
                </a:cxn>
                <a:cxn ang="T11">
                  <a:pos x="T2" y="T3"/>
                </a:cxn>
                <a:cxn ang="T12">
                  <a:pos x="T4" y="T5"/>
                </a:cxn>
                <a:cxn ang="T13">
                  <a:pos x="T6" y="T7"/>
                </a:cxn>
                <a:cxn ang="T14">
                  <a:pos x="T8" y="T9"/>
                </a:cxn>
              </a:cxnLst>
              <a:rect l="T15" t="T16" r="T17" b="T18"/>
              <a:pathLst>
                <a:path w="571" h="434">
                  <a:moveTo>
                    <a:pt x="0" y="0"/>
                  </a:moveTo>
                  <a:lnTo>
                    <a:pt x="0" y="376"/>
                  </a:lnTo>
                  <a:lnTo>
                    <a:pt x="571" y="434"/>
                  </a:lnTo>
                  <a:lnTo>
                    <a:pt x="571" y="60"/>
                  </a:lnTo>
                  <a:lnTo>
                    <a:pt x="0" y="0"/>
                  </a:lnTo>
                  <a:close/>
                </a:path>
              </a:pathLst>
            </a:custGeom>
            <a:solidFill>
              <a:srgbClr val="D2D2D2"/>
            </a:solidFill>
            <a:ln w="11113">
              <a:solidFill>
                <a:srgbClr val="000000"/>
              </a:solidFill>
              <a:round/>
              <a:headEnd/>
              <a:tailEnd/>
            </a:ln>
          </p:spPr>
          <p:txBody>
            <a:bodyPr/>
            <a:lstStyle/>
            <a:p>
              <a:endParaRPr lang="en-US"/>
            </a:p>
          </p:txBody>
        </p:sp>
        <p:sp>
          <p:nvSpPr>
            <p:cNvPr id="19510" name="Freeform 20">
              <a:extLst>
                <a:ext uri="{FF2B5EF4-FFF2-40B4-BE49-F238E27FC236}">
                  <a16:creationId xmlns:a16="http://schemas.microsoft.com/office/drawing/2014/main" id="{69561271-C7F4-4941-88B9-9C32B29526E6}"/>
                </a:ext>
              </a:extLst>
            </p:cNvPr>
            <p:cNvSpPr>
              <a:spLocks/>
            </p:cNvSpPr>
            <p:nvPr/>
          </p:nvSpPr>
          <p:spPr bwMode="auto">
            <a:xfrm>
              <a:off x="684" y="3833"/>
              <a:ext cx="318" cy="54"/>
            </a:xfrm>
            <a:custGeom>
              <a:avLst/>
              <a:gdLst>
                <a:gd name="T0" fmla="*/ 0 w 636"/>
                <a:gd name="T1" fmla="*/ 1 h 108"/>
                <a:gd name="T2" fmla="*/ 1 w 636"/>
                <a:gd name="T3" fmla="*/ 0 h 108"/>
                <a:gd name="T4" fmla="*/ 1 w 636"/>
                <a:gd name="T5" fmla="*/ 1 h 108"/>
                <a:gd name="T6" fmla="*/ 1 w 636"/>
                <a:gd name="T7" fmla="*/ 1 h 108"/>
                <a:gd name="T8" fmla="*/ 0 w 636"/>
                <a:gd name="T9" fmla="*/ 1 h 108"/>
                <a:gd name="T10" fmla="*/ 0 60000 65536"/>
                <a:gd name="T11" fmla="*/ 0 60000 65536"/>
                <a:gd name="T12" fmla="*/ 0 60000 65536"/>
                <a:gd name="T13" fmla="*/ 0 60000 65536"/>
                <a:gd name="T14" fmla="*/ 0 60000 65536"/>
                <a:gd name="T15" fmla="*/ 0 w 636"/>
                <a:gd name="T16" fmla="*/ 0 h 108"/>
                <a:gd name="T17" fmla="*/ 636 w 636"/>
                <a:gd name="T18" fmla="*/ 108 h 108"/>
              </a:gdLst>
              <a:ahLst/>
              <a:cxnLst>
                <a:cxn ang="T10">
                  <a:pos x="T0" y="T1"/>
                </a:cxn>
                <a:cxn ang="T11">
                  <a:pos x="T2" y="T3"/>
                </a:cxn>
                <a:cxn ang="T12">
                  <a:pos x="T4" y="T5"/>
                </a:cxn>
                <a:cxn ang="T13">
                  <a:pos x="T6" y="T7"/>
                </a:cxn>
                <a:cxn ang="T14">
                  <a:pos x="T8" y="T9"/>
                </a:cxn>
              </a:cxnLst>
              <a:rect l="T15" t="T16" r="T17" b="T18"/>
              <a:pathLst>
                <a:path w="636" h="108">
                  <a:moveTo>
                    <a:pt x="0" y="48"/>
                  </a:moveTo>
                  <a:lnTo>
                    <a:pt x="58" y="0"/>
                  </a:lnTo>
                  <a:lnTo>
                    <a:pt x="636" y="62"/>
                  </a:lnTo>
                  <a:lnTo>
                    <a:pt x="571" y="108"/>
                  </a:lnTo>
                  <a:lnTo>
                    <a:pt x="0" y="48"/>
                  </a:lnTo>
                  <a:close/>
                </a:path>
              </a:pathLst>
            </a:custGeom>
            <a:solidFill>
              <a:srgbClr val="EFEFEF"/>
            </a:solidFill>
            <a:ln w="11113">
              <a:solidFill>
                <a:srgbClr val="000000"/>
              </a:solidFill>
              <a:round/>
              <a:headEnd/>
              <a:tailEnd/>
            </a:ln>
          </p:spPr>
          <p:txBody>
            <a:bodyPr/>
            <a:lstStyle/>
            <a:p>
              <a:endParaRPr lang="en-US"/>
            </a:p>
          </p:txBody>
        </p:sp>
        <p:sp>
          <p:nvSpPr>
            <p:cNvPr id="19511" name="Freeform 21">
              <a:extLst>
                <a:ext uri="{FF2B5EF4-FFF2-40B4-BE49-F238E27FC236}">
                  <a16:creationId xmlns:a16="http://schemas.microsoft.com/office/drawing/2014/main" id="{90657765-8EE2-684C-ADC7-F759DFF9BC3F}"/>
                </a:ext>
              </a:extLst>
            </p:cNvPr>
            <p:cNvSpPr>
              <a:spLocks/>
            </p:cNvSpPr>
            <p:nvPr/>
          </p:nvSpPr>
          <p:spPr bwMode="auto">
            <a:xfrm>
              <a:off x="989" y="3837"/>
              <a:ext cx="45" cy="208"/>
            </a:xfrm>
            <a:custGeom>
              <a:avLst/>
              <a:gdLst>
                <a:gd name="T0" fmla="*/ 1 w 90"/>
                <a:gd name="T1" fmla="*/ 0 h 417"/>
                <a:gd name="T2" fmla="*/ 1 w 90"/>
                <a:gd name="T3" fmla="*/ 0 h 417"/>
                <a:gd name="T4" fmla="*/ 1 w 90"/>
                <a:gd name="T5" fmla="*/ 0 h 417"/>
                <a:gd name="T6" fmla="*/ 0 w 90"/>
                <a:gd name="T7" fmla="*/ 0 h 417"/>
                <a:gd name="T8" fmla="*/ 1 w 90"/>
                <a:gd name="T9" fmla="*/ 0 h 417"/>
                <a:gd name="T10" fmla="*/ 0 60000 65536"/>
                <a:gd name="T11" fmla="*/ 0 60000 65536"/>
                <a:gd name="T12" fmla="*/ 0 60000 65536"/>
                <a:gd name="T13" fmla="*/ 0 60000 65536"/>
                <a:gd name="T14" fmla="*/ 0 60000 65536"/>
                <a:gd name="T15" fmla="*/ 0 w 90"/>
                <a:gd name="T16" fmla="*/ 0 h 417"/>
                <a:gd name="T17" fmla="*/ 90 w 90"/>
                <a:gd name="T18" fmla="*/ 417 h 417"/>
              </a:gdLst>
              <a:ahLst/>
              <a:cxnLst>
                <a:cxn ang="T10">
                  <a:pos x="T0" y="T1"/>
                </a:cxn>
                <a:cxn ang="T11">
                  <a:pos x="T2" y="T3"/>
                </a:cxn>
                <a:cxn ang="T12">
                  <a:pos x="T4" y="T5"/>
                </a:cxn>
                <a:cxn ang="T13">
                  <a:pos x="T6" y="T7"/>
                </a:cxn>
                <a:cxn ang="T14">
                  <a:pos x="T8" y="T9"/>
                </a:cxn>
              </a:cxnLst>
              <a:rect l="T15" t="T16" r="T17" b="T18"/>
              <a:pathLst>
                <a:path w="90" h="417">
                  <a:moveTo>
                    <a:pt x="90" y="0"/>
                  </a:moveTo>
                  <a:lnTo>
                    <a:pt x="90" y="274"/>
                  </a:lnTo>
                  <a:lnTo>
                    <a:pt x="5" y="417"/>
                  </a:lnTo>
                  <a:lnTo>
                    <a:pt x="0" y="79"/>
                  </a:lnTo>
                  <a:lnTo>
                    <a:pt x="90" y="0"/>
                  </a:lnTo>
                  <a:close/>
                </a:path>
              </a:pathLst>
            </a:custGeom>
            <a:solidFill>
              <a:srgbClr val="8F8F8F"/>
            </a:solidFill>
            <a:ln w="11113">
              <a:solidFill>
                <a:srgbClr val="000000"/>
              </a:solidFill>
              <a:round/>
              <a:headEnd/>
              <a:tailEnd/>
            </a:ln>
          </p:spPr>
          <p:txBody>
            <a:bodyPr/>
            <a:lstStyle/>
            <a:p>
              <a:endParaRPr lang="en-US"/>
            </a:p>
          </p:txBody>
        </p:sp>
        <p:sp>
          <p:nvSpPr>
            <p:cNvPr id="19512" name="Freeform 22">
              <a:extLst>
                <a:ext uri="{FF2B5EF4-FFF2-40B4-BE49-F238E27FC236}">
                  <a16:creationId xmlns:a16="http://schemas.microsoft.com/office/drawing/2014/main" id="{8404A332-E524-924B-90A4-A218BE4DF3AE}"/>
                </a:ext>
              </a:extLst>
            </p:cNvPr>
            <p:cNvSpPr>
              <a:spLocks/>
            </p:cNvSpPr>
            <p:nvPr/>
          </p:nvSpPr>
          <p:spPr bwMode="auto">
            <a:xfrm>
              <a:off x="970" y="3864"/>
              <a:ext cx="34" cy="209"/>
            </a:xfrm>
            <a:custGeom>
              <a:avLst/>
              <a:gdLst>
                <a:gd name="T0" fmla="*/ 1 w 68"/>
                <a:gd name="T1" fmla="*/ 0 h 417"/>
                <a:gd name="T2" fmla="*/ 1 w 68"/>
                <a:gd name="T3" fmla="*/ 1 h 417"/>
                <a:gd name="T4" fmla="*/ 0 w 68"/>
                <a:gd name="T5" fmla="*/ 1 h 417"/>
                <a:gd name="T6" fmla="*/ 1 w 68"/>
                <a:gd name="T7" fmla="*/ 1 h 417"/>
                <a:gd name="T8" fmla="*/ 1 w 68"/>
                <a:gd name="T9" fmla="*/ 0 h 417"/>
                <a:gd name="T10" fmla="*/ 0 60000 65536"/>
                <a:gd name="T11" fmla="*/ 0 60000 65536"/>
                <a:gd name="T12" fmla="*/ 0 60000 65536"/>
                <a:gd name="T13" fmla="*/ 0 60000 65536"/>
                <a:gd name="T14" fmla="*/ 0 60000 65536"/>
                <a:gd name="T15" fmla="*/ 0 w 68"/>
                <a:gd name="T16" fmla="*/ 0 h 417"/>
                <a:gd name="T17" fmla="*/ 68 w 68"/>
                <a:gd name="T18" fmla="*/ 417 h 417"/>
              </a:gdLst>
              <a:ahLst/>
              <a:cxnLst>
                <a:cxn ang="T10">
                  <a:pos x="T0" y="T1"/>
                </a:cxn>
                <a:cxn ang="T11">
                  <a:pos x="T2" y="T3"/>
                </a:cxn>
                <a:cxn ang="T12">
                  <a:pos x="T4" y="T5"/>
                </a:cxn>
                <a:cxn ang="T13">
                  <a:pos x="T6" y="T7"/>
                </a:cxn>
                <a:cxn ang="T14">
                  <a:pos x="T8" y="T9"/>
                </a:cxn>
              </a:cxnLst>
              <a:rect l="T15" t="T16" r="T17" b="T18"/>
              <a:pathLst>
                <a:path w="68" h="417">
                  <a:moveTo>
                    <a:pt x="68" y="0"/>
                  </a:moveTo>
                  <a:lnTo>
                    <a:pt x="65" y="362"/>
                  </a:lnTo>
                  <a:lnTo>
                    <a:pt x="0" y="417"/>
                  </a:lnTo>
                  <a:lnTo>
                    <a:pt x="3" y="46"/>
                  </a:lnTo>
                  <a:lnTo>
                    <a:pt x="68" y="0"/>
                  </a:lnTo>
                  <a:close/>
                </a:path>
              </a:pathLst>
            </a:custGeom>
            <a:solidFill>
              <a:srgbClr val="8F8F8F"/>
            </a:solidFill>
            <a:ln w="11113">
              <a:solidFill>
                <a:srgbClr val="000000"/>
              </a:solidFill>
              <a:round/>
              <a:headEnd/>
              <a:tailEnd/>
            </a:ln>
          </p:spPr>
          <p:txBody>
            <a:bodyPr/>
            <a:lstStyle/>
            <a:p>
              <a:endParaRPr lang="en-US"/>
            </a:p>
          </p:txBody>
        </p:sp>
        <p:sp>
          <p:nvSpPr>
            <p:cNvPr id="19513" name="Freeform 23">
              <a:extLst>
                <a:ext uri="{FF2B5EF4-FFF2-40B4-BE49-F238E27FC236}">
                  <a16:creationId xmlns:a16="http://schemas.microsoft.com/office/drawing/2014/main" id="{3BC0AB66-F68D-FC46-89FB-51BF9E1A1F11}"/>
                </a:ext>
              </a:extLst>
            </p:cNvPr>
            <p:cNvSpPr>
              <a:spLocks/>
            </p:cNvSpPr>
            <p:nvPr/>
          </p:nvSpPr>
          <p:spPr bwMode="auto">
            <a:xfrm>
              <a:off x="713" y="3887"/>
              <a:ext cx="226" cy="154"/>
            </a:xfrm>
            <a:custGeom>
              <a:avLst/>
              <a:gdLst>
                <a:gd name="T0" fmla="*/ 0 w 452"/>
                <a:gd name="T1" fmla="*/ 0 h 307"/>
                <a:gd name="T2" fmla="*/ 1 w 452"/>
                <a:gd name="T3" fmla="*/ 1 h 307"/>
                <a:gd name="T4" fmla="*/ 1 w 452"/>
                <a:gd name="T5" fmla="*/ 1 h 307"/>
                <a:gd name="T6" fmla="*/ 0 w 452"/>
                <a:gd name="T7" fmla="*/ 1 h 307"/>
                <a:gd name="T8" fmla="*/ 0 w 452"/>
                <a:gd name="T9" fmla="*/ 0 h 307"/>
                <a:gd name="T10" fmla="*/ 0 60000 65536"/>
                <a:gd name="T11" fmla="*/ 0 60000 65536"/>
                <a:gd name="T12" fmla="*/ 0 60000 65536"/>
                <a:gd name="T13" fmla="*/ 0 60000 65536"/>
                <a:gd name="T14" fmla="*/ 0 60000 65536"/>
                <a:gd name="T15" fmla="*/ 0 w 452"/>
                <a:gd name="T16" fmla="*/ 0 h 307"/>
                <a:gd name="T17" fmla="*/ 452 w 452"/>
                <a:gd name="T18" fmla="*/ 307 h 307"/>
              </a:gdLst>
              <a:ahLst/>
              <a:cxnLst>
                <a:cxn ang="T10">
                  <a:pos x="T0" y="T1"/>
                </a:cxn>
                <a:cxn ang="T11">
                  <a:pos x="T2" y="T3"/>
                </a:cxn>
                <a:cxn ang="T12">
                  <a:pos x="T4" y="T5"/>
                </a:cxn>
                <a:cxn ang="T13">
                  <a:pos x="T6" y="T7"/>
                </a:cxn>
                <a:cxn ang="T14">
                  <a:pos x="T8" y="T9"/>
                </a:cxn>
              </a:cxnLst>
              <a:rect l="T15" t="T16" r="T17" b="T18"/>
              <a:pathLst>
                <a:path w="452" h="307">
                  <a:moveTo>
                    <a:pt x="0" y="0"/>
                  </a:moveTo>
                  <a:lnTo>
                    <a:pt x="452" y="43"/>
                  </a:lnTo>
                  <a:lnTo>
                    <a:pt x="452" y="307"/>
                  </a:lnTo>
                  <a:lnTo>
                    <a:pt x="0" y="266"/>
                  </a:lnTo>
                  <a:lnTo>
                    <a:pt x="0" y="0"/>
                  </a:lnTo>
                  <a:close/>
                </a:path>
              </a:pathLst>
            </a:custGeom>
            <a:solidFill>
              <a:srgbClr val="808080"/>
            </a:solidFill>
            <a:ln w="11113">
              <a:solidFill>
                <a:srgbClr val="000000"/>
              </a:solidFill>
              <a:round/>
              <a:headEnd/>
              <a:tailEnd/>
            </a:ln>
          </p:spPr>
          <p:txBody>
            <a:bodyPr/>
            <a:lstStyle/>
            <a:p>
              <a:endParaRPr lang="en-US"/>
            </a:p>
          </p:txBody>
        </p:sp>
        <p:sp>
          <p:nvSpPr>
            <p:cNvPr id="19514" name="Freeform 24">
              <a:extLst>
                <a:ext uri="{FF2B5EF4-FFF2-40B4-BE49-F238E27FC236}">
                  <a16:creationId xmlns:a16="http://schemas.microsoft.com/office/drawing/2014/main" id="{1C96F2CA-E8D7-D149-96A9-B9498A065A69}"/>
                </a:ext>
              </a:extLst>
            </p:cNvPr>
            <p:cNvSpPr>
              <a:spLocks/>
            </p:cNvSpPr>
            <p:nvPr/>
          </p:nvSpPr>
          <p:spPr bwMode="auto">
            <a:xfrm>
              <a:off x="720" y="3888"/>
              <a:ext cx="219" cy="148"/>
            </a:xfrm>
            <a:custGeom>
              <a:avLst/>
              <a:gdLst>
                <a:gd name="T0" fmla="*/ 0 w 438"/>
                <a:gd name="T1" fmla="*/ 0 h 297"/>
                <a:gd name="T2" fmla="*/ 1 w 438"/>
                <a:gd name="T3" fmla="*/ 0 h 297"/>
                <a:gd name="T4" fmla="*/ 1 w 438"/>
                <a:gd name="T5" fmla="*/ 0 h 297"/>
                <a:gd name="T6" fmla="*/ 0 w 438"/>
                <a:gd name="T7" fmla="*/ 0 h 297"/>
                <a:gd name="T8" fmla="*/ 0 w 438"/>
                <a:gd name="T9" fmla="*/ 0 h 297"/>
                <a:gd name="T10" fmla="*/ 0 60000 65536"/>
                <a:gd name="T11" fmla="*/ 0 60000 65536"/>
                <a:gd name="T12" fmla="*/ 0 60000 65536"/>
                <a:gd name="T13" fmla="*/ 0 60000 65536"/>
                <a:gd name="T14" fmla="*/ 0 60000 65536"/>
                <a:gd name="T15" fmla="*/ 0 w 438"/>
                <a:gd name="T16" fmla="*/ 0 h 297"/>
                <a:gd name="T17" fmla="*/ 438 w 438"/>
                <a:gd name="T18" fmla="*/ 297 h 297"/>
              </a:gdLst>
              <a:ahLst/>
              <a:cxnLst>
                <a:cxn ang="T10">
                  <a:pos x="T0" y="T1"/>
                </a:cxn>
                <a:cxn ang="T11">
                  <a:pos x="T2" y="T3"/>
                </a:cxn>
                <a:cxn ang="T12">
                  <a:pos x="T4" y="T5"/>
                </a:cxn>
                <a:cxn ang="T13">
                  <a:pos x="T6" y="T7"/>
                </a:cxn>
                <a:cxn ang="T14">
                  <a:pos x="T8" y="T9"/>
                </a:cxn>
              </a:cxnLst>
              <a:rect l="T15" t="T16" r="T17" b="T18"/>
              <a:pathLst>
                <a:path w="438" h="297">
                  <a:moveTo>
                    <a:pt x="0" y="0"/>
                  </a:moveTo>
                  <a:lnTo>
                    <a:pt x="438" y="41"/>
                  </a:lnTo>
                  <a:lnTo>
                    <a:pt x="438" y="297"/>
                  </a:lnTo>
                  <a:lnTo>
                    <a:pt x="0" y="257"/>
                  </a:lnTo>
                  <a:lnTo>
                    <a:pt x="0" y="0"/>
                  </a:lnTo>
                  <a:close/>
                </a:path>
              </a:pathLst>
            </a:custGeom>
            <a:solidFill>
              <a:srgbClr val="FFFFFF"/>
            </a:solidFill>
            <a:ln w="11113">
              <a:solidFill>
                <a:srgbClr val="000000"/>
              </a:solidFill>
              <a:round/>
              <a:headEnd/>
              <a:tailEnd/>
            </a:ln>
          </p:spPr>
          <p:txBody>
            <a:bodyPr/>
            <a:lstStyle/>
            <a:p>
              <a:endParaRPr lang="en-US"/>
            </a:p>
          </p:txBody>
        </p:sp>
        <p:sp>
          <p:nvSpPr>
            <p:cNvPr id="19515" name="Freeform 25">
              <a:extLst>
                <a:ext uri="{FF2B5EF4-FFF2-40B4-BE49-F238E27FC236}">
                  <a16:creationId xmlns:a16="http://schemas.microsoft.com/office/drawing/2014/main" id="{623367E5-1765-4C43-98A9-411AB76E2D70}"/>
                </a:ext>
              </a:extLst>
            </p:cNvPr>
            <p:cNvSpPr>
              <a:spLocks/>
            </p:cNvSpPr>
            <p:nvPr/>
          </p:nvSpPr>
          <p:spPr bwMode="auto">
            <a:xfrm>
              <a:off x="1002" y="3838"/>
              <a:ext cx="32" cy="190"/>
            </a:xfrm>
            <a:custGeom>
              <a:avLst/>
              <a:gdLst>
                <a:gd name="T0" fmla="*/ 0 w 63"/>
                <a:gd name="T1" fmla="*/ 1 h 379"/>
                <a:gd name="T2" fmla="*/ 0 w 63"/>
                <a:gd name="T3" fmla="*/ 1 h 379"/>
                <a:gd name="T4" fmla="*/ 1 w 63"/>
                <a:gd name="T5" fmla="*/ 0 h 379"/>
                <a:gd name="T6" fmla="*/ 1 w 63"/>
                <a:gd name="T7" fmla="*/ 1 h 379"/>
                <a:gd name="T8" fmla="*/ 0 w 63"/>
                <a:gd name="T9" fmla="*/ 1 h 379"/>
                <a:gd name="T10" fmla="*/ 0 60000 65536"/>
                <a:gd name="T11" fmla="*/ 0 60000 65536"/>
                <a:gd name="T12" fmla="*/ 0 60000 65536"/>
                <a:gd name="T13" fmla="*/ 0 60000 65536"/>
                <a:gd name="T14" fmla="*/ 0 60000 65536"/>
                <a:gd name="T15" fmla="*/ 0 w 63"/>
                <a:gd name="T16" fmla="*/ 0 h 379"/>
                <a:gd name="T17" fmla="*/ 63 w 63"/>
                <a:gd name="T18" fmla="*/ 379 h 379"/>
              </a:gdLst>
              <a:ahLst/>
              <a:cxnLst>
                <a:cxn ang="T10">
                  <a:pos x="T0" y="T1"/>
                </a:cxn>
                <a:cxn ang="T11">
                  <a:pos x="T2" y="T3"/>
                </a:cxn>
                <a:cxn ang="T12">
                  <a:pos x="T4" y="T5"/>
                </a:cxn>
                <a:cxn ang="T13">
                  <a:pos x="T6" y="T7"/>
                </a:cxn>
                <a:cxn ang="T14">
                  <a:pos x="T8" y="T9"/>
                </a:cxn>
              </a:cxnLst>
              <a:rect l="T15" t="T16" r="T17" b="T18"/>
              <a:pathLst>
                <a:path w="63" h="379">
                  <a:moveTo>
                    <a:pt x="0" y="379"/>
                  </a:moveTo>
                  <a:lnTo>
                    <a:pt x="0" y="52"/>
                  </a:lnTo>
                  <a:lnTo>
                    <a:pt x="63" y="0"/>
                  </a:lnTo>
                  <a:lnTo>
                    <a:pt x="59" y="274"/>
                  </a:lnTo>
                  <a:lnTo>
                    <a:pt x="0" y="379"/>
                  </a:lnTo>
                  <a:close/>
                </a:path>
              </a:pathLst>
            </a:custGeom>
            <a:solidFill>
              <a:srgbClr val="808080"/>
            </a:solidFill>
            <a:ln w="1588">
              <a:solidFill>
                <a:srgbClr val="000000"/>
              </a:solidFill>
              <a:round/>
              <a:headEnd/>
              <a:tailEnd/>
            </a:ln>
          </p:spPr>
          <p:txBody>
            <a:bodyPr/>
            <a:lstStyle/>
            <a:p>
              <a:endParaRPr lang="en-US"/>
            </a:p>
          </p:txBody>
        </p:sp>
        <p:sp>
          <p:nvSpPr>
            <p:cNvPr id="19516" name="Freeform 26">
              <a:extLst>
                <a:ext uri="{FF2B5EF4-FFF2-40B4-BE49-F238E27FC236}">
                  <a16:creationId xmlns:a16="http://schemas.microsoft.com/office/drawing/2014/main" id="{F9D24BEA-B823-1045-8EA8-0D8B03F175B2}"/>
                </a:ext>
              </a:extLst>
            </p:cNvPr>
            <p:cNvSpPr>
              <a:spLocks/>
            </p:cNvSpPr>
            <p:nvPr/>
          </p:nvSpPr>
          <p:spPr bwMode="auto">
            <a:xfrm>
              <a:off x="734" y="3816"/>
              <a:ext cx="300" cy="48"/>
            </a:xfrm>
            <a:custGeom>
              <a:avLst/>
              <a:gdLst>
                <a:gd name="T0" fmla="*/ 0 w 600"/>
                <a:gd name="T1" fmla="*/ 1 h 96"/>
                <a:gd name="T2" fmla="*/ 1 w 600"/>
                <a:gd name="T3" fmla="*/ 1 h 96"/>
                <a:gd name="T4" fmla="*/ 1 w 600"/>
                <a:gd name="T5" fmla="*/ 1 h 96"/>
                <a:gd name="T6" fmla="*/ 1 w 600"/>
                <a:gd name="T7" fmla="*/ 0 h 96"/>
                <a:gd name="T8" fmla="*/ 0 w 600"/>
                <a:gd name="T9" fmla="*/ 1 h 96"/>
                <a:gd name="T10" fmla="*/ 0 60000 65536"/>
                <a:gd name="T11" fmla="*/ 0 60000 65536"/>
                <a:gd name="T12" fmla="*/ 0 60000 65536"/>
                <a:gd name="T13" fmla="*/ 0 60000 65536"/>
                <a:gd name="T14" fmla="*/ 0 60000 65536"/>
                <a:gd name="T15" fmla="*/ 0 w 600"/>
                <a:gd name="T16" fmla="*/ 0 h 96"/>
                <a:gd name="T17" fmla="*/ 600 w 600"/>
                <a:gd name="T18" fmla="*/ 96 h 96"/>
              </a:gdLst>
              <a:ahLst/>
              <a:cxnLst>
                <a:cxn ang="T10">
                  <a:pos x="T0" y="T1"/>
                </a:cxn>
                <a:cxn ang="T11">
                  <a:pos x="T2" y="T3"/>
                </a:cxn>
                <a:cxn ang="T12">
                  <a:pos x="T4" y="T5"/>
                </a:cxn>
                <a:cxn ang="T13">
                  <a:pos x="T6" y="T7"/>
                </a:cxn>
                <a:cxn ang="T14">
                  <a:pos x="T8" y="T9"/>
                </a:cxn>
              </a:cxnLst>
              <a:rect l="T15" t="T16" r="T17" b="T18"/>
              <a:pathLst>
                <a:path w="600" h="96">
                  <a:moveTo>
                    <a:pt x="0" y="36"/>
                  </a:moveTo>
                  <a:lnTo>
                    <a:pt x="537" y="96"/>
                  </a:lnTo>
                  <a:lnTo>
                    <a:pt x="600" y="46"/>
                  </a:lnTo>
                  <a:lnTo>
                    <a:pt x="103" y="0"/>
                  </a:lnTo>
                  <a:lnTo>
                    <a:pt x="0" y="36"/>
                  </a:lnTo>
                  <a:close/>
                </a:path>
              </a:pathLst>
            </a:custGeom>
            <a:solidFill>
              <a:srgbClr val="E1E1E1"/>
            </a:solidFill>
            <a:ln w="1588">
              <a:solidFill>
                <a:srgbClr val="000000"/>
              </a:solidFill>
              <a:round/>
              <a:headEnd/>
              <a:tailEnd/>
            </a:ln>
          </p:spPr>
          <p:txBody>
            <a:bodyPr/>
            <a:lstStyle/>
            <a:p>
              <a:endParaRPr lang="en-US"/>
            </a:p>
          </p:txBody>
        </p:sp>
        <p:sp>
          <p:nvSpPr>
            <p:cNvPr id="19517" name="Freeform 27">
              <a:extLst>
                <a:ext uri="{FF2B5EF4-FFF2-40B4-BE49-F238E27FC236}">
                  <a16:creationId xmlns:a16="http://schemas.microsoft.com/office/drawing/2014/main" id="{2B8535B0-BDD8-D945-BFB2-68053505F77C}"/>
                </a:ext>
              </a:extLst>
            </p:cNvPr>
            <p:cNvSpPr>
              <a:spLocks/>
            </p:cNvSpPr>
            <p:nvPr/>
          </p:nvSpPr>
          <p:spPr bwMode="auto">
            <a:xfrm>
              <a:off x="804" y="4118"/>
              <a:ext cx="95" cy="12"/>
            </a:xfrm>
            <a:custGeom>
              <a:avLst/>
              <a:gdLst>
                <a:gd name="T0" fmla="*/ 1 w 189"/>
                <a:gd name="T1" fmla="*/ 1 h 23"/>
                <a:gd name="T2" fmla="*/ 0 w 189"/>
                <a:gd name="T3" fmla="*/ 0 h 23"/>
                <a:gd name="T4" fmla="*/ 0 w 189"/>
                <a:gd name="T5" fmla="*/ 1 h 23"/>
                <a:gd name="T6" fmla="*/ 1 w 189"/>
                <a:gd name="T7" fmla="*/ 1 h 23"/>
                <a:gd name="T8" fmla="*/ 1 w 189"/>
                <a:gd name="T9" fmla="*/ 1 h 23"/>
                <a:gd name="T10" fmla="*/ 0 60000 65536"/>
                <a:gd name="T11" fmla="*/ 0 60000 65536"/>
                <a:gd name="T12" fmla="*/ 0 60000 65536"/>
                <a:gd name="T13" fmla="*/ 0 60000 65536"/>
                <a:gd name="T14" fmla="*/ 0 60000 65536"/>
                <a:gd name="T15" fmla="*/ 0 w 189"/>
                <a:gd name="T16" fmla="*/ 0 h 23"/>
                <a:gd name="T17" fmla="*/ 189 w 189"/>
                <a:gd name="T18" fmla="*/ 23 h 23"/>
              </a:gdLst>
              <a:ahLst/>
              <a:cxnLst>
                <a:cxn ang="T10">
                  <a:pos x="T0" y="T1"/>
                </a:cxn>
                <a:cxn ang="T11">
                  <a:pos x="T2" y="T3"/>
                </a:cxn>
                <a:cxn ang="T12">
                  <a:pos x="T4" y="T5"/>
                </a:cxn>
                <a:cxn ang="T13">
                  <a:pos x="T6" y="T7"/>
                </a:cxn>
                <a:cxn ang="T14">
                  <a:pos x="T8" y="T9"/>
                </a:cxn>
              </a:cxnLst>
              <a:rect l="T15" t="T16" r="T17" b="T18"/>
              <a:pathLst>
                <a:path w="189" h="23">
                  <a:moveTo>
                    <a:pt x="187" y="19"/>
                  </a:moveTo>
                  <a:lnTo>
                    <a:pt x="0" y="0"/>
                  </a:lnTo>
                  <a:lnTo>
                    <a:pt x="0" y="5"/>
                  </a:lnTo>
                  <a:lnTo>
                    <a:pt x="189" y="23"/>
                  </a:lnTo>
                  <a:lnTo>
                    <a:pt x="187" y="19"/>
                  </a:lnTo>
                  <a:close/>
                </a:path>
              </a:pathLst>
            </a:custGeom>
            <a:solidFill>
              <a:srgbClr val="5F5F5F"/>
            </a:solidFill>
            <a:ln w="1588">
              <a:solidFill>
                <a:srgbClr val="000000"/>
              </a:solidFill>
              <a:round/>
              <a:headEnd/>
              <a:tailEnd/>
            </a:ln>
          </p:spPr>
          <p:txBody>
            <a:bodyPr/>
            <a:lstStyle/>
            <a:p>
              <a:endParaRPr lang="en-US"/>
            </a:p>
          </p:txBody>
        </p:sp>
      </p:grpSp>
      <p:sp>
        <p:nvSpPr>
          <p:cNvPr id="19461" name="Line 29">
            <a:extLst>
              <a:ext uri="{FF2B5EF4-FFF2-40B4-BE49-F238E27FC236}">
                <a16:creationId xmlns:a16="http://schemas.microsoft.com/office/drawing/2014/main" id="{38698DEA-4AC5-BC4E-A794-E62B1362AB5E}"/>
              </a:ext>
            </a:extLst>
          </p:cNvPr>
          <p:cNvSpPr>
            <a:spLocks noChangeShapeType="1"/>
          </p:cNvSpPr>
          <p:nvPr/>
        </p:nvSpPr>
        <p:spPr bwMode="auto">
          <a:xfrm>
            <a:off x="1828800" y="57150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2" name="Line 30">
            <a:extLst>
              <a:ext uri="{FF2B5EF4-FFF2-40B4-BE49-F238E27FC236}">
                <a16:creationId xmlns:a16="http://schemas.microsoft.com/office/drawing/2014/main" id="{00C6EA7D-B882-AE4D-B53F-CBFE4EA34AB5}"/>
              </a:ext>
            </a:extLst>
          </p:cNvPr>
          <p:cNvSpPr>
            <a:spLocks noChangeShapeType="1"/>
          </p:cNvSpPr>
          <p:nvPr/>
        </p:nvSpPr>
        <p:spPr bwMode="auto">
          <a:xfrm>
            <a:off x="3886200" y="5715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463" name="Group 31">
            <a:extLst>
              <a:ext uri="{FF2B5EF4-FFF2-40B4-BE49-F238E27FC236}">
                <a16:creationId xmlns:a16="http://schemas.microsoft.com/office/drawing/2014/main" id="{90E76FDD-1F33-A647-9FEA-960EEE5A0EC4}"/>
              </a:ext>
            </a:extLst>
          </p:cNvPr>
          <p:cNvGrpSpPr>
            <a:grpSpLocks/>
          </p:cNvGrpSpPr>
          <p:nvPr/>
        </p:nvGrpSpPr>
        <p:grpSpPr bwMode="auto">
          <a:xfrm>
            <a:off x="7315200" y="5334000"/>
            <a:ext cx="1028700" cy="654050"/>
            <a:chOff x="528" y="3814"/>
            <a:chExt cx="648" cy="412"/>
          </a:xfrm>
        </p:grpSpPr>
        <p:sp>
          <p:nvSpPr>
            <p:cNvPr id="19470" name="Oval 32">
              <a:extLst>
                <a:ext uri="{FF2B5EF4-FFF2-40B4-BE49-F238E27FC236}">
                  <a16:creationId xmlns:a16="http://schemas.microsoft.com/office/drawing/2014/main" id="{2C486B02-7CA6-0649-A0E0-438B1F2D033A}"/>
                </a:ext>
              </a:extLst>
            </p:cNvPr>
            <p:cNvSpPr>
              <a:spLocks noChangeArrowheads="1"/>
            </p:cNvSpPr>
            <p:nvPr/>
          </p:nvSpPr>
          <p:spPr bwMode="auto">
            <a:xfrm>
              <a:off x="528" y="4032"/>
              <a:ext cx="529" cy="194"/>
            </a:xfrm>
            <a:prstGeom prst="ellipse">
              <a:avLst/>
            </a:prstGeom>
            <a:solidFill>
              <a:srgbClr val="FFFF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71" name="Freeform 33">
              <a:extLst>
                <a:ext uri="{FF2B5EF4-FFF2-40B4-BE49-F238E27FC236}">
                  <a16:creationId xmlns:a16="http://schemas.microsoft.com/office/drawing/2014/main" id="{44B5BF02-C4AA-3849-894B-29E46AB07E9C}"/>
                </a:ext>
              </a:extLst>
            </p:cNvPr>
            <p:cNvSpPr>
              <a:spLocks/>
            </p:cNvSpPr>
            <p:nvPr/>
          </p:nvSpPr>
          <p:spPr bwMode="auto">
            <a:xfrm>
              <a:off x="726" y="3819"/>
              <a:ext cx="313" cy="62"/>
            </a:xfrm>
            <a:custGeom>
              <a:avLst/>
              <a:gdLst>
                <a:gd name="T0" fmla="*/ 0 w 628"/>
                <a:gd name="T1" fmla="*/ 1 h 123"/>
                <a:gd name="T2" fmla="*/ 0 w 628"/>
                <a:gd name="T3" fmla="*/ 0 h 123"/>
                <a:gd name="T4" fmla="*/ 1 w 628"/>
                <a:gd name="T5" fmla="*/ 1 h 123"/>
                <a:gd name="T6" fmla="*/ 1 w 628"/>
                <a:gd name="T7" fmla="*/ 1 h 123"/>
                <a:gd name="T8" fmla="*/ 0 w 628"/>
                <a:gd name="T9" fmla="*/ 1 h 123"/>
                <a:gd name="T10" fmla="*/ 0 60000 65536"/>
                <a:gd name="T11" fmla="*/ 0 60000 65536"/>
                <a:gd name="T12" fmla="*/ 0 60000 65536"/>
                <a:gd name="T13" fmla="*/ 0 60000 65536"/>
                <a:gd name="T14" fmla="*/ 0 60000 65536"/>
                <a:gd name="T15" fmla="*/ 0 w 628"/>
                <a:gd name="T16" fmla="*/ 0 h 123"/>
                <a:gd name="T17" fmla="*/ 628 w 628"/>
                <a:gd name="T18" fmla="*/ 123 h 123"/>
              </a:gdLst>
              <a:ahLst/>
              <a:cxnLst>
                <a:cxn ang="T10">
                  <a:pos x="T0" y="T1"/>
                </a:cxn>
                <a:cxn ang="T11">
                  <a:pos x="T2" y="T3"/>
                </a:cxn>
                <a:cxn ang="T12">
                  <a:pos x="T4" y="T5"/>
                </a:cxn>
                <a:cxn ang="T13">
                  <a:pos x="T6" y="T7"/>
                </a:cxn>
                <a:cxn ang="T14">
                  <a:pos x="T8" y="T9"/>
                </a:cxn>
              </a:cxnLst>
              <a:rect l="T15" t="T16" r="T17" b="T18"/>
              <a:pathLst>
                <a:path w="628" h="123">
                  <a:moveTo>
                    <a:pt x="0" y="45"/>
                  </a:moveTo>
                  <a:lnTo>
                    <a:pt x="143" y="0"/>
                  </a:lnTo>
                  <a:lnTo>
                    <a:pt x="628" y="47"/>
                  </a:lnTo>
                  <a:lnTo>
                    <a:pt x="547" y="123"/>
                  </a:lnTo>
                  <a:lnTo>
                    <a:pt x="0" y="45"/>
                  </a:lnTo>
                  <a:close/>
                </a:path>
              </a:pathLst>
            </a:custGeom>
            <a:solidFill>
              <a:srgbClr val="000000"/>
            </a:solidFill>
            <a:ln w="11113">
              <a:solidFill>
                <a:srgbClr val="000000"/>
              </a:solidFill>
              <a:round/>
              <a:headEnd/>
              <a:tailEnd/>
            </a:ln>
          </p:spPr>
          <p:txBody>
            <a:bodyPr/>
            <a:lstStyle/>
            <a:p>
              <a:endParaRPr lang="en-US"/>
            </a:p>
          </p:txBody>
        </p:sp>
        <p:sp>
          <p:nvSpPr>
            <p:cNvPr id="19472" name="Freeform 34">
              <a:extLst>
                <a:ext uri="{FF2B5EF4-FFF2-40B4-BE49-F238E27FC236}">
                  <a16:creationId xmlns:a16="http://schemas.microsoft.com/office/drawing/2014/main" id="{78922BB7-C527-724B-9E58-79C2BAF3C65D}"/>
                </a:ext>
              </a:extLst>
            </p:cNvPr>
            <p:cNvSpPr>
              <a:spLocks/>
            </p:cNvSpPr>
            <p:nvPr/>
          </p:nvSpPr>
          <p:spPr bwMode="auto">
            <a:xfrm>
              <a:off x="998" y="3968"/>
              <a:ext cx="178" cy="219"/>
            </a:xfrm>
            <a:custGeom>
              <a:avLst/>
              <a:gdLst>
                <a:gd name="T0" fmla="*/ 0 w 357"/>
                <a:gd name="T1" fmla="*/ 1 h 436"/>
                <a:gd name="T2" fmla="*/ 0 w 357"/>
                <a:gd name="T3" fmla="*/ 1 h 436"/>
                <a:gd name="T4" fmla="*/ 0 w 357"/>
                <a:gd name="T5" fmla="*/ 1 h 436"/>
                <a:gd name="T6" fmla="*/ 0 w 357"/>
                <a:gd name="T7" fmla="*/ 0 h 436"/>
                <a:gd name="T8" fmla="*/ 0 w 357"/>
                <a:gd name="T9" fmla="*/ 1 h 436"/>
                <a:gd name="T10" fmla="*/ 0 w 357"/>
                <a:gd name="T11" fmla="*/ 1 h 436"/>
                <a:gd name="T12" fmla="*/ 0 60000 65536"/>
                <a:gd name="T13" fmla="*/ 0 60000 65536"/>
                <a:gd name="T14" fmla="*/ 0 60000 65536"/>
                <a:gd name="T15" fmla="*/ 0 60000 65536"/>
                <a:gd name="T16" fmla="*/ 0 60000 65536"/>
                <a:gd name="T17" fmla="*/ 0 60000 65536"/>
                <a:gd name="T18" fmla="*/ 0 w 357"/>
                <a:gd name="T19" fmla="*/ 0 h 436"/>
                <a:gd name="T20" fmla="*/ 357 w 357"/>
                <a:gd name="T21" fmla="*/ 436 h 436"/>
              </a:gdLst>
              <a:ahLst/>
              <a:cxnLst>
                <a:cxn ang="T12">
                  <a:pos x="T0" y="T1"/>
                </a:cxn>
                <a:cxn ang="T13">
                  <a:pos x="T2" y="T3"/>
                </a:cxn>
                <a:cxn ang="T14">
                  <a:pos x="T4" y="T5"/>
                </a:cxn>
                <a:cxn ang="T15">
                  <a:pos x="T6" y="T7"/>
                </a:cxn>
                <a:cxn ang="T16">
                  <a:pos x="T8" y="T9"/>
                </a:cxn>
                <a:cxn ang="T17">
                  <a:pos x="T10" y="T11"/>
                </a:cxn>
              </a:cxnLst>
              <a:rect l="T18" t="T19" r="T20" b="T21"/>
              <a:pathLst>
                <a:path w="357" h="436">
                  <a:moveTo>
                    <a:pt x="0" y="296"/>
                  </a:moveTo>
                  <a:lnTo>
                    <a:pt x="0" y="436"/>
                  </a:lnTo>
                  <a:lnTo>
                    <a:pt x="357" y="141"/>
                  </a:lnTo>
                  <a:lnTo>
                    <a:pt x="357" y="0"/>
                  </a:lnTo>
                  <a:lnTo>
                    <a:pt x="164" y="59"/>
                  </a:lnTo>
                  <a:lnTo>
                    <a:pt x="0" y="296"/>
                  </a:lnTo>
                  <a:close/>
                </a:path>
              </a:pathLst>
            </a:custGeom>
            <a:solidFill>
              <a:srgbClr val="000000"/>
            </a:solidFill>
            <a:ln w="11113">
              <a:solidFill>
                <a:srgbClr val="000000"/>
              </a:solidFill>
              <a:round/>
              <a:headEnd/>
              <a:tailEnd/>
            </a:ln>
          </p:spPr>
          <p:txBody>
            <a:bodyPr/>
            <a:lstStyle/>
            <a:p>
              <a:endParaRPr lang="en-US"/>
            </a:p>
          </p:txBody>
        </p:sp>
        <p:sp>
          <p:nvSpPr>
            <p:cNvPr id="19473" name="Freeform 35">
              <a:extLst>
                <a:ext uri="{FF2B5EF4-FFF2-40B4-BE49-F238E27FC236}">
                  <a16:creationId xmlns:a16="http://schemas.microsoft.com/office/drawing/2014/main" id="{5715109F-2303-884F-B299-9638C0FA909A}"/>
                </a:ext>
              </a:extLst>
            </p:cNvPr>
            <p:cNvSpPr>
              <a:spLocks/>
            </p:cNvSpPr>
            <p:nvPr/>
          </p:nvSpPr>
          <p:spPr bwMode="auto">
            <a:xfrm>
              <a:off x="607" y="4074"/>
              <a:ext cx="391" cy="113"/>
            </a:xfrm>
            <a:custGeom>
              <a:avLst/>
              <a:gdLst>
                <a:gd name="T0" fmla="*/ 0 w 781"/>
                <a:gd name="T1" fmla="*/ 1 h 225"/>
                <a:gd name="T2" fmla="*/ 0 w 781"/>
                <a:gd name="T3" fmla="*/ 1 h 225"/>
                <a:gd name="T4" fmla="*/ 2 w 781"/>
                <a:gd name="T5" fmla="*/ 1 h 225"/>
                <a:gd name="T6" fmla="*/ 2 w 781"/>
                <a:gd name="T7" fmla="*/ 1 h 225"/>
                <a:gd name="T8" fmla="*/ 1 w 781"/>
                <a:gd name="T9" fmla="*/ 0 h 225"/>
                <a:gd name="T10" fmla="*/ 0 w 781"/>
                <a:gd name="T11" fmla="*/ 1 h 225"/>
                <a:gd name="T12" fmla="*/ 0 60000 65536"/>
                <a:gd name="T13" fmla="*/ 0 60000 65536"/>
                <a:gd name="T14" fmla="*/ 0 60000 65536"/>
                <a:gd name="T15" fmla="*/ 0 60000 65536"/>
                <a:gd name="T16" fmla="*/ 0 60000 65536"/>
                <a:gd name="T17" fmla="*/ 0 60000 65536"/>
                <a:gd name="T18" fmla="*/ 0 w 781"/>
                <a:gd name="T19" fmla="*/ 0 h 225"/>
                <a:gd name="T20" fmla="*/ 781 w 781"/>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781" h="225">
                  <a:moveTo>
                    <a:pt x="0" y="8"/>
                  </a:moveTo>
                  <a:lnTo>
                    <a:pt x="0" y="143"/>
                  </a:lnTo>
                  <a:lnTo>
                    <a:pt x="781" y="225"/>
                  </a:lnTo>
                  <a:lnTo>
                    <a:pt x="781" y="71"/>
                  </a:lnTo>
                  <a:lnTo>
                    <a:pt x="71" y="0"/>
                  </a:lnTo>
                  <a:lnTo>
                    <a:pt x="0" y="8"/>
                  </a:lnTo>
                  <a:close/>
                </a:path>
              </a:pathLst>
            </a:custGeom>
            <a:solidFill>
              <a:srgbClr val="000000"/>
            </a:solidFill>
            <a:ln w="11113">
              <a:solidFill>
                <a:srgbClr val="000000"/>
              </a:solidFill>
              <a:round/>
              <a:headEnd/>
              <a:tailEnd/>
            </a:ln>
          </p:spPr>
          <p:txBody>
            <a:bodyPr/>
            <a:lstStyle/>
            <a:p>
              <a:endParaRPr lang="en-US"/>
            </a:p>
          </p:txBody>
        </p:sp>
        <p:sp>
          <p:nvSpPr>
            <p:cNvPr id="19474" name="Freeform 36">
              <a:extLst>
                <a:ext uri="{FF2B5EF4-FFF2-40B4-BE49-F238E27FC236}">
                  <a16:creationId xmlns:a16="http://schemas.microsoft.com/office/drawing/2014/main" id="{737343F6-EC51-CE47-93C6-D654408264C3}"/>
                </a:ext>
              </a:extLst>
            </p:cNvPr>
            <p:cNvSpPr>
              <a:spLocks/>
            </p:cNvSpPr>
            <p:nvPr/>
          </p:nvSpPr>
          <p:spPr bwMode="auto">
            <a:xfrm>
              <a:off x="607" y="3929"/>
              <a:ext cx="569" cy="188"/>
            </a:xfrm>
            <a:custGeom>
              <a:avLst/>
              <a:gdLst>
                <a:gd name="T0" fmla="*/ 0 w 1138"/>
                <a:gd name="T1" fmla="*/ 1 h 375"/>
                <a:gd name="T2" fmla="*/ 1 w 1138"/>
                <a:gd name="T3" fmla="*/ 0 h 375"/>
                <a:gd name="T4" fmla="*/ 2 w 1138"/>
                <a:gd name="T5" fmla="*/ 1 h 375"/>
                <a:gd name="T6" fmla="*/ 1 w 1138"/>
                <a:gd name="T7" fmla="*/ 1 h 375"/>
                <a:gd name="T8" fmla="*/ 0 w 1138"/>
                <a:gd name="T9" fmla="*/ 1 h 375"/>
                <a:gd name="T10" fmla="*/ 0 60000 65536"/>
                <a:gd name="T11" fmla="*/ 0 60000 65536"/>
                <a:gd name="T12" fmla="*/ 0 60000 65536"/>
                <a:gd name="T13" fmla="*/ 0 60000 65536"/>
                <a:gd name="T14" fmla="*/ 0 60000 65536"/>
                <a:gd name="T15" fmla="*/ 0 w 1138"/>
                <a:gd name="T16" fmla="*/ 0 h 375"/>
                <a:gd name="T17" fmla="*/ 1138 w 1138"/>
                <a:gd name="T18" fmla="*/ 375 h 375"/>
              </a:gdLst>
              <a:ahLst/>
              <a:cxnLst>
                <a:cxn ang="T10">
                  <a:pos x="T0" y="T1"/>
                </a:cxn>
                <a:cxn ang="T11">
                  <a:pos x="T2" y="T3"/>
                </a:cxn>
                <a:cxn ang="T12">
                  <a:pos x="T4" y="T5"/>
                </a:cxn>
                <a:cxn ang="T13">
                  <a:pos x="T6" y="T7"/>
                </a:cxn>
                <a:cxn ang="T14">
                  <a:pos x="T8" y="T9"/>
                </a:cxn>
              </a:cxnLst>
              <a:rect l="T15" t="T16" r="T17" b="T18"/>
              <a:pathLst>
                <a:path w="1138" h="375">
                  <a:moveTo>
                    <a:pt x="0" y="297"/>
                  </a:moveTo>
                  <a:lnTo>
                    <a:pt x="356" y="0"/>
                  </a:lnTo>
                  <a:lnTo>
                    <a:pt x="1138" y="78"/>
                  </a:lnTo>
                  <a:lnTo>
                    <a:pt x="781" y="375"/>
                  </a:lnTo>
                  <a:lnTo>
                    <a:pt x="0" y="297"/>
                  </a:lnTo>
                  <a:close/>
                </a:path>
              </a:pathLst>
            </a:custGeom>
            <a:solidFill>
              <a:srgbClr val="000000"/>
            </a:solidFill>
            <a:ln w="11113">
              <a:solidFill>
                <a:srgbClr val="000000"/>
              </a:solidFill>
              <a:round/>
              <a:headEnd/>
              <a:tailEnd/>
            </a:ln>
          </p:spPr>
          <p:txBody>
            <a:bodyPr/>
            <a:lstStyle/>
            <a:p>
              <a:endParaRPr lang="en-US"/>
            </a:p>
          </p:txBody>
        </p:sp>
        <p:sp>
          <p:nvSpPr>
            <p:cNvPr id="19475" name="Freeform 37">
              <a:extLst>
                <a:ext uri="{FF2B5EF4-FFF2-40B4-BE49-F238E27FC236}">
                  <a16:creationId xmlns:a16="http://schemas.microsoft.com/office/drawing/2014/main" id="{572E91DC-5C02-DF4A-8269-446CE3A15DD5}"/>
                </a:ext>
              </a:extLst>
            </p:cNvPr>
            <p:cNvSpPr>
              <a:spLocks/>
            </p:cNvSpPr>
            <p:nvPr/>
          </p:nvSpPr>
          <p:spPr bwMode="auto">
            <a:xfrm>
              <a:off x="689" y="3862"/>
              <a:ext cx="287" cy="216"/>
            </a:xfrm>
            <a:custGeom>
              <a:avLst/>
              <a:gdLst>
                <a:gd name="T0" fmla="*/ 0 w 572"/>
                <a:gd name="T1" fmla="*/ 0 h 431"/>
                <a:gd name="T2" fmla="*/ 0 w 572"/>
                <a:gd name="T3" fmla="*/ 1 h 431"/>
                <a:gd name="T4" fmla="*/ 2 w 572"/>
                <a:gd name="T5" fmla="*/ 1 h 431"/>
                <a:gd name="T6" fmla="*/ 2 w 572"/>
                <a:gd name="T7" fmla="*/ 1 h 431"/>
                <a:gd name="T8" fmla="*/ 0 w 572"/>
                <a:gd name="T9" fmla="*/ 0 h 431"/>
                <a:gd name="T10" fmla="*/ 0 60000 65536"/>
                <a:gd name="T11" fmla="*/ 0 60000 65536"/>
                <a:gd name="T12" fmla="*/ 0 60000 65536"/>
                <a:gd name="T13" fmla="*/ 0 60000 65536"/>
                <a:gd name="T14" fmla="*/ 0 60000 65536"/>
                <a:gd name="T15" fmla="*/ 0 w 572"/>
                <a:gd name="T16" fmla="*/ 0 h 431"/>
                <a:gd name="T17" fmla="*/ 572 w 572"/>
                <a:gd name="T18" fmla="*/ 431 h 431"/>
              </a:gdLst>
              <a:ahLst/>
              <a:cxnLst>
                <a:cxn ang="T10">
                  <a:pos x="T0" y="T1"/>
                </a:cxn>
                <a:cxn ang="T11">
                  <a:pos x="T2" y="T3"/>
                </a:cxn>
                <a:cxn ang="T12">
                  <a:pos x="T4" y="T5"/>
                </a:cxn>
                <a:cxn ang="T13">
                  <a:pos x="T6" y="T7"/>
                </a:cxn>
                <a:cxn ang="T14">
                  <a:pos x="T8" y="T9"/>
                </a:cxn>
              </a:cxnLst>
              <a:rect l="T15" t="T16" r="T17" b="T18"/>
              <a:pathLst>
                <a:path w="572" h="431">
                  <a:moveTo>
                    <a:pt x="0" y="0"/>
                  </a:moveTo>
                  <a:lnTo>
                    <a:pt x="0" y="373"/>
                  </a:lnTo>
                  <a:lnTo>
                    <a:pt x="572" y="431"/>
                  </a:lnTo>
                  <a:lnTo>
                    <a:pt x="572" y="59"/>
                  </a:lnTo>
                  <a:lnTo>
                    <a:pt x="0" y="0"/>
                  </a:lnTo>
                  <a:close/>
                </a:path>
              </a:pathLst>
            </a:custGeom>
            <a:solidFill>
              <a:srgbClr val="000000"/>
            </a:solidFill>
            <a:ln w="11113">
              <a:solidFill>
                <a:srgbClr val="000000"/>
              </a:solidFill>
              <a:round/>
              <a:headEnd/>
              <a:tailEnd/>
            </a:ln>
          </p:spPr>
          <p:txBody>
            <a:bodyPr/>
            <a:lstStyle/>
            <a:p>
              <a:endParaRPr lang="en-US"/>
            </a:p>
          </p:txBody>
        </p:sp>
        <p:sp>
          <p:nvSpPr>
            <p:cNvPr id="19476" name="Freeform 38">
              <a:extLst>
                <a:ext uri="{FF2B5EF4-FFF2-40B4-BE49-F238E27FC236}">
                  <a16:creationId xmlns:a16="http://schemas.microsoft.com/office/drawing/2014/main" id="{67CA2826-91BD-DE49-AC6E-E51366EFE0DB}"/>
                </a:ext>
              </a:extLst>
            </p:cNvPr>
            <p:cNvSpPr>
              <a:spLocks/>
            </p:cNvSpPr>
            <p:nvPr/>
          </p:nvSpPr>
          <p:spPr bwMode="auto">
            <a:xfrm>
              <a:off x="689" y="3838"/>
              <a:ext cx="319" cy="54"/>
            </a:xfrm>
            <a:custGeom>
              <a:avLst/>
              <a:gdLst>
                <a:gd name="T0" fmla="*/ 0 w 637"/>
                <a:gd name="T1" fmla="*/ 1 h 108"/>
                <a:gd name="T2" fmla="*/ 1 w 637"/>
                <a:gd name="T3" fmla="*/ 0 h 108"/>
                <a:gd name="T4" fmla="*/ 2 w 637"/>
                <a:gd name="T5" fmla="*/ 1 h 108"/>
                <a:gd name="T6" fmla="*/ 2 w 637"/>
                <a:gd name="T7" fmla="*/ 1 h 108"/>
                <a:gd name="T8" fmla="*/ 0 w 637"/>
                <a:gd name="T9" fmla="*/ 1 h 108"/>
                <a:gd name="T10" fmla="*/ 0 60000 65536"/>
                <a:gd name="T11" fmla="*/ 0 60000 65536"/>
                <a:gd name="T12" fmla="*/ 0 60000 65536"/>
                <a:gd name="T13" fmla="*/ 0 60000 65536"/>
                <a:gd name="T14" fmla="*/ 0 60000 65536"/>
                <a:gd name="T15" fmla="*/ 0 w 637"/>
                <a:gd name="T16" fmla="*/ 0 h 108"/>
                <a:gd name="T17" fmla="*/ 637 w 637"/>
                <a:gd name="T18" fmla="*/ 108 h 108"/>
              </a:gdLst>
              <a:ahLst/>
              <a:cxnLst>
                <a:cxn ang="T10">
                  <a:pos x="T0" y="T1"/>
                </a:cxn>
                <a:cxn ang="T11">
                  <a:pos x="T2" y="T3"/>
                </a:cxn>
                <a:cxn ang="T12">
                  <a:pos x="T4" y="T5"/>
                </a:cxn>
                <a:cxn ang="T13">
                  <a:pos x="T6" y="T7"/>
                </a:cxn>
                <a:cxn ang="T14">
                  <a:pos x="T8" y="T9"/>
                </a:cxn>
              </a:cxnLst>
              <a:rect l="T15" t="T16" r="T17" b="T18"/>
              <a:pathLst>
                <a:path w="637" h="108">
                  <a:moveTo>
                    <a:pt x="0" y="49"/>
                  </a:moveTo>
                  <a:lnTo>
                    <a:pt x="56" y="0"/>
                  </a:lnTo>
                  <a:lnTo>
                    <a:pt x="637" y="61"/>
                  </a:lnTo>
                  <a:lnTo>
                    <a:pt x="572" y="108"/>
                  </a:lnTo>
                  <a:lnTo>
                    <a:pt x="0" y="49"/>
                  </a:lnTo>
                  <a:close/>
                </a:path>
              </a:pathLst>
            </a:custGeom>
            <a:solidFill>
              <a:srgbClr val="000000"/>
            </a:solidFill>
            <a:ln w="11113">
              <a:solidFill>
                <a:srgbClr val="000000"/>
              </a:solidFill>
              <a:round/>
              <a:headEnd/>
              <a:tailEnd/>
            </a:ln>
          </p:spPr>
          <p:txBody>
            <a:bodyPr/>
            <a:lstStyle/>
            <a:p>
              <a:endParaRPr lang="en-US"/>
            </a:p>
          </p:txBody>
        </p:sp>
        <p:sp>
          <p:nvSpPr>
            <p:cNvPr id="19477" name="Freeform 39">
              <a:extLst>
                <a:ext uri="{FF2B5EF4-FFF2-40B4-BE49-F238E27FC236}">
                  <a16:creationId xmlns:a16="http://schemas.microsoft.com/office/drawing/2014/main" id="{D377F88E-0A59-8942-9004-D40CA7894016}"/>
                </a:ext>
              </a:extLst>
            </p:cNvPr>
            <p:cNvSpPr>
              <a:spLocks/>
            </p:cNvSpPr>
            <p:nvPr/>
          </p:nvSpPr>
          <p:spPr bwMode="auto">
            <a:xfrm>
              <a:off x="995" y="3841"/>
              <a:ext cx="44" cy="208"/>
            </a:xfrm>
            <a:custGeom>
              <a:avLst/>
              <a:gdLst>
                <a:gd name="T0" fmla="*/ 0 w 90"/>
                <a:gd name="T1" fmla="*/ 0 h 416"/>
                <a:gd name="T2" fmla="*/ 0 w 90"/>
                <a:gd name="T3" fmla="*/ 1 h 416"/>
                <a:gd name="T4" fmla="*/ 0 w 90"/>
                <a:gd name="T5" fmla="*/ 1 h 416"/>
                <a:gd name="T6" fmla="*/ 0 w 90"/>
                <a:gd name="T7" fmla="*/ 1 h 416"/>
                <a:gd name="T8" fmla="*/ 0 w 90"/>
                <a:gd name="T9" fmla="*/ 0 h 416"/>
                <a:gd name="T10" fmla="*/ 0 60000 65536"/>
                <a:gd name="T11" fmla="*/ 0 60000 65536"/>
                <a:gd name="T12" fmla="*/ 0 60000 65536"/>
                <a:gd name="T13" fmla="*/ 0 60000 65536"/>
                <a:gd name="T14" fmla="*/ 0 60000 65536"/>
                <a:gd name="T15" fmla="*/ 0 w 90"/>
                <a:gd name="T16" fmla="*/ 0 h 416"/>
                <a:gd name="T17" fmla="*/ 90 w 90"/>
                <a:gd name="T18" fmla="*/ 416 h 416"/>
              </a:gdLst>
              <a:ahLst/>
              <a:cxnLst>
                <a:cxn ang="T10">
                  <a:pos x="T0" y="T1"/>
                </a:cxn>
                <a:cxn ang="T11">
                  <a:pos x="T2" y="T3"/>
                </a:cxn>
                <a:cxn ang="T12">
                  <a:pos x="T4" y="T5"/>
                </a:cxn>
                <a:cxn ang="T13">
                  <a:pos x="T6" y="T7"/>
                </a:cxn>
                <a:cxn ang="T14">
                  <a:pos x="T8" y="T9"/>
                </a:cxn>
              </a:cxnLst>
              <a:rect l="T15" t="T16" r="T17" b="T18"/>
              <a:pathLst>
                <a:path w="90" h="416">
                  <a:moveTo>
                    <a:pt x="90" y="0"/>
                  </a:moveTo>
                  <a:lnTo>
                    <a:pt x="90" y="274"/>
                  </a:lnTo>
                  <a:lnTo>
                    <a:pt x="6" y="416"/>
                  </a:lnTo>
                  <a:lnTo>
                    <a:pt x="0" y="80"/>
                  </a:lnTo>
                  <a:lnTo>
                    <a:pt x="90" y="0"/>
                  </a:lnTo>
                  <a:close/>
                </a:path>
              </a:pathLst>
            </a:custGeom>
            <a:solidFill>
              <a:srgbClr val="000000"/>
            </a:solidFill>
            <a:ln w="11113">
              <a:solidFill>
                <a:srgbClr val="000000"/>
              </a:solidFill>
              <a:round/>
              <a:headEnd/>
              <a:tailEnd/>
            </a:ln>
          </p:spPr>
          <p:txBody>
            <a:bodyPr/>
            <a:lstStyle/>
            <a:p>
              <a:endParaRPr lang="en-US"/>
            </a:p>
          </p:txBody>
        </p:sp>
        <p:sp>
          <p:nvSpPr>
            <p:cNvPr id="19478" name="Freeform 40">
              <a:extLst>
                <a:ext uri="{FF2B5EF4-FFF2-40B4-BE49-F238E27FC236}">
                  <a16:creationId xmlns:a16="http://schemas.microsoft.com/office/drawing/2014/main" id="{A916646D-3C53-2E41-AF45-8B7BAF744211}"/>
                </a:ext>
              </a:extLst>
            </p:cNvPr>
            <p:cNvSpPr>
              <a:spLocks/>
            </p:cNvSpPr>
            <p:nvPr/>
          </p:nvSpPr>
          <p:spPr bwMode="auto">
            <a:xfrm>
              <a:off x="976" y="3847"/>
              <a:ext cx="41" cy="230"/>
            </a:xfrm>
            <a:custGeom>
              <a:avLst/>
              <a:gdLst>
                <a:gd name="T0" fmla="*/ 0 w 83"/>
                <a:gd name="T1" fmla="*/ 0 h 460"/>
                <a:gd name="T2" fmla="*/ 0 w 83"/>
                <a:gd name="T3" fmla="*/ 1 h 460"/>
                <a:gd name="T4" fmla="*/ 0 w 83"/>
                <a:gd name="T5" fmla="*/ 1 h 460"/>
                <a:gd name="T6" fmla="*/ 0 w 83"/>
                <a:gd name="T7" fmla="*/ 1 h 460"/>
                <a:gd name="T8" fmla="*/ 0 w 83"/>
                <a:gd name="T9" fmla="*/ 0 h 460"/>
                <a:gd name="T10" fmla="*/ 0 60000 65536"/>
                <a:gd name="T11" fmla="*/ 0 60000 65536"/>
                <a:gd name="T12" fmla="*/ 0 60000 65536"/>
                <a:gd name="T13" fmla="*/ 0 60000 65536"/>
                <a:gd name="T14" fmla="*/ 0 60000 65536"/>
                <a:gd name="T15" fmla="*/ 0 w 83"/>
                <a:gd name="T16" fmla="*/ 0 h 460"/>
                <a:gd name="T17" fmla="*/ 83 w 83"/>
                <a:gd name="T18" fmla="*/ 460 h 460"/>
              </a:gdLst>
              <a:ahLst/>
              <a:cxnLst>
                <a:cxn ang="T10">
                  <a:pos x="T0" y="T1"/>
                </a:cxn>
                <a:cxn ang="T11">
                  <a:pos x="T2" y="T3"/>
                </a:cxn>
                <a:cxn ang="T12">
                  <a:pos x="T4" y="T5"/>
                </a:cxn>
                <a:cxn ang="T13">
                  <a:pos x="T6" y="T7"/>
                </a:cxn>
                <a:cxn ang="T14">
                  <a:pos x="T8" y="T9"/>
                </a:cxn>
              </a:cxnLst>
              <a:rect l="T15" t="T16" r="T17" b="T18"/>
              <a:pathLst>
                <a:path w="83" h="460">
                  <a:moveTo>
                    <a:pt x="83" y="0"/>
                  </a:moveTo>
                  <a:lnTo>
                    <a:pt x="65" y="404"/>
                  </a:lnTo>
                  <a:lnTo>
                    <a:pt x="0" y="460"/>
                  </a:lnTo>
                  <a:lnTo>
                    <a:pt x="0" y="90"/>
                  </a:lnTo>
                  <a:lnTo>
                    <a:pt x="83" y="0"/>
                  </a:lnTo>
                  <a:close/>
                </a:path>
              </a:pathLst>
            </a:custGeom>
            <a:solidFill>
              <a:srgbClr val="000000"/>
            </a:solidFill>
            <a:ln w="11113">
              <a:solidFill>
                <a:srgbClr val="000000"/>
              </a:solidFill>
              <a:round/>
              <a:headEnd/>
              <a:tailEnd/>
            </a:ln>
          </p:spPr>
          <p:txBody>
            <a:bodyPr/>
            <a:lstStyle/>
            <a:p>
              <a:endParaRPr lang="en-US"/>
            </a:p>
          </p:txBody>
        </p:sp>
        <p:sp>
          <p:nvSpPr>
            <p:cNvPr id="19479" name="Freeform 41">
              <a:extLst>
                <a:ext uri="{FF2B5EF4-FFF2-40B4-BE49-F238E27FC236}">
                  <a16:creationId xmlns:a16="http://schemas.microsoft.com/office/drawing/2014/main" id="{1D45DFAA-F74D-134F-BDBA-63FB5805F2CA}"/>
                </a:ext>
              </a:extLst>
            </p:cNvPr>
            <p:cNvSpPr>
              <a:spLocks/>
            </p:cNvSpPr>
            <p:nvPr/>
          </p:nvSpPr>
          <p:spPr bwMode="auto">
            <a:xfrm>
              <a:off x="730" y="3814"/>
              <a:ext cx="306" cy="62"/>
            </a:xfrm>
            <a:custGeom>
              <a:avLst/>
              <a:gdLst>
                <a:gd name="T0" fmla="*/ 0 w 613"/>
                <a:gd name="T1" fmla="*/ 1 h 124"/>
                <a:gd name="T2" fmla="*/ 0 w 613"/>
                <a:gd name="T3" fmla="*/ 0 h 124"/>
                <a:gd name="T4" fmla="*/ 1 w 613"/>
                <a:gd name="T5" fmla="*/ 1 h 124"/>
                <a:gd name="T6" fmla="*/ 1 w 613"/>
                <a:gd name="T7" fmla="*/ 1 h 124"/>
                <a:gd name="T8" fmla="*/ 0 w 613"/>
                <a:gd name="T9" fmla="*/ 1 h 124"/>
                <a:gd name="T10" fmla="*/ 0 60000 65536"/>
                <a:gd name="T11" fmla="*/ 0 60000 65536"/>
                <a:gd name="T12" fmla="*/ 0 60000 65536"/>
                <a:gd name="T13" fmla="*/ 0 60000 65536"/>
                <a:gd name="T14" fmla="*/ 0 60000 65536"/>
                <a:gd name="T15" fmla="*/ 0 w 613"/>
                <a:gd name="T16" fmla="*/ 0 h 124"/>
                <a:gd name="T17" fmla="*/ 613 w 613"/>
                <a:gd name="T18" fmla="*/ 124 h 124"/>
              </a:gdLst>
              <a:ahLst/>
              <a:cxnLst>
                <a:cxn ang="T10">
                  <a:pos x="T0" y="T1"/>
                </a:cxn>
                <a:cxn ang="T11">
                  <a:pos x="T2" y="T3"/>
                </a:cxn>
                <a:cxn ang="T12">
                  <a:pos x="T4" y="T5"/>
                </a:cxn>
                <a:cxn ang="T13">
                  <a:pos x="T6" y="T7"/>
                </a:cxn>
                <a:cxn ang="T14">
                  <a:pos x="T8" y="T9"/>
                </a:cxn>
              </a:cxnLst>
              <a:rect l="T15" t="T16" r="T17" b="T18"/>
              <a:pathLst>
                <a:path w="613" h="124">
                  <a:moveTo>
                    <a:pt x="0" y="40"/>
                  </a:moveTo>
                  <a:lnTo>
                    <a:pt x="123" y="0"/>
                  </a:lnTo>
                  <a:lnTo>
                    <a:pt x="613" y="50"/>
                  </a:lnTo>
                  <a:lnTo>
                    <a:pt x="525" y="124"/>
                  </a:lnTo>
                  <a:lnTo>
                    <a:pt x="0" y="40"/>
                  </a:lnTo>
                  <a:close/>
                </a:path>
              </a:pathLst>
            </a:custGeom>
            <a:solidFill>
              <a:srgbClr val="EFEFEF"/>
            </a:solidFill>
            <a:ln w="11113">
              <a:solidFill>
                <a:srgbClr val="000000"/>
              </a:solidFill>
              <a:round/>
              <a:headEnd/>
              <a:tailEnd/>
            </a:ln>
          </p:spPr>
          <p:txBody>
            <a:bodyPr/>
            <a:lstStyle/>
            <a:p>
              <a:endParaRPr lang="en-US"/>
            </a:p>
          </p:txBody>
        </p:sp>
        <p:sp>
          <p:nvSpPr>
            <p:cNvPr id="19480" name="Freeform 42">
              <a:extLst>
                <a:ext uri="{FF2B5EF4-FFF2-40B4-BE49-F238E27FC236}">
                  <a16:creationId xmlns:a16="http://schemas.microsoft.com/office/drawing/2014/main" id="{CC1E0F3E-CD64-2C4F-90A3-6FC561F9E97D}"/>
                </a:ext>
              </a:extLst>
            </p:cNvPr>
            <p:cNvSpPr>
              <a:spLocks/>
            </p:cNvSpPr>
            <p:nvPr/>
          </p:nvSpPr>
          <p:spPr bwMode="auto">
            <a:xfrm>
              <a:off x="991" y="3965"/>
              <a:ext cx="180" cy="217"/>
            </a:xfrm>
            <a:custGeom>
              <a:avLst/>
              <a:gdLst>
                <a:gd name="T0" fmla="*/ 0 w 359"/>
                <a:gd name="T1" fmla="*/ 0 h 435"/>
                <a:gd name="T2" fmla="*/ 0 w 359"/>
                <a:gd name="T3" fmla="*/ 0 h 435"/>
                <a:gd name="T4" fmla="*/ 1 w 359"/>
                <a:gd name="T5" fmla="*/ 0 h 435"/>
                <a:gd name="T6" fmla="*/ 1 w 359"/>
                <a:gd name="T7" fmla="*/ 0 h 435"/>
                <a:gd name="T8" fmla="*/ 1 w 359"/>
                <a:gd name="T9" fmla="*/ 0 h 435"/>
                <a:gd name="T10" fmla="*/ 0 w 359"/>
                <a:gd name="T11" fmla="*/ 0 h 435"/>
                <a:gd name="T12" fmla="*/ 0 60000 65536"/>
                <a:gd name="T13" fmla="*/ 0 60000 65536"/>
                <a:gd name="T14" fmla="*/ 0 60000 65536"/>
                <a:gd name="T15" fmla="*/ 0 60000 65536"/>
                <a:gd name="T16" fmla="*/ 0 60000 65536"/>
                <a:gd name="T17" fmla="*/ 0 60000 65536"/>
                <a:gd name="T18" fmla="*/ 0 w 359"/>
                <a:gd name="T19" fmla="*/ 0 h 435"/>
                <a:gd name="T20" fmla="*/ 359 w 359"/>
                <a:gd name="T21" fmla="*/ 435 h 435"/>
              </a:gdLst>
              <a:ahLst/>
              <a:cxnLst>
                <a:cxn ang="T12">
                  <a:pos x="T0" y="T1"/>
                </a:cxn>
                <a:cxn ang="T13">
                  <a:pos x="T2" y="T3"/>
                </a:cxn>
                <a:cxn ang="T14">
                  <a:pos x="T4" y="T5"/>
                </a:cxn>
                <a:cxn ang="T15">
                  <a:pos x="T6" y="T7"/>
                </a:cxn>
                <a:cxn ang="T16">
                  <a:pos x="T8" y="T9"/>
                </a:cxn>
                <a:cxn ang="T17">
                  <a:pos x="T10" y="T11"/>
                </a:cxn>
              </a:cxnLst>
              <a:rect l="T18" t="T19" r="T20" b="T21"/>
              <a:pathLst>
                <a:path w="359" h="435">
                  <a:moveTo>
                    <a:pt x="0" y="294"/>
                  </a:moveTo>
                  <a:lnTo>
                    <a:pt x="0" y="435"/>
                  </a:lnTo>
                  <a:lnTo>
                    <a:pt x="359" y="138"/>
                  </a:lnTo>
                  <a:lnTo>
                    <a:pt x="359" y="0"/>
                  </a:lnTo>
                  <a:lnTo>
                    <a:pt x="164" y="56"/>
                  </a:lnTo>
                  <a:lnTo>
                    <a:pt x="0" y="294"/>
                  </a:lnTo>
                  <a:close/>
                </a:path>
              </a:pathLst>
            </a:custGeom>
            <a:solidFill>
              <a:srgbClr val="8F8F8F"/>
            </a:solidFill>
            <a:ln w="11113">
              <a:solidFill>
                <a:srgbClr val="000000"/>
              </a:solidFill>
              <a:round/>
              <a:headEnd/>
              <a:tailEnd/>
            </a:ln>
          </p:spPr>
          <p:txBody>
            <a:bodyPr/>
            <a:lstStyle/>
            <a:p>
              <a:endParaRPr lang="en-US"/>
            </a:p>
          </p:txBody>
        </p:sp>
        <p:sp>
          <p:nvSpPr>
            <p:cNvPr id="19481" name="Freeform 43">
              <a:extLst>
                <a:ext uri="{FF2B5EF4-FFF2-40B4-BE49-F238E27FC236}">
                  <a16:creationId xmlns:a16="http://schemas.microsoft.com/office/drawing/2014/main" id="{EFAFFE68-0509-B74F-BEF2-4DB5B248FA52}"/>
                </a:ext>
              </a:extLst>
            </p:cNvPr>
            <p:cNvSpPr>
              <a:spLocks/>
            </p:cNvSpPr>
            <p:nvPr/>
          </p:nvSpPr>
          <p:spPr bwMode="auto">
            <a:xfrm>
              <a:off x="600" y="4069"/>
              <a:ext cx="391" cy="113"/>
            </a:xfrm>
            <a:custGeom>
              <a:avLst/>
              <a:gdLst>
                <a:gd name="T0" fmla="*/ 0 w 783"/>
                <a:gd name="T1" fmla="*/ 1 h 226"/>
                <a:gd name="T2" fmla="*/ 0 w 783"/>
                <a:gd name="T3" fmla="*/ 1 h 226"/>
                <a:gd name="T4" fmla="*/ 1 w 783"/>
                <a:gd name="T5" fmla="*/ 1 h 226"/>
                <a:gd name="T6" fmla="*/ 1 w 783"/>
                <a:gd name="T7" fmla="*/ 1 h 226"/>
                <a:gd name="T8" fmla="*/ 0 w 783"/>
                <a:gd name="T9" fmla="*/ 0 h 226"/>
                <a:gd name="T10" fmla="*/ 0 w 783"/>
                <a:gd name="T11" fmla="*/ 1 h 226"/>
                <a:gd name="T12" fmla="*/ 0 60000 65536"/>
                <a:gd name="T13" fmla="*/ 0 60000 65536"/>
                <a:gd name="T14" fmla="*/ 0 60000 65536"/>
                <a:gd name="T15" fmla="*/ 0 60000 65536"/>
                <a:gd name="T16" fmla="*/ 0 60000 65536"/>
                <a:gd name="T17" fmla="*/ 0 60000 65536"/>
                <a:gd name="T18" fmla="*/ 0 w 783"/>
                <a:gd name="T19" fmla="*/ 0 h 226"/>
                <a:gd name="T20" fmla="*/ 783 w 783"/>
                <a:gd name="T21" fmla="*/ 226 h 226"/>
              </a:gdLst>
              <a:ahLst/>
              <a:cxnLst>
                <a:cxn ang="T12">
                  <a:pos x="T0" y="T1"/>
                </a:cxn>
                <a:cxn ang="T13">
                  <a:pos x="T2" y="T3"/>
                </a:cxn>
                <a:cxn ang="T14">
                  <a:pos x="T4" y="T5"/>
                </a:cxn>
                <a:cxn ang="T15">
                  <a:pos x="T6" y="T7"/>
                </a:cxn>
                <a:cxn ang="T16">
                  <a:pos x="T8" y="T9"/>
                </a:cxn>
                <a:cxn ang="T17">
                  <a:pos x="T10" y="T11"/>
                </a:cxn>
              </a:cxnLst>
              <a:rect l="T18" t="T19" r="T20" b="T21"/>
              <a:pathLst>
                <a:path w="783" h="226">
                  <a:moveTo>
                    <a:pt x="0" y="9"/>
                  </a:moveTo>
                  <a:lnTo>
                    <a:pt x="0" y="144"/>
                  </a:lnTo>
                  <a:lnTo>
                    <a:pt x="783" y="226"/>
                  </a:lnTo>
                  <a:lnTo>
                    <a:pt x="783" y="72"/>
                  </a:lnTo>
                  <a:lnTo>
                    <a:pt x="73" y="0"/>
                  </a:lnTo>
                  <a:lnTo>
                    <a:pt x="0" y="9"/>
                  </a:lnTo>
                  <a:close/>
                </a:path>
              </a:pathLst>
            </a:custGeom>
            <a:solidFill>
              <a:srgbClr val="D2D2D2"/>
            </a:solidFill>
            <a:ln w="11113">
              <a:solidFill>
                <a:srgbClr val="000000"/>
              </a:solidFill>
              <a:round/>
              <a:headEnd/>
              <a:tailEnd/>
            </a:ln>
          </p:spPr>
          <p:txBody>
            <a:bodyPr/>
            <a:lstStyle/>
            <a:p>
              <a:endParaRPr lang="en-US"/>
            </a:p>
          </p:txBody>
        </p:sp>
        <p:sp>
          <p:nvSpPr>
            <p:cNvPr id="19482" name="Freeform 44">
              <a:extLst>
                <a:ext uri="{FF2B5EF4-FFF2-40B4-BE49-F238E27FC236}">
                  <a16:creationId xmlns:a16="http://schemas.microsoft.com/office/drawing/2014/main" id="{4EAE5EF4-B14A-F24D-8A20-00749699E60B}"/>
                </a:ext>
              </a:extLst>
            </p:cNvPr>
            <p:cNvSpPr>
              <a:spLocks/>
            </p:cNvSpPr>
            <p:nvPr/>
          </p:nvSpPr>
          <p:spPr bwMode="auto">
            <a:xfrm>
              <a:off x="600" y="3926"/>
              <a:ext cx="571" cy="187"/>
            </a:xfrm>
            <a:custGeom>
              <a:avLst/>
              <a:gdLst>
                <a:gd name="T0" fmla="*/ 0 w 1142"/>
                <a:gd name="T1" fmla="*/ 1 h 374"/>
                <a:gd name="T2" fmla="*/ 1 w 1142"/>
                <a:gd name="T3" fmla="*/ 0 h 374"/>
                <a:gd name="T4" fmla="*/ 2 w 1142"/>
                <a:gd name="T5" fmla="*/ 1 h 374"/>
                <a:gd name="T6" fmla="*/ 1 w 1142"/>
                <a:gd name="T7" fmla="*/ 1 h 374"/>
                <a:gd name="T8" fmla="*/ 0 w 1142"/>
                <a:gd name="T9" fmla="*/ 1 h 374"/>
                <a:gd name="T10" fmla="*/ 0 60000 65536"/>
                <a:gd name="T11" fmla="*/ 0 60000 65536"/>
                <a:gd name="T12" fmla="*/ 0 60000 65536"/>
                <a:gd name="T13" fmla="*/ 0 60000 65536"/>
                <a:gd name="T14" fmla="*/ 0 60000 65536"/>
                <a:gd name="T15" fmla="*/ 0 w 1142"/>
                <a:gd name="T16" fmla="*/ 0 h 374"/>
                <a:gd name="T17" fmla="*/ 1142 w 1142"/>
                <a:gd name="T18" fmla="*/ 374 h 374"/>
              </a:gdLst>
              <a:ahLst/>
              <a:cxnLst>
                <a:cxn ang="T10">
                  <a:pos x="T0" y="T1"/>
                </a:cxn>
                <a:cxn ang="T11">
                  <a:pos x="T2" y="T3"/>
                </a:cxn>
                <a:cxn ang="T12">
                  <a:pos x="T4" y="T5"/>
                </a:cxn>
                <a:cxn ang="T13">
                  <a:pos x="T6" y="T7"/>
                </a:cxn>
                <a:cxn ang="T14">
                  <a:pos x="T8" y="T9"/>
                </a:cxn>
              </a:cxnLst>
              <a:rect l="T15" t="T16" r="T17" b="T18"/>
              <a:pathLst>
                <a:path w="1142" h="374">
                  <a:moveTo>
                    <a:pt x="0" y="297"/>
                  </a:moveTo>
                  <a:lnTo>
                    <a:pt x="358" y="0"/>
                  </a:lnTo>
                  <a:lnTo>
                    <a:pt x="1142" y="77"/>
                  </a:lnTo>
                  <a:lnTo>
                    <a:pt x="783" y="374"/>
                  </a:lnTo>
                  <a:lnTo>
                    <a:pt x="0" y="297"/>
                  </a:lnTo>
                  <a:close/>
                </a:path>
              </a:pathLst>
            </a:custGeom>
            <a:solidFill>
              <a:srgbClr val="EFEFEF"/>
            </a:solidFill>
            <a:ln w="11113">
              <a:solidFill>
                <a:srgbClr val="000000"/>
              </a:solidFill>
              <a:round/>
              <a:headEnd/>
              <a:tailEnd/>
            </a:ln>
          </p:spPr>
          <p:txBody>
            <a:bodyPr/>
            <a:lstStyle/>
            <a:p>
              <a:endParaRPr lang="en-US"/>
            </a:p>
          </p:txBody>
        </p:sp>
        <p:sp>
          <p:nvSpPr>
            <p:cNvPr id="19483" name="Oval 45">
              <a:extLst>
                <a:ext uri="{FF2B5EF4-FFF2-40B4-BE49-F238E27FC236}">
                  <a16:creationId xmlns:a16="http://schemas.microsoft.com/office/drawing/2014/main" id="{C8A7107A-7C51-AA48-A243-391A0D156D60}"/>
                </a:ext>
              </a:extLst>
            </p:cNvPr>
            <p:cNvSpPr>
              <a:spLocks noChangeArrowheads="1"/>
            </p:cNvSpPr>
            <p:nvPr/>
          </p:nvSpPr>
          <p:spPr bwMode="auto">
            <a:xfrm>
              <a:off x="733" y="3968"/>
              <a:ext cx="262" cy="102"/>
            </a:xfrm>
            <a:prstGeom prst="ellipse">
              <a:avLst/>
            </a:prstGeom>
            <a:solidFill>
              <a:srgbClr val="8F8F8F"/>
            </a:solidFill>
            <a:ln w="11113">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84" name="Line 46">
              <a:extLst>
                <a:ext uri="{FF2B5EF4-FFF2-40B4-BE49-F238E27FC236}">
                  <a16:creationId xmlns:a16="http://schemas.microsoft.com/office/drawing/2014/main" id="{7D8BA819-53AD-4746-A829-38AACADD4E0B}"/>
                </a:ext>
              </a:extLst>
            </p:cNvPr>
            <p:cNvSpPr>
              <a:spLocks noChangeShapeType="1"/>
            </p:cNvSpPr>
            <p:nvPr/>
          </p:nvSpPr>
          <p:spPr bwMode="auto">
            <a:xfrm flipV="1">
              <a:off x="684" y="3833"/>
              <a:ext cx="30" cy="24"/>
            </a:xfrm>
            <a:prstGeom prst="line">
              <a:avLst/>
            </a:prstGeom>
            <a:noFill/>
            <a:ln w="11113">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485" name="Freeform 47">
              <a:extLst>
                <a:ext uri="{FF2B5EF4-FFF2-40B4-BE49-F238E27FC236}">
                  <a16:creationId xmlns:a16="http://schemas.microsoft.com/office/drawing/2014/main" id="{2B302DBE-DB1A-6243-A2DA-229A4DFE497B}"/>
                </a:ext>
              </a:extLst>
            </p:cNvPr>
            <p:cNvSpPr>
              <a:spLocks/>
            </p:cNvSpPr>
            <p:nvPr/>
          </p:nvSpPr>
          <p:spPr bwMode="auto">
            <a:xfrm>
              <a:off x="684" y="3857"/>
              <a:ext cx="286" cy="217"/>
            </a:xfrm>
            <a:custGeom>
              <a:avLst/>
              <a:gdLst>
                <a:gd name="T0" fmla="*/ 0 w 571"/>
                <a:gd name="T1" fmla="*/ 0 h 434"/>
                <a:gd name="T2" fmla="*/ 0 w 571"/>
                <a:gd name="T3" fmla="*/ 1 h 434"/>
                <a:gd name="T4" fmla="*/ 2 w 571"/>
                <a:gd name="T5" fmla="*/ 1 h 434"/>
                <a:gd name="T6" fmla="*/ 2 w 571"/>
                <a:gd name="T7" fmla="*/ 1 h 434"/>
                <a:gd name="T8" fmla="*/ 0 w 571"/>
                <a:gd name="T9" fmla="*/ 0 h 434"/>
                <a:gd name="T10" fmla="*/ 0 60000 65536"/>
                <a:gd name="T11" fmla="*/ 0 60000 65536"/>
                <a:gd name="T12" fmla="*/ 0 60000 65536"/>
                <a:gd name="T13" fmla="*/ 0 60000 65536"/>
                <a:gd name="T14" fmla="*/ 0 60000 65536"/>
                <a:gd name="T15" fmla="*/ 0 w 571"/>
                <a:gd name="T16" fmla="*/ 0 h 434"/>
                <a:gd name="T17" fmla="*/ 571 w 571"/>
                <a:gd name="T18" fmla="*/ 434 h 434"/>
              </a:gdLst>
              <a:ahLst/>
              <a:cxnLst>
                <a:cxn ang="T10">
                  <a:pos x="T0" y="T1"/>
                </a:cxn>
                <a:cxn ang="T11">
                  <a:pos x="T2" y="T3"/>
                </a:cxn>
                <a:cxn ang="T12">
                  <a:pos x="T4" y="T5"/>
                </a:cxn>
                <a:cxn ang="T13">
                  <a:pos x="T6" y="T7"/>
                </a:cxn>
                <a:cxn ang="T14">
                  <a:pos x="T8" y="T9"/>
                </a:cxn>
              </a:cxnLst>
              <a:rect l="T15" t="T16" r="T17" b="T18"/>
              <a:pathLst>
                <a:path w="571" h="434">
                  <a:moveTo>
                    <a:pt x="0" y="0"/>
                  </a:moveTo>
                  <a:lnTo>
                    <a:pt x="0" y="376"/>
                  </a:lnTo>
                  <a:lnTo>
                    <a:pt x="571" y="434"/>
                  </a:lnTo>
                  <a:lnTo>
                    <a:pt x="571" y="60"/>
                  </a:lnTo>
                  <a:lnTo>
                    <a:pt x="0" y="0"/>
                  </a:lnTo>
                  <a:close/>
                </a:path>
              </a:pathLst>
            </a:custGeom>
            <a:solidFill>
              <a:srgbClr val="D2D2D2"/>
            </a:solidFill>
            <a:ln w="11113">
              <a:solidFill>
                <a:srgbClr val="000000"/>
              </a:solidFill>
              <a:round/>
              <a:headEnd/>
              <a:tailEnd/>
            </a:ln>
          </p:spPr>
          <p:txBody>
            <a:bodyPr/>
            <a:lstStyle/>
            <a:p>
              <a:endParaRPr lang="en-US"/>
            </a:p>
          </p:txBody>
        </p:sp>
        <p:sp>
          <p:nvSpPr>
            <p:cNvPr id="19486" name="Freeform 48">
              <a:extLst>
                <a:ext uri="{FF2B5EF4-FFF2-40B4-BE49-F238E27FC236}">
                  <a16:creationId xmlns:a16="http://schemas.microsoft.com/office/drawing/2014/main" id="{E2FE8D8F-2D15-0648-91D0-28D426907DD3}"/>
                </a:ext>
              </a:extLst>
            </p:cNvPr>
            <p:cNvSpPr>
              <a:spLocks/>
            </p:cNvSpPr>
            <p:nvPr/>
          </p:nvSpPr>
          <p:spPr bwMode="auto">
            <a:xfrm>
              <a:off x="684" y="3833"/>
              <a:ext cx="318" cy="54"/>
            </a:xfrm>
            <a:custGeom>
              <a:avLst/>
              <a:gdLst>
                <a:gd name="T0" fmla="*/ 0 w 636"/>
                <a:gd name="T1" fmla="*/ 1 h 108"/>
                <a:gd name="T2" fmla="*/ 1 w 636"/>
                <a:gd name="T3" fmla="*/ 0 h 108"/>
                <a:gd name="T4" fmla="*/ 1 w 636"/>
                <a:gd name="T5" fmla="*/ 1 h 108"/>
                <a:gd name="T6" fmla="*/ 1 w 636"/>
                <a:gd name="T7" fmla="*/ 1 h 108"/>
                <a:gd name="T8" fmla="*/ 0 w 636"/>
                <a:gd name="T9" fmla="*/ 1 h 108"/>
                <a:gd name="T10" fmla="*/ 0 60000 65536"/>
                <a:gd name="T11" fmla="*/ 0 60000 65536"/>
                <a:gd name="T12" fmla="*/ 0 60000 65536"/>
                <a:gd name="T13" fmla="*/ 0 60000 65536"/>
                <a:gd name="T14" fmla="*/ 0 60000 65536"/>
                <a:gd name="T15" fmla="*/ 0 w 636"/>
                <a:gd name="T16" fmla="*/ 0 h 108"/>
                <a:gd name="T17" fmla="*/ 636 w 636"/>
                <a:gd name="T18" fmla="*/ 108 h 108"/>
              </a:gdLst>
              <a:ahLst/>
              <a:cxnLst>
                <a:cxn ang="T10">
                  <a:pos x="T0" y="T1"/>
                </a:cxn>
                <a:cxn ang="T11">
                  <a:pos x="T2" y="T3"/>
                </a:cxn>
                <a:cxn ang="T12">
                  <a:pos x="T4" y="T5"/>
                </a:cxn>
                <a:cxn ang="T13">
                  <a:pos x="T6" y="T7"/>
                </a:cxn>
                <a:cxn ang="T14">
                  <a:pos x="T8" y="T9"/>
                </a:cxn>
              </a:cxnLst>
              <a:rect l="T15" t="T16" r="T17" b="T18"/>
              <a:pathLst>
                <a:path w="636" h="108">
                  <a:moveTo>
                    <a:pt x="0" y="48"/>
                  </a:moveTo>
                  <a:lnTo>
                    <a:pt x="58" y="0"/>
                  </a:lnTo>
                  <a:lnTo>
                    <a:pt x="636" y="62"/>
                  </a:lnTo>
                  <a:lnTo>
                    <a:pt x="571" y="108"/>
                  </a:lnTo>
                  <a:lnTo>
                    <a:pt x="0" y="48"/>
                  </a:lnTo>
                  <a:close/>
                </a:path>
              </a:pathLst>
            </a:custGeom>
            <a:solidFill>
              <a:srgbClr val="EFEFEF"/>
            </a:solidFill>
            <a:ln w="11113">
              <a:solidFill>
                <a:srgbClr val="000000"/>
              </a:solidFill>
              <a:round/>
              <a:headEnd/>
              <a:tailEnd/>
            </a:ln>
          </p:spPr>
          <p:txBody>
            <a:bodyPr/>
            <a:lstStyle/>
            <a:p>
              <a:endParaRPr lang="en-US"/>
            </a:p>
          </p:txBody>
        </p:sp>
        <p:sp>
          <p:nvSpPr>
            <p:cNvPr id="19487" name="Freeform 49">
              <a:extLst>
                <a:ext uri="{FF2B5EF4-FFF2-40B4-BE49-F238E27FC236}">
                  <a16:creationId xmlns:a16="http://schemas.microsoft.com/office/drawing/2014/main" id="{D31DFF7E-F590-9244-AE23-9DF89427C47E}"/>
                </a:ext>
              </a:extLst>
            </p:cNvPr>
            <p:cNvSpPr>
              <a:spLocks/>
            </p:cNvSpPr>
            <p:nvPr/>
          </p:nvSpPr>
          <p:spPr bwMode="auto">
            <a:xfrm>
              <a:off x="989" y="3837"/>
              <a:ext cx="45" cy="208"/>
            </a:xfrm>
            <a:custGeom>
              <a:avLst/>
              <a:gdLst>
                <a:gd name="T0" fmla="*/ 1 w 90"/>
                <a:gd name="T1" fmla="*/ 0 h 417"/>
                <a:gd name="T2" fmla="*/ 1 w 90"/>
                <a:gd name="T3" fmla="*/ 0 h 417"/>
                <a:gd name="T4" fmla="*/ 1 w 90"/>
                <a:gd name="T5" fmla="*/ 0 h 417"/>
                <a:gd name="T6" fmla="*/ 0 w 90"/>
                <a:gd name="T7" fmla="*/ 0 h 417"/>
                <a:gd name="T8" fmla="*/ 1 w 90"/>
                <a:gd name="T9" fmla="*/ 0 h 417"/>
                <a:gd name="T10" fmla="*/ 0 60000 65536"/>
                <a:gd name="T11" fmla="*/ 0 60000 65536"/>
                <a:gd name="T12" fmla="*/ 0 60000 65536"/>
                <a:gd name="T13" fmla="*/ 0 60000 65536"/>
                <a:gd name="T14" fmla="*/ 0 60000 65536"/>
                <a:gd name="T15" fmla="*/ 0 w 90"/>
                <a:gd name="T16" fmla="*/ 0 h 417"/>
                <a:gd name="T17" fmla="*/ 90 w 90"/>
                <a:gd name="T18" fmla="*/ 417 h 417"/>
              </a:gdLst>
              <a:ahLst/>
              <a:cxnLst>
                <a:cxn ang="T10">
                  <a:pos x="T0" y="T1"/>
                </a:cxn>
                <a:cxn ang="T11">
                  <a:pos x="T2" y="T3"/>
                </a:cxn>
                <a:cxn ang="T12">
                  <a:pos x="T4" y="T5"/>
                </a:cxn>
                <a:cxn ang="T13">
                  <a:pos x="T6" y="T7"/>
                </a:cxn>
                <a:cxn ang="T14">
                  <a:pos x="T8" y="T9"/>
                </a:cxn>
              </a:cxnLst>
              <a:rect l="T15" t="T16" r="T17" b="T18"/>
              <a:pathLst>
                <a:path w="90" h="417">
                  <a:moveTo>
                    <a:pt x="90" y="0"/>
                  </a:moveTo>
                  <a:lnTo>
                    <a:pt x="90" y="274"/>
                  </a:lnTo>
                  <a:lnTo>
                    <a:pt x="5" y="417"/>
                  </a:lnTo>
                  <a:lnTo>
                    <a:pt x="0" y="79"/>
                  </a:lnTo>
                  <a:lnTo>
                    <a:pt x="90" y="0"/>
                  </a:lnTo>
                  <a:close/>
                </a:path>
              </a:pathLst>
            </a:custGeom>
            <a:solidFill>
              <a:srgbClr val="8F8F8F"/>
            </a:solidFill>
            <a:ln w="11113">
              <a:solidFill>
                <a:srgbClr val="000000"/>
              </a:solidFill>
              <a:round/>
              <a:headEnd/>
              <a:tailEnd/>
            </a:ln>
          </p:spPr>
          <p:txBody>
            <a:bodyPr/>
            <a:lstStyle/>
            <a:p>
              <a:endParaRPr lang="en-US"/>
            </a:p>
          </p:txBody>
        </p:sp>
        <p:sp>
          <p:nvSpPr>
            <p:cNvPr id="19488" name="Freeform 50">
              <a:extLst>
                <a:ext uri="{FF2B5EF4-FFF2-40B4-BE49-F238E27FC236}">
                  <a16:creationId xmlns:a16="http://schemas.microsoft.com/office/drawing/2014/main" id="{CAC8CF48-63F4-7C4A-9E2C-1B542C648704}"/>
                </a:ext>
              </a:extLst>
            </p:cNvPr>
            <p:cNvSpPr>
              <a:spLocks/>
            </p:cNvSpPr>
            <p:nvPr/>
          </p:nvSpPr>
          <p:spPr bwMode="auto">
            <a:xfrm>
              <a:off x="970" y="3864"/>
              <a:ext cx="34" cy="209"/>
            </a:xfrm>
            <a:custGeom>
              <a:avLst/>
              <a:gdLst>
                <a:gd name="T0" fmla="*/ 1 w 68"/>
                <a:gd name="T1" fmla="*/ 0 h 417"/>
                <a:gd name="T2" fmla="*/ 1 w 68"/>
                <a:gd name="T3" fmla="*/ 1 h 417"/>
                <a:gd name="T4" fmla="*/ 0 w 68"/>
                <a:gd name="T5" fmla="*/ 1 h 417"/>
                <a:gd name="T6" fmla="*/ 1 w 68"/>
                <a:gd name="T7" fmla="*/ 1 h 417"/>
                <a:gd name="T8" fmla="*/ 1 w 68"/>
                <a:gd name="T9" fmla="*/ 0 h 417"/>
                <a:gd name="T10" fmla="*/ 0 60000 65536"/>
                <a:gd name="T11" fmla="*/ 0 60000 65536"/>
                <a:gd name="T12" fmla="*/ 0 60000 65536"/>
                <a:gd name="T13" fmla="*/ 0 60000 65536"/>
                <a:gd name="T14" fmla="*/ 0 60000 65536"/>
                <a:gd name="T15" fmla="*/ 0 w 68"/>
                <a:gd name="T16" fmla="*/ 0 h 417"/>
                <a:gd name="T17" fmla="*/ 68 w 68"/>
                <a:gd name="T18" fmla="*/ 417 h 417"/>
              </a:gdLst>
              <a:ahLst/>
              <a:cxnLst>
                <a:cxn ang="T10">
                  <a:pos x="T0" y="T1"/>
                </a:cxn>
                <a:cxn ang="T11">
                  <a:pos x="T2" y="T3"/>
                </a:cxn>
                <a:cxn ang="T12">
                  <a:pos x="T4" y="T5"/>
                </a:cxn>
                <a:cxn ang="T13">
                  <a:pos x="T6" y="T7"/>
                </a:cxn>
                <a:cxn ang="T14">
                  <a:pos x="T8" y="T9"/>
                </a:cxn>
              </a:cxnLst>
              <a:rect l="T15" t="T16" r="T17" b="T18"/>
              <a:pathLst>
                <a:path w="68" h="417">
                  <a:moveTo>
                    <a:pt x="68" y="0"/>
                  </a:moveTo>
                  <a:lnTo>
                    <a:pt x="65" y="362"/>
                  </a:lnTo>
                  <a:lnTo>
                    <a:pt x="0" y="417"/>
                  </a:lnTo>
                  <a:lnTo>
                    <a:pt x="3" y="46"/>
                  </a:lnTo>
                  <a:lnTo>
                    <a:pt x="68" y="0"/>
                  </a:lnTo>
                  <a:close/>
                </a:path>
              </a:pathLst>
            </a:custGeom>
            <a:solidFill>
              <a:srgbClr val="8F8F8F"/>
            </a:solidFill>
            <a:ln w="11113">
              <a:solidFill>
                <a:srgbClr val="000000"/>
              </a:solidFill>
              <a:round/>
              <a:headEnd/>
              <a:tailEnd/>
            </a:ln>
          </p:spPr>
          <p:txBody>
            <a:bodyPr/>
            <a:lstStyle/>
            <a:p>
              <a:endParaRPr lang="en-US"/>
            </a:p>
          </p:txBody>
        </p:sp>
        <p:sp>
          <p:nvSpPr>
            <p:cNvPr id="19489" name="Freeform 51">
              <a:extLst>
                <a:ext uri="{FF2B5EF4-FFF2-40B4-BE49-F238E27FC236}">
                  <a16:creationId xmlns:a16="http://schemas.microsoft.com/office/drawing/2014/main" id="{8DA8DE19-348A-D740-B581-713477CFD2E7}"/>
                </a:ext>
              </a:extLst>
            </p:cNvPr>
            <p:cNvSpPr>
              <a:spLocks/>
            </p:cNvSpPr>
            <p:nvPr/>
          </p:nvSpPr>
          <p:spPr bwMode="auto">
            <a:xfrm>
              <a:off x="713" y="3887"/>
              <a:ext cx="226" cy="154"/>
            </a:xfrm>
            <a:custGeom>
              <a:avLst/>
              <a:gdLst>
                <a:gd name="T0" fmla="*/ 0 w 452"/>
                <a:gd name="T1" fmla="*/ 0 h 307"/>
                <a:gd name="T2" fmla="*/ 1 w 452"/>
                <a:gd name="T3" fmla="*/ 1 h 307"/>
                <a:gd name="T4" fmla="*/ 1 w 452"/>
                <a:gd name="T5" fmla="*/ 1 h 307"/>
                <a:gd name="T6" fmla="*/ 0 w 452"/>
                <a:gd name="T7" fmla="*/ 1 h 307"/>
                <a:gd name="T8" fmla="*/ 0 w 452"/>
                <a:gd name="T9" fmla="*/ 0 h 307"/>
                <a:gd name="T10" fmla="*/ 0 60000 65536"/>
                <a:gd name="T11" fmla="*/ 0 60000 65536"/>
                <a:gd name="T12" fmla="*/ 0 60000 65536"/>
                <a:gd name="T13" fmla="*/ 0 60000 65536"/>
                <a:gd name="T14" fmla="*/ 0 60000 65536"/>
                <a:gd name="T15" fmla="*/ 0 w 452"/>
                <a:gd name="T16" fmla="*/ 0 h 307"/>
                <a:gd name="T17" fmla="*/ 452 w 452"/>
                <a:gd name="T18" fmla="*/ 307 h 307"/>
              </a:gdLst>
              <a:ahLst/>
              <a:cxnLst>
                <a:cxn ang="T10">
                  <a:pos x="T0" y="T1"/>
                </a:cxn>
                <a:cxn ang="T11">
                  <a:pos x="T2" y="T3"/>
                </a:cxn>
                <a:cxn ang="T12">
                  <a:pos x="T4" y="T5"/>
                </a:cxn>
                <a:cxn ang="T13">
                  <a:pos x="T6" y="T7"/>
                </a:cxn>
                <a:cxn ang="T14">
                  <a:pos x="T8" y="T9"/>
                </a:cxn>
              </a:cxnLst>
              <a:rect l="T15" t="T16" r="T17" b="T18"/>
              <a:pathLst>
                <a:path w="452" h="307">
                  <a:moveTo>
                    <a:pt x="0" y="0"/>
                  </a:moveTo>
                  <a:lnTo>
                    <a:pt x="452" y="43"/>
                  </a:lnTo>
                  <a:lnTo>
                    <a:pt x="452" y="307"/>
                  </a:lnTo>
                  <a:lnTo>
                    <a:pt x="0" y="266"/>
                  </a:lnTo>
                  <a:lnTo>
                    <a:pt x="0" y="0"/>
                  </a:lnTo>
                  <a:close/>
                </a:path>
              </a:pathLst>
            </a:custGeom>
            <a:solidFill>
              <a:srgbClr val="808080"/>
            </a:solidFill>
            <a:ln w="11113">
              <a:solidFill>
                <a:srgbClr val="000000"/>
              </a:solidFill>
              <a:round/>
              <a:headEnd/>
              <a:tailEnd/>
            </a:ln>
          </p:spPr>
          <p:txBody>
            <a:bodyPr/>
            <a:lstStyle/>
            <a:p>
              <a:endParaRPr lang="en-US"/>
            </a:p>
          </p:txBody>
        </p:sp>
        <p:sp>
          <p:nvSpPr>
            <p:cNvPr id="19490" name="Freeform 52">
              <a:extLst>
                <a:ext uri="{FF2B5EF4-FFF2-40B4-BE49-F238E27FC236}">
                  <a16:creationId xmlns:a16="http://schemas.microsoft.com/office/drawing/2014/main" id="{28DB3A5E-366B-324D-9920-D1C15D9CBE51}"/>
                </a:ext>
              </a:extLst>
            </p:cNvPr>
            <p:cNvSpPr>
              <a:spLocks/>
            </p:cNvSpPr>
            <p:nvPr/>
          </p:nvSpPr>
          <p:spPr bwMode="auto">
            <a:xfrm>
              <a:off x="720" y="3888"/>
              <a:ext cx="219" cy="148"/>
            </a:xfrm>
            <a:custGeom>
              <a:avLst/>
              <a:gdLst>
                <a:gd name="T0" fmla="*/ 0 w 438"/>
                <a:gd name="T1" fmla="*/ 0 h 297"/>
                <a:gd name="T2" fmla="*/ 1 w 438"/>
                <a:gd name="T3" fmla="*/ 0 h 297"/>
                <a:gd name="T4" fmla="*/ 1 w 438"/>
                <a:gd name="T5" fmla="*/ 0 h 297"/>
                <a:gd name="T6" fmla="*/ 0 w 438"/>
                <a:gd name="T7" fmla="*/ 0 h 297"/>
                <a:gd name="T8" fmla="*/ 0 w 438"/>
                <a:gd name="T9" fmla="*/ 0 h 297"/>
                <a:gd name="T10" fmla="*/ 0 60000 65536"/>
                <a:gd name="T11" fmla="*/ 0 60000 65536"/>
                <a:gd name="T12" fmla="*/ 0 60000 65536"/>
                <a:gd name="T13" fmla="*/ 0 60000 65536"/>
                <a:gd name="T14" fmla="*/ 0 60000 65536"/>
                <a:gd name="T15" fmla="*/ 0 w 438"/>
                <a:gd name="T16" fmla="*/ 0 h 297"/>
                <a:gd name="T17" fmla="*/ 438 w 438"/>
                <a:gd name="T18" fmla="*/ 297 h 297"/>
              </a:gdLst>
              <a:ahLst/>
              <a:cxnLst>
                <a:cxn ang="T10">
                  <a:pos x="T0" y="T1"/>
                </a:cxn>
                <a:cxn ang="T11">
                  <a:pos x="T2" y="T3"/>
                </a:cxn>
                <a:cxn ang="T12">
                  <a:pos x="T4" y="T5"/>
                </a:cxn>
                <a:cxn ang="T13">
                  <a:pos x="T6" y="T7"/>
                </a:cxn>
                <a:cxn ang="T14">
                  <a:pos x="T8" y="T9"/>
                </a:cxn>
              </a:cxnLst>
              <a:rect l="T15" t="T16" r="T17" b="T18"/>
              <a:pathLst>
                <a:path w="438" h="297">
                  <a:moveTo>
                    <a:pt x="0" y="0"/>
                  </a:moveTo>
                  <a:lnTo>
                    <a:pt x="438" y="41"/>
                  </a:lnTo>
                  <a:lnTo>
                    <a:pt x="438" y="297"/>
                  </a:lnTo>
                  <a:lnTo>
                    <a:pt x="0" y="257"/>
                  </a:lnTo>
                  <a:lnTo>
                    <a:pt x="0" y="0"/>
                  </a:lnTo>
                  <a:close/>
                </a:path>
              </a:pathLst>
            </a:custGeom>
            <a:solidFill>
              <a:srgbClr val="FFFFFF"/>
            </a:solidFill>
            <a:ln w="11113">
              <a:solidFill>
                <a:srgbClr val="000000"/>
              </a:solidFill>
              <a:round/>
              <a:headEnd/>
              <a:tailEnd/>
            </a:ln>
          </p:spPr>
          <p:txBody>
            <a:bodyPr/>
            <a:lstStyle/>
            <a:p>
              <a:endParaRPr lang="en-US"/>
            </a:p>
          </p:txBody>
        </p:sp>
        <p:sp>
          <p:nvSpPr>
            <p:cNvPr id="19491" name="Freeform 53">
              <a:extLst>
                <a:ext uri="{FF2B5EF4-FFF2-40B4-BE49-F238E27FC236}">
                  <a16:creationId xmlns:a16="http://schemas.microsoft.com/office/drawing/2014/main" id="{3BF53540-FFA7-604B-A4D1-3AF397254225}"/>
                </a:ext>
              </a:extLst>
            </p:cNvPr>
            <p:cNvSpPr>
              <a:spLocks/>
            </p:cNvSpPr>
            <p:nvPr/>
          </p:nvSpPr>
          <p:spPr bwMode="auto">
            <a:xfrm>
              <a:off x="1002" y="3838"/>
              <a:ext cx="32" cy="190"/>
            </a:xfrm>
            <a:custGeom>
              <a:avLst/>
              <a:gdLst>
                <a:gd name="T0" fmla="*/ 0 w 63"/>
                <a:gd name="T1" fmla="*/ 1 h 379"/>
                <a:gd name="T2" fmla="*/ 0 w 63"/>
                <a:gd name="T3" fmla="*/ 1 h 379"/>
                <a:gd name="T4" fmla="*/ 1 w 63"/>
                <a:gd name="T5" fmla="*/ 0 h 379"/>
                <a:gd name="T6" fmla="*/ 1 w 63"/>
                <a:gd name="T7" fmla="*/ 1 h 379"/>
                <a:gd name="T8" fmla="*/ 0 w 63"/>
                <a:gd name="T9" fmla="*/ 1 h 379"/>
                <a:gd name="T10" fmla="*/ 0 60000 65536"/>
                <a:gd name="T11" fmla="*/ 0 60000 65536"/>
                <a:gd name="T12" fmla="*/ 0 60000 65536"/>
                <a:gd name="T13" fmla="*/ 0 60000 65536"/>
                <a:gd name="T14" fmla="*/ 0 60000 65536"/>
                <a:gd name="T15" fmla="*/ 0 w 63"/>
                <a:gd name="T16" fmla="*/ 0 h 379"/>
                <a:gd name="T17" fmla="*/ 63 w 63"/>
                <a:gd name="T18" fmla="*/ 379 h 379"/>
              </a:gdLst>
              <a:ahLst/>
              <a:cxnLst>
                <a:cxn ang="T10">
                  <a:pos x="T0" y="T1"/>
                </a:cxn>
                <a:cxn ang="T11">
                  <a:pos x="T2" y="T3"/>
                </a:cxn>
                <a:cxn ang="T12">
                  <a:pos x="T4" y="T5"/>
                </a:cxn>
                <a:cxn ang="T13">
                  <a:pos x="T6" y="T7"/>
                </a:cxn>
                <a:cxn ang="T14">
                  <a:pos x="T8" y="T9"/>
                </a:cxn>
              </a:cxnLst>
              <a:rect l="T15" t="T16" r="T17" b="T18"/>
              <a:pathLst>
                <a:path w="63" h="379">
                  <a:moveTo>
                    <a:pt x="0" y="379"/>
                  </a:moveTo>
                  <a:lnTo>
                    <a:pt x="0" y="52"/>
                  </a:lnTo>
                  <a:lnTo>
                    <a:pt x="63" y="0"/>
                  </a:lnTo>
                  <a:lnTo>
                    <a:pt x="59" y="274"/>
                  </a:lnTo>
                  <a:lnTo>
                    <a:pt x="0" y="379"/>
                  </a:lnTo>
                  <a:close/>
                </a:path>
              </a:pathLst>
            </a:custGeom>
            <a:solidFill>
              <a:srgbClr val="808080"/>
            </a:solidFill>
            <a:ln w="1588">
              <a:solidFill>
                <a:srgbClr val="000000"/>
              </a:solidFill>
              <a:round/>
              <a:headEnd/>
              <a:tailEnd/>
            </a:ln>
          </p:spPr>
          <p:txBody>
            <a:bodyPr/>
            <a:lstStyle/>
            <a:p>
              <a:endParaRPr lang="en-US"/>
            </a:p>
          </p:txBody>
        </p:sp>
        <p:sp>
          <p:nvSpPr>
            <p:cNvPr id="19492" name="Freeform 54">
              <a:extLst>
                <a:ext uri="{FF2B5EF4-FFF2-40B4-BE49-F238E27FC236}">
                  <a16:creationId xmlns:a16="http://schemas.microsoft.com/office/drawing/2014/main" id="{02B458A2-5F66-584F-A7DC-D45A0A8F4654}"/>
                </a:ext>
              </a:extLst>
            </p:cNvPr>
            <p:cNvSpPr>
              <a:spLocks/>
            </p:cNvSpPr>
            <p:nvPr/>
          </p:nvSpPr>
          <p:spPr bwMode="auto">
            <a:xfrm>
              <a:off x="734" y="3816"/>
              <a:ext cx="300" cy="48"/>
            </a:xfrm>
            <a:custGeom>
              <a:avLst/>
              <a:gdLst>
                <a:gd name="T0" fmla="*/ 0 w 600"/>
                <a:gd name="T1" fmla="*/ 1 h 96"/>
                <a:gd name="T2" fmla="*/ 1 w 600"/>
                <a:gd name="T3" fmla="*/ 1 h 96"/>
                <a:gd name="T4" fmla="*/ 1 w 600"/>
                <a:gd name="T5" fmla="*/ 1 h 96"/>
                <a:gd name="T6" fmla="*/ 1 w 600"/>
                <a:gd name="T7" fmla="*/ 0 h 96"/>
                <a:gd name="T8" fmla="*/ 0 w 600"/>
                <a:gd name="T9" fmla="*/ 1 h 96"/>
                <a:gd name="T10" fmla="*/ 0 60000 65536"/>
                <a:gd name="T11" fmla="*/ 0 60000 65536"/>
                <a:gd name="T12" fmla="*/ 0 60000 65536"/>
                <a:gd name="T13" fmla="*/ 0 60000 65536"/>
                <a:gd name="T14" fmla="*/ 0 60000 65536"/>
                <a:gd name="T15" fmla="*/ 0 w 600"/>
                <a:gd name="T16" fmla="*/ 0 h 96"/>
                <a:gd name="T17" fmla="*/ 600 w 600"/>
                <a:gd name="T18" fmla="*/ 96 h 96"/>
              </a:gdLst>
              <a:ahLst/>
              <a:cxnLst>
                <a:cxn ang="T10">
                  <a:pos x="T0" y="T1"/>
                </a:cxn>
                <a:cxn ang="T11">
                  <a:pos x="T2" y="T3"/>
                </a:cxn>
                <a:cxn ang="T12">
                  <a:pos x="T4" y="T5"/>
                </a:cxn>
                <a:cxn ang="T13">
                  <a:pos x="T6" y="T7"/>
                </a:cxn>
                <a:cxn ang="T14">
                  <a:pos x="T8" y="T9"/>
                </a:cxn>
              </a:cxnLst>
              <a:rect l="T15" t="T16" r="T17" b="T18"/>
              <a:pathLst>
                <a:path w="600" h="96">
                  <a:moveTo>
                    <a:pt x="0" y="36"/>
                  </a:moveTo>
                  <a:lnTo>
                    <a:pt x="537" y="96"/>
                  </a:lnTo>
                  <a:lnTo>
                    <a:pt x="600" y="46"/>
                  </a:lnTo>
                  <a:lnTo>
                    <a:pt x="103" y="0"/>
                  </a:lnTo>
                  <a:lnTo>
                    <a:pt x="0" y="36"/>
                  </a:lnTo>
                  <a:close/>
                </a:path>
              </a:pathLst>
            </a:custGeom>
            <a:solidFill>
              <a:srgbClr val="E1E1E1"/>
            </a:solidFill>
            <a:ln w="1588">
              <a:solidFill>
                <a:srgbClr val="000000"/>
              </a:solidFill>
              <a:round/>
              <a:headEnd/>
              <a:tailEnd/>
            </a:ln>
          </p:spPr>
          <p:txBody>
            <a:bodyPr/>
            <a:lstStyle/>
            <a:p>
              <a:endParaRPr lang="en-US"/>
            </a:p>
          </p:txBody>
        </p:sp>
        <p:sp>
          <p:nvSpPr>
            <p:cNvPr id="19493" name="Freeform 55">
              <a:extLst>
                <a:ext uri="{FF2B5EF4-FFF2-40B4-BE49-F238E27FC236}">
                  <a16:creationId xmlns:a16="http://schemas.microsoft.com/office/drawing/2014/main" id="{EECAC901-D3CE-0543-936D-433CBB51456C}"/>
                </a:ext>
              </a:extLst>
            </p:cNvPr>
            <p:cNvSpPr>
              <a:spLocks/>
            </p:cNvSpPr>
            <p:nvPr/>
          </p:nvSpPr>
          <p:spPr bwMode="auto">
            <a:xfrm>
              <a:off x="804" y="4118"/>
              <a:ext cx="95" cy="12"/>
            </a:xfrm>
            <a:custGeom>
              <a:avLst/>
              <a:gdLst>
                <a:gd name="T0" fmla="*/ 1 w 189"/>
                <a:gd name="T1" fmla="*/ 1 h 23"/>
                <a:gd name="T2" fmla="*/ 0 w 189"/>
                <a:gd name="T3" fmla="*/ 0 h 23"/>
                <a:gd name="T4" fmla="*/ 0 w 189"/>
                <a:gd name="T5" fmla="*/ 1 h 23"/>
                <a:gd name="T6" fmla="*/ 1 w 189"/>
                <a:gd name="T7" fmla="*/ 1 h 23"/>
                <a:gd name="T8" fmla="*/ 1 w 189"/>
                <a:gd name="T9" fmla="*/ 1 h 23"/>
                <a:gd name="T10" fmla="*/ 0 60000 65536"/>
                <a:gd name="T11" fmla="*/ 0 60000 65536"/>
                <a:gd name="T12" fmla="*/ 0 60000 65536"/>
                <a:gd name="T13" fmla="*/ 0 60000 65536"/>
                <a:gd name="T14" fmla="*/ 0 60000 65536"/>
                <a:gd name="T15" fmla="*/ 0 w 189"/>
                <a:gd name="T16" fmla="*/ 0 h 23"/>
                <a:gd name="T17" fmla="*/ 189 w 189"/>
                <a:gd name="T18" fmla="*/ 23 h 23"/>
              </a:gdLst>
              <a:ahLst/>
              <a:cxnLst>
                <a:cxn ang="T10">
                  <a:pos x="T0" y="T1"/>
                </a:cxn>
                <a:cxn ang="T11">
                  <a:pos x="T2" y="T3"/>
                </a:cxn>
                <a:cxn ang="T12">
                  <a:pos x="T4" y="T5"/>
                </a:cxn>
                <a:cxn ang="T13">
                  <a:pos x="T6" y="T7"/>
                </a:cxn>
                <a:cxn ang="T14">
                  <a:pos x="T8" y="T9"/>
                </a:cxn>
              </a:cxnLst>
              <a:rect l="T15" t="T16" r="T17" b="T18"/>
              <a:pathLst>
                <a:path w="189" h="23">
                  <a:moveTo>
                    <a:pt x="187" y="19"/>
                  </a:moveTo>
                  <a:lnTo>
                    <a:pt x="0" y="0"/>
                  </a:lnTo>
                  <a:lnTo>
                    <a:pt x="0" y="5"/>
                  </a:lnTo>
                  <a:lnTo>
                    <a:pt x="189" y="23"/>
                  </a:lnTo>
                  <a:lnTo>
                    <a:pt x="187" y="19"/>
                  </a:lnTo>
                  <a:close/>
                </a:path>
              </a:pathLst>
            </a:custGeom>
            <a:solidFill>
              <a:srgbClr val="5F5F5F"/>
            </a:solidFill>
            <a:ln w="1588">
              <a:solidFill>
                <a:srgbClr val="000000"/>
              </a:solidFill>
              <a:round/>
              <a:headEnd/>
              <a:tailEnd/>
            </a:ln>
          </p:spPr>
          <p:txBody>
            <a:bodyPr/>
            <a:lstStyle/>
            <a:p>
              <a:endParaRPr lang="en-US"/>
            </a:p>
          </p:txBody>
        </p:sp>
      </p:grpSp>
      <p:sp>
        <p:nvSpPr>
          <p:cNvPr id="19464" name="Line 56">
            <a:extLst>
              <a:ext uri="{FF2B5EF4-FFF2-40B4-BE49-F238E27FC236}">
                <a16:creationId xmlns:a16="http://schemas.microsoft.com/office/drawing/2014/main" id="{DF4B39E6-BD5B-0442-9966-0A76EF324B3E}"/>
              </a:ext>
            </a:extLst>
          </p:cNvPr>
          <p:cNvSpPr>
            <a:spLocks noChangeShapeType="1"/>
          </p:cNvSpPr>
          <p:nvPr/>
        </p:nvSpPr>
        <p:spPr bwMode="auto">
          <a:xfrm>
            <a:off x="5181600" y="6172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Freeform 57">
            <a:extLst>
              <a:ext uri="{FF2B5EF4-FFF2-40B4-BE49-F238E27FC236}">
                <a16:creationId xmlns:a16="http://schemas.microsoft.com/office/drawing/2014/main" id="{62122A09-66B4-D349-B066-84614269A409}"/>
              </a:ext>
            </a:extLst>
          </p:cNvPr>
          <p:cNvSpPr>
            <a:spLocks/>
          </p:cNvSpPr>
          <p:nvPr/>
        </p:nvSpPr>
        <p:spPr bwMode="auto">
          <a:xfrm>
            <a:off x="6019800" y="5626100"/>
            <a:ext cx="1371600" cy="546100"/>
          </a:xfrm>
          <a:custGeom>
            <a:avLst/>
            <a:gdLst>
              <a:gd name="T0" fmla="*/ 0 w 864"/>
              <a:gd name="T1" fmla="*/ 2147483647 h 344"/>
              <a:gd name="T2" fmla="*/ 2147483647 w 864"/>
              <a:gd name="T3" fmla="*/ 2147483647 h 344"/>
              <a:gd name="T4" fmla="*/ 2147483647 w 864"/>
              <a:gd name="T5" fmla="*/ 2147483647 h 344"/>
              <a:gd name="T6" fmla="*/ 0 60000 65536"/>
              <a:gd name="T7" fmla="*/ 0 60000 65536"/>
              <a:gd name="T8" fmla="*/ 0 60000 65536"/>
              <a:gd name="T9" fmla="*/ 0 w 864"/>
              <a:gd name="T10" fmla="*/ 0 h 344"/>
              <a:gd name="T11" fmla="*/ 864 w 864"/>
              <a:gd name="T12" fmla="*/ 344 h 344"/>
            </a:gdLst>
            <a:ahLst/>
            <a:cxnLst>
              <a:cxn ang="T6">
                <a:pos x="T0" y="T1"/>
              </a:cxn>
              <a:cxn ang="T7">
                <a:pos x="T2" y="T3"/>
              </a:cxn>
              <a:cxn ang="T8">
                <a:pos x="T4" y="T5"/>
              </a:cxn>
            </a:cxnLst>
            <a:rect l="T9" t="T10" r="T11" b="T12"/>
            <a:pathLst>
              <a:path w="864" h="344">
                <a:moveTo>
                  <a:pt x="0" y="344"/>
                </a:moveTo>
                <a:cubicBezTo>
                  <a:pt x="72" y="228"/>
                  <a:pt x="144" y="112"/>
                  <a:pt x="288" y="56"/>
                </a:cubicBezTo>
                <a:cubicBezTo>
                  <a:pt x="432" y="0"/>
                  <a:pt x="648" y="4"/>
                  <a:pt x="864" y="8"/>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6" name="Freeform 58">
            <a:extLst>
              <a:ext uri="{FF2B5EF4-FFF2-40B4-BE49-F238E27FC236}">
                <a16:creationId xmlns:a16="http://schemas.microsoft.com/office/drawing/2014/main" id="{37EDB642-96EE-8244-8246-B2D72A994A33}"/>
              </a:ext>
            </a:extLst>
          </p:cNvPr>
          <p:cNvSpPr>
            <a:spLocks/>
          </p:cNvSpPr>
          <p:nvPr/>
        </p:nvSpPr>
        <p:spPr bwMode="auto">
          <a:xfrm>
            <a:off x="8382000" y="5562600"/>
            <a:ext cx="1524000" cy="622300"/>
          </a:xfrm>
          <a:custGeom>
            <a:avLst/>
            <a:gdLst>
              <a:gd name="T0" fmla="*/ 0 w 960"/>
              <a:gd name="T1" fmla="*/ 2147483647 h 392"/>
              <a:gd name="T2" fmla="*/ 2147483647 w 960"/>
              <a:gd name="T3" fmla="*/ 2147483647 h 392"/>
              <a:gd name="T4" fmla="*/ 2147483647 w 960"/>
              <a:gd name="T5" fmla="*/ 2147483647 h 392"/>
              <a:gd name="T6" fmla="*/ 2147483647 w 960"/>
              <a:gd name="T7" fmla="*/ 2147483647 h 392"/>
              <a:gd name="T8" fmla="*/ 0 60000 65536"/>
              <a:gd name="T9" fmla="*/ 0 60000 65536"/>
              <a:gd name="T10" fmla="*/ 0 60000 65536"/>
              <a:gd name="T11" fmla="*/ 0 60000 65536"/>
              <a:gd name="T12" fmla="*/ 0 w 960"/>
              <a:gd name="T13" fmla="*/ 0 h 392"/>
              <a:gd name="T14" fmla="*/ 960 w 960"/>
              <a:gd name="T15" fmla="*/ 392 h 392"/>
            </a:gdLst>
            <a:ahLst/>
            <a:cxnLst>
              <a:cxn ang="T8">
                <a:pos x="T0" y="T1"/>
              </a:cxn>
              <a:cxn ang="T9">
                <a:pos x="T2" y="T3"/>
              </a:cxn>
              <a:cxn ang="T10">
                <a:pos x="T4" y="T5"/>
              </a:cxn>
              <a:cxn ang="T11">
                <a:pos x="T6" y="T7"/>
              </a:cxn>
            </a:cxnLst>
            <a:rect l="T12" t="T13" r="T14" b="T15"/>
            <a:pathLst>
              <a:path w="960" h="392">
                <a:moveTo>
                  <a:pt x="0" y="48"/>
                </a:moveTo>
                <a:cubicBezTo>
                  <a:pt x="184" y="24"/>
                  <a:pt x="368" y="0"/>
                  <a:pt x="480" y="48"/>
                </a:cubicBezTo>
                <a:cubicBezTo>
                  <a:pt x="592" y="96"/>
                  <a:pt x="592" y="280"/>
                  <a:pt x="672" y="336"/>
                </a:cubicBezTo>
                <a:cubicBezTo>
                  <a:pt x="752" y="392"/>
                  <a:pt x="856" y="388"/>
                  <a:pt x="960" y="384"/>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67" name="Line 59">
            <a:extLst>
              <a:ext uri="{FF2B5EF4-FFF2-40B4-BE49-F238E27FC236}">
                <a16:creationId xmlns:a16="http://schemas.microsoft.com/office/drawing/2014/main" id="{E44E60CB-833D-1D41-B726-3F8B9173F0B0}"/>
              </a:ext>
            </a:extLst>
          </p:cNvPr>
          <p:cNvSpPr>
            <a:spLocks noChangeShapeType="1"/>
          </p:cNvSpPr>
          <p:nvPr/>
        </p:nvSpPr>
        <p:spPr bwMode="auto">
          <a:xfrm>
            <a:off x="6172200" y="6172200"/>
            <a:ext cx="3200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Text Box 60">
            <a:extLst>
              <a:ext uri="{FF2B5EF4-FFF2-40B4-BE49-F238E27FC236}">
                <a16:creationId xmlns:a16="http://schemas.microsoft.com/office/drawing/2014/main" id="{ED347600-73B4-9443-9E00-C2D05C2F1B25}"/>
              </a:ext>
            </a:extLst>
          </p:cNvPr>
          <p:cNvSpPr txBox="1">
            <a:spLocks noChangeArrowheads="1"/>
          </p:cNvSpPr>
          <p:nvPr/>
        </p:nvSpPr>
        <p:spPr bwMode="auto">
          <a:xfrm>
            <a:off x="2895600" y="6172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pitchFamily="2" charset="0"/>
              </a:rPr>
              <a:t>FW</a:t>
            </a:r>
          </a:p>
        </p:txBody>
      </p:sp>
      <p:sp>
        <p:nvSpPr>
          <p:cNvPr id="19469" name="Text Box 61">
            <a:extLst>
              <a:ext uri="{FF2B5EF4-FFF2-40B4-BE49-F238E27FC236}">
                <a16:creationId xmlns:a16="http://schemas.microsoft.com/office/drawing/2014/main" id="{AE54FF36-6D60-9941-B213-85EFEC3903E6}"/>
              </a:ext>
            </a:extLst>
          </p:cNvPr>
          <p:cNvSpPr txBox="1">
            <a:spLocks noChangeArrowheads="1"/>
          </p:cNvSpPr>
          <p:nvPr/>
        </p:nvSpPr>
        <p:spPr bwMode="auto">
          <a:xfrm>
            <a:off x="8153401" y="4953000"/>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pitchFamily="2" charset="0"/>
              </a:rPr>
              <a:t>IDS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F226247-C6DE-CE4A-99B9-05BAC8C5DAD8}"/>
              </a:ext>
            </a:extLst>
          </p:cNvPr>
          <p:cNvSpPr>
            <a:spLocks noGrp="1" noChangeArrowheads="1"/>
          </p:cNvSpPr>
          <p:nvPr>
            <p:ph type="title"/>
          </p:nvPr>
        </p:nvSpPr>
        <p:spPr/>
        <p:txBody>
          <a:bodyPr/>
          <a:lstStyle/>
          <a:p>
            <a:r>
              <a:rPr lang="en-US" altLang="en-US" sz="3600"/>
              <a:t>Related Tools for Network IDS (I)</a:t>
            </a:r>
          </a:p>
        </p:txBody>
      </p:sp>
      <p:sp>
        <p:nvSpPr>
          <p:cNvPr id="20483" name="Rectangle 3">
            <a:extLst>
              <a:ext uri="{FF2B5EF4-FFF2-40B4-BE49-F238E27FC236}">
                <a16:creationId xmlns:a16="http://schemas.microsoft.com/office/drawing/2014/main" id="{44B5BF83-F506-A54C-A493-2E13072B78CD}"/>
              </a:ext>
            </a:extLst>
          </p:cNvPr>
          <p:cNvSpPr>
            <a:spLocks noGrp="1" noChangeArrowheads="1"/>
          </p:cNvSpPr>
          <p:nvPr>
            <p:ph idx="1"/>
          </p:nvPr>
        </p:nvSpPr>
        <p:spPr/>
        <p:txBody>
          <a:bodyPr/>
          <a:lstStyle/>
          <a:p>
            <a:r>
              <a:rPr lang="en-US" altLang="en-US" dirty="0"/>
              <a:t>While not an element of Snort, </a:t>
            </a:r>
            <a:r>
              <a:rPr lang="en-US" altLang="en-US" dirty="0" err="1"/>
              <a:t>wireshark</a:t>
            </a:r>
            <a:r>
              <a:rPr lang="en-US" altLang="en-US" dirty="0"/>
              <a:t> (used to be called Ethereal) is the best open source GUI-based packet viewer</a:t>
            </a:r>
          </a:p>
          <a:p>
            <a:r>
              <a:rPr lang="en-US" altLang="en-US" dirty="0">
                <a:hlinkClick r:id="rId2"/>
              </a:rPr>
              <a:t>www.wireshark.org</a:t>
            </a:r>
            <a:r>
              <a:rPr lang="en-US" altLang="en-US" dirty="0"/>
              <a:t> offers:</a:t>
            </a:r>
          </a:p>
          <a:p>
            <a:pPr lvl="1"/>
            <a:r>
              <a:rPr lang="en-US" altLang="en-US" dirty="0"/>
              <a:t>Support for various OS: windows, Mac OS.</a:t>
            </a:r>
          </a:p>
          <a:p>
            <a:r>
              <a:rPr lang="en-US" altLang="en-US" dirty="0"/>
              <a:t>Included in standard packages of many different versions of Linux and UNIX</a:t>
            </a:r>
          </a:p>
          <a:p>
            <a:r>
              <a:rPr lang="en-US" altLang="en-US" dirty="0"/>
              <a:t>For both wired and wireless networks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40A4E8EC-1C19-AF4F-83CE-4F07A686A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6689"/>
            <a:ext cx="9144000" cy="662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B44072B-C050-944B-BBB9-B04E74C32C72}"/>
              </a:ext>
            </a:extLst>
          </p:cNvPr>
          <p:cNvSpPr>
            <a:spLocks noGrp="1" noChangeArrowheads="1"/>
          </p:cNvSpPr>
          <p:nvPr>
            <p:ph type="title"/>
          </p:nvPr>
        </p:nvSpPr>
        <p:spPr>
          <a:xfrm>
            <a:off x="1828800" y="228601"/>
            <a:ext cx="8458200" cy="1173163"/>
          </a:xfrm>
        </p:spPr>
        <p:txBody>
          <a:bodyPr/>
          <a:lstStyle/>
          <a:p>
            <a:r>
              <a:rPr lang="en-US" altLang="en-US" sz="3600"/>
              <a:t>Related Tools for Network IDS (II)</a:t>
            </a:r>
          </a:p>
        </p:txBody>
      </p:sp>
      <p:sp>
        <p:nvSpPr>
          <p:cNvPr id="22531" name="Rectangle 3">
            <a:extLst>
              <a:ext uri="{FF2B5EF4-FFF2-40B4-BE49-F238E27FC236}">
                <a16:creationId xmlns:a16="http://schemas.microsoft.com/office/drawing/2014/main" id="{45B2B8BA-6685-9545-9392-E495A8320543}"/>
              </a:ext>
            </a:extLst>
          </p:cNvPr>
          <p:cNvSpPr>
            <a:spLocks noGrp="1" noChangeArrowheads="1"/>
          </p:cNvSpPr>
          <p:nvPr>
            <p:ph idx="1"/>
          </p:nvPr>
        </p:nvSpPr>
        <p:spPr/>
        <p:txBody>
          <a:bodyPr/>
          <a:lstStyle/>
          <a:p>
            <a:r>
              <a:rPr lang="en-US" altLang="en-US"/>
              <a:t>Also not an element of Snort, tcpdump is a well-established CLI packet capture tool </a:t>
            </a:r>
          </a:p>
          <a:p>
            <a:pPr lvl="1"/>
            <a:r>
              <a:rPr lang="en-US" altLang="en-US">
                <a:hlinkClick r:id="rId2"/>
              </a:rPr>
              <a:t>www.tcpdump.org</a:t>
            </a:r>
            <a:r>
              <a:rPr lang="en-US" altLang="en-US"/>
              <a:t> offers UNIX source</a:t>
            </a:r>
          </a:p>
          <a:p>
            <a:pPr lvl="1"/>
            <a:r>
              <a:rPr lang="en-US" altLang="en-US" u="sng">
                <a:hlinkClick r:id="rId3"/>
              </a:rPr>
              <a:t>http://www.winpcap.org/windump/</a:t>
            </a:r>
            <a:r>
              <a:rPr lang="en-US" altLang="en-US" u="sng"/>
              <a:t> </a:t>
            </a:r>
            <a:r>
              <a:rPr lang="en-US" altLang="en-US"/>
              <a:t>offers windump, a Windows port of tcpdump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CABC-525B-EE4A-9CE3-97B6F047C87D}"/>
              </a:ext>
            </a:extLst>
          </p:cNvPr>
          <p:cNvSpPr>
            <a:spLocks noGrp="1"/>
          </p:cNvSpPr>
          <p:nvPr>
            <p:ph type="title"/>
          </p:nvPr>
        </p:nvSpPr>
        <p:spPr/>
        <p:txBody>
          <a:bodyPr/>
          <a:lstStyle/>
          <a:p>
            <a:pPr>
              <a:defRPr/>
            </a:pPr>
            <a:r>
              <a:rPr lang="en-US" dirty="0">
                <a:ea typeface="ＭＳ Ｐゴシック" panose="020B0600070205080204" pitchFamily="34" charset="-128"/>
              </a:rPr>
              <a:t>Intrusion Detection System</a:t>
            </a:r>
          </a:p>
        </p:txBody>
      </p:sp>
      <p:sp>
        <p:nvSpPr>
          <p:cNvPr id="6147" name="Content Placeholder 2">
            <a:extLst>
              <a:ext uri="{FF2B5EF4-FFF2-40B4-BE49-F238E27FC236}">
                <a16:creationId xmlns:a16="http://schemas.microsoft.com/office/drawing/2014/main" id="{D5D0650E-9DD3-2844-BECD-0CC83F0C76AA}"/>
              </a:ext>
            </a:extLst>
          </p:cNvPr>
          <p:cNvSpPr>
            <a:spLocks noGrp="1"/>
          </p:cNvSpPr>
          <p:nvPr>
            <p:ph idx="1"/>
          </p:nvPr>
        </p:nvSpPr>
        <p:spPr>
          <a:xfrm>
            <a:off x="2495551" y="1676401"/>
            <a:ext cx="7129463" cy="4454525"/>
          </a:xfrm>
        </p:spPr>
        <p:txBody>
          <a:bodyPr/>
          <a:lstStyle/>
          <a:p>
            <a:pPr marL="0" indent="0" algn="ctr">
              <a:buNone/>
            </a:pPr>
            <a:endParaRPr lang="en-US" altLang="en-US" sz="2400" i="1"/>
          </a:p>
          <a:p>
            <a:pPr marL="0" indent="0" algn="ctr">
              <a:buNone/>
            </a:pPr>
            <a:r>
              <a:rPr lang="en-US" altLang="en-US" sz="2400" i="1"/>
              <a:t>“With so much advancement in hacking, if attackers try hard enough, they will eventually succeed in infiltrating the system. This makes it important to monitor what is taking place on a system and look for suspicious behavior. Intrusion detection systems do just that.”</a:t>
            </a:r>
          </a:p>
        </p:txBody>
      </p:sp>
      <p:sp>
        <p:nvSpPr>
          <p:cNvPr id="4" name="Slide Number Placeholder 3">
            <a:extLst>
              <a:ext uri="{FF2B5EF4-FFF2-40B4-BE49-F238E27FC236}">
                <a16:creationId xmlns:a16="http://schemas.microsoft.com/office/drawing/2014/main" id="{7992FAF2-C50F-BD43-8BAB-9DB93DA5086F}"/>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85956FB-29DF-FF41-B70D-6483A1A56954}"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E0F0-9AC1-734F-9C85-F11C99850595}"/>
              </a:ext>
            </a:extLst>
          </p:cNvPr>
          <p:cNvSpPr>
            <a:spLocks noGrp="1"/>
          </p:cNvSpPr>
          <p:nvPr>
            <p:ph type="title"/>
          </p:nvPr>
        </p:nvSpPr>
        <p:spPr/>
        <p:txBody>
          <a:bodyPr/>
          <a:lstStyle/>
          <a:p>
            <a:r>
              <a:rPr lang="en-US" dirty="0"/>
              <a:t>Intrusion prevention systems</a:t>
            </a:r>
          </a:p>
        </p:txBody>
      </p:sp>
      <p:sp>
        <p:nvSpPr>
          <p:cNvPr id="3" name="Content Placeholder 2">
            <a:extLst>
              <a:ext uri="{FF2B5EF4-FFF2-40B4-BE49-F238E27FC236}">
                <a16:creationId xmlns:a16="http://schemas.microsoft.com/office/drawing/2014/main" id="{25A0AFD4-580E-D342-9C4A-CCD1F03E9CF6}"/>
              </a:ext>
            </a:extLst>
          </p:cNvPr>
          <p:cNvSpPr>
            <a:spLocks noGrp="1"/>
          </p:cNvSpPr>
          <p:nvPr>
            <p:ph idx="1"/>
          </p:nvPr>
        </p:nvSpPr>
        <p:spPr/>
        <p:txBody>
          <a:bodyPr/>
          <a:lstStyle/>
          <a:p>
            <a:r>
              <a:rPr lang="en-US" dirty="0"/>
              <a:t>Intrusion detection systems detect and report intrusions</a:t>
            </a:r>
          </a:p>
          <a:p>
            <a:r>
              <a:rPr lang="en-US" dirty="0"/>
              <a:t>Intrusion prevention systems can be configured with rules that also prevent intrusions</a:t>
            </a:r>
          </a:p>
          <a:p>
            <a:r>
              <a:rPr lang="en-US" dirty="0"/>
              <a:t>E.g. if attack traffic is seen originating from a particular port, block the port</a:t>
            </a:r>
          </a:p>
          <a:p>
            <a:r>
              <a:rPr lang="en-US" dirty="0"/>
              <a:t>Or block traffic to/from a particular IP</a:t>
            </a:r>
          </a:p>
          <a:p>
            <a:r>
              <a:rPr lang="en-US" dirty="0"/>
              <a:t>Blacklist enforcement – block communication to particular IPs or URLs.</a:t>
            </a:r>
          </a:p>
          <a:p>
            <a:endParaRPr lang="en-US" dirty="0"/>
          </a:p>
        </p:txBody>
      </p:sp>
    </p:spTree>
    <p:extLst>
      <p:ext uri="{BB962C8B-B14F-4D97-AF65-F5344CB8AC3E}">
        <p14:creationId xmlns:p14="http://schemas.microsoft.com/office/powerpoint/2010/main" val="1123114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091B-E537-7145-9E33-134E0E6DA430}"/>
              </a:ext>
            </a:extLst>
          </p:cNvPr>
          <p:cNvSpPr>
            <a:spLocks noGrp="1"/>
          </p:cNvSpPr>
          <p:nvPr>
            <p:ph type="title"/>
          </p:nvPr>
        </p:nvSpPr>
        <p:spPr/>
        <p:txBody>
          <a:bodyPr/>
          <a:lstStyle/>
          <a:p>
            <a:r>
              <a:rPr lang="en-US" dirty="0"/>
              <a:t>Intrusion prevention systems</a:t>
            </a:r>
          </a:p>
        </p:txBody>
      </p:sp>
      <p:sp>
        <p:nvSpPr>
          <p:cNvPr id="3" name="Content Placeholder 2">
            <a:extLst>
              <a:ext uri="{FF2B5EF4-FFF2-40B4-BE49-F238E27FC236}">
                <a16:creationId xmlns:a16="http://schemas.microsoft.com/office/drawing/2014/main" id="{71C60061-DD75-DF41-8A0E-819E1E2A1017}"/>
              </a:ext>
            </a:extLst>
          </p:cNvPr>
          <p:cNvSpPr>
            <a:spLocks noGrp="1"/>
          </p:cNvSpPr>
          <p:nvPr>
            <p:ph idx="1"/>
          </p:nvPr>
        </p:nvSpPr>
        <p:spPr>
          <a:xfrm>
            <a:off x="1251678" y="2286001"/>
            <a:ext cx="4006122" cy="3593591"/>
          </a:xfrm>
        </p:spPr>
        <p:txBody>
          <a:bodyPr>
            <a:normAutofit/>
          </a:bodyPr>
          <a:lstStyle/>
          <a:p>
            <a:r>
              <a:rPr lang="en-AU" dirty="0"/>
              <a:t>An IPS can respond to a detected threat in several ways: </a:t>
            </a:r>
          </a:p>
          <a:p>
            <a:pPr lvl="1"/>
            <a:r>
              <a:rPr lang="en-AU" dirty="0"/>
              <a:t>it can reconfigure other security controls in systems such as a firewall or router to block future attacks; </a:t>
            </a:r>
          </a:p>
          <a:p>
            <a:pPr lvl="1"/>
            <a:r>
              <a:rPr lang="en-AU" dirty="0"/>
              <a:t>it can remove malicious content of an attack in network traffic to filter out the threatening packets; or </a:t>
            </a:r>
          </a:p>
          <a:p>
            <a:pPr lvl="1"/>
            <a:r>
              <a:rPr lang="en-AU" dirty="0"/>
              <a:t>it can (re-)configure other security and privacy controls in browser settings to prevent future attacks.</a:t>
            </a:r>
            <a:endParaRPr lang="en-US" dirty="0"/>
          </a:p>
        </p:txBody>
      </p:sp>
      <p:pic>
        <p:nvPicPr>
          <p:cNvPr id="4" name="Picture 3">
            <a:extLst>
              <a:ext uri="{FF2B5EF4-FFF2-40B4-BE49-F238E27FC236}">
                <a16:creationId xmlns:a16="http://schemas.microsoft.com/office/drawing/2014/main" id="{3CA326D2-F111-F540-9094-31C006259FFF}"/>
              </a:ext>
            </a:extLst>
          </p:cNvPr>
          <p:cNvPicPr>
            <a:picLocks noChangeAspect="1"/>
          </p:cNvPicPr>
          <p:nvPr/>
        </p:nvPicPr>
        <p:blipFill>
          <a:blip r:embed="rId2"/>
          <a:stretch>
            <a:fillRect/>
          </a:stretch>
        </p:blipFill>
        <p:spPr>
          <a:xfrm>
            <a:off x="5401994" y="2506984"/>
            <a:ext cx="6335981" cy="2579366"/>
          </a:xfrm>
          <a:prstGeom prst="rect">
            <a:avLst/>
          </a:prstGeom>
        </p:spPr>
      </p:pic>
    </p:spTree>
    <p:extLst>
      <p:ext uri="{BB962C8B-B14F-4D97-AF65-F5344CB8AC3E}">
        <p14:creationId xmlns:p14="http://schemas.microsoft.com/office/powerpoint/2010/main" val="3084330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98A4-A67A-CE44-A04D-89DC979DA80E}"/>
              </a:ext>
            </a:extLst>
          </p:cNvPr>
          <p:cNvSpPr>
            <a:spLocks noGrp="1"/>
          </p:cNvSpPr>
          <p:nvPr>
            <p:ph type="title"/>
          </p:nvPr>
        </p:nvSpPr>
        <p:spPr>
          <a:xfrm>
            <a:off x="644849" y="954923"/>
            <a:ext cx="5875694" cy="4504620"/>
          </a:xfrm>
        </p:spPr>
        <p:txBody>
          <a:bodyPr vert="horz" lIns="91440" tIns="45720" rIns="91440" bIns="45720" rtlCol="0" anchor="ctr">
            <a:normAutofit/>
          </a:bodyPr>
          <a:lstStyle/>
          <a:p>
            <a:pPr algn="ctr"/>
            <a:r>
              <a:rPr lang="en-US" sz="8900" dirty="0">
                <a:solidFill>
                  <a:schemeClr val="bg1"/>
                </a:solidFill>
              </a:rPr>
              <a:t>Firewalls</a:t>
            </a:r>
          </a:p>
        </p:txBody>
      </p:sp>
      <p:sp>
        <p:nvSpPr>
          <p:cNvPr id="4" name="Text Placeholder 3">
            <a:extLst>
              <a:ext uri="{FF2B5EF4-FFF2-40B4-BE49-F238E27FC236}">
                <a16:creationId xmlns:a16="http://schemas.microsoft.com/office/drawing/2014/main" id="{188E3C44-5202-7C4A-9FCA-9F5BB459CE17}"/>
              </a:ext>
            </a:extLst>
          </p:cNvPr>
          <p:cNvSpPr>
            <a:spLocks noGrp="1"/>
          </p:cNvSpPr>
          <p:nvPr>
            <p:ph type="body" idx="1"/>
          </p:nvPr>
        </p:nvSpPr>
        <p:spPr>
          <a:xfrm>
            <a:off x="643157" y="5572664"/>
            <a:ext cx="5877385" cy="841803"/>
          </a:xfrm>
        </p:spPr>
        <p:txBody>
          <a:bodyPr vert="horz" lIns="91440" tIns="45720" rIns="91440" bIns="45720" rtlCol="0" anchor="t">
            <a:normAutofit/>
          </a:bodyPr>
          <a:lstStyle/>
          <a:p>
            <a:pPr algn="ctr"/>
            <a:endParaRPr lang="en-US">
              <a:solidFill>
                <a:schemeClr val="bg2"/>
              </a:solidFill>
            </a:endParaRPr>
          </a:p>
        </p:txBody>
      </p:sp>
      <p:pic>
        <p:nvPicPr>
          <p:cNvPr id="26" name="Picture 5" descr="Ethernet-Kabel, die an ein Netzwerk-Patchfeld angeschlossen sind">
            <a:extLst>
              <a:ext uri="{FF2B5EF4-FFF2-40B4-BE49-F238E27FC236}">
                <a16:creationId xmlns:a16="http://schemas.microsoft.com/office/drawing/2014/main" id="{86C2DD50-5199-4C86-9A5B-C4C002EFA865}"/>
              </a:ext>
            </a:extLst>
          </p:cNvPr>
          <p:cNvPicPr>
            <a:picLocks noChangeAspect="1"/>
          </p:cNvPicPr>
          <p:nvPr/>
        </p:nvPicPr>
        <p:blipFill rotWithShape="1">
          <a:blip r:embed="rId2"/>
          <a:srcRect l="7416" r="15557"/>
          <a:stretch/>
        </p:blipFill>
        <p:spPr>
          <a:xfrm>
            <a:off x="6909481" y="10"/>
            <a:ext cx="5282519" cy="6857990"/>
          </a:xfrm>
          <a:custGeom>
            <a:avLst/>
            <a:gdLst/>
            <a:ahLst/>
            <a:cxnLst/>
            <a:rect l="l" t="t" r="r" b="b"/>
            <a:pathLst>
              <a:path w="5282519" h="6858000">
                <a:moveTo>
                  <a:pt x="189795" y="0"/>
                </a:moveTo>
                <a:lnTo>
                  <a:pt x="5282519" y="0"/>
                </a:lnTo>
                <a:lnTo>
                  <a:pt x="5282519" y="6858000"/>
                </a:lnTo>
                <a:lnTo>
                  <a:pt x="189795" y="6858000"/>
                </a:lnTo>
                <a:lnTo>
                  <a:pt x="184756" y="6791325"/>
                </a:lnTo>
                <a:lnTo>
                  <a:pt x="176358" y="6735762"/>
                </a:lnTo>
                <a:lnTo>
                  <a:pt x="166281" y="6683375"/>
                </a:lnTo>
                <a:lnTo>
                  <a:pt x="149485" y="6640512"/>
                </a:lnTo>
                <a:lnTo>
                  <a:pt x="132689" y="6597650"/>
                </a:lnTo>
                <a:lnTo>
                  <a:pt x="112534" y="6561137"/>
                </a:lnTo>
                <a:lnTo>
                  <a:pt x="92379" y="6523037"/>
                </a:lnTo>
                <a:lnTo>
                  <a:pt x="73903" y="6488112"/>
                </a:lnTo>
                <a:lnTo>
                  <a:pt x="55427" y="6448425"/>
                </a:lnTo>
                <a:lnTo>
                  <a:pt x="38632" y="6407150"/>
                </a:lnTo>
                <a:lnTo>
                  <a:pt x="23515" y="6361112"/>
                </a:lnTo>
                <a:lnTo>
                  <a:pt x="11758" y="6311900"/>
                </a:lnTo>
                <a:lnTo>
                  <a:pt x="3359" y="6251575"/>
                </a:lnTo>
                <a:lnTo>
                  <a:pt x="0" y="6183312"/>
                </a:lnTo>
                <a:lnTo>
                  <a:pt x="3359" y="6113462"/>
                </a:lnTo>
                <a:lnTo>
                  <a:pt x="11758" y="6056312"/>
                </a:lnTo>
                <a:lnTo>
                  <a:pt x="23515" y="6003925"/>
                </a:lnTo>
                <a:lnTo>
                  <a:pt x="38632" y="5956300"/>
                </a:lnTo>
                <a:lnTo>
                  <a:pt x="55427" y="5915025"/>
                </a:lnTo>
                <a:lnTo>
                  <a:pt x="75583" y="5876925"/>
                </a:lnTo>
                <a:lnTo>
                  <a:pt x="95738" y="5840412"/>
                </a:lnTo>
                <a:lnTo>
                  <a:pt x="115893" y="5802312"/>
                </a:lnTo>
                <a:lnTo>
                  <a:pt x="134368" y="5762625"/>
                </a:lnTo>
                <a:lnTo>
                  <a:pt x="152844" y="5721350"/>
                </a:lnTo>
                <a:lnTo>
                  <a:pt x="167960" y="5675312"/>
                </a:lnTo>
                <a:lnTo>
                  <a:pt x="178038" y="5622925"/>
                </a:lnTo>
                <a:lnTo>
                  <a:pt x="188115" y="5562600"/>
                </a:lnTo>
                <a:lnTo>
                  <a:pt x="189795" y="5494337"/>
                </a:lnTo>
                <a:lnTo>
                  <a:pt x="188115" y="5426075"/>
                </a:lnTo>
                <a:lnTo>
                  <a:pt x="178038" y="5365750"/>
                </a:lnTo>
                <a:lnTo>
                  <a:pt x="167960" y="5313362"/>
                </a:lnTo>
                <a:lnTo>
                  <a:pt x="152844" y="5268912"/>
                </a:lnTo>
                <a:lnTo>
                  <a:pt x="134368" y="5226050"/>
                </a:lnTo>
                <a:lnTo>
                  <a:pt x="115893" y="5186362"/>
                </a:lnTo>
                <a:lnTo>
                  <a:pt x="95738" y="5149850"/>
                </a:lnTo>
                <a:lnTo>
                  <a:pt x="75583" y="5114925"/>
                </a:lnTo>
                <a:lnTo>
                  <a:pt x="55427" y="5075237"/>
                </a:lnTo>
                <a:lnTo>
                  <a:pt x="38632" y="5033962"/>
                </a:lnTo>
                <a:lnTo>
                  <a:pt x="23515" y="4987925"/>
                </a:lnTo>
                <a:lnTo>
                  <a:pt x="11758" y="4935537"/>
                </a:lnTo>
                <a:lnTo>
                  <a:pt x="3359" y="4875212"/>
                </a:lnTo>
                <a:lnTo>
                  <a:pt x="0" y="4806950"/>
                </a:lnTo>
                <a:lnTo>
                  <a:pt x="3359" y="4738687"/>
                </a:lnTo>
                <a:lnTo>
                  <a:pt x="11758" y="4678362"/>
                </a:lnTo>
                <a:lnTo>
                  <a:pt x="23515" y="4625975"/>
                </a:lnTo>
                <a:lnTo>
                  <a:pt x="38632" y="4579937"/>
                </a:lnTo>
                <a:lnTo>
                  <a:pt x="55427" y="4537075"/>
                </a:lnTo>
                <a:lnTo>
                  <a:pt x="75583" y="4498975"/>
                </a:lnTo>
                <a:lnTo>
                  <a:pt x="115893" y="4424362"/>
                </a:lnTo>
                <a:lnTo>
                  <a:pt x="134368" y="4386262"/>
                </a:lnTo>
                <a:lnTo>
                  <a:pt x="152844" y="4343400"/>
                </a:lnTo>
                <a:lnTo>
                  <a:pt x="167960" y="4297362"/>
                </a:lnTo>
                <a:lnTo>
                  <a:pt x="178038" y="4244975"/>
                </a:lnTo>
                <a:lnTo>
                  <a:pt x="188115" y="4186237"/>
                </a:lnTo>
                <a:lnTo>
                  <a:pt x="189795" y="4116387"/>
                </a:lnTo>
                <a:lnTo>
                  <a:pt x="188115" y="4048125"/>
                </a:lnTo>
                <a:lnTo>
                  <a:pt x="178038" y="3987800"/>
                </a:lnTo>
                <a:lnTo>
                  <a:pt x="167960" y="3935412"/>
                </a:lnTo>
                <a:lnTo>
                  <a:pt x="152844" y="3890962"/>
                </a:lnTo>
                <a:lnTo>
                  <a:pt x="134368" y="3848100"/>
                </a:lnTo>
                <a:lnTo>
                  <a:pt x="115893" y="3811587"/>
                </a:lnTo>
                <a:lnTo>
                  <a:pt x="75583" y="3736975"/>
                </a:lnTo>
                <a:lnTo>
                  <a:pt x="55427" y="3697287"/>
                </a:lnTo>
                <a:lnTo>
                  <a:pt x="38632" y="3656012"/>
                </a:lnTo>
                <a:lnTo>
                  <a:pt x="23515" y="3609975"/>
                </a:lnTo>
                <a:lnTo>
                  <a:pt x="11758" y="3557587"/>
                </a:lnTo>
                <a:lnTo>
                  <a:pt x="3359" y="3497262"/>
                </a:lnTo>
                <a:lnTo>
                  <a:pt x="0" y="3427412"/>
                </a:lnTo>
                <a:lnTo>
                  <a:pt x="3359" y="3360737"/>
                </a:lnTo>
                <a:lnTo>
                  <a:pt x="11758" y="3300412"/>
                </a:lnTo>
                <a:lnTo>
                  <a:pt x="23515" y="3248025"/>
                </a:lnTo>
                <a:lnTo>
                  <a:pt x="38632" y="3201987"/>
                </a:lnTo>
                <a:lnTo>
                  <a:pt x="55427" y="3160712"/>
                </a:lnTo>
                <a:lnTo>
                  <a:pt x="75583" y="3121025"/>
                </a:lnTo>
                <a:lnTo>
                  <a:pt x="95738" y="3084512"/>
                </a:lnTo>
                <a:lnTo>
                  <a:pt x="115893" y="3046412"/>
                </a:lnTo>
                <a:lnTo>
                  <a:pt x="134368" y="3009900"/>
                </a:lnTo>
                <a:lnTo>
                  <a:pt x="152844" y="2967037"/>
                </a:lnTo>
                <a:lnTo>
                  <a:pt x="167960" y="2922587"/>
                </a:lnTo>
                <a:lnTo>
                  <a:pt x="178038" y="2868612"/>
                </a:lnTo>
                <a:lnTo>
                  <a:pt x="188115" y="2809875"/>
                </a:lnTo>
                <a:lnTo>
                  <a:pt x="189795" y="2741612"/>
                </a:lnTo>
                <a:lnTo>
                  <a:pt x="188115" y="2671762"/>
                </a:lnTo>
                <a:lnTo>
                  <a:pt x="178038" y="2613025"/>
                </a:lnTo>
                <a:lnTo>
                  <a:pt x="167960" y="2560637"/>
                </a:lnTo>
                <a:lnTo>
                  <a:pt x="152844" y="2513012"/>
                </a:lnTo>
                <a:lnTo>
                  <a:pt x="134368" y="2471737"/>
                </a:lnTo>
                <a:lnTo>
                  <a:pt x="115893" y="2433637"/>
                </a:lnTo>
                <a:lnTo>
                  <a:pt x="95738" y="2395537"/>
                </a:lnTo>
                <a:lnTo>
                  <a:pt x="75583" y="2359025"/>
                </a:lnTo>
                <a:lnTo>
                  <a:pt x="55427" y="2319337"/>
                </a:lnTo>
                <a:lnTo>
                  <a:pt x="38632" y="2278062"/>
                </a:lnTo>
                <a:lnTo>
                  <a:pt x="23515" y="2232025"/>
                </a:lnTo>
                <a:lnTo>
                  <a:pt x="11758" y="2179637"/>
                </a:lnTo>
                <a:lnTo>
                  <a:pt x="3359" y="2119312"/>
                </a:lnTo>
                <a:lnTo>
                  <a:pt x="0" y="2051050"/>
                </a:lnTo>
                <a:lnTo>
                  <a:pt x="3359" y="1982787"/>
                </a:lnTo>
                <a:lnTo>
                  <a:pt x="11758" y="1922462"/>
                </a:lnTo>
                <a:lnTo>
                  <a:pt x="23515" y="1870075"/>
                </a:lnTo>
                <a:lnTo>
                  <a:pt x="38632" y="1824037"/>
                </a:lnTo>
                <a:lnTo>
                  <a:pt x="55427" y="1782762"/>
                </a:lnTo>
                <a:lnTo>
                  <a:pt x="75583" y="1743075"/>
                </a:lnTo>
                <a:lnTo>
                  <a:pt x="95738" y="1708150"/>
                </a:lnTo>
                <a:lnTo>
                  <a:pt x="115893" y="1671637"/>
                </a:lnTo>
                <a:lnTo>
                  <a:pt x="134368" y="1631950"/>
                </a:lnTo>
                <a:lnTo>
                  <a:pt x="152844" y="1589087"/>
                </a:lnTo>
                <a:lnTo>
                  <a:pt x="167960" y="1544637"/>
                </a:lnTo>
                <a:lnTo>
                  <a:pt x="178038" y="1492250"/>
                </a:lnTo>
                <a:lnTo>
                  <a:pt x="188115" y="1431925"/>
                </a:lnTo>
                <a:lnTo>
                  <a:pt x="189795" y="1363662"/>
                </a:lnTo>
                <a:lnTo>
                  <a:pt x="188115" y="1295400"/>
                </a:lnTo>
                <a:lnTo>
                  <a:pt x="178038" y="1235075"/>
                </a:lnTo>
                <a:lnTo>
                  <a:pt x="167960" y="1182687"/>
                </a:lnTo>
                <a:lnTo>
                  <a:pt x="152844" y="1136650"/>
                </a:lnTo>
                <a:lnTo>
                  <a:pt x="134368" y="1095375"/>
                </a:lnTo>
                <a:lnTo>
                  <a:pt x="115893" y="1055687"/>
                </a:lnTo>
                <a:lnTo>
                  <a:pt x="95738" y="1017587"/>
                </a:lnTo>
                <a:lnTo>
                  <a:pt x="75583" y="981075"/>
                </a:lnTo>
                <a:lnTo>
                  <a:pt x="55427" y="942975"/>
                </a:lnTo>
                <a:lnTo>
                  <a:pt x="38632" y="901700"/>
                </a:lnTo>
                <a:lnTo>
                  <a:pt x="23515" y="854075"/>
                </a:lnTo>
                <a:lnTo>
                  <a:pt x="11758" y="801687"/>
                </a:lnTo>
                <a:lnTo>
                  <a:pt x="3359" y="744537"/>
                </a:lnTo>
                <a:lnTo>
                  <a:pt x="0" y="673100"/>
                </a:lnTo>
                <a:lnTo>
                  <a:pt x="3359" y="606425"/>
                </a:lnTo>
                <a:lnTo>
                  <a:pt x="11758" y="546100"/>
                </a:lnTo>
                <a:lnTo>
                  <a:pt x="23515" y="496887"/>
                </a:lnTo>
                <a:lnTo>
                  <a:pt x="38632" y="450850"/>
                </a:lnTo>
                <a:lnTo>
                  <a:pt x="55427" y="409575"/>
                </a:lnTo>
                <a:lnTo>
                  <a:pt x="73903" y="369887"/>
                </a:lnTo>
                <a:lnTo>
                  <a:pt x="92379" y="334962"/>
                </a:lnTo>
                <a:lnTo>
                  <a:pt x="112534" y="296862"/>
                </a:lnTo>
                <a:lnTo>
                  <a:pt x="132689" y="260350"/>
                </a:lnTo>
                <a:lnTo>
                  <a:pt x="149485" y="217487"/>
                </a:lnTo>
                <a:lnTo>
                  <a:pt x="166281" y="174625"/>
                </a:lnTo>
                <a:lnTo>
                  <a:pt x="176358" y="122237"/>
                </a:lnTo>
                <a:lnTo>
                  <a:pt x="184756" y="66675"/>
                </a:lnTo>
                <a:close/>
              </a:path>
            </a:pathLst>
          </a:custGeom>
        </p:spPr>
      </p:pic>
    </p:spTree>
    <p:extLst>
      <p:ext uri="{BB962C8B-B14F-4D97-AF65-F5344CB8AC3E}">
        <p14:creationId xmlns:p14="http://schemas.microsoft.com/office/powerpoint/2010/main" val="1701888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D464CC-3C6B-411E-9270-C9C1E68076B7}"/>
              </a:ext>
            </a:extLst>
          </p:cNvPr>
          <p:cNvSpPr>
            <a:spLocks noGrp="1"/>
          </p:cNvSpPr>
          <p:nvPr>
            <p:ph type="title"/>
          </p:nvPr>
        </p:nvSpPr>
        <p:spPr/>
        <p:txBody>
          <a:bodyPr/>
          <a:lstStyle/>
          <a:p>
            <a:r>
              <a:rPr lang="en-US" dirty="0"/>
              <a:t>Basic Firewall Operation</a:t>
            </a:r>
          </a:p>
        </p:txBody>
      </p:sp>
      <p:pic>
        <p:nvPicPr>
          <p:cNvPr id="5" name="Content Placeholder 4" descr="The border firewall in the center is connected to “Hardened Server” through a not a provable attack packet on the top left of the illustration. The arrow of the packet is facing leftwards. &#10;It is also connected to “Hardened PC” through denied provable attack packet. The arrow of the packet is facing down-wards to the log file. &#10;The border firewall is connected via the internet to the attacker through a provable attack packet on the top right of the illustration and the legitimate host through not a provable attack packet on the bottom right of the illustration.&#10;Two horizontal arrows one above the other facing in the opposite directions are given between the corporate site and the external Internet. The arrow facing the right has the text that reads, “Ingress” and the arrow facing the left has the text that reads, “Egress”. Below the horizontal arrows the text reads, “Internal corporate network”. ">
            <a:extLst>
              <a:ext uri="{FF2B5EF4-FFF2-40B4-BE49-F238E27FC236}">
                <a16:creationId xmlns:a16="http://schemas.microsoft.com/office/drawing/2014/main" id="{33041158-0668-4BA4-906A-6FCA049F818D}"/>
              </a:ext>
            </a:extLst>
          </p:cNvPr>
          <p:cNvPicPr>
            <a:picLocks noGrp="1" noChangeAspect="1"/>
          </p:cNvPicPr>
          <p:nvPr>
            <p:ph idx="1"/>
          </p:nvPr>
        </p:nvPicPr>
        <p:blipFill rotWithShape="1">
          <a:blip r:embed="rId3"/>
          <a:stretch/>
        </p:blipFill>
        <p:spPr>
          <a:xfrm>
            <a:off x="2857500" y="2185194"/>
            <a:ext cx="6477000" cy="3670300"/>
          </a:xfrm>
        </p:spPr>
      </p:pic>
    </p:spTree>
    <p:extLst>
      <p:ext uri="{BB962C8B-B14F-4D97-AF65-F5344CB8AC3E}">
        <p14:creationId xmlns:p14="http://schemas.microsoft.com/office/powerpoint/2010/main" val="1718794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Firewall Operation </a:t>
            </a:r>
            <a:r>
              <a:rPr lang="en-US" sz="2800" dirty="0"/>
              <a:t>(1 of 4)</a:t>
            </a:r>
          </a:p>
        </p:txBody>
      </p:sp>
      <p:sp>
        <p:nvSpPr>
          <p:cNvPr id="22530" name="Content Placeholder 1"/>
          <p:cNvSpPr>
            <a:spLocks noGrp="1"/>
          </p:cNvSpPr>
          <p:nvPr>
            <p:ph idx="1"/>
          </p:nvPr>
        </p:nvSpPr>
        <p:spPr/>
        <p:txBody>
          <a:bodyPr/>
          <a:lstStyle/>
          <a:p>
            <a:r>
              <a:rPr lang="en-US" dirty="0"/>
              <a:t>The Problem</a:t>
            </a:r>
          </a:p>
          <a:p>
            <a:pPr lvl="1"/>
            <a:r>
              <a:rPr lang="en-US" dirty="0"/>
              <a:t>If a firewall cannot filter all of the traffic passing through it, it drops packets it cannot process</a:t>
            </a:r>
          </a:p>
          <a:p>
            <a:pPr lvl="1"/>
            <a:r>
              <a:rPr lang="en-US" dirty="0"/>
              <a:t>This is secure because it prevents attack packets from getting through</a:t>
            </a:r>
          </a:p>
          <a:p>
            <a:pPr lvl="1"/>
            <a:r>
              <a:rPr lang="en-US" dirty="0"/>
              <a:t>But it creates a self-inflicted denial-of-service attack by dropping legitimate traffic</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34</a:t>
            </a:fld>
            <a:endParaRPr lang="en-US" dirty="0">
              <a:solidFill>
                <a:prstClr val="white"/>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Firewall Operation </a:t>
            </a:r>
            <a:r>
              <a:rPr lang="en-US" sz="2800" dirty="0"/>
              <a:t>(2 of 4)</a:t>
            </a:r>
            <a:endParaRPr lang="en-US" dirty="0"/>
          </a:p>
        </p:txBody>
      </p:sp>
      <p:sp>
        <p:nvSpPr>
          <p:cNvPr id="22530" name="Content Placeholder 1"/>
          <p:cNvSpPr>
            <a:spLocks noGrp="1"/>
          </p:cNvSpPr>
          <p:nvPr>
            <p:ph idx="1"/>
          </p:nvPr>
        </p:nvSpPr>
        <p:spPr/>
        <p:txBody>
          <a:bodyPr/>
          <a:lstStyle/>
          <a:p>
            <a:r>
              <a:rPr lang="en-US" dirty="0"/>
              <a:t>Firewall Capacity</a:t>
            </a:r>
          </a:p>
          <a:p>
            <a:pPr lvl="1"/>
            <a:r>
              <a:rPr lang="en-US" dirty="0"/>
              <a:t>Firewalls must have the capacity to handle the incoming traffic volume</a:t>
            </a:r>
          </a:p>
          <a:p>
            <a:pPr lvl="1"/>
            <a:r>
              <a:rPr lang="en-US" dirty="0"/>
              <a:t>Some can handle normal traffic but cannot handle traffic during heavy attacks!</a:t>
            </a:r>
          </a:p>
          <a:p>
            <a:pPr lvl="1"/>
            <a:r>
              <a:rPr lang="en-US" dirty="0"/>
              <a:t>They must be able to handle incoming traffic at wire speed—the maximum speed of data coming into each port</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35</a:t>
            </a:fld>
            <a:endParaRPr lang="en-US" dirty="0">
              <a:solidFill>
                <a:prstClr val="white"/>
              </a:solidFill>
            </a:endParaRPr>
          </a:p>
        </p:txBody>
      </p:sp>
    </p:spTree>
    <p:extLst>
      <p:ext uri="{BB962C8B-B14F-4D97-AF65-F5344CB8AC3E}">
        <p14:creationId xmlns:p14="http://schemas.microsoft.com/office/powerpoint/2010/main" val="2437711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415670-2262-413E-8E81-5D51DF77D385}"/>
              </a:ext>
            </a:extLst>
          </p:cNvPr>
          <p:cNvSpPr>
            <a:spLocks noGrp="1"/>
          </p:cNvSpPr>
          <p:nvPr>
            <p:ph type="title"/>
          </p:nvPr>
        </p:nvSpPr>
        <p:spPr/>
        <p:txBody>
          <a:bodyPr/>
          <a:lstStyle/>
          <a:p>
            <a:r>
              <a:rPr lang="en-US" dirty="0"/>
              <a:t>Basic Firewall Operation </a:t>
            </a:r>
            <a:r>
              <a:rPr lang="en-US" sz="2800" dirty="0"/>
              <a:t>(3 of 4)</a:t>
            </a:r>
            <a:endParaRPr lang="en-US" dirty="0"/>
          </a:p>
        </p:txBody>
      </p:sp>
      <p:sp>
        <p:nvSpPr>
          <p:cNvPr id="2" name="Content Placeholder 1">
            <a:extLst>
              <a:ext uri="{FF2B5EF4-FFF2-40B4-BE49-F238E27FC236}">
                <a16:creationId xmlns:a16="http://schemas.microsoft.com/office/drawing/2014/main" id="{D1500CF5-FCDC-43A9-A283-A6E19C25874E}"/>
              </a:ext>
            </a:extLst>
          </p:cNvPr>
          <p:cNvSpPr>
            <a:spLocks noGrp="1"/>
          </p:cNvSpPr>
          <p:nvPr>
            <p:ph idx="1"/>
          </p:nvPr>
        </p:nvSpPr>
        <p:spPr/>
        <p:txBody>
          <a:bodyPr/>
          <a:lstStyle/>
          <a:p>
            <a:r>
              <a:rPr lang="en-US" dirty="0"/>
              <a:t>Processing Power Is Increasing Rapidly</a:t>
            </a:r>
          </a:p>
          <a:p>
            <a:pPr lvl="1"/>
            <a:r>
              <a:rPr lang="en-US" dirty="0"/>
              <a:t>As processing power increases, more sophisticating filtering methods should become possible</a:t>
            </a:r>
          </a:p>
          <a:p>
            <a:pPr lvl="1"/>
            <a:r>
              <a:rPr lang="en-US" dirty="0"/>
              <a:t>We can even have unified threat management (UTM), in which a single firewall can use many forms of filtering, including antivirus filtering and even spam filtering. (Traditional firewalls do not do these types of application-level malware filtering.)</a:t>
            </a:r>
          </a:p>
          <a:p>
            <a:pPr lvl="1"/>
            <a:r>
              <a:rPr lang="en-US" dirty="0"/>
              <a:t>However, increasing traffic is soaking up much of this increasing processing power</a:t>
            </a:r>
          </a:p>
        </p:txBody>
      </p:sp>
    </p:spTree>
    <p:extLst>
      <p:ext uri="{BB962C8B-B14F-4D97-AF65-F5344CB8AC3E}">
        <p14:creationId xmlns:p14="http://schemas.microsoft.com/office/powerpoint/2010/main" val="1563293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Basic Firewall Operation </a:t>
            </a:r>
            <a:r>
              <a:rPr lang="en-US" sz="2800" dirty="0"/>
              <a:t>(4 of 4)</a:t>
            </a:r>
            <a:endParaRPr lang="en-US" dirty="0"/>
          </a:p>
        </p:txBody>
      </p:sp>
      <p:sp>
        <p:nvSpPr>
          <p:cNvPr id="25602" name="Content Placeholder 1"/>
          <p:cNvSpPr>
            <a:spLocks noGrp="1"/>
          </p:cNvSpPr>
          <p:nvPr>
            <p:ph idx="1"/>
          </p:nvPr>
        </p:nvSpPr>
        <p:spPr/>
        <p:txBody>
          <a:bodyPr/>
          <a:lstStyle/>
          <a:p>
            <a:r>
              <a:rPr lang="en-US" dirty="0"/>
              <a:t>Firewall Filtering Mechanisms</a:t>
            </a:r>
          </a:p>
          <a:p>
            <a:pPr lvl="1"/>
            <a:r>
              <a:rPr lang="en-US" dirty="0"/>
              <a:t>There are many types</a:t>
            </a:r>
          </a:p>
          <a:p>
            <a:pPr lvl="1"/>
            <a:r>
              <a:rPr lang="en-US" dirty="0"/>
              <a:t>We will focus most heavily on the most important firewall filtering method, stateful packet inspection (SPI)</a:t>
            </a:r>
          </a:p>
          <a:p>
            <a:pPr lvl="1"/>
            <a:r>
              <a:rPr lang="en-US" dirty="0"/>
              <a:t>Single firewalls can use multiple filtering mechanisms, most commonly, SPI with other secondary filtering mechanisms</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37</a:t>
            </a:fld>
            <a:endParaRPr lang="en-US" dirty="0">
              <a:solidFill>
                <a:prstClr val="white"/>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Packet Filtering </a:t>
            </a:r>
            <a:r>
              <a:rPr lang="en-US" sz="2800" dirty="0"/>
              <a:t>(1 of 5)</a:t>
            </a:r>
            <a:endParaRPr lang="en-US" dirty="0"/>
          </a:p>
        </p:txBody>
      </p:sp>
      <p:sp>
        <p:nvSpPr>
          <p:cNvPr id="27650" name="Content Placeholder 1"/>
          <p:cNvSpPr>
            <a:spLocks noGrp="1"/>
          </p:cNvSpPr>
          <p:nvPr>
            <p:ph idx="1"/>
          </p:nvPr>
        </p:nvSpPr>
        <p:spPr/>
        <p:txBody>
          <a:bodyPr/>
          <a:lstStyle/>
          <a:p>
            <a:r>
              <a:rPr lang="en-US" dirty="0"/>
              <a:t>Static Packet Filtering</a:t>
            </a:r>
          </a:p>
          <a:p>
            <a:pPr lvl="1"/>
            <a:r>
              <a:rPr lang="en-US" dirty="0"/>
              <a:t>This was the earliest firewall filtering mechanism</a:t>
            </a:r>
          </a:p>
          <a:p>
            <a:pPr lvl="1"/>
            <a:r>
              <a:rPr lang="en-US" dirty="0"/>
              <a:t>Limits</a:t>
            </a:r>
          </a:p>
          <a:p>
            <a:pPr lvl="2"/>
            <a:r>
              <a:rPr lang="en-US" dirty="0"/>
              <a:t>Examines packets one at a time, in isolation</a:t>
            </a:r>
          </a:p>
          <a:p>
            <a:pPr lvl="2"/>
            <a:r>
              <a:rPr lang="en-US" dirty="0"/>
              <a:t>Only looks at some internet and transport headers</a:t>
            </a:r>
          </a:p>
          <a:p>
            <a:pPr lvl="2"/>
            <a:r>
              <a:rPr lang="en-US" dirty="0"/>
              <a:t>Consequently, unable to stop many types of attacks</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38</a:t>
            </a:fld>
            <a:endParaRPr lang="en-US" dirty="0">
              <a:solidFill>
                <a:prstClr val="white"/>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Packet Filtering </a:t>
            </a:r>
            <a:r>
              <a:rPr lang="en-US" sz="2800" dirty="0"/>
              <a:t>(2 of 5)</a:t>
            </a:r>
            <a:endParaRPr lang="en-US" dirty="0"/>
          </a:p>
        </p:txBody>
      </p:sp>
      <p:sp>
        <p:nvSpPr>
          <p:cNvPr id="28674" name="Content Placeholder 1"/>
          <p:cNvSpPr>
            <a:spLocks noGrp="1"/>
          </p:cNvSpPr>
          <p:nvPr>
            <p:ph idx="1"/>
          </p:nvPr>
        </p:nvSpPr>
        <p:spPr/>
        <p:txBody>
          <a:bodyPr/>
          <a:lstStyle/>
          <a:p>
            <a:r>
              <a:rPr lang="en-US" dirty="0"/>
              <a:t>Inspects Packets One at a Time, in Isolation</a:t>
            </a:r>
          </a:p>
          <a:p>
            <a:pPr lvl="1"/>
            <a:r>
              <a:rPr lang="en-US" dirty="0"/>
              <a:t>If it receives a packet containing a SYN/ACK segment, this may be a legitimate response to an internally initiated SYN segment</a:t>
            </a:r>
          </a:p>
          <a:p>
            <a:pPr lvl="2"/>
            <a:r>
              <a:rPr lang="en-US" dirty="0"/>
              <a:t>The firewall must pass packets containing these segments, or internally initiated communications cannot exist</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39</a:t>
            </a:fld>
            <a:endParaRPr lang="en-US" dirty="0">
              <a:solidFill>
                <a:prstClr val="whit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2BB5-3AEA-DF46-AB28-A9FE29A7A93B}"/>
              </a:ext>
            </a:extLst>
          </p:cNvPr>
          <p:cNvSpPr>
            <a:spLocks noGrp="1"/>
          </p:cNvSpPr>
          <p:nvPr>
            <p:ph type="title"/>
          </p:nvPr>
        </p:nvSpPr>
        <p:spPr/>
        <p:txBody>
          <a:bodyPr/>
          <a:lstStyle/>
          <a:p>
            <a:r>
              <a:rPr lang="en-US" dirty="0"/>
              <a:t>What is an intrusion</a:t>
            </a:r>
          </a:p>
        </p:txBody>
      </p:sp>
      <p:sp>
        <p:nvSpPr>
          <p:cNvPr id="3" name="Content Placeholder 2">
            <a:extLst>
              <a:ext uri="{FF2B5EF4-FFF2-40B4-BE49-F238E27FC236}">
                <a16:creationId xmlns:a16="http://schemas.microsoft.com/office/drawing/2014/main" id="{6E3A88F2-7AC7-6143-B066-227B5F5884AA}"/>
              </a:ext>
            </a:extLst>
          </p:cNvPr>
          <p:cNvSpPr>
            <a:spLocks noGrp="1"/>
          </p:cNvSpPr>
          <p:nvPr>
            <p:ph idx="1"/>
          </p:nvPr>
        </p:nvSpPr>
        <p:spPr/>
        <p:txBody>
          <a:bodyPr/>
          <a:lstStyle/>
          <a:p>
            <a:r>
              <a:rPr lang="en-US" dirty="0"/>
              <a:t>Any event that threatens the confidentiality, integrity or availability of information or an information system.</a:t>
            </a:r>
          </a:p>
        </p:txBody>
      </p:sp>
    </p:spTree>
    <p:extLst>
      <p:ext uri="{BB962C8B-B14F-4D97-AF65-F5344CB8AC3E}">
        <p14:creationId xmlns:p14="http://schemas.microsoft.com/office/powerpoint/2010/main" val="265223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Packet Filtering </a:t>
            </a:r>
            <a:r>
              <a:rPr lang="en-US" sz="2800" dirty="0"/>
              <a:t>(3 of 5)</a:t>
            </a:r>
            <a:endParaRPr lang="en-US" dirty="0"/>
          </a:p>
        </p:txBody>
      </p:sp>
      <p:sp>
        <p:nvSpPr>
          <p:cNvPr id="29698" name="Content Placeholder 1"/>
          <p:cNvSpPr>
            <a:spLocks noGrp="1"/>
          </p:cNvSpPr>
          <p:nvPr>
            <p:ph idx="1"/>
          </p:nvPr>
        </p:nvSpPr>
        <p:spPr/>
        <p:txBody>
          <a:bodyPr/>
          <a:lstStyle/>
          <a:p>
            <a:r>
              <a:rPr lang="en-US" dirty="0"/>
              <a:t>Inspects Packets One at a Time, in Isolation</a:t>
            </a:r>
          </a:p>
          <a:p>
            <a:pPr lvl="1"/>
            <a:r>
              <a:rPr lang="en-US" dirty="0"/>
              <a:t>However, this SYN/ACK segment could be an external attack</a:t>
            </a:r>
          </a:p>
          <a:p>
            <a:pPr lvl="2"/>
            <a:r>
              <a:rPr lang="en-US" dirty="0"/>
              <a:t>It could be sent to elicit an RST segment confirming that there is a victim at the IP address to which the SYN/ACK segment is sent</a:t>
            </a:r>
          </a:p>
          <a:p>
            <a:pPr lvl="2"/>
            <a:r>
              <a:rPr lang="en-US" dirty="0"/>
              <a:t>A static packet filtering firewall cannot stop this attack</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40</a:t>
            </a:fld>
            <a:endParaRPr lang="en-US" dirty="0">
              <a:solidFill>
                <a:prstClr val="white"/>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Packet Filtering </a:t>
            </a:r>
            <a:r>
              <a:rPr lang="en-US" sz="2800" dirty="0"/>
              <a:t>(4 of 5)</a:t>
            </a:r>
            <a:endParaRPr lang="en-US" dirty="0"/>
          </a:p>
        </p:txBody>
      </p:sp>
      <p:sp>
        <p:nvSpPr>
          <p:cNvPr id="30722" name="Content Placeholder 1"/>
          <p:cNvSpPr>
            <a:spLocks noGrp="1"/>
          </p:cNvSpPr>
          <p:nvPr>
            <p:ph idx="1"/>
          </p:nvPr>
        </p:nvSpPr>
        <p:spPr/>
        <p:txBody>
          <a:bodyPr/>
          <a:lstStyle/>
          <a:p>
            <a:r>
              <a:rPr lang="en-US" dirty="0"/>
              <a:t>Static Packet Filtering Can Stop Certain Attacks Very Efficiently</a:t>
            </a:r>
          </a:p>
          <a:p>
            <a:pPr lvl="1"/>
            <a:r>
              <a:rPr lang="en-US" dirty="0"/>
              <a:t>Incoming </a:t>
            </a:r>
            <a:r>
              <a:rPr lang="en-US" spc="-250" dirty="0"/>
              <a:t>I C M </a:t>
            </a:r>
            <a:r>
              <a:rPr lang="en-US" dirty="0"/>
              <a:t>P Echo packets and other scanning probe packets</a:t>
            </a:r>
          </a:p>
          <a:p>
            <a:pPr lvl="1"/>
            <a:r>
              <a:rPr lang="en-US" dirty="0"/>
              <a:t>Outgoing responses to scanning probe packets</a:t>
            </a:r>
          </a:p>
          <a:p>
            <a:pPr lvl="1"/>
            <a:r>
              <a:rPr lang="en-US" dirty="0"/>
              <a:t>Packets with spoofed </a:t>
            </a:r>
            <a:r>
              <a:rPr lang="en-US" spc="-250" dirty="0"/>
              <a:t>I </a:t>
            </a:r>
            <a:r>
              <a:rPr lang="en-US" dirty="0"/>
              <a:t>P addresses (e.g., incoming packets with the source </a:t>
            </a:r>
            <a:r>
              <a:rPr lang="en-US" spc="-250" dirty="0"/>
              <a:t>I </a:t>
            </a:r>
            <a:r>
              <a:rPr lang="en-US" dirty="0"/>
              <a:t>P addresses of hosts inside the firm)</a:t>
            </a:r>
          </a:p>
          <a:p>
            <a:pPr lvl="1"/>
            <a:r>
              <a:rPr lang="en-US" dirty="0"/>
              <a:t>Packets that have nonsensical field settings, such as a </a:t>
            </a:r>
            <a:r>
              <a:rPr lang="en-US" spc="-250" dirty="0"/>
              <a:t>T C </a:t>
            </a:r>
            <a:r>
              <a:rPr lang="en-US" dirty="0"/>
              <a:t>P segment with both the </a:t>
            </a:r>
            <a:r>
              <a:rPr lang="en-US" spc="-250" dirty="0"/>
              <a:t>S Y </a:t>
            </a:r>
            <a:r>
              <a:rPr lang="en-US" dirty="0"/>
              <a:t>N and </a:t>
            </a:r>
            <a:r>
              <a:rPr lang="en-US" spc="-250" dirty="0"/>
              <a:t>F I </a:t>
            </a:r>
            <a:r>
              <a:rPr lang="en-US" dirty="0"/>
              <a:t>N bits set</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41</a:t>
            </a:fld>
            <a:endParaRPr lang="en-US" dirty="0">
              <a:solidFill>
                <a:prstClr val="white"/>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Packet Filtering </a:t>
            </a:r>
            <a:r>
              <a:rPr lang="en-US" sz="2800" dirty="0"/>
              <a:t>(5 of 5)</a:t>
            </a:r>
            <a:endParaRPr lang="en-US" dirty="0"/>
          </a:p>
        </p:txBody>
      </p:sp>
      <p:sp>
        <p:nvSpPr>
          <p:cNvPr id="31746" name="Content Placeholder 1"/>
          <p:cNvSpPr>
            <a:spLocks noGrp="1"/>
          </p:cNvSpPr>
          <p:nvPr>
            <p:ph idx="1"/>
          </p:nvPr>
        </p:nvSpPr>
        <p:spPr/>
        <p:txBody>
          <a:bodyPr/>
          <a:lstStyle/>
          <a:p>
            <a:r>
              <a:rPr lang="en-US" dirty="0"/>
              <a:t>Market Status</a:t>
            </a:r>
          </a:p>
          <a:p>
            <a:pPr lvl="1"/>
            <a:r>
              <a:rPr lang="en-US" dirty="0"/>
              <a:t>No longer used as the main filtering mechanism for border firewalls</a:t>
            </a:r>
          </a:p>
          <a:p>
            <a:pPr lvl="1"/>
            <a:r>
              <a:rPr lang="en-US" dirty="0"/>
              <a:t>May be used as a secondary filtering mechanism on main border firewalls</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42</a:t>
            </a:fld>
            <a:endParaRPr lang="en-US" dirty="0">
              <a:solidFill>
                <a:prstClr val="white"/>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Main Border Firewall and Screening Router That Uses Static Packet Filtering</a:t>
            </a:r>
          </a:p>
        </p:txBody>
      </p:sp>
      <p:sp>
        <p:nvSpPr>
          <p:cNvPr id="32771" name="Content Placeholder 1"/>
          <p:cNvSpPr>
            <a:spLocks noGrp="1"/>
          </p:cNvSpPr>
          <p:nvPr>
            <p:ph idx="1"/>
          </p:nvPr>
        </p:nvSpPr>
        <p:spPr/>
        <p:txBody>
          <a:bodyPr/>
          <a:lstStyle/>
          <a:p>
            <a:r>
              <a:rPr lang="en-US" dirty="0"/>
              <a:t>Market Status</a:t>
            </a:r>
          </a:p>
          <a:p>
            <a:pPr lvl="1"/>
            <a:r>
              <a:rPr lang="en-US" dirty="0"/>
              <a:t>Also may be implemented in border routers, which lie between the Internet and the firewall</a:t>
            </a:r>
          </a:p>
          <a:p>
            <a:pPr lvl="2"/>
            <a:r>
              <a:rPr lang="en-US" dirty="0"/>
              <a:t>Stops simple, high-volume attacks to reduce the load on the main border firewall</a:t>
            </a:r>
          </a:p>
          <a:p>
            <a:endParaRPr lang="en-US" dirty="0"/>
          </a:p>
        </p:txBody>
      </p:sp>
      <p:sp>
        <p:nvSpPr>
          <p:cNvPr id="8"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43</a:t>
            </a:fld>
            <a:endParaRPr lang="en-US" dirty="0">
              <a:solidFill>
                <a:prstClr val="white"/>
              </a:solidFill>
            </a:endParaRPr>
          </a:p>
        </p:txBody>
      </p:sp>
      <p:pic>
        <p:nvPicPr>
          <p:cNvPr id="6" name="Picture 5" descr="The illustration shows a modem connected to the internet on the right and border firewall on the left. The firewall is further connected to the rest of site network’s computers. The modem is labeled “Screening router doing static packet filtering.” The connection from the router to the network’s computers is labeled “site.” ">
            <a:extLst>
              <a:ext uri="{FF2B5EF4-FFF2-40B4-BE49-F238E27FC236}">
                <a16:creationId xmlns:a16="http://schemas.microsoft.com/office/drawing/2014/main" id="{F9FDAFD0-3EF3-4A42-8A26-2B18B479CC5B}"/>
              </a:ext>
            </a:extLst>
          </p:cNvPr>
          <p:cNvPicPr>
            <a:picLocks noChangeAspect="1"/>
          </p:cNvPicPr>
          <p:nvPr/>
        </p:nvPicPr>
        <p:blipFill rotWithShape="1">
          <a:blip r:embed="rId2"/>
          <a:srcRect b="13387"/>
          <a:stretch/>
        </p:blipFill>
        <p:spPr>
          <a:xfrm>
            <a:off x="2888674" y="4326315"/>
            <a:ext cx="7166919" cy="253168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98F804-E9C8-4197-8EF9-AE0DE97FB038}"/>
              </a:ext>
            </a:extLst>
          </p:cNvPr>
          <p:cNvSpPr>
            <a:spLocks noGrp="1"/>
          </p:cNvSpPr>
          <p:nvPr>
            <p:ph type="title"/>
          </p:nvPr>
        </p:nvSpPr>
        <p:spPr/>
        <p:txBody>
          <a:bodyPr/>
          <a:lstStyle/>
          <a:p>
            <a:r>
              <a:rPr lang="en-US" dirty="0"/>
              <a:t>Stateful Packet Inspection </a:t>
            </a:r>
            <a:r>
              <a:rPr lang="en-US" sz="2800" dirty="0"/>
              <a:t>(1 of 7)</a:t>
            </a:r>
            <a:endParaRPr lang="en-US" dirty="0"/>
          </a:p>
        </p:txBody>
      </p:sp>
      <p:sp>
        <p:nvSpPr>
          <p:cNvPr id="2" name="Content Placeholder 1">
            <a:extLst>
              <a:ext uri="{FF2B5EF4-FFF2-40B4-BE49-F238E27FC236}">
                <a16:creationId xmlns:a16="http://schemas.microsoft.com/office/drawing/2014/main" id="{77D95EDC-A740-4696-8FFF-D44A8830FBCD}"/>
              </a:ext>
            </a:extLst>
          </p:cNvPr>
          <p:cNvSpPr>
            <a:spLocks noGrp="1"/>
          </p:cNvSpPr>
          <p:nvPr>
            <p:ph idx="1"/>
          </p:nvPr>
        </p:nvSpPr>
        <p:spPr/>
        <p:txBody>
          <a:bodyPr/>
          <a:lstStyle/>
          <a:p>
            <a:r>
              <a:rPr lang="en-US" dirty="0"/>
              <a:t>Nearly all corporate border firewalls today use the stateful packet inspection (SPI) filtering method</a:t>
            </a:r>
          </a:p>
          <a:p>
            <a:pPr lvl="1"/>
            <a:r>
              <a:rPr lang="en-US" dirty="0"/>
              <a:t>SPI focuses on connections</a:t>
            </a:r>
          </a:p>
          <a:p>
            <a:pPr lvl="2"/>
            <a:r>
              <a:rPr lang="en-US" dirty="0"/>
              <a:t>Persistent conversations between different programs on different computers</a:t>
            </a:r>
          </a:p>
        </p:txBody>
      </p:sp>
    </p:spTree>
    <p:extLst>
      <p:ext uri="{BB962C8B-B14F-4D97-AF65-F5344CB8AC3E}">
        <p14:creationId xmlns:p14="http://schemas.microsoft.com/office/powerpoint/2010/main" val="2046333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States in a Connection</a:t>
            </a:r>
          </a:p>
        </p:txBody>
      </p:sp>
      <p:pic>
        <p:nvPicPr>
          <p:cNvPr id="7" name="Content Placeholder 6" descr="The connection flow is as follows:&#10;• Packet State Packet is part of a connection opening attempt (about 1% of all packets)&#10;    Internally initiated connection-opening attempt: Default is to allow connection.&#10; Can specify exceptions in access control list (rules prohibit connections)&#10;    Externally initiated connection-opening attempt: Default is to prohibit connection.&#10; Can specify exceptions in access control list (rules permit connections)&#10;• Packet is not part of a connection opening attempt (about 99% of all packets)&#10;    Packet is part of previously permitted connection.&#10; Accept packet&#10;    Packet is not part of previously permitted connection.&#10; Drop packet&#10;">
            <a:extLst>
              <a:ext uri="{FF2B5EF4-FFF2-40B4-BE49-F238E27FC236}">
                <a16:creationId xmlns:a16="http://schemas.microsoft.com/office/drawing/2014/main" id="{6B9823FD-79BC-4133-8C6D-668C1461924C}"/>
              </a:ext>
            </a:extLst>
          </p:cNvPr>
          <p:cNvPicPr>
            <a:picLocks noGrp="1" noChangeAspect="1"/>
          </p:cNvPicPr>
          <p:nvPr>
            <p:ph idx="1"/>
          </p:nvPr>
        </p:nvPicPr>
        <p:blipFill rotWithShape="1">
          <a:blip r:embed="rId3"/>
          <a:stretch/>
        </p:blipFill>
        <p:spPr>
          <a:xfrm>
            <a:off x="425063" y="228600"/>
            <a:ext cx="10381482" cy="6941344"/>
          </a:xfrm>
        </p:spPr>
      </p:pic>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45</a:t>
            </a:fld>
            <a:endParaRPr lang="en-US" dirty="0">
              <a:solidFill>
                <a:prstClr val="white"/>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13ED07-61AC-4463-93D8-EE77158F6F50}"/>
              </a:ext>
            </a:extLst>
          </p:cNvPr>
          <p:cNvSpPr>
            <a:spLocks noGrp="1"/>
          </p:cNvSpPr>
          <p:nvPr>
            <p:ph type="title"/>
          </p:nvPr>
        </p:nvSpPr>
        <p:spPr/>
        <p:txBody>
          <a:bodyPr/>
          <a:lstStyle/>
          <a:p>
            <a:r>
              <a:rPr lang="en-US" dirty="0"/>
              <a:t>Connection and Socket</a:t>
            </a:r>
          </a:p>
        </p:txBody>
      </p:sp>
      <p:pic>
        <p:nvPicPr>
          <p:cNvPr id="5" name="Content Placeholder 4" descr="The illustration shows an internal client host labeled “10.3.47.16” and an internal server host labeled “10.45.67.3”. Two ephemeral ports labeled “1553” and “4400” are displayed in the illustration represented by CD discs. Two more CD discs labeled “Program on port 80” and “Program on port 25” are also displayed in the illustration. &#10;A leftward headed, sharp turn arrow connects the discs of “Program on port 80” and “Ephemeral port 4400”. The text in the arrow reads: Connection from socket 10.45.67.3:80 to socket 10.3.47.16:4400.">
            <a:extLst>
              <a:ext uri="{FF2B5EF4-FFF2-40B4-BE49-F238E27FC236}">
                <a16:creationId xmlns:a16="http://schemas.microsoft.com/office/drawing/2014/main" id="{A075D487-8551-43C5-A636-59E285A6A488}"/>
              </a:ext>
            </a:extLst>
          </p:cNvPr>
          <p:cNvPicPr>
            <a:picLocks noGrp="1" noChangeAspect="1"/>
          </p:cNvPicPr>
          <p:nvPr>
            <p:ph idx="1"/>
          </p:nvPr>
        </p:nvPicPr>
        <p:blipFill rotWithShape="1">
          <a:blip r:embed="rId3"/>
          <a:srcRect b="10519"/>
          <a:stretch/>
        </p:blipFill>
        <p:spPr>
          <a:xfrm>
            <a:off x="1981200" y="1893461"/>
            <a:ext cx="8229600" cy="3761381"/>
          </a:xfrm>
        </p:spPr>
      </p:pic>
    </p:spTree>
    <p:extLst>
      <p:ext uri="{BB962C8B-B14F-4D97-AF65-F5344CB8AC3E}">
        <p14:creationId xmlns:p14="http://schemas.microsoft.com/office/powerpoint/2010/main" val="340869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58F4-0660-4C98-A224-410521212D8F}"/>
              </a:ext>
            </a:extLst>
          </p:cNvPr>
          <p:cNvSpPr>
            <a:spLocks noGrp="1"/>
          </p:cNvSpPr>
          <p:nvPr>
            <p:ph type="title"/>
          </p:nvPr>
        </p:nvSpPr>
        <p:spPr/>
        <p:txBody>
          <a:bodyPr/>
          <a:lstStyle/>
          <a:p>
            <a:r>
              <a:rPr lang="en-US" sz="2400" dirty="0"/>
              <a:t>Stateful Packet Inspection for a  Packet That Does Not Attempt to Open a Connection II</a:t>
            </a:r>
          </a:p>
        </p:txBody>
      </p:sp>
      <p:pic>
        <p:nvPicPr>
          <p:cNvPr id="5" name="Content Placeholder 4" descr="The illustration shows a server labeled “External webserver 123.80.5.34 Port 80” connected to a firewall labeled “stateful firewall” by a unidirectional arrow. This arrow depicts the step 1 of the process and the firewall depicts the step 2 of the process. The firewall is in turn connected to a PC labeled “Internal client PC 60.55.33.12 Port 4400.” This connection between the firewall and the PC is step 3 of the process. &#10;The details of the steps are as below: &#10;Step 1: Packet from 123.80.5.34:80 to 60.55.33.12:4400.&#10;Step 2: Connection exists! Pass the packet!&#10;Step 3: Packet from 123.80.5.34:80 to 60.55.33.12:4400.&#10;A connection table at the bottom of the illustration is given and has the following details: &#10;• Type: TCP; Internal Id: 60.55.33.12; Internal Port: 4400; External IP: 123.80.5.34; External Port: 80; Status: OK. &#10;• Type: UDP; Internal Id: 60.55.33.5; Internal Port: 3660; External IP: 1.8.33.4; External Port: 161; Status: OK. &#10;&#10;An arrow labeled 2. Match is seen pointing at the type TCP in the table. &#10;">
            <a:extLst>
              <a:ext uri="{FF2B5EF4-FFF2-40B4-BE49-F238E27FC236}">
                <a16:creationId xmlns:a16="http://schemas.microsoft.com/office/drawing/2014/main" id="{7A8445E7-84EE-4158-9971-BD21566C5A45}"/>
              </a:ext>
            </a:extLst>
          </p:cNvPr>
          <p:cNvPicPr>
            <a:picLocks noGrp="1" noChangeAspect="1"/>
          </p:cNvPicPr>
          <p:nvPr>
            <p:ph idx="1"/>
          </p:nvPr>
        </p:nvPicPr>
        <p:blipFill rotWithShape="1">
          <a:blip r:embed="rId3"/>
          <a:srcRect b="8998"/>
          <a:stretch/>
        </p:blipFill>
        <p:spPr>
          <a:xfrm>
            <a:off x="2362357" y="2125265"/>
            <a:ext cx="7467285" cy="4030579"/>
          </a:xfrm>
        </p:spPr>
      </p:pic>
    </p:spTree>
    <p:extLst>
      <p:ext uri="{BB962C8B-B14F-4D97-AF65-F5344CB8AC3E}">
        <p14:creationId xmlns:p14="http://schemas.microsoft.com/office/powerpoint/2010/main" val="1575265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a:t>
            </a:r>
            <a:r>
              <a:rPr lang="en-US" sz="2800" dirty="0"/>
              <a:t>(2 of 7)</a:t>
            </a:r>
            <a:endParaRPr lang="en-US" dirty="0"/>
          </a:p>
        </p:txBody>
      </p:sp>
      <p:sp>
        <p:nvSpPr>
          <p:cNvPr id="43010" name="Content Placeholder 1"/>
          <p:cNvSpPr>
            <a:spLocks noGrp="1"/>
          </p:cNvSpPr>
          <p:nvPr>
            <p:ph idx="1"/>
          </p:nvPr>
        </p:nvSpPr>
        <p:spPr/>
        <p:txBody>
          <a:bodyPr/>
          <a:lstStyle/>
          <a:p>
            <a:r>
              <a:rPr lang="en-US" dirty="0"/>
              <a:t>Access Control List Operation</a:t>
            </a:r>
          </a:p>
          <a:p>
            <a:pPr lvl="1"/>
            <a:r>
              <a:rPr lang="en-US" dirty="0"/>
              <a:t>An ACL is a series of rules for allowing or disallowing connections</a:t>
            </a:r>
          </a:p>
          <a:p>
            <a:pPr lvl="1"/>
            <a:r>
              <a:rPr lang="en-US" dirty="0"/>
              <a:t>The rules are executed in order, beginning with the first</a:t>
            </a:r>
          </a:p>
          <a:p>
            <a:pPr lvl="1"/>
            <a:r>
              <a:rPr lang="en-US" dirty="0"/>
              <a:t>If a rule does not apply to the connection-opening attempt, the firewall goes to the next ACL rule</a:t>
            </a:r>
          </a:p>
          <a:p>
            <a:pPr lvl="1"/>
            <a:r>
              <a:rPr lang="en-US" dirty="0"/>
              <a:t>If the rule does apply, the firewall follows the rule, and no further rules are executed</a:t>
            </a:r>
          </a:p>
          <a:p>
            <a:pPr lvl="1"/>
            <a:r>
              <a:rPr lang="en-US" dirty="0"/>
              <a:t>If the firewall reaches the last rule in the ACL, it follows that rule</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48</a:t>
            </a:fld>
            <a:endParaRPr lang="en-US" dirty="0">
              <a:solidFill>
                <a:prstClr val="white"/>
              </a:solidFill>
            </a:endParaRPr>
          </a:p>
        </p:txBody>
      </p:sp>
    </p:spTree>
    <p:extLst>
      <p:ext uri="{BB962C8B-B14F-4D97-AF65-F5344CB8AC3E}">
        <p14:creationId xmlns:p14="http://schemas.microsoft.com/office/powerpoint/2010/main" val="2800323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a:t>
            </a:r>
            <a:r>
              <a:rPr lang="en-US" sz="2800" dirty="0"/>
              <a:t>(3 of 7)</a:t>
            </a:r>
            <a:endParaRPr lang="en-US" dirty="0"/>
          </a:p>
        </p:txBody>
      </p:sp>
      <p:sp>
        <p:nvSpPr>
          <p:cNvPr id="44034" name="Content Placeholder 1"/>
          <p:cNvSpPr>
            <a:spLocks noGrp="1"/>
          </p:cNvSpPr>
          <p:nvPr>
            <p:ph idx="1"/>
          </p:nvPr>
        </p:nvSpPr>
        <p:spPr/>
        <p:txBody>
          <a:bodyPr/>
          <a:lstStyle/>
          <a:p>
            <a:r>
              <a:rPr lang="en-US" dirty="0"/>
              <a:t>Ingress ACL’s Purpose</a:t>
            </a:r>
          </a:p>
          <a:p>
            <a:pPr lvl="1"/>
            <a:r>
              <a:rPr lang="en-US" dirty="0"/>
              <a:t>The default behavior is to drop all attempts to open a connection from the outside</a:t>
            </a:r>
          </a:p>
          <a:p>
            <a:pPr lvl="1"/>
            <a:r>
              <a:rPr lang="en-US" dirty="0"/>
              <a:t>All ACL rules except for the last give exceptions to the default behavior under specified circumstances</a:t>
            </a:r>
          </a:p>
          <a:p>
            <a:pPr lvl="1"/>
            <a:r>
              <a:rPr lang="en-US" dirty="0"/>
              <a:t>The last rule applies the default behavior to all connection-opening attempts that are not allowed by earlier rules to be executed by this last rule</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49</a:t>
            </a:fld>
            <a:endParaRPr lang="en-US" dirty="0">
              <a:solidFill>
                <a:prstClr val="whit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6BEB-0950-0A49-9D05-C9B31776E277}"/>
              </a:ext>
            </a:extLst>
          </p:cNvPr>
          <p:cNvSpPr>
            <a:spLocks noGrp="1"/>
          </p:cNvSpPr>
          <p:nvPr>
            <p:ph type="title"/>
          </p:nvPr>
        </p:nvSpPr>
        <p:spPr/>
        <p:txBody>
          <a:bodyPr/>
          <a:lstStyle/>
          <a:p>
            <a:pPr>
              <a:defRPr/>
            </a:pPr>
            <a:r>
              <a:rPr lang="en-US" dirty="0">
                <a:ea typeface="ＭＳ Ｐゴシック" panose="020B0600070205080204" pitchFamily="34" charset="-128"/>
              </a:rPr>
              <a:t>Characteristic of a systems which are not under attack</a:t>
            </a:r>
          </a:p>
        </p:txBody>
      </p:sp>
      <p:sp>
        <p:nvSpPr>
          <p:cNvPr id="3" name="Content Placeholder 2">
            <a:extLst>
              <a:ext uri="{FF2B5EF4-FFF2-40B4-BE49-F238E27FC236}">
                <a16:creationId xmlns:a16="http://schemas.microsoft.com/office/drawing/2014/main" id="{EE675A91-46E3-A54A-9044-55AC3694B6DB}"/>
              </a:ext>
            </a:extLst>
          </p:cNvPr>
          <p:cNvSpPr>
            <a:spLocks noGrp="1"/>
          </p:cNvSpPr>
          <p:nvPr>
            <p:ph idx="1"/>
          </p:nvPr>
        </p:nvSpPr>
        <p:spPr/>
        <p:txBody>
          <a:bodyPr>
            <a:normAutofit/>
          </a:bodyPr>
          <a:lstStyle/>
          <a:p>
            <a:pPr>
              <a:buFont typeface="+mj-lt"/>
              <a:buAutoNum type="arabicPeriod"/>
              <a:defRPr/>
            </a:pPr>
            <a:r>
              <a:rPr lang="en-US" sz="2400" dirty="0">
                <a:ea typeface="ＭＳ Ｐゴシック" panose="020B0600070205080204" pitchFamily="34" charset="-128"/>
              </a:rPr>
              <a:t>The actions of users and processes generally conform to a statistically predictable pattern. </a:t>
            </a:r>
          </a:p>
          <a:p>
            <a:pPr>
              <a:buFont typeface="+mj-lt"/>
              <a:buAutoNum type="arabicPeriod"/>
              <a:defRPr/>
            </a:pPr>
            <a:r>
              <a:rPr lang="en-US" sz="2400" dirty="0">
                <a:ea typeface="ＭＳ Ｐゴシック" panose="020B0600070205080204" pitchFamily="34" charset="-128"/>
              </a:rPr>
              <a:t>The actions of users and processes do not include sequences of commands to subvert the security policy of the system.</a:t>
            </a:r>
          </a:p>
          <a:p>
            <a:pPr>
              <a:buFont typeface="+mj-lt"/>
              <a:buAutoNum type="arabicPeriod"/>
              <a:defRPr/>
            </a:pPr>
            <a:r>
              <a:rPr lang="en-US" sz="2400" dirty="0">
                <a:ea typeface="ＭＳ Ｐゴシック" panose="020B0600070205080204" pitchFamily="34" charset="-128"/>
              </a:rPr>
              <a:t>The actions of processes conform to a set of specifications describing actions that the processes are allowed to do (or not allowed to do).</a:t>
            </a:r>
          </a:p>
          <a:p>
            <a:pPr marL="0" indent="0">
              <a:buNone/>
              <a:defRPr/>
            </a:pPr>
            <a:endParaRPr lang="en-US" sz="2400" dirty="0">
              <a:ea typeface="ＭＳ Ｐゴシック" panose="020B0600070205080204" pitchFamily="34" charset="-128"/>
            </a:endParaRPr>
          </a:p>
          <a:p>
            <a:pPr marL="0" indent="0" algn="ctr">
              <a:buNone/>
              <a:defRPr/>
            </a:pPr>
            <a:r>
              <a:rPr lang="en-US" dirty="0">
                <a:solidFill>
                  <a:srgbClr val="FFC000"/>
                </a:solidFill>
                <a:effectLst/>
                <a:ea typeface="ＭＳ Ｐゴシック" panose="020B0600070205080204" pitchFamily="34" charset="-128"/>
              </a:rPr>
              <a:t>Systems under attack fail to meet at least one of these characteristics.</a:t>
            </a:r>
          </a:p>
          <a:p>
            <a:pPr marL="0" indent="0">
              <a:buNone/>
              <a:defRPr/>
            </a:pPr>
            <a:endParaRPr lang="en-US" sz="2400" dirty="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771428FD-785E-2A4F-9169-F6A64D3643FD}"/>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E747775-7E82-FF44-9C82-4BAB6A84E3C7}" type="slidenum">
              <a:rPr lang="en-US" altLang="en-US"/>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a:t>
            </a:r>
            <a:r>
              <a:rPr lang="en-US" sz="2800" dirty="0"/>
              <a:t>(4 of 7)</a:t>
            </a:r>
            <a:endParaRPr lang="en-US" dirty="0"/>
          </a:p>
        </p:txBody>
      </p:sp>
      <p:sp>
        <p:nvSpPr>
          <p:cNvPr id="45058" name="Content Placeholder 1"/>
          <p:cNvSpPr>
            <a:spLocks noGrp="1"/>
          </p:cNvSpPr>
          <p:nvPr>
            <p:ph idx="1"/>
          </p:nvPr>
        </p:nvSpPr>
        <p:spPr/>
        <p:txBody>
          <a:bodyPr/>
          <a:lstStyle/>
          <a:p>
            <a:r>
              <a:rPr lang="en-US" dirty="0"/>
              <a:t>Simple Ingress ACL with Three Rules</a:t>
            </a:r>
          </a:p>
          <a:p>
            <a:pPr marL="1016000" lvl="1" indent="-457200">
              <a:buFont typeface="+mj-lt"/>
              <a:buAutoNum type="arabicPeriod"/>
            </a:pPr>
            <a:r>
              <a:rPr lang="en-US" dirty="0"/>
              <a:t>If TCP destination port = 80 or TCP destination port = 443, then Allow Connection [Permits connection to ALL internal webservers]</a:t>
            </a:r>
          </a:p>
          <a:p>
            <a:pPr marL="1016000" lvl="1" indent="-457200">
              <a:buFont typeface="+mj-lt"/>
              <a:buAutoNum type="arabicPeriod"/>
            </a:pPr>
            <a:r>
              <a:rPr lang="en-US" dirty="0"/>
              <a:t>If TCP destination port = 25 AND IP destination address = 60.47.3.35, then Allow Connection [Permits connections to a SINGLE internal mail server]</a:t>
            </a:r>
          </a:p>
          <a:p>
            <a:pPr marL="1016000" lvl="1" indent="-457200">
              <a:buFont typeface="+mj-lt"/>
              <a:buAutoNum type="arabicPeriod"/>
            </a:pPr>
            <a:r>
              <a:rPr lang="en-US" dirty="0"/>
              <a:t>Disallow ALL Connections [Disallows all other externally initiated connections; this is the default behavior]</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50</a:t>
            </a:fld>
            <a:endParaRPr lang="en-US" dirty="0">
              <a:solidFill>
                <a:prstClr val="white"/>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a:t>
            </a:r>
            <a:r>
              <a:rPr lang="en-US" sz="2800" dirty="0"/>
              <a:t>(5 of 7)</a:t>
            </a:r>
            <a:endParaRPr lang="en-US" dirty="0"/>
          </a:p>
        </p:txBody>
      </p:sp>
      <p:sp>
        <p:nvSpPr>
          <p:cNvPr id="46082" name="Content Placeholder 1"/>
          <p:cNvSpPr>
            <a:spLocks noGrp="1"/>
          </p:cNvSpPr>
          <p:nvPr>
            <p:ph idx="1"/>
          </p:nvPr>
        </p:nvSpPr>
        <p:spPr/>
        <p:txBody>
          <a:bodyPr/>
          <a:lstStyle/>
          <a:p>
            <a:r>
              <a:rPr lang="en-US" dirty="0"/>
              <a:t>Low Cost</a:t>
            </a:r>
          </a:p>
          <a:p>
            <a:pPr lvl="1"/>
            <a:r>
              <a:rPr lang="en-US" dirty="0"/>
              <a:t>Most packets are not part of packet-opening attempts</a:t>
            </a:r>
          </a:p>
          <a:p>
            <a:pPr lvl="1"/>
            <a:r>
              <a:rPr lang="en-US" dirty="0"/>
              <a:t>These can be handled very simply and therefore inexpensively</a:t>
            </a:r>
          </a:p>
          <a:p>
            <a:pPr lvl="1"/>
            <a:r>
              <a:rPr lang="en-US" dirty="0"/>
              <a:t>Connection-opening attempt packets are more expensive processes but are rare</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51</a:t>
            </a:fld>
            <a:endParaRPr lang="en-US" dirty="0">
              <a:solidFill>
                <a:prstClr val="white"/>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a:t>
            </a:r>
            <a:r>
              <a:rPr lang="en-US" sz="2800" dirty="0"/>
              <a:t>(6 of 7)</a:t>
            </a:r>
            <a:endParaRPr lang="en-US" dirty="0"/>
          </a:p>
        </p:txBody>
      </p:sp>
      <p:sp>
        <p:nvSpPr>
          <p:cNvPr id="47106" name="Content Placeholder 1"/>
          <p:cNvSpPr>
            <a:spLocks noGrp="1"/>
          </p:cNvSpPr>
          <p:nvPr>
            <p:ph idx="1"/>
          </p:nvPr>
        </p:nvSpPr>
        <p:spPr/>
        <p:txBody>
          <a:bodyPr/>
          <a:lstStyle/>
          <a:p>
            <a:r>
              <a:rPr lang="en-US" dirty="0"/>
              <a:t>Safety</a:t>
            </a:r>
          </a:p>
          <a:p>
            <a:pPr lvl="1"/>
            <a:r>
              <a:rPr lang="en-US" dirty="0"/>
              <a:t>Attacks other than application-level attacks usually fail to get through SPI firewalls</a:t>
            </a:r>
          </a:p>
          <a:p>
            <a:pPr lvl="1"/>
            <a:r>
              <a:rPr lang="en-US" dirty="0"/>
              <a:t>In addition, SPI firewalls can use other forms of filtering when needed</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52</a:t>
            </a:fld>
            <a:endParaRPr lang="en-US" dirty="0">
              <a:solidFill>
                <a:prstClr val="white"/>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Stateful Packet Inspection </a:t>
            </a:r>
            <a:r>
              <a:rPr lang="en-US" sz="2800" dirty="0"/>
              <a:t>(7 of 7)</a:t>
            </a:r>
            <a:endParaRPr lang="en-US" dirty="0"/>
          </a:p>
        </p:txBody>
      </p:sp>
      <p:sp>
        <p:nvSpPr>
          <p:cNvPr id="48130" name="Content Placeholder 1"/>
          <p:cNvSpPr>
            <a:spLocks noGrp="1"/>
          </p:cNvSpPr>
          <p:nvPr>
            <p:ph idx="1"/>
          </p:nvPr>
        </p:nvSpPr>
        <p:spPr/>
        <p:txBody>
          <a:bodyPr/>
          <a:lstStyle/>
          <a:p>
            <a:r>
              <a:rPr lang="en-US" dirty="0"/>
              <a:t>Dominance</a:t>
            </a:r>
          </a:p>
          <a:p>
            <a:pPr lvl="1"/>
            <a:r>
              <a:rPr lang="en-US" dirty="0"/>
              <a:t>The combination of high safety and low cost makes SPI firewalls extremely popular</a:t>
            </a:r>
          </a:p>
          <a:p>
            <a:pPr lvl="1"/>
            <a:r>
              <a:rPr lang="en-US" dirty="0"/>
              <a:t>Nearly all main border firewalls today use stateful packet inspection</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53</a:t>
            </a:fld>
            <a:endParaRPr lang="en-US" dirty="0">
              <a:solidFill>
                <a:prstClr val="white"/>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Application Proxy Firewalls and</a:t>
            </a:r>
            <a:br>
              <a:rPr lang="en-US" dirty="0"/>
            </a:br>
            <a:r>
              <a:rPr lang="en-US" dirty="0"/>
              <a:t>Content Filtering </a:t>
            </a:r>
            <a:r>
              <a:rPr lang="en-US" sz="2800" dirty="0"/>
              <a:t>(1 of 4)</a:t>
            </a:r>
            <a:endParaRPr lang="en-US" dirty="0"/>
          </a:p>
        </p:txBody>
      </p:sp>
      <p:sp>
        <p:nvSpPr>
          <p:cNvPr id="60418" name="Content Placeholder 1"/>
          <p:cNvSpPr>
            <a:spLocks noGrp="1"/>
          </p:cNvSpPr>
          <p:nvPr>
            <p:ph idx="1"/>
          </p:nvPr>
        </p:nvSpPr>
        <p:spPr/>
        <p:txBody>
          <a:bodyPr/>
          <a:lstStyle/>
          <a:p>
            <a:r>
              <a:rPr lang="en-US" dirty="0"/>
              <a:t>Protections for Internal Clients against Malicious Webservers</a:t>
            </a:r>
          </a:p>
          <a:p>
            <a:pPr lvl="1"/>
            <a:r>
              <a:rPr lang="en-US" dirty="0"/>
              <a:t>URL blacklists for known attack sites</a:t>
            </a:r>
          </a:p>
          <a:p>
            <a:pPr lvl="1"/>
            <a:r>
              <a:rPr lang="en-US" dirty="0"/>
              <a:t>Protection against some or all scripts in webpages</a:t>
            </a:r>
          </a:p>
          <a:p>
            <a:pPr lvl="1"/>
            <a:r>
              <a:rPr lang="en-US" dirty="0"/>
              <a:t>The disallowing of HTTP response messages with prohibited MIME types that indicate malware</a:t>
            </a:r>
          </a:p>
          <a:p>
            <a:pPr marL="101600" indent="0">
              <a:buNone/>
            </a:pPr>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54</a:t>
            </a:fld>
            <a:endParaRPr lang="en-US" dirty="0">
              <a:solidFill>
                <a:prstClr val="white"/>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Application Proxy Firewalls and</a:t>
            </a:r>
            <a:br>
              <a:rPr lang="en-US" dirty="0"/>
            </a:br>
            <a:r>
              <a:rPr lang="en-US" dirty="0"/>
              <a:t>Content Filtering </a:t>
            </a:r>
            <a:r>
              <a:rPr lang="en-US" sz="2800" dirty="0"/>
              <a:t>(2 of 4)</a:t>
            </a:r>
            <a:endParaRPr lang="en-US" dirty="0"/>
          </a:p>
        </p:txBody>
      </p:sp>
      <p:sp>
        <p:nvSpPr>
          <p:cNvPr id="60418" name="Content Placeholder 1"/>
          <p:cNvSpPr>
            <a:spLocks noGrp="1"/>
          </p:cNvSpPr>
          <p:nvPr>
            <p:ph idx="1"/>
          </p:nvPr>
        </p:nvSpPr>
        <p:spPr/>
        <p:txBody>
          <a:bodyPr/>
          <a:lstStyle/>
          <a:p>
            <a:r>
              <a:rPr lang="en-US" dirty="0"/>
              <a:t>Protections against Misbehaving Internal Clients</a:t>
            </a:r>
          </a:p>
          <a:p>
            <a:pPr lvl="1"/>
            <a:r>
              <a:rPr lang="en-US" dirty="0"/>
              <a:t>Disallowing the HTTP POST method, which can be use to send out sensitive files</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55</a:t>
            </a:fld>
            <a:endParaRPr lang="en-US" dirty="0">
              <a:solidFill>
                <a:prstClr val="white"/>
              </a:solidFill>
            </a:endParaRPr>
          </a:p>
        </p:txBody>
      </p:sp>
    </p:spTree>
    <p:extLst>
      <p:ext uri="{BB962C8B-B14F-4D97-AF65-F5344CB8AC3E}">
        <p14:creationId xmlns:p14="http://schemas.microsoft.com/office/powerpoint/2010/main" val="4169209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Application Proxy Firewalls and</a:t>
            </a:r>
            <a:br>
              <a:rPr lang="en-US" dirty="0"/>
            </a:br>
            <a:r>
              <a:rPr lang="en-US" dirty="0"/>
              <a:t>Content Filtering </a:t>
            </a:r>
            <a:r>
              <a:rPr lang="en-US" sz="2800" dirty="0"/>
              <a:t>(3 of 4)</a:t>
            </a:r>
            <a:endParaRPr lang="en-US" dirty="0"/>
          </a:p>
        </p:txBody>
      </p:sp>
      <p:sp>
        <p:nvSpPr>
          <p:cNvPr id="61442" name="Content Placeholder 1"/>
          <p:cNvSpPr>
            <a:spLocks noGrp="1"/>
          </p:cNvSpPr>
          <p:nvPr>
            <p:ph idx="1"/>
          </p:nvPr>
        </p:nvSpPr>
        <p:spPr/>
        <p:txBody>
          <a:bodyPr/>
          <a:lstStyle/>
          <a:p>
            <a:r>
              <a:rPr lang="en-US" dirty="0"/>
              <a:t>Protections for Internal Webservers against Malicious Clients</a:t>
            </a:r>
          </a:p>
          <a:p>
            <a:pPr lvl="1"/>
            <a:r>
              <a:rPr lang="en-US" dirty="0"/>
              <a:t>Disallow HTTP POST methods, which could allow malware files to be placed on the server</a:t>
            </a:r>
          </a:p>
          <a:p>
            <a:pPr lvl="1"/>
            <a:r>
              <a:rPr lang="en-US" dirty="0"/>
              <a:t>Indications of SQL injection attacks</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56</a:t>
            </a:fld>
            <a:endParaRPr lang="en-US" dirty="0">
              <a:solidFill>
                <a:prstClr val="white"/>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Application Proxy Firewalls and</a:t>
            </a:r>
            <a:br>
              <a:rPr lang="en-US" dirty="0"/>
            </a:br>
            <a:r>
              <a:rPr lang="en-US" dirty="0"/>
              <a:t>Content Filtering </a:t>
            </a:r>
            <a:r>
              <a:rPr lang="en-US" sz="2800" dirty="0"/>
              <a:t>(4 of 4)</a:t>
            </a:r>
            <a:endParaRPr lang="en-US" dirty="0"/>
          </a:p>
        </p:txBody>
      </p:sp>
      <p:sp>
        <p:nvSpPr>
          <p:cNvPr id="2" name="Content Placeholder 1"/>
          <p:cNvSpPr>
            <a:spLocks noGrp="1"/>
          </p:cNvSpPr>
          <p:nvPr>
            <p:ph idx="1"/>
          </p:nvPr>
        </p:nvSpPr>
        <p:spPr/>
        <p:txBody>
          <a:bodyPr/>
          <a:lstStyle/>
          <a:p>
            <a:r>
              <a:rPr lang="en-US" dirty="0"/>
              <a:t>Automatic Protections</a:t>
            </a:r>
          </a:p>
          <a:p>
            <a:pPr lvl="1"/>
            <a:r>
              <a:rPr lang="en-US" dirty="0"/>
              <a:t>The hiding of internal host IP addresses from sniffers</a:t>
            </a:r>
          </a:p>
          <a:p>
            <a:pPr lvl="1"/>
            <a:r>
              <a:rPr lang="en-US" dirty="0"/>
              <a:t>Header destruction</a:t>
            </a:r>
          </a:p>
          <a:p>
            <a:pPr lvl="2"/>
            <a:r>
              <a:rPr lang="en-US" dirty="0"/>
              <a:t>The data link, internet, and transport headers are discarded—along with any attacks they may have contained</a:t>
            </a:r>
          </a:p>
          <a:p>
            <a:pPr lvl="1"/>
            <a:r>
              <a:rPr lang="en-US" dirty="0"/>
              <a:t>Protocol fidelity</a:t>
            </a:r>
          </a:p>
          <a:p>
            <a:pPr lvl="2"/>
            <a:r>
              <a:rPr lang="en-US" dirty="0"/>
              <a:t>If the client or server does not follow the protocol of the indicated port number, communication with the firewall automatically breaks down</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57</a:t>
            </a:fld>
            <a:endParaRPr lang="en-US" dirty="0">
              <a:solidFill>
                <a:prstClr val="white"/>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IDS Vs. Firewall</a:t>
            </a:r>
          </a:p>
        </p:txBody>
      </p:sp>
      <p:sp>
        <p:nvSpPr>
          <p:cNvPr id="65538" name="Content Placeholder 1"/>
          <p:cNvSpPr>
            <a:spLocks noGrp="1"/>
          </p:cNvSpPr>
          <p:nvPr>
            <p:ph idx="1"/>
          </p:nvPr>
        </p:nvSpPr>
        <p:spPr/>
        <p:txBody>
          <a:bodyPr/>
          <a:lstStyle/>
          <a:p>
            <a:r>
              <a:rPr lang="en-US" dirty="0"/>
              <a:t>Intrusion Detection Systems (IDSs)</a:t>
            </a:r>
          </a:p>
          <a:p>
            <a:pPr lvl="1"/>
            <a:r>
              <a:rPr lang="en-US" dirty="0"/>
              <a:t>Firewalls drop provable attack packets only</a:t>
            </a:r>
          </a:p>
          <a:p>
            <a:pPr lvl="1"/>
            <a:r>
              <a:rPr lang="en-US" dirty="0"/>
              <a:t>Intrusion detection systems (IDSs) look for suspicious traffic</a:t>
            </a:r>
          </a:p>
          <a:p>
            <a:pPr lvl="1"/>
            <a:r>
              <a:rPr lang="en-US" dirty="0"/>
              <a:t>Sends an alarm message if the attack appears to be serious</a:t>
            </a:r>
          </a:p>
          <a:p>
            <a:pPr lvl="1"/>
            <a:r>
              <a:rPr lang="en-US" dirty="0"/>
              <a:t>Problem: Too many false positives (false alarms)</a:t>
            </a:r>
          </a:p>
          <a:p>
            <a:pPr lvl="1"/>
            <a:r>
              <a:rPr lang="en-US" dirty="0"/>
              <a:t>Problem: Heavy processing requirements because of sophisticated filtering</a:t>
            </a:r>
          </a:p>
          <a:p>
            <a:pPr lvl="1"/>
            <a:r>
              <a:rPr lang="en-US" dirty="0"/>
              <a:t>Packet stream analysis</a:t>
            </a:r>
          </a:p>
          <a:p>
            <a:pPr lvl="1"/>
            <a:r>
              <a:rPr lang="en-US" dirty="0"/>
              <a:t>Often, patterns cannot be seen unless many packets are examined</a:t>
            </a:r>
          </a:p>
          <a:p>
            <a:endParaRPr lang="en-US" dirty="0"/>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58</a:t>
            </a:fld>
            <a:endParaRPr lang="en-US" dirty="0">
              <a:solidFill>
                <a:prstClr val="white"/>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IPS VS. Firewall</a:t>
            </a:r>
          </a:p>
        </p:txBody>
      </p:sp>
      <p:sp>
        <p:nvSpPr>
          <p:cNvPr id="69634" name="Content Placeholder 1"/>
          <p:cNvSpPr>
            <a:spLocks noGrp="1"/>
          </p:cNvSpPr>
          <p:nvPr>
            <p:ph idx="1"/>
          </p:nvPr>
        </p:nvSpPr>
        <p:spPr>
          <a:xfrm>
            <a:off x="1981200" y="1552073"/>
            <a:ext cx="8229600" cy="4428411"/>
          </a:xfrm>
        </p:spPr>
        <p:txBody>
          <a:bodyPr/>
          <a:lstStyle/>
          <a:p>
            <a:r>
              <a:rPr lang="en-US" dirty="0"/>
              <a:t>Intrusion Prevention Systems (IPSs)</a:t>
            </a:r>
          </a:p>
          <a:p>
            <a:pPr lvl="1"/>
            <a:r>
              <a:rPr lang="en-US" dirty="0"/>
              <a:t>Use IDS filtering mechanisms</a:t>
            </a:r>
          </a:p>
          <a:p>
            <a:pPr lvl="1"/>
            <a:r>
              <a:rPr lang="en-US" dirty="0"/>
              <a:t>Application-specific integrated circuits (ASICs) provide the needed processing power</a:t>
            </a:r>
          </a:p>
          <a:p>
            <a:pPr lvl="1"/>
            <a:r>
              <a:rPr lang="en-US" dirty="0"/>
              <a:t>Attack confidence identification spectrum</a:t>
            </a:r>
          </a:p>
          <a:p>
            <a:pPr lvl="1"/>
            <a:r>
              <a:rPr lang="en-US" dirty="0"/>
              <a:t>Somewhat likely,</a:t>
            </a:r>
          </a:p>
          <a:p>
            <a:pPr lvl="1"/>
            <a:r>
              <a:rPr lang="en-US" dirty="0"/>
              <a:t>Very likely,</a:t>
            </a:r>
          </a:p>
          <a:p>
            <a:pPr lvl="1"/>
            <a:r>
              <a:rPr lang="en-US" dirty="0"/>
              <a:t>Provable</a:t>
            </a:r>
          </a:p>
          <a:p>
            <a:pPr lvl="1"/>
            <a:r>
              <a:rPr lang="en-US" dirty="0"/>
              <a:t>Allowed to stop traffic at the high end of the attack confidence spectrum</a:t>
            </a:r>
          </a:p>
          <a:p>
            <a:pPr lvl="1"/>
            <a:r>
              <a:rPr lang="en-US" dirty="0"/>
              <a:t>Firm decides which attacks to stop</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59</a:t>
            </a:fld>
            <a:endParaRPr lang="en-US" dirty="0">
              <a:solidFill>
                <a:prstClr val="whit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3AF9-ED36-914E-82EC-77BFD0F44D3B}"/>
              </a:ext>
            </a:extLst>
          </p:cNvPr>
          <p:cNvSpPr>
            <a:spLocks noGrp="1"/>
          </p:cNvSpPr>
          <p:nvPr>
            <p:ph type="title"/>
          </p:nvPr>
        </p:nvSpPr>
        <p:spPr/>
        <p:txBody>
          <a:bodyPr/>
          <a:lstStyle/>
          <a:p>
            <a:pPr>
              <a:defRPr/>
            </a:pPr>
            <a:r>
              <a:rPr lang="en-US" dirty="0">
                <a:ea typeface="ＭＳ Ｐゴシック" panose="020B0600070205080204" pitchFamily="34" charset="-128"/>
              </a:rPr>
              <a:t>Example</a:t>
            </a:r>
          </a:p>
        </p:txBody>
      </p:sp>
      <p:sp>
        <p:nvSpPr>
          <p:cNvPr id="3" name="Content Placeholder 2">
            <a:extLst>
              <a:ext uri="{FF2B5EF4-FFF2-40B4-BE49-F238E27FC236}">
                <a16:creationId xmlns:a16="http://schemas.microsoft.com/office/drawing/2014/main" id="{EE15C3B2-DB5F-A44A-9B3D-325219AD3A5B}"/>
              </a:ext>
            </a:extLst>
          </p:cNvPr>
          <p:cNvSpPr>
            <a:spLocks noGrp="1"/>
          </p:cNvSpPr>
          <p:nvPr>
            <p:ph idx="1"/>
          </p:nvPr>
        </p:nvSpPr>
        <p:spPr>
          <a:xfrm>
            <a:off x="1981201" y="1196976"/>
            <a:ext cx="8291513" cy="5184775"/>
          </a:xfrm>
        </p:spPr>
        <p:txBody>
          <a:bodyPr>
            <a:normAutofit/>
          </a:bodyPr>
          <a:lstStyle/>
          <a:p>
            <a:pPr algn="just">
              <a:defRPr/>
            </a:pPr>
            <a:r>
              <a:rPr lang="en-US" dirty="0">
                <a:ea typeface="ＭＳ Ｐゴシック" panose="020B0600070205080204" pitchFamily="34" charset="-128"/>
              </a:rPr>
              <a:t>If the goal is to put in a backdoor, the intruder may modify a system configuration file or program. If the attacker enters the system as a non-privileged user, he or she must acquire system privileges to change the files. The non-privileged user may not be a user who normally acquires system privileges (</a:t>
            </a:r>
            <a:r>
              <a:rPr lang="en-US" dirty="0">
                <a:solidFill>
                  <a:srgbClr val="FFC000"/>
                </a:solidFill>
                <a:ea typeface="ＭＳ Ｐゴシック" panose="020B0600070205080204" pitchFamily="34" charset="-128"/>
              </a:rPr>
              <a:t>characteristic 1</a:t>
            </a:r>
            <a:r>
              <a:rPr lang="en-US" dirty="0">
                <a:ea typeface="ＭＳ Ｐゴシック" panose="020B0600070205080204" pitchFamily="34" charset="-128"/>
              </a:rPr>
              <a:t>). The techniques used to acquire those privileges may involve sequences of commands designed to violate the security policy of the system (</a:t>
            </a:r>
            <a:r>
              <a:rPr lang="en-US" dirty="0">
                <a:solidFill>
                  <a:srgbClr val="FFC000"/>
                </a:solidFill>
                <a:ea typeface="ＭＳ Ｐゴシック" panose="020B0600070205080204" pitchFamily="34" charset="-128"/>
              </a:rPr>
              <a:t>characteristic 2</a:t>
            </a:r>
            <a:r>
              <a:rPr lang="en-US" dirty="0">
                <a:ea typeface="ＭＳ Ｐゴシック" panose="020B0600070205080204" pitchFamily="34" charset="-128"/>
              </a:rPr>
              <a:t>). If they do not, the alterations in the system files may introduce elements that cause processes to act in ways that violate specifications (</a:t>
            </a:r>
            <a:r>
              <a:rPr lang="en-US" dirty="0">
                <a:solidFill>
                  <a:srgbClr val="FFC000"/>
                </a:solidFill>
                <a:ea typeface="ＭＳ Ｐゴシック" panose="020B0600070205080204" pitchFamily="34" charset="-128"/>
              </a:rPr>
              <a:t>characteristic 3</a:t>
            </a:r>
            <a:r>
              <a:rPr lang="en-US" dirty="0">
                <a:ea typeface="ＭＳ Ｐゴシック" panose="020B0600070205080204" pitchFamily="34" charset="-128"/>
              </a:rPr>
              <a:t>). </a:t>
            </a:r>
          </a:p>
          <a:p>
            <a:pPr algn="just">
              <a:defRPr/>
            </a:pPr>
            <a:r>
              <a:rPr lang="en-US" dirty="0">
                <a:ea typeface="ＭＳ Ｐゴシック" panose="020B0600070205080204" pitchFamily="34" charset="-128"/>
              </a:rPr>
              <a:t>If the attacker modifies a user file, processes executing on behalf of that user can now behave in abnormal ways, such as allowing network connections from sites not able to connect earlier, or by executing commands that the user did not execute before (</a:t>
            </a:r>
            <a:r>
              <a:rPr lang="en-US" dirty="0">
                <a:solidFill>
                  <a:srgbClr val="FFC000"/>
                </a:solidFill>
                <a:ea typeface="ＭＳ Ｐゴシック" panose="020B0600070205080204" pitchFamily="34" charset="-128"/>
              </a:rPr>
              <a:t>characteristic 1</a:t>
            </a:r>
            <a:r>
              <a:rPr lang="en-US" dirty="0">
                <a:ea typeface="ＭＳ Ｐゴシック" panose="020B0600070205080204" pitchFamily="34" charset="-128"/>
              </a:rPr>
              <a:t>). The commands may subvert the security policy, thereby gaining system privileges for the user—and the attacker (</a:t>
            </a:r>
            <a:r>
              <a:rPr lang="en-US" dirty="0">
                <a:solidFill>
                  <a:srgbClr val="FFC000"/>
                </a:solidFill>
                <a:ea typeface="ＭＳ Ｐゴシック" panose="020B0600070205080204" pitchFamily="34" charset="-128"/>
              </a:rPr>
              <a:t>characteristic 2</a:t>
            </a:r>
            <a:r>
              <a:rPr lang="en-US" dirty="0">
                <a:ea typeface="ＭＳ Ｐゴシック" panose="020B0600070205080204" pitchFamily="34" charset="-128"/>
              </a:rPr>
              <a:t>).</a:t>
            </a:r>
          </a:p>
        </p:txBody>
      </p:sp>
      <p:sp>
        <p:nvSpPr>
          <p:cNvPr id="4" name="Slide Number Placeholder 3">
            <a:extLst>
              <a:ext uri="{FF2B5EF4-FFF2-40B4-BE49-F238E27FC236}">
                <a16:creationId xmlns:a16="http://schemas.microsoft.com/office/drawing/2014/main" id="{077A3FEC-4F74-844A-8F96-D72F63B0232C}"/>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76BA0ED-5841-3346-9BEE-BE4132351D57}" type="slidenum">
              <a:rPr lang="en-US" altLang="en-US"/>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E6F1CD-E597-410D-9C68-6422062BA2A8}"/>
              </a:ext>
            </a:extLst>
          </p:cNvPr>
          <p:cNvSpPr>
            <a:spLocks noGrp="1"/>
          </p:cNvSpPr>
          <p:nvPr>
            <p:ph type="title"/>
          </p:nvPr>
        </p:nvSpPr>
        <p:spPr/>
        <p:txBody>
          <a:bodyPr/>
          <a:lstStyle/>
          <a:p>
            <a:r>
              <a:rPr lang="en-US" dirty="0"/>
              <a:t>Firewalls and Antivirus Servers</a:t>
            </a:r>
          </a:p>
        </p:txBody>
      </p:sp>
      <p:pic>
        <p:nvPicPr>
          <p:cNvPr id="5" name="Content Placeholder 4" descr="In the illustration a file from the internet before reaching the host is seen passing the firewall and getting filtered at the AV server. The details of steps involved are as follows:&#10;Step 1 is labeled arriving file and is depicted from internet to firewall.&#10;Step 2 is labeled referral and is depicted from firewall to AV server.&#10;Step 3 is at the AV server and reads: Filtering for viruses, worms, Trojan horses, malicious scripts, etc.&#10;Step 4a is labeled return for delivery and is depicted from AV server to firewall.&#10;Step 4b is labeled delivery and is depicted from firewall to destination host.&#10;Step 5 is labeled direct delivery and is depicted from AV server to destination host. ">
            <a:extLst>
              <a:ext uri="{FF2B5EF4-FFF2-40B4-BE49-F238E27FC236}">
                <a16:creationId xmlns:a16="http://schemas.microsoft.com/office/drawing/2014/main" id="{58D2EEFD-F211-4F04-B2E4-DBFE5A4D1256}"/>
              </a:ext>
            </a:extLst>
          </p:cNvPr>
          <p:cNvPicPr>
            <a:picLocks noGrp="1" noChangeAspect="1"/>
          </p:cNvPicPr>
          <p:nvPr>
            <p:ph idx="1"/>
          </p:nvPr>
        </p:nvPicPr>
        <p:blipFill rotWithShape="1">
          <a:blip r:embed="rId3"/>
          <a:srcRect b="13325"/>
          <a:stretch/>
        </p:blipFill>
        <p:spPr>
          <a:xfrm>
            <a:off x="1981200" y="1801528"/>
            <a:ext cx="8229600" cy="3552527"/>
          </a:xfrm>
        </p:spPr>
      </p:pic>
    </p:spTree>
    <p:extLst>
      <p:ext uri="{BB962C8B-B14F-4D97-AF65-F5344CB8AC3E}">
        <p14:creationId xmlns:p14="http://schemas.microsoft.com/office/powerpoint/2010/main" val="1863659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E6E07F-D7F6-4ABF-9B9C-76B707AAE146}"/>
              </a:ext>
            </a:extLst>
          </p:cNvPr>
          <p:cNvSpPr>
            <a:spLocks noGrp="1"/>
          </p:cNvSpPr>
          <p:nvPr>
            <p:ph type="title"/>
          </p:nvPr>
        </p:nvSpPr>
        <p:spPr>
          <a:xfrm>
            <a:off x="581192" y="854556"/>
            <a:ext cx="11029616" cy="1013800"/>
          </a:xfrm>
        </p:spPr>
        <p:txBody>
          <a:bodyPr>
            <a:normAutofit fontScale="90000"/>
          </a:bodyPr>
          <a:lstStyle/>
          <a:p>
            <a:r>
              <a:rPr lang="en-US" sz="4400" dirty="0"/>
              <a:t>Antivirus Filtering and Unified Threat</a:t>
            </a:r>
            <a:br>
              <a:rPr lang="en-US" sz="4400" dirty="0"/>
            </a:br>
            <a:r>
              <a:rPr lang="en-US" sz="4400" dirty="0"/>
              <a:t>Management</a:t>
            </a:r>
          </a:p>
        </p:txBody>
      </p:sp>
      <p:sp>
        <p:nvSpPr>
          <p:cNvPr id="2" name="Content Placeholder 1">
            <a:extLst>
              <a:ext uri="{FF2B5EF4-FFF2-40B4-BE49-F238E27FC236}">
                <a16:creationId xmlns:a16="http://schemas.microsoft.com/office/drawing/2014/main" id="{489FF08D-2F4F-4350-8832-A0FB85FEA551}"/>
              </a:ext>
            </a:extLst>
          </p:cNvPr>
          <p:cNvSpPr>
            <a:spLocks noGrp="1"/>
          </p:cNvSpPr>
          <p:nvPr>
            <p:ph idx="1"/>
          </p:nvPr>
        </p:nvSpPr>
        <p:spPr/>
        <p:txBody>
          <a:bodyPr/>
          <a:lstStyle/>
          <a:p>
            <a:r>
              <a:rPr lang="en-US" dirty="0"/>
              <a:t>Traditional Firewalls</a:t>
            </a:r>
          </a:p>
          <a:p>
            <a:pPr lvl="1"/>
            <a:r>
              <a:rPr lang="en-US" dirty="0"/>
              <a:t>Do not do antivirus filtering</a:t>
            </a:r>
          </a:p>
          <a:p>
            <a:r>
              <a:rPr lang="en-US" dirty="0"/>
              <a:t>Unified Threat Management (UTM) Firewalls</a:t>
            </a:r>
          </a:p>
          <a:p>
            <a:pPr lvl="1"/>
            <a:r>
              <a:rPr lang="en-US" dirty="0"/>
              <a:t>SPI</a:t>
            </a:r>
          </a:p>
          <a:p>
            <a:pPr lvl="1"/>
            <a:r>
              <a:rPr lang="en-US" dirty="0"/>
              <a:t>Antivirus filtering</a:t>
            </a:r>
          </a:p>
          <a:p>
            <a:pPr lvl="1"/>
            <a:r>
              <a:rPr lang="en-US" dirty="0"/>
              <a:t>VPNs</a:t>
            </a:r>
          </a:p>
          <a:p>
            <a:pPr lvl="1"/>
            <a:r>
              <a:rPr lang="en-US" dirty="0"/>
              <a:t>DoS protection</a:t>
            </a:r>
          </a:p>
          <a:p>
            <a:pPr lvl="1"/>
            <a:r>
              <a:rPr lang="en-US" dirty="0"/>
              <a:t>NAT</a:t>
            </a:r>
          </a:p>
        </p:txBody>
      </p:sp>
    </p:spTree>
    <p:extLst>
      <p:ext uri="{BB962C8B-B14F-4D97-AF65-F5344CB8AC3E}">
        <p14:creationId xmlns:p14="http://schemas.microsoft.com/office/powerpoint/2010/main" val="11500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Firewall Filtering Problems </a:t>
            </a:r>
            <a:r>
              <a:rPr lang="en-US" sz="2800" dirty="0"/>
              <a:t>(1 of 6)</a:t>
            </a:r>
            <a:endParaRPr lang="en-US" dirty="0"/>
          </a:p>
        </p:txBody>
      </p:sp>
      <p:sp>
        <p:nvSpPr>
          <p:cNvPr id="2" name="Content Placeholder 1"/>
          <p:cNvSpPr>
            <a:spLocks noGrp="1"/>
          </p:cNvSpPr>
          <p:nvPr>
            <p:ph idx="1"/>
          </p:nvPr>
        </p:nvSpPr>
        <p:spPr/>
        <p:txBody>
          <a:bodyPr/>
          <a:lstStyle/>
          <a:p>
            <a:r>
              <a:rPr lang="en-US" dirty="0"/>
              <a:t>Protecting the Perimeter Is No Longer Possible</a:t>
            </a:r>
          </a:p>
          <a:p>
            <a:pPr lvl="1"/>
            <a:r>
              <a:rPr lang="en-US" dirty="0"/>
              <a:t>There are too many ways to get through the perimeter</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62</a:t>
            </a:fld>
            <a:endParaRPr lang="en-US" dirty="0">
              <a:solidFill>
                <a:prstClr val="white"/>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Firewall Filtering Problems </a:t>
            </a:r>
            <a:r>
              <a:rPr lang="en-US" sz="2800" dirty="0"/>
              <a:t>(2 of 6)</a:t>
            </a:r>
            <a:endParaRPr lang="en-US" dirty="0"/>
          </a:p>
        </p:txBody>
      </p:sp>
      <p:sp>
        <p:nvSpPr>
          <p:cNvPr id="2" name="Content Placeholder 1"/>
          <p:cNvSpPr>
            <a:spLocks noGrp="1"/>
          </p:cNvSpPr>
          <p:nvPr>
            <p:ph idx="1"/>
          </p:nvPr>
        </p:nvSpPr>
        <p:spPr/>
        <p:txBody>
          <a:bodyPr/>
          <a:lstStyle/>
          <a:p>
            <a:r>
              <a:rPr lang="en-US" dirty="0"/>
              <a:t>Avoiding the Border Firewall</a:t>
            </a:r>
          </a:p>
          <a:p>
            <a:pPr lvl="1"/>
            <a:r>
              <a:rPr lang="en-US" dirty="0"/>
              <a:t>Internal attackers are inside the firewall already</a:t>
            </a:r>
          </a:p>
          <a:p>
            <a:pPr lvl="1"/>
            <a:r>
              <a:rPr lang="en-US" dirty="0"/>
              <a:t>Compromised internal hosts are inside the firewall</a:t>
            </a:r>
          </a:p>
          <a:p>
            <a:pPr lvl="1"/>
            <a:r>
              <a:rPr lang="en-US" dirty="0"/>
              <a:t>Wireless LAN drive-by hackers enter through access points that are inside the site</a:t>
            </a:r>
          </a:p>
          <a:p>
            <a:pPr lvl="1"/>
            <a:r>
              <a:rPr lang="en-US" dirty="0"/>
              <a:t>Home notebooks, mobile phones, and media brought into the site</a:t>
            </a:r>
          </a:p>
          <a:p>
            <a:pPr lvl="1"/>
            <a:r>
              <a:rPr lang="en-US" dirty="0"/>
              <a:t>Internal firewalls can address some of these threats</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63</a:t>
            </a:fld>
            <a:endParaRPr lang="en-US" dirty="0">
              <a:solidFill>
                <a:prstClr val="white"/>
              </a:solidFill>
            </a:endParaRPr>
          </a:p>
        </p:txBody>
      </p:sp>
    </p:spTree>
    <p:extLst>
      <p:ext uri="{BB962C8B-B14F-4D97-AF65-F5344CB8AC3E}">
        <p14:creationId xmlns:p14="http://schemas.microsoft.com/office/powerpoint/2010/main" val="1158349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Firewall Filtering Problems </a:t>
            </a:r>
            <a:r>
              <a:rPr lang="en-US" sz="2800" dirty="0"/>
              <a:t>(3 of 6)</a:t>
            </a:r>
            <a:endParaRPr lang="en-US" dirty="0"/>
          </a:p>
        </p:txBody>
      </p:sp>
      <p:sp>
        <p:nvSpPr>
          <p:cNvPr id="2" name="Content Placeholder 1"/>
          <p:cNvSpPr>
            <a:spLocks noGrp="1"/>
          </p:cNvSpPr>
          <p:nvPr>
            <p:ph idx="1"/>
          </p:nvPr>
        </p:nvSpPr>
        <p:spPr/>
        <p:txBody>
          <a:bodyPr/>
          <a:lstStyle/>
          <a:p>
            <a:r>
              <a:rPr lang="en-US" dirty="0"/>
              <a:t>Extending the Perimeter</a:t>
            </a:r>
          </a:p>
          <a:p>
            <a:pPr lvl="1"/>
            <a:r>
              <a:rPr lang="en-US" dirty="0"/>
              <a:t>Remote employees must be given access</a:t>
            </a:r>
          </a:p>
          <a:p>
            <a:pPr lvl="1"/>
            <a:r>
              <a:rPr lang="en-US" dirty="0"/>
              <a:t>Consultants, outsourcers, customers, suppliers, and other subsidiaries must be given access</a:t>
            </a:r>
          </a:p>
          <a:p>
            <a:pPr lvl="1"/>
            <a:r>
              <a:rPr lang="en-US" dirty="0"/>
              <a:t>Essentially, all of these tend to use VPNs to make external parties “internal” to your site</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64</a:t>
            </a:fld>
            <a:endParaRPr lang="en-US" dirty="0">
              <a:solidFill>
                <a:prstClr val="white"/>
              </a:solidFill>
            </a:endParaRPr>
          </a:p>
        </p:txBody>
      </p:sp>
    </p:spTree>
    <p:extLst>
      <p:ext uri="{BB962C8B-B14F-4D97-AF65-F5344CB8AC3E}">
        <p14:creationId xmlns:p14="http://schemas.microsoft.com/office/powerpoint/2010/main" val="741473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Firewall Filtering Problems </a:t>
            </a:r>
            <a:r>
              <a:rPr lang="en-US" sz="2800" dirty="0"/>
              <a:t>(4 of 6)</a:t>
            </a:r>
            <a:endParaRPr lang="en-US" dirty="0"/>
          </a:p>
        </p:txBody>
      </p:sp>
      <p:sp>
        <p:nvSpPr>
          <p:cNvPr id="100354" name="Content Placeholder 1"/>
          <p:cNvSpPr>
            <a:spLocks noGrp="1"/>
          </p:cNvSpPr>
          <p:nvPr>
            <p:ph idx="1"/>
          </p:nvPr>
        </p:nvSpPr>
        <p:spPr/>
        <p:txBody>
          <a:bodyPr/>
          <a:lstStyle/>
          <a:p>
            <a:r>
              <a:rPr lang="en-US" dirty="0"/>
              <a:t>Most Filtering Methods Use Attack Signature Detection</a:t>
            </a:r>
          </a:p>
          <a:p>
            <a:pPr lvl="1"/>
            <a:r>
              <a:rPr lang="en-US" dirty="0"/>
              <a:t>Each attack has a signature</a:t>
            </a:r>
          </a:p>
          <a:p>
            <a:pPr lvl="1"/>
            <a:r>
              <a:rPr lang="en-US" dirty="0"/>
              <a:t>This attack signature is discovered</a:t>
            </a:r>
          </a:p>
          <a:p>
            <a:pPr lvl="1"/>
            <a:r>
              <a:rPr lang="en-US" dirty="0"/>
              <a:t>The attack signature is added to the firewall</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65</a:t>
            </a:fld>
            <a:endParaRPr lang="en-US" dirty="0">
              <a:solidFill>
                <a:prstClr val="white"/>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Firewall Filtering Problems </a:t>
            </a:r>
            <a:r>
              <a:rPr lang="en-US" sz="2800" dirty="0"/>
              <a:t>(5 of 6)</a:t>
            </a:r>
            <a:endParaRPr lang="en-US" dirty="0"/>
          </a:p>
        </p:txBody>
      </p:sp>
      <p:sp>
        <p:nvSpPr>
          <p:cNvPr id="100354" name="Content Placeholder 1"/>
          <p:cNvSpPr>
            <a:spLocks noGrp="1"/>
          </p:cNvSpPr>
          <p:nvPr>
            <p:ph idx="1"/>
          </p:nvPr>
        </p:nvSpPr>
        <p:spPr/>
        <p:txBody>
          <a:bodyPr/>
          <a:lstStyle/>
          <a:p>
            <a:r>
              <a:rPr lang="en-US" dirty="0"/>
              <a:t>Problem</a:t>
            </a:r>
          </a:p>
          <a:p>
            <a:pPr lvl="1"/>
            <a:r>
              <a:rPr lang="en-US" dirty="0"/>
              <a:t>Zero-day attacks are attacks without warning, and occur before a signature is developed</a:t>
            </a:r>
          </a:p>
          <a:p>
            <a:pPr lvl="1"/>
            <a:r>
              <a:rPr lang="en-US" dirty="0"/>
              <a:t>Signature defense cannot stop zero-day attacks</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66</a:t>
            </a:fld>
            <a:endParaRPr lang="en-US" dirty="0">
              <a:solidFill>
                <a:prstClr val="white"/>
              </a:solidFill>
            </a:endParaRPr>
          </a:p>
        </p:txBody>
      </p:sp>
    </p:spTree>
    <p:extLst>
      <p:ext uri="{BB962C8B-B14F-4D97-AF65-F5344CB8AC3E}">
        <p14:creationId xmlns:p14="http://schemas.microsoft.com/office/powerpoint/2010/main" val="3042625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Firewall Filtering Problems </a:t>
            </a:r>
            <a:r>
              <a:rPr lang="en-US" sz="2800" dirty="0"/>
              <a:t>(6 of 6)</a:t>
            </a:r>
            <a:endParaRPr lang="en-US" dirty="0"/>
          </a:p>
        </p:txBody>
      </p:sp>
      <p:sp>
        <p:nvSpPr>
          <p:cNvPr id="101378" name="Content Placeholder 1"/>
          <p:cNvSpPr>
            <a:spLocks noGrp="1"/>
          </p:cNvSpPr>
          <p:nvPr>
            <p:ph idx="1"/>
          </p:nvPr>
        </p:nvSpPr>
        <p:spPr/>
        <p:txBody>
          <a:bodyPr/>
          <a:lstStyle/>
          <a:p>
            <a:r>
              <a:rPr lang="en-US" dirty="0"/>
              <a:t>Anomaly Detection</a:t>
            </a:r>
          </a:p>
          <a:p>
            <a:pPr lvl="1"/>
            <a:r>
              <a:rPr lang="en-US" dirty="0"/>
              <a:t>Detects an unusual pattern indicating a possible attack</a:t>
            </a:r>
          </a:p>
          <a:p>
            <a:pPr lvl="1"/>
            <a:r>
              <a:rPr lang="en-US" dirty="0"/>
              <a:t>This is difficult, so there are many false positives</a:t>
            </a:r>
          </a:p>
          <a:p>
            <a:pPr lvl="1"/>
            <a:r>
              <a:rPr lang="en-US" dirty="0"/>
              <a:t>Shrinking time needed to define signatures</a:t>
            </a:r>
          </a:p>
          <a:p>
            <a:pPr lvl="1"/>
            <a:r>
              <a:rPr lang="en-US" dirty="0"/>
              <a:t>Anomaly detection is necessary in today’s firewalls</a:t>
            </a:r>
          </a:p>
        </p:txBody>
      </p:sp>
      <p:sp>
        <p:nvSpPr>
          <p:cNvPr id="6" name="Slide Number Placeholder 1"/>
          <p:cNvSpPr txBox="1">
            <a:spLocks/>
          </p:cNvSpPr>
          <p:nvPr/>
        </p:nvSpPr>
        <p:spPr>
          <a:xfrm>
            <a:off x="1676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solidFill>
                  <a:prstClr val="white"/>
                </a:solidFill>
              </a:rPr>
              <a:t>6-</a:t>
            </a:r>
            <a:fld id="{DF3D5ACE-0B44-480C-935B-5F54025620FB}" type="slidenum">
              <a:rPr lang="en-US">
                <a:solidFill>
                  <a:prstClr val="white"/>
                </a:solidFill>
              </a:rPr>
              <a:pPr/>
              <a:t>67</a:t>
            </a:fld>
            <a:endParaRPr lang="en-US" dirty="0">
              <a:solidFill>
                <a:prstClr val="white"/>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3CFC-6603-6046-AF22-FB88AF8561CE}"/>
              </a:ext>
            </a:extLst>
          </p:cNvPr>
          <p:cNvSpPr>
            <a:spLocks noGrp="1"/>
          </p:cNvSpPr>
          <p:nvPr>
            <p:ph type="title"/>
          </p:nvPr>
        </p:nvSpPr>
        <p:spPr>
          <a:xfrm>
            <a:off x="5122943" y="1068755"/>
            <a:ext cx="6273998" cy="4720490"/>
          </a:xfrm>
        </p:spPr>
        <p:txBody>
          <a:bodyPr vert="horz" lIns="91440" tIns="45720" rIns="91440" bIns="45720" rtlCol="0" anchor="ctr">
            <a:normAutofit/>
          </a:bodyPr>
          <a:lstStyle/>
          <a:p>
            <a:r>
              <a:rPr lang="en-US" sz="7200">
                <a:solidFill>
                  <a:schemeClr val="tx1"/>
                </a:solidFill>
              </a:rPr>
              <a:t>Honeypots</a:t>
            </a:r>
          </a:p>
        </p:txBody>
      </p:sp>
      <p:sp>
        <p:nvSpPr>
          <p:cNvPr id="4" name="Text Placeholder 3">
            <a:extLst>
              <a:ext uri="{FF2B5EF4-FFF2-40B4-BE49-F238E27FC236}">
                <a16:creationId xmlns:a16="http://schemas.microsoft.com/office/drawing/2014/main" id="{92C65EDD-9D9A-824D-9F6A-ED110428214B}"/>
              </a:ext>
            </a:extLst>
          </p:cNvPr>
          <p:cNvSpPr>
            <a:spLocks noGrp="1"/>
          </p:cNvSpPr>
          <p:nvPr>
            <p:ph type="body" idx="1"/>
          </p:nvPr>
        </p:nvSpPr>
        <p:spPr>
          <a:xfrm>
            <a:off x="1744361" y="1306286"/>
            <a:ext cx="2566235" cy="4245428"/>
          </a:xfrm>
        </p:spPr>
        <p:txBody>
          <a:bodyPr vert="horz" lIns="91440" tIns="45720" rIns="91440" bIns="45720" rtlCol="0" anchor="ctr">
            <a:normAutofit/>
          </a:bodyPr>
          <a:lstStyle/>
          <a:p>
            <a:pPr algn="ctr"/>
            <a:endParaRPr lang="en-US">
              <a:solidFill>
                <a:srgbClr val="2A1A00"/>
              </a:solidFill>
            </a:endParaRPr>
          </a:p>
        </p:txBody>
      </p:sp>
    </p:spTree>
    <p:extLst>
      <p:ext uri="{BB962C8B-B14F-4D97-AF65-F5344CB8AC3E}">
        <p14:creationId xmlns:p14="http://schemas.microsoft.com/office/powerpoint/2010/main" val="1833254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a:extLst>
              <a:ext uri="{FF2B5EF4-FFF2-40B4-BE49-F238E27FC236}">
                <a16:creationId xmlns:a16="http://schemas.microsoft.com/office/drawing/2014/main" id="{0F584060-6774-E343-8985-54F1FF48479A}"/>
              </a:ext>
            </a:extLst>
          </p:cNvPr>
          <p:cNvSpPr>
            <a:spLocks noGrp="1"/>
          </p:cNvSpPr>
          <p:nvPr>
            <p:ph type="title"/>
          </p:nvPr>
        </p:nvSpPr>
        <p:spPr/>
        <p:txBody>
          <a:bodyPr>
            <a:normAutofit/>
          </a:bodyPr>
          <a:lstStyle/>
          <a:p>
            <a:r>
              <a:rPr lang="en-US" altLang="en-US" sz="6000" b="1" dirty="0">
                <a:ea typeface="ＭＳ Ｐゴシック" panose="020B0600070205080204" pitchFamily="34" charset="-128"/>
              </a:rPr>
              <a:t>Introduction</a:t>
            </a:r>
          </a:p>
        </p:txBody>
      </p:sp>
      <p:sp>
        <p:nvSpPr>
          <p:cNvPr id="2" name="Content Placeholder 1">
            <a:extLst>
              <a:ext uri="{FF2B5EF4-FFF2-40B4-BE49-F238E27FC236}">
                <a16:creationId xmlns:a16="http://schemas.microsoft.com/office/drawing/2014/main" id="{3F824B64-ED44-AC42-AE86-0BF173007296}"/>
              </a:ext>
            </a:extLst>
          </p:cNvPr>
          <p:cNvSpPr>
            <a:spLocks noGrp="1"/>
          </p:cNvSpPr>
          <p:nvPr>
            <p:ph idx="1"/>
          </p:nvPr>
        </p:nvSpPr>
        <p:spPr/>
        <p:txBody>
          <a:bodyPr>
            <a:normAutofit/>
          </a:bodyPr>
          <a:lstStyle/>
          <a:p>
            <a:r>
              <a:rPr lang="en-US" altLang="en-US" dirty="0"/>
              <a:t>A honeypot is a trap set to detect, deflect, or in some manner counteract attempts at unauthorized use of information systems</a:t>
            </a:r>
          </a:p>
          <a:p>
            <a:endParaRPr lang="en-US" altLang="en-US" dirty="0"/>
          </a:p>
          <a:p>
            <a:r>
              <a:rPr lang="en-US" altLang="en-US" dirty="0"/>
              <a:t>They are the highly flexible security tool with different applications for security. They don't fix a single problem. Instead they have multiple uses, such as prevention, detection, or information gathering.</a:t>
            </a:r>
          </a:p>
          <a:p>
            <a:endParaRPr lang="en-US" altLang="en-US" dirty="0"/>
          </a:p>
          <a:p>
            <a:r>
              <a:rPr lang="en-US" altLang="en-US" dirty="0"/>
              <a:t>A honeypot is an information system resource whose value lies in unauthorized or illicit use of that resource</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CF81-32A5-4F4C-92AA-FB3789A0C74D}"/>
              </a:ext>
            </a:extLst>
          </p:cNvPr>
          <p:cNvSpPr>
            <a:spLocks noGrp="1"/>
          </p:cNvSpPr>
          <p:nvPr>
            <p:ph type="title"/>
          </p:nvPr>
        </p:nvSpPr>
        <p:spPr/>
        <p:txBody>
          <a:bodyPr/>
          <a:lstStyle/>
          <a:p>
            <a:pPr>
              <a:defRPr/>
            </a:pPr>
            <a:r>
              <a:rPr lang="en-US" dirty="0">
                <a:ea typeface="ＭＳ Ｐゴシック" panose="020B0600070205080204" pitchFamily="34" charset="-128"/>
              </a:rPr>
              <a:t>Examples of intrusions</a:t>
            </a:r>
          </a:p>
        </p:txBody>
      </p:sp>
      <p:sp>
        <p:nvSpPr>
          <p:cNvPr id="3" name="Content Placeholder 2">
            <a:extLst>
              <a:ext uri="{FF2B5EF4-FFF2-40B4-BE49-F238E27FC236}">
                <a16:creationId xmlns:a16="http://schemas.microsoft.com/office/drawing/2014/main" id="{29C9FBDB-7EEF-4E41-9892-85730E47866B}"/>
              </a:ext>
            </a:extLst>
          </p:cNvPr>
          <p:cNvSpPr>
            <a:spLocks noGrp="1"/>
          </p:cNvSpPr>
          <p:nvPr>
            <p:ph idx="1"/>
          </p:nvPr>
        </p:nvSpPr>
        <p:spPr>
          <a:xfrm>
            <a:off x="1919288" y="1341438"/>
            <a:ext cx="8291512" cy="5111750"/>
          </a:xfrm>
        </p:spPr>
        <p:txBody>
          <a:bodyPr/>
          <a:lstStyle/>
          <a:p>
            <a:pPr>
              <a:defRPr/>
            </a:pPr>
            <a:r>
              <a:rPr lang="en-US" sz="1800" dirty="0">
                <a:ea typeface="ＭＳ Ｐゴシック" panose="020B0600070205080204" pitchFamily="34" charset="-128"/>
              </a:rPr>
              <a:t>Performing a remote root compromise of an e-mail server</a:t>
            </a:r>
          </a:p>
          <a:p>
            <a:pPr>
              <a:defRPr/>
            </a:pPr>
            <a:r>
              <a:rPr lang="en-US" sz="1800" dirty="0">
                <a:ea typeface="ＭＳ Ｐゴシック" panose="020B0600070205080204" pitchFamily="34" charset="-128"/>
              </a:rPr>
              <a:t>Defacing a Web server</a:t>
            </a:r>
          </a:p>
          <a:p>
            <a:pPr>
              <a:defRPr/>
            </a:pPr>
            <a:r>
              <a:rPr lang="en-US" sz="1800" dirty="0">
                <a:ea typeface="ＭＳ Ｐゴシック" panose="020B0600070205080204" pitchFamily="34" charset="-128"/>
              </a:rPr>
              <a:t>Guessing and cracking passwords</a:t>
            </a:r>
          </a:p>
          <a:p>
            <a:pPr>
              <a:defRPr/>
            </a:pPr>
            <a:r>
              <a:rPr lang="en-US" sz="1800" dirty="0">
                <a:ea typeface="ＭＳ Ｐゴシック" panose="020B0600070205080204" pitchFamily="34" charset="-128"/>
              </a:rPr>
              <a:t>Copying a database containing credit card numbers</a:t>
            </a:r>
          </a:p>
          <a:p>
            <a:pPr>
              <a:defRPr/>
            </a:pPr>
            <a:r>
              <a:rPr lang="en-US" sz="1800" dirty="0">
                <a:ea typeface="ＭＳ Ｐゴシック" panose="020B0600070205080204" pitchFamily="34" charset="-128"/>
              </a:rPr>
              <a:t>Viewing sensitive data, including payroll records and medical information, without authorization</a:t>
            </a:r>
          </a:p>
          <a:p>
            <a:pPr>
              <a:defRPr/>
            </a:pPr>
            <a:r>
              <a:rPr lang="en-US" sz="1800" dirty="0">
                <a:ea typeface="ＭＳ Ｐゴシック" panose="020B0600070205080204" pitchFamily="34" charset="-128"/>
              </a:rPr>
              <a:t>Running a packet sniffer on a workstation to capture usernames and passwords</a:t>
            </a:r>
          </a:p>
          <a:p>
            <a:pPr>
              <a:defRPr/>
            </a:pPr>
            <a:r>
              <a:rPr lang="en-US" sz="1800" dirty="0">
                <a:ea typeface="ＭＳ Ｐゴシック" panose="020B0600070205080204" pitchFamily="34" charset="-128"/>
              </a:rPr>
              <a:t>Using a permission error on an anonymous FTP server to distribute pirated software and music files</a:t>
            </a:r>
          </a:p>
          <a:p>
            <a:pPr>
              <a:defRPr/>
            </a:pPr>
            <a:r>
              <a:rPr lang="en-US" sz="1800" dirty="0">
                <a:ea typeface="ＭＳ Ｐゴシック" panose="020B0600070205080204" pitchFamily="34" charset="-128"/>
              </a:rPr>
              <a:t>Dialing into an unsecured modem and gaining internal network access</a:t>
            </a:r>
          </a:p>
          <a:p>
            <a:pPr>
              <a:defRPr/>
            </a:pPr>
            <a:r>
              <a:rPr lang="en-US" sz="1800" dirty="0">
                <a:ea typeface="ＭＳ Ｐゴシック" panose="020B0600070205080204" pitchFamily="34" charset="-128"/>
              </a:rPr>
              <a:t>Posing as an executive, calling the help desk, resetting the executive’s e-mail password, and learning the new password</a:t>
            </a:r>
          </a:p>
          <a:p>
            <a:pPr>
              <a:defRPr/>
            </a:pPr>
            <a:r>
              <a:rPr lang="en-US" sz="1800" dirty="0">
                <a:ea typeface="ＭＳ Ｐゴシック" panose="020B0600070205080204" pitchFamily="34" charset="-128"/>
              </a:rPr>
              <a:t>Using an unattended, logged-in workstation without permission</a:t>
            </a:r>
          </a:p>
        </p:txBody>
      </p:sp>
      <p:sp>
        <p:nvSpPr>
          <p:cNvPr id="4" name="Slide Number Placeholder 3">
            <a:extLst>
              <a:ext uri="{FF2B5EF4-FFF2-40B4-BE49-F238E27FC236}">
                <a16:creationId xmlns:a16="http://schemas.microsoft.com/office/drawing/2014/main" id="{A0F09225-065D-EF46-98FF-DB572F02BF89}"/>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C516B03-F971-6C4E-BF32-6447638B5F9E}" type="slidenum">
              <a:rPr lang="en-US" altLang="en-US"/>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itle 1">
            <a:extLst>
              <a:ext uri="{FF2B5EF4-FFF2-40B4-BE49-F238E27FC236}">
                <a16:creationId xmlns:a16="http://schemas.microsoft.com/office/drawing/2014/main" id="{73D02329-6B2C-8540-B1B1-E4B53D7E9CED}"/>
              </a:ext>
            </a:extLst>
          </p:cNvPr>
          <p:cNvSpPr>
            <a:spLocks noGrp="1"/>
          </p:cNvSpPr>
          <p:nvPr>
            <p:ph type="title"/>
          </p:nvPr>
        </p:nvSpPr>
        <p:spPr/>
        <p:txBody>
          <a:bodyPr>
            <a:normAutofit/>
          </a:bodyPr>
          <a:lstStyle/>
          <a:p>
            <a:r>
              <a:rPr lang="en-US" altLang="en-US" sz="5400" b="1" dirty="0">
                <a:ea typeface="ＭＳ Ｐゴシック" panose="020B0600070205080204" pitchFamily="34" charset="-128"/>
              </a:rPr>
              <a:t>What is a Honey Pot?</a:t>
            </a:r>
          </a:p>
        </p:txBody>
      </p:sp>
      <p:sp>
        <p:nvSpPr>
          <p:cNvPr id="2" name="Content Placeholder 1">
            <a:extLst>
              <a:ext uri="{FF2B5EF4-FFF2-40B4-BE49-F238E27FC236}">
                <a16:creationId xmlns:a16="http://schemas.microsoft.com/office/drawing/2014/main" id="{F7FF5D4F-35B2-074A-B6E4-680B83B9A5AF}"/>
              </a:ext>
            </a:extLst>
          </p:cNvPr>
          <p:cNvSpPr>
            <a:spLocks noGrp="1"/>
          </p:cNvSpPr>
          <p:nvPr>
            <p:ph idx="1"/>
          </p:nvPr>
        </p:nvSpPr>
        <p:spPr>
          <a:xfrm>
            <a:off x="581193" y="1209056"/>
            <a:ext cx="11029615" cy="3678303"/>
          </a:xfrm>
        </p:spPr>
        <p:txBody>
          <a:bodyPr/>
          <a:lstStyle/>
          <a:p>
            <a:r>
              <a:rPr lang="en-US" altLang="en-US" dirty="0"/>
              <a:t>A Honey Pot is an intrusion detection technique used to study hackers movements.</a:t>
            </a:r>
          </a:p>
          <a:p>
            <a:endParaRPr lang="en-US" dirty="0"/>
          </a:p>
        </p:txBody>
      </p:sp>
      <p:pic>
        <p:nvPicPr>
          <p:cNvPr id="4105" name="Picture 2" descr="C:\Users\sharath\Downloads\honeypot.jpg">
            <a:extLst>
              <a:ext uri="{FF2B5EF4-FFF2-40B4-BE49-F238E27FC236}">
                <a16:creationId xmlns:a16="http://schemas.microsoft.com/office/drawing/2014/main" id="{D33701FD-19B3-8545-B59F-B29B39361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719" y="3429000"/>
            <a:ext cx="47339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a:extLst>
              <a:ext uri="{FF2B5EF4-FFF2-40B4-BE49-F238E27FC236}">
                <a16:creationId xmlns:a16="http://schemas.microsoft.com/office/drawing/2014/main" id="{4483BFD4-3F65-2848-998C-011FD9B350D6}"/>
              </a:ext>
            </a:extLst>
          </p:cNvPr>
          <p:cNvSpPr>
            <a:spLocks noGrp="1"/>
          </p:cNvSpPr>
          <p:nvPr>
            <p:ph type="title"/>
          </p:nvPr>
        </p:nvSpPr>
        <p:spPr/>
        <p:txBody>
          <a:bodyPr>
            <a:normAutofit fontScale="90000"/>
          </a:bodyPr>
          <a:lstStyle/>
          <a:p>
            <a:r>
              <a:rPr lang="en-US" altLang="en-US" sz="5400" b="1" dirty="0">
                <a:ea typeface="ＭＳ Ｐゴシック" panose="020B0600070205080204" pitchFamily="34" charset="-128"/>
              </a:rPr>
              <a:t>What is a Honey Pot?(cont.)</a:t>
            </a:r>
          </a:p>
        </p:txBody>
      </p:sp>
      <p:sp>
        <p:nvSpPr>
          <p:cNvPr id="2" name="Content Placeholder 1">
            <a:extLst>
              <a:ext uri="{FF2B5EF4-FFF2-40B4-BE49-F238E27FC236}">
                <a16:creationId xmlns:a16="http://schemas.microsoft.com/office/drawing/2014/main" id="{D5DAE87C-58B7-EF41-8E20-3973C54D747F}"/>
              </a:ext>
            </a:extLst>
          </p:cNvPr>
          <p:cNvSpPr>
            <a:spLocks noGrp="1"/>
          </p:cNvSpPr>
          <p:nvPr>
            <p:ph idx="1"/>
          </p:nvPr>
        </p:nvSpPr>
        <p:spPr/>
        <p:txBody>
          <a:bodyPr/>
          <a:lstStyle/>
          <a:p>
            <a:r>
              <a:rPr lang="en-US" altLang="en-US" dirty="0"/>
              <a:t>Virtual machine that sits on a network or a client</a:t>
            </a:r>
          </a:p>
          <a:p>
            <a:endParaRPr lang="en-US" altLang="en-US" dirty="0"/>
          </a:p>
          <a:p>
            <a:r>
              <a:rPr lang="en-US" altLang="en-US" dirty="0"/>
              <a:t>Goals</a:t>
            </a:r>
          </a:p>
          <a:p>
            <a:pPr lvl="1">
              <a:buFont typeface="Wingdings" pitchFamily="2" charset="2"/>
              <a:buChar char="ü"/>
            </a:pPr>
            <a:r>
              <a:rPr lang="en-US" altLang="en-US" sz="2000" dirty="0"/>
              <a:t>Should look as real as possible!</a:t>
            </a:r>
          </a:p>
          <a:p>
            <a:pPr lvl="1">
              <a:buFont typeface="Wingdings" pitchFamily="2" charset="2"/>
              <a:buChar char="ü"/>
            </a:pPr>
            <a:r>
              <a:rPr lang="en-US" altLang="en-US" sz="2000" dirty="0"/>
              <a:t>Should be monitored to see if its being used to launch a massive attack on other systems</a:t>
            </a:r>
          </a:p>
          <a:p>
            <a:pPr lvl="1">
              <a:buFont typeface="Wingdings" pitchFamily="2" charset="2"/>
              <a:buChar char="ü"/>
            </a:pPr>
            <a:r>
              <a:rPr lang="en-US" altLang="en-US" sz="2000" dirty="0"/>
              <a:t>Should include files that are of interest to the hacker</a:t>
            </a:r>
          </a:p>
          <a:p>
            <a:pPr marL="0" indent="0">
              <a:buNone/>
            </a:pPr>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itle 1">
            <a:extLst>
              <a:ext uri="{FF2B5EF4-FFF2-40B4-BE49-F238E27FC236}">
                <a16:creationId xmlns:a16="http://schemas.microsoft.com/office/drawing/2014/main" id="{59D0BE87-B85B-D545-9A1C-B2B07B157A11}"/>
              </a:ext>
            </a:extLst>
          </p:cNvPr>
          <p:cNvSpPr>
            <a:spLocks noGrp="1"/>
          </p:cNvSpPr>
          <p:nvPr>
            <p:ph type="title"/>
          </p:nvPr>
        </p:nvSpPr>
        <p:spPr/>
        <p:txBody>
          <a:bodyPr>
            <a:normAutofit/>
          </a:bodyPr>
          <a:lstStyle/>
          <a:p>
            <a:r>
              <a:rPr lang="en-US" altLang="en-US" sz="4800" b="1" dirty="0">
                <a:ea typeface="ＭＳ Ｐゴシック" panose="020B0600070205080204" pitchFamily="34" charset="-128"/>
              </a:rPr>
              <a:t>Classification</a:t>
            </a:r>
          </a:p>
        </p:txBody>
      </p:sp>
      <p:sp>
        <p:nvSpPr>
          <p:cNvPr id="2" name="Content Placeholder 1">
            <a:extLst>
              <a:ext uri="{FF2B5EF4-FFF2-40B4-BE49-F238E27FC236}">
                <a16:creationId xmlns:a16="http://schemas.microsoft.com/office/drawing/2014/main" id="{4695BA5A-F048-2345-8C1C-3C3F284BF159}"/>
              </a:ext>
            </a:extLst>
          </p:cNvPr>
          <p:cNvSpPr>
            <a:spLocks noGrp="1"/>
          </p:cNvSpPr>
          <p:nvPr>
            <p:ph idx="1"/>
          </p:nvPr>
        </p:nvSpPr>
        <p:spPr>
          <a:xfrm>
            <a:off x="1251678" y="1874517"/>
            <a:ext cx="10178322" cy="4005075"/>
          </a:xfrm>
        </p:spPr>
        <p:txBody>
          <a:bodyPr>
            <a:normAutofit lnSpcReduction="10000"/>
          </a:bodyPr>
          <a:lstStyle/>
          <a:p>
            <a:pPr>
              <a:lnSpc>
                <a:spcPct val="90000"/>
              </a:lnSpc>
              <a:spcBef>
                <a:spcPct val="20000"/>
              </a:spcBef>
              <a:buNone/>
            </a:pPr>
            <a:r>
              <a:rPr lang="en-US" altLang="en-US" sz="2300" b="1" dirty="0"/>
              <a:t>By level of interaction</a:t>
            </a:r>
          </a:p>
          <a:p>
            <a:pPr lvl="2">
              <a:lnSpc>
                <a:spcPct val="90000"/>
              </a:lnSpc>
              <a:spcBef>
                <a:spcPct val="20000"/>
              </a:spcBef>
            </a:pPr>
            <a:r>
              <a:rPr lang="en-US" altLang="en-US" sz="2300" dirty="0"/>
              <a:t>High</a:t>
            </a:r>
          </a:p>
          <a:p>
            <a:pPr lvl="2">
              <a:lnSpc>
                <a:spcPct val="90000"/>
              </a:lnSpc>
              <a:spcBef>
                <a:spcPct val="20000"/>
              </a:spcBef>
            </a:pPr>
            <a:r>
              <a:rPr lang="en-US" altLang="en-US" sz="2300" dirty="0"/>
              <a:t>Low</a:t>
            </a:r>
          </a:p>
          <a:p>
            <a:pPr>
              <a:lnSpc>
                <a:spcPct val="90000"/>
              </a:lnSpc>
              <a:spcBef>
                <a:spcPct val="20000"/>
              </a:spcBef>
              <a:buNone/>
            </a:pPr>
            <a:r>
              <a:rPr lang="en-US" altLang="en-US" sz="2300" b="1" dirty="0"/>
              <a:t>By Implementation</a:t>
            </a:r>
          </a:p>
          <a:p>
            <a:pPr lvl="2">
              <a:lnSpc>
                <a:spcPct val="90000"/>
              </a:lnSpc>
              <a:spcBef>
                <a:spcPct val="20000"/>
              </a:spcBef>
            </a:pPr>
            <a:r>
              <a:rPr lang="en-US" altLang="en-US" sz="2300" dirty="0"/>
              <a:t>Virtual</a:t>
            </a:r>
          </a:p>
          <a:p>
            <a:pPr lvl="2">
              <a:lnSpc>
                <a:spcPct val="90000"/>
              </a:lnSpc>
              <a:spcBef>
                <a:spcPct val="20000"/>
              </a:spcBef>
            </a:pPr>
            <a:r>
              <a:rPr lang="en-US" altLang="en-US" sz="2300" dirty="0"/>
              <a:t>Physical</a:t>
            </a:r>
          </a:p>
          <a:p>
            <a:pPr>
              <a:lnSpc>
                <a:spcPct val="90000"/>
              </a:lnSpc>
              <a:spcBef>
                <a:spcPct val="20000"/>
              </a:spcBef>
              <a:buNone/>
            </a:pPr>
            <a:r>
              <a:rPr lang="en-US" altLang="en-US" sz="2300" b="1" dirty="0"/>
              <a:t>By purpose</a:t>
            </a:r>
          </a:p>
          <a:p>
            <a:pPr lvl="2">
              <a:lnSpc>
                <a:spcPct val="90000"/>
              </a:lnSpc>
              <a:spcBef>
                <a:spcPct val="20000"/>
              </a:spcBef>
            </a:pPr>
            <a:r>
              <a:rPr lang="en-US" altLang="en-US" sz="2300" dirty="0"/>
              <a:t>Production</a:t>
            </a:r>
          </a:p>
          <a:p>
            <a:pPr lvl="2">
              <a:lnSpc>
                <a:spcPct val="90000"/>
              </a:lnSpc>
              <a:spcBef>
                <a:spcPct val="20000"/>
              </a:spcBef>
            </a:pPr>
            <a:r>
              <a:rPr lang="en-US" altLang="en-US" sz="2300" dirty="0"/>
              <a:t>Research</a:t>
            </a:r>
          </a:p>
          <a:p>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22E2BEA4-55BF-C649-BC66-2C4DC1D03C5F}"/>
              </a:ext>
            </a:extLst>
          </p:cNvPr>
          <p:cNvSpPr>
            <a:spLocks noChangeArrowheads="1"/>
          </p:cNvSpPr>
          <p:nvPr/>
        </p:nvSpPr>
        <p:spPr bwMode="auto">
          <a:xfrm>
            <a:off x="3048000" y="4770438"/>
            <a:ext cx="6781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Calibri" panose="020F0502020204030204" pitchFamily="34" charset="0"/>
            </a:endParaRPr>
          </a:p>
        </p:txBody>
      </p:sp>
      <p:sp>
        <p:nvSpPr>
          <p:cNvPr id="2" name="Title 1">
            <a:extLst>
              <a:ext uri="{FF2B5EF4-FFF2-40B4-BE49-F238E27FC236}">
                <a16:creationId xmlns:a16="http://schemas.microsoft.com/office/drawing/2014/main" id="{027E178C-2E5E-F245-80AA-CCE3D05E710F}"/>
              </a:ext>
            </a:extLst>
          </p:cNvPr>
          <p:cNvSpPr>
            <a:spLocks noGrp="1"/>
          </p:cNvSpPr>
          <p:nvPr>
            <p:ph type="title"/>
          </p:nvPr>
        </p:nvSpPr>
        <p:spPr>
          <a:xfrm>
            <a:off x="1251678" y="297717"/>
            <a:ext cx="10178322" cy="1492132"/>
          </a:xfrm>
        </p:spPr>
        <p:txBody>
          <a:bodyPr/>
          <a:lstStyle/>
          <a:p>
            <a:r>
              <a:rPr lang="en-US" dirty="0"/>
              <a:t>Interaction</a:t>
            </a:r>
          </a:p>
        </p:txBody>
      </p:sp>
      <p:sp>
        <p:nvSpPr>
          <p:cNvPr id="3" name="Content Placeholder 2">
            <a:extLst>
              <a:ext uri="{FF2B5EF4-FFF2-40B4-BE49-F238E27FC236}">
                <a16:creationId xmlns:a16="http://schemas.microsoft.com/office/drawing/2014/main" id="{1FB70FB3-4005-5240-8A50-E7DA4D278F58}"/>
              </a:ext>
            </a:extLst>
          </p:cNvPr>
          <p:cNvSpPr>
            <a:spLocks noGrp="1"/>
          </p:cNvSpPr>
          <p:nvPr>
            <p:ph idx="1"/>
          </p:nvPr>
        </p:nvSpPr>
        <p:spPr/>
        <p:txBody>
          <a:bodyPr/>
          <a:lstStyle/>
          <a:p>
            <a:pPr>
              <a:lnSpc>
                <a:spcPct val="150000"/>
              </a:lnSpc>
              <a:buClr>
                <a:srgbClr val="FF6600"/>
              </a:buClr>
              <a:defRPr/>
            </a:pPr>
            <a:r>
              <a:rPr lang="en-US" sz="2400" dirty="0"/>
              <a:t>Low interaction Honeypots</a:t>
            </a:r>
          </a:p>
          <a:p>
            <a:pPr marL="342900" indent="-342900">
              <a:lnSpc>
                <a:spcPct val="150000"/>
              </a:lnSpc>
              <a:buClr>
                <a:srgbClr val="FF6600"/>
              </a:buClr>
              <a:defRPr/>
            </a:pPr>
            <a:r>
              <a:rPr lang="en-US" sz="1800" dirty="0"/>
              <a:t>They have limited interaction, they normally work by emulating services and operating systems</a:t>
            </a:r>
          </a:p>
          <a:p>
            <a:pPr marL="342900" indent="-342900">
              <a:lnSpc>
                <a:spcPct val="150000"/>
              </a:lnSpc>
              <a:buClr>
                <a:srgbClr val="FF6600"/>
              </a:buClr>
              <a:defRPr/>
            </a:pPr>
            <a:r>
              <a:rPr lang="en-US" sz="1800" dirty="0"/>
              <a:t>They simulate only services that cannot be exploited to get complete access to the honeypot</a:t>
            </a:r>
          </a:p>
          <a:p>
            <a:pPr marL="342900" indent="-342900">
              <a:lnSpc>
                <a:spcPct val="150000"/>
              </a:lnSpc>
              <a:buClr>
                <a:srgbClr val="FF6600"/>
              </a:buClr>
              <a:defRPr/>
            </a:pPr>
            <a:r>
              <a:rPr lang="en-US" sz="1800" dirty="0"/>
              <a:t>Attacker activity is limited to the level of emulation by the honeypot</a:t>
            </a:r>
          </a:p>
          <a:p>
            <a:pPr marL="342900" indent="-342900">
              <a:lnSpc>
                <a:spcPct val="150000"/>
              </a:lnSpc>
              <a:buClr>
                <a:srgbClr val="FF6600"/>
              </a:buClr>
              <a:defRPr/>
            </a:pPr>
            <a:r>
              <a:rPr lang="en-US" sz="1800" dirty="0"/>
              <a:t>Examples of low-interaction honeypots include Specter, </a:t>
            </a:r>
            <a:r>
              <a:rPr lang="en-US" sz="1800" dirty="0" err="1"/>
              <a:t>Honeyd</a:t>
            </a:r>
            <a:r>
              <a:rPr lang="en-US" sz="1800" dirty="0"/>
              <a:t>, and </a:t>
            </a:r>
            <a:r>
              <a:rPr lang="en-US" sz="1800" dirty="0" err="1"/>
              <a:t>KFsensor</a:t>
            </a:r>
            <a:endParaRPr lang="en-US" sz="1800" dirty="0"/>
          </a:p>
          <a:p>
            <a:endParaRPr 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22E2BEA4-55BF-C649-BC66-2C4DC1D03C5F}"/>
              </a:ext>
            </a:extLst>
          </p:cNvPr>
          <p:cNvSpPr>
            <a:spLocks noChangeArrowheads="1"/>
          </p:cNvSpPr>
          <p:nvPr/>
        </p:nvSpPr>
        <p:spPr bwMode="auto">
          <a:xfrm>
            <a:off x="3048000" y="4770438"/>
            <a:ext cx="6781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Calibri" panose="020F0502020204030204" pitchFamily="34" charset="0"/>
            </a:endParaRPr>
          </a:p>
        </p:txBody>
      </p:sp>
      <p:sp>
        <p:nvSpPr>
          <p:cNvPr id="2" name="Title 1">
            <a:extLst>
              <a:ext uri="{FF2B5EF4-FFF2-40B4-BE49-F238E27FC236}">
                <a16:creationId xmlns:a16="http://schemas.microsoft.com/office/drawing/2014/main" id="{027E178C-2E5E-F245-80AA-CCE3D05E710F}"/>
              </a:ext>
            </a:extLst>
          </p:cNvPr>
          <p:cNvSpPr>
            <a:spLocks noGrp="1"/>
          </p:cNvSpPr>
          <p:nvPr>
            <p:ph type="title"/>
          </p:nvPr>
        </p:nvSpPr>
        <p:spPr>
          <a:xfrm>
            <a:off x="1251678" y="297717"/>
            <a:ext cx="10178322" cy="1492132"/>
          </a:xfrm>
        </p:spPr>
        <p:txBody>
          <a:bodyPr/>
          <a:lstStyle/>
          <a:p>
            <a:r>
              <a:rPr lang="en-US" dirty="0"/>
              <a:t>Interaction</a:t>
            </a:r>
          </a:p>
        </p:txBody>
      </p:sp>
      <p:sp>
        <p:nvSpPr>
          <p:cNvPr id="3" name="Content Placeholder 2">
            <a:extLst>
              <a:ext uri="{FF2B5EF4-FFF2-40B4-BE49-F238E27FC236}">
                <a16:creationId xmlns:a16="http://schemas.microsoft.com/office/drawing/2014/main" id="{1FB70FB3-4005-5240-8A50-E7DA4D278F58}"/>
              </a:ext>
            </a:extLst>
          </p:cNvPr>
          <p:cNvSpPr>
            <a:spLocks noGrp="1"/>
          </p:cNvSpPr>
          <p:nvPr>
            <p:ph idx="1"/>
          </p:nvPr>
        </p:nvSpPr>
        <p:spPr/>
        <p:txBody>
          <a:bodyPr>
            <a:normAutofit fontScale="92500" lnSpcReduction="20000"/>
          </a:bodyPr>
          <a:lstStyle/>
          <a:p>
            <a:pPr>
              <a:lnSpc>
                <a:spcPct val="150000"/>
              </a:lnSpc>
              <a:buClr>
                <a:srgbClr val="FF6600"/>
              </a:buClr>
              <a:defRPr/>
            </a:pPr>
            <a:r>
              <a:rPr lang="en-US" sz="3200" dirty="0"/>
              <a:t>High interaction Honeypots</a:t>
            </a:r>
          </a:p>
          <a:p>
            <a:pPr marL="342900" indent="-342900">
              <a:lnSpc>
                <a:spcPct val="150000"/>
              </a:lnSpc>
              <a:buClr>
                <a:srgbClr val="FF6600"/>
              </a:buClr>
              <a:defRPr/>
            </a:pPr>
            <a:r>
              <a:rPr lang="en-US" sz="2400" dirty="0"/>
              <a:t> They are usually complex solutions as they involve real operating systems and applications</a:t>
            </a:r>
          </a:p>
          <a:p>
            <a:pPr marL="342900" indent="-342900">
              <a:lnSpc>
                <a:spcPct val="150000"/>
              </a:lnSpc>
              <a:buClr>
                <a:srgbClr val="FF6600"/>
              </a:buClr>
              <a:defRPr/>
            </a:pPr>
            <a:r>
              <a:rPr lang="en-US" sz="2400" dirty="0"/>
              <a:t>Nothing is emulated, the attackers are given the real thing</a:t>
            </a:r>
          </a:p>
          <a:p>
            <a:pPr marL="342900" indent="-342900">
              <a:lnSpc>
                <a:spcPct val="150000"/>
              </a:lnSpc>
              <a:buClr>
                <a:srgbClr val="FF6600"/>
              </a:buClr>
              <a:defRPr/>
            </a:pPr>
            <a:r>
              <a:rPr lang="en-US" sz="2400" dirty="0"/>
              <a:t>A high-interaction honeypot can be compromised completely, allowing an adversary to gain full access to the system and use it to launch further network attacks</a:t>
            </a:r>
          </a:p>
          <a:p>
            <a:pPr marL="342900" indent="-342900">
              <a:lnSpc>
                <a:spcPct val="150000"/>
              </a:lnSpc>
              <a:buClr>
                <a:srgbClr val="FF6600"/>
              </a:buClr>
              <a:defRPr/>
            </a:pPr>
            <a:r>
              <a:rPr lang="en-US" sz="2400" dirty="0"/>
              <a:t>Examples of high-interaction honeypots include Symantec Decoy Server and Honeynets</a:t>
            </a:r>
            <a:endParaRPr lang="en-US" sz="3200" dirty="0"/>
          </a:p>
          <a:p>
            <a:endParaRPr lang="en-US" dirty="0"/>
          </a:p>
        </p:txBody>
      </p:sp>
    </p:spTree>
    <p:extLst>
      <p:ext uri="{BB962C8B-B14F-4D97-AF65-F5344CB8AC3E}">
        <p14:creationId xmlns:p14="http://schemas.microsoft.com/office/powerpoint/2010/main" val="98900859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22E2BEA4-55BF-C649-BC66-2C4DC1D03C5F}"/>
              </a:ext>
            </a:extLst>
          </p:cNvPr>
          <p:cNvSpPr>
            <a:spLocks noChangeArrowheads="1"/>
          </p:cNvSpPr>
          <p:nvPr/>
        </p:nvSpPr>
        <p:spPr bwMode="auto">
          <a:xfrm>
            <a:off x="3048000" y="4770438"/>
            <a:ext cx="6781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Calibri" panose="020F0502020204030204" pitchFamily="34" charset="0"/>
            </a:endParaRPr>
          </a:p>
        </p:txBody>
      </p:sp>
      <p:sp>
        <p:nvSpPr>
          <p:cNvPr id="2" name="Title 1">
            <a:extLst>
              <a:ext uri="{FF2B5EF4-FFF2-40B4-BE49-F238E27FC236}">
                <a16:creationId xmlns:a16="http://schemas.microsoft.com/office/drawing/2014/main" id="{027E178C-2E5E-F245-80AA-CCE3D05E710F}"/>
              </a:ext>
            </a:extLst>
          </p:cNvPr>
          <p:cNvSpPr>
            <a:spLocks noGrp="1"/>
          </p:cNvSpPr>
          <p:nvPr>
            <p:ph type="title"/>
          </p:nvPr>
        </p:nvSpPr>
        <p:spPr>
          <a:xfrm>
            <a:off x="1251678" y="396191"/>
            <a:ext cx="10178322" cy="1492132"/>
          </a:xfrm>
        </p:spPr>
        <p:txBody>
          <a:bodyPr/>
          <a:lstStyle/>
          <a:p>
            <a:r>
              <a:rPr lang="en-US" dirty="0"/>
              <a:t>implementation</a:t>
            </a:r>
          </a:p>
        </p:txBody>
      </p:sp>
      <p:sp>
        <p:nvSpPr>
          <p:cNvPr id="3" name="Content Placeholder 2">
            <a:extLst>
              <a:ext uri="{FF2B5EF4-FFF2-40B4-BE49-F238E27FC236}">
                <a16:creationId xmlns:a16="http://schemas.microsoft.com/office/drawing/2014/main" id="{1FB70FB3-4005-5240-8A50-E7DA4D278F58}"/>
              </a:ext>
            </a:extLst>
          </p:cNvPr>
          <p:cNvSpPr>
            <a:spLocks noGrp="1"/>
          </p:cNvSpPr>
          <p:nvPr>
            <p:ph idx="1"/>
          </p:nvPr>
        </p:nvSpPr>
        <p:spPr>
          <a:xfrm>
            <a:off x="1251678" y="1915511"/>
            <a:ext cx="10178322" cy="3593591"/>
          </a:xfrm>
        </p:spPr>
        <p:txBody>
          <a:bodyPr>
            <a:normAutofit lnSpcReduction="10000"/>
          </a:bodyPr>
          <a:lstStyle/>
          <a:p>
            <a:pPr>
              <a:lnSpc>
                <a:spcPct val="90000"/>
              </a:lnSpc>
            </a:pPr>
            <a:r>
              <a:rPr lang="en-US" altLang="en-US" sz="2300" dirty="0">
                <a:ea typeface="ＭＳ Ｐゴシック" panose="020B0600070205080204" pitchFamily="34" charset="-128"/>
              </a:rPr>
              <a:t>Physical</a:t>
            </a:r>
          </a:p>
          <a:p>
            <a:pPr lvl="2">
              <a:lnSpc>
                <a:spcPct val="90000"/>
              </a:lnSpc>
            </a:pPr>
            <a:r>
              <a:rPr lang="en-US" altLang="en-US" sz="2300" dirty="0">
                <a:ea typeface="ＭＳ Ｐゴシック" panose="020B0600070205080204" pitchFamily="34" charset="-128"/>
              </a:rPr>
              <a:t>Real machines</a:t>
            </a:r>
          </a:p>
          <a:p>
            <a:pPr lvl="2">
              <a:lnSpc>
                <a:spcPct val="90000"/>
              </a:lnSpc>
            </a:pPr>
            <a:r>
              <a:rPr lang="en-US" altLang="en-US" sz="2300" dirty="0">
                <a:ea typeface="ＭＳ Ｐゴシック" panose="020B0600070205080204" pitchFamily="34" charset="-128"/>
              </a:rPr>
              <a:t>Own IP Addresses</a:t>
            </a:r>
          </a:p>
          <a:p>
            <a:pPr lvl="2">
              <a:lnSpc>
                <a:spcPct val="90000"/>
              </a:lnSpc>
            </a:pPr>
            <a:r>
              <a:rPr lang="en-US" altLang="en-US" sz="2300" dirty="0">
                <a:ea typeface="ＭＳ Ｐゴシック" panose="020B0600070205080204" pitchFamily="34" charset="-128"/>
              </a:rPr>
              <a:t>Often high-interactive</a:t>
            </a:r>
          </a:p>
          <a:p>
            <a:pPr>
              <a:lnSpc>
                <a:spcPct val="90000"/>
              </a:lnSpc>
            </a:pPr>
            <a:r>
              <a:rPr lang="en-US" altLang="en-US" sz="2300" dirty="0">
                <a:ea typeface="ＭＳ Ｐゴシック" panose="020B0600070205080204" pitchFamily="34" charset="-128"/>
              </a:rPr>
              <a:t> Virtual</a:t>
            </a:r>
          </a:p>
          <a:p>
            <a:pPr lvl="2">
              <a:lnSpc>
                <a:spcPct val="90000"/>
              </a:lnSpc>
            </a:pPr>
            <a:r>
              <a:rPr lang="en-US" altLang="en-US" sz="1500" dirty="0">
                <a:ea typeface="ＭＳ Ｐゴシック" panose="020B0600070205080204" pitchFamily="34" charset="-128"/>
              </a:rPr>
              <a:t> </a:t>
            </a:r>
            <a:r>
              <a:rPr lang="en-US" altLang="en-US" sz="2300" dirty="0">
                <a:ea typeface="ＭＳ Ｐゴシック" panose="020B0600070205080204" pitchFamily="34" charset="-128"/>
              </a:rPr>
              <a:t>Simulated by other machines that:</a:t>
            </a:r>
          </a:p>
          <a:p>
            <a:pPr lvl="3">
              <a:lnSpc>
                <a:spcPct val="90000"/>
              </a:lnSpc>
            </a:pPr>
            <a:r>
              <a:rPr lang="en-US" altLang="en-US" sz="2300" dirty="0">
                <a:ea typeface="ＭＳ Ｐゴシック" panose="020B0600070205080204" pitchFamily="34" charset="-128"/>
              </a:rPr>
              <a:t>Respond to the traffic sent to the honeypots</a:t>
            </a:r>
          </a:p>
          <a:p>
            <a:pPr lvl="3">
              <a:lnSpc>
                <a:spcPct val="90000"/>
              </a:lnSpc>
            </a:pPr>
            <a:r>
              <a:rPr lang="en-US" altLang="en-US" sz="2300" dirty="0">
                <a:ea typeface="ＭＳ Ｐゴシック" panose="020B0600070205080204" pitchFamily="34" charset="-128"/>
              </a:rPr>
              <a:t>May simulate a lot of (different) virtual honeypots at the same time</a:t>
            </a:r>
          </a:p>
        </p:txBody>
      </p:sp>
    </p:spTree>
    <p:extLst>
      <p:ext uri="{BB962C8B-B14F-4D97-AF65-F5344CB8AC3E}">
        <p14:creationId xmlns:p14="http://schemas.microsoft.com/office/powerpoint/2010/main" val="182044483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22E2BEA4-55BF-C649-BC66-2C4DC1D03C5F}"/>
              </a:ext>
            </a:extLst>
          </p:cNvPr>
          <p:cNvSpPr>
            <a:spLocks noChangeArrowheads="1"/>
          </p:cNvSpPr>
          <p:nvPr/>
        </p:nvSpPr>
        <p:spPr bwMode="auto">
          <a:xfrm>
            <a:off x="3048000" y="4770438"/>
            <a:ext cx="6781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Verdana" panose="020B0604030504040204" pitchFamily="34" charset="0"/>
            </a:endParaRPr>
          </a:p>
          <a:p>
            <a:endParaRPr lang="en-US" altLang="en-US">
              <a:latin typeface="Calibri" panose="020F0502020204030204" pitchFamily="34" charset="0"/>
            </a:endParaRPr>
          </a:p>
        </p:txBody>
      </p:sp>
      <p:sp>
        <p:nvSpPr>
          <p:cNvPr id="2" name="Title 1">
            <a:extLst>
              <a:ext uri="{FF2B5EF4-FFF2-40B4-BE49-F238E27FC236}">
                <a16:creationId xmlns:a16="http://schemas.microsoft.com/office/drawing/2014/main" id="{027E178C-2E5E-F245-80AA-CCE3D05E710F}"/>
              </a:ext>
            </a:extLst>
          </p:cNvPr>
          <p:cNvSpPr>
            <a:spLocks noGrp="1"/>
          </p:cNvSpPr>
          <p:nvPr>
            <p:ph type="title"/>
          </p:nvPr>
        </p:nvSpPr>
        <p:spPr>
          <a:xfrm>
            <a:off x="1251678" y="396191"/>
            <a:ext cx="10178322" cy="1492132"/>
          </a:xfrm>
        </p:spPr>
        <p:txBody>
          <a:bodyPr/>
          <a:lstStyle/>
          <a:p>
            <a:r>
              <a:rPr lang="en-US" dirty="0"/>
              <a:t>production</a:t>
            </a:r>
          </a:p>
        </p:txBody>
      </p:sp>
      <p:sp>
        <p:nvSpPr>
          <p:cNvPr id="3" name="Content Placeholder 2">
            <a:extLst>
              <a:ext uri="{FF2B5EF4-FFF2-40B4-BE49-F238E27FC236}">
                <a16:creationId xmlns:a16="http://schemas.microsoft.com/office/drawing/2014/main" id="{1FB70FB3-4005-5240-8A50-E7DA4D278F58}"/>
              </a:ext>
            </a:extLst>
          </p:cNvPr>
          <p:cNvSpPr>
            <a:spLocks noGrp="1"/>
          </p:cNvSpPr>
          <p:nvPr>
            <p:ph idx="1"/>
          </p:nvPr>
        </p:nvSpPr>
        <p:spPr>
          <a:xfrm>
            <a:off x="1251678" y="1915511"/>
            <a:ext cx="10178322" cy="3593591"/>
          </a:xfrm>
        </p:spPr>
        <p:txBody>
          <a:bodyPr>
            <a:normAutofit/>
          </a:bodyPr>
          <a:lstStyle/>
          <a:p>
            <a:pPr>
              <a:lnSpc>
                <a:spcPct val="90000"/>
              </a:lnSpc>
            </a:pPr>
            <a:r>
              <a:rPr lang="en-US" sz="2400" dirty="0"/>
              <a:t>Production honeypots are easy to use, capture only limited information, and are used primarily by companies or corporations</a:t>
            </a:r>
            <a:r>
              <a:rPr lang="en-US" sz="2300" dirty="0">
                <a:ea typeface="ＭＳ Ｐゴシック" panose="020B0600070205080204" pitchFamily="34" charset="-128"/>
              </a:rPr>
              <a:t>.</a:t>
            </a:r>
            <a:endParaRPr lang="en-US" sz="2400" dirty="0"/>
          </a:p>
        </p:txBody>
      </p:sp>
    </p:spTree>
    <p:extLst>
      <p:ext uri="{BB962C8B-B14F-4D97-AF65-F5344CB8AC3E}">
        <p14:creationId xmlns:p14="http://schemas.microsoft.com/office/powerpoint/2010/main" val="264830716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3969-4907-F04E-B556-B7B9B61440F0}"/>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CC4FC970-BFD7-B348-BDA2-C4388AFEB71F}"/>
              </a:ext>
            </a:extLst>
          </p:cNvPr>
          <p:cNvSpPr>
            <a:spLocks noGrp="1"/>
          </p:cNvSpPr>
          <p:nvPr>
            <p:ph idx="1"/>
          </p:nvPr>
        </p:nvSpPr>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Research honeypots are complex to deploy and maintain, capture extensive information, and are used primarily by research, military, or government organizations.</a:t>
            </a:r>
          </a:p>
          <a:p>
            <a:r>
              <a:rPr lang="en-US" altLang="en-US" dirty="0">
                <a:ea typeface="ＭＳ Ｐゴシック" panose="020B0600070205080204" pitchFamily="34" charset="-128"/>
              </a:rPr>
              <a:t>Collect compact amounts of high value information</a:t>
            </a:r>
          </a:p>
          <a:p>
            <a:r>
              <a:rPr lang="en-US" altLang="en-US" dirty="0">
                <a:ea typeface="ＭＳ Ｐゴシック" panose="020B0600070205080204" pitchFamily="34" charset="-128"/>
              </a:rPr>
              <a:t>Discover new Tools and Tactics</a:t>
            </a:r>
          </a:p>
          <a:p>
            <a:r>
              <a:rPr lang="en-US" altLang="en-US" dirty="0">
                <a:ea typeface="ＭＳ Ｐゴシック" panose="020B0600070205080204" pitchFamily="34" charset="-128"/>
              </a:rPr>
              <a:t>Understand Motives, Behavior, and Organization</a:t>
            </a:r>
          </a:p>
          <a:p>
            <a:r>
              <a:rPr lang="en-US" altLang="en-US" dirty="0">
                <a:ea typeface="ＭＳ Ｐゴシック" panose="020B0600070205080204" pitchFamily="34" charset="-128"/>
              </a:rPr>
              <a:t>Develop Analysis and Forensic Skills</a:t>
            </a:r>
          </a:p>
        </p:txBody>
      </p:sp>
    </p:spTree>
    <p:extLst>
      <p:ext uri="{BB962C8B-B14F-4D97-AF65-F5344CB8AC3E}">
        <p14:creationId xmlns:p14="http://schemas.microsoft.com/office/powerpoint/2010/main" val="2966184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A0B7-307F-8F45-A319-D050F7346233}"/>
              </a:ext>
            </a:extLst>
          </p:cNvPr>
          <p:cNvSpPr>
            <a:spLocks noGrp="1"/>
          </p:cNvSpPr>
          <p:nvPr>
            <p:ph type="title"/>
          </p:nvPr>
        </p:nvSpPr>
        <p:spPr/>
        <p:txBody>
          <a:bodyPr/>
          <a:lstStyle/>
          <a:p>
            <a:r>
              <a:rPr lang="en-US" dirty="0"/>
              <a:t>Advantages and disadvantages</a:t>
            </a:r>
          </a:p>
        </p:txBody>
      </p:sp>
      <p:sp>
        <p:nvSpPr>
          <p:cNvPr id="4" name="Content Placeholder 3">
            <a:extLst>
              <a:ext uri="{FF2B5EF4-FFF2-40B4-BE49-F238E27FC236}">
                <a16:creationId xmlns:a16="http://schemas.microsoft.com/office/drawing/2014/main" id="{CF012ED9-647C-4045-8AA1-1E20B1D28E39}"/>
              </a:ext>
            </a:extLst>
          </p:cNvPr>
          <p:cNvSpPr>
            <a:spLocks noGrp="1"/>
          </p:cNvSpPr>
          <p:nvPr>
            <p:ph sz="half" idx="1"/>
          </p:nvPr>
        </p:nvSpPr>
        <p:spPr/>
        <p:txBody>
          <a:bodyPr>
            <a:normAutofit/>
          </a:bodyPr>
          <a:lstStyle/>
          <a:p>
            <a:r>
              <a:rPr lang="en-US" altLang="en-US" dirty="0"/>
              <a:t>Small data sets of high value. </a:t>
            </a:r>
          </a:p>
          <a:p>
            <a:r>
              <a:rPr lang="en-US" altLang="en-US" dirty="0"/>
              <a:t>Easier and cheaper to analyze the data. </a:t>
            </a:r>
          </a:p>
          <a:p>
            <a:r>
              <a:rPr lang="en-US" altLang="en-US" dirty="0"/>
              <a:t>Designed to capture anything thrown at them, including tools or tactics never used before</a:t>
            </a:r>
          </a:p>
          <a:p>
            <a:r>
              <a:rPr lang="en-US" altLang="en-US" dirty="0"/>
              <a:t>Require minimal resources</a:t>
            </a:r>
          </a:p>
          <a:p>
            <a:r>
              <a:rPr lang="en-US" altLang="en-US" dirty="0"/>
              <a:t>Can collect in-depth information</a:t>
            </a:r>
          </a:p>
          <a:p>
            <a:r>
              <a:rPr lang="en-US" altLang="en-US" dirty="0"/>
              <a:t>Conceptually very simple.</a:t>
            </a:r>
          </a:p>
        </p:txBody>
      </p:sp>
      <p:sp>
        <p:nvSpPr>
          <p:cNvPr id="5" name="Content Placeholder 4">
            <a:extLst>
              <a:ext uri="{FF2B5EF4-FFF2-40B4-BE49-F238E27FC236}">
                <a16:creationId xmlns:a16="http://schemas.microsoft.com/office/drawing/2014/main" id="{77A18B42-D318-C24B-A015-BF2195BEE2F2}"/>
              </a:ext>
            </a:extLst>
          </p:cNvPr>
          <p:cNvSpPr>
            <a:spLocks noGrp="1"/>
          </p:cNvSpPr>
          <p:nvPr>
            <p:ph sz="half" idx="2"/>
          </p:nvPr>
        </p:nvSpPr>
        <p:spPr/>
        <p:txBody>
          <a:bodyPr>
            <a:normAutofit/>
          </a:bodyPr>
          <a:lstStyle/>
          <a:p>
            <a:r>
              <a:rPr lang="en-US" altLang="en-US" dirty="0"/>
              <a:t>Can only track and capture activity that directly interacts with them</a:t>
            </a:r>
          </a:p>
          <a:p>
            <a:r>
              <a:rPr lang="en-US" altLang="en-US" dirty="0"/>
              <a:t>All security technologies have risk</a:t>
            </a:r>
          </a:p>
          <a:p>
            <a:r>
              <a:rPr lang="en-US" altLang="en-US" dirty="0"/>
              <a:t>Building, configuring, deploying and maintaining a high-interaction honeypot is time consuming</a:t>
            </a:r>
          </a:p>
          <a:p>
            <a:r>
              <a:rPr lang="en-US" altLang="en-US" dirty="0"/>
              <a:t>Difficult to analyze a compromised honeypot</a:t>
            </a:r>
          </a:p>
          <a:p>
            <a:r>
              <a:rPr lang="en-US" altLang="en-US" dirty="0"/>
              <a:t>High interaction honeypot introduces a high level of risk</a:t>
            </a:r>
          </a:p>
          <a:p>
            <a:r>
              <a:rPr lang="en-US" altLang="en-US" dirty="0"/>
              <a:t>Low interaction honeypots are easily detectable by skilled attackers</a:t>
            </a:r>
          </a:p>
        </p:txBody>
      </p:sp>
    </p:spTree>
    <p:extLst>
      <p:ext uri="{BB962C8B-B14F-4D97-AF65-F5344CB8AC3E}">
        <p14:creationId xmlns:p14="http://schemas.microsoft.com/office/powerpoint/2010/main" val="39779795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Box 2">
            <a:extLst>
              <a:ext uri="{FF2B5EF4-FFF2-40B4-BE49-F238E27FC236}">
                <a16:creationId xmlns:a16="http://schemas.microsoft.com/office/drawing/2014/main" id="{76921662-EBC2-5F4F-9732-9773DC719FFA}"/>
              </a:ext>
            </a:extLst>
          </p:cNvPr>
          <p:cNvSpPr txBox="1">
            <a:spLocks noChangeArrowheads="1"/>
          </p:cNvSpPr>
          <p:nvPr/>
        </p:nvSpPr>
        <p:spPr bwMode="auto">
          <a:xfrm>
            <a:off x="1006839" y="2105025"/>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Font typeface="Arial" panose="020B0604020202020204" pitchFamily="34" charset="0"/>
              <a:buChar char="•"/>
            </a:pPr>
            <a:r>
              <a:rPr lang="en-US" altLang="en-US" sz="2000" dirty="0">
                <a:latin typeface="Garamond" panose="02020404030301010803" pitchFamily="18" charset="0"/>
              </a:rPr>
              <a:t>Honeynet has 3 components:</a:t>
            </a:r>
          </a:p>
          <a:p>
            <a:pPr lvl="1" eaLnBrk="1" hangingPunct="1">
              <a:buFont typeface="Wingdings" pitchFamily="2" charset="2"/>
              <a:buChar char="ü"/>
            </a:pPr>
            <a:r>
              <a:rPr lang="en-US" altLang="en-US" sz="2000" dirty="0">
                <a:latin typeface="Garamond" panose="02020404030301010803" pitchFamily="18" charset="0"/>
              </a:rPr>
              <a:t>Data control</a:t>
            </a:r>
          </a:p>
          <a:p>
            <a:pPr lvl="1" eaLnBrk="1" hangingPunct="1">
              <a:buFont typeface="Wingdings" pitchFamily="2" charset="2"/>
              <a:buChar char="ü"/>
            </a:pPr>
            <a:r>
              <a:rPr lang="en-US" altLang="en-US" sz="2000" dirty="0">
                <a:latin typeface="Garamond" panose="02020404030301010803" pitchFamily="18" charset="0"/>
              </a:rPr>
              <a:t>Data capture</a:t>
            </a:r>
          </a:p>
          <a:p>
            <a:pPr lvl="1" eaLnBrk="1" hangingPunct="1">
              <a:buFont typeface="Wingdings" pitchFamily="2" charset="2"/>
              <a:buChar char="ü"/>
            </a:pPr>
            <a:r>
              <a:rPr lang="en-US" altLang="en-US" sz="2000" dirty="0">
                <a:latin typeface="Garamond" panose="02020404030301010803" pitchFamily="18" charset="0"/>
              </a:rPr>
              <a:t>Data analysis</a:t>
            </a:r>
          </a:p>
        </p:txBody>
      </p:sp>
      <p:pic>
        <p:nvPicPr>
          <p:cNvPr id="14343" name="Picture 3">
            <a:extLst>
              <a:ext uri="{FF2B5EF4-FFF2-40B4-BE49-F238E27FC236}">
                <a16:creationId xmlns:a16="http://schemas.microsoft.com/office/drawing/2014/main" id="{A245013A-5A6E-F845-A51E-69EB73413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344" y="1899350"/>
            <a:ext cx="6248400" cy="3609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le 1">
            <a:extLst>
              <a:ext uri="{FF2B5EF4-FFF2-40B4-BE49-F238E27FC236}">
                <a16:creationId xmlns:a16="http://schemas.microsoft.com/office/drawing/2014/main" id="{46453F4F-8464-BD47-B09B-3EEC220A4E22}"/>
              </a:ext>
            </a:extLst>
          </p:cNvPr>
          <p:cNvSpPr>
            <a:spLocks noGrp="1"/>
          </p:cNvSpPr>
          <p:nvPr>
            <p:ph type="title"/>
          </p:nvPr>
        </p:nvSpPr>
        <p:spPr>
          <a:xfrm>
            <a:off x="1006839" y="90545"/>
            <a:ext cx="10178322" cy="1492132"/>
          </a:xfrm>
        </p:spPr>
        <p:txBody>
          <a:bodyPr>
            <a:normAutofit fontScale="90000"/>
          </a:bodyPr>
          <a:lstStyle/>
          <a:p>
            <a:r>
              <a:rPr lang="en-US" altLang="en-US" sz="5400" b="1" dirty="0"/>
              <a:t>Working of Honeynet – High – interaction honeypot</a:t>
            </a:r>
            <a:br>
              <a:rPr lang="en-US" altLang="en-US" b="1" dirty="0"/>
            </a:b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AF54-CAE6-894F-9EC6-B6125392A4A2}"/>
              </a:ext>
            </a:extLst>
          </p:cNvPr>
          <p:cNvSpPr>
            <a:spLocks noGrp="1"/>
          </p:cNvSpPr>
          <p:nvPr>
            <p:ph type="title"/>
          </p:nvPr>
        </p:nvSpPr>
        <p:spPr/>
        <p:txBody>
          <a:bodyPr/>
          <a:lstStyle/>
          <a:p>
            <a:pPr>
              <a:defRPr/>
            </a:pPr>
            <a:r>
              <a:rPr lang="en-US" dirty="0">
                <a:ea typeface="ＭＳ Ｐゴシック" panose="020B0600070205080204" pitchFamily="34" charset="-128"/>
              </a:rPr>
              <a:t>Intruder behavior pattern (1)</a:t>
            </a:r>
          </a:p>
        </p:txBody>
      </p:sp>
      <p:sp>
        <p:nvSpPr>
          <p:cNvPr id="3" name="Content Placeholder 2">
            <a:extLst>
              <a:ext uri="{FF2B5EF4-FFF2-40B4-BE49-F238E27FC236}">
                <a16:creationId xmlns:a16="http://schemas.microsoft.com/office/drawing/2014/main" id="{910532A5-A473-D941-B9C9-1A2D11053776}"/>
              </a:ext>
            </a:extLst>
          </p:cNvPr>
          <p:cNvSpPr>
            <a:spLocks noGrp="1"/>
          </p:cNvSpPr>
          <p:nvPr>
            <p:ph idx="1"/>
          </p:nvPr>
        </p:nvSpPr>
        <p:spPr/>
        <p:txBody>
          <a:bodyPr/>
          <a:lstStyle/>
          <a:p>
            <a:pPr>
              <a:defRPr/>
            </a:pPr>
            <a:r>
              <a:rPr lang="en-US" dirty="0">
                <a:ea typeface="ＭＳ Ｐゴシック" panose="020B0600070205080204" pitchFamily="34" charset="-128"/>
              </a:rPr>
              <a:t>The techniques and behavior patterns of intruders are constantly shifting, to exploit newly discovered weaknesses and to evade detection and countermeasures.</a:t>
            </a:r>
          </a:p>
          <a:p>
            <a:pPr>
              <a:defRPr/>
            </a:pPr>
            <a:r>
              <a:rPr lang="en-US" dirty="0">
                <a:ea typeface="ＭＳ Ｐゴシック" panose="020B0600070205080204" pitchFamily="34" charset="-128"/>
              </a:rPr>
              <a:t>Intruders typically follow one of a number of recognizable behavior patterns, and these patterns typically differ from those of ordinary users.</a:t>
            </a:r>
          </a:p>
        </p:txBody>
      </p:sp>
      <p:sp>
        <p:nvSpPr>
          <p:cNvPr id="4" name="Slide Number Placeholder 3">
            <a:extLst>
              <a:ext uri="{FF2B5EF4-FFF2-40B4-BE49-F238E27FC236}">
                <a16:creationId xmlns:a16="http://schemas.microsoft.com/office/drawing/2014/main" id="{84EC2224-2E18-BE4F-B267-3FB0619A96F6}"/>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4AF80C0-6D65-1441-886A-762A9D820BF1}" type="slidenum">
              <a:rPr lang="en-US" altLang="en-US"/>
              <a:pPr/>
              <a:t>8</a:t>
            </a:fld>
            <a:endParaRPr lang="en-US" altLang="en-US"/>
          </a:p>
        </p:txBody>
      </p:sp>
      <p:pic>
        <p:nvPicPr>
          <p:cNvPr id="5" name="Picture 4">
            <a:extLst>
              <a:ext uri="{FF2B5EF4-FFF2-40B4-BE49-F238E27FC236}">
                <a16:creationId xmlns:a16="http://schemas.microsoft.com/office/drawing/2014/main" id="{A13FB0EC-9A6C-464E-96D9-FD6931C230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4" y="3808414"/>
            <a:ext cx="7069137"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1">
            <a:extLst>
              <a:ext uri="{FF2B5EF4-FFF2-40B4-BE49-F238E27FC236}">
                <a16:creationId xmlns:a16="http://schemas.microsoft.com/office/drawing/2014/main" id="{5E63B07F-A6B1-CE4C-B834-E5641640DE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6560" y="1767840"/>
            <a:ext cx="39528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DA2F96D9-05CB-BF4A-87A7-D6EA5276CEE6}"/>
              </a:ext>
            </a:extLst>
          </p:cNvPr>
          <p:cNvSpPr txBox="1"/>
          <p:nvPr/>
        </p:nvSpPr>
        <p:spPr>
          <a:xfrm>
            <a:off x="1121141" y="2228850"/>
            <a:ext cx="3924300" cy="1477328"/>
          </a:xfrm>
          <a:prstGeom prst="rect">
            <a:avLst/>
          </a:prstGeom>
          <a:noFill/>
        </p:spPr>
        <p:txBody>
          <a:bodyPr>
            <a:spAutoFit/>
          </a:bodyPr>
          <a:lstStyle/>
          <a:p>
            <a:pPr marL="285750" indent="-285750">
              <a:buFont typeface="Wingdings" pitchFamily="2" charset="2"/>
              <a:buChar char="ü"/>
              <a:defRPr/>
            </a:pPr>
            <a:r>
              <a:rPr lang="en-US" dirty="0">
                <a:ea typeface="ＭＳ Ｐゴシック" charset="-128"/>
              </a:rPr>
              <a:t>Open Source and designed to run on Unix systems</a:t>
            </a:r>
          </a:p>
          <a:p>
            <a:pPr marL="285750" indent="-285750">
              <a:buFont typeface="Wingdings" pitchFamily="2" charset="2"/>
              <a:buChar char="ü"/>
              <a:defRPr/>
            </a:pPr>
            <a:r>
              <a:rPr lang="en-US" dirty="0">
                <a:ea typeface="ＭＳ Ｐゴシック" charset="-128"/>
              </a:rPr>
              <a:t>Concept - Monitoring unused IP space</a:t>
            </a:r>
          </a:p>
          <a:p>
            <a:pPr>
              <a:defRPr/>
            </a:pPr>
            <a:r>
              <a:rPr lang="en-US" dirty="0">
                <a:ea typeface="ＭＳ Ｐゴシック" charset="-128"/>
              </a:rPr>
              <a:t> </a:t>
            </a:r>
          </a:p>
        </p:txBody>
      </p:sp>
      <p:sp>
        <p:nvSpPr>
          <p:cNvPr id="2" name="Title 1">
            <a:extLst>
              <a:ext uri="{FF2B5EF4-FFF2-40B4-BE49-F238E27FC236}">
                <a16:creationId xmlns:a16="http://schemas.microsoft.com/office/drawing/2014/main" id="{454D4EF6-536D-534E-970F-045A4693F19E}"/>
              </a:ext>
            </a:extLst>
          </p:cNvPr>
          <p:cNvSpPr>
            <a:spLocks noGrp="1"/>
          </p:cNvSpPr>
          <p:nvPr>
            <p:ph type="title"/>
          </p:nvPr>
        </p:nvSpPr>
        <p:spPr>
          <a:xfrm>
            <a:off x="1092565" y="379789"/>
            <a:ext cx="10178322" cy="1492132"/>
          </a:xfrm>
        </p:spPr>
        <p:txBody>
          <a:bodyPr>
            <a:noAutofit/>
          </a:bodyPr>
          <a:lstStyle/>
          <a:p>
            <a:r>
              <a:rPr lang="en-US" altLang="en-US" sz="3200" b="1" dirty="0"/>
              <a:t>Working of </a:t>
            </a:r>
            <a:r>
              <a:rPr lang="en-US" altLang="en-US" sz="3200" b="1" dirty="0" err="1"/>
              <a:t>Honeyd</a:t>
            </a:r>
            <a:r>
              <a:rPr lang="en-US" altLang="en-US" sz="3200" b="1" dirty="0"/>
              <a:t> – Low – interaction honeypot</a:t>
            </a:r>
            <a:br>
              <a:rPr lang="en-US" altLang="en-US" sz="1400" b="1" dirty="0"/>
            </a:br>
            <a:endParaRPr lang="en-US" sz="1400"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2BEF-8643-4347-8298-C33640F3DB0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A987C44-D794-BF44-A738-A004AD809DDA}"/>
              </a:ext>
            </a:extLst>
          </p:cNvPr>
          <p:cNvSpPr>
            <a:spLocks noGrp="1"/>
          </p:cNvSpPr>
          <p:nvPr>
            <p:ph idx="1"/>
          </p:nvPr>
        </p:nvSpPr>
        <p:spPr/>
        <p:txBody>
          <a:bodyPr/>
          <a:lstStyle/>
          <a:p>
            <a:pPr>
              <a:buFont typeface="Arial" charset="0"/>
              <a:buChar char="•"/>
              <a:defRPr/>
            </a:pPr>
            <a:r>
              <a:rPr lang="en-US" dirty="0"/>
              <a:t>Not a solution!</a:t>
            </a:r>
          </a:p>
          <a:p>
            <a:pPr>
              <a:buFont typeface="Arial" charset="0"/>
              <a:buChar char="•"/>
              <a:defRPr/>
            </a:pPr>
            <a:r>
              <a:rPr lang="en-US" dirty="0"/>
              <a:t>Can collect in depth data which no other technology can</a:t>
            </a:r>
          </a:p>
          <a:p>
            <a:pPr>
              <a:buFont typeface="Arial" charset="0"/>
              <a:buChar char="•"/>
              <a:defRPr/>
            </a:pPr>
            <a:r>
              <a:rPr lang="en-US" dirty="0"/>
              <a:t>Different from others – its value lies in being attacked, probed or compromised</a:t>
            </a:r>
          </a:p>
          <a:p>
            <a:pPr>
              <a:buFont typeface="Arial" charset="0"/>
              <a:buChar char="•"/>
              <a:defRPr/>
            </a:pPr>
            <a:r>
              <a:rPr lang="en-US" dirty="0"/>
              <a:t>Extremely useful in observing hacker movements and preparing the systems for future attacks</a:t>
            </a:r>
          </a:p>
        </p:txBody>
      </p:sp>
    </p:spTree>
    <p:extLst>
      <p:ext uri="{BB962C8B-B14F-4D97-AF65-F5344CB8AC3E}">
        <p14:creationId xmlns:p14="http://schemas.microsoft.com/office/powerpoint/2010/main" val="155302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798E-0B22-FD42-8139-E56E4901D196}"/>
              </a:ext>
            </a:extLst>
          </p:cNvPr>
          <p:cNvSpPr>
            <a:spLocks noGrp="1"/>
          </p:cNvSpPr>
          <p:nvPr>
            <p:ph type="title"/>
          </p:nvPr>
        </p:nvSpPr>
        <p:spPr/>
        <p:txBody>
          <a:bodyPr/>
          <a:lstStyle/>
          <a:p>
            <a:pPr>
              <a:defRPr/>
            </a:pPr>
            <a:r>
              <a:rPr lang="en-US" dirty="0">
                <a:ea typeface="ＭＳ Ｐゴシック" panose="020B0600070205080204" pitchFamily="34" charset="-128"/>
              </a:rPr>
              <a:t>Intruder behavior pattern (2)</a:t>
            </a:r>
          </a:p>
        </p:txBody>
      </p:sp>
      <p:sp>
        <p:nvSpPr>
          <p:cNvPr id="4" name="Slide Number Placeholder 3">
            <a:extLst>
              <a:ext uri="{FF2B5EF4-FFF2-40B4-BE49-F238E27FC236}">
                <a16:creationId xmlns:a16="http://schemas.microsoft.com/office/drawing/2014/main" id="{A007644D-6BAB-DC42-A6D9-7FB30ADEB6A3}"/>
              </a:ext>
            </a:extLst>
          </p:cNvPr>
          <p:cNvSpPr>
            <a:spLocks noGrp="1"/>
          </p:cNvSpPr>
          <p:nvPr>
            <p:ph type="sldNum" sz="quarter" idx="12"/>
          </p:nvPr>
        </p:nvSpPr>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F065DF5-CF69-3A4A-B359-70E85DC113BF}" type="slidenum">
              <a:rPr lang="en-US" altLang="en-US"/>
              <a:pPr/>
              <a:t>9</a:t>
            </a:fld>
            <a:endParaRPr lang="en-US" altLang="en-US"/>
          </a:p>
        </p:txBody>
      </p:sp>
      <p:pic>
        <p:nvPicPr>
          <p:cNvPr id="5" name="Picture 4">
            <a:extLst>
              <a:ext uri="{FF2B5EF4-FFF2-40B4-BE49-F238E27FC236}">
                <a16:creationId xmlns:a16="http://schemas.microsoft.com/office/drawing/2014/main" id="{46169E18-E84A-AE45-99F8-163AC06E65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6039" y="1700214"/>
            <a:ext cx="70199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8E14FB8-3F0B-E44D-8364-0939B38AC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6039" y="4076701"/>
            <a:ext cx="7019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4"/>
</p:tagLst>
</file>

<file path=ppt/tags/tag2.xml><?xml version="1.0" encoding="utf-8"?>
<p:tagLst xmlns:a="http://schemas.openxmlformats.org/drawingml/2006/main" xmlns:r="http://schemas.openxmlformats.org/officeDocument/2006/relationships" xmlns:p="http://schemas.openxmlformats.org/presentationml/2006/main">
  <p:tag name="TIMING" val="|16.7|8.4|12.8|17.5"/>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{CB0AA420-EE09-EF48-BE8B-FD20D5FDC1FB}tf10001123</Template>
  <TotalTime>48311</TotalTime>
  <Words>5586</Words>
  <Application>Microsoft Macintosh PowerPoint</Application>
  <PresentationFormat>Widescreen</PresentationFormat>
  <Paragraphs>571</Paragraphs>
  <Slides>81</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81</vt:i4>
      </vt:variant>
    </vt:vector>
  </HeadingPairs>
  <TitlesOfParts>
    <vt:vector size="95" baseType="lpstr">
      <vt:lpstr>Arial</vt:lpstr>
      <vt:lpstr>Calibri</vt:lpstr>
      <vt:lpstr>Comic Sans MS</vt:lpstr>
      <vt:lpstr>Garamond</vt:lpstr>
      <vt:lpstr>Gill Sans MT</vt:lpstr>
      <vt:lpstr>Times</vt:lpstr>
      <vt:lpstr>Times New Roman</vt:lpstr>
      <vt:lpstr>Times-Roman</vt:lpstr>
      <vt:lpstr>Verdana</vt:lpstr>
      <vt:lpstr>Wingdings</vt:lpstr>
      <vt:lpstr>Wingdings 2</vt:lpstr>
      <vt:lpstr>Dividend</vt:lpstr>
      <vt:lpstr>Excel.Chart.8</vt:lpstr>
      <vt:lpstr>Clip</vt:lpstr>
      <vt:lpstr>Networks and cybersecurity 1</vt:lpstr>
      <vt:lpstr>roadmap</vt:lpstr>
      <vt:lpstr>Intrusion Detection System</vt:lpstr>
      <vt:lpstr>What is an intrusion</vt:lpstr>
      <vt:lpstr>Characteristic of a systems which are not under attack</vt:lpstr>
      <vt:lpstr>Example</vt:lpstr>
      <vt:lpstr>Examples of intrusions</vt:lpstr>
      <vt:lpstr>Intruder behavior pattern (1)</vt:lpstr>
      <vt:lpstr>Intruder behavior pattern (2)</vt:lpstr>
      <vt:lpstr>Intrusion Detection Systems</vt:lpstr>
      <vt:lpstr>Goals of IDS</vt:lpstr>
      <vt:lpstr>Models of IDS</vt:lpstr>
      <vt:lpstr>Anomaly Modeling</vt:lpstr>
      <vt:lpstr>Anomaly Detection</vt:lpstr>
      <vt:lpstr>Misuse Modeling</vt:lpstr>
      <vt:lpstr>Misuse Detection</vt:lpstr>
      <vt:lpstr>Architecture of IDS</vt:lpstr>
      <vt:lpstr>PowerPoint Presentation</vt:lpstr>
      <vt:lpstr>Types of IDS</vt:lpstr>
      <vt:lpstr>Host-Based IDSs</vt:lpstr>
      <vt:lpstr>The Spread of Sapphire/Slammer Worms</vt:lpstr>
      <vt:lpstr>Network Based IDSs</vt:lpstr>
      <vt:lpstr>Network IDSs</vt:lpstr>
      <vt:lpstr>Key Metrics of IDS/IPS</vt:lpstr>
      <vt:lpstr>Architecture of Network IDS</vt:lpstr>
      <vt:lpstr>Firewall/Net IPS VS Net IDS</vt:lpstr>
      <vt:lpstr>Related Tools for Network IDS (I)</vt:lpstr>
      <vt:lpstr>PowerPoint Presentation</vt:lpstr>
      <vt:lpstr>Related Tools for Network IDS (II)</vt:lpstr>
      <vt:lpstr>Intrusion prevention systems</vt:lpstr>
      <vt:lpstr>Intrusion prevention systems</vt:lpstr>
      <vt:lpstr>Firewalls</vt:lpstr>
      <vt:lpstr>Basic Firewall Operation</vt:lpstr>
      <vt:lpstr>Basic Firewall Operation (1 of 4)</vt:lpstr>
      <vt:lpstr>Basic Firewall Operation (2 of 4)</vt:lpstr>
      <vt:lpstr>Basic Firewall Operation (3 of 4)</vt:lpstr>
      <vt:lpstr>Basic Firewall Operation (4 of 4)</vt:lpstr>
      <vt:lpstr>Static Packet Filtering (1 of 5)</vt:lpstr>
      <vt:lpstr>Static Packet Filtering (2 of 5)</vt:lpstr>
      <vt:lpstr>Static Packet Filtering (3 of 5)</vt:lpstr>
      <vt:lpstr>Static Packet Filtering (4 of 5)</vt:lpstr>
      <vt:lpstr>Static Packet Filtering (5 of 5)</vt:lpstr>
      <vt:lpstr>Main Border Firewall and Screening Router That Uses Static Packet Filtering</vt:lpstr>
      <vt:lpstr>Stateful Packet Inspection (1 of 7)</vt:lpstr>
      <vt:lpstr>States in a Connection</vt:lpstr>
      <vt:lpstr>Connection and Socket</vt:lpstr>
      <vt:lpstr>Stateful Packet Inspection for a  Packet That Does Not Attempt to Open a Connection II</vt:lpstr>
      <vt:lpstr>Stateful Packet Inspection (2 of 7)</vt:lpstr>
      <vt:lpstr>Stateful Packet Inspection (3 of 7)</vt:lpstr>
      <vt:lpstr>Stateful Packet Inspection (4 of 7)</vt:lpstr>
      <vt:lpstr>Stateful Packet Inspection (5 of 7)</vt:lpstr>
      <vt:lpstr>Stateful Packet Inspection (6 of 7)</vt:lpstr>
      <vt:lpstr>Stateful Packet Inspection (7 of 7)</vt:lpstr>
      <vt:lpstr>Application Proxy Firewalls and Content Filtering (1 of 4)</vt:lpstr>
      <vt:lpstr>Application Proxy Firewalls and Content Filtering (2 of 4)</vt:lpstr>
      <vt:lpstr>Application Proxy Firewalls and Content Filtering (3 of 4)</vt:lpstr>
      <vt:lpstr>Application Proxy Firewalls and Content Filtering (4 of 4)</vt:lpstr>
      <vt:lpstr>IDS Vs. Firewall</vt:lpstr>
      <vt:lpstr>IPS VS. Firewall</vt:lpstr>
      <vt:lpstr>Firewalls and Antivirus Servers</vt:lpstr>
      <vt:lpstr>Antivirus Filtering and Unified Threat Management</vt:lpstr>
      <vt:lpstr>Firewall Filtering Problems (1 of 6)</vt:lpstr>
      <vt:lpstr>Firewall Filtering Problems (2 of 6)</vt:lpstr>
      <vt:lpstr>Firewall Filtering Problems (3 of 6)</vt:lpstr>
      <vt:lpstr>Firewall Filtering Problems (4 of 6)</vt:lpstr>
      <vt:lpstr>Firewall Filtering Problems (5 of 6)</vt:lpstr>
      <vt:lpstr>Firewall Filtering Problems (6 of 6)</vt:lpstr>
      <vt:lpstr>Honeypots</vt:lpstr>
      <vt:lpstr>Introduction</vt:lpstr>
      <vt:lpstr>What is a Honey Pot?</vt:lpstr>
      <vt:lpstr>What is a Honey Pot?(cont.)</vt:lpstr>
      <vt:lpstr>Classification</vt:lpstr>
      <vt:lpstr>Interaction</vt:lpstr>
      <vt:lpstr>Interaction</vt:lpstr>
      <vt:lpstr>implementation</vt:lpstr>
      <vt:lpstr>production</vt:lpstr>
      <vt:lpstr>research</vt:lpstr>
      <vt:lpstr>Advantages and disadvantages</vt:lpstr>
      <vt:lpstr>Working of Honeynet – High – interaction honeypot </vt:lpstr>
      <vt:lpstr>Working of Honeyd – Low – interaction honeypot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and cybersecurity 1</dc:title>
  <dc:creator>Zainab Abaid</dc:creator>
  <cp:lastModifiedBy>Zainab Abaid</cp:lastModifiedBy>
  <cp:revision>375</cp:revision>
  <dcterms:created xsi:type="dcterms:W3CDTF">2021-10-11T07:27:12Z</dcterms:created>
  <dcterms:modified xsi:type="dcterms:W3CDTF">2022-12-01T08:45:01Z</dcterms:modified>
</cp:coreProperties>
</file>