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6" r:id="rId1"/>
  </p:sldMasterIdLst>
  <p:notesMasterIdLst>
    <p:notesMasterId r:id="rId43"/>
  </p:notesMasterIdLst>
  <p:handoutMasterIdLst>
    <p:handoutMasterId r:id="rId44"/>
  </p:handoutMasterIdLst>
  <p:sldIdLst>
    <p:sldId id="529" r:id="rId2"/>
    <p:sldId id="383" r:id="rId3"/>
    <p:sldId id="531" r:id="rId4"/>
    <p:sldId id="510" r:id="rId5"/>
    <p:sldId id="386" r:id="rId6"/>
    <p:sldId id="360" r:id="rId7"/>
    <p:sldId id="400" r:id="rId8"/>
    <p:sldId id="405" r:id="rId9"/>
    <p:sldId id="513" r:id="rId10"/>
    <p:sldId id="465" r:id="rId11"/>
    <p:sldId id="514" r:id="rId12"/>
    <p:sldId id="365" r:id="rId13"/>
    <p:sldId id="411" r:id="rId14"/>
    <p:sldId id="515" r:id="rId15"/>
    <p:sldId id="516" r:id="rId16"/>
    <p:sldId id="449" r:id="rId17"/>
    <p:sldId id="517" r:id="rId18"/>
    <p:sldId id="451" r:id="rId19"/>
    <p:sldId id="453" r:id="rId20"/>
    <p:sldId id="367" r:id="rId21"/>
    <p:sldId id="413" r:id="rId22"/>
    <p:sldId id="518" r:id="rId23"/>
    <p:sldId id="369" r:id="rId24"/>
    <p:sldId id="420" r:id="rId25"/>
    <p:sldId id="421" r:id="rId26"/>
    <p:sldId id="423" r:id="rId27"/>
    <p:sldId id="534" r:id="rId28"/>
    <p:sldId id="533" r:id="rId29"/>
    <p:sldId id="542" r:id="rId30"/>
    <p:sldId id="372" r:id="rId31"/>
    <p:sldId id="428" r:id="rId32"/>
    <p:sldId id="429" r:id="rId33"/>
    <p:sldId id="532" r:id="rId34"/>
    <p:sldId id="356" r:id="rId35"/>
    <p:sldId id="387" r:id="rId36"/>
    <p:sldId id="546" r:id="rId37"/>
    <p:sldId id="373" r:id="rId38"/>
    <p:sldId id="485" r:id="rId39"/>
    <p:sldId id="486" r:id="rId40"/>
    <p:sldId id="541" r:id="rId41"/>
    <p:sldId id="454"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60" autoAdjust="0"/>
    <p:restoredTop sz="92112" autoAdjust="0"/>
  </p:normalViewPr>
  <p:slideViewPr>
    <p:cSldViewPr snapToGrid="0" snapToObjects="1">
      <p:cViewPr varScale="1">
        <p:scale>
          <a:sx n="116" d="100"/>
          <a:sy n="116" d="100"/>
        </p:scale>
        <p:origin x="44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63" d="100"/>
          <a:sy n="63" d="100"/>
        </p:scale>
        <p:origin x="1018"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12/6/22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3 functions of access control.</a:t>
            </a:r>
          </a:p>
          <a:p>
            <a:pPr marL="0" marR="0" lvl="0" indent="0" algn="l" defTabSz="457200" rtl="0" eaLnBrk="1" fontAlgn="auto" latinLnBrk="0" hangingPunct="1">
              <a:lnSpc>
                <a:spcPct val="100000"/>
              </a:lnSpc>
              <a:spcBef>
                <a:spcPts val="0"/>
              </a:spcBef>
              <a:spcAft>
                <a:spcPts val="0"/>
              </a:spcAft>
              <a:buClrTx/>
              <a:buSzTx/>
              <a:buFontTx/>
              <a:buNone/>
              <a:tabLst/>
              <a:defRPr/>
            </a:pPr>
            <a:r>
              <a:rPr lang="en-AU" sz="1200" b="0" i="0" u="none" strike="noStrike" kern="1200" cap="none" dirty="0">
                <a:solidFill>
                  <a:schemeClr val="dk1"/>
                </a:solidFill>
                <a:effectLst/>
                <a:latin typeface="Arial"/>
                <a:ea typeface="Arial"/>
                <a:cs typeface="Arial"/>
                <a:sym typeface="Arial"/>
              </a:rPr>
              <a:t>Authorization: For example, Bob may have permission to read a file but not to change it or delete it. Carol may not even have permission to see the file’s name. </a:t>
            </a:r>
            <a:endParaRPr lang="en-AU"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36663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take these metrics reported by manufacturers with a grain of salt.</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AU" sz="1200" b="0" i="0" u="none" strike="noStrike" kern="1200" cap="none" dirty="0">
                <a:solidFill>
                  <a:schemeClr val="dk1"/>
                </a:solidFill>
                <a:effectLst/>
                <a:latin typeface="Arial"/>
                <a:ea typeface="Arial"/>
                <a:cs typeface="Arial"/>
                <a:sym typeface="Arial"/>
              </a:rPr>
              <a:t>The rate of false acceptances as a percentage of total access attempts is called the </a:t>
            </a:r>
            <a:r>
              <a:rPr lang="en-AU" sz="1200" b="1" i="0" u="none" strike="noStrike" kern="1200" cap="none" dirty="0">
                <a:solidFill>
                  <a:schemeClr val="dk1"/>
                </a:solidFill>
                <a:effectLst/>
                <a:latin typeface="Arial"/>
                <a:ea typeface="Arial"/>
                <a:cs typeface="Arial"/>
                <a:sym typeface="Arial"/>
              </a:rPr>
              <a:t>false acceptance rate (FAR)</a:t>
            </a:r>
            <a:r>
              <a:rPr lang="en-AU" sz="1200" b="0" i="0" u="none" strike="noStrike" kern="1200" cap="none" dirty="0">
                <a:solidFill>
                  <a:schemeClr val="dk1"/>
                </a:solidFill>
                <a:effectLst/>
                <a:latin typeface="Arial"/>
                <a:ea typeface="Arial"/>
                <a:cs typeface="Arial"/>
                <a:sym typeface="Arial"/>
              </a:rPr>
              <a:t>. </a:t>
            </a:r>
            <a:endParaRPr lang="en-AU"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AU" sz="1200" b="0" i="1" u="none" strike="noStrike" kern="1200" cap="none" dirty="0">
                <a:solidFill>
                  <a:schemeClr val="dk1"/>
                </a:solidFill>
                <a:effectLst/>
                <a:latin typeface="Arial"/>
                <a:ea typeface="Arial"/>
                <a:cs typeface="Arial"/>
                <a:sym typeface="Arial"/>
              </a:rPr>
              <a:t>The false rejection rate (FRR) is the probability that the system will reject a person who should be matched to a template. </a:t>
            </a:r>
            <a:endParaRPr lang="en-AU" dirty="0"/>
          </a:p>
          <a:p>
            <a:pPr marL="0" marR="0" lvl="0" indent="0" algn="l" defTabSz="457200" rtl="0" eaLnBrk="1" fontAlgn="auto" latinLnBrk="0" hangingPunct="1">
              <a:lnSpc>
                <a:spcPct val="100000"/>
              </a:lnSpc>
              <a:spcBef>
                <a:spcPts val="0"/>
              </a:spcBef>
              <a:spcAft>
                <a:spcPts val="0"/>
              </a:spcAft>
              <a:buClrTx/>
              <a:buSzTx/>
              <a:buFontTx/>
              <a:buNone/>
              <a:tabLst/>
              <a:defRPr/>
            </a:pPr>
            <a:r>
              <a:rPr lang="en-AU" sz="1200" b="0" i="0" u="none" strike="noStrike" kern="1200" cap="none" dirty="0">
                <a:solidFill>
                  <a:schemeClr val="dk1"/>
                </a:solidFill>
                <a:effectLst/>
                <a:latin typeface="Arial"/>
                <a:ea typeface="Arial"/>
                <a:cs typeface="Arial"/>
                <a:sym typeface="Arial"/>
              </a:rPr>
              <a:t>Note that false rejections, like false acceptances, have different implications for different uses— door or computer access versus terrorist watch lists. </a:t>
            </a:r>
            <a:endParaRPr lang="en-AU"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AU" sz="1200" b="1" i="0" u="none" strike="noStrike" kern="1200" cap="none" dirty="0" err="1">
                <a:solidFill>
                  <a:schemeClr val="dk1"/>
                </a:solidFill>
                <a:effectLst/>
                <a:latin typeface="Arial"/>
                <a:ea typeface="Arial"/>
                <a:cs typeface="Arial"/>
                <a:sym typeface="Arial"/>
              </a:rPr>
              <a:t>WHIcH</a:t>
            </a:r>
            <a:r>
              <a:rPr lang="en-AU" sz="1200" b="1" i="0" u="none" strike="noStrike" kern="1200" cap="none" dirty="0">
                <a:solidFill>
                  <a:schemeClr val="dk1"/>
                </a:solidFill>
                <a:effectLst/>
                <a:latin typeface="Arial"/>
                <a:ea typeface="Arial"/>
                <a:cs typeface="Arial"/>
                <a:sym typeface="Arial"/>
              </a:rPr>
              <a:t> Is Worse? </a:t>
            </a:r>
            <a:r>
              <a:rPr lang="en-AU" sz="1200" b="0" i="0" u="none" strike="noStrike" kern="1200" cap="none" dirty="0">
                <a:solidFill>
                  <a:schemeClr val="dk1"/>
                </a:solidFill>
                <a:effectLst/>
                <a:latin typeface="Arial"/>
                <a:ea typeface="Arial"/>
                <a:cs typeface="Arial"/>
                <a:sym typeface="Arial"/>
              </a:rPr>
              <a:t>Which is worse, then—a false acceptance or a false rejection? It depends on the context. In door or server access, a false acceptance allows an attacker in and is a serious violation. A false rejection is simply an inconvenience. For terrorist watch list matching, how- ever, a false rejection (a failure to match an attacker to a watch list template) is a major security violation. A false acceptance, in turn, is only a nuisance. </a:t>
            </a:r>
            <a:endParaRPr lang="en-AU" dirty="0">
              <a:effectLst/>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98706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i="0" u="none" strike="noStrike" kern="1200" cap="none" dirty="0">
                <a:solidFill>
                  <a:schemeClr val="dk1"/>
                </a:solidFill>
                <a:effectLst/>
                <a:latin typeface="Arial"/>
                <a:ea typeface="Arial"/>
                <a:cs typeface="Arial"/>
                <a:sym typeface="Arial"/>
              </a:rPr>
              <a:t>vendor </a:t>
            </a:r>
            <a:r>
              <a:rPr lang="en-AU" sz="1200" b="1" i="0" u="none" strike="noStrike" kern="1200" cap="none" dirty="0" err="1">
                <a:solidFill>
                  <a:schemeClr val="dk1"/>
                </a:solidFill>
                <a:effectLst/>
                <a:latin typeface="Arial"/>
                <a:ea typeface="Arial"/>
                <a:cs typeface="Arial"/>
                <a:sym typeface="Arial"/>
              </a:rPr>
              <a:t>clAIMs</a:t>
            </a:r>
            <a:r>
              <a:rPr lang="en-AU" sz="1200" b="1" i="0" u="none" strike="noStrike" kern="1200" cap="none" dirty="0">
                <a:solidFill>
                  <a:schemeClr val="dk1"/>
                </a:solidFill>
                <a:effectLst/>
                <a:latin typeface="Arial"/>
                <a:ea typeface="Arial"/>
                <a:cs typeface="Arial"/>
                <a:sym typeface="Arial"/>
              </a:rPr>
              <a:t> </a:t>
            </a:r>
            <a:r>
              <a:rPr lang="en-AU" sz="1200" b="0" i="0" u="none" strike="noStrike" kern="1200" cap="none" dirty="0">
                <a:solidFill>
                  <a:schemeClr val="dk1"/>
                </a:solidFill>
                <a:effectLst/>
                <a:latin typeface="Arial"/>
                <a:ea typeface="Arial"/>
                <a:cs typeface="Arial"/>
                <a:sym typeface="Arial"/>
              </a:rPr>
              <a:t>Unfortunately, vendor claims for FARs and FRRs can be misleading. They usually are based on idealized situations that are not representative of real-world conditions. For instance, we have seen that the false acceptance rate increases as the number of templates increases because there is a small false acceptance probability for each template. To take </a:t>
            </a:r>
            <a:r>
              <a:rPr lang="en-AU" sz="1200" b="0" i="0" u="none" strike="noStrike" kern="1200" cap="none" dirty="0" err="1">
                <a:solidFill>
                  <a:schemeClr val="dk1"/>
                </a:solidFill>
                <a:effectLst/>
                <a:latin typeface="Arial"/>
                <a:ea typeface="Arial"/>
                <a:cs typeface="Arial"/>
                <a:sym typeface="Arial"/>
              </a:rPr>
              <a:t>advan</a:t>
            </a:r>
            <a:r>
              <a:rPr lang="en-AU" sz="1200" b="0" i="0" u="none" strike="noStrike" kern="1200" cap="none" dirty="0">
                <a:solidFill>
                  <a:schemeClr val="dk1"/>
                </a:solidFill>
                <a:effectLst/>
                <a:latin typeface="Arial"/>
                <a:ea typeface="Arial"/>
                <a:cs typeface="Arial"/>
                <a:sym typeface="Arial"/>
              </a:rPr>
              <a:t>- </a:t>
            </a:r>
            <a:r>
              <a:rPr lang="en-AU" sz="1200" b="0" i="0" u="none" strike="noStrike" kern="1200" cap="none" dirty="0" err="1">
                <a:solidFill>
                  <a:schemeClr val="dk1"/>
                </a:solidFill>
                <a:effectLst/>
                <a:latin typeface="Arial"/>
                <a:ea typeface="Arial"/>
                <a:cs typeface="Arial"/>
                <a:sym typeface="Arial"/>
              </a:rPr>
              <a:t>tage</a:t>
            </a:r>
            <a:r>
              <a:rPr lang="en-AU" sz="1200" b="0" i="0" u="none" strike="noStrike" kern="1200" cap="none" dirty="0">
                <a:solidFill>
                  <a:schemeClr val="dk1"/>
                </a:solidFill>
                <a:effectLst/>
                <a:latin typeface="Arial"/>
                <a:ea typeface="Arial"/>
                <a:cs typeface="Arial"/>
                <a:sym typeface="Arial"/>
              </a:rPr>
              <a:t> of this, vendors may base FAR estimates on databases with only a few templates. </a:t>
            </a:r>
            <a:endParaRPr lang="en-AU" dirty="0">
              <a:effectLst/>
            </a:endParaRPr>
          </a:p>
          <a:p>
            <a:r>
              <a:rPr lang="en-AU" sz="1200" b="0" i="0" u="none" strike="noStrike" kern="1200" cap="none" dirty="0">
                <a:solidFill>
                  <a:schemeClr val="dk1"/>
                </a:solidFill>
                <a:effectLst/>
                <a:latin typeface="Arial"/>
                <a:ea typeface="Arial"/>
                <a:cs typeface="Arial"/>
                <a:sym typeface="Arial"/>
              </a:rPr>
              <a:t>In addition, vendors </a:t>
            </a:r>
            <a:r>
              <a:rPr lang="en-AU" sz="1200" b="0" i="0" u="none" strike="noStrike" kern="1200" cap="none" dirty="0" err="1">
                <a:solidFill>
                  <a:schemeClr val="dk1"/>
                </a:solidFill>
                <a:effectLst/>
                <a:latin typeface="Arial"/>
                <a:ea typeface="Arial"/>
                <a:cs typeface="Arial"/>
                <a:sym typeface="Arial"/>
              </a:rPr>
              <a:t>enroll</a:t>
            </a:r>
            <a:r>
              <a:rPr lang="en-AU" sz="1200" b="0" i="0" u="none" strike="noStrike" kern="1200" cap="none" dirty="0">
                <a:solidFill>
                  <a:schemeClr val="dk1"/>
                </a:solidFill>
                <a:effectLst/>
                <a:latin typeface="Arial"/>
                <a:ea typeface="Arial"/>
                <a:cs typeface="Arial"/>
                <a:sym typeface="Arial"/>
              </a:rPr>
              <a:t> users under ideal circumstances and have ideal situations for the access attempt. For instance, in face recognition, their test subjects might be very well lit and looking straight forward for both </a:t>
            </a:r>
            <a:r>
              <a:rPr lang="en-AU" sz="1200" b="0" i="0" u="none" strike="noStrike" kern="1200" cap="none" dirty="0" err="1">
                <a:solidFill>
                  <a:schemeClr val="dk1"/>
                </a:solidFill>
                <a:effectLst/>
                <a:latin typeface="Arial"/>
                <a:ea typeface="Arial"/>
                <a:cs typeface="Arial"/>
                <a:sym typeface="Arial"/>
              </a:rPr>
              <a:t>enrollment</a:t>
            </a:r>
            <a:r>
              <a:rPr lang="en-AU" sz="1200" b="0" i="0" u="none" strike="noStrike" kern="1200" cap="none" dirty="0">
                <a:solidFill>
                  <a:schemeClr val="dk1"/>
                </a:solidFill>
                <a:effectLst/>
                <a:latin typeface="Arial"/>
                <a:ea typeface="Arial"/>
                <a:cs typeface="Arial"/>
                <a:sym typeface="Arial"/>
              </a:rPr>
              <a:t> and access attempts—conditions that are not likely to occur in the real world. This can make a vendor’s reported false rejection rate lower than it would be in practice. </a:t>
            </a:r>
            <a:endParaRPr lang="en-AU" dirty="0">
              <a:effectLst/>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43858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fingerprints on gelatin finger.</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96902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200" b="0" i="0" u="none" strike="noStrike" kern="1200" cap="none" dirty="0">
                <a:solidFill>
                  <a:schemeClr val="dk1"/>
                </a:solidFill>
                <a:effectLst/>
                <a:latin typeface="Arial"/>
                <a:ea typeface="Arial"/>
                <a:cs typeface="Arial"/>
                <a:sym typeface="Arial"/>
              </a:rPr>
              <a:t>Biometric authentication has one of three possible goals. </a:t>
            </a:r>
            <a:endParaRPr lang="en-AU" dirty="0"/>
          </a:p>
          <a:p>
            <a:pPr marL="0" marR="0" lvl="0" indent="0" algn="l" defTabSz="457200" rtl="0" eaLnBrk="1" fontAlgn="auto" latinLnBrk="0" hangingPunct="1">
              <a:lnSpc>
                <a:spcPct val="100000"/>
              </a:lnSpc>
              <a:spcBef>
                <a:spcPts val="0"/>
              </a:spcBef>
              <a:spcAft>
                <a:spcPts val="0"/>
              </a:spcAft>
              <a:buClrTx/>
              <a:buSzTx/>
              <a:buFontTx/>
              <a:buNone/>
              <a:tabLst/>
              <a:defRPr/>
            </a:pPr>
            <a:r>
              <a:rPr lang="en-AU" sz="1200" b="0" i="1" u="none" strike="noStrike" kern="1200" cap="none" dirty="0">
                <a:solidFill>
                  <a:schemeClr val="dk1"/>
                </a:solidFill>
                <a:effectLst/>
                <a:latin typeface="Arial"/>
                <a:ea typeface="Arial"/>
                <a:cs typeface="Arial"/>
                <a:sym typeface="Arial"/>
              </a:rPr>
              <a:t>Verification is goal 1.</a:t>
            </a:r>
          </a:p>
          <a:p>
            <a:pPr marL="0" marR="0" lvl="0" indent="0" algn="l" defTabSz="457200" rtl="0" eaLnBrk="1" fontAlgn="auto" latinLnBrk="0" hangingPunct="1">
              <a:lnSpc>
                <a:spcPct val="100000"/>
              </a:lnSpc>
              <a:spcBef>
                <a:spcPts val="0"/>
              </a:spcBef>
              <a:spcAft>
                <a:spcPts val="0"/>
              </a:spcAft>
              <a:buClrTx/>
              <a:buSzTx/>
              <a:buFontTx/>
              <a:buNone/>
              <a:tabLst/>
              <a:defRPr/>
            </a:pPr>
            <a:r>
              <a:rPr lang="en-AU" sz="1200" b="0" i="1" u="none" strike="noStrike" kern="1200" cap="none" dirty="0">
                <a:solidFill>
                  <a:schemeClr val="dk1"/>
                </a:solidFill>
                <a:effectLst/>
                <a:latin typeface="Arial"/>
                <a:ea typeface="Arial"/>
                <a:cs typeface="Arial"/>
                <a:sym typeface="Arial"/>
              </a:rPr>
              <a:t>In verification, the verifier determines whether the supplicant is a particular person. </a:t>
            </a:r>
            <a:endParaRPr lang="en-AU"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39217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200" b="1" i="0" u="none" strike="noStrike" kern="1200" cap="none" dirty="0">
                <a:solidFill>
                  <a:schemeClr val="dk1"/>
                </a:solidFill>
                <a:effectLst/>
                <a:latin typeface="Arial"/>
                <a:ea typeface="Arial"/>
                <a:cs typeface="Arial"/>
                <a:sym typeface="Arial"/>
              </a:rPr>
              <a:t>Second goal.</a:t>
            </a:r>
          </a:p>
          <a:p>
            <a:pPr marL="0" marR="0" lvl="0" indent="0" algn="l" defTabSz="457200" rtl="0" eaLnBrk="1" fontAlgn="auto" latinLnBrk="0" hangingPunct="1">
              <a:lnSpc>
                <a:spcPct val="100000"/>
              </a:lnSpc>
              <a:spcBef>
                <a:spcPts val="0"/>
              </a:spcBef>
              <a:spcAft>
                <a:spcPts val="0"/>
              </a:spcAft>
              <a:buClrTx/>
              <a:buSzTx/>
              <a:buFontTx/>
              <a:buNone/>
              <a:tabLst/>
              <a:defRPr/>
            </a:pPr>
            <a:r>
              <a:rPr lang="en-AU" sz="1200" b="1" i="0" u="none" strike="noStrike" kern="1200" cap="none" dirty="0" err="1">
                <a:solidFill>
                  <a:schemeClr val="dk1"/>
                </a:solidFill>
                <a:effectLst/>
                <a:latin typeface="Arial"/>
                <a:ea typeface="Arial"/>
                <a:cs typeface="Arial"/>
                <a:sym typeface="Arial"/>
              </a:rPr>
              <a:t>IdentIFIcAtIon</a:t>
            </a:r>
            <a:r>
              <a:rPr lang="en-AU" sz="1200" b="1" i="0" u="none" strike="noStrike" kern="1200" cap="none" dirty="0">
                <a:solidFill>
                  <a:schemeClr val="dk1"/>
                </a:solidFill>
                <a:effectLst/>
                <a:latin typeface="Arial"/>
                <a:ea typeface="Arial"/>
                <a:cs typeface="Arial"/>
                <a:sym typeface="Arial"/>
              </a:rPr>
              <a:t> </a:t>
            </a:r>
            <a:r>
              <a:rPr lang="en-AU" sz="1200" b="0" i="0" u="none" strike="noStrike" kern="1200" cap="none" dirty="0">
                <a:solidFill>
                  <a:schemeClr val="dk1"/>
                </a:solidFill>
                <a:effectLst/>
                <a:latin typeface="Arial"/>
                <a:ea typeface="Arial"/>
                <a:cs typeface="Arial"/>
                <a:sym typeface="Arial"/>
              </a:rPr>
              <a:t>In </a:t>
            </a:r>
            <a:r>
              <a:rPr lang="en-AU" sz="1200" b="1" i="0" u="none" strike="noStrike" kern="1200" cap="none" dirty="0">
                <a:solidFill>
                  <a:schemeClr val="dk1"/>
                </a:solidFill>
                <a:effectLst/>
                <a:latin typeface="Arial"/>
                <a:ea typeface="Arial"/>
                <a:cs typeface="Arial"/>
                <a:sym typeface="Arial"/>
              </a:rPr>
              <a:t>identification</a:t>
            </a:r>
            <a:r>
              <a:rPr lang="en-AU" sz="1200" b="0" i="0" u="none" strike="noStrike" kern="1200" cap="none" dirty="0">
                <a:solidFill>
                  <a:schemeClr val="dk1"/>
                </a:solidFill>
                <a:effectLst/>
                <a:latin typeface="Arial"/>
                <a:ea typeface="Arial"/>
                <a:cs typeface="Arial"/>
                <a:sym typeface="Arial"/>
              </a:rPr>
              <a:t>, by contrast, the supplicant does not claim to be a </a:t>
            </a:r>
            <a:r>
              <a:rPr lang="en-AU" sz="1200" b="0" i="0" u="none" strike="noStrike" kern="1200" cap="none" dirty="0" err="1">
                <a:solidFill>
                  <a:schemeClr val="dk1"/>
                </a:solidFill>
                <a:effectLst/>
                <a:latin typeface="Arial"/>
                <a:ea typeface="Arial"/>
                <a:cs typeface="Arial"/>
                <a:sym typeface="Arial"/>
              </a:rPr>
              <a:t>particu</a:t>
            </a:r>
            <a:r>
              <a:rPr lang="en-AU" sz="1200" b="0" i="0" u="none" strike="noStrike" kern="1200" cap="none" dirty="0">
                <a:solidFill>
                  <a:schemeClr val="dk1"/>
                </a:solidFill>
                <a:effectLst/>
                <a:latin typeface="Arial"/>
                <a:ea typeface="Arial"/>
                <a:cs typeface="Arial"/>
                <a:sym typeface="Arial"/>
              </a:rPr>
              <a:t>- lar person. It is the job of the system to identify the supplicant, that is, to determine who he or she is. </a:t>
            </a:r>
            <a:endParaRPr lang="en-AU" dirty="0"/>
          </a:p>
          <a:p>
            <a:pPr marL="0" marR="0" lvl="0" indent="0" algn="l" defTabSz="457200" rtl="0" eaLnBrk="1" fontAlgn="auto" latinLnBrk="0" hangingPunct="1">
              <a:lnSpc>
                <a:spcPct val="100000"/>
              </a:lnSpc>
              <a:spcBef>
                <a:spcPts val="0"/>
              </a:spcBef>
              <a:spcAft>
                <a:spcPts val="0"/>
              </a:spcAft>
              <a:buClrTx/>
              <a:buSzTx/>
              <a:buFontTx/>
              <a:buNone/>
              <a:tabLst/>
              <a:defRPr/>
            </a:pPr>
            <a:r>
              <a:rPr lang="en-AU" sz="1200" b="0" i="0" u="none" strike="noStrike" kern="1200" cap="none" dirty="0">
                <a:solidFill>
                  <a:schemeClr val="dk1"/>
                </a:solidFill>
                <a:effectLst/>
                <a:latin typeface="Arial"/>
                <a:ea typeface="Arial"/>
                <a:cs typeface="Arial"/>
                <a:sym typeface="Arial"/>
              </a:rPr>
              <a:t>In identification, the system makes many matches between the applicant’s access data and the templates in the system. With each match, there is a small danger of a false match (false acceptance). Given the many matches required in identification compared with the single match required in verification, the chance of a false match is much higher in identification than it is in verification. </a:t>
            </a:r>
            <a:endParaRPr lang="en-AU" dirty="0"/>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AU" sz="1200" b="0" i="0" u="none" strike="noStrike" kern="1200" cap="none" dirty="0">
                <a:solidFill>
                  <a:schemeClr val="dk1"/>
                </a:solidFill>
                <a:effectLst/>
                <a:latin typeface="Arial"/>
                <a:ea typeface="Arial"/>
                <a:cs typeface="Arial"/>
                <a:sym typeface="Arial"/>
              </a:rPr>
              <a:t>On the positive side, identification frees users from the need to type their names or account names. Identification is best for door access control and other situations in which identity claims cannot be made by the supplicant. </a:t>
            </a:r>
            <a:endParaRPr lang="en-AU"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71605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Third goal.</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64242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200" b="0" i="0" u="none" strike="noStrike" kern="1200" cap="none" dirty="0">
                <a:solidFill>
                  <a:schemeClr val="dk1"/>
                </a:solidFill>
                <a:effectLst/>
                <a:latin typeface="Arial"/>
                <a:ea typeface="Arial"/>
                <a:cs typeface="Arial"/>
                <a:sym typeface="Arial"/>
              </a:rPr>
              <a:t>Iris scanners can read iris patterns from several </a:t>
            </a:r>
            <a:r>
              <a:rPr lang="en-AU" sz="1200" b="0" i="0" u="none" strike="noStrike" kern="1200" cap="none" dirty="0" err="1">
                <a:solidFill>
                  <a:schemeClr val="dk1"/>
                </a:solidFill>
                <a:effectLst/>
                <a:latin typeface="Arial"/>
                <a:ea typeface="Arial"/>
                <a:cs typeface="Arial"/>
                <a:sym typeface="Arial"/>
              </a:rPr>
              <a:t>centimeters</a:t>
            </a:r>
            <a:r>
              <a:rPr lang="en-AU" sz="1200" b="0" i="0" u="none" strike="noStrike" kern="1200" cap="none" dirty="0">
                <a:solidFill>
                  <a:schemeClr val="dk1"/>
                </a:solidFill>
                <a:effectLst/>
                <a:latin typeface="Arial"/>
                <a:ea typeface="Arial"/>
                <a:cs typeface="Arial"/>
                <a:sym typeface="Arial"/>
              </a:rPr>
              <a:t> to a meter or so away.15 In movies, iris scanning typically is shown as a red laser beam shining into the supplicant’s eye. This is complete nonsense. With iris scanners, people simply look into ordinary cameras. There is typically a small TV monitor to help the supplicant ensure that he or she is looking directly into the camera. </a:t>
            </a:r>
            <a:endParaRPr lang="en-AU"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40996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Auckland airport testing 3D image recognition when person walks through smart gate.</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50659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a:t>
            </a:r>
            <a:r>
              <a:rPr lang="en-US" dirty="0" err="1"/>
              <a:t>cdn.sketchbubble.com</a:t>
            </a:r>
            <a:r>
              <a:rPr lang="en-US" dirty="0"/>
              <a:t>/pub/media/catalog/product/optimized1/2/0/20914a93cd515cf5a49ad452bf55c1cd375c957b04f1ca26844e51194334d403/authentication-and-authorization-slide3.png</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85304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200" b="0" i="0" u="none" strike="noStrike" kern="1200" cap="none" dirty="0">
                <a:solidFill>
                  <a:schemeClr val="dk1"/>
                </a:solidFill>
                <a:effectLst/>
                <a:latin typeface="Arial"/>
                <a:ea typeface="Arial"/>
                <a:cs typeface="Arial"/>
                <a:sym typeface="Arial"/>
              </a:rPr>
              <a:t>all security begins with the </a:t>
            </a:r>
            <a:r>
              <a:rPr lang="en-AU" sz="1200" b="0" i="0" u="none" strike="noStrike" kern="1200" cap="none" dirty="0" err="1">
                <a:solidFill>
                  <a:schemeClr val="dk1"/>
                </a:solidFill>
                <a:effectLst/>
                <a:latin typeface="Arial"/>
                <a:ea typeface="Arial"/>
                <a:cs typeface="Arial"/>
                <a:sym typeface="Arial"/>
              </a:rPr>
              <a:t>devel</a:t>
            </a:r>
            <a:r>
              <a:rPr lang="en-AU" sz="1200" b="0" i="0" u="none" strike="noStrike" kern="1200" cap="none" dirty="0">
                <a:solidFill>
                  <a:schemeClr val="dk1"/>
                </a:solidFill>
                <a:effectLst/>
                <a:latin typeface="Arial"/>
                <a:ea typeface="Arial"/>
                <a:cs typeface="Arial"/>
                <a:sym typeface="Arial"/>
              </a:rPr>
              <a:t>- </a:t>
            </a:r>
            <a:r>
              <a:rPr lang="en-AU" sz="1200" b="0" i="0" u="none" strike="noStrike" kern="1200" cap="none" dirty="0" err="1">
                <a:solidFill>
                  <a:schemeClr val="dk1"/>
                </a:solidFill>
                <a:effectLst/>
                <a:latin typeface="Arial"/>
                <a:ea typeface="Arial"/>
                <a:cs typeface="Arial"/>
                <a:sym typeface="Arial"/>
              </a:rPr>
              <a:t>opment</a:t>
            </a:r>
            <a:r>
              <a:rPr lang="en-AU" sz="1200" b="0" i="0" u="none" strike="noStrike" kern="1200" cap="none" dirty="0">
                <a:solidFill>
                  <a:schemeClr val="dk1"/>
                </a:solidFill>
                <a:effectLst/>
                <a:latin typeface="Arial"/>
                <a:ea typeface="Arial"/>
                <a:cs typeface="Arial"/>
                <a:sym typeface="Arial"/>
              </a:rPr>
              <a:t> of security policies for individual resources </a:t>
            </a:r>
            <a:endParaRPr lang="en-AU" dirty="0"/>
          </a:p>
          <a:p>
            <a:r>
              <a:rPr lang="en-US" dirty="0"/>
              <a:t>Not all access control is cryptography</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488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a:t>
            </a:r>
            <a:r>
              <a:rPr lang="en-US" dirty="0" err="1"/>
              <a:t>Eurograbber</a:t>
            </a:r>
            <a:r>
              <a:rPr lang="en-US" dirty="0"/>
              <a:t> did both these.</a:t>
            </a:r>
          </a:p>
          <a:p>
            <a:endParaRPr lang="en-US" dirty="0"/>
          </a:p>
          <a:p>
            <a:r>
              <a:rPr lang="en-AU" sz="1200" b="0" i="0" u="none" strike="noStrike" kern="1200" cap="none" dirty="0">
                <a:solidFill>
                  <a:schemeClr val="dk1"/>
                </a:solidFill>
                <a:effectLst/>
                <a:latin typeface="Arial"/>
                <a:ea typeface="Arial"/>
                <a:cs typeface="Arial"/>
                <a:sym typeface="Arial"/>
              </a:rPr>
              <a:t>First, if a client PC is infected with a Trojan horse, the Trojan horse can send transactions when a user has already authenticated himself or herself to an e-commerce site. If a user’s computer is compromised, two-factor authentication means nothing. </a:t>
            </a:r>
          </a:p>
          <a:p>
            <a:r>
              <a:rPr lang="en-AU" sz="1200" b="0" i="0" u="none" strike="noStrike" kern="1200" cap="none" dirty="0">
                <a:solidFill>
                  <a:schemeClr val="dk1"/>
                </a:solidFill>
                <a:effectLst/>
                <a:latin typeface="Arial"/>
                <a:ea typeface="Arial"/>
                <a:cs typeface="Arial"/>
                <a:sym typeface="Arial"/>
              </a:rPr>
              <a:t>Second, two-factor authentication often can be defeated with a man-in-the-middle attack. If a user logs into a fake banking website, the fake site can act as a silent go-between to the real banking website. After the user successfully authenticates, the fake website can execute transactions of its own on the real website.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33560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RBAC benefits: cheaper and easier to manage than individual permissions; less chance of errors; easier revocation.</a:t>
            </a:r>
          </a:p>
          <a:p>
            <a:r>
              <a:rPr lang="en-US" dirty="0"/>
              <a:t>Human is always the weakest link; also humans may abuse trust.</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79492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ways of password cracking exist; e.g. steal password file and crack it later. E.g. some </a:t>
            </a:r>
            <a:r>
              <a:rPr lang="en-US" dirty="0" err="1"/>
              <a:t>wifi</a:t>
            </a:r>
            <a:r>
              <a:rPr lang="en-US" dirty="0"/>
              <a:t> password cracking tools steal network packets and try to reverse the encryption offline.</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42386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Especially don’t use the password for a secure site such as banking in other sites that aren’t so secure, as it may leak from the less secure place. Sometimes attackers invite victims to an attractive site that requires creating a username and password and then try it on other sites. You can use password managers that enforce strong passwords and remember them but it becomes problematic when you need to use accounts across devices.</a:t>
            </a:r>
          </a:p>
          <a:p>
            <a:endParaRPr lang="en-US" dirty="0"/>
          </a:p>
          <a:p>
            <a:r>
              <a:rPr lang="en-US" dirty="0"/>
              <a:t>Shared password: e.g. Netflix account often shared. One the password is not changed. Two audit logs cant tell which of the users used the account inappropriately. </a:t>
            </a:r>
            <a:r>
              <a:rPr lang="en-US" dirty="0" err="1"/>
              <a:t>Bayyinah</a:t>
            </a:r>
            <a:r>
              <a:rPr lang="en-US" dirty="0"/>
              <a:t> account sharing is good. </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81006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Lost passwords: lots of social </a:t>
            </a:r>
            <a:r>
              <a:rPr lang="en-US" dirty="0" err="1"/>
              <a:t>engg</a:t>
            </a:r>
            <a:r>
              <a:rPr lang="en-US" dirty="0"/>
              <a:t> attacks possible. E.g. call help desk pretending to be another user and get </a:t>
            </a:r>
            <a:r>
              <a:rPr lang="en-US" dirty="0" err="1"/>
              <a:t>paswrod</a:t>
            </a:r>
            <a:r>
              <a:rPr lang="en-US" dirty="0"/>
              <a:t> reset. Or call user pretending to be IT and ask for pw. </a:t>
            </a:r>
          </a:p>
          <a:p>
            <a:r>
              <a:rPr lang="en-US" dirty="0"/>
              <a:t>Secret question issues: spelling errors, you may not remember as several correct answers, or themselves a security issue, e.g. asking for mother’s name or social security number. Or may be possible to answer with some research. E.g. Sarah Palin Yahoo mail account hacked by researching answers to her secret questions and resetting password. A year in jail.</a:t>
            </a:r>
          </a:p>
          <a:p>
            <a:r>
              <a:rPr lang="en-US" dirty="0"/>
              <a:t>Long password trick: from first characters of long phrase. </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42210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5-6 shows the top 20 most commonly used passwords for two real-world data breaches.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45986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forget passwords and lose access cards. But bodies always with us. Something you ARE or something you DO (e.g. walk or write)</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72896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200" b="0" i="0" u="none" strike="noStrike" kern="1200" cap="none" dirty="0">
                <a:solidFill>
                  <a:schemeClr val="dk1"/>
                </a:solidFill>
                <a:effectLst/>
                <a:latin typeface="Arial"/>
                <a:ea typeface="Arial"/>
                <a:cs typeface="Arial"/>
                <a:sym typeface="Arial"/>
              </a:rPr>
              <a:t>When a system receives access data, it computes a </a:t>
            </a:r>
            <a:r>
              <a:rPr lang="en-AU" sz="1200" b="1" i="0" u="none" strike="noStrike" kern="1200" cap="none" dirty="0">
                <a:solidFill>
                  <a:schemeClr val="dk1"/>
                </a:solidFill>
                <a:effectLst/>
                <a:latin typeface="Arial"/>
                <a:ea typeface="Arial"/>
                <a:cs typeface="Arial"/>
                <a:sym typeface="Arial"/>
              </a:rPr>
              <a:t>match index</a:t>
            </a:r>
            <a:r>
              <a:rPr lang="en-AU" sz="1200" b="0" i="0" u="none" strike="noStrike" kern="1200" cap="none" dirty="0">
                <a:solidFill>
                  <a:schemeClr val="dk1"/>
                </a:solidFill>
                <a:effectLst/>
                <a:latin typeface="Arial"/>
                <a:ea typeface="Arial"/>
                <a:cs typeface="Arial"/>
                <a:sym typeface="Arial"/>
              </a:rPr>
              <a:t>, which is the difference between the scan’s key features and the template. There is never a perfect match, because scanning never works exactly the same way twice. If the error is smaller than a value called the </a:t>
            </a:r>
            <a:r>
              <a:rPr lang="en-AU" sz="1200" b="1" i="0" u="none" strike="noStrike" kern="1200" cap="none" dirty="0">
                <a:solidFill>
                  <a:schemeClr val="dk1"/>
                </a:solidFill>
                <a:effectLst/>
                <a:latin typeface="Arial"/>
                <a:ea typeface="Arial"/>
                <a:cs typeface="Arial"/>
                <a:sym typeface="Arial"/>
              </a:rPr>
              <a:t>decision criterion</a:t>
            </a:r>
            <a:r>
              <a:rPr lang="en-AU" sz="1200" b="0" i="0" u="none" strike="noStrike" kern="1200" cap="none" dirty="0">
                <a:solidFill>
                  <a:schemeClr val="dk1"/>
                </a:solidFill>
                <a:effectLst/>
                <a:latin typeface="Arial"/>
                <a:ea typeface="Arial"/>
                <a:cs typeface="Arial"/>
                <a:sym typeface="Arial"/>
              </a:rPr>
              <a:t>, the supplicant is accepted as a match. If not, the sup- </a:t>
            </a:r>
            <a:r>
              <a:rPr lang="en-AU" sz="1200" b="0" i="0" u="none" strike="noStrike" kern="1200" cap="none" dirty="0" err="1">
                <a:solidFill>
                  <a:schemeClr val="dk1"/>
                </a:solidFill>
                <a:effectLst/>
                <a:latin typeface="Arial"/>
                <a:ea typeface="Arial"/>
                <a:cs typeface="Arial"/>
                <a:sym typeface="Arial"/>
              </a:rPr>
              <a:t>plicant</a:t>
            </a:r>
            <a:r>
              <a:rPr lang="en-AU" sz="1200" b="0" i="0" u="none" strike="noStrike" kern="1200" cap="none" dirty="0">
                <a:solidFill>
                  <a:schemeClr val="dk1"/>
                </a:solidFill>
                <a:effectLst/>
                <a:latin typeface="Arial"/>
                <a:ea typeface="Arial"/>
                <a:cs typeface="Arial"/>
                <a:sym typeface="Arial"/>
              </a:rPr>
              <a:t> is rejected as a match. </a:t>
            </a:r>
            <a:endParaRPr lang="en-AU"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59778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a biometric authentication system.</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26250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endParaRPr lang="en-AU"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4 - Authentication, Authorization and Auditing</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945755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AU" dirty="0"/>
          </a:p>
        </p:txBody>
      </p:sp>
      <p:sp>
        <p:nvSpPr>
          <p:cNvPr id="5" name="Footer Placeholder 4"/>
          <p:cNvSpPr>
            <a:spLocks noGrp="1"/>
          </p:cNvSpPr>
          <p:nvPr>
            <p:ph type="ftr" sz="quarter" idx="11"/>
          </p:nvPr>
        </p:nvSpPr>
        <p:spPr/>
        <p:txBody>
          <a:bodyPr/>
          <a:lstStyle/>
          <a:p>
            <a:r>
              <a:rPr lang="en-US"/>
              <a:t>4 - Authentication, Authorization and Auditing</a:t>
            </a:r>
            <a:endParaRPr lang="en-US" dirty="0"/>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06314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endParaRPr lang="en-AU" dirty="0"/>
          </a:p>
        </p:txBody>
      </p:sp>
      <p:sp>
        <p:nvSpPr>
          <p:cNvPr id="5" name="Footer Placeholder 4"/>
          <p:cNvSpPr>
            <a:spLocks noGrp="1"/>
          </p:cNvSpPr>
          <p:nvPr>
            <p:ph type="ftr" sz="quarter" idx="11"/>
          </p:nvPr>
        </p:nvSpPr>
        <p:spPr>
          <a:xfrm>
            <a:off x="581192" y="5951810"/>
            <a:ext cx="5922209" cy="365125"/>
          </a:xfrm>
        </p:spPr>
        <p:txBody>
          <a:bodyPr/>
          <a:lstStyle/>
          <a:p>
            <a:r>
              <a:rPr lang="en-US"/>
              <a:t>4 - Authentication, Authorization and Auditing</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60051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p>
            <a:pPr lvl="0"/>
            <a:r>
              <a:rPr lang="en-US" dirty="0"/>
              <a:t>Edit Master text styles</a:t>
            </a: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2015, 2012 Pearson Education, Inc. All Rights Reserved</a:t>
            </a:r>
          </a:p>
        </p:txBody>
      </p:sp>
    </p:spTree>
    <p:extLst>
      <p:ext uri="{BB962C8B-B14F-4D97-AF65-F5344CB8AC3E}">
        <p14:creationId xmlns:p14="http://schemas.microsoft.com/office/powerpoint/2010/main" val="35635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AU" dirty="0"/>
          </a:p>
        </p:txBody>
      </p:sp>
      <p:sp>
        <p:nvSpPr>
          <p:cNvPr id="5" name="Footer Placeholder 4"/>
          <p:cNvSpPr>
            <a:spLocks noGrp="1"/>
          </p:cNvSpPr>
          <p:nvPr>
            <p:ph type="ftr" sz="quarter" idx="11"/>
          </p:nvPr>
        </p:nvSpPr>
        <p:spPr/>
        <p:txBody>
          <a:bodyPr/>
          <a:lstStyle/>
          <a:p>
            <a:r>
              <a:rPr lang="en-US"/>
              <a:t>4 - Authentication, Authorization and Auditing</a:t>
            </a:r>
            <a:endParaRPr lang="en-US" dirty="0"/>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25949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endParaRPr lang="en-AU"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4 - Authentication, Authorization and Auditing</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57323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lang="en-AU" dirty="0"/>
          </a:p>
        </p:txBody>
      </p:sp>
      <p:sp>
        <p:nvSpPr>
          <p:cNvPr id="6" name="Footer Placeholder 5"/>
          <p:cNvSpPr>
            <a:spLocks noGrp="1"/>
          </p:cNvSpPr>
          <p:nvPr>
            <p:ph type="ftr" sz="quarter" idx="11"/>
          </p:nvPr>
        </p:nvSpPr>
        <p:spPr/>
        <p:txBody>
          <a:bodyPr/>
          <a:lstStyle/>
          <a:p>
            <a:r>
              <a:rPr lang="en-US"/>
              <a:t>4 - Authentication, Authorization and Auditing</a:t>
            </a:r>
            <a:endParaRPr lang="en-US" dirty="0"/>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430402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n-AU" dirty="0"/>
          </a:p>
        </p:txBody>
      </p:sp>
      <p:sp>
        <p:nvSpPr>
          <p:cNvPr id="8" name="Footer Placeholder 7"/>
          <p:cNvSpPr>
            <a:spLocks noGrp="1"/>
          </p:cNvSpPr>
          <p:nvPr>
            <p:ph type="ftr" sz="quarter" idx="11"/>
          </p:nvPr>
        </p:nvSpPr>
        <p:spPr/>
        <p:txBody>
          <a:bodyPr/>
          <a:lstStyle/>
          <a:p>
            <a:r>
              <a:rPr lang="en-US"/>
              <a:t>4 - Authentication, Authorization and Auditing</a:t>
            </a:r>
            <a:endParaRPr lang="en-US" dirty="0"/>
          </a:p>
        </p:txBody>
      </p:sp>
      <p:sp>
        <p:nvSpPr>
          <p:cNvPr id="9" name="Slide Number Placeholder 8"/>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4879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4 - Authentication, Authorization and Auditing</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Shape 16">
            <a:extLst>
              <a:ext uri="{FF2B5EF4-FFF2-40B4-BE49-F238E27FC236}">
                <a16:creationId xmlns:a16="http://schemas.microsoft.com/office/drawing/2014/main" id="{B29DDDF6-C355-13C0-95D3-329BAF58E3D2}"/>
              </a:ext>
            </a:extLst>
          </p:cNvPr>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2015, 2012 Pearson Education, Inc. All Rights Reserved</a:t>
            </a:r>
          </a:p>
        </p:txBody>
      </p:sp>
    </p:spTree>
    <p:extLst>
      <p:ext uri="{BB962C8B-B14F-4D97-AF65-F5344CB8AC3E}">
        <p14:creationId xmlns:p14="http://schemas.microsoft.com/office/powerpoint/2010/main" val="3324814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AU" dirty="0"/>
          </a:p>
        </p:txBody>
      </p:sp>
      <p:sp>
        <p:nvSpPr>
          <p:cNvPr id="3" name="Footer Placeholder 2"/>
          <p:cNvSpPr>
            <a:spLocks noGrp="1"/>
          </p:cNvSpPr>
          <p:nvPr>
            <p:ph type="ftr" sz="quarter" idx="11"/>
          </p:nvPr>
        </p:nvSpPr>
        <p:spPr/>
        <p:txBody>
          <a:bodyPr/>
          <a:lstStyle/>
          <a:p>
            <a:r>
              <a:rPr lang="en-US"/>
              <a:t>4 - Authentication, Authorization and Auditing</a:t>
            </a:r>
            <a:endParaRPr lang="en-US" dirty="0"/>
          </a:p>
        </p:txBody>
      </p:sp>
      <p:sp>
        <p:nvSpPr>
          <p:cNvPr id="4" name="Slide Number Placeholder 3"/>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5" name="Shape 16">
            <a:extLst>
              <a:ext uri="{FF2B5EF4-FFF2-40B4-BE49-F238E27FC236}">
                <a16:creationId xmlns:a16="http://schemas.microsoft.com/office/drawing/2014/main" id="{64C997CF-0E40-F74C-9135-AAB326E34C85}"/>
              </a:ext>
            </a:extLst>
          </p:cNvPr>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2015, 2012 Pearson Education, Inc. All Rights Reserved</a:t>
            </a:r>
          </a:p>
        </p:txBody>
      </p:sp>
    </p:spTree>
    <p:extLst>
      <p:ext uri="{BB962C8B-B14F-4D97-AF65-F5344CB8AC3E}">
        <p14:creationId xmlns:p14="http://schemas.microsoft.com/office/powerpoint/2010/main" val="3214299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endParaRPr lang="en-AU"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4 - Authentication, Authorization and Auditing</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943924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AU" dirty="0"/>
          </a:p>
        </p:txBody>
      </p:sp>
      <p:sp>
        <p:nvSpPr>
          <p:cNvPr id="6" name="Footer Placeholder 5"/>
          <p:cNvSpPr>
            <a:spLocks noGrp="1"/>
          </p:cNvSpPr>
          <p:nvPr>
            <p:ph type="ftr" sz="quarter" idx="11"/>
          </p:nvPr>
        </p:nvSpPr>
        <p:spPr/>
        <p:txBody>
          <a:bodyPr/>
          <a:lstStyle/>
          <a:p>
            <a:r>
              <a:rPr lang="en-US"/>
              <a:t>4 - Authentication, Authorization and Auditing</a:t>
            </a:r>
            <a:endParaRPr lang="en-US" dirty="0"/>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5392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endParaRPr lang="en-AU"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4 - Authentication, Authorization and Auditing</a:t>
            </a:r>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2857700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expertinsights.com/insights/a-guide-to-behavioral-biometric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arantir.io/key-based-authentication/#:~:text=Key%2Dbased%20authentication%2C%20also%20called,widely%20throughout%20every%20enterprise%20environmen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613D4B1-1F13-7ECA-492E-081FBE31CEA8}"/>
              </a:ext>
            </a:extLst>
          </p:cNvPr>
          <p:cNvSpPr>
            <a:spLocks noGrp="1"/>
          </p:cNvSpPr>
          <p:nvPr>
            <p:ph type="ctrTitle"/>
          </p:nvPr>
        </p:nvSpPr>
        <p:spPr>
          <a:xfrm>
            <a:off x="3337470" y="1507414"/>
            <a:ext cx="5471630" cy="3703320"/>
          </a:xfrm>
        </p:spPr>
        <p:txBody>
          <a:bodyPr anchor="ctr">
            <a:normAutofit/>
          </a:bodyPr>
          <a:lstStyle/>
          <a:p>
            <a:r>
              <a:rPr lang="en-US" sz="4200" dirty="0"/>
              <a:t>Authentication, authorization and </a:t>
            </a:r>
            <a:r>
              <a:rPr lang="en-US" sz="4200" dirty="0" err="1"/>
              <a:t>AUDIting</a:t>
            </a:r>
            <a:endParaRPr lang="en-US" sz="4200" dirty="0"/>
          </a:p>
        </p:txBody>
      </p:sp>
      <p:sp>
        <p:nvSpPr>
          <p:cNvPr id="5" name="Subtitle 4">
            <a:extLst>
              <a:ext uri="{FF2B5EF4-FFF2-40B4-BE49-F238E27FC236}">
                <a16:creationId xmlns:a16="http://schemas.microsoft.com/office/drawing/2014/main" id="{44F38FC4-33E7-6970-0C56-4A80CEEDB4BB}"/>
              </a:ext>
            </a:extLst>
          </p:cNvPr>
          <p:cNvSpPr>
            <a:spLocks noGrp="1"/>
          </p:cNvSpPr>
          <p:nvPr>
            <p:ph type="subTitle" idx="1"/>
          </p:nvPr>
        </p:nvSpPr>
        <p:spPr>
          <a:xfrm>
            <a:off x="333256" y="1507414"/>
            <a:ext cx="2498086" cy="3703320"/>
          </a:xfrm>
          <a:ln w="57150">
            <a:noFill/>
          </a:ln>
        </p:spPr>
        <p:txBody>
          <a:bodyPr anchor="ctr">
            <a:normAutofit/>
          </a:bodyPr>
          <a:lstStyle/>
          <a:p>
            <a:pPr algn="r"/>
            <a:r>
              <a:rPr lang="en-US" sz="1700" dirty="0"/>
              <a:t>Lecture 13</a:t>
            </a:r>
            <a:br>
              <a:rPr lang="en-US" sz="1700" dirty="0"/>
            </a:br>
            <a:r>
              <a:rPr lang="en-US" sz="1700" dirty="0"/>
              <a:t>Instructor: Dr. Zainab Abaid</a:t>
            </a:r>
          </a:p>
        </p:txBody>
      </p:sp>
      <p:sp>
        <p:nvSpPr>
          <p:cNvPr id="12" name="Rectangle 11">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3642"/>
            <a:ext cx="8474200"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1193883" y="3337052"/>
            <a:ext cx="3703320" cy="4404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5878019"/>
            <a:ext cx="8474200"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6171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Passwords </a:t>
            </a:r>
            <a:r>
              <a:rPr lang="en-US" sz="2800" dirty="0"/>
              <a:t>(5 of 5)</a:t>
            </a:r>
            <a:endParaRPr lang="en-US" dirty="0"/>
          </a:p>
        </p:txBody>
      </p:sp>
      <p:sp>
        <p:nvSpPr>
          <p:cNvPr id="43010" name="Content Placeholder 1"/>
          <p:cNvSpPr>
            <a:spLocks noGrp="1"/>
          </p:cNvSpPr>
          <p:nvPr>
            <p:ph idx="1"/>
          </p:nvPr>
        </p:nvSpPr>
        <p:spPr/>
        <p:txBody>
          <a:bodyPr/>
          <a:lstStyle/>
          <a:p>
            <a:r>
              <a:rPr lang="en-US" dirty="0"/>
              <a:t>The End of Passwords?</a:t>
            </a:r>
          </a:p>
          <a:p>
            <a:pPr lvl="1"/>
            <a:r>
              <a:rPr lang="en-US" dirty="0"/>
              <a:t>Many firms want to eliminate passwords because of their weaknesses</a:t>
            </a:r>
          </a:p>
          <a:p>
            <a:pPr lvl="1"/>
            <a:r>
              <a:rPr lang="en-US" dirty="0"/>
              <a:t>Quite a few firms have already largely phased them out</a:t>
            </a:r>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10</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C92A3211-B37B-EBE2-B1C2-AC814FB2E5CC}"/>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6CD2C5-F3AE-45E0-8174-5CB481D4B660}"/>
              </a:ext>
            </a:extLst>
          </p:cNvPr>
          <p:cNvSpPr>
            <a:spLocks noGrp="1"/>
          </p:cNvSpPr>
          <p:nvPr>
            <p:ph type="title"/>
          </p:nvPr>
        </p:nvSpPr>
        <p:spPr/>
        <p:txBody>
          <a:bodyPr/>
          <a:lstStyle/>
          <a:p>
            <a:r>
              <a:rPr lang="en-US" dirty="0"/>
              <a:t>Common Passwords</a:t>
            </a:r>
          </a:p>
        </p:txBody>
      </p:sp>
      <p:pic>
        <p:nvPicPr>
          <p:cNvPr id="5" name="Content Placeholder 4" descr="Figure 5-6 shows the top 20 most commonly used passwords for two real-world data breaches.&#10;">
            <a:extLst>
              <a:ext uri="{FF2B5EF4-FFF2-40B4-BE49-F238E27FC236}">
                <a16:creationId xmlns:a16="http://schemas.microsoft.com/office/drawing/2014/main" id="{0BD46654-7CD9-4B09-B3D7-7EA47A96600A}"/>
              </a:ext>
            </a:extLst>
          </p:cNvPr>
          <p:cNvPicPr>
            <a:picLocks noGrp="1" noChangeAspect="1"/>
          </p:cNvPicPr>
          <p:nvPr>
            <p:ph idx="1"/>
          </p:nvPr>
        </p:nvPicPr>
        <p:blipFill rotWithShape="1">
          <a:blip r:embed="rId3"/>
          <a:srcRect b="5842"/>
          <a:stretch/>
        </p:blipFill>
        <p:spPr>
          <a:xfrm>
            <a:off x="2069871" y="1963967"/>
            <a:ext cx="5210735" cy="4170405"/>
          </a:xfrm>
        </p:spPr>
      </p:pic>
      <p:sp>
        <p:nvSpPr>
          <p:cNvPr id="2" name="Footer Placeholder 1">
            <a:extLst>
              <a:ext uri="{FF2B5EF4-FFF2-40B4-BE49-F238E27FC236}">
                <a16:creationId xmlns:a16="http://schemas.microsoft.com/office/drawing/2014/main" id="{F51D829D-C72E-851C-DE94-3C7FAE14BD55}"/>
              </a:ext>
            </a:extLst>
          </p:cNvPr>
          <p:cNvSpPr>
            <a:spLocks noGrp="1"/>
          </p:cNvSpPr>
          <p:nvPr>
            <p:ph type="ftr" sz="quarter" idx="11"/>
          </p:nvPr>
        </p:nvSpPr>
        <p:spPr/>
        <p:txBody>
          <a:bodyPr/>
          <a:lstStyle/>
          <a:p>
            <a:r>
              <a:rPr lang="en-US"/>
              <a:t>4 - Authentication, Authorization and Auditing</a:t>
            </a:r>
            <a:endParaRPr lang="en-US" dirty="0"/>
          </a:p>
        </p:txBody>
      </p:sp>
      <p:sp>
        <p:nvSpPr>
          <p:cNvPr id="4" name="Slide Number Placeholder 3">
            <a:extLst>
              <a:ext uri="{FF2B5EF4-FFF2-40B4-BE49-F238E27FC236}">
                <a16:creationId xmlns:a16="http://schemas.microsoft.com/office/drawing/2014/main" id="{29251CF2-5A13-2F8B-BC71-0B1E3B61D3CA}"/>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11</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861476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Biometric Authentication </a:t>
            </a:r>
            <a:r>
              <a:rPr lang="en-US" sz="2800" dirty="0"/>
              <a:t>(1 of 14)</a:t>
            </a:r>
            <a:endParaRPr lang="en-US" dirty="0"/>
          </a:p>
        </p:txBody>
      </p:sp>
      <p:sp>
        <p:nvSpPr>
          <p:cNvPr id="54274" name="Content Placeholder 1"/>
          <p:cNvSpPr>
            <a:spLocks noGrp="1"/>
          </p:cNvSpPr>
          <p:nvPr>
            <p:ph idx="1"/>
          </p:nvPr>
        </p:nvSpPr>
        <p:spPr/>
        <p:txBody>
          <a:bodyPr/>
          <a:lstStyle/>
          <a:p>
            <a:r>
              <a:rPr lang="en-US" dirty="0"/>
              <a:t>Biometric Authentication</a:t>
            </a:r>
          </a:p>
          <a:p>
            <a:pPr lvl="1"/>
            <a:r>
              <a:rPr lang="en-US" dirty="0"/>
              <a:t>Authentication based on biological (bio) measurements (metrics)</a:t>
            </a:r>
          </a:p>
          <a:p>
            <a:pPr lvl="1"/>
            <a:r>
              <a:rPr lang="en-US" dirty="0"/>
              <a:t>Major promise of biometrics is to make reusable passwords obsolete</a:t>
            </a:r>
          </a:p>
          <a:p>
            <a:endParaRPr lang="en-US" dirty="0"/>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12</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8F459547-AFAB-8A2C-0ED8-E743B57C6297}"/>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Biometric Authentication </a:t>
            </a:r>
            <a:r>
              <a:rPr lang="en-US" sz="2800" dirty="0"/>
              <a:t>(2 of 14)</a:t>
            </a:r>
            <a:endParaRPr lang="en-US" dirty="0"/>
          </a:p>
        </p:txBody>
      </p:sp>
      <p:sp>
        <p:nvSpPr>
          <p:cNvPr id="55298" name="Content Placeholder 1"/>
          <p:cNvSpPr>
            <a:spLocks noGrp="1"/>
          </p:cNvSpPr>
          <p:nvPr>
            <p:ph idx="1"/>
          </p:nvPr>
        </p:nvSpPr>
        <p:spPr/>
        <p:txBody>
          <a:bodyPr/>
          <a:lstStyle/>
          <a:p>
            <a:r>
              <a:rPr lang="en-US" dirty="0"/>
              <a:t>Biometric Systems</a:t>
            </a:r>
          </a:p>
          <a:p>
            <a:pPr lvl="1"/>
            <a:r>
              <a:rPr lang="en-US" dirty="0"/>
              <a:t>Enrollment (enrollment scan, process for key features, store template)</a:t>
            </a:r>
          </a:p>
          <a:p>
            <a:pPr lvl="1"/>
            <a:r>
              <a:rPr lang="en-US" dirty="0"/>
              <a:t>Later access attempts provide access data, which will be turned into key feature data for comparison with the template</a:t>
            </a:r>
          </a:p>
          <a:p>
            <a:pPr lvl="1"/>
            <a:r>
              <a:rPr lang="en-US" dirty="0"/>
              <a:t>Biometric access key features will never be exactly the same as the template</a:t>
            </a:r>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13</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0ED2C9C8-A251-3F83-48A2-4296CBDF7FB8}"/>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Biometric Authentication </a:t>
            </a:r>
            <a:r>
              <a:rPr lang="en-US" sz="2800" dirty="0"/>
              <a:t>(3 of 14)</a:t>
            </a:r>
            <a:endParaRPr lang="en-US" dirty="0"/>
          </a:p>
        </p:txBody>
      </p:sp>
      <p:sp>
        <p:nvSpPr>
          <p:cNvPr id="55298" name="Content Placeholder 1"/>
          <p:cNvSpPr>
            <a:spLocks noGrp="1"/>
          </p:cNvSpPr>
          <p:nvPr>
            <p:ph idx="1"/>
          </p:nvPr>
        </p:nvSpPr>
        <p:spPr/>
        <p:txBody>
          <a:bodyPr/>
          <a:lstStyle/>
          <a:p>
            <a:r>
              <a:rPr lang="en-US" dirty="0"/>
              <a:t>Biometric Systems</a:t>
            </a:r>
          </a:p>
          <a:p>
            <a:pPr lvl="1"/>
            <a:r>
              <a:rPr lang="en-US" dirty="0"/>
              <a:t>There must be configurable decision criteria for deciding how close a match (match index) to require</a:t>
            </a:r>
          </a:p>
          <a:p>
            <a:pPr lvl="1"/>
            <a:r>
              <a:rPr lang="en-US" dirty="0"/>
              <a:t>Requiring an overly exact match index will cause many false rejections</a:t>
            </a:r>
          </a:p>
          <a:p>
            <a:pPr lvl="1"/>
            <a:r>
              <a:rPr lang="en-US" dirty="0"/>
              <a:t>Requiring too loose a match index will cause more false acceptances</a:t>
            </a:r>
          </a:p>
          <a:p>
            <a:endParaRPr lang="en-US" dirty="0"/>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14</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740A5423-51D0-8CD5-53DD-8053DC1DB1A5}"/>
              </a:ext>
            </a:extLst>
          </p:cNvPr>
          <p:cNvSpPr>
            <a:spLocks noGrp="1"/>
          </p:cNvSpPr>
          <p:nvPr>
            <p:ph type="ftr" sz="quarter" idx="11"/>
          </p:nvPr>
        </p:nvSpPr>
        <p:spPr/>
        <p:txBody>
          <a:bodyPr/>
          <a:lstStyle/>
          <a:p>
            <a:r>
              <a:rPr lang="en-US"/>
              <a:t>4 - Authentication, Authorization and Auditing</a:t>
            </a:r>
            <a:endParaRPr lang="en-US" dirty="0"/>
          </a:p>
        </p:txBody>
      </p:sp>
    </p:spTree>
    <p:extLst>
      <p:ext uri="{BB962C8B-B14F-4D97-AF65-F5344CB8AC3E}">
        <p14:creationId xmlns:p14="http://schemas.microsoft.com/office/powerpoint/2010/main" val="819247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37BD78-BD1E-4B75-A6DD-B99AB50C31EF}"/>
              </a:ext>
            </a:extLst>
          </p:cNvPr>
          <p:cNvSpPr>
            <a:spLocks noGrp="1"/>
          </p:cNvSpPr>
          <p:nvPr>
            <p:ph type="title"/>
          </p:nvPr>
        </p:nvSpPr>
        <p:spPr/>
        <p:txBody>
          <a:bodyPr/>
          <a:lstStyle/>
          <a:p>
            <a:r>
              <a:rPr lang="en-US" dirty="0"/>
              <a:t>Biometric Authentication System</a:t>
            </a:r>
          </a:p>
        </p:txBody>
      </p:sp>
      <p:pic>
        <p:nvPicPr>
          <p:cNvPr id="5" name="Content Placeholder 4" descr="The illustration shows a three step process of biometric authentication as follows:&#10;• Initial enrollment is first step and is depicted inside a rectangle. An image of a palm labeled &quot;user lee scanning&quot; on the left, a text reading &quot;Processing (key feature extraction) A=01, B=101, C=001&quot; at the centre, and a text reading &quot;User Lee template (01101001)&quot; at the right are displayed.&#10;• Subsequent access is the second step and is depicted inside a rectangle. An image of a palm labeled &quot;supplicant scanning&quot; on the left, a text reading &quot;Processing (key feature extraction) A=01, B=111, C=001&quot; at the centre, and a text reading &quot;User Lee template (01111001)&quot; at the right are displayed.&#10;• Match index decision criterion (close enough?) is the last step displayed next to a connecting line between the first two steps, which is superimposed with the text, that reads: &quot;Template database, Brown 10010010, Lee 01101001, Chun 00111011, Hirota 11011110, ... ...&quot;. ">
            <a:extLst>
              <a:ext uri="{FF2B5EF4-FFF2-40B4-BE49-F238E27FC236}">
                <a16:creationId xmlns:a16="http://schemas.microsoft.com/office/drawing/2014/main" id="{A1E9A889-AE47-449D-92E4-FDF332AF74C6}"/>
              </a:ext>
            </a:extLst>
          </p:cNvPr>
          <p:cNvPicPr>
            <a:picLocks noGrp="1" noChangeAspect="1"/>
          </p:cNvPicPr>
          <p:nvPr>
            <p:ph idx="1"/>
          </p:nvPr>
        </p:nvPicPr>
        <p:blipFill rotWithShape="1">
          <a:blip r:embed="rId3"/>
          <a:srcRect b="8073"/>
          <a:stretch/>
        </p:blipFill>
        <p:spPr>
          <a:xfrm>
            <a:off x="1245326" y="2123768"/>
            <a:ext cx="6940384" cy="3828042"/>
          </a:xfrm>
        </p:spPr>
      </p:pic>
      <p:sp>
        <p:nvSpPr>
          <p:cNvPr id="2" name="Footer Placeholder 1">
            <a:extLst>
              <a:ext uri="{FF2B5EF4-FFF2-40B4-BE49-F238E27FC236}">
                <a16:creationId xmlns:a16="http://schemas.microsoft.com/office/drawing/2014/main" id="{F322605A-0FEA-3660-1BCA-E3CBF73874FC}"/>
              </a:ext>
            </a:extLst>
          </p:cNvPr>
          <p:cNvSpPr>
            <a:spLocks noGrp="1"/>
          </p:cNvSpPr>
          <p:nvPr>
            <p:ph type="ftr" sz="quarter" idx="11"/>
          </p:nvPr>
        </p:nvSpPr>
        <p:spPr/>
        <p:txBody>
          <a:bodyPr/>
          <a:lstStyle/>
          <a:p>
            <a:r>
              <a:rPr lang="en-US"/>
              <a:t>4 - Authentication, Authorization and Auditing</a:t>
            </a:r>
            <a:endParaRPr lang="en-US" dirty="0"/>
          </a:p>
        </p:txBody>
      </p:sp>
      <p:sp>
        <p:nvSpPr>
          <p:cNvPr id="4" name="Slide Number Placeholder 3">
            <a:extLst>
              <a:ext uri="{FF2B5EF4-FFF2-40B4-BE49-F238E27FC236}">
                <a16:creationId xmlns:a16="http://schemas.microsoft.com/office/drawing/2014/main" id="{C6BA6E9A-9D28-3D2A-604C-6B17BC39DE58}"/>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15</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399066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Biometric Authentication </a:t>
            </a:r>
            <a:r>
              <a:rPr lang="en-US" sz="2800" dirty="0"/>
              <a:t>(4 of 14)</a:t>
            </a:r>
            <a:endParaRPr lang="en-US" dirty="0"/>
          </a:p>
        </p:txBody>
      </p:sp>
      <p:sp>
        <p:nvSpPr>
          <p:cNvPr id="60418" name="Content Placeholder 1"/>
          <p:cNvSpPr>
            <a:spLocks noGrp="1"/>
          </p:cNvSpPr>
          <p:nvPr>
            <p:ph idx="1"/>
          </p:nvPr>
        </p:nvSpPr>
        <p:spPr/>
        <p:txBody>
          <a:bodyPr/>
          <a:lstStyle/>
          <a:p>
            <a:r>
              <a:rPr lang="en-US" dirty="0"/>
              <a:t>Errors versus Deception</a:t>
            </a:r>
          </a:p>
          <a:p>
            <a:pPr lvl="1"/>
            <a:r>
              <a:rPr lang="en-US" dirty="0"/>
              <a:t>Error rate</a:t>
            </a:r>
          </a:p>
          <a:p>
            <a:pPr lvl="2"/>
            <a:r>
              <a:rPr lang="en-US" dirty="0"/>
              <a:t>Refers to accuracy when the supplicant is not trying to deceive the system</a:t>
            </a:r>
          </a:p>
          <a:p>
            <a:pPr lvl="1"/>
            <a:r>
              <a:rPr lang="en-US" dirty="0"/>
              <a:t>Deception rate</a:t>
            </a:r>
          </a:p>
          <a:p>
            <a:pPr lvl="2"/>
            <a:r>
              <a:rPr lang="en-US" dirty="0"/>
              <a:t>The likelihood that an impostor will be able to deceive the system if he or she tries</a:t>
            </a:r>
          </a:p>
          <a:p>
            <a:endParaRPr lang="en-US" dirty="0"/>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16</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C8E39E3E-D531-AB68-A317-B7815928DA29}"/>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Biometric Authentication </a:t>
            </a:r>
            <a:r>
              <a:rPr lang="en-US" sz="2800" dirty="0"/>
              <a:t>(5 of 14)</a:t>
            </a:r>
            <a:endParaRPr lang="en-US" dirty="0"/>
          </a:p>
        </p:txBody>
      </p:sp>
      <p:sp>
        <p:nvSpPr>
          <p:cNvPr id="60418" name="Content Placeholder 1"/>
          <p:cNvSpPr>
            <a:spLocks noGrp="1"/>
          </p:cNvSpPr>
          <p:nvPr>
            <p:ph idx="1"/>
          </p:nvPr>
        </p:nvSpPr>
        <p:spPr/>
        <p:txBody>
          <a:bodyPr/>
          <a:lstStyle/>
          <a:p>
            <a:r>
              <a:rPr lang="en-US" dirty="0"/>
              <a:t>False Acceptance Rates (FARs)</a:t>
            </a:r>
          </a:p>
          <a:p>
            <a:pPr lvl="1"/>
            <a:r>
              <a:rPr lang="en-US" dirty="0"/>
              <a:t>Percentage of people who are identified or verified as matched to a template but should not be</a:t>
            </a:r>
          </a:p>
          <a:p>
            <a:r>
              <a:rPr lang="en-US" dirty="0"/>
              <a:t>False Rejection Rates (FRRs)</a:t>
            </a:r>
          </a:p>
          <a:p>
            <a:pPr lvl="1"/>
            <a:r>
              <a:rPr lang="en-US" dirty="0"/>
              <a:t>Percentage of people who should be identified or verified as matches to a template but are not</a:t>
            </a:r>
          </a:p>
          <a:p>
            <a:endParaRPr lang="en-US" dirty="0"/>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17</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E47842FB-A029-4D92-BCF0-A559B042816D}"/>
              </a:ext>
            </a:extLst>
          </p:cNvPr>
          <p:cNvSpPr>
            <a:spLocks noGrp="1"/>
          </p:cNvSpPr>
          <p:nvPr>
            <p:ph type="ftr" sz="quarter" idx="11"/>
          </p:nvPr>
        </p:nvSpPr>
        <p:spPr/>
        <p:txBody>
          <a:bodyPr/>
          <a:lstStyle/>
          <a:p>
            <a:r>
              <a:rPr lang="en-US"/>
              <a:t>4 - Authentication, Authorization and Auditing</a:t>
            </a:r>
            <a:endParaRPr lang="en-US" dirty="0"/>
          </a:p>
        </p:txBody>
      </p:sp>
    </p:spTree>
    <p:extLst>
      <p:ext uri="{BB962C8B-B14F-4D97-AF65-F5344CB8AC3E}">
        <p14:creationId xmlns:p14="http://schemas.microsoft.com/office/powerpoint/2010/main" val="1414931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Biometric Authentication </a:t>
            </a:r>
            <a:r>
              <a:rPr lang="en-US" sz="2800" dirty="0"/>
              <a:t>(6 of 14)</a:t>
            </a:r>
            <a:endParaRPr lang="en-US" dirty="0"/>
          </a:p>
        </p:txBody>
      </p:sp>
      <p:sp>
        <p:nvSpPr>
          <p:cNvPr id="62466" name="Content Placeholder 1"/>
          <p:cNvSpPr>
            <a:spLocks noGrp="1"/>
          </p:cNvSpPr>
          <p:nvPr>
            <p:ph idx="1"/>
          </p:nvPr>
        </p:nvSpPr>
        <p:spPr/>
        <p:txBody>
          <a:bodyPr/>
          <a:lstStyle/>
          <a:p>
            <a:r>
              <a:rPr lang="en-US" dirty="0"/>
              <a:t>Vendor Claims for FARs and FRRs</a:t>
            </a:r>
          </a:p>
          <a:p>
            <a:pPr lvl="1"/>
            <a:r>
              <a:rPr lang="en-US" dirty="0"/>
              <a:t>Tend to be exaggerated through tests under ideal conditions</a:t>
            </a:r>
          </a:p>
          <a:p>
            <a:r>
              <a:rPr lang="en-US" dirty="0"/>
              <a:t>Failure to Enroll (FTE)</a:t>
            </a:r>
          </a:p>
          <a:p>
            <a:pPr lvl="1"/>
            <a:r>
              <a:rPr lang="en-US" dirty="0"/>
              <a:t>Subject cannot enroll in system</a:t>
            </a:r>
          </a:p>
          <a:p>
            <a:pPr lvl="1"/>
            <a:r>
              <a:rPr lang="en-US" dirty="0"/>
              <a:t>E.g., poor fingerprints due to construction work, clerical work, age, etc.</a:t>
            </a:r>
          </a:p>
          <a:p>
            <a:endParaRPr lang="en-US" dirty="0"/>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18</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C000AF43-C8D5-412C-A110-7B8B47A3943B}"/>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Biometric Authentication </a:t>
            </a:r>
            <a:r>
              <a:rPr lang="en-US" sz="2800" dirty="0"/>
              <a:t>(7 of 14)</a:t>
            </a:r>
            <a:endParaRPr lang="en-US" dirty="0"/>
          </a:p>
        </p:txBody>
      </p:sp>
      <p:sp>
        <p:nvSpPr>
          <p:cNvPr id="64514" name="Content Placeholder 1"/>
          <p:cNvSpPr>
            <a:spLocks noGrp="1"/>
          </p:cNvSpPr>
          <p:nvPr>
            <p:ph idx="1"/>
          </p:nvPr>
        </p:nvSpPr>
        <p:spPr/>
        <p:txBody>
          <a:bodyPr/>
          <a:lstStyle/>
          <a:p>
            <a:r>
              <a:rPr lang="en-US" dirty="0"/>
              <a:t>Deception</a:t>
            </a:r>
          </a:p>
          <a:p>
            <a:pPr lvl="1"/>
            <a:r>
              <a:rPr lang="en-US" dirty="0"/>
              <a:t>Errors: when subject is not trying to fool the system</a:t>
            </a:r>
          </a:p>
          <a:p>
            <a:pPr lvl="1"/>
            <a:r>
              <a:rPr lang="en-US" dirty="0"/>
              <a:t>Deception: when subject is trying to fool the system</a:t>
            </a:r>
          </a:p>
          <a:p>
            <a:pPr lvl="1"/>
            <a:r>
              <a:rPr lang="en-US" dirty="0"/>
              <a:t>Many biometric methods are highly vulnerable to deception</a:t>
            </a:r>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19</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851C3875-959F-7E0C-4109-D8A0CC1531AD}"/>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15371"/>
            <a:ext cx="8229600" cy="1241240"/>
          </a:xfrm>
        </p:spPr>
        <p:txBody>
          <a:bodyPr anchor="ctr">
            <a:normAutofit fontScale="90000"/>
          </a:bodyPr>
          <a:lstStyle/>
          <a:p>
            <a:br>
              <a:rPr lang="en-US" dirty="0"/>
            </a:br>
            <a:r>
              <a:rPr lang="en-US" dirty="0"/>
              <a:t>Authentication, Authorizations, and Auditing</a:t>
            </a:r>
          </a:p>
        </p:txBody>
      </p:sp>
      <p:sp>
        <p:nvSpPr>
          <p:cNvPr id="20482" name="Content Placeholder 1"/>
          <p:cNvSpPr>
            <a:spLocks noGrp="1"/>
          </p:cNvSpPr>
          <p:nvPr>
            <p:ph idx="1"/>
          </p:nvPr>
        </p:nvSpPr>
        <p:spPr/>
        <p:txBody>
          <a:bodyPr/>
          <a:lstStyle/>
          <a:p>
            <a:r>
              <a:rPr lang="en-US" dirty="0"/>
              <a:t>AAA Protections</a:t>
            </a:r>
          </a:p>
          <a:p>
            <a:pPr lvl="1"/>
            <a:r>
              <a:rPr lang="en-US" dirty="0"/>
              <a:t>Authentication-supplicant sends credentials to verifier to authenticate the supplicant</a:t>
            </a:r>
          </a:p>
          <a:p>
            <a:pPr lvl="1"/>
            <a:r>
              <a:rPr lang="en-US" dirty="0"/>
              <a:t>Authorization-what permissions the authenticated user will have</a:t>
            </a:r>
          </a:p>
          <a:p>
            <a:pPr lvl="1"/>
            <a:r>
              <a:rPr lang="en-US"/>
              <a:t>Auditing-recording </a:t>
            </a:r>
            <a:r>
              <a:rPr lang="en-US" dirty="0"/>
              <a:t>what people do in log files</a:t>
            </a:r>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2</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139CEA13-624C-DB67-E55F-55EF48366AC9}"/>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Biometric Authentication </a:t>
            </a:r>
            <a:r>
              <a:rPr lang="en-US" sz="2800" dirty="0"/>
              <a:t>(8 of 14)</a:t>
            </a:r>
            <a:endParaRPr lang="en-US" dirty="0"/>
          </a:p>
        </p:txBody>
      </p:sp>
      <p:sp>
        <p:nvSpPr>
          <p:cNvPr id="2" name="Content Placeholder 1"/>
          <p:cNvSpPr>
            <a:spLocks noGrp="1"/>
          </p:cNvSpPr>
          <p:nvPr>
            <p:ph idx="1"/>
          </p:nvPr>
        </p:nvSpPr>
        <p:spPr/>
        <p:txBody>
          <a:bodyPr/>
          <a:lstStyle/>
          <a:p>
            <a:r>
              <a:rPr lang="en-US" dirty="0"/>
              <a:t>Verification</a:t>
            </a:r>
          </a:p>
          <a:p>
            <a:pPr lvl="1"/>
            <a:r>
              <a:rPr lang="en-US" dirty="0"/>
              <a:t>Supplicant claims to be a particular person</a:t>
            </a:r>
          </a:p>
          <a:p>
            <a:pPr lvl="1"/>
            <a:r>
              <a:rPr lang="en-US" dirty="0"/>
              <a:t>Is the supplicant who he or she claims to be?</a:t>
            </a:r>
          </a:p>
          <a:p>
            <a:pPr lvl="1"/>
            <a:r>
              <a:rPr lang="en-US" dirty="0"/>
              <a:t>Compare access data to a single template (the claimed identity)</a:t>
            </a:r>
          </a:p>
          <a:p>
            <a:pPr lvl="1"/>
            <a:r>
              <a:rPr lang="en-US" dirty="0"/>
              <a:t>Verification is good to replace passwords in logins</a:t>
            </a:r>
          </a:p>
          <a:p>
            <a:pPr lvl="1"/>
            <a:r>
              <a:rPr lang="en-US" dirty="0"/>
              <a:t>If the probability of a false acceptance (false match) probability is 1/1000 per template match,</a:t>
            </a:r>
          </a:p>
          <a:p>
            <a:pPr lvl="2"/>
            <a:r>
              <a:rPr lang="en-US" dirty="0"/>
              <a:t>The probability of a false acceptance is 1/1000 (0.1%)</a:t>
            </a:r>
          </a:p>
          <a:p>
            <a:endParaRPr lang="en-US" dirty="0"/>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20</a:t>
            </a:fld>
            <a:endParaRPr lang="en-US" dirty="0">
              <a:solidFill>
                <a:schemeClr val="bg1"/>
              </a:solidFill>
              <a:latin typeface="Lucida Sans Unicode" pitchFamily="34" charset="0"/>
            </a:endParaRPr>
          </a:p>
        </p:txBody>
      </p:sp>
      <p:sp>
        <p:nvSpPr>
          <p:cNvPr id="3" name="Footer Placeholder 2">
            <a:extLst>
              <a:ext uri="{FF2B5EF4-FFF2-40B4-BE49-F238E27FC236}">
                <a16:creationId xmlns:a16="http://schemas.microsoft.com/office/drawing/2014/main" id="{DED73C6D-DB64-5287-A089-01DA0C0F59EC}"/>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Biometric Authentication </a:t>
            </a:r>
            <a:r>
              <a:rPr lang="en-US" sz="2800" dirty="0"/>
              <a:t>(9 of 14)</a:t>
            </a:r>
            <a:endParaRPr lang="en-US" dirty="0"/>
          </a:p>
        </p:txBody>
      </p:sp>
      <p:sp>
        <p:nvSpPr>
          <p:cNvPr id="66562" name="Content Placeholder 1"/>
          <p:cNvSpPr>
            <a:spLocks noGrp="1"/>
          </p:cNvSpPr>
          <p:nvPr>
            <p:ph idx="1"/>
          </p:nvPr>
        </p:nvSpPr>
        <p:spPr/>
        <p:txBody>
          <a:bodyPr/>
          <a:lstStyle/>
          <a:p>
            <a:r>
              <a:rPr lang="en-US" dirty="0"/>
              <a:t>Identification</a:t>
            </a:r>
          </a:p>
          <a:p>
            <a:pPr lvl="1"/>
            <a:r>
              <a:rPr lang="en-US" dirty="0"/>
              <a:t>Supplicant does not state his or her identity</a:t>
            </a:r>
          </a:p>
          <a:p>
            <a:pPr lvl="1"/>
            <a:r>
              <a:rPr lang="en-US" dirty="0"/>
              <a:t>System must compare supplicant data to all templates to find the correct template</a:t>
            </a:r>
          </a:p>
          <a:p>
            <a:pPr lvl="1"/>
            <a:r>
              <a:rPr lang="en-US" dirty="0"/>
              <a:t>If the probability of a false acceptance (false match) probability is 1/1000 per template match,</a:t>
            </a:r>
          </a:p>
          <a:p>
            <a:pPr lvl="2"/>
            <a:r>
              <a:rPr lang="en-US" dirty="0"/>
              <a:t>and if there are 500 templates in the database, then</a:t>
            </a:r>
          </a:p>
          <a:p>
            <a:pPr lvl="2"/>
            <a:r>
              <a:rPr lang="en-US" dirty="0"/>
              <a:t>the probability of a false acceptance is 500 * 1/1000 (50%)</a:t>
            </a:r>
          </a:p>
          <a:p>
            <a:pPr lvl="1"/>
            <a:r>
              <a:rPr lang="en-US" dirty="0"/>
              <a:t>Good for door access</a:t>
            </a:r>
          </a:p>
          <a:p>
            <a:endParaRPr lang="en-US" dirty="0"/>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21</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EC0AB846-56C4-68A1-CE93-603798D99B12}"/>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CBCAB2-D9D7-45DD-8623-7C2A978ADDA8}"/>
              </a:ext>
            </a:extLst>
          </p:cNvPr>
          <p:cNvSpPr>
            <a:spLocks noGrp="1"/>
          </p:cNvSpPr>
          <p:nvPr>
            <p:ph type="title"/>
          </p:nvPr>
        </p:nvSpPr>
        <p:spPr/>
        <p:txBody>
          <a:bodyPr/>
          <a:lstStyle/>
          <a:p>
            <a:r>
              <a:rPr lang="en-US" dirty="0"/>
              <a:t>Biometric Authentication </a:t>
            </a:r>
            <a:r>
              <a:rPr lang="en-US" sz="2800" dirty="0"/>
              <a:t>(10 of 14)</a:t>
            </a:r>
            <a:endParaRPr lang="en-US" dirty="0"/>
          </a:p>
        </p:txBody>
      </p:sp>
      <p:sp>
        <p:nvSpPr>
          <p:cNvPr id="2" name="Content Placeholder 1">
            <a:extLst>
              <a:ext uri="{FF2B5EF4-FFF2-40B4-BE49-F238E27FC236}">
                <a16:creationId xmlns:a16="http://schemas.microsoft.com/office/drawing/2014/main" id="{C5C55985-4C47-476B-8816-E568FE919179}"/>
              </a:ext>
            </a:extLst>
          </p:cNvPr>
          <p:cNvSpPr>
            <a:spLocks noGrp="1"/>
          </p:cNvSpPr>
          <p:nvPr>
            <p:ph idx="1"/>
          </p:nvPr>
        </p:nvSpPr>
        <p:spPr/>
        <p:txBody>
          <a:bodyPr/>
          <a:lstStyle/>
          <a:p>
            <a:r>
              <a:rPr lang="en-US" dirty="0"/>
              <a:t>Watch Lists</a:t>
            </a:r>
          </a:p>
          <a:p>
            <a:pPr lvl="1"/>
            <a:r>
              <a:rPr lang="en-US" dirty="0"/>
              <a:t>Subset of identification</a:t>
            </a:r>
          </a:p>
          <a:p>
            <a:pPr lvl="1"/>
            <a:r>
              <a:rPr lang="en-US" dirty="0"/>
              <a:t>Goal is to identify members of a group:</a:t>
            </a:r>
          </a:p>
          <a:p>
            <a:pPr lvl="1"/>
            <a:r>
              <a:rPr lang="en-US" dirty="0"/>
              <a:t>More comparisons than verification but fewer than identification, so the risk of a</a:t>
            </a:r>
          </a:p>
          <a:p>
            <a:pPr lvl="1"/>
            <a:r>
              <a:rPr lang="en-US" dirty="0"/>
              <a:t>false acceptance is intermediate</a:t>
            </a:r>
          </a:p>
          <a:p>
            <a:pPr lvl="1"/>
            <a:r>
              <a:rPr lang="en-US" dirty="0"/>
              <a:t>If the probability of a false acceptance (false match) is 1/1,000 per template match,</a:t>
            </a:r>
          </a:p>
          <a:p>
            <a:pPr lvl="2"/>
            <a:r>
              <a:rPr lang="en-US" dirty="0"/>
              <a:t>and if there are 10 templates in the watch list, then</a:t>
            </a:r>
          </a:p>
          <a:p>
            <a:pPr lvl="2"/>
            <a:r>
              <a:rPr lang="en-US" dirty="0"/>
              <a:t>the probability of a false acceptance is 10 * 1/1,000 (1%)</a:t>
            </a:r>
          </a:p>
        </p:txBody>
      </p:sp>
      <p:sp>
        <p:nvSpPr>
          <p:cNvPr id="4" name="Footer Placeholder 3">
            <a:extLst>
              <a:ext uri="{FF2B5EF4-FFF2-40B4-BE49-F238E27FC236}">
                <a16:creationId xmlns:a16="http://schemas.microsoft.com/office/drawing/2014/main" id="{5637CF70-DBDA-D097-02E5-3B14B0AB2217}"/>
              </a:ext>
            </a:extLst>
          </p:cNvPr>
          <p:cNvSpPr>
            <a:spLocks noGrp="1"/>
          </p:cNvSpPr>
          <p:nvPr>
            <p:ph type="ftr" sz="quarter" idx="11"/>
          </p:nvPr>
        </p:nvSpPr>
        <p:spPr/>
        <p:txBody>
          <a:bodyPr/>
          <a:lstStyle/>
          <a:p>
            <a:r>
              <a:rPr lang="en-US"/>
              <a:t>4 - Authentication, Authorization and Auditing</a:t>
            </a:r>
            <a:endParaRPr lang="en-US" dirty="0"/>
          </a:p>
        </p:txBody>
      </p:sp>
      <p:sp>
        <p:nvSpPr>
          <p:cNvPr id="5" name="Slide Number Placeholder 4">
            <a:extLst>
              <a:ext uri="{FF2B5EF4-FFF2-40B4-BE49-F238E27FC236}">
                <a16:creationId xmlns:a16="http://schemas.microsoft.com/office/drawing/2014/main" id="{74E18941-53AF-AD2E-9222-B99B60921CCF}"/>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22</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236686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Biometric Authentication </a:t>
            </a:r>
            <a:r>
              <a:rPr lang="en-US" sz="2800" dirty="0"/>
              <a:t>(11 of 14)</a:t>
            </a:r>
            <a:endParaRPr lang="en-US" dirty="0"/>
          </a:p>
        </p:txBody>
      </p:sp>
      <p:sp>
        <p:nvSpPr>
          <p:cNvPr id="69634" name="Content Placeholder 1"/>
          <p:cNvSpPr>
            <a:spLocks noGrp="1"/>
          </p:cNvSpPr>
          <p:nvPr>
            <p:ph idx="1"/>
          </p:nvPr>
        </p:nvSpPr>
        <p:spPr/>
        <p:txBody>
          <a:bodyPr/>
          <a:lstStyle/>
          <a:p>
            <a:r>
              <a:rPr lang="en-US" dirty="0"/>
              <a:t>Fingerprint Recognition</a:t>
            </a:r>
          </a:p>
          <a:p>
            <a:pPr lvl="1"/>
            <a:r>
              <a:rPr lang="en-US" dirty="0"/>
              <a:t>Simple, inexpensive, well proven</a:t>
            </a:r>
          </a:p>
          <a:p>
            <a:pPr lvl="1"/>
            <a:r>
              <a:rPr lang="en-US" dirty="0"/>
              <a:t>Most biometrics today are fingerprint recognition</a:t>
            </a:r>
          </a:p>
          <a:p>
            <a:pPr lvl="1"/>
            <a:r>
              <a:rPr lang="en-US" dirty="0"/>
              <a:t>Often can be defeated with latent fingerprints on glass copied to gelatin fingers</a:t>
            </a:r>
          </a:p>
          <a:p>
            <a:pPr lvl="1"/>
            <a:r>
              <a:rPr lang="en-US" dirty="0"/>
              <a:t>Fingerprint recognition can take the place of reusable passwords for low-risk applications</a:t>
            </a:r>
          </a:p>
          <a:p>
            <a:endParaRPr lang="en-US" dirty="0"/>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23</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5DFE00C8-5C28-3BF4-1DC5-F77DA5B51041}"/>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Biometric Authentication </a:t>
            </a:r>
            <a:r>
              <a:rPr lang="en-US" sz="2800" dirty="0"/>
              <a:t>(12 of 14)</a:t>
            </a:r>
            <a:endParaRPr lang="en-US" dirty="0"/>
          </a:p>
        </p:txBody>
      </p:sp>
      <p:sp>
        <p:nvSpPr>
          <p:cNvPr id="72706" name="Content Placeholder 1"/>
          <p:cNvSpPr>
            <a:spLocks noGrp="1"/>
          </p:cNvSpPr>
          <p:nvPr>
            <p:ph idx="1"/>
          </p:nvPr>
        </p:nvSpPr>
        <p:spPr/>
        <p:txBody>
          <a:bodyPr/>
          <a:lstStyle/>
          <a:p>
            <a:r>
              <a:rPr lang="en-US" dirty="0"/>
              <a:t>Iris Recognition</a:t>
            </a:r>
          </a:p>
          <a:p>
            <a:pPr lvl="1"/>
            <a:r>
              <a:rPr lang="en-US" dirty="0"/>
              <a:t>Pattern in colored part of eye</a:t>
            </a:r>
          </a:p>
          <a:p>
            <a:pPr lvl="1"/>
            <a:r>
              <a:rPr lang="en-US" dirty="0"/>
              <a:t>Uses a camera (no light is shined into eye, as in Hollywood movies)</a:t>
            </a:r>
          </a:p>
          <a:p>
            <a:pPr lvl="1"/>
            <a:r>
              <a:rPr lang="en-US" dirty="0"/>
              <a:t>Very low FARs</a:t>
            </a:r>
          </a:p>
          <a:p>
            <a:pPr lvl="1"/>
            <a:r>
              <a:rPr lang="en-US" dirty="0"/>
              <a:t>Very expensive</a:t>
            </a:r>
          </a:p>
          <a:p>
            <a:endParaRPr lang="en-US" dirty="0"/>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24</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D89FA589-AFDD-157A-D21F-0104F110433A}"/>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Biometric Authentication </a:t>
            </a:r>
            <a:r>
              <a:rPr lang="en-US" sz="2800" dirty="0"/>
              <a:t>(13 of 14)</a:t>
            </a:r>
            <a:endParaRPr lang="en-US" dirty="0"/>
          </a:p>
        </p:txBody>
      </p:sp>
      <p:sp>
        <p:nvSpPr>
          <p:cNvPr id="74754" name="Content Placeholder 1"/>
          <p:cNvSpPr>
            <a:spLocks noGrp="1"/>
          </p:cNvSpPr>
          <p:nvPr>
            <p:ph idx="1"/>
          </p:nvPr>
        </p:nvSpPr>
        <p:spPr/>
        <p:txBody>
          <a:bodyPr/>
          <a:lstStyle/>
          <a:p>
            <a:r>
              <a:rPr lang="en-US" dirty="0"/>
              <a:t>Face Recognition</a:t>
            </a:r>
          </a:p>
          <a:p>
            <a:pPr lvl="1"/>
            <a:r>
              <a:rPr lang="en-US" dirty="0"/>
              <a:t>Surreptitious identification is possible (in airports, etc.)</a:t>
            </a:r>
          </a:p>
          <a:p>
            <a:pPr lvl="1"/>
            <a:r>
              <a:rPr lang="en-US" dirty="0"/>
              <a:t>Surreptitious means without the subject’s knowledge</a:t>
            </a:r>
          </a:p>
          <a:p>
            <a:pPr lvl="1"/>
            <a:r>
              <a:rPr lang="en-US" dirty="0"/>
              <a:t>High error rates, even without deception</a:t>
            </a:r>
          </a:p>
          <a:p>
            <a:r>
              <a:rPr lang="en-US" dirty="0"/>
              <a:t>Hand Geometry for Door Access</a:t>
            </a:r>
          </a:p>
          <a:p>
            <a:pPr lvl="1"/>
            <a:r>
              <a:rPr lang="en-US" dirty="0"/>
              <a:t>Shape of hand</a:t>
            </a:r>
          </a:p>
          <a:p>
            <a:pPr lvl="1"/>
            <a:r>
              <a:rPr lang="en-US" dirty="0"/>
              <a:t>Reader is very large, so usually used for door access</a:t>
            </a:r>
          </a:p>
          <a:p>
            <a:endParaRPr lang="en-US" dirty="0"/>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25</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BBAF177E-A64D-6C4C-BD39-BBCF12F3A660}"/>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Biometric Authentication </a:t>
            </a:r>
            <a:r>
              <a:rPr lang="en-US" sz="2800" dirty="0"/>
              <a:t>(14 of 14)</a:t>
            </a:r>
            <a:endParaRPr lang="en-US" dirty="0"/>
          </a:p>
        </p:txBody>
      </p:sp>
      <p:sp>
        <p:nvSpPr>
          <p:cNvPr id="76802" name="Content Placeholder 1"/>
          <p:cNvSpPr>
            <a:spLocks noGrp="1"/>
          </p:cNvSpPr>
          <p:nvPr>
            <p:ph idx="1"/>
          </p:nvPr>
        </p:nvSpPr>
        <p:spPr/>
        <p:txBody>
          <a:bodyPr/>
          <a:lstStyle/>
          <a:p>
            <a:r>
              <a:rPr lang="en-US" dirty="0"/>
              <a:t>Voice Recognition</a:t>
            </a:r>
          </a:p>
          <a:p>
            <a:pPr lvl="1"/>
            <a:r>
              <a:rPr lang="en-US" dirty="0"/>
              <a:t>High error rates</a:t>
            </a:r>
          </a:p>
          <a:p>
            <a:pPr lvl="1"/>
            <a:r>
              <a:rPr lang="en-US" dirty="0"/>
              <a:t>Easily deceived by recordings</a:t>
            </a:r>
          </a:p>
          <a:p>
            <a:r>
              <a:rPr lang="en-US" dirty="0"/>
              <a:t>Other Forms of Biometric Authentication</a:t>
            </a:r>
          </a:p>
          <a:p>
            <a:pPr lvl="1"/>
            <a:r>
              <a:rPr lang="en-US" dirty="0"/>
              <a:t>Veins in the hand</a:t>
            </a:r>
          </a:p>
          <a:p>
            <a:pPr lvl="1"/>
            <a:r>
              <a:rPr lang="en-US" dirty="0"/>
              <a:t>Keystroke recognition (pace in typing password)</a:t>
            </a:r>
          </a:p>
          <a:p>
            <a:pPr lvl="1"/>
            <a:r>
              <a:rPr lang="en-US" dirty="0"/>
              <a:t>Signature recognition (hand-written signature)</a:t>
            </a:r>
          </a:p>
          <a:p>
            <a:pPr lvl="1"/>
            <a:r>
              <a:rPr lang="en-US" dirty="0"/>
              <a:t>Gait (way the person walks) recognition</a:t>
            </a:r>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26</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52F8DB54-673D-C4A2-42D7-64CC59ED28A1}"/>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FE017-8528-8AD4-1989-FF3EE029FBFB}"/>
              </a:ext>
            </a:extLst>
          </p:cNvPr>
          <p:cNvSpPr>
            <a:spLocks noGrp="1"/>
          </p:cNvSpPr>
          <p:nvPr>
            <p:ph type="title"/>
          </p:nvPr>
        </p:nvSpPr>
        <p:spPr/>
        <p:txBody>
          <a:bodyPr/>
          <a:lstStyle/>
          <a:p>
            <a:r>
              <a:rPr lang="en-US" dirty="0"/>
              <a:t>Behavioral biometrics</a:t>
            </a:r>
          </a:p>
        </p:txBody>
      </p:sp>
      <p:sp>
        <p:nvSpPr>
          <p:cNvPr id="3" name="Content Placeholder 2">
            <a:extLst>
              <a:ext uri="{FF2B5EF4-FFF2-40B4-BE49-F238E27FC236}">
                <a16:creationId xmlns:a16="http://schemas.microsoft.com/office/drawing/2014/main" id="{BF2B1067-62EA-7EE6-0EA1-7B36E09397F7}"/>
              </a:ext>
            </a:extLst>
          </p:cNvPr>
          <p:cNvSpPr>
            <a:spLocks noGrp="1"/>
          </p:cNvSpPr>
          <p:nvPr>
            <p:ph idx="1"/>
          </p:nvPr>
        </p:nvSpPr>
        <p:spPr/>
        <p:txBody>
          <a:bodyPr/>
          <a:lstStyle/>
          <a:p>
            <a:r>
              <a:rPr lang="en-US" dirty="0"/>
              <a:t>Tracking eye movement, gait etc. to authenticate, or to continuously ensure that initial authentication has not been bypassed</a:t>
            </a:r>
          </a:p>
          <a:p>
            <a:r>
              <a:rPr lang="en-US" dirty="0"/>
              <a:t>Web based behavioral biometrics: using mouse movements, typing patterns, usual action profile etc. to identify web impersonation.</a:t>
            </a:r>
          </a:p>
          <a:p>
            <a:r>
              <a:rPr lang="en-US" dirty="0"/>
              <a:t>Reading:</a:t>
            </a:r>
          </a:p>
          <a:p>
            <a:r>
              <a:rPr lang="en-US" dirty="0">
                <a:hlinkClick r:id="rId2"/>
              </a:rPr>
              <a:t>https://expertinsights.com/insights/a-guide-to-behavioral-biometrics/</a:t>
            </a:r>
            <a:endParaRPr lang="en-US" dirty="0"/>
          </a:p>
          <a:p>
            <a:endParaRPr lang="en-US" dirty="0"/>
          </a:p>
          <a:p>
            <a:pPr lvl="1"/>
            <a:endParaRPr lang="en-US" dirty="0"/>
          </a:p>
        </p:txBody>
      </p:sp>
      <p:sp>
        <p:nvSpPr>
          <p:cNvPr id="4" name="Footer Placeholder 3">
            <a:extLst>
              <a:ext uri="{FF2B5EF4-FFF2-40B4-BE49-F238E27FC236}">
                <a16:creationId xmlns:a16="http://schemas.microsoft.com/office/drawing/2014/main" id="{E69F4D28-45E5-43AE-CD2F-6C2830D875E1}"/>
              </a:ext>
            </a:extLst>
          </p:cNvPr>
          <p:cNvSpPr>
            <a:spLocks noGrp="1"/>
          </p:cNvSpPr>
          <p:nvPr>
            <p:ph type="ftr" sz="quarter" idx="11"/>
          </p:nvPr>
        </p:nvSpPr>
        <p:spPr/>
        <p:txBody>
          <a:bodyPr/>
          <a:lstStyle/>
          <a:p>
            <a:r>
              <a:rPr lang="en-US"/>
              <a:t>4 - Authentication, Authorization and Auditing</a:t>
            </a:r>
            <a:endParaRPr lang="en-US" dirty="0"/>
          </a:p>
        </p:txBody>
      </p:sp>
      <p:sp>
        <p:nvSpPr>
          <p:cNvPr id="5" name="Slide Number Placeholder 4">
            <a:extLst>
              <a:ext uri="{FF2B5EF4-FFF2-40B4-BE49-F238E27FC236}">
                <a16:creationId xmlns:a16="http://schemas.microsoft.com/office/drawing/2014/main" id="{BF05A57F-F8D5-1EB3-CD84-7E4B2CAEEADE}"/>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27</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888612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omputer code representation.">
            <a:extLst>
              <a:ext uri="{FF2B5EF4-FFF2-40B4-BE49-F238E27FC236}">
                <a16:creationId xmlns:a16="http://schemas.microsoft.com/office/drawing/2014/main" id="{CF4715F7-2AB5-825B-6298-350376DBD559}"/>
              </a:ext>
            </a:extLst>
          </p:cNvPr>
          <p:cNvPicPr>
            <a:picLocks noChangeAspect="1"/>
          </p:cNvPicPr>
          <p:nvPr/>
        </p:nvPicPr>
        <p:blipFill rotWithShape="1">
          <a:blip r:embed="rId2"/>
          <a:srcRect l="7484" r="17849"/>
          <a:stretch/>
        </p:blipFill>
        <p:spPr>
          <a:xfrm>
            <a:off x="20" y="10"/>
            <a:ext cx="9143980" cy="6857990"/>
          </a:xfrm>
          <a:prstGeom prst="rect">
            <a:avLst/>
          </a:prstGeom>
        </p:spPr>
      </p:pic>
      <p:sp>
        <p:nvSpPr>
          <p:cNvPr id="2" name="Title 1">
            <a:extLst>
              <a:ext uri="{FF2B5EF4-FFF2-40B4-BE49-F238E27FC236}">
                <a16:creationId xmlns:a16="http://schemas.microsoft.com/office/drawing/2014/main" id="{AB3C6724-9458-1534-2347-768C0ED6FD86}"/>
              </a:ext>
            </a:extLst>
          </p:cNvPr>
          <p:cNvSpPr>
            <a:spLocks noGrp="1"/>
          </p:cNvSpPr>
          <p:nvPr>
            <p:ph type="title"/>
          </p:nvPr>
        </p:nvSpPr>
        <p:spPr>
          <a:xfrm>
            <a:off x="438150" y="2142067"/>
            <a:ext cx="2559050" cy="2971801"/>
          </a:xfrm>
        </p:spPr>
        <p:txBody>
          <a:bodyPr vert="horz" lIns="91440" tIns="45720" rIns="91440" bIns="45720" rtlCol="0" anchor="b">
            <a:normAutofit/>
          </a:bodyPr>
          <a:lstStyle/>
          <a:p>
            <a:r>
              <a:rPr lang="en-US" sz="2300">
                <a:solidFill>
                  <a:schemeClr val="bg1"/>
                </a:solidFill>
              </a:rPr>
              <a:t>Authorization</a:t>
            </a:r>
          </a:p>
        </p:txBody>
      </p:sp>
      <p:sp>
        <p:nvSpPr>
          <p:cNvPr id="6" name="Text Placeholder 5">
            <a:extLst>
              <a:ext uri="{FF2B5EF4-FFF2-40B4-BE49-F238E27FC236}">
                <a16:creationId xmlns:a16="http://schemas.microsoft.com/office/drawing/2014/main" id="{3241C889-7E0F-D775-D639-8E356057ADED}"/>
              </a:ext>
            </a:extLst>
          </p:cNvPr>
          <p:cNvSpPr>
            <a:spLocks noGrp="1"/>
          </p:cNvSpPr>
          <p:nvPr>
            <p:ph type="body" idx="1"/>
          </p:nvPr>
        </p:nvSpPr>
        <p:spPr>
          <a:xfrm>
            <a:off x="438150" y="5145513"/>
            <a:ext cx="2559050" cy="738820"/>
          </a:xfrm>
        </p:spPr>
        <p:txBody>
          <a:bodyPr vert="horz" lIns="91440" tIns="45720" rIns="91440" bIns="45720" rtlCol="0" anchor="t">
            <a:normAutofit/>
          </a:bodyPr>
          <a:lstStyle/>
          <a:p>
            <a:endParaRPr lang="en-US" sz="1600">
              <a:solidFill>
                <a:srgbClr val="35ABD3"/>
              </a:solidFill>
            </a:endParaRPr>
          </a:p>
        </p:txBody>
      </p:sp>
      <p:sp>
        <p:nvSpPr>
          <p:cNvPr id="5" name="Slide Number Placeholder 4">
            <a:extLst>
              <a:ext uri="{FF2B5EF4-FFF2-40B4-BE49-F238E27FC236}">
                <a16:creationId xmlns:a16="http://schemas.microsoft.com/office/drawing/2014/main" id="{36DBDA99-EB4E-9F03-2ED4-F2240249A599}"/>
              </a:ext>
            </a:extLst>
          </p:cNvPr>
          <p:cNvSpPr>
            <a:spLocks noGrp="1"/>
          </p:cNvSpPr>
          <p:nvPr>
            <p:ph type="sldNum" sz="quarter" idx="12"/>
          </p:nvPr>
        </p:nvSpPr>
        <p:spPr>
          <a:xfrm>
            <a:off x="2590799" y="766070"/>
            <a:ext cx="407005" cy="365125"/>
          </a:xfrm>
        </p:spPr>
        <p:txBody>
          <a:bodyPr vert="horz" lIns="91440" tIns="45720" rIns="91440" bIns="45720" rtlCol="0" anchor="ctr">
            <a:normAutofit/>
          </a:bodyPr>
          <a:lstStyle/>
          <a:p>
            <a:pPr marR="0" lvl="0" indent="0">
              <a:spcBef>
                <a:spcPts val="0"/>
              </a:spcBef>
              <a:spcAft>
                <a:spcPts val="600"/>
              </a:spcAft>
              <a:buSzPct val="25000"/>
              <a:buNone/>
            </a:pPr>
            <a:fld id="{00000000-1234-1234-1234-123412341234}" type="slidenum">
              <a:rPr lang="en-US" b="0" i="0" u="none" strike="noStrike" cap="none" smtClean="0">
                <a:sym typeface="Arial"/>
              </a:rPr>
              <a:pPr marR="0" lvl="0" indent="0">
                <a:spcBef>
                  <a:spcPts val="0"/>
                </a:spcBef>
                <a:spcAft>
                  <a:spcPts val="600"/>
                </a:spcAft>
                <a:buSzPct val="25000"/>
                <a:buNone/>
              </a:pPr>
              <a:t>28</a:t>
            </a:fld>
            <a:endParaRPr lang="en-US" b="0" i="0" u="none" strike="noStrike" cap="none">
              <a:sym typeface="Arial"/>
            </a:endParaRPr>
          </a:p>
        </p:txBody>
      </p:sp>
      <p:sp>
        <p:nvSpPr>
          <p:cNvPr id="4" name="Footer Placeholder 3">
            <a:extLst>
              <a:ext uri="{FF2B5EF4-FFF2-40B4-BE49-F238E27FC236}">
                <a16:creationId xmlns:a16="http://schemas.microsoft.com/office/drawing/2014/main" id="{74EF2158-2E9F-E26E-93A6-FE85C2876AEE}"/>
              </a:ext>
            </a:extLst>
          </p:cNvPr>
          <p:cNvSpPr>
            <a:spLocks noGrp="1"/>
          </p:cNvSpPr>
          <p:nvPr>
            <p:ph type="ftr" sz="quarter" idx="11"/>
          </p:nvPr>
        </p:nvSpPr>
        <p:spPr>
          <a:xfrm>
            <a:off x="435894" y="5884078"/>
            <a:ext cx="2574006" cy="365125"/>
          </a:xfrm>
        </p:spPr>
        <p:txBody>
          <a:bodyPr vert="horz" lIns="91440" tIns="45720" rIns="91440" bIns="45720" rtlCol="0" anchor="ctr">
            <a:normAutofit/>
          </a:bodyPr>
          <a:lstStyle/>
          <a:p>
            <a:pPr>
              <a:lnSpc>
                <a:spcPct val="90000"/>
              </a:lnSpc>
              <a:spcAft>
                <a:spcPts val="600"/>
              </a:spcAft>
            </a:pPr>
            <a:r>
              <a:rPr lang="en-US" kern="1200" cap="all">
                <a:solidFill>
                  <a:schemeClr val="accent1">
                    <a:lumMod val="75000"/>
                    <a:lumOff val="25000"/>
                  </a:schemeClr>
                </a:solidFill>
                <a:latin typeface="+mn-lt"/>
                <a:ea typeface="+mn-ea"/>
                <a:cs typeface="+mn-cs"/>
              </a:rPr>
              <a:t>4 - Authentication, Authorization and Auditing</a:t>
            </a:r>
          </a:p>
        </p:txBody>
      </p:sp>
    </p:spTree>
    <p:extLst>
      <p:ext uri="{BB962C8B-B14F-4D97-AF65-F5344CB8AC3E}">
        <p14:creationId xmlns:p14="http://schemas.microsoft.com/office/powerpoint/2010/main" val="2097313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7F4664A-3353-4229-26CD-2EA94C844F6D}"/>
              </a:ext>
            </a:extLst>
          </p:cNvPr>
          <p:cNvSpPr>
            <a:spLocks noGrp="1"/>
          </p:cNvSpPr>
          <p:nvPr>
            <p:ph type="ftr" sz="quarter" idx="11"/>
          </p:nvPr>
        </p:nvSpPr>
        <p:spPr/>
        <p:txBody>
          <a:bodyPr/>
          <a:lstStyle/>
          <a:p>
            <a:r>
              <a:rPr lang="en-US"/>
              <a:t>4 - Authentication, Authorization and Auditing</a:t>
            </a:r>
            <a:endParaRPr lang="en-US" dirty="0"/>
          </a:p>
        </p:txBody>
      </p:sp>
      <p:sp>
        <p:nvSpPr>
          <p:cNvPr id="5" name="Slide Number Placeholder 4">
            <a:extLst>
              <a:ext uri="{FF2B5EF4-FFF2-40B4-BE49-F238E27FC236}">
                <a16:creationId xmlns:a16="http://schemas.microsoft.com/office/drawing/2014/main" id="{FD5B97E2-71EA-EF0B-C447-4784ACCA6801}"/>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29</a:t>
            </a:fld>
            <a:endParaRPr lang="en-US" sz="900" b="0" i="0" u="none" strike="noStrike" cap="none" dirty="0">
              <a:solidFill>
                <a:schemeClr val="lt1"/>
              </a:solidFill>
              <a:latin typeface="Arial"/>
              <a:ea typeface="Arial"/>
              <a:cs typeface="Arial"/>
              <a:sym typeface="Arial"/>
            </a:endParaRPr>
          </a:p>
        </p:txBody>
      </p:sp>
      <p:pic>
        <p:nvPicPr>
          <p:cNvPr id="1026" name="Picture 2" descr="Authentication and Authorization PowerPoint Template - PPT Slides |  SketchBubble">
            <a:extLst>
              <a:ext uri="{FF2B5EF4-FFF2-40B4-BE49-F238E27FC236}">
                <a16:creationId xmlns:a16="http://schemas.microsoft.com/office/drawing/2014/main" id="{1BBDE9ED-E19E-519C-E247-EFAB92ED94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796"/>
          <a:stretch/>
        </p:blipFill>
        <p:spPr bwMode="auto">
          <a:xfrm>
            <a:off x="0" y="1014760"/>
            <a:ext cx="9144000" cy="5843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91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5EC7AA7E-81E8-4755-AC3D-2CE40312D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188C2F-B457-4F86-B4B4-79703666D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5893" y="457201"/>
            <a:ext cx="829623"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33B956FD-3E35-4658-9C8B-3A48FD2DB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314" y="457200"/>
            <a:ext cx="7470785" cy="36780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6" name="Title 5">
            <a:extLst>
              <a:ext uri="{FF2B5EF4-FFF2-40B4-BE49-F238E27FC236}">
                <a16:creationId xmlns:a16="http://schemas.microsoft.com/office/drawing/2014/main" id="{A61436E7-FE76-3E43-0020-DB8419881462}"/>
              </a:ext>
            </a:extLst>
          </p:cNvPr>
          <p:cNvSpPr>
            <a:spLocks noGrp="1"/>
          </p:cNvSpPr>
          <p:nvPr>
            <p:ph type="title"/>
          </p:nvPr>
        </p:nvSpPr>
        <p:spPr>
          <a:xfrm>
            <a:off x="1473958" y="668740"/>
            <a:ext cx="5680880" cy="3330055"/>
          </a:xfrm>
        </p:spPr>
        <p:txBody>
          <a:bodyPr vert="horz" lIns="91440" tIns="45720" rIns="91440" bIns="45720" rtlCol="0" anchor="t">
            <a:normAutofit/>
          </a:bodyPr>
          <a:lstStyle/>
          <a:p>
            <a:r>
              <a:rPr lang="en-US" sz="3500">
                <a:solidFill>
                  <a:srgbClr val="FFFFFF"/>
                </a:solidFill>
              </a:rPr>
              <a:t>authentication</a:t>
            </a:r>
          </a:p>
        </p:txBody>
      </p:sp>
      <p:sp>
        <p:nvSpPr>
          <p:cNvPr id="26" name="Rectangle 25">
            <a:extLst>
              <a:ext uri="{FF2B5EF4-FFF2-40B4-BE49-F238E27FC236}">
                <a16:creationId xmlns:a16="http://schemas.microsoft.com/office/drawing/2014/main" id="{A1BC678D-D15E-4FC5-8CBF-5308E841A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264" y="4244454"/>
            <a:ext cx="7470836" cy="207248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 name="Text Placeholder 6">
            <a:extLst>
              <a:ext uri="{FF2B5EF4-FFF2-40B4-BE49-F238E27FC236}">
                <a16:creationId xmlns:a16="http://schemas.microsoft.com/office/drawing/2014/main" id="{611DFE9A-AC78-64EC-A53E-574E7C7370A0}"/>
              </a:ext>
            </a:extLst>
          </p:cNvPr>
          <p:cNvSpPr>
            <a:spLocks noGrp="1"/>
          </p:cNvSpPr>
          <p:nvPr>
            <p:ph type="body" idx="1"/>
          </p:nvPr>
        </p:nvSpPr>
        <p:spPr>
          <a:xfrm>
            <a:off x="1473958" y="4462818"/>
            <a:ext cx="5680880" cy="1640983"/>
          </a:xfrm>
        </p:spPr>
        <p:txBody>
          <a:bodyPr vert="horz" lIns="91440" tIns="45720" rIns="91440" bIns="45720" rtlCol="0" anchor="t">
            <a:normAutofit/>
          </a:bodyPr>
          <a:lstStyle/>
          <a:p>
            <a:r>
              <a:rPr lang="en-US" sz="3100">
                <a:solidFill>
                  <a:schemeClr val="accent4">
                    <a:lumMod val="50000"/>
                  </a:schemeClr>
                </a:solidFill>
              </a:rPr>
              <a:t>Passwords, biometrics, access tokens and more.</a:t>
            </a:r>
          </a:p>
        </p:txBody>
      </p:sp>
      <p:sp>
        <p:nvSpPr>
          <p:cNvPr id="4" name="Footer Placeholder 3">
            <a:extLst>
              <a:ext uri="{FF2B5EF4-FFF2-40B4-BE49-F238E27FC236}">
                <a16:creationId xmlns:a16="http://schemas.microsoft.com/office/drawing/2014/main" id="{9E337FE5-13CF-97C8-C2E4-A1391B660B41}"/>
              </a:ext>
            </a:extLst>
          </p:cNvPr>
          <p:cNvSpPr>
            <a:spLocks noGrp="1"/>
          </p:cNvSpPr>
          <p:nvPr>
            <p:ph type="ftr" sz="quarter" idx="11"/>
          </p:nvPr>
        </p:nvSpPr>
        <p:spPr>
          <a:xfrm rot="16200000">
            <a:off x="-540660" y="3242976"/>
            <a:ext cx="2782733" cy="365125"/>
          </a:xfrm>
        </p:spPr>
        <p:txBody>
          <a:bodyPr vert="horz" lIns="91440" tIns="45720" rIns="91440" bIns="45720" rtlCol="0" anchor="ctr">
            <a:normAutofit/>
          </a:bodyPr>
          <a:lstStyle/>
          <a:p>
            <a:pPr>
              <a:lnSpc>
                <a:spcPct val="90000"/>
              </a:lnSpc>
              <a:spcAft>
                <a:spcPts val="600"/>
              </a:spcAft>
            </a:pPr>
            <a:r>
              <a:rPr lang="en-US">
                <a:solidFill>
                  <a:srgbClr val="FFFFFF"/>
                </a:solidFill>
              </a:rPr>
              <a:t>4 - Authentication, Authorization and Auditing</a:t>
            </a:r>
          </a:p>
        </p:txBody>
      </p:sp>
      <p:sp>
        <p:nvSpPr>
          <p:cNvPr id="5" name="Slide Number Placeholder 4">
            <a:extLst>
              <a:ext uri="{FF2B5EF4-FFF2-40B4-BE49-F238E27FC236}">
                <a16:creationId xmlns:a16="http://schemas.microsoft.com/office/drawing/2014/main" id="{0D1E6FCC-771C-A08A-697E-48EFC6D6B885}"/>
              </a:ext>
            </a:extLst>
          </p:cNvPr>
          <p:cNvSpPr>
            <a:spLocks noGrp="1"/>
          </p:cNvSpPr>
          <p:nvPr>
            <p:ph type="sldNum" sz="quarter" idx="12"/>
          </p:nvPr>
        </p:nvSpPr>
        <p:spPr>
          <a:xfrm rot="16200000">
            <a:off x="688454" y="5704901"/>
            <a:ext cx="324505" cy="365125"/>
          </a:xfrm>
        </p:spPr>
        <p:txBody>
          <a:bodyPr vert="horz" lIns="91440" tIns="45720" rIns="91440" bIns="45720" rtlCol="0" anchor="ctr">
            <a:normAutofit/>
          </a:bodyPr>
          <a:lstStyle/>
          <a:p>
            <a:pPr marR="0" lvl="0" indent="0" algn="l">
              <a:spcBef>
                <a:spcPts val="0"/>
              </a:spcBef>
              <a:spcAft>
                <a:spcPts val="600"/>
              </a:spcAft>
              <a:buSzPct val="25000"/>
              <a:buNone/>
            </a:pPr>
            <a:fld id="{00000000-1234-1234-1234-123412341234}" type="slidenum">
              <a:rPr lang="en-US" b="0" i="0" u="none" strike="noStrike" cap="none">
                <a:solidFill>
                  <a:srgbClr val="FFFFFF"/>
                </a:solidFill>
                <a:sym typeface="Arial"/>
              </a:rPr>
              <a:pPr marR="0" lvl="0" indent="0" algn="l">
                <a:spcBef>
                  <a:spcPts val="0"/>
                </a:spcBef>
                <a:spcAft>
                  <a:spcPts val="600"/>
                </a:spcAft>
                <a:buSzPct val="25000"/>
                <a:buNone/>
              </a:pPr>
              <a:t>3</a:t>
            </a:fld>
            <a:endParaRPr lang="en-US" b="0" i="0" u="none" strike="noStrike" cap="none">
              <a:solidFill>
                <a:srgbClr val="FFFFFF"/>
              </a:solidFill>
              <a:sym typeface="Arial"/>
            </a:endParaRPr>
          </a:p>
        </p:txBody>
      </p:sp>
    </p:spTree>
    <p:extLst>
      <p:ext uri="{BB962C8B-B14F-4D97-AF65-F5344CB8AC3E}">
        <p14:creationId xmlns:p14="http://schemas.microsoft.com/office/powerpoint/2010/main" val="1351559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a:t>
            </a:r>
            <a:r>
              <a:rPr lang="en-US" sz="2800" dirty="0"/>
              <a:t>(1 of 3)</a:t>
            </a:r>
            <a:endParaRPr lang="en-US" dirty="0"/>
          </a:p>
        </p:txBody>
      </p:sp>
      <p:sp>
        <p:nvSpPr>
          <p:cNvPr id="83970" name="Content Placeholder 1"/>
          <p:cNvSpPr>
            <a:spLocks noGrp="1"/>
          </p:cNvSpPr>
          <p:nvPr>
            <p:ph idx="1"/>
          </p:nvPr>
        </p:nvSpPr>
        <p:spPr/>
        <p:txBody>
          <a:bodyPr/>
          <a:lstStyle/>
          <a:p>
            <a:r>
              <a:rPr lang="en-US" dirty="0"/>
              <a:t>Authorizations</a:t>
            </a:r>
          </a:p>
          <a:p>
            <a:pPr lvl="1"/>
            <a:r>
              <a:rPr lang="en-US" dirty="0"/>
              <a:t>Authentication: Proof of identity</a:t>
            </a:r>
          </a:p>
          <a:p>
            <a:pPr lvl="1"/>
            <a:r>
              <a:rPr lang="en-US" dirty="0"/>
              <a:t>Authorization: The assignment of permissions  (specific authorizations) to individuals or roles</a:t>
            </a:r>
          </a:p>
          <a:p>
            <a:pPr lvl="1"/>
            <a:r>
              <a:rPr lang="en-US" dirty="0"/>
              <a:t>Just because you are authenticated does not mean that you should be able to do everything</a:t>
            </a:r>
          </a:p>
          <a:p>
            <a:endParaRPr lang="en-US" dirty="0"/>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30</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CFE9FAF9-1A72-30EE-2500-C37FE88D8601}"/>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a:t>
            </a:r>
            <a:r>
              <a:rPr lang="en-US" sz="2800" dirty="0"/>
              <a:t>(2 of 3)</a:t>
            </a:r>
            <a:endParaRPr lang="en-US" dirty="0"/>
          </a:p>
        </p:txBody>
      </p:sp>
      <p:sp>
        <p:nvSpPr>
          <p:cNvPr id="84994" name="Content Placeholder 1"/>
          <p:cNvSpPr>
            <a:spLocks noGrp="1"/>
          </p:cNvSpPr>
          <p:nvPr>
            <p:ph idx="1"/>
          </p:nvPr>
        </p:nvSpPr>
        <p:spPr/>
        <p:txBody>
          <a:bodyPr/>
          <a:lstStyle/>
          <a:p>
            <a:r>
              <a:rPr lang="en-US" dirty="0"/>
              <a:t>Principle of Least Permissions</a:t>
            </a:r>
          </a:p>
          <a:p>
            <a:pPr lvl="1"/>
            <a:r>
              <a:rPr lang="en-US" dirty="0"/>
              <a:t>Initially give people only the permissions a person absolutely needs to do his or her job</a:t>
            </a:r>
          </a:p>
          <a:p>
            <a:pPr lvl="1"/>
            <a:r>
              <a:rPr lang="en-US" dirty="0"/>
              <a:t>If assignment is too narrow, additional permissions may be given</a:t>
            </a:r>
          </a:p>
          <a:p>
            <a:pPr lvl="1"/>
            <a:r>
              <a:rPr lang="en-US" dirty="0"/>
              <a:t>System has permissions A, B, C, D, E, and F</a:t>
            </a:r>
          </a:p>
          <a:p>
            <a:pPr lvl="1"/>
            <a:r>
              <a:rPr lang="en-US" dirty="0"/>
              <a:t>This will frustrate users somewhat</a:t>
            </a:r>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31</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3F56157F-0B30-240C-F46D-6CB89109AE7A}"/>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 </a:t>
            </a:r>
            <a:r>
              <a:rPr lang="en-US" sz="2800" dirty="0"/>
              <a:t>(3 of 3)</a:t>
            </a:r>
            <a:endParaRPr lang="en-US" dirty="0"/>
          </a:p>
        </p:txBody>
      </p:sp>
      <p:sp>
        <p:nvSpPr>
          <p:cNvPr id="87042" name="Content Placeholder 1"/>
          <p:cNvSpPr>
            <a:spLocks noGrp="1"/>
          </p:cNvSpPr>
          <p:nvPr>
            <p:ph idx="1"/>
          </p:nvPr>
        </p:nvSpPr>
        <p:spPr/>
        <p:txBody>
          <a:bodyPr/>
          <a:lstStyle/>
          <a:p>
            <a:r>
              <a:rPr lang="en-US" dirty="0"/>
              <a:t>Giving Extensive or Full Permissions Initially Is Bad</a:t>
            </a:r>
          </a:p>
          <a:p>
            <a:pPr lvl="1"/>
            <a:r>
              <a:rPr lang="en-US" dirty="0"/>
              <a:t>User will almost always have the permissions to do his or her job</a:t>
            </a:r>
          </a:p>
          <a:p>
            <a:pPr lvl="1"/>
            <a:r>
              <a:rPr lang="en-US" dirty="0"/>
              <a:t>System has permissions A, B, C, D, E, and F</a:t>
            </a:r>
          </a:p>
          <a:p>
            <a:pPr lvl="1"/>
            <a:r>
              <a:rPr lang="en-US" dirty="0"/>
              <a:t>Assignments can be taken away, but this is subject to errors</a:t>
            </a:r>
          </a:p>
          <a:p>
            <a:pPr lvl="1"/>
            <a:r>
              <a:rPr lang="en-US" dirty="0"/>
              <a:t>Such errors could give excessive permissions to the user</a:t>
            </a:r>
          </a:p>
          <a:p>
            <a:pPr lvl="1"/>
            <a:r>
              <a:rPr lang="en-US" dirty="0"/>
              <a:t>This could allow the user to take actions contrary to security policy</a:t>
            </a:r>
          </a:p>
          <a:p>
            <a:pPr lvl="1"/>
            <a:r>
              <a:rPr lang="en-US" dirty="0"/>
              <a:t>Giving all or extensive permissions and taking some away does not fail safely</a:t>
            </a:r>
          </a:p>
          <a:p>
            <a:pPr marL="558800" lvl="1" indent="0">
              <a:buNone/>
            </a:pPr>
            <a:endParaRPr lang="en-US" dirty="0"/>
          </a:p>
          <a:p>
            <a:endParaRPr lang="en-US" dirty="0"/>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32</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023D11B2-CEA5-A927-4169-DD3CA4E6F14B}"/>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ye exam equipment">
            <a:extLst>
              <a:ext uri="{FF2B5EF4-FFF2-40B4-BE49-F238E27FC236}">
                <a16:creationId xmlns:a16="http://schemas.microsoft.com/office/drawing/2014/main" id="{40EB30DD-7594-D1CA-5B3D-94CAC5C67A33}"/>
              </a:ext>
            </a:extLst>
          </p:cNvPr>
          <p:cNvPicPr>
            <a:picLocks noChangeAspect="1"/>
          </p:cNvPicPr>
          <p:nvPr/>
        </p:nvPicPr>
        <p:blipFill rotWithShape="1">
          <a:blip r:embed="rId2"/>
          <a:srcRect l="11764" r="13236"/>
          <a:stretch/>
        </p:blipFill>
        <p:spPr>
          <a:xfrm>
            <a:off x="20" y="10"/>
            <a:ext cx="9143980" cy="6857990"/>
          </a:xfrm>
          <a:prstGeom prst="rect">
            <a:avLst/>
          </a:prstGeom>
        </p:spPr>
      </p:pic>
      <p:sp>
        <p:nvSpPr>
          <p:cNvPr id="2" name="Title 1">
            <a:extLst>
              <a:ext uri="{FF2B5EF4-FFF2-40B4-BE49-F238E27FC236}">
                <a16:creationId xmlns:a16="http://schemas.microsoft.com/office/drawing/2014/main" id="{84271CC7-F4AC-1148-18E0-AA95FE9E0E2F}"/>
              </a:ext>
            </a:extLst>
          </p:cNvPr>
          <p:cNvSpPr>
            <a:spLocks noGrp="1"/>
          </p:cNvSpPr>
          <p:nvPr>
            <p:ph type="title"/>
          </p:nvPr>
        </p:nvSpPr>
        <p:spPr>
          <a:xfrm>
            <a:off x="438150" y="2142067"/>
            <a:ext cx="2559050" cy="2971801"/>
          </a:xfrm>
        </p:spPr>
        <p:txBody>
          <a:bodyPr vert="horz" lIns="91440" tIns="45720" rIns="91440" bIns="45720" rtlCol="0" anchor="b">
            <a:normAutofit/>
          </a:bodyPr>
          <a:lstStyle/>
          <a:p>
            <a:r>
              <a:rPr lang="en-US">
                <a:solidFill>
                  <a:schemeClr val="bg1"/>
                </a:solidFill>
              </a:rPr>
              <a:t>Access control</a:t>
            </a:r>
          </a:p>
        </p:txBody>
      </p:sp>
      <p:sp>
        <p:nvSpPr>
          <p:cNvPr id="6" name="Text Placeholder 5">
            <a:extLst>
              <a:ext uri="{FF2B5EF4-FFF2-40B4-BE49-F238E27FC236}">
                <a16:creationId xmlns:a16="http://schemas.microsoft.com/office/drawing/2014/main" id="{CC120112-8EEE-9F4B-B3A2-5B2F4F8540E5}"/>
              </a:ext>
            </a:extLst>
          </p:cNvPr>
          <p:cNvSpPr>
            <a:spLocks noGrp="1"/>
          </p:cNvSpPr>
          <p:nvPr>
            <p:ph type="body" idx="1"/>
          </p:nvPr>
        </p:nvSpPr>
        <p:spPr>
          <a:xfrm>
            <a:off x="438150" y="5145513"/>
            <a:ext cx="2559050" cy="738820"/>
          </a:xfrm>
        </p:spPr>
        <p:txBody>
          <a:bodyPr vert="horz" lIns="91440" tIns="45720" rIns="91440" bIns="45720" rtlCol="0" anchor="t">
            <a:normAutofit/>
          </a:bodyPr>
          <a:lstStyle/>
          <a:p>
            <a:endParaRPr lang="en-US" sz="1600">
              <a:solidFill>
                <a:srgbClr val="F0CD87"/>
              </a:solidFill>
            </a:endParaRPr>
          </a:p>
        </p:txBody>
      </p:sp>
      <p:sp>
        <p:nvSpPr>
          <p:cNvPr id="5" name="Slide Number Placeholder 4">
            <a:extLst>
              <a:ext uri="{FF2B5EF4-FFF2-40B4-BE49-F238E27FC236}">
                <a16:creationId xmlns:a16="http://schemas.microsoft.com/office/drawing/2014/main" id="{92D26DA6-C842-0372-25C6-0FC2C8B0A735}"/>
              </a:ext>
            </a:extLst>
          </p:cNvPr>
          <p:cNvSpPr>
            <a:spLocks noGrp="1"/>
          </p:cNvSpPr>
          <p:nvPr>
            <p:ph type="sldNum" sz="quarter" idx="12"/>
          </p:nvPr>
        </p:nvSpPr>
        <p:spPr>
          <a:xfrm>
            <a:off x="2590799" y="766070"/>
            <a:ext cx="407005" cy="365125"/>
          </a:xfrm>
        </p:spPr>
        <p:txBody>
          <a:bodyPr vert="horz" lIns="91440" tIns="45720" rIns="91440" bIns="45720" rtlCol="0" anchor="ctr">
            <a:normAutofit/>
          </a:bodyPr>
          <a:lstStyle/>
          <a:p>
            <a:pPr marR="0" lvl="0" indent="0">
              <a:spcBef>
                <a:spcPts val="0"/>
              </a:spcBef>
              <a:spcAft>
                <a:spcPts val="600"/>
              </a:spcAft>
              <a:buSzPct val="25000"/>
              <a:buNone/>
            </a:pPr>
            <a:fld id="{00000000-1234-1234-1234-123412341234}" type="slidenum">
              <a:rPr lang="en-US" b="0" i="0" u="none" strike="noStrike" cap="none" smtClean="0">
                <a:sym typeface="Arial"/>
              </a:rPr>
              <a:pPr marR="0" lvl="0" indent="0">
                <a:spcBef>
                  <a:spcPts val="0"/>
                </a:spcBef>
                <a:spcAft>
                  <a:spcPts val="600"/>
                </a:spcAft>
                <a:buSzPct val="25000"/>
                <a:buNone/>
              </a:pPr>
              <a:t>33</a:t>
            </a:fld>
            <a:endParaRPr lang="en-US" b="0" i="0" u="none" strike="noStrike" cap="none">
              <a:sym typeface="Arial"/>
            </a:endParaRPr>
          </a:p>
        </p:txBody>
      </p:sp>
      <p:sp>
        <p:nvSpPr>
          <p:cNvPr id="4" name="Footer Placeholder 3">
            <a:extLst>
              <a:ext uri="{FF2B5EF4-FFF2-40B4-BE49-F238E27FC236}">
                <a16:creationId xmlns:a16="http://schemas.microsoft.com/office/drawing/2014/main" id="{13B90FAB-16AD-2654-AAF6-1D8859BB8DB3}"/>
              </a:ext>
            </a:extLst>
          </p:cNvPr>
          <p:cNvSpPr>
            <a:spLocks noGrp="1"/>
          </p:cNvSpPr>
          <p:nvPr>
            <p:ph type="ftr" sz="quarter" idx="11"/>
          </p:nvPr>
        </p:nvSpPr>
        <p:spPr>
          <a:xfrm>
            <a:off x="435894" y="5884078"/>
            <a:ext cx="2574006" cy="365125"/>
          </a:xfrm>
        </p:spPr>
        <p:txBody>
          <a:bodyPr vert="horz" lIns="91440" tIns="45720" rIns="91440" bIns="45720" rtlCol="0" anchor="ctr">
            <a:normAutofit/>
          </a:bodyPr>
          <a:lstStyle/>
          <a:p>
            <a:pPr>
              <a:lnSpc>
                <a:spcPct val="90000"/>
              </a:lnSpc>
              <a:spcAft>
                <a:spcPts val="600"/>
              </a:spcAft>
            </a:pPr>
            <a:r>
              <a:rPr lang="en-US" kern="1200" cap="all">
                <a:solidFill>
                  <a:schemeClr val="accent1">
                    <a:lumMod val="75000"/>
                    <a:lumOff val="25000"/>
                  </a:schemeClr>
                </a:solidFill>
                <a:latin typeface="+mn-lt"/>
                <a:ea typeface="+mn-ea"/>
                <a:cs typeface="+mn-cs"/>
              </a:rPr>
              <a:t>4 - Authentication, Authorization and Auditing</a:t>
            </a:r>
          </a:p>
        </p:txBody>
      </p:sp>
    </p:spTree>
    <p:extLst>
      <p:ext uri="{BB962C8B-B14F-4D97-AF65-F5344CB8AC3E}">
        <p14:creationId xmlns:p14="http://schemas.microsoft.com/office/powerpoint/2010/main" val="746667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Access Control</a:t>
            </a:r>
          </a:p>
        </p:txBody>
      </p:sp>
      <p:sp>
        <p:nvSpPr>
          <p:cNvPr id="2" name="Content Placeholder 1"/>
          <p:cNvSpPr>
            <a:spLocks noGrp="1"/>
          </p:cNvSpPr>
          <p:nvPr>
            <p:ph idx="1"/>
          </p:nvPr>
        </p:nvSpPr>
        <p:spPr/>
        <p:txBody>
          <a:bodyPr/>
          <a:lstStyle/>
          <a:p>
            <a:r>
              <a:rPr lang="en-US" dirty="0"/>
              <a:t>Access Controls</a:t>
            </a:r>
          </a:p>
          <a:p>
            <a:pPr lvl="1"/>
            <a:r>
              <a:rPr lang="en-US" dirty="0"/>
              <a:t>Firms must limit access to physical and electronic resources</a:t>
            </a:r>
          </a:p>
          <a:p>
            <a:pPr lvl="1"/>
            <a:r>
              <a:rPr lang="en-US" dirty="0"/>
              <a:t>Access control is the policy-driven control of access to systems, data, and dialogues</a:t>
            </a:r>
          </a:p>
          <a:p>
            <a:r>
              <a:rPr lang="en-US" dirty="0"/>
              <a:t>Cryptography</a:t>
            </a:r>
          </a:p>
          <a:p>
            <a:pPr lvl="1"/>
            <a:r>
              <a:rPr lang="en-US" dirty="0"/>
              <a:t>Many access control tools use cryptography to some extent</a:t>
            </a:r>
          </a:p>
          <a:p>
            <a:pPr lvl="1"/>
            <a:r>
              <a:rPr lang="en-US" dirty="0"/>
              <a:t>However, cryptography is only part of what they do and how they work</a:t>
            </a:r>
          </a:p>
          <a:p>
            <a:endParaRPr lang="en-US" dirty="0"/>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34</a:t>
            </a:fld>
            <a:endParaRPr lang="en-US" dirty="0">
              <a:solidFill>
                <a:schemeClr val="bg1"/>
              </a:solidFill>
              <a:latin typeface="Lucida Sans Unicode" pitchFamily="34" charset="0"/>
            </a:endParaRPr>
          </a:p>
        </p:txBody>
      </p:sp>
      <p:sp>
        <p:nvSpPr>
          <p:cNvPr id="3" name="Footer Placeholder 2">
            <a:extLst>
              <a:ext uri="{FF2B5EF4-FFF2-40B4-BE49-F238E27FC236}">
                <a16:creationId xmlns:a16="http://schemas.microsoft.com/office/drawing/2014/main" id="{EACC5493-207B-179A-F12E-29C4B5D8B150}"/>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Individual and Role-Based Access Control</a:t>
            </a:r>
          </a:p>
        </p:txBody>
      </p:sp>
      <p:sp>
        <p:nvSpPr>
          <p:cNvPr id="24578" name="Content Placeholder 1"/>
          <p:cNvSpPr>
            <a:spLocks noGrp="1"/>
          </p:cNvSpPr>
          <p:nvPr>
            <p:ph idx="1"/>
          </p:nvPr>
        </p:nvSpPr>
        <p:spPr/>
        <p:txBody>
          <a:bodyPr/>
          <a:lstStyle/>
          <a:p>
            <a:r>
              <a:rPr lang="en-US" dirty="0"/>
              <a:t>Individual and Role-Based Access Control</a:t>
            </a:r>
          </a:p>
          <a:p>
            <a:pPr lvl="1"/>
            <a:r>
              <a:rPr lang="en-US" dirty="0"/>
              <a:t>Individual access control: bases access rules on individual accounts</a:t>
            </a:r>
          </a:p>
          <a:p>
            <a:pPr lvl="1"/>
            <a:r>
              <a:rPr lang="en-US" dirty="0"/>
              <a:t>Role-based access control (RBAC)</a:t>
            </a:r>
          </a:p>
          <a:p>
            <a:r>
              <a:rPr lang="en-US" dirty="0"/>
              <a:t>Human and Organizational Controls</a:t>
            </a:r>
          </a:p>
          <a:p>
            <a:pPr lvl="1"/>
            <a:r>
              <a:rPr lang="en-US" dirty="0"/>
              <a:t>People and organizational forces may circumvent access protections</a:t>
            </a:r>
          </a:p>
          <a:p>
            <a:pPr marL="558800" lvl="1" indent="0">
              <a:buNone/>
            </a:pPr>
            <a:endParaRPr lang="en-US" dirty="0"/>
          </a:p>
          <a:p>
            <a:endParaRPr lang="en-US" dirty="0"/>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35</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7AD78F23-FCD7-29F3-DAB5-62533C46BF19}"/>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ABEB61-E973-050D-8C72-15BF31B8D64D}"/>
              </a:ext>
            </a:extLst>
          </p:cNvPr>
          <p:cNvSpPr>
            <a:spLocks noGrp="1"/>
          </p:cNvSpPr>
          <p:nvPr>
            <p:ph type="title"/>
          </p:nvPr>
        </p:nvSpPr>
        <p:spPr/>
        <p:txBody>
          <a:bodyPr/>
          <a:lstStyle/>
          <a:p>
            <a:r>
              <a:rPr lang="en-US" dirty="0"/>
              <a:t>auditing</a:t>
            </a:r>
          </a:p>
        </p:txBody>
      </p:sp>
      <p:sp>
        <p:nvSpPr>
          <p:cNvPr id="7" name="Text Placeholder 6">
            <a:extLst>
              <a:ext uri="{FF2B5EF4-FFF2-40B4-BE49-F238E27FC236}">
                <a16:creationId xmlns:a16="http://schemas.microsoft.com/office/drawing/2014/main" id="{056F62D5-2248-5211-AE0F-06DE5F6EC316}"/>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88146D11-22FC-C4FF-B1E9-0D89DF7F383A}"/>
              </a:ext>
            </a:extLst>
          </p:cNvPr>
          <p:cNvSpPr>
            <a:spLocks noGrp="1"/>
          </p:cNvSpPr>
          <p:nvPr>
            <p:ph type="ftr" sz="quarter" idx="11"/>
          </p:nvPr>
        </p:nvSpPr>
        <p:spPr/>
        <p:txBody>
          <a:bodyPr/>
          <a:lstStyle/>
          <a:p>
            <a:r>
              <a:rPr lang="en-US"/>
              <a:t>4 - Authentication, Authorization and Auditing</a:t>
            </a:r>
            <a:endParaRPr lang="en-US" dirty="0"/>
          </a:p>
        </p:txBody>
      </p:sp>
      <p:sp>
        <p:nvSpPr>
          <p:cNvPr id="5" name="Slide Number Placeholder 4">
            <a:extLst>
              <a:ext uri="{FF2B5EF4-FFF2-40B4-BE49-F238E27FC236}">
                <a16:creationId xmlns:a16="http://schemas.microsoft.com/office/drawing/2014/main" id="{48111B9B-89D0-10EC-794F-ACEFBC9E0D5B}"/>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36</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7442380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Auditing </a:t>
            </a:r>
            <a:r>
              <a:rPr lang="en-US" sz="2800" dirty="0"/>
              <a:t>(1 of 3)</a:t>
            </a:r>
            <a:endParaRPr lang="en-US" dirty="0"/>
          </a:p>
        </p:txBody>
      </p:sp>
      <p:sp>
        <p:nvSpPr>
          <p:cNvPr id="90114" name="Content Placeholder 1"/>
          <p:cNvSpPr>
            <a:spLocks noGrp="1"/>
          </p:cNvSpPr>
          <p:nvPr>
            <p:ph idx="1"/>
          </p:nvPr>
        </p:nvSpPr>
        <p:spPr/>
        <p:txBody>
          <a:bodyPr/>
          <a:lstStyle/>
          <a:p>
            <a:r>
              <a:rPr lang="en-US" dirty="0"/>
              <a:t>Auditing</a:t>
            </a:r>
          </a:p>
          <a:p>
            <a:pPr lvl="1"/>
            <a:r>
              <a:rPr lang="en-US" dirty="0"/>
              <a:t>Authentication: Who a person is</a:t>
            </a:r>
          </a:p>
          <a:p>
            <a:pPr lvl="1"/>
            <a:r>
              <a:rPr lang="en-US" dirty="0"/>
              <a:t>Authorization: What a person may do with a resource</a:t>
            </a:r>
          </a:p>
          <a:p>
            <a:pPr lvl="1"/>
            <a:r>
              <a:rPr lang="en-US" dirty="0"/>
              <a:t>Auditing: What the person actually did</a:t>
            </a:r>
          </a:p>
          <a:p>
            <a:endParaRPr lang="en-US" dirty="0"/>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37</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DCB09824-E7AD-4E42-02DC-6EF8B97DFED3}"/>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Auditing </a:t>
            </a:r>
            <a:r>
              <a:rPr lang="en-US" sz="2800" dirty="0"/>
              <a:t>(2 of 3)</a:t>
            </a:r>
            <a:endParaRPr lang="en-US" dirty="0"/>
          </a:p>
        </p:txBody>
      </p:sp>
      <p:sp>
        <p:nvSpPr>
          <p:cNvPr id="91138" name="Content Placeholder 1"/>
          <p:cNvSpPr>
            <a:spLocks noGrp="1"/>
          </p:cNvSpPr>
          <p:nvPr>
            <p:ph idx="1"/>
          </p:nvPr>
        </p:nvSpPr>
        <p:spPr/>
        <p:txBody>
          <a:bodyPr/>
          <a:lstStyle/>
          <a:p>
            <a:r>
              <a:rPr lang="en-US" dirty="0"/>
              <a:t>Logging</a:t>
            </a:r>
          </a:p>
          <a:p>
            <a:pPr lvl="1"/>
            <a:r>
              <a:rPr lang="en-US" dirty="0"/>
              <a:t>Events</a:t>
            </a:r>
          </a:p>
          <a:p>
            <a:pPr lvl="1"/>
            <a:r>
              <a:rPr lang="en-US" dirty="0"/>
              <a:t>On a server, logins, failed login attempts, file deletions, and so forth</a:t>
            </a:r>
          </a:p>
          <a:p>
            <a:pPr lvl="1"/>
            <a:r>
              <a:rPr lang="en-US" dirty="0"/>
              <a:t>Events are stored in a log file</a:t>
            </a:r>
          </a:p>
          <a:p>
            <a:endParaRPr lang="en-US" dirty="0"/>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38</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A63B4919-27F3-D857-185A-A46AE9D9DCA4}"/>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Auditing </a:t>
            </a:r>
            <a:r>
              <a:rPr lang="en-US" sz="2800" dirty="0"/>
              <a:t>(3 of 3)</a:t>
            </a:r>
            <a:endParaRPr lang="en-US" dirty="0"/>
          </a:p>
        </p:txBody>
      </p:sp>
      <p:sp>
        <p:nvSpPr>
          <p:cNvPr id="92162" name="Content Placeholder 1"/>
          <p:cNvSpPr>
            <a:spLocks noGrp="1"/>
          </p:cNvSpPr>
          <p:nvPr>
            <p:ph idx="1"/>
          </p:nvPr>
        </p:nvSpPr>
        <p:spPr/>
        <p:txBody>
          <a:bodyPr/>
          <a:lstStyle/>
          <a:p>
            <a:r>
              <a:rPr lang="en-US" dirty="0"/>
              <a:t>Log Reading</a:t>
            </a:r>
          </a:p>
          <a:p>
            <a:pPr lvl="1"/>
            <a:r>
              <a:rPr lang="en-US" dirty="0"/>
              <a:t>Regular log reading is crucial or the log becomes a useless write-only memory</a:t>
            </a:r>
          </a:p>
          <a:p>
            <a:pPr lvl="1"/>
            <a:r>
              <a:rPr lang="en-US" dirty="0"/>
              <a:t>Periodic external audits of log file entries and reading practices</a:t>
            </a:r>
          </a:p>
          <a:p>
            <a:pPr lvl="1"/>
            <a:r>
              <a:rPr lang="en-US" dirty="0"/>
              <a:t>Automatic alerts for strong threats</a:t>
            </a:r>
          </a:p>
          <a:p>
            <a:endParaRPr lang="en-US" dirty="0"/>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39</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4B21A867-AAAB-6808-143B-60A4C8556F7C}"/>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88" name="Rectangle 20487">
            <a:extLst>
              <a:ext uri="{FF2B5EF4-FFF2-40B4-BE49-F238E27FC236}">
                <a16:creationId xmlns:a16="http://schemas.microsoft.com/office/drawing/2014/main" id="{BABD8CBF-1782-456F-AF12-36CD021CC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4" name="Picture 20483" descr="Fingerprints exposed on glass">
            <a:extLst>
              <a:ext uri="{FF2B5EF4-FFF2-40B4-BE49-F238E27FC236}">
                <a16:creationId xmlns:a16="http://schemas.microsoft.com/office/drawing/2014/main" id="{DB72B77A-71FB-480E-1A4E-029FA38BF776}"/>
              </a:ext>
            </a:extLst>
          </p:cNvPr>
          <p:cNvPicPr>
            <a:picLocks noChangeAspect="1"/>
          </p:cNvPicPr>
          <p:nvPr/>
        </p:nvPicPr>
        <p:blipFill rotWithShape="1">
          <a:blip r:embed="rId2">
            <a:duotone>
              <a:schemeClr val="bg2">
                <a:shade val="45000"/>
                <a:satMod val="135000"/>
              </a:schemeClr>
              <a:prstClr val="white"/>
            </a:duotone>
            <a:alphaModFix amt="35000"/>
          </a:blip>
          <a:srcRect r="332" b="-2"/>
          <a:stretch/>
        </p:blipFill>
        <p:spPr>
          <a:xfrm>
            <a:off x="20" y="10"/>
            <a:ext cx="9143980" cy="6857990"/>
          </a:xfrm>
          <a:prstGeom prst="rect">
            <a:avLst/>
          </a:prstGeom>
        </p:spPr>
      </p:pic>
      <p:sp>
        <p:nvSpPr>
          <p:cNvPr id="20490" name="Rectangle 20489">
            <a:extLst>
              <a:ext uri="{FF2B5EF4-FFF2-40B4-BE49-F238E27FC236}">
                <a16:creationId xmlns:a16="http://schemas.microsoft.com/office/drawing/2014/main" id="{18A186C0-DD3C-4FF4-B165-943244CB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4"/>
          <p:cNvSpPr>
            <a:spLocks noGrp="1"/>
          </p:cNvSpPr>
          <p:nvPr>
            <p:ph type="title"/>
          </p:nvPr>
        </p:nvSpPr>
        <p:spPr>
          <a:xfrm>
            <a:off x="435894" y="702156"/>
            <a:ext cx="8272212" cy="1013800"/>
          </a:xfrm>
        </p:spPr>
        <p:txBody>
          <a:bodyPr>
            <a:normAutofit/>
          </a:bodyPr>
          <a:lstStyle/>
          <a:p>
            <a:r>
              <a:rPr lang="en-US" dirty="0"/>
              <a:t>Authentication</a:t>
            </a:r>
          </a:p>
        </p:txBody>
      </p:sp>
      <p:grpSp>
        <p:nvGrpSpPr>
          <p:cNvPr id="20492" name="Group 20491">
            <a:extLst>
              <a:ext uri="{FF2B5EF4-FFF2-40B4-BE49-F238E27FC236}">
                <a16:creationId xmlns:a16="http://schemas.microsoft.com/office/drawing/2014/main" id="{7E6B15A5-F4B5-4786-934F-E57C7FA30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4900" y="453643"/>
            <a:ext cx="8474200" cy="98554"/>
            <a:chOff x="446534" y="453643"/>
            <a:chExt cx="11298933" cy="98554"/>
          </a:xfrm>
        </p:grpSpPr>
        <p:sp>
          <p:nvSpPr>
            <p:cNvPr id="20493" name="Rectangle 20492">
              <a:extLst>
                <a:ext uri="{FF2B5EF4-FFF2-40B4-BE49-F238E27FC236}">
                  <a16:creationId xmlns:a16="http://schemas.microsoft.com/office/drawing/2014/main" id="{64C8356C-9FE6-4DFB-8DBF-FDC1EE310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494" name="Rectangle 20493">
              <a:extLst>
                <a:ext uri="{FF2B5EF4-FFF2-40B4-BE49-F238E27FC236}">
                  <a16:creationId xmlns:a16="http://schemas.microsoft.com/office/drawing/2014/main" id="{5DDAF1C0-5210-43EC-A140-4032C6EBE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495" name="Rectangle 20494">
              <a:extLst>
                <a:ext uri="{FF2B5EF4-FFF2-40B4-BE49-F238E27FC236}">
                  <a16:creationId xmlns:a16="http://schemas.microsoft.com/office/drawing/2014/main" id="{71A89CEF-B8CB-4CA8-BD58-AE4392F2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0482" name="Content Placeholder 1"/>
          <p:cNvSpPr>
            <a:spLocks noGrp="1"/>
          </p:cNvSpPr>
          <p:nvPr>
            <p:ph idx="1"/>
          </p:nvPr>
        </p:nvSpPr>
        <p:spPr>
          <a:xfrm>
            <a:off x="435894" y="2180496"/>
            <a:ext cx="8272211" cy="3678303"/>
          </a:xfrm>
        </p:spPr>
        <p:txBody>
          <a:bodyPr>
            <a:normAutofit/>
          </a:bodyPr>
          <a:lstStyle/>
          <a:p>
            <a:r>
              <a:rPr lang="en-US" dirty="0"/>
              <a:t>Credentials Are Based on</a:t>
            </a:r>
          </a:p>
          <a:p>
            <a:pPr lvl="1"/>
            <a:r>
              <a:rPr lang="en-US" dirty="0"/>
              <a:t>What you know (e.g., a password)</a:t>
            </a:r>
          </a:p>
          <a:p>
            <a:pPr lvl="1"/>
            <a:r>
              <a:rPr lang="en-US" dirty="0"/>
              <a:t>What you have (e.g., an access card)</a:t>
            </a:r>
          </a:p>
          <a:p>
            <a:pPr lvl="1"/>
            <a:r>
              <a:rPr lang="en-US" dirty="0"/>
              <a:t>What you are (e.g., your fingerprint)</a:t>
            </a:r>
          </a:p>
          <a:p>
            <a:pPr lvl="1"/>
            <a:r>
              <a:rPr lang="en-US" dirty="0"/>
              <a:t>What you do (e.g., speaking a passphrase)</a:t>
            </a:r>
          </a:p>
        </p:txBody>
      </p:sp>
      <p:sp>
        <p:nvSpPr>
          <p:cNvPr id="2" name="Footer Placeholder 1">
            <a:extLst>
              <a:ext uri="{FF2B5EF4-FFF2-40B4-BE49-F238E27FC236}">
                <a16:creationId xmlns:a16="http://schemas.microsoft.com/office/drawing/2014/main" id="{699321A7-F1B8-5B47-2FAD-1488353675A5}"/>
              </a:ext>
            </a:extLst>
          </p:cNvPr>
          <p:cNvSpPr>
            <a:spLocks noGrp="1"/>
          </p:cNvSpPr>
          <p:nvPr>
            <p:ph type="ftr" sz="quarter" idx="11"/>
          </p:nvPr>
        </p:nvSpPr>
        <p:spPr>
          <a:xfrm>
            <a:off x="435894" y="5951811"/>
            <a:ext cx="5187907" cy="365125"/>
          </a:xfrm>
        </p:spPr>
        <p:txBody>
          <a:bodyPr>
            <a:normAutofit/>
          </a:bodyPr>
          <a:lstStyle/>
          <a:p>
            <a:pPr>
              <a:spcAft>
                <a:spcPts val="600"/>
              </a:spcAft>
            </a:pPr>
            <a:r>
              <a:rPr lang="en-US"/>
              <a:t>4 - Authentication, Authorization and Auditing</a:t>
            </a:r>
          </a:p>
        </p:txBody>
      </p:sp>
      <p:sp>
        <p:nvSpPr>
          <p:cNvPr id="7" name="Slide Number Placeholder 3"/>
          <p:cNvSpPr>
            <a:spLocks noGrp="1"/>
          </p:cNvSpPr>
          <p:nvPr>
            <p:ph type="sldNum" sz="quarter" idx="12"/>
          </p:nvPr>
        </p:nvSpPr>
        <p:spPr bwMode="auto">
          <a:xfrm>
            <a:off x="7918725" y="5956137"/>
            <a:ext cx="789381" cy="365125"/>
          </a:xfrm>
          <a:prstGeom prst="rect">
            <a:avLst/>
          </a:prstGeom>
        </p:spPr>
        <p:txBody>
          <a:bodyPr>
            <a:normAutofit/>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lnSpc>
                <a:spcPct val="90000"/>
              </a:lnSpc>
              <a:spcAft>
                <a:spcPts val="600"/>
              </a:spcAft>
            </a:pPr>
            <a:r>
              <a:rPr lang="en-US" sz="1900"/>
              <a:t>5-</a:t>
            </a:r>
            <a:fld id="{DF3D5ACE-0B44-480C-935B-5F54025620FB}" type="slidenum">
              <a:rPr lang="en-US" sz="1900" smtClean="0"/>
              <a:pPr eaLnBrk="1" hangingPunct="1">
                <a:lnSpc>
                  <a:spcPct val="90000"/>
                </a:lnSpc>
                <a:spcAft>
                  <a:spcPts val="600"/>
                </a:spcAft>
              </a:pPr>
              <a:t>4</a:t>
            </a:fld>
            <a:endParaRPr lang="en-US" sz="1900">
              <a:latin typeface="Lucida Sans Unicode" pitchFamily="34" charset="0"/>
            </a:endParaRPr>
          </a:p>
        </p:txBody>
      </p:sp>
    </p:spTree>
    <p:extLst>
      <p:ext uri="{BB962C8B-B14F-4D97-AF65-F5344CB8AC3E}">
        <p14:creationId xmlns:p14="http://schemas.microsoft.com/office/powerpoint/2010/main" val="2223560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D1E3-B70A-AE4E-F8BA-0231AD6125C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EAEEFB4-F087-D056-7E46-71A107BE0912}"/>
              </a:ext>
            </a:extLst>
          </p:cNvPr>
          <p:cNvSpPr>
            <a:spLocks noGrp="1"/>
          </p:cNvSpPr>
          <p:nvPr>
            <p:ph idx="1"/>
          </p:nvPr>
        </p:nvSpPr>
        <p:spPr/>
        <p:txBody>
          <a:bodyPr/>
          <a:lstStyle/>
          <a:p>
            <a:r>
              <a:rPr lang="en-US" dirty="0"/>
              <a:t>Some of the slide material is sourced from:</a:t>
            </a:r>
          </a:p>
          <a:p>
            <a:r>
              <a:rPr lang="en-US" dirty="0">
                <a:hlinkClick r:id="rId2"/>
              </a:rPr>
              <a:t>https://garantir.io/key-based-authentication/#:~:text=Key%2Dbased%20authentication%2C%20also%20called,widely%20throughout%20every%20enterprise%20environment</a:t>
            </a:r>
            <a:r>
              <a:rPr lang="en-US" dirty="0"/>
              <a:t>.</a:t>
            </a:r>
          </a:p>
          <a:p>
            <a:r>
              <a:rPr lang="en-US" dirty="0"/>
              <a:t>Slides for the book Corporate </a:t>
            </a:r>
            <a:r>
              <a:rPr lang="en-US"/>
              <a:t>Computer Security (Boyle)</a:t>
            </a:r>
            <a:endParaRPr lang="en-US" dirty="0"/>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4D717219-F4A2-2E6E-EE6D-C092BEA92F84}"/>
              </a:ext>
            </a:extLst>
          </p:cNvPr>
          <p:cNvSpPr>
            <a:spLocks noGrp="1"/>
          </p:cNvSpPr>
          <p:nvPr>
            <p:ph type="ftr" sz="quarter" idx="11"/>
          </p:nvPr>
        </p:nvSpPr>
        <p:spPr/>
        <p:txBody>
          <a:bodyPr/>
          <a:lstStyle/>
          <a:p>
            <a:r>
              <a:rPr lang="en-US"/>
              <a:t>4 - Authentication, Authorization and Auditing</a:t>
            </a:r>
            <a:endParaRPr lang="en-US" dirty="0"/>
          </a:p>
        </p:txBody>
      </p:sp>
      <p:sp>
        <p:nvSpPr>
          <p:cNvPr id="5" name="Slide Number Placeholder 4">
            <a:extLst>
              <a:ext uri="{FF2B5EF4-FFF2-40B4-BE49-F238E27FC236}">
                <a16:creationId xmlns:a16="http://schemas.microsoft.com/office/drawing/2014/main" id="{924F28BF-3F58-06F4-E0FF-71F1F8C0EEA0}"/>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40</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7201484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sp>
        <p:nvSpPr>
          <p:cNvPr id="2" name="Text Placeholder 1">
            <a:extLst>
              <a:ext uri="{FF2B5EF4-FFF2-40B4-BE49-F238E27FC236}">
                <a16:creationId xmlns:a16="http://schemas.microsoft.com/office/drawing/2014/main" id="{AD5FAE7B-F718-4307-B112-AD6256157E8F}"/>
              </a:ext>
            </a:extLst>
          </p:cNvPr>
          <p:cNvSpPr>
            <a:spLocks noGrp="1"/>
          </p:cNvSpPr>
          <p:nvPr>
            <p:ph sz="quarter" idx="13"/>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normAutofit fontScale="92500" lnSpcReduction="20000"/>
          </a:bodyP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3" name="Slide Number Placeholder 2">
            <a:extLst>
              <a:ext uri="{FF2B5EF4-FFF2-40B4-BE49-F238E27FC236}">
                <a16:creationId xmlns:a16="http://schemas.microsoft.com/office/drawing/2014/main" id="{D003FC07-55DB-A9A4-21EF-6F090DC7E3A7}"/>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41</a:t>
            </a:fld>
            <a:endParaRPr lang="en-US" sz="900" b="0" i="0" u="none" strike="noStrike" cap="none" dirty="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Two-Factor Authentication</a:t>
            </a:r>
          </a:p>
        </p:txBody>
      </p:sp>
      <p:sp>
        <p:nvSpPr>
          <p:cNvPr id="2" name="Content Placeholder 1"/>
          <p:cNvSpPr>
            <a:spLocks noGrp="1"/>
          </p:cNvSpPr>
          <p:nvPr>
            <p:ph idx="1"/>
          </p:nvPr>
        </p:nvSpPr>
        <p:spPr/>
        <p:txBody>
          <a:bodyPr/>
          <a:lstStyle/>
          <a:p>
            <a:r>
              <a:rPr lang="en-US" dirty="0"/>
              <a:t>Two-Factor Authentication</a:t>
            </a:r>
          </a:p>
          <a:p>
            <a:pPr lvl="1"/>
            <a:r>
              <a:rPr lang="en-US" dirty="0"/>
              <a:t>Use two forms of authentication for defense in depth</a:t>
            </a:r>
          </a:p>
          <a:p>
            <a:pPr lvl="2"/>
            <a:r>
              <a:rPr lang="en-US" dirty="0"/>
              <a:t>Example: access card and personal identification number (PIN)</a:t>
            </a:r>
          </a:p>
          <a:p>
            <a:pPr lvl="1"/>
            <a:r>
              <a:rPr lang="en-US" dirty="0"/>
              <a:t>Multifactor authentication: two or more types of authentication</a:t>
            </a:r>
          </a:p>
          <a:p>
            <a:pPr lvl="1"/>
            <a:r>
              <a:rPr lang="en-US" dirty="0"/>
              <a:t>Can be defeated by a Trojan horse on the user’s PC</a:t>
            </a:r>
          </a:p>
          <a:p>
            <a:pPr lvl="1"/>
            <a:r>
              <a:rPr lang="en-US" dirty="0"/>
              <a:t>Can also be defeated by a man-in-the-middle attack by a fake website</a:t>
            </a:r>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5</a:t>
            </a:fld>
            <a:endParaRPr lang="en-US" dirty="0">
              <a:solidFill>
                <a:schemeClr val="bg1"/>
              </a:solidFill>
              <a:latin typeface="Lucida Sans Unicode" pitchFamily="34" charset="0"/>
            </a:endParaRPr>
          </a:p>
        </p:txBody>
      </p:sp>
      <p:sp>
        <p:nvSpPr>
          <p:cNvPr id="3" name="Footer Placeholder 2">
            <a:extLst>
              <a:ext uri="{FF2B5EF4-FFF2-40B4-BE49-F238E27FC236}">
                <a16:creationId xmlns:a16="http://schemas.microsoft.com/office/drawing/2014/main" id="{21B71F5D-4F72-7906-9EE6-8CFACAD21B9C}"/>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Passwords </a:t>
            </a:r>
            <a:r>
              <a:rPr lang="en-US" sz="2800" dirty="0"/>
              <a:t>(1 of 5)</a:t>
            </a:r>
            <a:endParaRPr lang="en-US" dirty="0"/>
          </a:p>
        </p:txBody>
      </p:sp>
      <p:sp>
        <p:nvSpPr>
          <p:cNvPr id="39938" name="Content Placeholder 1"/>
          <p:cNvSpPr>
            <a:spLocks noGrp="1"/>
          </p:cNvSpPr>
          <p:nvPr>
            <p:ph idx="1"/>
          </p:nvPr>
        </p:nvSpPr>
        <p:spPr/>
        <p:txBody>
          <a:bodyPr/>
          <a:lstStyle/>
          <a:p>
            <a:r>
              <a:rPr lang="en-US" dirty="0"/>
              <a:t>Reusable password</a:t>
            </a:r>
          </a:p>
          <a:p>
            <a:pPr lvl="1"/>
            <a:r>
              <a:rPr lang="en-US" dirty="0"/>
              <a:t>Password used for weeks or months at a time</a:t>
            </a:r>
          </a:p>
          <a:p>
            <a:r>
              <a:rPr lang="en-US" dirty="0"/>
              <a:t>One-time password </a:t>
            </a:r>
          </a:p>
          <a:p>
            <a:pPr lvl="1"/>
            <a:r>
              <a:rPr lang="en-US" dirty="0"/>
              <a:t>Used only once</a:t>
            </a:r>
          </a:p>
          <a:p>
            <a:pPr marL="101600" indent="0">
              <a:buNone/>
            </a:pPr>
            <a:endParaRPr lang="en-US" dirty="0"/>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6</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3F7C30E5-A24B-12BF-9838-535DC24A884B}"/>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Passwords </a:t>
            </a:r>
            <a:r>
              <a:rPr lang="en-US" sz="2800" dirty="0"/>
              <a:t>(2 of 5)</a:t>
            </a:r>
            <a:endParaRPr lang="en-US" dirty="0"/>
          </a:p>
        </p:txBody>
      </p:sp>
      <p:sp>
        <p:nvSpPr>
          <p:cNvPr id="40962" name="Content Placeholder 1"/>
          <p:cNvSpPr>
            <a:spLocks noGrp="1"/>
          </p:cNvSpPr>
          <p:nvPr>
            <p:ph idx="1"/>
          </p:nvPr>
        </p:nvSpPr>
        <p:spPr/>
        <p:txBody>
          <a:bodyPr/>
          <a:lstStyle/>
          <a:p>
            <a:r>
              <a:rPr lang="en-US" dirty="0"/>
              <a:t>Difficulty of cracking passwords by guessing remotely</a:t>
            </a:r>
          </a:p>
          <a:p>
            <a:pPr lvl="1"/>
            <a:r>
              <a:rPr lang="en-US" dirty="0"/>
              <a:t>Account is usually locked after a few login failures</a:t>
            </a:r>
          </a:p>
          <a:p>
            <a:r>
              <a:rPr lang="en-US" dirty="0"/>
              <a:t>Password-cracking programs</a:t>
            </a:r>
          </a:p>
          <a:p>
            <a:pPr lvl="1"/>
            <a:r>
              <a:rPr lang="en-US" dirty="0"/>
              <a:t>Password-cracking programs exist</a:t>
            </a:r>
          </a:p>
          <a:p>
            <a:pPr marL="101600" indent="0">
              <a:buNone/>
            </a:pPr>
            <a:endParaRPr lang="en-US" dirty="0"/>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7</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5BAF455C-0FC3-3BF5-07F6-A2D461B57078}"/>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Passwords </a:t>
            </a:r>
            <a:r>
              <a:rPr lang="en-US" sz="2800" dirty="0"/>
              <a:t>(3 of 5)</a:t>
            </a:r>
            <a:endParaRPr lang="en-US" dirty="0"/>
          </a:p>
        </p:txBody>
      </p:sp>
      <p:sp>
        <p:nvSpPr>
          <p:cNvPr id="41986" name="Content Placeholder 1"/>
          <p:cNvSpPr>
            <a:spLocks noGrp="1"/>
          </p:cNvSpPr>
          <p:nvPr>
            <p:ph idx="1"/>
          </p:nvPr>
        </p:nvSpPr>
        <p:spPr/>
        <p:txBody>
          <a:bodyPr/>
          <a:lstStyle/>
          <a:p>
            <a:r>
              <a:rPr lang="en-US" dirty="0"/>
              <a:t>Password Policies</a:t>
            </a:r>
          </a:p>
          <a:p>
            <a:pPr lvl="1"/>
            <a:r>
              <a:rPr lang="en-US" dirty="0"/>
              <a:t>Not using the same password at multiple sites</a:t>
            </a:r>
          </a:p>
          <a:p>
            <a:pPr lvl="1"/>
            <a:r>
              <a:rPr lang="en-US" dirty="0"/>
              <a:t>Password duration policies</a:t>
            </a:r>
          </a:p>
          <a:p>
            <a:pPr lvl="1"/>
            <a:r>
              <a:rPr lang="en-US" dirty="0"/>
              <a:t>Shared password policies (makes auditing impossible)</a:t>
            </a:r>
          </a:p>
          <a:p>
            <a:pPr lvl="1"/>
            <a:r>
              <a:rPr lang="en-US" dirty="0"/>
              <a:t>Disabling accounts that are no longer valid</a:t>
            </a:r>
          </a:p>
          <a:p>
            <a:pPr lvl="1"/>
            <a:r>
              <a:rPr lang="en-US" dirty="0"/>
              <a:t>Lost passwords (password resets)</a:t>
            </a:r>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8</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D10918C5-5B53-E78E-70F1-2F76FDCF8E14}"/>
              </a:ext>
            </a:extLst>
          </p:cNvPr>
          <p:cNvSpPr>
            <a:spLocks noGrp="1"/>
          </p:cNvSpPr>
          <p:nvPr>
            <p:ph type="ftr" sz="quarter" idx="11"/>
          </p:nvPr>
        </p:nvSpPr>
        <p:spPr/>
        <p:txBody>
          <a:bodyPr/>
          <a:lstStyle/>
          <a:p>
            <a:r>
              <a:rPr lang="en-US"/>
              <a:t>4 - Authentication, Authorization and Auditing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Passwords </a:t>
            </a:r>
            <a:r>
              <a:rPr lang="en-US" sz="2800" dirty="0"/>
              <a:t>(4 of 5)</a:t>
            </a:r>
            <a:endParaRPr lang="en-US" dirty="0"/>
          </a:p>
        </p:txBody>
      </p:sp>
      <p:sp>
        <p:nvSpPr>
          <p:cNvPr id="41986" name="Content Placeholder 1"/>
          <p:cNvSpPr>
            <a:spLocks noGrp="1"/>
          </p:cNvSpPr>
          <p:nvPr>
            <p:ph idx="1"/>
          </p:nvPr>
        </p:nvSpPr>
        <p:spPr/>
        <p:txBody>
          <a:bodyPr/>
          <a:lstStyle/>
          <a:p>
            <a:r>
              <a:rPr lang="en-US" dirty="0"/>
              <a:t>Password Policies</a:t>
            </a:r>
          </a:p>
          <a:p>
            <a:pPr lvl="1"/>
            <a:r>
              <a:rPr lang="en-US" dirty="0"/>
              <a:t>Opportunities for social engineering attacks</a:t>
            </a:r>
          </a:p>
          <a:p>
            <a:pPr lvl="1"/>
            <a:r>
              <a:rPr lang="en-US" dirty="0"/>
              <a:t>Automated password resets use secret questions (Where were you born?)</a:t>
            </a:r>
          </a:p>
          <a:p>
            <a:pPr lvl="1"/>
            <a:r>
              <a:rPr lang="en-US" dirty="0"/>
              <a:t>Password policies must be long and complex</a:t>
            </a:r>
          </a:p>
          <a:p>
            <a:pPr lvl="1"/>
            <a:r>
              <a:rPr lang="en-US" dirty="0"/>
              <a:t>Testing and enforcing passwords</a:t>
            </a:r>
          </a:p>
          <a:p>
            <a:pPr lvl="1"/>
            <a:r>
              <a:rPr lang="en-US" dirty="0"/>
              <a:t>Passwords must be stored as secure hashes</a:t>
            </a:r>
          </a:p>
          <a:p>
            <a:pPr lvl="1"/>
            <a:r>
              <a:rPr lang="en-US" dirty="0"/>
              <a:t>Passwords should be audited regularly</a:t>
            </a:r>
          </a:p>
        </p:txBody>
      </p:sp>
      <p:sp>
        <p:nvSpPr>
          <p:cNvPr id="7" name="Slide Number Placeholder 3"/>
          <p:cNvSpPr>
            <a:spLocks noGrp="1"/>
          </p:cNvSpPr>
          <p:nvPr>
            <p:ph type="sldNum" sz="quarter" idx="12"/>
          </p:nvPr>
        </p:nvSpPr>
        <p:spPr bwMode="auto">
          <a:xfrm>
            <a:off x="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sz="2000" kern="1200">
                <a:solidFill>
                  <a:schemeClr val="bg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5-</a:t>
            </a:r>
            <a:fld id="{DF3D5ACE-0B44-480C-935B-5F54025620FB}" type="slidenum">
              <a:rPr lang="en-US" smtClean="0">
                <a:solidFill>
                  <a:prstClr val="white"/>
                </a:solidFill>
              </a:rPr>
              <a:pPr eaLnBrk="1" hangingPunct="1"/>
              <a:t>9</a:t>
            </a:fld>
            <a:endParaRPr lang="en-US" dirty="0">
              <a:solidFill>
                <a:schemeClr val="bg1"/>
              </a:solidFill>
              <a:latin typeface="Lucida Sans Unicode" pitchFamily="34" charset="0"/>
            </a:endParaRPr>
          </a:p>
        </p:txBody>
      </p:sp>
      <p:sp>
        <p:nvSpPr>
          <p:cNvPr id="2" name="Footer Placeholder 1">
            <a:extLst>
              <a:ext uri="{FF2B5EF4-FFF2-40B4-BE49-F238E27FC236}">
                <a16:creationId xmlns:a16="http://schemas.microsoft.com/office/drawing/2014/main" id="{39978A40-E815-120A-F707-2AE25B5A3344}"/>
              </a:ext>
            </a:extLst>
          </p:cNvPr>
          <p:cNvSpPr>
            <a:spLocks noGrp="1"/>
          </p:cNvSpPr>
          <p:nvPr>
            <p:ph type="ftr" sz="quarter" idx="11"/>
          </p:nvPr>
        </p:nvSpPr>
        <p:spPr/>
        <p:txBody>
          <a:bodyPr/>
          <a:lstStyle/>
          <a:p>
            <a:r>
              <a:rPr lang="en-US"/>
              <a:t>4 - Authentication, Authorization and Auditing</a:t>
            </a:r>
            <a:endParaRPr lang="en-US" dirty="0"/>
          </a:p>
        </p:txBody>
      </p:sp>
    </p:spTree>
    <p:extLst>
      <p:ext uri="{BB962C8B-B14F-4D97-AF65-F5344CB8AC3E}">
        <p14:creationId xmlns:p14="http://schemas.microsoft.com/office/powerpoint/2010/main" val="26038561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{CB0AA420-EE09-EF48-BE8B-FD20D5FDC1FB}tf10001123</Template>
  <TotalTime>54347</TotalTime>
  <Words>3255</Words>
  <Application>Microsoft Macintosh PowerPoint</Application>
  <PresentationFormat>On-screen Show (4:3)</PresentationFormat>
  <Paragraphs>349</Paragraphs>
  <Slides>41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Gill Sans MT</vt:lpstr>
      <vt:lpstr>Lucida Sans Unicode</vt:lpstr>
      <vt:lpstr>Times New Roman</vt:lpstr>
      <vt:lpstr>Verdana</vt:lpstr>
      <vt:lpstr>Wingdings 2</vt:lpstr>
      <vt:lpstr>Dividend</vt:lpstr>
      <vt:lpstr>Authentication, authorization and AUDIting</vt:lpstr>
      <vt:lpstr> Authentication, Authorizations, and Auditing</vt:lpstr>
      <vt:lpstr>authentication</vt:lpstr>
      <vt:lpstr>Authentication</vt:lpstr>
      <vt:lpstr>Two-Factor Authentication</vt:lpstr>
      <vt:lpstr>Passwords (1 of 5)</vt:lpstr>
      <vt:lpstr>Passwords (2 of 5)</vt:lpstr>
      <vt:lpstr>Passwords (3 of 5)</vt:lpstr>
      <vt:lpstr>Passwords (4 of 5)</vt:lpstr>
      <vt:lpstr>Passwords (5 of 5)</vt:lpstr>
      <vt:lpstr>Common Passwords</vt:lpstr>
      <vt:lpstr>Biometric Authentication (1 of 14)</vt:lpstr>
      <vt:lpstr>Biometric Authentication (2 of 14)</vt:lpstr>
      <vt:lpstr>Biometric Authentication (3 of 14)</vt:lpstr>
      <vt:lpstr>Biometric Authentication System</vt:lpstr>
      <vt:lpstr>Biometric Authentication (4 of 14)</vt:lpstr>
      <vt:lpstr>Biometric Authentication (5 of 14)</vt:lpstr>
      <vt:lpstr>Biometric Authentication (6 of 14)</vt:lpstr>
      <vt:lpstr>Biometric Authentication (7 of 14)</vt:lpstr>
      <vt:lpstr>Biometric Authentication (8 of 14)</vt:lpstr>
      <vt:lpstr>Biometric Authentication (9 of 14)</vt:lpstr>
      <vt:lpstr>Biometric Authentication (10 of 14)</vt:lpstr>
      <vt:lpstr>Biometric Authentication (11 of 14)</vt:lpstr>
      <vt:lpstr>Biometric Authentication (12 of 14)</vt:lpstr>
      <vt:lpstr>Biometric Authentication (13 of 14)</vt:lpstr>
      <vt:lpstr>Biometric Authentication (14 of 14)</vt:lpstr>
      <vt:lpstr>Behavioral biometrics</vt:lpstr>
      <vt:lpstr>Authorization</vt:lpstr>
      <vt:lpstr>PowerPoint Presentation</vt:lpstr>
      <vt:lpstr>Authorization (1 of 3)</vt:lpstr>
      <vt:lpstr>Authorization (2 of 3)</vt:lpstr>
      <vt:lpstr>Authorization (3 of 3)</vt:lpstr>
      <vt:lpstr>Access control</vt:lpstr>
      <vt:lpstr> Access Control</vt:lpstr>
      <vt:lpstr>Individual and Role-Based Access Control</vt:lpstr>
      <vt:lpstr>auditing</vt:lpstr>
      <vt:lpstr>Auditing (1 of 3)</vt:lpstr>
      <vt:lpstr>Auditing (2 of 3)</vt:lpstr>
      <vt:lpstr>Auditing (3 of 3)</vt:lpstr>
      <vt:lpstr>references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Accessible USHE Lecture PowerPoint Template</dc:title>
  <dc:subject>Psychology</dc:subject>
  <dc:creator>Crystal McCarthy</dc:creator>
  <cp:keywords>Psychology</cp:keywords>
  <cp:lastModifiedBy>Zainab Abaid</cp:lastModifiedBy>
  <cp:revision>471</cp:revision>
  <dcterms:modified xsi:type="dcterms:W3CDTF">2022-12-06T10:23:43Z</dcterms:modified>
</cp:coreProperties>
</file>