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sldIdLst>
    <p:sldId id="256" r:id="rId2"/>
    <p:sldId id="257" r:id="rId3"/>
    <p:sldId id="258" r:id="rId4"/>
    <p:sldId id="260" r:id="rId5"/>
    <p:sldId id="261" r:id="rId6"/>
    <p:sldId id="262" r:id="rId7"/>
    <p:sldId id="263" r:id="rId8"/>
    <p:sldId id="264" r:id="rId9"/>
    <p:sldId id="265" r:id="rId10"/>
    <p:sldId id="275" r:id="rId11"/>
    <p:sldId id="266" r:id="rId12"/>
    <p:sldId id="279" r:id="rId13"/>
    <p:sldId id="270" r:id="rId14"/>
    <p:sldId id="271" r:id="rId15"/>
    <p:sldId id="272" r:id="rId16"/>
    <p:sldId id="273" r:id="rId17"/>
    <p:sldId id="274" r:id="rId18"/>
    <p:sldId id="267" r:id="rId19"/>
    <p:sldId id="277" r:id="rId20"/>
    <p:sldId id="278" r:id="rId21"/>
  </p:sldIdLst>
  <p:sldSz cx="9144000" cy="5143500" type="screen16x9"/>
  <p:notesSz cx="6858000" cy="9144000"/>
  <p:embeddedFontLst>
    <p:embeddedFont>
      <p:font typeface="Amatic SC" pitchFamily="2" charset="-79"/>
      <p:regular r:id="rId23"/>
      <p:bold r:id="rId24"/>
    </p:embeddedFont>
    <p:embeddedFont>
      <p:font typeface="Calibri" panose="020F0502020204030204" pitchFamily="34" charset="0"/>
      <p:regular r:id="rId25"/>
      <p:bold r:id="rId26"/>
      <p:italic r:id="rId27"/>
      <p:boldItalic r:id="rId28"/>
    </p:embeddedFont>
    <p:embeddedFont>
      <p:font typeface="Cambria Math" panose="02040503050406030204" pitchFamily="18" charset="0"/>
      <p:regular r:id="rId29"/>
    </p:embeddedFont>
    <p:embeddedFont>
      <p:font typeface="Gill Sans MT" panose="020B0502020104020203" pitchFamily="34" charset="77"/>
      <p:regular r:id="rId30"/>
      <p:bold r:id="rId31"/>
      <p:italic r:id="rId32"/>
      <p:boldItalic r:id="rId33"/>
    </p:embeddedFont>
    <p:embeddedFont>
      <p:font typeface="Lucida Sans" panose="020B0602030504020204" pitchFamily="34" charset="77"/>
      <p:regular r:id="rId34"/>
      <p:bold r:id="rId35"/>
      <p:italic r:id="rId36"/>
      <p:boldItalic r:id="rId37"/>
    </p:embeddedFont>
    <p:embeddedFont>
      <p:font typeface="Source Code Pro" panose="020B0509030403020204" pitchFamily="49" charset="0"/>
      <p:regular r:id="rId38"/>
      <p:bold r:id="rId39"/>
      <p:italic r:id="rId40"/>
      <p:boldItalic r:id="rId41"/>
    </p:embeddedFont>
    <p:embeddedFont>
      <p:font typeface="Wingdings 2" pitchFamily="2" charset="2"/>
      <p:regular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g341HR3/7wsoCDc0guF+bmLJueD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197475-0BC0-4614-AB06-2B71A2D483CF}">
  <a:tblStyle styleId="{87197475-0BC0-4614-AB06-2B71A2D483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415A85D-E0DB-44FD-86A4-BF4CAE2E8E26}"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08"/>
    <p:restoredTop sz="87324"/>
  </p:normalViewPr>
  <p:slideViewPr>
    <p:cSldViewPr snapToGrid="0">
      <p:cViewPr varScale="1">
        <p:scale>
          <a:sx n="95" d="100"/>
          <a:sy n="95" d="100"/>
        </p:scale>
        <p:origin x="192" y="7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9.fntdata"/></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3CAD49-8BAB-4961-94CE-E7C3B14A15D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B8BB40D-E9DC-44DB-873D-B466BC5FBA65}">
      <dgm:prSet/>
      <dgm:spPr/>
      <dgm:t>
        <a:bodyPr/>
        <a:lstStyle/>
        <a:p>
          <a:r>
            <a:rPr lang="en-US"/>
            <a:t>Within IT</a:t>
          </a:r>
        </a:p>
      </dgm:t>
    </dgm:pt>
    <dgm:pt modelId="{6CA07793-01BE-4551-A8BA-5B1D8782FAA3}" type="parTrans" cxnId="{C37A727B-CEA7-4F09-994E-57F8F28F9698}">
      <dgm:prSet/>
      <dgm:spPr/>
      <dgm:t>
        <a:bodyPr/>
        <a:lstStyle/>
        <a:p>
          <a:endParaRPr lang="en-US"/>
        </a:p>
      </dgm:t>
    </dgm:pt>
    <dgm:pt modelId="{D2FACD06-4AD7-41D0-938B-FFE795CEF72B}" type="sibTrans" cxnId="{C37A727B-CEA7-4F09-994E-57F8F28F9698}">
      <dgm:prSet/>
      <dgm:spPr/>
      <dgm:t>
        <a:bodyPr/>
        <a:lstStyle/>
        <a:p>
          <a:endParaRPr lang="en-US"/>
        </a:p>
      </dgm:t>
    </dgm:pt>
    <dgm:pt modelId="{38B20FDD-5042-4D37-A576-3CEA9B75022C}">
      <dgm:prSet/>
      <dgm:spPr/>
      <dgm:t>
        <a:bodyPr/>
        <a:lstStyle/>
        <a:p>
          <a:r>
            <a:rPr lang="en-US"/>
            <a:t>Outside IT</a:t>
          </a:r>
        </a:p>
      </dgm:t>
    </dgm:pt>
    <dgm:pt modelId="{D6F3405A-26FE-4B45-B8B0-F923C82AAB81}" type="parTrans" cxnId="{551E62C7-FE4B-4C08-909E-EA73DDC6D3C0}">
      <dgm:prSet/>
      <dgm:spPr/>
      <dgm:t>
        <a:bodyPr/>
        <a:lstStyle/>
        <a:p>
          <a:endParaRPr lang="en-US"/>
        </a:p>
      </dgm:t>
    </dgm:pt>
    <dgm:pt modelId="{CA0A98CC-FFDF-4AA3-9290-448656C256F8}" type="sibTrans" cxnId="{551E62C7-FE4B-4C08-909E-EA73DDC6D3C0}">
      <dgm:prSet/>
      <dgm:spPr/>
      <dgm:t>
        <a:bodyPr/>
        <a:lstStyle/>
        <a:p>
          <a:endParaRPr lang="en-US"/>
        </a:p>
      </dgm:t>
    </dgm:pt>
    <dgm:pt modelId="{5A31590A-8CCD-43A1-8920-0FE7196F0245}">
      <dgm:prSet/>
      <dgm:spPr/>
      <dgm:t>
        <a:bodyPr/>
        <a:lstStyle/>
        <a:p>
          <a:r>
            <a:rPr lang="en-US"/>
            <a:t>Hybrid</a:t>
          </a:r>
        </a:p>
      </dgm:t>
    </dgm:pt>
    <dgm:pt modelId="{4BAAB7D1-F5FD-4ECF-82C2-84056A6AB8DA}" type="parTrans" cxnId="{ECECC88D-2103-4F93-957D-E7EE7EE12A9D}">
      <dgm:prSet/>
      <dgm:spPr/>
      <dgm:t>
        <a:bodyPr/>
        <a:lstStyle/>
        <a:p>
          <a:endParaRPr lang="en-US"/>
        </a:p>
      </dgm:t>
    </dgm:pt>
    <dgm:pt modelId="{7F53C6B6-867D-4B92-97B7-709067A5AB28}" type="sibTrans" cxnId="{ECECC88D-2103-4F93-957D-E7EE7EE12A9D}">
      <dgm:prSet/>
      <dgm:spPr/>
      <dgm:t>
        <a:bodyPr/>
        <a:lstStyle/>
        <a:p>
          <a:endParaRPr lang="en-US"/>
        </a:p>
      </dgm:t>
    </dgm:pt>
    <dgm:pt modelId="{921E1139-1020-443F-BB13-E56200D8B7AE}">
      <dgm:prSet/>
      <dgm:spPr/>
      <dgm:t>
        <a:bodyPr/>
        <a:lstStyle/>
        <a:p>
          <a:r>
            <a:rPr lang="en-US"/>
            <a:t>Outsource IT Security </a:t>
          </a:r>
        </a:p>
      </dgm:t>
    </dgm:pt>
    <dgm:pt modelId="{C4660F54-8D4D-4F6C-A5AB-E36E6DD68C1A}" type="parTrans" cxnId="{4BB4E865-4954-4A83-945B-2A67FCEDBB4B}">
      <dgm:prSet/>
      <dgm:spPr/>
      <dgm:t>
        <a:bodyPr/>
        <a:lstStyle/>
        <a:p>
          <a:endParaRPr lang="en-US"/>
        </a:p>
      </dgm:t>
    </dgm:pt>
    <dgm:pt modelId="{13E7E8CA-E81F-4F94-B2AE-56C71E107511}" type="sibTrans" cxnId="{4BB4E865-4954-4A83-945B-2A67FCEDBB4B}">
      <dgm:prSet/>
      <dgm:spPr/>
      <dgm:t>
        <a:bodyPr/>
        <a:lstStyle/>
        <a:p>
          <a:endParaRPr lang="en-US"/>
        </a:p>
      </dgm:t>
    </dgm:pt>
    <dgm:pt modelId="{B0C405B7-8709-D846-834A-10259516C466}" type="pres">
      <dgm:prSet presAssocID="{E23CAD49-8BAB-4961-94CE-E7C3B14A15DE}" presName="vert0" presStyleCnt="0">
        <dgm:presLayoutVars>
          <dgm:dir/>
          <dgm:animOne val="branch"/>
          <dgm:animLvl val="lvl"/>
        </dgm:presLayoutVars>
      </dgm:prSet>
      <dgm:spPr/>
    </dgm:pt>
    <dgm:pt modelId="{3CE41D5E-1652-0C4C-B577-87EA2F72BD1F}" type="pres">
      <dgm:prSet presAssocID="{8B8BB40D-E9DC-44DB-873D-B466BC5FBA65}" presName="thickLine" presStyleLbl="alignNode1" presStyleIdx="0" presStyleCnt="4"/>
      <dgm:spPr/>
    </dgm:pt>
    <dgm:pt modelId="{F0A3AB1C-4740-B147-9238-CEB12146C6CC}" type="pres">
      <dgm:prSet presAssocID="{8B8BB40D-E9DC-44DB-873D-B466BC5FBA65}" presName="horz1" presStyleCnt="0"/>
      <dgm:spPr/>
    </dgm:pt>
    <dgm:pt modelId="{3541F243-69DB-0E43-B444-7F91CF1876A8}" type="pres">
      <dgm:prSet presAssocID="{8B8BB40D-E9DC-44DB-873D-B466BC5FBA65}" presName="tx1" presStyleLbl="revTx" presStyleIdx="0" presStyleCnt="4"/>
      <dgm:spPr/>
    </dgm:pt>
    <dgm:pt modelId="{0F36A647-131C-194E-9BA9-C7A4678816BD}" type="pres">
      <dgm:prSet presAssocID="{8B8BB40D-E9DC-44DB-873D-B466BC5FBA65}" presName="vert1" presStyleCnt="0"/>
      <dgm:spPr/>
    </dgm:pt>
    <dgm:pt modelId="{47842525-F75A-E341-9007-246A30040A3E}" type="pres">
      <dgm:prSet presAssocID="{38B20FDD-5042-4D37-A576-3CEA9B75022C}" presName="thickLine" presStyleLbl="alignNode1" presStyleIdx="1" presStyleCnt="4"/>
      <dgm:spPr/>
    </dgm:pt>
    <dgm:pt modelId="{637B178D-7CEC-7A4E-9C75-5B0399B3406F}" type="pres">
      <dgm:prSet presAssocID="{38B20FDD-5042-4D37-A576-3CEA9B75022C}" presName="horz1" presStyleCnt="0"/>
      <dgm:spPr/>
    </dgm:pt>
    <dgm:pt modelId="{9B940367-FFF6-314D-88B4-E2D2DD915653}" type="pres">
      <dgm:prSet presAssocID="{38B20FDD-5042-4D37-A576-3CEA9B75022C}" presName="tx1" presStyleLbl="revTx" presStyleIdx="1" presStyleCnt="4"/>
      <dgm:spPr/>
    </dgm:pt>
    <dgm:pt modelId="{C545FA1E-FDF4-854A-B014-91E0A3F212FB}" type="pres">
      <dgm:prSet presAssocID="{38B20FDD-5042-4D37-A576-3CEA9B75022C}" presName="vert1" presStyleCnt="0"/>
      <dgm:spPr/>
    </dgm:pt>
    <dgm:pt modelId="{C050FCE2-E69A-7C47-A072-7CCFAB1C2FB9}" type="pres">
      <dgm:prSet presAssocID="{5A31590A-8CCD-43A1-8920-0FE7196F0245}" presName="thickLine" presStyleLbl="alignNode1" presStyleIdx="2" presStyleCnt="4"/>
      <dgm:spPr/>
    </dgm:pt>
    <dgm:pt modelId="{AF1D3F23-2819-234F-8F2D-E35B001C39DE}" type="pres">
      <dgm:prSet presAssocID="{5A31590A-8CCD-43A1-8920-0FE7196F0245}" presName="horz1" presStyleCnt="0"/>
      <dgm:spPr/>
    </dgm:pt>
    <dgm:pt modelId="{DFDE9E39-ABCF-CC43-87B2-E5045A5E52B8}" type="pres">
      <dgm:prSet presAssocID="{5A31590A-8CCD-43A1-8920-0FE7196F0245}" presName="tx1" presStyleLbl="revTx" presStyleIdx="2" presStyleCnt="4"/>
      <dgm:spPr/>
    </dgm:pt>
    <dgm:pt modelId="{FA5A8103-DDCF-3043-BF84-92718574BA7C}" type="pres">
      <dgm:prSet presAssocID="{5A31590A-8CCD-43A1-8920-0FE7196F0245}" presName="vert1" presStyleCnt="0"/>
      <dgm:spPr/>
    </dgm:pt>
    <dgm:pt modelId="{7AFA5431-ED05-084D-AD31-0E8E6A2CFB8A}" type="pres">
      <dgm:prSet presAssocID="{921E1139-1020-443F-BB13-E56200D8B7AE}" presName="thickLine" presStyleLbl="alignNode1" presStyleIdx="3" presStyleCnt="4"/>
      <dgm:spPr/>
    </dgm:pt>
    <dgm:pt modelId="{5E83F835-C849-A148-BE56-F8656E5500B1}" type="pres">
      <dgm:prSet presAssocID="{921E1139-1020-443F-BB13-E56200D8B7AE}" presName="horz1" presStyleCnt="0"/>
      <dgm:spPr/>
    </dgm:pt>
    <dgm:pt modelId="{907E794C-CF6B-B14D-8414-7172E1D17551}" type="pres">
      <dgm:prSet presAssocID="{921E1139-1020-443F-BB13-E56200D8B7AE}" presName="tx1" presStyleLbl="revTx" presStyleIdx="3" presStyleCnt="4"/>
      <dgm:spPr/>
    </dgm:pt>
    <dgm:pt modelId="{EAB84A13-2F27-7F47-8B3F-94BEA256344F}" type="pres">
      <dgm:prSet presAssocID="{921E1139-1020-443F-BB13-E56200D8B7AE}" presName="vert1" presStyleCnt="0"/>
      <dgm:spPr/>
    </dgm:pt>
  </dgm:ptLst>
  <dgm:cxnLst>
    <dgm:cxn modelId="{BD6AA417-1A7E-5141-BFB4-E0ACEEC33E83}" type="presOf" srcId="{8B8BB40D-E9DC-44DB-873D-B466BC5FBA65}" destId="{3541F243-69DB-0E43-B444-7F91CF1876A8}" srcOrd="0" destOrd="0" presId="urn:microsoft.com/office/officeart/2008/layout/LinedList"/>
    <dgm:cxn modelId="{4BB4E865-4954-4A83-945B-2A67FCEDBB4B}" srcId="{E23CAD49-8BAB-4961-94CE-E7C3B14A15DE}" destId="{921E1139-1020-443F-BB13-E56200D8B7AE}" srcOrd="3" destOrd="0" parTransId="{C4660F54-8D4D-4F6C-A5AB-E36E6DD68C1A}" sibTransId="{13E7E8CA-E81F-4F94-B2AE-56C71E107511}"/>
    <dgm:cxn modelId="{C37A727B-CEA7-4F09-994E-57F8F28F9698}" srcId="{E23CAD49-8BAB-4961-94CE-E7C3B14A15DE}" destId="{8B8BB40D-E9DC-44DB-873D-B466BC5FBA65}" srcOrd="0" destOrd="0" parTransId="{6CA07793-01BE-4551-A8BA-5B1D8782FAA3}" sibTransId="{D2FACD06-4AD7-41D0-938B-FFE795CEF72B}"/>
    <dgm:cxn modelId="{D559D288-2423-CE4C-B3C0-F20A3F60DDE6}" type="presOf" srcId="{38B20FDD-5042-4D37-A576-3CEA9B75022C}" destId="{9B940367-FFF6-314D-88B4-E2D2DD915653}" srcOrd="0" destOrd="0" presId="urn:microsoft.com/office/officeart/2008/layout/LinedList"/>
    <dgm:cxn modelId="{ECECC88D-2103-4F93-957D-E7EE7EE12A9D}" srcId="{E23CAD49-8BAB-4961-94CE-E7C3B14A15DE}" destId="{5A31590A-8CCD-43A1-8920-0FE7196F0245}" srcOrd="2" destOrd="0" parTransId="{4BAAB7D1-F5FD-4ECF-82C2-84056A6AB8DA}" sibTransId="{7F53C6B6-867D-4B92-97B7-709067A5AB28}"/>
    <dgm:cxn modelId="{E37735B3-8934-894B-A16C-40268EDB5DFE}" type="presOf" srcId="{5A31590A-8CCD-43A1-8920-0FE7196F0245}" destId="{DFDE9E39-ABCF-CC43-87B2-E5045A5E52B8}" srcOrd="0" destOrd="0" presId="urn:microsoft.com/office/officeart/2008/layout/LinedList"/>
    <dgm:cxn modelId="{C68FBEBA-6039-7047-9A03-9CC8CE143165}" type="presOf" srcId="{E23CAD49-8BAB-4961-94CE-E7C3B14A15DE}" destId="{B0C405B7-8709-D846-834A-10259516C466}" srcOrd="0" destOrd="0" presId="urn:microsoft.com/office/officeart/2008/layout/LinedList"/>
    <dgm:cxn modelId="{551E62C7-FE4B-4C08-909E-EA73DDC6D3C0}" srcId="{E23CAD49-8BAB-4961-94CE-E7C3B14A15DE}" destId="{38B20FDD-5042-4D37-A576-3CEA9B75022C}" srcOrd="1" destOrd="0" parTransId="{D6F3405A-26FE-4B45-B8B0-F923C82AAB81}" sibTransId="{CA0A98CC-FFDF-4AA3-9290-448656C256F8}"/>
    <dgm:cxn modelId="{065001EF-5FEB-4748-8FB3-7F0F673340E7}" type="presOf" srcId="{921E1139-1020-443F-BB13-E56200D8B7AE}" destId="{907E794C-CF6B-B14D-8414-7172E1D17551}" srcOrd="0" destOrd="0" presId="urn:microsoft.com/office/officeart/2008/layout/LinedList"/>
    <dgm:cxn modelId="{D1AEB4D1-9885-F546-8959-AB769DAF847C}" type="presParOf" srcId="{B0C405B7-8709-D846-834A-10259516C466}" destId="{3CE41D5E-1652-0C4C-B577-87EA2F72BD1F}" srcOrd="0" destOrd="0" presId="urn:microsoft.com/office/officeart/2008/layout/LinedList"/>
    <dgm:cxn modelId="{8990395F-0F95-6F40-A219-C9589CDF49DD}" type="presParOf" srcId="{B0C405B7-8709-D846-834A-10259516C466}" destId="{F0A3AB1C-4740-B147-9238-CEB12146C6CC}" srcOrd="1" destOrd="0" presId="urn:microsoft.com/office/officeart/2008/layout/LinedList"/>
    <dgm:cxn modelId="{D8930B63-0981-C74E-B41E-45F119B2CADB}" type="presParOf" srcId="{F0A3AB1C-4740-B147-9238-CEB12146C6CC}" destId="{3541F243-69DB-0E43-B444-7F91CF1876A8}" srcOrd="0" destOrd="0" presId="urn:microsoft.com/office/officeart/2008/layout/LinedList"/>
    <dgm:cxn modelId="{643F30CA-678C-FB4D-80EA-BD580501E733}" type="presParOf" srcId="{F0A3AB1C-4740-B147-9238-CEB12146C6CC}" destId="{0F36A647-131C-194E-9BA9-C7A4678816BD}" srcOrd="1" destOrd="0" presId="urn:microsoft.com/office/officeart/2008/layout/LinedList"/>
    <dgm:cxn modelId="{89BB0793-85B7-9040-85FF-33BCE59107B4}" type="presParOf" srcId="{B0C405B7-8709-D846-834A-10259516C466}" destId="{47842525-F75A-E341-9007-246A30040A3E}" srcOrd="2" destOrd="0" presId="urn:microsoft.com/office/officeart/2008/layout/LinedList"/>
    <dgm:cxn modelId="{F4B89F13-B15D-884F-8A60-503CE07E1577}" type="presParOf" srcId="{B0C405B7-8709-D846-834A-10259516C466}" destId="{637B178D-7CEC-7A4E-9C75-5B0399B3406F}" srcOrd="3" destOrd="0" presId="urn:microsoft.com/office/officeart/2008/layout/LinedList"/>
    <dgm:cxn modelId="{E0FF7F56-F0F7-5641-9BCC-26E17C2F3DE1}" type="presParOf" srcId="{637B178D-7CEC-7A4E-9C75-5B0399B3406F}" destId="{9B940367-FFF6-314D-88B4-E2D2DD915653}" srcOrd="0" destOrd="0" presId="urn:microsoft.com/office/officeart/2008/layout/LinedList"/>
    <dgm:cxn modelId="{F8D1CFA2-D0BF-B84A-9438-BD2295C598FF}" type="presParOf" srcId="{637B178D-7CEC-7A4E-9C75-5B0399B3406F}" destId="{C545FA1E-FDF4-854A-B014-91E0A3F212FB}" srcOrd="1" destOrd="0" presId="urn:microsoft.com/office/officeart/2008/layout/LinedList"/>
    <dgm:cxn modelId="{CCE99826-4FCD-D843-B193-F344FEDFFE44}" type="presParOf" srcId="{B0C405B7-8709-D846-834A-10259516C466}" destId="{C050FCE2-E69A-7C47-A072-7CCFAB1C2FB9}" srcOrd="4" destOrd="0" presId="urn:microsoft.com/office/officeart/2008/layout/LinedList"/>
    <dgm:cxn modelId="{ED025A9C-D78C-D344-817B-861DF2EF56E0}" type="presParOf" srcId="{B0C405B7-8709-D846-834A-10259516C466}" destId="{AF1D3F23-2819-234F-8F2D-E35B001C39DE}" srcOrd="5" destOrd="0" presId="urn:microsoft.com/office/officeart/2008/layout/LinedList"/>
    <dgm:cxn modelId="{B0C0E25D-C905-7647-833A-DE559035057C}" type="presParOf" srcId="{AF1D3F23-2819-234F-8F2D-E35B001C39DE}" destId="{DFDE9E39-ABCF-CC43-87B2-E5045A5E52B8}" srcOrd="0" destOrd="0" presId="urn:microsoft.com/office/officeart/2008/layout/LinedList"/>
    <dgm:cxn modelId="{8C71CBCD-1EC0-924C-87DD-DA3CE906E3D7}" type="presParOf" srcId="{AF1D3F23-2819-234F-8F2D-E35B001C39DE}" destId="{FA5A8103-DDCF-3043-BF84-92718574BA7C}" srcOrd="1" destOrd="0" presId="urn:microsoft.com/office/officeart/2008/layout/LinedList"/>
    <dgm:cxn modelId="{9EFB1921-E7A1-B24C-BF26-38C53DA493D9}" type="presParOf" srcId="{B0C405B7-8709-D846-834A-10259516C466}" destId="{7AFA5431-ED05-084D-AD31-0E8E6A2CFB8A}" srcOrd="6" destOrd="0" presId="urn:microsoft.com/office/officeart/2008/layout/LinedList"/>
    <dgm:cxn modelId="{10BA7546-C504-1D4A-9F36-280B1D702B38}" type="presParOf" srcId="{B0C405B7-8709-D846-834A-10259516C466}" destId="{5E83F835-C849-A148-BE56-F8656E5500B1}" srcOrd="7" destOrd="0" presId="urn:microsoft.com/office/officeart/2008/layout/LinedList"/>
    <dgm:cxn modelId="{9D8486CB-DC47-B64D-AAB0-6B1D16701F81}" type="presParOf" srcId="{5E83F835-C849-A148-BE56-F8656E5500B1}" destId="{907E794C-CF6B-B14D-8414-7172E1D17551}" srcOrd="0" destOrd="0" presId="urn:microsoft.com/office/officeart/2008/layout/LinedList"/>
    <dgm:cxn modelId="{A274168B-67EF-864D-8EFA-C15D36613A58}" type="presParOf" srcId="{5E83F835-C849-A148-BE56-F8656E5500B1}" destId="{EAB84A13-2F27-7F47-8B3F-94BEA256344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72AB4B-35CF-4A9D-9FCE-4FF98113D1E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CA5DCD6-7185-4575-9F02-73AAC9A42EB6}">
      <dgm:prSet/>
      <dgm:spPr/>
      <dgm:t>
        <a:bodyPr/>
        <a:lstStyle/>
        <a:p>
          <a:r>
            <a:rPr lang="en-US" b="1"/>
            <a:t>Asset </a:t>
          </a:r>
          <a:r>
            <a:rPr lang="en-US"/>
            <a:t>is an item of value</a:t>
          </a:r>
        </a:p>
      </dgm:t>
    </dgm:pt>
    <dgm:pt modelId="{CFF908DA-B227-4B5A-B188-F2D9E383FABD}" type="parTrans" cxnId="{30272595-5B6D-4714-9CB4-CCBD9318C79C}">
      <dgm:prSet/>
      <dgm:spPr/>
      <dgm:t>
        <a:bodyPr/>
        <a:lstStyle/>
        <a:p>
          <a:endParaRPr lang="en-US"/>
        </a:p>
      </dgm:t>
    </dgm:pt>
    <dgm:pt modelId="{21BBD2F5-8041-4D3C-93DD-B95B6AD12C43}" type="sibTrans" cxnId="{30272595-5B6D-4714-9CB4-CCBD9318C79C}">
      <dgm:prSet/>
      <dgm:spPr/>
      <dgm:t>
        <a:bodyPr/>
        <a:lstStyle/>
        <a:p>
          <a:endParaRPr lang="en-US"/>
        </a:p>
      </dgm:t>
    </dgm:pt>
    <dgm:pt modelId="{CDB482D5-3835-473C-8A29-BC8A2DBADC94}">
      <dgm:prSet/>
      <dgm:spPr/>
      <dgm:t>
        <a:bodyPr/>
        <a:lstStyle/>
        <a:p>
          <a:r>
            <a:rPr lang="en-US" b="1"/>
            <a:t>Vulnerability</a:t>
          </a:r>
          <a:r>
            <a:rPr lang="en-US"/>
            <a:t> is a flaw that weakens the security of the system</a:t>
          </a:r>
        </a:p>
      </dgm:t>
    </dgm:pt>
    <dgm:pt modelId="{36CA2047-AD95-44C2-B999-493C009AE38E}" type="parTrans" cxnId="{20194C4A-0F9E-4684-8A03-9D62F67FC673}">
      <dgm:prSet/>
      <dgm:spPr/>
      <dgm:t>
        <a:bodyPr/>
        <a:lstStyle/>
        <a:p>
          <a:endParaRPr lang="en-US"/>
        </a:p>
      </dgm:t>
    </dgm:pt>
    <dgm:pt modelId="{1EDF0C7E-8485-44FD-9F47-79D616A5FD29}" type="sibTrans" cxnId="{20194C4A-0F9E-4684-8A03-9D62F67FC673}">
      <dgm:prSet/>
      <dgm:spPr/>
      <dgm:t>
        <a:bodyPr/>
        <a:lstStyle/>
        <a:p>
          <a:endParaRPr lang="en-US"/>
        </a:p>
      </dgm:t>
    </dgm:pt>
    <dgm:pt modelId="{C3430648-9A52-4880-99A0-98F0A9DD939D}">
      <dgm:prSet/>
      <dgm:spPr/>
      <dgm:t>
        <a:bodyPr/>
        <a:lstStyle/>
        <a:p>
          <a:r>
            <a:rPr lang="en-US" b="1"/>
            <a:t>Exploit </a:t>
          </a:r>
          <a:r>
            <a:rPr lang="en-US"/>
            <a:t>is the action of taking advantage of the vulnerability</a:t>
          </a:r>
        </a:p>
      </dgm:t>
    </dgm:pt>
    <dgm:pt modelId="{9FF6E065-FB0E-4764-9E34-25CECE988E1E}" type="parTrans" cxnId="{DD097857-05EC-4F62-8547-169E7C33E13A}">
      <dgm:prSet/>
      <dgm:spPr/>
      <dgm:t>
        <a:bodyPr/>
        <a:lstStyle/>
        <a:p>
          <a:endParaRPr lang="en-US"/>
        </a:p>
      </dgm:t>
    </dgm:pt>
    <dgm:pt modelId="{C5836529-4F73-4CA7-BFB9-1817CDE90B99}" type="sibTrans" cxnId="{DD097857-05EC-4F62-8547-169E7C33E13A}">
      <dgm:prSet/>
      <dgm:spPr/>
      <dgm:t>
        <a:bodyPr/>
        <a:lstStyle/>
        <a:p>
          <a:endParaRPr lang="en-US"/>
        </a:p>
      </dgm:t>
    </dgm:pt>
    <dgm:pt modelId="{A67C86E5-312A-4BD0-9ED8-034B4812EAE2}">
      <dgm:prSet/>
      <dgm:spPr/>
      <dgm:t>
        <a:bodyPr/>
        <a:lstStyle/>
        <a:p>
          <a:r>
            <a:rPr lang="en-US" b="1"/>
            <a:t>Threat</a:t>
          </a:r>
          <a:r>
            <a:rPr lang="en-US"/>
            <a:t> is a possible danger that may exploit a vulnerability</a:t>
          </a:r>
        </a:p>
      </dgm:t>
    </dgm:pt>
    <dgm:pt modelId="{8AF75F01-F29B-4A95-BD4F-DE212723D965}" type="parTrans" cxnId="{A7331AAB-6D2A-4B11-8C68-B6B755C6574C}">
      <dgm:prSet/>
      <dgm:spPr/>
      <dgm:t>
        <a:bodyPr/>
        <a:lstStyle/>
        <a:p>
          <a:endParaRPr lang="en-US"/>
        </a:p>
      </dgm:t>
    </dgm:pt>
    <dgm:pt modelId="{2D7F3BCA-6249-416B-97D4-3956490EE54F}" type="sibTrans" cxnId="{A7331AAB-6D2A-4B11-8C68-B6B755C6574C}">
      <dgm:prSet/>
      <dgm:spPr/>
      <dgm:t>
        <a:bodyPr/>
        <a:lstStyle/>
        <a:p>
          <a:endParaRPr lang="en-US"/>
        </a:p>
      </dgm:t>
    </dgm:pt>
    <dgm:pt modelId="{9DCEC973-C4FA-4D5B-BDEE-2A86546D5F64}">
      <dgm:prSet/>
      <dgm:spPr/>
      <dgm:t>
        <a:bodyPr/>
        <a:lstStyle/>
        <a:p>
          <a:r>
            <a:rPr lang="en-US" b="1"/>
            <a:t>Threat Agent</a:t>
          </a:r>
          <a:r>
            <a:rPr lang="en-US"/>
            <a:t> is the entity that carries out the threat</a:t>
          </a:r>
        </a:p>
      </dgm:t>
    </dgm:pt>
    <dgm:pt modelId="{BF009631-CBE9-4B53-93F9-4F4BFA7F6439}" type="parTrans" cxnId="{72F96EFE-FA4B-400B-B3DE-F3DD491EE722}">
      <dgm:prSet/>
      <dgm:spPr/>
      <dgm:t>
        <a:bodyPr/>
        <a:lstStyle/>
        <a:p>
          <a:endParaRPr lang="en-US"/>
        </a:p>
      </dgm:t>
    </dgm:pt>
    <dgm:pt modelId="{C263D3BA-1C75-4D84-9B23-DF4FA571DB7A}" type="sibTrans" cxnId="{72F96EFE-FA4B-400B-B3DE-F3DD491EE722}">
      <dgm:prSet/>
      <dgm:spPr/>
      <dgm:t>
        <a:bodyPr/>
        <a:lstStyle/>
        <a:p>
          <a:endParaRPr lang="en-US"/>
        </a:p>
      </dgm:t>
    </dgm:pt>
    <dgm:pt modelId="{5B0BBB19-0E73-4F14-B93D-5CA523AEE91A}">
      <dgm:prSet/>
      <dgm:spPr/>
      <dgm:t>
        <a:bodyPr/>
        <a:lstStyle/>
        <a:p>
          <a:r>
            <a:rPr lang="en-US" b="1"/>
            <a:t>Attack/Breach/Compromise</a:t>
          </a:r>
          <a:r>
            <a:rPr lang="en-US"/>
            <a:t> evades security services or violates system security policy.</a:t>
          </a:r>
        </a:p>
      </dgm:t>
    </dgm:pt>
    <dgm:pt modelId="{79AC8A8A-EF03-42C7-AC7B-49DB3240FD8E}" type="parTrans" cxnId="{4C9E67C1-004E-4ADC-9597-AC60B5C991DF}">
      <dgm:prSet/>
      <dgm:spPr/>
      <dgm:t>
        <a:bodyPr/>
        <a:lstStyle/>
        <a:p>
          <a:endParaRPr lang="en-US"/>
        </a:p>
      </dgm:t>
    </dgm:pt>
    <dgm:pt modelId="{3821D916-155A-4E77-A982-01E75DCBB0E4}" type="sibTrans" cxnId="{4C9E67C1-004E-4ADC-9597-AC60B5C991DF}">
      <dgm:prSet/>
      <dgm:spPr/>
      <dgm:t>
        <a:bodyPr/>
        <a:lstStyle/>
        <a:p>
          <a:endParaRPr lang="en-US"/>
        </a:p>
      </dgm:t>
    </dgm:pt>
    <dgm:pt modelId="{44121541-E26B-3543-BEEA-7A4C28CAA5FA}" type="pres">
      <dgm:prSet presAssocID="{EB72AB4B-35CF-4A9D-9FCE-4FF98113D1E7}" presName="vert0" presStyleCnt="0">
        <dgm:presLayoutVars>
          <dgm:dir/>
          <dgm:animOne val="branch"/>
          <dgm:animLvl val="lvl"/>
        </dgm:presLayoutVars>
      </dgm:prSet>
      <dgm:spPr/>
    </dgm:pt>
    <dgm:pt modelId="{4298655A-75F2-5049-A115-94FDBF1625D3}" type="pres">
      <dgm:prSet presAssocID="{ACA5DCD6-7185-4575-9F02-73AAC9A42EB6}" presName="thickLine" presStyleLbl="alignNode1" presStyleIdx="0" presStyleCnt="6"/>
      <dgm:spPr/>
    </dgm:pt>
    <dgm:pt modelId="{6FAE714F-36F8-FC44-855F-EBEF84016AA1}" type="pres">
      <dgm:prSet presAssocID="{ACA5DCD6-7185-4575-9F02-73AAC9A42EB6}" presName="horz1" presStyleCnt="0"/>
      <dgm:spPr/>
    </dgm:pt>
    <dgm:pt modelId="{62D265C0-6D33-EE4B-BFFA-64D6116A484C}" type="pres">
      <dgm:prSet presAssocID="{ACA5DCD6-7185-4575-9F02-73AAC9A42EB6}" presName="tx1" presStyleLbl="revTx" presStyleIdx="0" presStyleCnt="6"/>
      <dgm:spPr/>
    </dgm:pt>
    <dgm:pt modelId="{CE3698E0-9074-654A-B96F-A2CFE4BD31CC}" type="pres">
      <dgm:prSet presAssocID="{ACA5DCD6-7185-4575-9F02-73AAC9A42EB6}" presName="vert1" presStyleCnt="0"/>
      <dgm:spPr/>
    </dgm:pt>
    <dgm:pt modelId="{70019610-A1F7-1A41-9D9D-03F0E35DE25B}" type="pres">
      <dgm:prSet presAssocID="{CDB482D5-3835-473C-8A29-BC8A2DBADC94}" presName="thickLine" presStyleLbl="alignNode1" presStyleIdx="1" presStyleCnt="6"/>
      <dgm:spPr/>
    </dgm:pt>
    <dgm:pt modelId="{834BC0E6-290D-3140-9A24-7A36ACD8821E}" type="pres">
      <dgm:prSet presAssocID="{CDB482D5-3835-473C-8A29-BC8A2DBADC94}" presName="horz1" presStyleCnt="0"/>
      <dgm:spPr/>
    </dgm:pt>
    <dgm:pt modelId="{8101977E-1E38-5947-A8DC-CC73D19D4BE1}" type="pres">
      <dgm:prSet presAssocID="{CDB482D5-3835-473C-8A29-BC8A2DBADC94}" presName="tx1" presStyleLbl="revTx" presStyleIdx="1" presStyleCnt="6"/>
      <dgm:spPr/>
    </dgm:pt>
    <dgm:pt modelId="{DC681C38-D1AA-6E4E-81C5-B381A2A67F94}" type="pres">
      <dgm:prSet presAssocID="{CDB482D5-3835-473C-8A29-BC8A2DBADC94}" presName="vert1" presStyleCnt="0"/>
      <dgm:spPr/>
    </dgm:pt>
    <dgm:pt modelId="{4849EB76-8911-6A42-9FE7-61C1AAD68966}" type="pres">
      <dgm:prSet presAssocID="{C3430648-9A52-4880-99A0-98F0A9DD939D}" presName="thickLine" presStyleLbl="alignNode1" presStyleIdx="2" presStyleCnt="6"/>
      <dgm:spPr/>
    </dgm:pt>
    <dgm:pt modelId="{9875F6BE-9587-044D-A37E-5914FF6D0115}" type="pres">
      <dgm:prSet presAssocID="{C3430648-9A52-4880-99A0-98F0A9DD939D}" presName="horz1" presStyleCnt="0"/>
      <dgm:spPr/>
    </dgm:pt>
    <dgm:pt modelId="{4B58BEE0-45AC-984D-818B-2B48A773F82C}" type="pres">
      <dgm:prSet presAssocID="{C3430648-9A52-4880-99A0-98F0A9DD939D}" presName="tx1" presStyleLbl="revTx" presStyleIdx="2" presStyleCnt="6"/>
      <dgm:spPr/>
    </dgm:pt>
    <dgm:pt modelId="{939583D2-A541-2C4B-BC50-5188CFF62C44}" type="pres">
      <dgm:prSet presAssocID="{C3430648-9A52-4880-99A0-98F0A9DD939D}" presName="vert1" presStyleCnt="0"/>
      <dgm:spPr/>
    </dgm:pt>
    <dgm:pt modelId="{910AB2FF-2666-3B4A-93AE-4252030834CC}" type="pres">
      <dgm:prSet presAssocID="{A67C86E5-312A-4BD0-9ED8-034B4812EAE2}" presName="thickLine" presStyleLbl="alignNode1" presStyleIdx="3" presStyleCnt="6"/>
      <dgm:spPr/>
    </dgm:pt>
    <dgm:pt modelId="{30D006C7-F41A-1940-AA7D-ABDBADB503E1}" type="pres">
      <dgm:prSet presAssocID="{A67C86E5-312A-4BD0-9ED8-034B4812EAE2}" presName="horz1" presStyleCnt="0"/>
      <dgm:spPr/>
    </dgm:pt>
    <dgm:pt modelId="{31D16B7A-719D-5245-A9D8-52FA4157028F}" type="pres">
      <dgm:prSet presAssocID="{A67C86E5-312A-4BD0-9ED8-034B4812EAE2}" presName="tx1" presStyleLbl="revTx" presStyleIdx="3" presStyleCnt="6"/>
      <dgm:spPr/>
    </dgm:pt>
    <dgm:pt modelId="{BCC5B33E-E19A-1F40-B86D-63A3EEBDA483}" type="pres">
      <dgm:prSet presAssocID="{A67C86E5-312A-4BD0-9ED8-034B4812EAE2}" presName="vert1" presStyleCnt="0"/>
      <dgm:spPr/>
    </dgm:pt>
    <dgm:pt modelId="{3D03CB20-26E6-634C-A185-2D5083ED1F89}" type="pres">
      <dgm:prSet presAssocID="{9DCEC973-C4FA-4D5B-BDEE-2A86546D5F64}" presName="thickLine" presStyleLbl="alignNode1" presStyleIdx="4" presStyleCnt="6"/>
      <dgm:spPr/>
    </dgm:pt>
    <dgm:pt modelId="{DA8803F2-C631-1249-9AA8-1C8371699EF9}" type="pres">
      <dgm:prSet presAssocID="{9DCEC973-C4FA-4D5B-BDEE-2A86546D5F64}" presName="horz1" presStyleCnt="0"/>
      <dgm:spPr/>
    </dgm:pt>
    <dgm:pt modelId="{D2A5C138-142D-1342-A70F-54C0FEA23E05}" type="pres">
      <dgm:prSet presAssocID="{9DCEC973-C4FA-4D5B-BDEE-2A86546D5F64}" presName="tx1" presStyleLbl="revTx" presStyleIdx="4" presStyleCnt="6"/>
      <dgm:spPr/>
    </dgm:pt>
    <dgm:pt modelId="{98D6AAC0-BC6D-9F44-8E03-D329ED0513E8}" type="pres">
      <dgm:prSet presAssocID="{9DCEC973-C4FA-4D5B-BDEE-2A86546D5F64}" presName="vert1" presStyleCnt="0"/>
      <dgm:spPr/>
    </dgm:pt>
    <dgm:pt modelId="{93FC54FA-A5A4-5B42-91D7-AF45EECDCC8F}" type="pres">
      <dgm:prSet presAssocID="{5B0BBB19-0E73-4F14-B93D-5CA523AEE91A}" presName="thickLine" presStyleLbl="alignNode1" presStyleIdx="5" presStyleCnt="6"/>
      <dgm:spPr/>
    </dgm:pt>
    <dgm:pt modelId="{5DAAA852-37BF-AC42-B22D-BAE56DB20420}" type="pres">
      <dgm:prSet presAssocID="{5B0BBB19-0E73-4F14-B93D-5CA523AEE91A}" presName="horz1" presStyleCnt="0"/>
      <dgm:spPr/>
    </dgm:pt>
    <dgm:pt modelId="{7404FE19-AA6B-9A4A-A874-C04877768516}" type="pres">
      <dgm:prSet presAssocID="{5B0BBB19-0E73-4F14-B93D-5CA523AEE91A}" presName="tx1" presStyleLbl="revTx" presStyleIdx="5" presStyleCnt="6"/>
      <dgm:spPr/>
    </dgm:pt>
    <dgm:pt modelId="{485D7740-F2ED-AB4B-BC17-889A4B618A7E}" type="pres">
      <dgm:prSet presAssocID="{5B0BBB19-0E73-4F14-B93D-5CA523AEE91A}" presName="vert1" presStyleCnt="0"/>
      <dgm:spPr/>
    </dgm:pt>
  </dgm:ptLst>
  <dgm:cxnLst>
    <dgm:cxn modelId="{20194C4A-0F9E-4684-8A03-9D62F67FC673}" srcId="{EB72AB4B-35CF-4A9D-9FCE-4FF98113D1E7}" destId="{CDB482D5-3835-473C-8A29-BC8A2DBADC94}" srcOrd="1" destOrd="0" parTransId="{36CA2047-AD95-44C2-B999-493C009AE38E}" sibTransId="{1EDF0C7E-8485-44FD-9F47-79D616A5FD29}"/>
    <dgm:cxn modelId="{10A9034E-4268-864F-B1A0-1218D8F3A701}" type="presOf" srcId="{C3430648-9A52-4880-99A0-98F0A9DD939D}" destId="{4B58BEE0-45AC-984D-818B-2B48A773F82C}" srcOrd="0" destOrd="0" presId="urn:microsoft.com/office/officeart/2008/layout/LinedList"/>
    <dgm:cxn modelId="{DD097857-05EC-4F62-8547-169E7C33E13A}" srcId="{EB72AB4B-35CF-4A9D-9FCE-4FF98113D1E7}" destId="{C3430648-9A52-4880-99A0-98F0A9DD939D}" srcOrd="2" destOrd="0" parTransId="{9FF6E065-FB0E-4764-9E34-25CECE988E1E}" sibTransId="{C5836529-4F73-4CA7-BFB9-1817CDE90B99}"/>
    <dgm:cxn modelId="{5D56B367-4731-8D43-B38B-8DCB710F357C}" type="presOf" srcId="{5B0BBB19-0E73-4F14-B93D-5CA523AEE91A}" destId="{7404FE19-AA6B-9A4A-A874-C04877768516}" srcOrd="0" destOrd="0" presId="urn:microsoft.com/office/officeart/2008/layout/LinedList"/>
    <dgm:cxn modelId="{C1BC1A74-D73F-FC4A-A0E6-F4F187174A25}" type="presOf" srcId="{ACA5DCD6-7185-4575-9F02-73AAC9A42EB6}" destId="{62D265C0-6D33-EE4B-BFFA-64D6116A484C}" srcOrd="0" destOrd="0" presId="urn:microsoft.com/office/officeart/2008/layout/LinedList"/>
    <dgm:cxn modelId="{3652247E-AE09-E340-9AE3-D46DAEA80FD3}" type="presOf" srcId="{CDB482D5-3835-473C-8A29-BC8A2DBADC94}" destId="{8101977E-1E38-5947-A8DC-CC73D19D4BE1}" srcOrd="0" destOrd="0" presId="urn:microsoft.com/office/officeart/2008/layout/LinedList"/>
    <dgm:cxn modelId="{C8C05391-4ADD-DF4A-A478-7D05913D1056}" type="presOf" srcId="{9DCEC973-C4FA-4D5B-BDEE-2A86546D5F64}" destId="{D2A5C138-142D-1342-A70F-54C0FEA23E05}" srcOrd="0" destOrd="0" presId="urn:microsoft.com/office/officeart/2008/layout/LinedList"/>
    <dgm:cxn modelId="{30272595-5B6D-4714-9CB4-CCBD9318C79C}" srcId="{EB72AB4B-35CF-4A9D-9FCE-4FF98113D1E7}" destId="{ACA5DCD6-7185-4575-9F02-73AAC9A42EB6}" srcOrd="0" destOrd="0" parTransId="{CFF908DA-B227-4B5A-B188-F2D9E383FABD}" sibTransId="{21BBD2F5-8041-4D3C-93DD-B95B6AD12C43}"/>
    <dgm:cxn modelId="{A7331AAB-6D2A-4B11-8C68-B6B755C6574C}" srcId="{EB72AB4B-35CF-4A9D-9FCE-4FF98113D1E7}" destId="{A67C86E5-312A-4BD0-9ED8-034B4812EAE2}" srcOrd="3" destOrd="0" parTransId="{8AF75F01-F29B-4A95-BD4F-DE212723D965}" sibTransId="{2D7F3BCA-6249-416B-97D4-3956490EE54F}"/>
    <dgm:cxn modelId="{4C9E67C1-004E-4ADC-9597-AC60B5C991DF}" srcId="{EB72AB4B-35CF-4A9D-9FCE-4FF98113D1E7}" destId="{5B0BBB19-0E73-4F14-B93D-5CA523AEE91A}" srcOrd="5" destOrd="0" parTransId="{79AC8A8A-EF03-42C7-AC7B-49DB3240FD8E}" sibTransId="{3821D916-155A-4E77-A982-01E75DCBB0E4}"/>
    <dgm:cxn modelId="{B6F649ED-687B-D54D-A14C-AC450D807810}" type="presOf" srcId="{EB72AB4B-35CF-4A9D-9FCE-4FF98113D1E7}" destId="{44121541-E26B-3543-BEEA-7A4C28CAA5FA}" srcOrd="0" destOrd="0" presId="urn:microsoft.com/office/officeart/2008/layout/LinedList"/>
    <dgm:cxn modelId="{BAA7DFED-33DA-FE45-AAA1-D6333B561FBF}" type="presOf" srcId="{A67C86E5-312A-4BD0-9ED8-034B4812EAE2}" destId="{31D16B7A-719D-5245-A9D8-52FA4157028F}" srcOrd="0" destOrd="0" presId="urn:microsoft.com/office/officeart/2008/layout/LinedList"/>
    <dgm:cxn modelId="{72F96EFE-FA4B-400B-B3DE-F3DD491EE722}" srcId="{EB72AB4B-35CF-4A9D-9FCE-4FF98113D1E7}" destId="{9DCEC973-C4FA-4D5B-BDEE-2A86546D5F64}" srcOrd="4" destOrd="0" parTransId="{BF009631-CBE9-4B53-93F9-4F4BFA7F6439}" sibTransId="{C263D3BA-1C75-4D84-9B23-DF4FA571DB7A}"/>
    <dgm:cxn modelId="{AE561F2B-174A-094B-A670-8EDD777D450C}" type="presParOf" srcId="{44121541-E26B-3543-BEEA-7A4C28CAA5FA}" destId="{4298655A-75F2-5049-A115-94FDBF1625D3}" srcOrd="0" destOrd="0" presId="urn:microsoft.com/office/officeart/2008/layout/LinedList"/>
    <dgm:cxn modelId="{520D8A3E-FCD9-0E4F-9ADF-8C527D8B0CB5}" type="presParOf" srcId="{44121541-E26B-3543-BEEA-7A4C28CAA5FA}" destId="{6FAE714F-36F8-FC44-855F-EBEF84016AA1}" srcOrd="1" destOrd="0" presId="urn:microsoft.com/office/officeart/2008/layout/LinedList"/>
    <dgm:cxn modelId="{37F2364D-D278-EF45-BDE9-F556B1C2E5FB}" type="presParOf" srcId="{6FAE714F-36F8-FC44-855F-EBEF84016AA1}" destId="{62D265C0-6D33-EE4B-BFFA-64D6116A484C}" srcOrd="0" destOrd="0" presId="urn:microsoft.com/office/officeart/2008/layout/LinedList"/>
    <dgm:cxn modelId="{A91927A9-19EA-C546-990D-0F5DFCAE38E0}" type="presParOf" srcId="{6FAE714F-36F8-FC44-855F-EBEF84016AA1}" destId="{CE3698E0-9074-654A-B96F-A2CFE4BD31CC}" srcOrd="1" destOrd="0" presId="urn:microsoft.com/office/officeart/2008/layout/LinedList"/>
    <dgm:cxn modelId="{326B4656-1281-D940-94DE-F34AC1483610}" type="presParOf" srcId="{44121541-E26B-3543-BEEA-7A4C28CAA5FA}" destId="{70019610-A1F7-1A41-9D9D-03F0E35DE25B}" srcOrd="2" destOrd="0" presId="urn:microsoft.com/office/officeart/2008/layout/LinedList"/>
    <dgm:cxn modelId="{F26DA5F0-A75D-9D4D-9064-9F00999EF5BE}" type="presParOf" srcId="{44121541-E26B-3543-BEEA-7A4C28CAA5FA}" destId="{834BC0E6-290D-3140-9A24-7A36ACD8821E}" srcOrd="3" destOrd="0" presId="urn:microsoft.com/office/officeart/2008/layout/LinedList"/>
    <dgm:cxn modelId="{968964E6-6F95-CE49-A224-FC87DA433C15}" type="presParOf" srcId="{834BC0E6-290D-3140-9A24-7A36ACD8821E}" destId="{8101977E-1E38-5947-A8DC-CC73D19D4BE1}" srcOrd="0" destOrd="0" presId="urn:microsoft.com/office/officeart/2008/layout/LinedList"/>
    <dgm:cxn modelId="{D69499BC-4073-954E-B2AC-6EB7D7F638AC}" type="presParOf" srcId="{834BC0E6-290D-3140-9A24-7A36ACD8821E}" destId="{DC681C38-D1AA-6E4E-81C5-B381A2A67F94}" srcOrd="1" destOrd="0" presId="urn:microsoft.com/office/officeart/2008/layout/LinedList"/>
    <dgm:cxn modelId="{32BEF6F2-B75E-0E4C-BF5E-C035542A16CF}" type="presParOf" srcId="{44121541-E26B-3543-BEEA-7A4C28CAA5FA}" destId="{4849EB76-8911-6A42-9FE7-61C1AAD68966}" srcOrd="4" destOrd="0" presId="urn:microsoft.com/office/officeart/2008/layout/LinedList"/>
    <dgm:cxn modelId="{B8001573-FA02-F448-B238-5FDBA4A68756}" type="presParOf" srcId="{44121541-E26B-3543-BEEA-7A4C28CAA5FA}" destId="{9875F6BE-9587-044D-A37E-5914FF6D0115}" srcOrd="5" destOrd="0" presId="urn:microsoft.com/office/officeart/2008/layout/LinedList"/>
    <dgm:cxn modelId="{1EE43336-FB1D-0A48-BF3F-9864BB1F6AF5}" type="presParOf" srcId="{9875F6BE-9587-044D-A37E-5914FF6D0115}" destId="{4B58BEE0-45AC-984D-818B-2B48A773F82C}" srcOrd="0" destOrd="0" presId="urn:microsoft.com/office/officeart/2008/layout/LinedList"/>
    <dgm:cxn modelId="{0CE001A6-9A87-B447-B20E-5E7194068BC6}" type="presParOf" srcId="{9875F6BE-9587-044D-A37E-5914FF6D0115}" destId="{939583D2-A541-2C4B-BC50-5188CFF62C44}" srcOrd="1" destOrd="0" presId="urn:microsoft.com/office/officeart/2008/layout/LinedList"/>
    <dgm:cxn modelId="{B744A077-B996-3F4D-8590-FBDA0B441629}" type="presParOf" srcId="{44121541-E26B-3543-BEEA-7A4C28CAA5FA}" destId="{910AB2FF-2666-3B4A-93AE-4252030834CC}" srcOrd="6" destOrd="0" presId="urn:microsoft.com/office/officeart/2008/layout/LinedList"/>
    <dgm:cxn modelId="{67B13A0F-8C4B-4F40-9EB3-E018EBA115CB}" type="presParOf" srcId="{44121541-E26B-3543-BEEA-7A4C28CAA5FA}" destId="{30D006C7-F41A-1940-AA7D-ABDBADB503E1}" srcOrd="7" destOrd="0" presId="urn:microsoft.com/office/officeart/2008/layout/LinedList"/>
    <dgm:cxn modelId="{84EB818D-9DC5-F742-ACF4-9788210DCD38}" type="presParOf" srcId="{30D006C7-F41A-1940-AA7D-ABDBADB503E1}" destId="{31D16B7A-719D-5245-A9D8-52FA4157028F}" srcOrd="0" destOrd="0" presId="urn:microsoft.com/office/officeart/2008/layout/LinedList"/>
    <dgm:cxn modelId="{9E778EFF-9397-804B-91D0-5F3C62435DC4}" type="presParOf" srcId="{30D006C7-F41A-1940-AA7D-ABDBADB503E1}" destId="{BCC5B33E-E19A-1F40-B86D-63A3EEBDA483}" srcOrd="1" destOrd="0" presId="urn:microsoft.com/office/officeart/2008/layout/LinedList"/>
    <dgm:cxn modelId="{AB546E3A-BE77-A049-B955-6924B02760F9}" type="presParOf" srcId="{44121541-E26B-3543-BEEA-7A4C28CAA5FA}" destId="{3D03CB20-26E6-634C-A185-2D5083ED1F89}" srcOrd="8" destOrd="0" presId="urn:microsoft.com/office/officeart/2008/layout/LinedList"/>
    <dgm:cxn modelId="{6228CB16-D005-5346-9830-E24A2682DA04}" type="presParOf" srcId="{44121541-E26B-3543-BEEA-7A4C28CAA5FA}" destId="{DA8803F2-C631-1249-9AA8-1C8371699EF9}" srcOrd="9" destOrd="0" presId="urn:microsoft.com/office/officeart/2008/layout/LinedList"/>
    <dgm:cxn modelId="{1BF45911-1F9E-E447-9E83-1E10E16C2194}" type="presParOf" srcId="{DA8803F2-C631-1249-9AA8-1C8371699EF9}" destId="{D2A5C138-142D-1342-A70F-54C0FEA23E05}" srcOrd="0" destOrd="0" presId="urn:microsoft.com/office/officeart/2008/layout/LinedList"/>
    <dgm:cxn modelId="{4A73DFF2-9653-DA44-855E-52A39D6D6781}" type="presParOf" srcId="{DA8803F2-C631-1249-9AA8-1C8371699EF9}" destId="{98D6AAC0-BC6D-9F44-8E03-D329ED0513E8}" srcOrd="1" destOrd="0" presId="urn:microsoft.com/office/officeart/2008/layout/LinedList"/>
    <dgm:cxn modelId="{ECAE0F8A-C558-8F41-98C8-B5B6D2A0FFEC}" type="presParOf" srcId="{44121541-E26B-3543-BEEA-7A4C28CAA5FA}" destId="{93FC54FA-A5A4-5B42-91D7-AF45EECDCC8F}" srcOrd="10" destOrd="0" presId="urn:microsoft.com/office/officeart/2008/layout/LinedList"/>
    <dgm:cxn modelId="{97DE06D2-F51F-2E46-8E6A-44946A979EFE}" type="presParOf" srcId="{44121541-E26B-3543-BEEA-7A4C28CAA5FA}" destId="{5DAAA852-37BF-AC42-B22D-BAE56DB20420}" srcOrd="11" destOrd="0" presId="urn:microsoft.com/office/officeart/2008/layout/LinedList"/>
    <dgm:cxn modelId="{4B3142BD-2006-4C40-950F-052276493393}" type="presParOf" srcId="{5DAAA852-37BF-AC42-B22D-BAE56DB20420}" destId="{7404FE19-AA6B-9A4A-A874-C04877768516}" srcOrd="0" destOrd="0" presId="urn:microsoft.com/office/officeart/2008/layout/LinedList"/>
    <dgm:cxn modelId="{CDE4FD4F-5B28-624D-916D-FB496F186DCC}" type="presParOf" srcId="{5DAAA852-37BF-AC42-B22D-BAE56DB20420}" destId="{485D7740-F2ED-AB4B-BC17-889A4B618A7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029923-BC08-4FFC-AC89-D6F8D808E64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7DF4149-5C1D-4E8E-A6BB-5F4D9485A771}">
      <dgm:prSet/>
      <dgm:spPr/>
      <dgm:t>
        <a:bodyPr/>
        <a:lstStyle/>
        <a:p>
          <a:pPr>
            <a:lnSpc>
              <a:spcPct val="100000"/>
            </a:lnSpc>
          </a:pPr>
          <a:r>
            <a:rPr lang="en-US"/>
            <a:t>Risk is an expectation of loss</a:t>
          </a:r>
        </a:p>
      </dgm:t>
    </dgm:pt>
    <dgm:pt modelId="{D7BD55C2-8CC2-443C-AFAF-D3913BD5B4A0}" type="parTrans" cxnId="{38A24087-5DEB-4E80-82F5-46C59102AA5D}">
      <dgm:prSet/>
      <dgm:spPr/>
      <dgm:t>
        <a:bodyPr/>
        <a:lstStyle/>
        <a:p>
          <a:endParaRPr lang="en-US"/>
        </a:p>
      </dgm:t>
    </dgm:pt>
    <dgm:pt modelId="{5BD637F7-F64C-4228-9A27-4AEFBB132794}" type="sibTrans" cxnId="{38A24087-5DEB-4E80-82F5-46C59102AA5D}">
      <dgm:prSet/>
      <dgm:spPr/>
      <dgm:t>
        <a:bodyPr/>
        <a:lstStyle/>
        <a:p>
          <a:endParaRPr lang="en-US"/>
        </a:p>
      </dgm:t>
    </dgm:pt>
    <dgm:pt modelId="{7ECAB99E-29A6-47C3-95FE-E5887FC0D62A}">
      <dgm:prSet/>
      <dgm:spPr/>
      <dgm:t>
        <a:bodyPr/>
        <a:lstStyle/>
        <a:p>
          <a:pPr>
            <a:lnSpc>
              <a:spcPct val="100000"/>
            </a:lnSpc>
          </a:pPr>
          <a:r>
            <a:rPr lang="en-AU"/>
            <a:t>Countermeasures/Mitigation: an action, procedure or technical intervention that reduces risk</a:t>
          </a:r>
          <a:endParaRPr lang="en-US"/>
        </a:p>
      </dgm:t>
    </dgm:pt>
    <dgm:pt modelId="{6014CCB2-07AD-48A7-9FA6-295D544AF09D}" type="parTrans" cxnId="{A8E923A5-0D7E-412A-86C0-921A4B8537D2}">
      <dgm:prSet/>
      <dgm:spPr/>
      <dgm:t>
        <a:bodyPr/>
        <a:lstStyle/>
        <a:p>
          <a:endParaRPr lang="en-US"/>
        </a:p>
      </dgm:t>
    </dgm:pt>
    <dgm:pt modelId="{2F17A3A3-8719-4698-8EB6-ABCCEB1067C3}" type="sibTrans" cxnId="{A8E923A5-0D7E-412A-86C0-921A4B8537D2}">
      <dgm:prSet/>
      <dgm:spPr/>
      <dgm:t>
        <a:bodyPr/>
        <a:lstStyle/>
        <a:p>
          <a:endParaRPr lang="en-US"/>
        </a:p>
      </dgm:t>
    </dgm:pt>
    <dgm:pt modelId="{331EFCFE-4558-4216-B17B-E977A8E741B0}" type="pres">
      <dgm:prSet presAssocID="{A6029923-BC08-4FFC-AC89-D6F8D808E64F}" presName="root" presStyleCnt="0">
        <dgm:presLayoutVars>
          <dgm:dir/>
          <dgm:resizeHandles val="exact"/>
        </dgm:presLayoutVars>
      </dgm:prSet>
      <dgm:spPr/>
    </dgm:pt>
    <dgm:pt modelId="{C95BEF75-C38C-4FC9-B53D-CB2126BD121A}" type="pres">
      <dgm:prSet presAssocID="{37DF4149-5C1D-4E8E-A6BB-5F4D9485A771}" presName="compNode" presStyleCnt="0"/>
      <dgm:spPr/>
    </dgm:pt>
    <dgm:pt modelId="{1E9C8AD7-EC0B-4C23-8065-CE519E3AA738}" type="pres">
      <dgm:prSet presAssocID="{37DF4149-5C1D-4E8E-A6BB-5F4D9485A771}" presName="bgRect" presStyleLbl="bgShp" presStyleIdx="0" presStyleCnt="2"/>
      <dgm:spPr/>
    </dgm:pt>
    <dgm:pt modelId="{26F5974F-F12A-4105-81D6-D99A1A169CCB}" type="pres">
      <dgm:prSet presAssocID="{37DF4149-5C1D-4E8E-A6BB-5F4D9485A77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rning"/>
        </a:ext>
      </dgm:extLst>
    </dgm:pt>
    <dgm:pt modelId="{F3DEB751-FFD5-41A1-829D-69BF2D1A98EB}" type="pres">
      <dgm:prSet presAssocID="{37DF4149-5C1D-4E8E-A6BB-5F4D9485A771}" presName="spaceRect" presStyleCnt="0"/>
      <dgm:spPr/>
    </dgm:pt>
    <dgm:pt modelId="{A7FFB116-87C1-4434-9ACF-47EBEF5389D0}" type="pres">
      <dgm:prSet presAssocID="{37DF4149-5C1D-4E8E-A6BB-5F4D9485A771}" presName="parTx" presStyleLbl="revTx" presStyleIdx="0" presStyleCnt="2">
        <dgm:presLayoutVars>
          <dgm:chMax val="0"/>
          <dgm:chPref val="0"/>
        </dgm:presLayoutVars>
      </dgm:prSet>
      <dgm:spPr/>
    </dgm:pt>
    <dgm:pt modelId="{CB78C807-FEF3-47B5-AC77-A2D26EB4C182}" type="pres">
      <dgm:prSet presAssocID="{5BD637F7-F64C-4228-9A27-4AEFBB132794}" presName="sibTrans" presStyleCnt="0"/>
      <dgm:spPr/>
    </dgm:pt>
    <dgm:pt modelId="{98AFC589-BC20-4AAF-8E2B-01BC83C73E6D}" type="pres">
      <dgm:prSet presAssocID="{7ECAB99E-29A6-47C3-95FE-E5887FC0D62A}" presName="compNode" presStyleCnt="0"/>
      <dgm:spPr/>
    </dgm:pt>
    <dgm:pt modelId="{10ABDEC3-8649-43DC-8D07-F01F0883C578}" type="pres">
      <dgm:prSet presAssocID="{7ECAB99E-29A6-47C3-95FE-E5887FC0D62A}" presName="bgRect" presStyleLbl="bgShp" presStyleIdx="1" presStyleCnt="2"/>
      <dgm:spPr/>
    </dgm:pt>
    <dgm:pt modelId="{789383C8-87A6-45CD-8482-ADF091FD9BF1}" type="pres">
      <dgm:prSet presAssocID="{7ECAB99E-29A6-47C3-95FE-E5887FC0D62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6659ABD5-B8F0-4B48-8107-64FBBD009D08}" type="pres">
      <dgm:prSet presAssocID="{7ECAB99E-29A6-47C3-95FE-E5887FC0D62A}" presName="spaceRect" presStyleCnt="0"/>
      <dgm:spPr/>
    </dgm:pt>
    <dgm:pt modelId="{766E0C26-A345-4E30-B961-CC4045ABB463}" type="pres">
      <dgm:prSet presAssocID="{7ECAB99E-29A6-47C3-95FE-E5887FC0D62A}" presName="parTx" presStyleLbl="revTx" presStyleIdx="1" presStyleCnt="2">
        <dgm:presLayoutVars>
          <dgm:chMax val="0"/>
          <dgm:chPref val="0"/>
        </dgm:presLayoutVars>
      </dgm:prSet>
      <dgm:spPr/>
    </dgm:pt>
  </dgm:ptLst>
  <dgm:cxnLst>
    <dgm:cxn modelId="{0285815C-09D8-4DDB-A929-FF4E23705CA5}" type="presOf" srcId="{7ECAB99E-29A6-47C3-95FE-E5887FC0D62A}" destId="{766E0C26-A345-4E30-B961-CC4045ABB463}" srcOrd="0" destOrd="0" presId="urn:microsoft.com/office/officeart/2018/2/layout/IconVerticalSolidList"/>
    <dgm:cxn modelId="{76A5EC73-16BA-4CFC-A878-729A4352CCF5}" type="presOf" srcId="{37DF4149-5C1D-4E8E-A6BB-5F4D9485A771}" destId="{A7FFB116-87C1-4434-9ACF-47EBEF5389D0}" srcOrd="0" destOrd="0" presId="urn:microsoft.com/office/officeart/2018/2/layout/IconVerticalSolidList"/>
    <dgm:cxn modelId="{38A24087-5DEB-4E80-82F5-46C59102AA5D}" srcId="{A6029923-BC08-4FFC-AC89-D6F8D808E64F}" destId="{37DF4149-5C1D-4E8E-A6BB-5F4D9485A771}" srcOrd="0" destOrd="0" parTransId="{D7BD55C2-8CC2-443C-AFAF-D3913BD5B4A0}" sibTransId="{5BD637F7-F64C-4228-9A27-4AEFBB132794}"/>
    <dgm:cxn modelId="{E74A86A2-ED6A-4A54-B446-4263BDB1090C}" type="presOf" srcId="{A6029923-BC08-4FFC-AC89-D6F8D808E64F}" destId="{331EFCFE-4558-4216-B17B-E977A8E741B0}" srcOrd="0" destOrd="0" presId="urn:microsoft.com/office/officeart/2018/2/layout/IconVerticalSolidList"/>
    <dgm:cxn modelId="{A8E923A5-0D7E-412A-86C0-921A4B8537D2}" srcId="{A6029923-BC08-4FFC-AC89-D6F8D808E64F}" destId="{7ECAB99E-29A6-47C3-95FE-E5887FC0D62A}" srcOrd="1" destOrd="0" parTransId="{6014CCB2-07AD-48A7-9FA6-295D544AF09D}" sibTransId="{2F17A3A3-8719-4698-8EB6-ABCCEB1067C3}"/>
    <dgm:cxn modelId="{DFAA2380-FCC3-4346-8FC9-7F82846E3310}" type="presParOf" srcId="{331EFCFE-4558-4216-B17B-E977A8E741B0}" destId="{C95BEF75-C38C-4FC9-B53D-CB2126BD121A}" srcOrd="0" destOrd="0" presId="urn:microsoft.com/office/officeart/2018/2/layout/IconVerticalSolidList"/>
    <dgm:cxn modelId="{0E0AE472-4A32-4A3E-8AB3-132F28F9B7F0}" type="presParOf" srcId="{C95BEF75-C38C-4FC9-B53D-CB2126BD121A}" destId="{1E9C8AD7-EC0B-4C23-8065-CE519E3AA738}" srcOrd="0" destOrd="0" presId="urn:microsoft.com/office/officeart/2018/2/layout/IconVerticalSolidList"/>
    <dgm:cxn modelId="{810509A9-528D-4C85-BAFD-BC532C6B5197}" type="presParOf" srcId="{C95BEF75-C38C-4FC9-B53D-CB2126BD121A}" destId="{26F5974F-F12A-4105-81D6-D99A1A169CCB}" srcOrd="1" destOrd="0" presId="urn:microsoft.com/office/officeart/2018/2/layout/IconVerticalSolidList"/>
    <dgm:cxn modelId="{EA6DEF7D-3383-4C1F-898C-E6C355F77AB6}" type="presParOf" srcId="{C95BEF75-C38C-4FC9-B53D-CB2126BD121A}" destId="{F3DEB751-FFD5-41A1-829D-69BF2D1A98EB}" srcOrd="2" destOrd="0" presId="urn:microsoft.com/office/officeart/2018/2/layout/IconVerticalSolidList"/>
    <dgm:cxn modelId="{D8A3EF35-D15D-4677-B51E-F73030BE70D5}" type="presParOf" srcId="{C95BEF75-C38C-4FC9-B53D-CB2126BD121A}" destId="{A7FFB116-87C1-4434-9ACF-47EBEF5389D0}" srcOrd="3" destOrd="0" presId="urn:microsoft.com/office/officeart/2018/2/layout/IconVerticalSolidList"/>
    <dgm:cxn modelId="{3674F381-CD38-4F2F-8C70-E4ED855DE62E}" type="presParOf" srcId="{331EFCFE-4558-4216-B17B-E977A8E741B0}" destId="{CB78C807-FEF3-47B5-AC77-A2D26EB4C182}" srcOrd="1" destOrd="0" presId="urn:microsoft.com/office/officeart/2018/2/layout/IconVerticalSolidList"/>
    <dgm:cxn modelId="{9145B29C-0FEC-466B-8A0C-0C428F1D7DE9}" type="presParOf" srcId="{331EFCFE-4558-4216-B17B-E977A8E741B0}" destId="{98AFC589-BC20-4AAF-8E2B-01BC83C73E6D}" srcOrd="2" destOrd="0" presId="urn:microsoft.com/office/officeart/2018/2/layout/IconVerticalSolidList"/>
    <dgm:cxn modelId="{695BB025-C42C-42EF-9601-987F5DAD6B8F}" type="presParOf" srcId="{98AFC589-BC20-4AAF-8E2B-01BC83C73E6D}" destId="{10ABDEC3-8649-43DC-8D07-F01F0883C578}" srcOrd="0" destOrd="0" presId="urn:microsoft.com/office/officeart/2018/2/layout/IconVerticalSolidList"/>
    <dgm:cxn modelId="{008B0DA5-0699-44AB-95DD-5CCE53D91E20}" type="presParOf" srcId="{98AFC589-BC20-4AAF-8E2B-01BC83C73E6D}" destId="{789383C8-87A6-45CD-8482-ADF091FD9BF1}" srcOrd="1" destOrd="0" presId="urn:microsoft.com/office/officeart/2018/2/layout/IconVerticalSolidList"/>
    <dgm:cxn modelId="{C1BAF515-5116-4BEE-8D94-34BC6276FE21}" type="presParOf" srcId="{98AFC589-BC20-4AAF-8E2B-01BC83C73E6D}" destId="{6659ABD5-B8F0-4B48-8107-64FBBD009D08}" srcOrd="2" destOrd="0" presId="urn:microsoft.com/office/officeart/2018/2/layout/IconVerticalSolidList"/>
    <dgm:cxn modelId="{3B3310D0-A81C-4AE5-9001-2C568326EBFE}" type="presParOf" srcId="{98AFC589-BC20-4AAF-8E2B-01BC83C73E6D}" destId="{766E0C26-A345-4E30-B961-CC4045ABB46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41D5E-1652-0C4C-B577-87EA2F72BD1F}">
      <dsp:nvSpPr>
        <dsp:cNvPr id="0" name=""/>
        <dsp:cNvSpPr/>
      </dsp:nvSpPr>
      <dsp:spPr>
        <a:xfrm>
          <a:off x="0" y="0"/>
          <a:ext cx="8272211"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41F243-69DB-0E43-B444-7F91CF1876A8}">
      <dsp:nvSpPr>
        <dsp:cNvPr id="0" name=""/>
        <dsp:cNvSpPr/>
      </dsp:nvSpPr>
      <dsp:spPr>
        <a:xfrm>
          <a:off x="0" y="0"/>
          <a:ext cx="8272211" cy="689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Within IT</a:t>
          </a:r>
        </a:p>
      </dsp:txBody>
      <dsp:txXfrm>
        <a:off x="0" y="0"/>
        <a:ext cx="8272211" cy="689681"/>
      </dsp:txXfrm>
    </dsp:sp>
    <dsp:sp modelId="{47842525-F75A-E341-9007-246A30040A3E}">
      <dsp:nvSpPr>
        <dsp:cNvPr id="0" name=""/>
        <dsp:cNvSpPr/>
      </dsp:nvSpPr>
      <dsp:spPr>
        <a:xfrm>
          <a:off x="0" y="689681"/>
          <a:ext cx="8272211"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940367-FFF6-314D-88B4-E2D2DD915653}">
      <dsp:nvSpPr>
        <dsp:cNvPr id="0" name=""/>
        <dsp:cNvSpPr/>
      </dsp:nvSpPr>
      <dsp:spPr>
        <a:xfrm>
          <a:off x="0" y="689681"/>
          <a:ext cx="8272211" cy="689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Outside IT</a:t>
          </a:r>
        </a:p>
      </dsp:txBody>
      <dsp:txXfrm>
        <a:off x="0" y="689681"/>
        <a:ext cx="8272211" cy="689681"/>
      </dsp:txXfrm>
    </dsp:sp>
    <dsp:sp modelId="{C050FCE2-E69A-7C47-A072-7CCFAB1C2FB9}">
      <dsp:nvSpPr>
        <dsp:cNvPr id="0" name=""/>
        <dsp:cNvSpPr/>
      </dsp:nvSpPr>
      <dsp:spPr>
        <a:xfrm>
          <a:off x="0" y="1379363"/>
          <a:ext cx="8272211"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E9E39-ABCF-CC43-87B2-E5045A5E52B8}">
      <dsp:nvSpPr>
        <dsp:cNvPr id="0" name=""/>
        <dsp:cNvSpPr/>
      </dsp:nvSpPr>
      <dsp:spPr>
        <a:xfrm>
          <a:off x="0" y="1379363"/>
          <a:ext cx="8272211" cy="689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Hybrid</a:t>
          </a:r>
        </a:p>
      </dsp:txBody>
      <dsp:txXfrm>
        <a:off x="0" y="1379363"/>
        <a:ext cx="8272211" cy="689681"/>
      </dsp:txXfrm>
    </dsp:sp>
    <dsp:sp modelId="{7AFA5431-ED05-084D-AD31-0E8E6A2CFB8A}">
      <dsp:nvSpPr>
        <dsp:cNvPr id="0" name=""/>
        <dsp:cNvSpPr/>
      </dsp:nvSpPr>
      <dsp:spPr>
        <a:xfrm>
          <a:off x="0" y="2069045"/>
          <a:ext cx="8272211"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7E794C-CF6B-B14D-8414-7172E1D17551}">
      <dsp:nvSpPr>
        <dsp:cNvPr id="0" name=""/>
        <dsp:cNvSpPr/>
      </dsp:nvSpPr>
      <dsp:spPr>
        <a:xfrm>
          <a:off x="0" y="2069045"/>
          <a:ext cx="8272211" cy="689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Outsource IT Security </a:t>
          </a:r>
        </a:p>
      </dsp:txBody>
      <dsp:txXfrm>
        <a:off x="0" y="2069045"/>
        <a:ext cx="8272211" cy="689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8655A-75F2-5049-A115-94FDBF1625D3}">
      <dsp:nvSpPr>
        <dsp:cNvPr id="0" name=""/>
        <dsp:cNvSpPr/>
      </dsp:nvSpPr>
      <dsp:spPr>
        <a:xfrm>
          <a:off x="0" y="1347"/>
          <a:ext cx="8272211"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D265C0-6D33-EE4B-BFFA-64D6116A484C}">
      <dsp:nvSpPr>
        <dsp:cNvPr id="0" name=""/>
        <dsp:cNvSpPr/>
      </dsp:nvSpPr>
      <dsp:spPr>
        <a:xfrm>
          <a:off x="0" y="1347"/>
          <a:ext cx="8272211" cy="459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Asset </a:t>
          </a:r>
          <a:r>
            <a:rPr lang="en-US" sz="1700" kern="1200"/>
            <a:t>is an item of value</a:t>
          </a:r>
        </a:p>
      </dsp:txBody>
      <dsp:txXfrm>
        <a:off x="0" y="1347"/>
        <a:ext cx="8272211" cy="459338"/>
      </dsp:txXfrm>
    </dsp:sp>
    <dsp:sp modelId="{70019610-A1F7-1A41-9D9D-03F0E35DE25B}">
      <dsp:nvSpPr>
        <dsp:cNvPr id="0" name=""/>
        <dsp:cNvSpPr/>
      </dsp:nvSpPr>
      <dsp:spPr>
        <a:xfrm>
          <a:off x="0" y="460685"/>
          <a:ext cx="8272211"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01977E-1E38-5947-A8DC-CC73D19D4BE1}">
      <dsp:nvSpPr>
        <dsp:cNvPr id="0" name=""/>
        <dsp:cNvSpPr/>
      </dsp:nvSpPr>
      <dsp:spPr>
        <a:xfrm>
          <a:off x="0" y="460685"/>
          <a:ext cx="8272211" cy="459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Vulnerability</a:t>
          </a:r>
          <a:r>
            <a:rPr lang="en-US" sz="1700" kern="1200"/>
            <a:t> is a flaw that weakens the security of the system</a:t>
          </a:r>
        </a:p>
      </dsp:txBody>
      <dsp:txXfrm>
        <a:off x="0" y="460685"/>
        <a:ext cx="8272211" cy="459338"/>
      </dsp:txXfrm>
    </dsp:sp>
    <dsp:sp modelId="{4849EB76-8911-6A42-9FE7-61C1AAD68966}">
      <dsp:nvSpPr>
        <dsp:cNvPr id="0" name=""/>
        <dsp:cNvSpPr/>
      </dsp:nvSpPr>
      <dsp:spPr>
        <a:xfrm>
          <a:off x="0" y="920024"/>
          <a:ext cx="8272211"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58BEE0-45AC-984D-818B-2B48A773F82C}">
      <dsp:nvSpPr>
        <dsp:cNvPr id="0" name=""/>
        <dsp:cNvSpPr/>
      </dsp:nvSpPr>
      <dsp:spPr>
        <a:xfrm>
          <a:off x="0" y="920024"/>
          <a:ext cx="8272211" cy="459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Exploit </a:t>
          </a:r>
          <a:r>
            <a:rPr lang="en-US" sz="1700" kern="1200"/>
            <a:t>is the action of taking advantage of the vulnerability</a:t>
          </a:r>
        </a:p>
      </dsp:txBody>
      <dsp:txXfrm>
        <a:off x="0" y="920024"/>
        <a:ext cx="8272211" cy="459338"/>
      </dsp:txXfrm>
    </dsp:sp>
    <dsp:sp modelId="{910AB2FF-2666-3B4A-93AE-4252030834CC}">
      <dsp:nvSpPr>
        <dsp:cNvPr id="0" name=""/>
        <dsp:cNvSpPr/>
      </dsp:nvSpPr>
      <dsp:spPr>
        <a:xfrm>
          <a:off x="0" y="1379363"/>
          <a:ext cx="8272211"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D16B7A-719D-5245-A9D8-52FA4157028F}">
      <dsp:nvSpPr>
        <dsp:cNvPr id="0" name=""/>
        <dsp:cNvSpPr/>
      </dsp:nvSpPr>
      <dsp:spPr>
        <a:xfrm>
          <a:off x="0" y="1379363"/>
          <a:ext cx="8272211" cy="459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Threat</a:t>
          </a:r>
          <a:r>
            <a:rPr lang="en-US" sz="1700" kern="1200"/>
            <a:t> is a possible danger that may exploit a vulnerability</a:t>
          </a:r>
        </a:p>
      </dsp:txBody>
      <dsp:txXfrm>
        <a:off x="0" y="1379363"/>
        <a:ext cx="8272211" cy="459338"/>
      </dsp:txXfrm>
    </dsp:sp>
    <dsp:sp modelId="{3D03CB20-26E6-634C-A185-2D5083ED1F89}">
      <dsp:nvSpPr>
        <dsp:cNvPr id="0" name=""/>
        <dsp:cNvSpPr/>
      </dsp:nvSpPr>
      <dsp:spPr>
        <a:xfrm>
          <a:off x="0" y="1838702"/>
          <a:ext cx="8272211"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A5C138-142D-1342-A70F-54C0FEA23E05}">
      <dsp:nvSpPr>
        <dsp:cNvPr id="0" name=""/>
        <dsp:cNvSpPr/>
      </dsp:nvSpPr>
      <dsp:spPr>
        <a:xfrm>
          <a:off x="0" y="1838702"/>
          <a:ext cx="8272211" cy="459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Threat Agent</a:t>
          </a:r>
          <a:r>
            <a:rPr lang="en-US" sz="1700" kern="1200"/>
            <a:t> is the entity that carries out the threat</a:t>
          </a:r>
        </a:p>
      </dsp:txBody>
      <dsp:txXfrm>
        <a:off x="0" y="1838702"/>
        <a:ext cx="8272211" cy="459338"/>
      </dsp:txXfrm>
    </dsp:sp>
    <dsp:sp modelId="{93FC54FA-A5A4-5B42-91D7-AF45EECDCC8F}">
      <dsp:nvSpPr>
        <dsp:cNvPr id="0" name=""/>
        <dsp:cNvSpPr/>
      </dsp:nvSpPr>
      <dsp:spPr>
        <a:xfrm>
          <a:off x="0" y="2298041"/>
          <a:ext cx="8272211"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04FE19-AA6B-9A4A-A874-C04877768516}">
      <dsp:nvSpPr>
        <dsp:cNvPr id="0" name=""/>
        <dsp:cNvSpPr/>
      </dsp:nvSpPr>
      <dsp:spPr>
        <a:xfrm>
          <a:off x="0" y="2298041"/>
          <a:ext cx="8272211" cy="459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Attack/Breach/Compromise</a:t>
          </a:r>
          <a:r>
            <a:rPr lang="en-US" sz="1700" kern="1200"/>
            <a:t> evades security services or violates system security policy.</a:t>
          </a:r>
        </a:p>
      </dsp:txBody>
      <dsp:txXfrm>
        <a:off x="0" y="2298041"/>
        <a:ext cx="8272211" cy="4593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C8AD7-EC0B-4C23-8065-CE519E3AA738}">
      <dsp:nvSpPr>
        <dsp:cNvPr id="0" name=""/>
        <dsp:cNvSpPr/>
      </dsp:nvSpPr>
      <dsp:spPr>
        <a:xfrm>
          <a:off x="0" y="448293"/>
          <a:ext cx="3794076" cy="8276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F5974F-F12A-4105-81D6-D99A1A169CCB}">
      <dsp:nvSpPr>
        <dsp:cNvPr id="0" name=""/>
        <dsp:cNvSpPr/>
      </dsp:nvSpPr>
      <dsp:spPr>
        <a:xfrm>
          <a:off x="250354" y="634507"/>
          <a:ext cx="455189" cy="4551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FFB116-87C1-4434-9ACF-47EBEF5389D0}">
      <dsp:nvSpPr>
        <dsp:cNvPr id="0" name=""/>
        <dsp:cNvSpPr/>
      </dsp:nvSpPr>
      <dsp:spPr>
        <a:xfrm>
          <a:off x="955898" y="448293"/>
          <a:ext cx="2838177" cy="827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90" tIns="87590" rIns="87590" bIns="87590" numCol="1" spcCol="1270" anchor="ctr" anchorCtr="0">
          <a:noAutofit/>
        </a:bodyPr>
        <a:lstStyle/>
        <a:p>
          <a:pPr marL="0" lvl="0" indent="0" algn="l" defTabSz="622300">
            <a:lnSpc>
              <a:spcPct val="100000"/>
            </a:lnSpc>
            <a:spcBef>
              <a:spcPct val="0"/>
            </a:spcBef>
            <a:spcAft>
              <a:spcPct val="35000"/>
            </a:spcAft>
            <a:buNone/>
          </a:pPr>
          <a:r>
            <a:rPr lang="en-US" sz="1400" kern="1200"/>
            <a:t>Risk is an expectation of loss</a:t>
          </a:r>
        </a:p>
      </dsp:txBody>
      <dsp:txXfrm>
        <a:off x="955898" y="448293"/>
        <a:ext cx="2838177" cy="827618"/>
      </dsp:txXfrm>
    </dsp:sp>
    <dsp:sp modelId="{10ABDEC3-8649-43DC-8D07-F01F0883C578}">
      <dsp:nvSpPr>
        <dsp:cNvPr id="0" name=""/>
        <dsp:cNvSpPr/>
      </dsp:nvSpPr>
      <dsp:spPr>
        <a:xfrm>
          <a:off x="0" y="1482815"/>
          <a:ext cx="3794076" cy="8276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383C8-87A6-45CD-8482-ADF091FD9BF1}">
      <dsp:nvSpPr>
        <dsp:cNvPr id="0" name=""/>
        <dsp:cNvSpPr/>
      </dsp:nvSpPr>
      <dsp:spPr>
        <a:xfrm>
          <a:off x="250354" y="1669029"/>
          <a:ext cx="455189" cy="4551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6E0C26-A345-4E30-B961-CC4045ABB463}">
      <dsp:nvSpPr>
        <dsp:cNvPr id="0" name=""/>
        <dsp:cNvSpPr/>
      </dsp:nvSpPr>
      <dsp:spPr>
        <a:xfrm>
          <a:off x="955898" y="1482815"/>
          <a:ext cx="2838177" cy="827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90" tIns="87590" rIns="87590" bIns="87590" numCol="1" spcCol="1270" anchor="ctr" anchorCtr="0">
          <a:noAutofit/>
        </a:bodyPr>
        <a:lstStyle/>
        <a:p>
          <a:pPr marL="0" lvl="0" indent="0" algn="l" defTabSz="622300">
            <a:lnSpc>
              <a:spcPct val="100000"/>
            </a:lnSpc>
            <a:spcBef>
              <a:spcPct val="0"/>
            </a:spcBef>
            <a:spcAft>
              <a:spcPct val="35000"/>
            </a:spcAft>
            <a:buNone/>
          </a:pPr>
          <a:r>
            <a:rPr lang="en-AU" sz="1400" kern="1200"/>
            <a:t>Countermeasures/Mitigation: an action, procedure or technical intervention that reduces risk</a:t>
          </a:r>
          <a:endParaRPr lang="en-US" sz="1400" kern="1200"/>
        </a:p>
      </dsp:txBody>
      <dsp:txXfrm>
        <a:off x="955898" y="1482815"/>
        <a:ext cx="2838177" cy="8276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11</a:t>
            </a:fld>
            <a:endParaRPr sz="1200" b="0" i="0" u="none" strike="noStrike" cap="none">
              <a:solidFill>
                <a:schemeClr val="dk1"/>
              </a:solidFill>
              <a:latin typeface="Times New Roman"/>
              <a:ea typeface="Times New Roman"/>
              <a:cs typeface="Times New Roman"/>
              <a:sym typeface="Times New Roman"/>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4" name="Google Shape;13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98450" algn="l" rtl="0">
              <a:spcBef>
                <a:spcPts val="0"/>
              </a:spcBef>
              <a:spcAft>
                <a:spcPts val="0"/>
              </a:spcAft>
              <a:buClr>
                <a:schemeClr val="dk1"/>
              </a:buClr>
              <a:buSzPts val="1100"/>
              <a:buChar char="●"/>
            </a:pPr>
            <a:r>
              <a:rPr lang="en-US" dirty="0">
                <a:solidFill>
                  <a:schemeClr val="dk1"/>
                </a:solidFill>
              </a:rPr>
              <a:t>Some IT security certification exams test a simple process for (1) computing probable losses, (2) computing how countermeasures will alter the likelihood of losses, and (3) deciding whether those countermeasures produce benefits that exceed their costs. This is the classic risk analysis calculation and is</a:t>
            </a:r>
            <a:r>
              <a:rPr lang="en-US" b="1" dirty="0">
                <a:solidFill>
                  <a:schemeClr val="dk1"/>
                </a:solidFill>
              </a:rPr>
              <a:t> </a:t>
            </a:r>
            <a:r>
              <a:rPr lang="en-US" dirty="0">
                <a:solidFill>
                  <a:schemeClr val="dk1"/>
                </a:solidFill>
              </a:rPr>
              <a:t>illustrated in this figure.</a:t>
            </a: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EXAMPLES: FIRE, FAILURE, THEFT, VIRUS</a:t>
            </a: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2:notes"/>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12</a:t>
            </a:fld>
            <a:endParaRPr sz="1200" b="0" i="0" u="none" strike="noStrike" cap="none">
              <a:solidFill>
                <a:schemeClr val="dk1"/>
              </a:solidFill>
              <a:latin typeface="Times New Roman"/>
              <a:ea typeface="Times New Roman"/>
              <a:cs typeface="Times New Roman"/>
              <a:sym typeface="Times New Roman"/>
            </a:endParaRPr>
          </a:p>
        </p:txBody>
      </p:sp>
      <p:sp>
        <p:nvSpPr>
          <p:cNvPr id="169" name="Google Shape;169;p32:notes"/>
          <p:cNvSpPr>
            <a:spLocks noGrp="1" noRot="1" noChangeAspect="1"/>
          </p:cNvSpPr>
          <p:nvPr>
            <p:ph type="sldImg" idx="2"/>
          </p:nvPr>
        </p:nvSpPr>
        <p:spPr>
          <a:xfrm>
            <a:off x="217488" y="812800"/>
            <a:ext cx="7123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729FCF"/>
          </a:solidFill>
          <a:ln w="25400" cap="flat" cmpd="sng">
            <a:solidFill>
              <a:srgbClr val="3465A4"/>
            </a:solidFill>
            <a:prstDash val="solid"/>
            <a:round/>
            <a:headEnd type="none" w="sm" len="sm"/>
            <a:tailEnd type="none" w="sm" len="sm"/>
          </a:ln>
        </p:spPr>
      </p:sp>
      <p:sp>
        <p:nvSpPr>
          <p:cNvPr id="170" name="Google Shape;17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9108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1:notes"/>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13</a:t>
            </a:fld>
            <a:endParaRPr sz="1200" b="0" i="0" u="none" strike="noStrike" cap="none">
              <a:solidFill>
                <a:schemeClr val="dk1"/>
              </a:solidFill>
              <a:latin typeface="Times New Roman"/>
              <a:ea typeface="Times New Roman"/>
              <a:cs typeface="Times New Roman"/>
              <a:sym typeface="Times New Roman"/>
            </a:endParaRPr>
          </a:p>
        </p:txBody>
      </p:sp>
      <p:sp>
        <p:nvSpPr>
          <p:cNvPr id="163" name="Google Shape;163;p31:notes"/>
          <p:cNvSpPr>
            <a:spLocks noGrp="1" noRot="1" noChangeAspect="1"/>
          </p:cNvSpPr>
          <p:nvPr>
            <p:ph type="sldImg" idx="2"/>
          </p:nvPr>
        </p:nvSpPr>
        <p:spPr>
          <a:xfrm>
            <a:off x="217488" y="812800"/>
            <a:ext cx="7123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729FCF"/>
          </a:solidFill>
          <a:ln w="25400" cap="flat" cmpd="sng">
            <a:solidFill>
              <a:srgbClr val="3465A4"/>
            </a:solidFill>
            <a:prstDash val="solid"/>
            <a:round/>
            <a:headEnd type="none" w="sm" len="sm"/>
            <a:tailEnd type="none" w="sm" len="sm"/>
          </a:ln>
        </p:spPr>
      </p:sp>
      <p:sp>
        <p:nvSpPr>
          <p:cNvPr id="164" name="Google Shape;16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2:notes"/>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14</a:t>
            </a:fld>
            <a:endParaRPr sz="1200" b="0" i="0" u="none" strike="noStrike" cap="none">
              <a:solidFill>
                <a:schemeClr val="dk1"/>
              </a:solidFill>
              <a:latin typeface="Times New Roman"/>
              <a:ea typeface="Times New Roman"/>
              <a:cs typeface="Times New Roman"/>
              <a:sym typeface="Times New Roman"/>
            </a:endParaRPr>
          </a:p>
        </p:txBody>
      </p:sp>
      <p:sp>
        <p:nvSpPr>
          <p:cNvPr id="169" name="Google Shape;169;p32:notes"/>
          <p:cNvSpPr>
            <a:spLocks noGrp="1" noRot="1" noChangeAspect="1"/>
          </p:cNvSpPr>
          <p:nvPr>
            <p:ph type="sldImg" idx="2"/>
          </p:nvPr>
        </p:nvSpPr>
        <p:spPr>
          <a:xfrm>
            <a:off x="217488" y="812800"/>
            <a:ext cx="7123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729FCF"/>
          </a:solidFill>
          <a:ln w="25400" cap="flat" cmpd="sng">
            <a:solidFill>
              <a:srgbClr val="3465A4"/>
            </a:solidFill>
            <a:prstDash val="solid"/>
            <a:round/>
            <a:headEnd type="none" w="sm" len="sm"/>
            <a:tailEnd type="none" w="sm" len="sm"/>
          </a:ln>
        </p:spPr>
      </p:sp>
      <p:sp>
        <p:nvSpPr>
          <p:cNvPr id="170" name="Google Shape;17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34:notes"/>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15</a:t>
            </a:fld>
            <a:endParaRPr sz="1200" b="0" i="0" u="none" strike="noStrike" cap="none">
              <a:solidFill>
                <a:schemeClr val="dk1"/>
              </a:solidFill>
              <a:latin typeface="Times New Roman"/>
              <a:ea typeface="Times New Roman"/>
              <a:cs typeface="Times New Roman"/>
              <a:sym typeface="Times New Roman"/>
            </a:endParaRPr>
          </a:p>
        </p:txBody>
      </p:sp>
      <p:sp>
        <p:nvSpPr>
          <p:cNvPr id="175" name="Google Shape;175;p34:notes"/>
          <p:cNvSpPr>
            <a:spLocks noGrp="1" noRot="1" noChangeAspect="1"/>
          </p:cNvSpPr>
          <p:nvPr>
            <p:ph type="sldImg" idx="2"/>
          </p:nvPr>
        </p:nvSpPr>
        <p:spPr>
          <a:xfrm>
            <a:off x="217488" y="812800"/>
            <a:ext cx="7123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729FCF"/>
          </a:solidFill>
          <a:ln w="25400" cap="flat" cmpd="sng">
            <a:solidFill>
              <a:srgbClr val="3465A4"/>
            </a:solidFill>
            <a:prstDash val="solid"/>
            <a:round/>
            <a:headEnd type="none" w="sm" len="sm"/>
            <a:tailEnd type="none" w="sm" len="sm"/>
          </a:ln>
        </p:spPr>
      </p:sp>
      <p:sp>
        <p:nvSpPr>
          <p:cNvPr id="176" name="Google Shape;176;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5:notes"/>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16</a:t>
            </a:fld>
            <a:endParaRPr sz="1200" b="0" i="0" u="none" strike="noStrike" cap="none">
              <a:solidFill>
                <a:schemeClr val="dk1"/>
              </a:solidFill>
              <a:latin typeface="Times New Roman"/>
              <a:ea typeface="Times New Roman"/>
              <a:cs typeface="Times New Roman"/>
              <a:sym typeface="Times New Roman"/>
            </a:endParaRPr>
          </a:p>
        </p:txBody>
      </p:sp>
      <p:sp>
        <p:nvSpPr>
          <p:cNvPr id="181" name="Google Shape;181;p35:notes"/>
          <p:cNvSpPr>
            <a:spLocks noGrp="1" noRot="1" noChangeAspect="1"/>
          </p:cNvSpPr>
          <p:nvPr>
            <p:ph type="sldImg" idx="2"/>
          </p:nvPr>
        </p:nvSpPr>
        <p:spPr>
          <a:xfrm>
            <a:off x="217488" y="812800"/>
            <a:ext cx="7123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729FCF"/>
          </a:solidFill>
          <a:ln w="25400" cap="flat" cmpd="sng">
            <a:solidFill>
              <a:srgbClr val="3465A4"/>
            </a:solidFill>
            <a:prstDash val="solid"/>
            <a:round/>
            <a:headEnd type="none" w="sm" len="sm"/>
            <a:tailEnd type="none" w="sm" len="sm"/>
          </a:ln>
        </p:spPr>
      </p:sp>
      <p:sp>
        <p:nvSpPr>
          <p:cNvPr id="182" name="Google Shape;182;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36:notes"/>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17</a:t>
            </a:fld>
            <a:endParaRPr sz="1200" b="0" i="0" u="none" strike="noStrike" cap="none">
              <a:solidFill>
                <a:schemeClr val="dk1"/>
              </a:solidFill>
              <a:latin typeface="Times New Roman"/>
              <a:ea typeface="Times New Roman"/>
              <a:cs typeface="Times New Roman"/>
              <a:sym typeface="Times New Roman"/>
            </a:endParaRPr>
          </a:p>
        </p:txBody>
      </p:sp>
      <p:sp>
        <p:nvSpPr>
          <p:cNvPr id="187" name="Google Shape;187;p36:notes"/>
          <p:cNvSpPr>
            <a:spLocks noGrp="1" noRot="1" noChangeAspect="1"/>
          </p:cNvSpPr>
          <p:nvPr>
            <p:ph type="sldImg" idx="2"/>
          </p:nvPr>
        </p:nvSpPr>
        <p:spPr>
          <a:xfrm>
            <a:off x="217488" y="812800"/>
            <a:ext cx="7123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729FCF"/>
          </a:solidFill>
          <a:ln w="25400" cap="flat" cmpd="sng">
            <a:solidFill>
              <a:srgbClr val="3465A4"/>
            </a:solidFill>
            <a:prstDash val="solid"/>
            <a:round/>
            <a:headEnd type="none" w="sm" len="sm"/>
            <a:tailEnd type="none" w="sm" len="sm"/>
          </a:ln>
        </p:spPr>
      </p:sp>
      <p:sp>
        <p:nvSpPr>
          <p:cNvPr id="188" name="Google Shape;188;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8408cbd9b_0_1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18</a:t>
            </a:fld>
            <a:endParaRPr sz="1200" b="0" i="0" u="none" strike="noStrike" cap="none">
              <a:solidFill>
                <a:schemeClr val="dk1"/>
              </a:solidFill>
              <a:latin typeface="Times New Roman"/>
              <a:ea typeface="Times New Roman"/>
              <a:cs typeface="Times New Roman"/>
              <a:sym typeface="Times New Roman"/>
            </a:endParaRPr>
          </a:p>
        </p:txBody>
      </p:sp>
      <p:sp>
        <p:nvSpPr>
          <p:cNvPr id="141" name="Google Shape;141;g138408cbd9b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2" name="Google Shape;142;g138408cbd9b_0_1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91969" lvl="0" indent="-77459" algn="l" rtl="0">
              <a:spcBef>
                <a:spcPts val="0"/>
              </a:spcBef>
              <a:spcAft>
                <a:spcPts val="0"/>
              </a:spcAft>
              <a:buClr>
                <a:srgbClr val="007FA3"/>
              </a:buClr>
              <a:buSzPts val="1200"/>
              <a:buChar char="•"/>
            </a:pPr>
            <a:r>
              <a:rPr lang="en-US" sz="1200" dirty="0">
                <a:solidFill>
                  <a:schemeClr val="dk1"/>
                </a:solidFill>
              </a:rPr>
              <a:t>Uneven Multiyear Cash Flows</a:t>
            </a:r>
            <a:endParaRPr sz="1200" dirty="0">
              <a:solidFill>
                <a:schemeClr val="dk1"/>
              </a:solidFill>
            </a:endParaRPr>
          </a:p>
          <a:p>
            <a:pPr marL="557279" lvl="1" indent="-147495" algn="l" rtl="0">
              <a:spcBef>
                <a:spcPts val="0"/>
              </a:spcBef>
              <a:spcAft>
                <a:spcPts val="0"/>
              </a:spcAft>
              <a:buClr>
                <a:srgbClr val="007FA3"/>
              </a:buClr>
              <a:buSzPts val="1200"/>
              <a:buChar char="–"/>
            </a:pPr>
            <a:r>
              <a:rPr lang="en-US" sz="1200" dirty="0">
                <a:solidFill>
                  <a:schemeClr val="dk1"/>
                </a:solidFill>
              </a:rPr>
              <a:t>For both attack costs and defense costs</a:t>
            </a:r>
            <a:endParaRPr sz="1200" dirty="0">
              <a:solidFill>
                <a:schemeClr val="dk1"/>
              </a:solidFill>
            </a:endParaRPr>
          </a:p>
          <a:p>
            <a:pPr marL="191969" lvl="0" indent="-77459" algn="l" rtl="0">
              <a:spcBef>
                <a:spcPts val="0"/>
              </a:spcBef>
              <a:spcAft>
                <a:spcPts val="0"/>
              </a:spcAft>
              <a:buClr>
                <a:srgbClr val="007FA3"/>
              </a:buClr>
              <a:buSzPts val="1200"/>
              <a:buChar char="•"/>
            </a:pPr>
            <a:r>
              <a:rPr lang="en-US" sz="1200" dirty="0">
                <a:solidFill>
                  <a:schemeClr val="dk1"/>
                </a:solidFill>
              </a:rPr>
              <a:t>Total Cost of Incident (TCI)</a:t>
            </a:r>
            <a:endParaRPr sz="1200" dirty="0">
              <a:solidFill>
                <a:schemeClr val="dk1"/>
              </a:solidFill>
            </a:endParaRPr>
          </a:p>
          <a:p>
            <a:pPr marL="557279" lvl="1" indent="-147495" algn="l" rtl="0">
              <a:spcBef>
                <a:spcPts val="0"/>
              </a:spcBef>
              <a:spcAft>
                <a:spcPts val="0"/>
              </a:spcAft>
              <a:buClr>
                <a:srgbClr val="007FA3"/>
              </a:buClr>
              <a:buSzPts val="1200"/>
              <a:buChar char="–"/>
            </a:pPr>
            <a:r>
              <a:rPr lang="en-US" sz="1200" dirty="0">
                <a:solidFill>
                  <a:schemeClr val="dk1"/>
                </a:solidFill>
              </a:rPr>
              <a:t>Exposure factor in classic risk analysis assumes that a percentage of the asset is lost</a:t>
            </a:r>
            <a:endParaRPr sz="1200" dirty="0">
              <a:solidFill>
                <a:schemeClr val="dk1"/>
              </a:solidFill>
            </a:endParaRPr>
          </a:p>
          <a:p>
            <a:pPr marL="557279" lvl="1" indent="-147495" algn="l" rtl="0">
              <a:spcBef>
                <a:spcPts val="0"/>
              </a:spcBef>
              <a:spcAft>
                <a:spcPts val="0"/>
              </a:spcAft>
              <a:buClr>
                <a:srgbClr val="007FA3"/>
              </a:buClr>
              <a:buSzPts val="1200"/>
              <a:buChar char="–"/>
            </a:pPr>
            <a:r>
              <a:rPr lang="en-US" sz="1200" dirty="0">
                <a:solidFill>
                  <a:schemeClr val="dk1"/>
                </a:solidFill>
              </a:rPr>
              <a:t>In most cases, damage does not come from asset loss</a:t>
            </a:r>
            <a:endParaRPr sz="1200" dirty="0">
              <a:solidFill>
                <a:schemeClr val="dk1"/>
              </a:solidFill>
            </a:endParaRPr>
          </a:p>
          <a:p>
            <a:pPr marL="191969" lvl="0" indent="-77459" algn="l" rtl="0">
              <a:spcBef>
                <a:spcPts val="0"/>
              </a:spcBef>
              <a:spcAft>
                <a:spcPts val="0"/>
              </a:spcAft>
              <a:buClr>
                <a:srgbClr val="007FA3"/>
              </a:buClr>
              <a:buSzPts val="1200"/>
              <a:buChar char="•"/>
            </a:pPr>
            <a:r>
              <a:rPr lang="en-US" sz="1200" dirty="0">
                <a:solidFill>
                  <a:schemeClr val="dk1"/>
                </a:solidFill>
              </a:rPr>
              <a:t>Many-to-Many Relationships between Countermeasures and Resources</a:t>
            </a:r>
            <a:endParaRPr sz="1200" dirty="0">
              <a:solidFill>
                <a:schemeClr val="dk1"/>
              </a:solidFill>
            </a:endParaRPr>
          </a:p>
          <a:p>
            <a:pPr marL="557279" lvl="1" indent="-147495" algn="l" rtl="0">
              <a:spcBef>
                <a:spcPts val="0"/>
              </a:spcBef>
              <a:spcAft>
                <a:spcPts val="0"/>
              </a:spcAft>
              <a:buClr>
                <a:srgbClr val="007FA3"/>
              </a:buClr>
              <a:buSzPts val="1200"/>
              <a:buChar char="–"/>
            </a:pPr>
            <a:r>
              <a:rPr lang="en-US" sz="1200" dirty="0">
                <a:solidFill>
                  <a:schemeClr val="dk1"/>
                </a:solidFill>
              </a:rPr>
              <a:t>A single countermeasure can protect many assets and a single asset can be protected by many different countermeasures</a:t>
            </a:r>
            <a:endParaRPr sz="1200" dirty="0">
              <a:solidFill>
                <a:schemeClr val="dk1"/>
              </a:solidFill>
            </a:endParaRPr>
          </a:p>
          <a:p>
            <a:pPr marL="914400" lvl="1" indent="-304800" algn="l" rtl="0">
              <a:spcBef>
                <a:spcPts val="0"/>
              </a:spcBef>
              <a:spcAft>
                <a:spcPts val="0"/>
              </a:spcAft>
              <a:buClr>
                <a:srgbClr val="007FA3"/>
              </a:buClr>
              <a:buSzPts val="1200"/>
              <a:buChar char="–"/>
            </a:pPr>
            <a:r>
              <a:rPr lang="en-US" sz="1200" dirty="0">
                <a:solidFill>
                  <a:schemeClr val="dk1"/>
                </a:solidFill>
              </a:rPr>
              <a:t>Impossibility of Knowing the Annualized Rate of Occurrence</a:t>
            </a:r>
            <a:endParaRPr sz="1200" dirty="0">
              <a:solidFill>
                <a:schemeClr val="dk1"/>
              </a:solidFill>
            </a:endParaRPr>
          </a:p>
          <a:p>
            <a:pPr marL="1371600" lvl="2" indent="-304800" algn="l" rtl="0">
              <a:spcBef>
                <a:spcPts val="0"/>
              </a:spcBef>
              <a:spcAft>
                <a:spcPts val="0"/>
              </a:spcAft>
              <a:buClr>
                <a:srgbClr val="007FA3"/>
              </a:buClr>
              <a:buSzPts val="1200"/>
              <a:buChar char="■"/>
            </a:pPr>
            <a:r>
              <a:rPr lang="en-US" sz="1200" dirty="0">
                <a:solidFill>
                  <a:schemeClr val="dk1"/>
                </a:solidFill>
              </a:rPr>
              <a:t>Simply no way to estimate this</a:t>
            </a:r>
            <a:endParaRPr sz="1200" dirty="0">
              <a:solidFill>
                <a:schemeClr val="dk1"/>
              </a:solidFill>
            </a:endParaRPr>
          </a:p>
          <a:p>
            <a:pPr marL="1371600" lvl="2" indent="-304800" algn="l" rtl="0">
              <a:spcBef>
                <a:spcPts val="0"/>
              </a:spcBef>
              <a:spcAft>
                <a:spcPts val="0"/>
              </a:spcAft>
              <a:buClr>
                <a:srgbClr val="007FA3"/>
              </a:buClr>
              <a:buSzPts val="1200"/>
              <a:buChar char="■"/>
            </a:pPr>
            <a:r>
              <a:rPr lang="en-US" sz="1200" dirty="0">
                <a:solidFill>
                  <a:schemeClr val="dk1"/>
                </a:solidFill>
              </a:rPr>
              <a:t>As a consequence, firms too often merely rate their resources by risk level</a:t>
            </a:r>
            <a:endParaRPr sz="1200" dirty="0">
              <a:solidFill>
                <a:schemeClr val="dk1"/>
              </a:solidFill>
            </a:endParaRPr>
          </a:p>
          <a:p>
            <a:pPr marL="914400" lvl="1" indent="-304800" algn="l" rtl="0">
              <a:spcBef>
                <a:spcPts val="0"/>
              </a:spcBef>
              <a:spcAft>
                <a:spcPts val="0"/>
              </a:spcAft>
              <a:buClr>
                <a:srgbClr val="007FA3"/>
              </a:buClr>
              <a:buSzPts val="1200"/>
              <a:buChar char="–"/>
            </a:pPr>
            <a:r>
              <a:rPr lang="en-US" sz="1200" dirty="0">
                <a:solidFill>
                  <a:schemeClr val="dk1"/>
                </a:solidFill>
              </a:rPr>
              <a:t>Problems with “Hard-Headed Thinking”</a:t>
            </a:r>
            <a:endParaRPr sz="1200" dirty="0">
              <a:solidFill>
                <a:schemeClr val="dk1"/>
              </a:solidFill>
            </a:endParaRPr>
          </a:p>
          <a:p>
            <a:pPr marL="1371600" lvl="2" indent="-304800" algn="l" rtl="0">
              <a:spcBef>
                <a:spcPts val="0"/>
              </a:spcBef>
              <a:spcAft>
                <a:spcPts val="0"/>
              </a:spcAft>
              <a:buClr>
                <a:srgbClr val="007FA3"/>
              </a:buClr>
              <a:buSzPts val="1200"/>
              <a:buChar char="■"/>
            </a:pPr>
            <a:r>
              <a:rPr lang="en-US" sz="1200" dirty="0">
                <a:solidFill>
                  <a:schemeClr val="dk1"/>
                </a:solidFill>
              </a:rPr>
              <a:t>Security benefits are difficult to quantify; may underinvest</a:t>
            </a:r>
            <a:endParaRPr sz="1200" dirty="0">
              <a:solidFill>
                <a:schemeClr val="dk1"/>
              </a:solidFill>
            </a:endParaRPr>
          </a:p>
          <a:p>
            <a:pPr marL="914400" lvl="1" indent="-304800" algn="l" rtl="0">
              <a:spcBef>
                <a:spcPts val="0"/>
              </a:spcBef>
              <a:spcAft>
                <a:spcPts val="0"/>
              </a:spcAft>
              <a:buClr>
                <a:srgbClr val="007FA3"/>
              </a:buClr>
              <a:buSzPts val="1200"/>
              <a:buChar char="–"/>
            </a:pPr>
            <a:r>
              <a:rPr lang="en-US" sz="1200" dirty="0">
                <a:solidFill>
                  <a:schemeClr val="dk1"/>
                </a:solidFill>
              </a:rPr>
              <a:t>Perspective</a:t>
            </a:r>
            <a:endParaRPr sz="1200" dirty="0">
              <a:solidFill>
                <a:schemeClr val="dk1"/>
              </a:solidFill>
            </a:endParaRPr>
          </a:p>
          <a:p>
            <a:pPr marL="1371600" lvl="2" indent="-304800" algn="l" rtl="0">
              <a:spcBef>
                <a:spcPts val="0"/>
              </a:spcBef>
              <a:spcAft>
                <a:spcPts val="0"/>
              </a:spcAft>
              <a:buClr>
                <a:srgbClr val="007FA3"/>
              </a:buClr>
              <a:buSzPts val="1200"/>
              <a:buChar char="■"/>
            </a:pPr>
            <a:r>
              <a:rPr lang="en-US" sz="1200" dirty="0">
                <a:solidFill>
                  <a:schemeClr val="dk1"/>
                </a:solidFill>
              </a:rPr>
              <a:t>Impossible to do perfectly; must be done as well as possible</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557279" lvl="1" indent="-147495" algn="l" rtl="0">
              <a:spcBef>
                <a:spcPts val="0"/>
              </a:spcBef>
              <a:spcAft>
                <a:spcPts val="0"/>
              </a:spcAft>
              <a:buClr>
                <a:schemeClr val="dk1"/>
              </a:buClr>
              <a:buSzPts val="1200"/>
              <a:buChar char="–"/>
            </a:pPr>
            <a:endParaRPr sz="1200" dirty="0">
              <a:solidFill>
                <a:schemeClr val="dk1"/>
              </a:solidFill>
            </a:endParaRPr>
          </a:p>
          <a:p>
            <a:pPr marL="0" lvl="0" indent="0" algn="l" rtl="0">
              <a:lnSpc>
                <a:spcPct val="100000"/>
              </a:lnSpc>
              <a:spcBef>
                <a:spcPts val="0"/>
              </a:spcBef>
              <a:spcAft>
                <a:spcPts val="0"/>
              </a:spcAft>
              <a:buSzPts val="1100"/>
              <a:buNone/>
            </a:pPr>
            <a:endParaRPr sz="1200" dirty="0">
              <a:solidFill>
                <a:schemeClr val="dk1"/>
              </a:solidFill>
            </a:endParaRPr>
          </a:p>
        </p:txBody>
      </p:sp>
    </p:spTree>
    <p:extLst>
      <p:ext uri="{BB962C8B-B14F-4D97-AF65-F5344CB8AC3E}">
        <p14:creationId xmlns:p14="http://schemas.microsoft.com/office/powerpoint/2010/main" val="193140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8408cbd9b_0_1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19</a:t>
            </a:fld>
            <a:endParaRPr sz="1200" b="0" i="0" u="none" strike="noStrike" cap="none">
              <a:solidFill>
                <a:schemeClr val="dk1"/>
              </a:solidFill>
              <a:latin typeface="Times New Roman"/>
              <a:ea typeface="Times New Roman"/>
              <a:cs typeface="Times New Roman"/>
              <a:sym typeface="Times New Roman"/>
            </a:endParaRPr>
          </a:p>
        </p:txBody>
      </p:sp>
      <p:sp>
        <p:nvSpPr>
          <p:cNvPr id="141" name="Google Shape;141;g138408cbd9b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2" name="Google Shape;142;g138408cbd9b_0_1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914400" lvl="1" indent="-304800" algn="l" rtl="0">
              <a:spcBef>
                <a:spcPts val="0"/>
              </a:spcBef>
              <a:spcAft>
                <a:spcPts val="0"/>
              </a:spcAft>
              <a:buClr>
                <a:srgbClr val="007FA3"/>
              </a:buClr>
              <a:buSzPts val="1200"/>
              <a:buChar char="–"/>
            </a:pPr>
            <a:r>
              <a:rPr lang="en-US" sz="1200" dirty="0">
                <a:solidFill>
                  <a:schemeClr val="dk1"/>
                </a:solidFill>
              </a:rPr>
              <a:t>Impossibility of Knowing the Annualized Rate of Occurrence</a:t>
            </a:r>
            <a:endParaRPr sz="1200" dirty="0">
              <a:solidFill>
                <a:schemeClr val="dk1"/>
              </a:solidFill>
            </a:endParaRPr>
          </a:p>
          <a:p>
            <a:pPr marL="1371600" lvl="2" indent="-304800" algn="l" rtl="0">
              <a:spcBef>
                <a:spcPts val="0"/>
              </a:spcBef>
              <a:spcAft>
                <a:spcPts val="0"/>
              </a:spcAft>
              <a:buClr>
                <a:srgbClr val="007FA3"/>
              </a:buClr>
              <a:buSzPts val="1200"/>
              <a:buChar char="■"/>
            </a:pPr>
            <a:r>
              <a:rPr lang="en-US" sz="1200" dirty="0">
                <a:solidFill>
                  <a:schemeClr val="dk1"/>
                </a:solidFill>
              </a:rPr>
              <a:t>Simply no way to estimate this</a:t>
            </a:r>
            <a:endParaRPr sz="1200" dirty="0">
              <a:solidFill>
                <a:schemeClr val="dk1"/>
              </a:solidFill>
            </a:endParaRPr>
          </a:p>
          <a:p>
            <a:pPr marL="914400" lvl="1" indent="-304800" algn="l" rtl="0">
              <a:spcBef>
                <a:spcPts val="0"/>
              </a:spcBef>
              <a:spcAft>
                <a:spcPts val="0"/>
              </a:spcAft>
              <a:buClr>
                <a:srgbClr val="007FA3"/>
              </a:buClr>
              <a:buSzPts val="1200"/>
              <a:buChar char="–"/>
            </a:pPr>
            <a:r>
              <a:rPr lang="en-US" sz="1200" dirty="0">
                <a:solidFill>
                  <a:schemeClr val="dk1"/>
                </a:solidFill>
              </a:rPr>
              <a:t>Problems with “Hard-Headed Thinking”</a:t>
            </a:r>
            <a:endParaRPr sz="1200" dirty="0">
              <a:solidFill>
                <a:schemeClr val="dk1"/>
              </a:solidFill>
            </a:endParaRPr>
          </a:p>
          <a:p>
            <a:pPr marL="1371600" lvl="2" indent="-304800" algn="l" rtl="0">
              <a:spcBef>
                <a:spcPts val="0"/>
              </a:spcBef>
              <a:spcAft>
                <a:spcPts val="0"/>
              </a:spcAft>
              <a:buClr>
                <a:srgbClr val="007FA3"/>
              </a:buClr>
              <a:buSzPts val="1200"/>
              <a:buChar char="■"/>
            </a:pPr>
            <a:r>
              <a:rPr lang="en-US" sz="1200" dirty="0">
                <a:solidFill>
                  <a:schemeClr val="dk1"/>
                </a:solidFill>
              </a:rPr>
              <a:t>Security benefits are difficult to quantify; may underinvest</a:t>
            </a:r>
            <a:endParaRPr sz="1200" dirty="0">
              <a:solidFill>
                <a:schemeClr val="dk1"/>
              </a:solidFill>
            </a:endParaRPr>
          </a:p>
          <a:p>
            <a:pPr marL="914400" lvl="1" indent="-304800" algn="l" rtl="0">
              <a:spcBef>
                <a:spcPts val="0"/>
              </a:spcBef>
              <a:spcAft>
                <a:spcPts val="0"/>
              </a:spcAft>
              <a:buClr>
                <a:srgbClr val="007FA3"/>
              </a:buClr>
              <a:buSzPts val="1200"/>
              <a:buChar char="–"/>
            </a:pPr>
            <a:r>
              <a:rPr lang="en-US" sz="1200" dirty="0">
                <a:solidFill>
                  <a:schemeClr val="dk1"/>
                </a:solidFill>
              </a:rPr>
              <a:t>Perspective</a:t>
            </a:r>
            <a:endParaRPr sz="1200" dirty="0">
              <a:solidFill>
                <a:schemeClr val="dk1"/>
              </a:solidFill>
            </a:endParaRPr>
          </a:p>
          <a:p>
            <a:pPr marL="1371600" lvl="2" indent="-304800" algn="l" rtl="0">
              <a:spcBef>
                <a:spcPts val="0"/>
              </a:spcBef>
              <a:spcAft>
                <a:spcPts val="0"/>
              </a:spcAft>
              <a:buClr>
                <a:srgbClr val="007FA3"/>
              </a:buClr>
              <a:buSzPts val="1200"/>
              <a:buChar char="■"/>
            </a:pPr>
            <a:r>
              <a:rPr lang="en-US" sz="1200" dirty="0">
                <a:solidFill>
                  <a:schemeClr val="dk1"/>
                </a:solidFill>
              </a:rPr>
              <a:t>Impossible to do perfectly; must be done as well as possible</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557279" lvl="1" indent="-147495" algn="l" rtl="0">
              <a:spcBef>
                <a:spcPts val="0"/>
              </a:spcBef>
              <a:spcAft>
                <a:spcPts val="0"/>
              </a:spcAft>
              <a:buClr>
                <a:schemeClr val="dk1"/>
              </a:buClr>
              <a:buSzPts val="1200"/>
              <a:buChar char="–"/>
            </a:pPr>
            <a:endParaRPr sz="1200" dirty="0">
              <a:solidFill>
                <a:schemeClr val="dk1"/>
              </a:solidFill>
            </a:endParaRPr>
          </a:p>
          <a:p>
            <a:pPr marL="0" lvl="0" indent="0" algn="l" rtl="0">
              <a:lnSpc>
                <a:spcPct val="100000"/>
              </a:lnSpc>
              <a:spcBef>
                <a:spcPts val="0"/>
              </a:spcBef>
              <a:spcAft>
                <a:spcPts val="0"/>
              </a:spcAft>
              <a:buSzPts val="1100"/>
              <a:buNone/>
            </a:pPr>
            <a:endParaRPr sz="1200" dirty="0">
              <a:solidFill>
                <a:schemeClr val="dk1"/>
              </a:solidFill>
            </a:endParaRPr>
          </a:p>
        </p:txBody>
      </p:sp>
    </p:spTree>
    <p:extLst>
      <p:ext uri="{BB962C8B-B14F-4D97-AF65-F5344CB8AC3E}">
        <p14:creationId xmlns:p14="http://schemas.microsoft.com/office/powerpoint/2010/main" val="1760158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38408cbd9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solidFill>
                <a:schemeClr val="dk1"/>
              </a:solidFill>
            </a:endParaRPr>
          </a:p>
          <a:p>
            <a:pPr marL="0" lvl="0" indent="0" algn="l" rtl="0">
              <a:spcBef>
                <a:spcPts val="0"/>
              </a:spcBef>
              <a:spcAft>
                <a:spcPts val="0"/>
              </a:spcAft>
              <a:buNone/>
            </a:pPr>
            <a:r>
              <a:rPr lang="en-US" dirty="0">
                <a:solidFill>
                  <a:schemeClr val="dk1"/>
                </a:solidFill>
              </a:rPr>
              <a:t>multiple elements needs to work in tandem for the security to be effective</a:t>
            </a:r>
            <a:endParaRPr dirty="0">
              <a:solidFill>
                <a:schemeClr val="dk1"/>
              </a:solidFill>
            </a:endParaRPr>
          </a:p>
          <a:p>
            <a:pPr marL="0" lvl="0" indent="0" algn="l" rtl="0">
              <a:spcBef>
                <a:spcPts val="0"/>
              </a:spcBef>
              <a:spcAft>
                <a:spcPts val="0"/>
              </a:spcAft>
              <a:buNone/>
            </a:pPr>
            <a:r>
              <a:rPr lang="en-US" dirty="0">
                <a:solidFill>
                  <a:schemeClr val="dk1"/>
                </a:solidFill>
              </a:rPr>
              <a:t>If the failure of a single element of a system will ruin security, this is a weakest-link failure.</a:t>
            </a:r>
            <a:endParaRPr sz="2000" dirty="0">
              <a:solidFill>
                <a:schemeClr val="dk1"/>
              </a:solidFill>
            </a:endParaRPr>
          </a:p>
          <a:p>
            <a:pPr marL="0" lvl="0" indent="0" algn="l" rtl="0">
              <a:spcBef>
                <a:spcPts val="0"/>
              </a:spcBef>
              <a:spcAft>
                <a:spcPts val="0"/>
              </a:spcAft>
              <a:buNone/>
            </a:pPr>
            <a:endParaRPr dirty="0"/>
          </a:p>
        </p:txBody>
      </p:sp>
      <p:sp>
        <p:nvSpPr>
          <p:cNvPr id="73" name="Google Shape;73;g138408cbd9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46c2f0355f_0_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228600" lvl="0" indent="-190500" algn="l" rtl="0">
              <a:spcBef>
                <a:spcPts val="1600"/>
              </a:spcBef>
              <a:spcAft>
                <a:spcPts val="0"/>
              </a:spcAft>
              <a:buClr>
                <a:schemeClr val="dk1"/>
              </a:buClr>
              <a:buSzPts val="1200"/>
              <a:buFont typeface="Arial"/>
              <a:buChar char="●"/>
            </a:pPr>
            <a:r>
              <a:rPr lang="en-US" sz="1200" dirty="0">
                <a:solidFill>
                  <a:schemeClr val="dk1"/>
                </a:solidFill>
              </a:rPr>
              <a:t>If security processes must be managed comprehensively, we need a formal top-level security management process. Most firms today protect against threats by using a highest-level security management process called the plan–protect–respond cycle.</a:t>
            </a:r>
            <a:endParaRPr sz="1200" dirty="0">
              <a:solidFill>
                <a:schemeClr val="dk1"/>
              </a:solidFill>
            </a:endParaRPr>
          </a:p>
          <a:p>
            <a:pPr marL="685800" lvl="1" indent="-190500" algn="l" rtl="0">
              <a:spcBef>
                <a:spcPts val="0"/>
              </a:spcBef>
              <a:spcAft>
                <a:spcPts val="0"/>
              </a:spcAft>
              <a:buClr>
                <a:schemeClr val="dk1"/>
              </a:buClr>
              <a:buSzPts val="1200"/>
              <a:buFont typeface="Arial"/>
              <a:buChar char="○"/>
            </a:pPr>
            <a:r>
              <a:rPr lang="en-US" sz="1200" dirty="0">
                <a:solidFill>
                  <a:schemeClr val="dk1"/>
                </a:solidFill>
              </a:rPr>
              <a:t>PLANNING  The cycle begins with planning. Without an excellent plan, you will never have comprehensive security.</a:t>
            </a:r>
            <a:endParaRPr sz="1200" dirty="0">
              <a:solidFill>
                <a:schemeClr val="dk1"/>
              </a:solidFill>
            </a:endParaRPr>
          </a:p>
          <a:p>
            <a:pPr marL="685800" lvl="1" indent="-190500" algn="l" rtl="0">
              <a:spcBef>
                <a:spcPts val="0"/>
              </a:spcBef>
              <a:spcAft>
                <a:spcPts val="0"/>
              </a:spcAft>
              <a:buClr>
                <a:schemeClr val="dk1"/>
              </a:buClr>
              <a:buSzPts val="1200"/>
              <a:buFont typeface="Arial"/>
              <a:buChar char="○"/>
            </a:pPr>
            <a:r>
              <a:rPr lang="en-US" sz="1200" dirty="0">
                <a:solidFill>
                  <a:schemeClr val="dk1"/>
                </a:solidFill>
              </a:rPr>
              <a:t>PROTECTION  Protection is the plan-based creation and operation of countermeasures.</a:t>
            </a:r>
            <a:endParaRPr sz="1200" dirty="0">
              <a:solidFill>
                <a:schemeClr val="dk1"/>
              </a:solidFill>
            </a:endParaRPr>
          </a:p>
          <a:p>
            <a:pPr marL="685800" lvl="1" indent="-190500" algn="l" rtl="0">
              <a:spcBef>
                <a:spcPts val="0"/>
              </a:spcBef>
              <a:spcAft>
                <a:spcPts val="0"/>
              </a:spcAft>
              <a:buClr>
                <a:schemeClr val="dk1"/>
              </a:buClr>
              <a:buSzPts val="1200"/>
              <a:buFont typeface="Arial"/>
              <a:buChar char="○"/>
            </a:pPr>
            <a:r>
              <a:rPr lang="en-US" sz="1200" dirty="0">
                <a:solidFill>
                  <a:schemeClr val="dk1"/>
                </a:solidFill>
              </a:rPr>
              <a:t>RESPONSE  Even with great planning and meticulous protection, some attacks will succeed.</a:t>
            </a:r>
            <a:endParaRPr sz="1200" dirty="0">
              <a:solidFill>
                <a:schemeClr val="dk1"/>
              </a:solidFill>
            </a:endParaRPr>
          </a:p>
          <a:p>
            <a:pPr marL="0" lvl="0" indent="0" algn="l" rtl="0">
              <a:spcBef>
                <a:spcPts val="0"/>
              </a:spcBef>
              <a:spcAft>
                <a:spcPts val="0"/>
              </a:spcAft>
              <a:buNone/>
            </a:pPr>
            <a:r>
              <a:rPr lang="en-AU" sz="1200" dirty="0"/>
              <a:t>Our course also follows this cycle. </a:t>
            </a:r>
            <a:endParaRPr sz="1200" dirty="0"/>
          </a:p>
        </p:txBody>
      </p:sp>
      <p:sp>
        <p:nvSpPr>
          <p:cNvPr id="87" name="Google Shape;87;g146c2f0355f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8408cbd9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7FA3"/>
              </a:buClr>
              <a:buSzPts val="1200"/>
              <a:buChar char="•"/>
            </a:pPr>
            <a:r>
              <a:rPr lang="en-US" sz="1200">
                <a:solidFill>
                  <a:schemeClr val="dk1"/>
                </a:solidFill>
              </a:rPr>
              <a:t>Should You Place Security within IT?</a:t>
            </a:r>
            <a:endParaRPr sz="1200">
              <a:solidFill>
                <a:schemeClr val="dk1"/>
              </a:solidFill>
            </a:endParaRPr>
          </a:p>
          <a:p>
            <a:pPr marL="914400" lvl="1" indent="-304800" algn="l" rtl="0">
              <a:spcBef>
                <a:spcPts val="0"/>
              </a:spcBef>
              <a:spcAft>
                <a:spcPts val="0"/>
              </a:spcAft>
              <a:buClr>
                <a:srgbClr val="007FA3"/>
              </a:buClr>
              <a:buSzPts val="1200"/>
              <a:buChar char="–"/>
            </a:pPr>
            <a:r>
              <a:rPr lang="en-US" sz="1200">
                <a:solidFill>
                  <a:schemeClr val="dk1"/>
                </a:solidFill>
              </a:rPr>
              <a:t>Within IT</a:t>
            </a:r>
            <a:endParaRPr sz="1200">
              <a:solidFill>
                <a:schemeClr val="dk1"/>
              </a:solidFill>
            </a:endParaRPr>
          </a:p>
          <a:p>
            <a:pPr marL="1371600" lvl="2" indent="-304800" algn="l" rtl="0">
              <a:spcBef>
                <a:spcPts val="0"/>
              </a:spcBef>
              <a:spcAft>
                <a:spcPts val="0"/>
              </a:spcAft>
              <a:buClr>
                <a:srgbClr val="007FA3"/>
              </a:buClr>
              <a:buSzPts val="1200"/>
              <a:buFont typeface="Noto Sans Symbols"/>
              <a:buChar char="▪"/>
            </a:pPr>
            <a:r>
              <a:rPr lang="en-US" sz="1200">
                <a:solidFill>
                  <a:schemeClr val="dk1"/>
                </a:solidFill>
              </a:rPr>
              <a:t>Compatible technical skills</a:t>
            </a:r>
            <a:endParaRPr sz="1200">
              <a:solidFill>
                <a:schemeClr val="dk1"/>
              </a:solidFill>
            </a:endParaRPr>
          </a:p>
          <a:p>
            <a:pPr marL="1371600" lvl="2" indent="-304800" algn="l" rtl="0">
              <a:spcBef>
                <a:spcPts val="0"/>
              </a:spcBef>
              <a:spcAft>
                <a:spcPts val="0"/>
              </a:spcAft>
              <a:buClr>
                <a:srgbClr val="007FA3"/>
              </a:buClr>
              <a:buSzPts val="1200"/>
              <a:buFont typeface="Noto Sans Symbols"/>
              <a:buChar char="▪"/>
            </a:pPr>
            <a:r>
              <a:rPr lang="en-US" sz="1200">
                <a:solidFill>
                  <a:schemeClr val="dk1"/>
                </a:solidFill>
              </a:rPr>
              <a:t>CIO will be responsible for security</a:t>
            </a:r>
            <a:endParaRPr sz="1200">
              <a:solidFill>
                <a:schemeClr val="dk1"/>
              </a:solidFill>
            </a:endParaRPr>
          </a:p>
          <a:p>
            <a:pPr marL="914400" lvl="1" indent="-304800" algn="l" rtl="0">
              <a:spcBef>
                <a:spcPts val="0"/>
              </a:spcBef>
              <a:spcAft>
                <a:spcPts val="0"/>
              </a:spcAft>
              <a:buClr>
                <a:srgbClr val="007FA3"/>
              </a:buClr>
              <a:buSzPts val="1200"/>
              <a:buChar char="–"/>
            </a:pPr>
            <a:r>
              <a:rPr lang="en-US" sz="1200">
                <a:solidFill>
                  <a:schemeClr val="dk1"/>
                </a:solidFill>
              </a:rPr>
              <a:t>Outside IT</a:t>
            </a:r>
            <a:endParaRPr sz="1200">
              <a:solidFill>
                <a:schemeClr val="dk1"/>
              </a:solidFill>
            </a:endParaRPr>
          </a:p>
          <a:p>
            <a:pPr marL="1371600" lvl="2" indent="-304800" algn="l" rtl="0">
              <a:spcBef>
                <a:spcPts val="0"/>
              </a:spcBef>
              <a:spcAft>
                <a:spcPts val="0"/>
              </a:spcAft>
              <a:buClr>
                <a:srgbClr val="007FA3"/>
              </a:buClr>
              <a:buSzPts val="1200"/>
              <a:buFont typeface="Noto Sans Symbols"/>
              <a:buChar char="▪"/>
            </a:pPr>
            <a:r>
              <a:rPr lang="en-US" sz="1200">
                <a:solidFill>
                  <a:schemeClr val="dk1"/>
                </a:solidFill>
              </a:rPr>
              <a:t>Gives independence</a:t>
            </a:r>
            <a:endParaRPr sz="1200">
              <a:solidFill>
                <a:schemeClr val="dk1"/>
              </a:solidFill>
            </a:endParaRPr>
          </a:p>
          <a:p>
            <a:pPr marL="1828800" lvl="3" indent="-304800" algn="l" rtl="0">
              <a:spcBef>
                <a:spcPts val="0"/>
              </a:spcBef>
              <a:spcAft>
                <a:spcPts val="0"/>
              </a:spcAft>
              <a:buClr>
                <a:srgbClr val="007FA3"/>
              </a:buClr>
              <a:buSzPts val="1200"/>
              <a:buChar char="●"/>
            </a:pPr>
            <a:r>
              <a:rPr lang="en-US" sz="1200">
                <a:solidFill>
                  <a:schemeClr val="dk1"/>
                </a:solidFill>
              </a:rPr>
              <a:t>Hard to blow the whistle on IT and the CIO</a:t>
            </a:r>
            <a:endParaRPr sz="1200">
              <a:solidFill>
                <a:schemeClr val="dk1"/>
              </a:solidFill>
            </a:endParaRPr>
          </a:p>
          <a:p>
            <a:pPr marL="1371600" lvl="2" indent="-304800" algn="l" rtl="0">
              <a:spcBef>
                <a:spcPts val="0"/>
              </a:spcBef>
              <a:spcAft>
                <a:spcPts val="0"/>
              </a:spcAft>
              <a:buClr>
                <a:srgbClr val="007FA3"/>
              </a:buClr>
              <a:buSzPts val="1200"/>
              <a:buFont typeface="Noto Sans Symbols"/>
              <a:buChar char="▪"/>
            </a:pPr>
            <a:r>
              <a:rPr lang="en-US" sz="1200">
                <a:solidFill>
                  <a:schemeClr val="dk1"/>
                </a:solidFill>
              </a:rPr>
              <a:t>This is the most commonly advised choice</a:t>
            </a:r>
            <a:endParaRPr sz="1200">
              <a:solidFill>
                <a:schemeClr val="dk1"/>
              </a:solidFill>
            </a:endParaRPr>
          </a:p>
          <a:p>
            <a:pPr marL="914400" lvl="1" indent="-304800" algn="l" rtl="0">
              <a:spcBef>
                <a:spcPts val="0"/>
              </a:spcBef>
              <a:spcAft>
                <a:spcPts val="0"/>
              </a:spcAft>
              <a:buClr>
                <a:srgbClr val="007FA3"/>
              </a:buClr>
              <a:buSzPts val="1200"/>
              <a:buChar char="–"/>
            </a:pPr>
            <a:r>
              <a:rPr lang="en-US" sz="1200">
                <a:solidFill>
                  <a:schemeClr val="dk1"/>
                </a:solidFill>
              </a:rPr>
              <a:t>Hybrid</a:t>
            </a:r>
            <a:endParaRPr sz="1200">
              <a:solidFill>
                <a:schemeClr val="dk1"/>
              </a:solidFill>
            </a:endParaRPr>
          </a:p>
          <a:p>
            <a:pPr marL="1371600" lvl="2" indent="-304800" algn="l" rtl="0">
              <a:spcBef>
                <a:spcPts val="0"/>
              </a:spcBef>
              <a:spcAft>
                <a:spcPts val="0"/>
              </a:spcAft>
              <a:buClr>
                <a:srgbClr val="007FA3"/>
              </a:buClr>
              <a:buSzPts val="1200"/>
              <a:buFont typeface="Noto Sans Symbols"/>
              <a:buChar char="▪"/>
            </a:pPr>
            <a:r>
              <a:rPr lang="en-US" sz="1200">
                <a:solidFill>
                  <a:schemeClr val="dk1"/>
                </a:solidFill>
              </a:rPr>
              <a:t>Place planning, policy making, and auditing outside of IT</a:t>
            </a:r>
            <a:endParaRPr sz="1200">
              <a:solidFill>
                <a:schemeClr val="dk1"/>
              </a:solidFill>
            </a:endParaRPr>
          </a:p>
          <a:p>
            <a:pPr marL="1371600" lvl="2" indent="-304800" algn="l" rtl="0">
              <a:spcBef>
                <a:spcPts val="0"/>
              </a:spcBef>
              <a:spcAft>
                <a:spcPts val="0"/>
              </a:spcAft>
              <a:buClr>
                <a:srgbClr val="007FA3"/>
              </a:buClr>
              <a:buSzPts val="1200"/>
              <a:buFont typeface="Noto Sans Symbols"/>
              <a:buChar char="▪"/>
            </a:pPr>
            <a:r>
              <a:rPr lang="en-US" sz="1200">
                <a:solidFill>
                  <a:schemeClr val="dk1"/>
                </a:solidFill>
              </a:rPr>
              <a:t>Place operational aspects such as firewall operation within IT</a:t>
            </a:r>
            <a:endParaRPr sz="1200">
              <a:solidFill>
                <a:schemeClr val="dk1"/>
              </a:solidFill>
            </a:endParaRPr>
          </a:p>
          <a:p>
            <a:pPr marL="914400" lvl="1" indent="-304800" algn="l" rtl="0">
              <a:spcBef>
                <a:spcPts val="0"/>
              </a:spcBef>
              <a:spcAft>
                <a:spcPts val="0"/>
              </a:spcAft>
              <a:buClr>
                <a:srgbClr val="007FA3"/>
              </a:buClr>
              <a:buSzPts val="1200"/>
              <a:buChar char="–"/>
            </a:pPr>
            <a:r>
              <a:rPr lang="en-US" sz="1200">
                <a:solidFill>
                  <a:schemeClr val="dk1"/>
                </a:solidFill>
              </a:rPr>
              <a:t>Outsourcing IT Security</a:t>
            </a:r>
            <a:endParaRPr sz="1200">
              <a:solidFill>
                <a:schemeClr val="dk1"/>
              </a:solidFill>
            </a:endParaRPr>
          </a:p>
          <a:p>
            <a:pPr marL="1371600" lvl="2" indent="-304800" algn="l" rtl="0">
              <a:spcBef>
                <a:spcPts val="0"/>
              </a:spcBef>
              <a:spcAft>
                <a:spcPts val="0"/>
              </a:spcAft>
              <a:buClr>
                <a:srgbClr val="007FA3"/>
              </a:buClr>
              <a:buSzPts val="1200"/>
              <a:buChar char="▪"/>
            </a:pPr>
            <a:r>
              <a:rPr lang="en-US" sz="1200">
                <a:solidFill>
                  <a:schemeClr val="dk1"/>
                </a:solidFill>
              </a:rPr>
              <a:t>Only e-mail or webservice</a:t>
            </a:r>
            <a:endParaRPr sz="1200">
              <a:solidFill>
                <a:schemeClr val="dk1"/>
              </a:solidFill>
            </a:endParaRPr>
          </a:p>
          <a:p>
            <a:pPr marL="1371600" lvl="2" indent="-304800" algn="l" rtl="0">
              <a:spcBef>
                <a:spcPts val="0"/>
              </a:spcBef>
              <a:spcAft>
                <a:spcPts val="0"/>
              </a:spcAft>
              <a:buClr>
                <a:srgbClr val="007FA3"/>
              </a:buClr>
              <a:buSzPts val="1200"/>
              <a:buChar char="▪"/>
            </a:pPr>
            <a:r>
              <a:rPr lang="en-US" sz="1200">
                <a:solidFill>
                  <a:schemeClr val="dk1"/>
                </a:solidFill>
              </a:rPr>
              <a:t>Managed Security Service Providers (MSSPs)</a:t>
            </a:r>
            <a:endParaRPr sz="1200">
              <a:solidFill>
                <a:schemeClr val="dk1"/>
              </a:solidFill>
            </a:endParaRPr>
          </a:p>
          <a:p>
            <a:pPr marL="1828800" lvl="3" indent="-304800" algn="l" rtl="0">
              <a:spcBef>
                <a:spcPts val="0"/>
              </a:spcBef>
              <a:spcAft>
                <a:spcPts val="0"/>
              </a:spcAft>
              <a:buClr>
                <a:srgbClr val="007FA3"/>
              </a:buClr>
              <a:buSzPts val="1200"/>
              <a:buFont typeface="Noto Sans Symbols"/>
              <a:buChar char="●"/>
            </a:pPr>
            <a:r>
              <a:rPr lang="en-US" sz="1200">
                <a:solidFill>
                  <a:schemeClr val="dk1"/>
                </a:solidFill>
              </a:rPr>
              <a:t>Outsource most IT security functions to the MSSP</a:t>
            </a:r>
            <a:endParaRPr sz="1200">
              <a:solidFill>
                <a:schemeClr val="dk1"/>
              </a:solidFill>
            </a:endParaRPr>
          </a:p>
          <a:p>
            <a:pPr marL="1828800" lvl="3" indent="-304800" algn="l" rtl="0">
              <a:spcBef>
                <a:spcPts val="0"/>
              </a:spcBef>
              <a:spcAft>
                <a:spcPts val="0"/>
              </a:spcAft>
              <a:buClr>
                <a:srgbClr val="007FA3"/>
              </a:buClr>
              <a:buSzPts val="1200"/>
              <a:buFont typeface="Noto Sans Symbols"/>
              <a:buChar char="●"/>
            </a:pPr>
            <a:r>
              <a:rPr lang="en-US" sz="1200">
                <a:solidFill>
                  <a:schemeClr val="dk1"/>
                </a:solidFill>
              </a:rPr>
              <a:t>But usually not policy</a:t>
            </a:r>
            <a:endParaRPr sz="1200">
              <a:solidFill>
                <a:schemeClr val="dk1"/>
              </a:solidFill>
            </a:endParaRPr>
          </a:p>
          <a:p>
            <a:pPr marL="0" lvl="0" indent="0" algn="l" rtl="0">
              <a:spcBef>
                <a:spcPts val="0"/>
              </a:spcBef>
              <a:spcAft>
                <a:spcPts val="0"/>
              </a:spcAft>
              <a:buNone/>
            </a:pPr>
            <a:endParaRPr sz="1200">
              <a:solidFill>
                <a:schemeClr val="dk1"/>
              </a:solidFill>
            </a:endParaRPr>
          </a:p>
        </p:txBody>
      </p:sp>
      <p:sp>
        <p:nvSpPr>
          <p:cNvPr id="93" name="Google Shape;93;g138408cbd9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38408cbd9b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7FA3"/>
              </a:buClr>
              <a:buSzPts val="1200"/>
              <a:buChar char="•"/>
            </a:pPr>
            <a:r>
              <a:rPr lang="en-US" sz="1200">
                <a:solidFill>
                  <a:schemeClr val="dk1"/>
                </a:solidFill>
              </a:rPr>
              <a:t>Should You Place Security within IT?</a:t>
            </a:r>
            <a:endParaRPr sz="1200">
              <a:solidFill>
                <a:schemeClr val="dk1"/>
              </a:solidFill>
            </a:endParaRPr>
          </a:p>
          <a:p>
            <a:pPr marL="914400" lvl="1" indent="-304800" algn="l" rtl="0">
              <a:spcBef>
                <a:spcPts val="0"/>
              </a:spcBef>
              <a:spcAft>
                <a:spcPts val="0"/>
              </a:spcAft>
              <a:buClr>
                <a:srgbClr val="007FA3"/>
              </a:buClr>
              <a:buSzPts val="1200"/>
              <a:buChar char="–"/>
            </a:pPr>
            <a:r>
              <a:rPr lang="en-US" sz="1200">
                <a:solidFill>
                  <a:schemeClr val="dk1"/>
                </a:solidFill>
              </a:rPr>
              <a:t>Within IT</a:t>
            </a:r>
            <a:endParaRPr sz="1200">
              <a:solidFill>
                <a:schemeClr val="dk1"/>
              </a:solidFill>
            </a:endParaRPr>
          </a:p>
          <a:p>
            <a:pPr marL="1371600" lvl="2" indent="-304800" algn="l" rtl="0">
              <a:spcBef>
                <a:spcPts val="0"/>
              </a:spcBef>
              <a:spcAft>
                <a:spcPts val="0"/>
              </a:spcAft>
              <a:buClr>
                <a:srgbClr val="007FA3"/>
              </a:buClr>
              <a:buSzPts val="1200"/>
              <a:buFont typeface="Noto Sans Symbols"/>
              <a:buChar char="▪"/>
            </a:pPr>
            <a:r>
              <a:rPr lang="en-US" sz="1200">
                <a:solidFill>
                  <a:schemeClr val="dk1"/>
                </a:solidFill>
              </a:rPr>
              <a:t>Compatible technical skills</a:t>
            </a:r>
            <a:endParaRPr sz="1200">
              <a:solidFill>
                <a:schemeClr val="dk1"/>
              </a:solidFill>
            </a:endParaRPr>
          </a:p>
          <a:p>
            <a:pPr marL="1371600" lvl="2" indent="-304800" algn="l" rtl="0">
              <a:spcBef>
                <a:spcPts val="0"/>
              </a:spcBef>
              <a:spcAft>
                <a:spcPts val="0"/>
              </a:spcAft>
              <a:buClr>
                <a:srgbClr val="007FA3"/>
              </a:buClr>
              <a:buSzPts val="1200"/>
              <a:buFont typeface="Noto Sans Symbols"/>
              <a:buChar char="▪"/>
            </a:pPr>
            <a:r>
              <a:rPr lang="en-US" sz="1200">
                <a:solidFill>
                  <a:schemeClr val="dk1"/>
                </a:solidFill>
              </a:rPr>
              <a:t>CIO will be responsible for security</a:t>
            </a:r>
            <a:endParaRPr sz="1200">
              <a:solidFill>
                <a:schemeClr val="dk1"/>
              </a:solidFill>
            </a:endParaRPr>
          </a:p>
          <a:p>
            <a:pPr marL="914400" lvl="1" indent="-304800" algn="l" rtl="0">
              <a:spcBef>
                <a:spcPts val="0"/>
              </a:spcBef>
              <a:spcAft>
                <a:spcPts val="0"/>
              </a:spcAft>
              <a:buClr>
                <a:srgbClr val="007FA3"/>
              </a:buClr>
              <a:buSzPts val="1200"/>
              <a:buChar char="–"/>
            </a:pPr>
            <a:r>
              <a:rPr lang="en-US" sz="1200">
                <a:solidFill>
                  <a:schemeClr val="dk1"/>
                </a:solidFill>
              </a:rPr>
              <a:t>Outside IT</a:t>
            </a:r>
            <a:endParaRPr sz="1200">
              <a:solidFill>
                <a:schemeClr val="dk1"/>
              </a:solidFill>
            </a:endParaRPr>
          </a:p>
          <a:p>
            <a:pPr marL="1371600" lvl="2" indent="-304800" algn="l" rtl="0">
              <a:spcBef>
                <a:spcPts val="0"/>
              </a:spcBef>
              <a:spcAft>
                <a:spcPts val="0"/>
              </a:spcAft>
              <a:buClr>
                <a:srgbClr val="007FA3"/>
              </a:buClr>
              <a:buSzPts val="1200"/>
              <a:buFont typeface="Noto Sans Symbols"/>
              <a:buChar char="▪"/>
            </a:pPr>
            <a:r>
              <a:rPr lang="en-US" sz="1200">
                <a:solidFill>
                  <a:schemeClr val="dk1"/>
                </a:solidFill>
              </a:rPr>
              <a:t>Gives independence</a:t>
            </a:r>
            <a:endParaRPr sz="1200">
              <a:solidFill>
                <a:schemeClr val="dk1"/>
              </a:solidFill>
            </a:endParaRPr>
          </a:p>
          <a:p>
            <a:pPr marL="1828800" lvl="3" indent="-304800" algn="l" rtl="0">
              <a:spcBef>
                <a:spcPts val="0"/>
              </a:spcBef>
              <a:spcAft>
                <a:spcPts val="0"/>
              </a:spcAft>
              <a:buClr>
                <a:srgbClr val="007FA3"/>
              </a:buClr>
              <a:buSzPts val="1200"/>
              <a:buChar char="●"/>
            </a:pPr>
            <a:r>
              <a:rPr lang="en-US" sz="1200">
                <a:solidFill>
                  <a:schemeClr val="dk1"/>
                </a:solidFill>
              </a:rPr>
              <a:t>Hard to blow the whistle on IT and the CIO</a:t>
            </a:r>
            <a:endParaRPr sz="1200">
              <a:solidFill>
                <a:schemeClr val="dk1"/>
              </a:solidFill>
            </a:endParaRPr>
          </a:p>
          <a:p>
            <a:pPr marL="1371600" lvl="2" indent="-304800" algn="l" rtl="0">
              <a:spcBef>
                <a:spcPts val="0"/>
              </a:spcBef>
              <a:spcAft>
                <a:spcPts val="0"/>
              </a:spcAft>
              <a:buClr>
                <a:srgbClr val="007FA3"/>
              </a:buClr>
              <a:buSzPts val="1200"/>
              <a:buFont typeface="Noto Sans Symbols"/>
              <a:buChar char="▪"/>
            </a:pPr>
            <a:r>
              <a:rPr lang="en-US" sz="1200">
                <a:solidFill>
                  <a:schemeClr val="dk1"/>
                </a:solidFill>
              </a:rPr>
              <a:t>This is the most commonly advised choice</a:t>
            </a:r>
            <a:endParaRPr sz="1200">
              <a:solidFill>
                <a:schemeClr val="dk1"/>
              </a:solidFill>
            </a:endParaRPr>
          </a:p>
          <a:p>
            <a:pPr marL="914400" lvl="1" indent="-304800" algn="l" rtl="0">
              <a:spcBef>
                <a:spcPts val="0"/>
              </a:spcBef>
              <a:spcAft>
                <a:spcPts val="0"/>
              </a:spcAft>
              <a:buClr>
                <a:srgbClr val="007FA3"/>
              </a:buClr>
              <a:buSzPts val="1200"/>
              <a:buChar char="–"/>
            </a:pPr>
            <a:r>
              <a:rPr lang="en-US" sz="1200">
                <a:solidFill>
                  <a:schemeClr val="dk1"/>
                </a:solidFill>
              </a:rPr>
              <a:t>Hybrid</a:t>
            </a:r>
            <a:endParaRPr sz="1200">
              <a:solidFill>
                <a:schemeClr val="dk1"/>
              </a:solidFill>
            </a:endParaRPr>
          </a:p>
          <a:p>
            <a:pPr marL="1371600" lvl="2" indent="-304800" algn="l" rtl="0">
              <a:spcBef>
                <a:spcPts val="0"/>
              </a:spcBef>
              <a:spcAft>
                <a:spcPts val="0"/>
              </a:spcAft>
              <a:buClr>
                <a:srgbClr val="007FA3"/>
              </a:buClr>
              <a:buSzPts val="1200"/>
              <a:buFont typeface="Noto Sans Symbols"/>
              <a:buChar char="▪"/>
            </a:pPr>
            <a:r>
              <a:rPr lang="en-US" sz="1200">
                <a:solidFill>
                  <a:schemeClr val="dk1"/>
                </a:solidFill>
              </a:rPr>
              <a:t>Place planning, policy making, and auditing outside of IT</a:t>
            </a:r>
            <a:endParaRPr sz="1200">
              <a:solidFill>
                <a:schemeClr val="dk1"/>
              </a:solidFill>
            </a:endParaRPr>
          </a:p>
          <a:p>
            <a:pPr marL="1371600" lvl="2" indent="-304800" algn="l" rtl="0">
              <a:spcBef>
                <a:spcPts val="0"/>
              </a:spcBef>
              <a:spcAft>
                <a:spcPts val="0"/>
              </a:spcAft>
              <a:buClr>
                <a:srgbClr val="007FA3"/>
              </a:buClr>
              <a:buSzPts val="1200"/>
              <a:buFont typeface="Noto Sans Symbols"/>
              <a:buChar char="▪"/>
            </a:pPr>
            <a:r>
              <a:rPr lang="en-US" sz="1200">
                <a:solidFill>
                  <a:schemeClr val="dk1"/>
                </a:solidFill>
              </a:rPr>
              <a:t>Place operational aspects such as firewall operation within IT</a:t>
            </a:r>
            <a:endParaRPr sz="1200">
              <a:solidFill>
                <a:schemeClr val="dk1"/>
              </a:solidFill>
            </a:endParaRPr>
          </a:p>
          <a:p>
            <a:pPr marL="914400" lvl="1" indent="-304800" algn="l" rtl="0">
              <a:spcBef>
                <a:spcPts val="0"/>
              </a:spcBef>
              <a:spcAft>
                <a:spcPts val="0"/>
              </a:spcAft>
              <a:buClr>
                <a:srgbClr val="007FA3"/>
              </a:buClr>
              <a:buSzPts val="1200"/>
              <a:buChar char="–"/>
            </a:pPr>
            <a:r>
              <a:rPr lang="en-US" sz="1200">
                <a:solidFill>
                  <a:schemeClr val="dk1"/>
                </a:solidFill>
              </a:rPr>
              <a:t>Outsourcing IT Security</a:t>
            </a:r>
            <a:endParaRPr sz="1200">
              <a:solidFill>
                <a:schemeClr val="dk1"/>
              </a:solidFill>
            </a:endParaRPr>
          </a:p>
          <a:p>
            <a:pPr marL="1371600" lvl="2" indent="-304800" algn="l" rtl="0">
              <a:spcBef>
                <a:spcPts val="0"/>
              </a:spcBef>
              <a:spcAft>
                <a:spcPts val="0"/>
              </a:spcAft>
              <a:buClr>
                <a:srgbClr val="007FA3"/>
              </a:buClr>
              <a:buSzPts val="1200"/>
              <a:buChar char="▪"/>
            </a:pPr>
            <a:r>
              <a:rPr lang="en-US" sz="1200">
                <a:solidFill>
                  <a:schemeClr val="dk1"/>
                </a:solidFill>
              </a:rPr>
              <a:t>Only e-mail or webservice</a:t>
            </a:r>
            <a:endParaRPr sz="1200">
              <a:solidFill>
                <a:schemeClr val="dk1"/>
              </a:solidFill>
            </a:endParaRPr>
          </a:p>
          <a:p>
            <a:pPr marL="1371600" lvl="2" indent="-304800" algn="l" rtl="0">
              <a:spcBef>
                <a:spcPts val="0"/>
              </a:spcBef>
              <a:spcAft>
                <a:spcPts val="0"/>
              </a:spcAft>
              <a:buClr>
                <a:srgbClr val="007FA3"/>
              </a:buClr>
              <a:buSzPts val="1200"/>
              <a:buChar char="▪"/>
            </a:pPr>
            <a:r>
              <a:rPr lang="en-US" sz="1200">
                <a:solidFill>
                  <a:schemeClr val="dk1"/>
                </a:solidFill>
              </a:rPr>
              <a:t>Managed Security Service Providers (MSSPs)</a:t>
            </a:r>
            <a:endParaRPr sz="1200">
              <a:solidFill>
                <a:schemeClr val="dk1"/>
              </a:solidFill>
            </a:endParaRPr>
          </a:p>
          <a:p>
            <a:pPr marL="1828800" lvl="3" indent="-304800" algn="l" rtl="0">
              <a:spcBef>
                <a:spcPts val="0"/>
              </a:spcBef>
              <a:spcAft>
                <a:spcPts val="0"/>
              </a:spcAft>
              <a:buClr>
                <a:srgbClr val="007FA3"/>
              </a:buClr>
              <a:buSzPts val="1200"/>
              <a:buFont typeface="Noto Sans Symbols"/>
              <a:buChar char="●"/>
            </a:pPr>
            <a:r>
              <a:rPr lang="en-US" sz="1200">
                <a:solidFill>
                  <a:schemeClr val="dk1"/>
                </a:solidFill>
              </a:rPr>
              <a:t>Outsource most IT security functions to the MSSP</a:t>
            </a:r>
            <a:endParaRPr sz="1200">
              <a:solidFill>
                <a:schemeClr val="dk1"/>
              </a:solidFill>
            </a:endParaRPr>
          </a:p>
          <a:p>
            <a:pPr marL="1828800" lvl="3" indent="-304800" algn="l" rtl="0">
              <a:spcBef>
                <a:spcPts val="0"/>
              </a:spcBef>
              <a:spcAft>
                <a:spcPts val="0"/>
              </a:spcAft>
              <a:buClr>
                <a:srgbClr val="007FA3"/>
              </a:buClr>
              <a:buSzPts val="1200"/>
              <a:buFont typeface="Noto Sans Symbols"/>
              <a:buChar char="●"/>
            </a:pPr>
            <a:r>
              <a:rPr lang="en-US" sz="1200">
                <a:solidFill>
                  <a:schemeClr val="dk1"/>
                </a:solidFill>
              </a:rPr>
              <a:t>But usually not policy</a:t>
            </a:r>
            <a:endParaRPr sz="1200">
              <a:solidFill>
                <a:schemeClr val="dk1"/>
              </a:solidFill>
            </a:endParaRPr>
          </a:p>
          <a:p>
            <a:pPr marL="0" lvl="0" indent="0" algn="l" rtl="0">
              <a:spcBef>
                <a:spcPts val="0"/>
              </a:spcBef>
              <a:spcAft>
                <a:spcPts val="0"/>
              </a:spcAft>
              <a:buNone/>
            </a:pPr>
            <a:endParaRPr sz="1200">
              <a:solidFill>
                <a:schemeClr val="dk1"/>
              </a:solidFill>
            </a:endParaRPr>
          </a:p>
        </p:txBody>
      </p:sp>
      <p:sp>
        <p:nvSpPr>
          <p:cNvPr id="100" name="Google Shape;100;g138408cbd9b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8408cbd9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100" b="1" i="1" u="none" strike="noStrike" cap="none" dirty="0">
                <a:solidFill>
                  <a:srgbClr val="000000"/>
                </a:solidFill>
                <a:effectLst/>
                <a:latin typeface="Arial"/>
                <a:ea typeface="Arial"/>
                <a:cs typeface="Arial"/>
                <a:sym typeface="Arial"/>
              </a:rPr>
              <a:t>risk </a:t>
            </a:r>
            <a:r>
              <a:rPr lang="en-AU" sz="1100" b="0" i="0" u="none" strike="noStrike" cap="none" dirty="0">
                <a:solidFill>
                  <a:srgbClr val="000000"/>
                </a:solidFill>
                <a:effectLst/>
                <a:latin typeface="Arial"/>
                <a:ea typeface="Arial"/>
                <a:cs typeface="Arial"/>
                <a:sym typeface="Arial"/>
              </a:rPr>
              <a:t>is the potential for loss, damage or destruction of assets or data caused by a cyber threat</a:t>
            </a:r>
            <a:endParaRPr sz="1200" dirty="0">
              <a:solidFill>
                <a:schemeClr val="dk1"/>
              </a:solidFill>
            </a:endParaRPr>
          </a:p>
        </p:txBody>
      </p:sp>
      <p:sp>
        <p:nvSpPr>
          <p:cNvPr id="107" name="Google Shape;107;g138408cbd9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8</a:t>
            </a:fld>
            <a:endParaRPr sz="1200" b="0" i="0" u="none" strike="noStrike" cap="none">
              <a:solidFill>
                <a:schemeClr val="dk1"/>
              </a:solidFill>
              <a:latin typeface="Times New Roman"/>
              <a:ea typeface="Times New Roman"/>
              <a:cs typeface="Times New Roman"/>
              <a:sym typeface="Times New Roman"/>
            </a:endParaRPr>
          </a:p>
        </p:txBody>
      </p:sp>
      <p:sp>
        <p:nvSpPr>
          <p:cNvPr id="115" name="Google Shape;11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 name="Google Shape;116;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US" dirty="0"/>
              <a:t>Information Security Terminology</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Table 1-4  Information technology assets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8408cbd9b_0_1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9</a:t>
            </a:fld>
            <a:endParaRPr sz="1200" b="0" i="0" u="none" strike="noStrike" cap="none">
              <a:solidFill>
                <a:schemeClr val="dk1"/>
              </a:solidFill>
              <a:latin typeface="Times New Roman"/>
              <a:ea typeface="Times New Roman"/>
              <a:cs typeface="Times New Roman"/>
              <a:sym typeface="Times New Roman"/>
            </a:endParaRPr>
          </a:p>
        </p:txBody>
      </p:sp>
      <p:sp>
        <p:nvSpPr>
          <p:cNvPr id="125" name="Google Shape;125;g138408cbd9b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138408cbd9b_0_1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91969" lvl="0" indent="-115559" algn="l" rtl="0">
              <a:spcBef>
                <a:spcPts val="0"/>
              </a:spcBef>
              <a:spcAft>
                <a:spcPts val="0"/>
              </a:spcAft>
              <a:buClr>
                <a:srgbClr val="007FA3"/>
              </a:buClr>
              <a:buSzPts val="1800"/>
              <a:buChar char="•"/>
            </a:pPr>
            <a:r>
              <a:rPr lang="en-US" sz="1800" dirty="0">
                <a:solidFill>
                  <a:schemeClr val="dk1"/>
                </a:solidFill>
              </a:rPr>
              <a:t>Realities</a:t>
            </a:r>
            <a:endParaRPr sz="1050" dirty="0">
              <a:solidFill>
                <a:schemeClr val="dk1"/>
              </a:solidFill>
            </a:endParaRPr>
          </a:p>
          <a:p>
            <a:pPr marL="557279" lvl="1" indent="-137970" algn="l" rtl="0">
              <a:spcBef>
                <a:spcPts val="0"/>
              </a:spcBef>
              <a:spcAft>
                <a:spcPts val="0"/>
              </a:spcAft>
              <a:buClr>
                <a:srgbClr val="007FA3"/>
              </a:buClr>
              <a:buSzPts val="1050"/>
              <a:buChar char="–"/>
            </a:pPr>
            <a:r>
              <a:rPr lang="en-US" sz="1050" dirty="0">
                <a:solidFill>
                  <a:schemeClr val="dk1"/>
                </a:solidFill>
              </a:rPr>
              <a:t>Can never eliminate risk; the goal is to </a:t>
            </a:r>
            <a:r>
              <a:rPr lang="en-US" sz="1050" i="1" dirty="0">
                <a:solidFill>
                  <a:schemeClr val="dk1"/>
                </a:solidFill>
              </a:rPr>
              <a:t>manage</a:t>
            </a:r>
            <a:r>
              <a:rPr lang="en-US" sz="1050" dirty="0">
                <a:solidFill>
                  <a:schemeClr val="dk1"/>
                </a:solidFill>
              </a:rPr>
              <a:t> risks</a:t>
            </a:r>
            <a:endParaRPr sz="1400" dirty="0">
              <a:solidFill>
                <a:schemeClr val="dk1"/>
              </a:solidFill>
            </a:endParaRPr>
          </a:p>
          <a:p>
            <a:pPr marL="557279" lvl="1" indent="-137970" algn="l" rtl="0">
              <a:spcBef>
                <a:spcPts val="0"/>
              </a:spcBef>
              <a:spcAft>
                <a:spcPts val="0"/>
              </a:spcAft>
              <a:buClr>
                <a:srgbClr val="007FA3"/>
              </a:buClr>
              <a:buSzPts val="1050"/>
              <a:buChar char="–"/>
            </a:pPr>
            <a:r>
              <a:rPr lang="en-US" sz="1050" dirty="0">
                <a:solidFill>
                  <a:schemeClr val="dk1"/>
                </a:solidFill>
              </a:rPr>
              <a:t>“Information assurance” is impossible</a:t>
            </a:r>
            <a:endParaRPr sz="1400" dirty="0">
              <a:solidFill>
                <a:schemeClr val="dk1"/>
              </a:solidFill>
            </a:endParaRPr>
          </a:p>
          <a:p>
            <a:pPr marL="191969" lvl="0" indent="-115559" algn="l" rtl="0">
              <a:spcBef>
                <a:spcPts val="0"/>
              </a:spcBef>
              <a:spcAft>
                <a:spcPts val="0"/>
              </a:spcAft>
              <a:buClr>
                <a:srgbClr val="007FA3"/>
              </a:buClr>
              <a:buSzPts val="1800"/>
              <a:buChar char="•"/>
            </a:pPr>
            <a:r>
              <a:rPr lang="en-US" sz="1800" dirty="0">
                <a:solidFill>
                  <a:schemeClr val="dk1"/>
                </a:solidFill>
              </a:rPr>
              <a:t>Risk Analysis</a:t>
            </a:r>
            <a:endParaRPr sz="1050" dirty="0">
              <a:solidFill>
                <a:schemeClr val="dk1"/>
              </a:solidFill>
            </a:endParaRPr>
          </a:p>
          <a:p>
            <a:pPr marL="557279" lvl="1" indent="-137970" algn="l" rtl="0">
              <a:spcBef>
                <a:spcPts val="0"/>
              </a:spcBef>
              <a:spcAft>
                <a:spcPts val="0"/>
              </a:spcAft>
              <a:buClr>
                <a:srgbClr val="007FA3"/>
              </a:buClr>
              <a:buSzPts val="1050"/>
              <a:buChar char="–"/>
            </a:pPr>
            <a:r>
              <a:rPr lang="en-US" sz="1050" dirty="0">
                <a:solidFill>
                  <a:schemeClr val="dk1"/>
                </a:solidFill>
              </a:rPr>
              <a:t>Goal is reasonable risk</a:t>
            </a:r>
            <a:endParaRPr sz="1400" dirty="0">
              <a:solidFill>
                <a:schemeClr val="dk1"/>
              </a:solidFill>
            </a:endParaRPr>
          </a:p>
          <a:p>
            <a:pPr marL="557279" lvl="1" indent="-137970" algn="l" rtl="0">
              <a:spcBef>
                <a:spcPts val="0"/>
              </a:spcBef>
              <a:spcAft>
                <a:spcPts val="0"/>
              </a:spcAft>
              <a:buClr>
                <a:srgbClr val="007FA3"/>
              </a:buClr>
              <a:buSzPts val="1050"/>
              <a:buChar char="–"/>
            </a:pPr>
            <a:r>
              <a:rPr lang="en-US" sz="1050" dirty="0">
                <a:solidFill>
                  <a:schemeClr val="dk1"/>
                </a:solidFill>
              </a:rPr>
              <a:t>Risk analysis weighs the probable cost of compromises against the costs of countermeasures</a:t>
            </a:r>
            <a:endParaRPr sz="1400" dirty="0">
              <a:solidFill>
                <a:schemeClr val="dk1"/>
              </a:solidFill>
            </a:endParaRPr>
          </a:p>
          <a:p>
            <a:pPr marL="557279" lvl="1" indent="-137970" algn="l" rtl="0">
              <a:spcBef>
                <a:spcPts val="0"/>
              </a:spcBef>
              <a:spcAft>
                <a:spcPts val="0"/>
              </a:spcAft>
              <a:buClr>
                <a:srgbClr val="007FA3"/>
              </a:buClr>
              <a:buSzPts val="1050"/>
              <a:buChar char="–"/>
            </a:pPr>
            <a:r>
              <a:rPr lang="en-US" sz="1050" dirty="0">
                <a:solidFill>
                  <a:schemeClr val="dk1"/>
                </a:solidFill>
              </a:rPr>
              <a:t>Also, security has negative side effects that must be weighed</a:t>
            </a:r>
            <a:endParaRPr sz="1400" dirty="0">
              <a:solidFill>
                <a:schemeClr val="dk1"/>
              </a:solidFill>
            </a:endParaRPr>
          </a:p>
          <a:p>
            <a:pPr marL="557279" lvl="1" indent="-137970" algn="l" rtl="0">
              <a:spcBef>
                <a:spcPts val="0"/>
              </a:spcBef>
              <a:spcAft>
                <a:spcPts val="0"/>
              </a:spcAft>
              <a:buClr>
                <a:srgbClr val="007FA3"/>
              </a:buClr>
              <a:buSzPts val="1050"/>
              <a:buChar char="–"/>
            </a:pPr>
            <a:r>
              <a:rPr lang="en-US" sz="1050" dirty="0">
                <a:solidFill>
                  <a:schemeClr val="dk1"/>
                </a:solidFill>
              </a:rPr>
              <a:t>Need to think in terms of “reasonable risk”</a:t>
            </a:r>
          </a:p>
          <a:p>
            <a:pPr marL="557279" marR="0" lvl="1" indent="-137970" algn="l" defTabSz="914400" rtl="0" eaLnBrk="1" fontAlgn="auto" latinLnBrk="0" hangingPunct="1">
              <a:lnSpc>
                <a:spcPct val="100000"/>
              </a:lnSpc>
              <a:spcBef>
                <a:spcPts val="0"/>
              </a:spcBef>
              <a:spcAft>
                <a:spcPts val="0"/>
              </a:spcAft>
              <a:buClr>
                <a:srgbClr val="007FA3"/>
              </a:buClr>
              <a:buSzPts val="1050"/>
              <a:buFont typeface="Arial"/>
              <a:buChar char="–"/>
              <a:tabLst/>
              <a:defRPr/>
            </a:pPr>
            <a:r>
              <a:rPr lang="en-AU" sz="1100" b="0" i="0" u="none" strike="noStrike" cap="none" dirty="0">
                <a:solidFill>
                  <a:srgbClr val="000000"/>
                </a:solidFill>
                <a:effectLst/>
                <a:latin typeface="Arial"/>
                <a:ea typeface="Arial"/>
                <a:cs typeface="Arial"/>
                <a:sym typeface="Arial"/>
              </a:rPr>
              <a:t>It makes no sense to pay a million dollars to guard a $2,000 laptop that contains no sensitive information. </a:t>
            </a:r>
            <a:endParaRPr lang="en-AU" sz="1400" dirty="0"/>
          </a:p>
          <a:p>
            <a:pPr marL="557279" lvl="1" indent="-137970" algn="l" rtl="0">
              <a:spcBef>
                <a:spcPts val="0"/>
              </a:spcBef>
              <a:spcAft>
                <a:spcPts val="0"/>
              </a:spcAft>
              <a:buClr>
                <a:srgbClr val="007FA3"/>
              </a:buClr>
              <a:buSzPts val="1050"/>
              <a:buChar char="–"/>
            </a:pPr>
            <a:endParaRPr sz="1400"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B61BEF0D-F0BB-DE4B-95CE-6DB70DBA9567}" type="datetimeFigureOut">
              <a:rPr lang="en-US" smtClean="0"/>
              <a:pPr/>
              <a:t>8/25/22</a:t>
            </a:fld>
            <a:endParaRPr lang="en-US" dirty="0"/>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6368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053900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B61BEF0D-F0BB-DE4B-95CE-6DB70DBA9567}" type="datetimeFigureOut">
              <a:rPr lang="en-US" smtClean="0"/>
              <a:pPr/>
              <a:t>8/25/22</a:t>
            </a:fld>
            <a:endParaRPr lang="en-US" dirty="0"/>
          </a:p>
        </p:txBody>
      </p:sp>
      <p:sp>
        <p:nvSpPr>
          <p:cNvPr id="5" name="Footer Placeholder 4"/>
          <p:cNvSpPr>
            <a:spLocks noGrp="1"/>
          </p:cNvSpPr>
          <p:nvPr>
            <p:ph type="ftr" sz="quarter" idx="11"/>
          </p:nvPr>
        </p:nvSpPr>
        <p:spPr>
          <a:xfrm>
            <a:off x="581193" y="4463859"/>
            <a:ext cx="5922209" cy="273844"/>
          </a:xfrm>
        </p:spPr>
        <p:txBody>
          <a:bodyPr/>
          <a:lstStyle/>
          <a:p>
            <a:endParaRPr lang="en-US" dirty="0"/>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00289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g146db4ee455_0_1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g146db4ee455_0_12"/>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g146db4ee455_0_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74431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GB"/>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7918725" y="4467103"/>
            <a:ext cx="789381" cy="273844"/>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7758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8/25/22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428951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GB"/>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663616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GB"/>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112140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8/25/22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GB"/>
              <a:t>Click to edit Master title style</a:t>
            </a:r>
            <a:endParaRPr lang="en-US" dirty="0"/>
          </a:p>
        </p:txBody>
      </p:sp>
    </p:spTree>
    <p:extLst>
      <p:ext uri="{BB962C8B-B14F-4D97-AF65-F5344CB8AC3E}">
        <p14:creationId xmlns:p14="http://schemas.microsoft.com/office/powerpoint/2010/main" val="36613165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89539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8/25/22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927087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474933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B61BEF0D-F0BB-DE4B-95CE-6DB70DBA9567}" type="datetimeFigureOut">
              <a:rPr lang="en-US" smtClean="0"/>
              <a:pPr/>
              <a:t>8/25/22</a:t>
            </a:fld>
            <a:endParaRPr lang="en-US" dirty="0"/>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527095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
          <p:cNvSpPr txBox="1">
            <a:spLocks noGrp="1"/>
          </p:cNvSpPr>
          <p:nvPr>
            <p:ph type="ctrTitle"/>
          </p:nvPr>
        </p:nvSpPr>
        <p:spPr>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dirty="0"/>
              <a:t>Security management</a:t>
            </a:r>
            <a:endParaRPr dirty="0"/>
          </a:p>
        </p:txBody>
      </p:sp>
      <p:sp>
        <p:nvSpPr>
          <p:cNvPr id="63" name="Google Shape;63;p1"/>
          <p:cNvSpPr txBox="1">
            <a:spLocks noGrp="1"/>
          </p:cNvSpPr>
          <p:nvPr>
            <p:ph type="subTitle" idx="1"/>
          </p:nvPr>
        </p:nvSpPr>
        <p:spPr>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US" dirty="0"/>
              <a:t>Course Instructor: Dr. Zainab Abaid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42F5-61C7-52D3-F150-CD5C4630070B}"/>
              </a:ext>
            </a:extLst>
          </p:cNvPr>
          <p:cNvSpPr>
            <a:spLocks noGrp="1"/>
          </p:cNvSpPr>
          <p:nvPr>
            <p:ph type="title"/>
          </p:nvPr>
        </p:nvSpPr>
        <p:spPr>
          <a:xfrm>
            <a:off x="435894" y="526617"/>
            <a:ext cx="8272212" cy="760350"/>
          </a:xfrm>
        </p:spPr>
        <p:txBody>
          <a:bodyPr>
            <a:normAutofit/>
          </a:bodyPr>
          <a:lstStyle/>
          <a:p>
            <a:r>
              <a:rPr lang="en-US" dirty="0"/>
              <a:t>Reasonable Risk</a:t>
            </a:r>
          </a:p>
        </p:txBody>
      </p:sp>
      <p:sp>
        <p:nvSpPr>
          <p:cNvPr id="10" name="Rectangle 9">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899" y="1635372"/>
            <a:ext cx="4053480" cy="3034262"/>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uburban scene">
            <a:extLst>
              <a:ext uri="{FF2B5EF4-FFF2-40B4-BE49-F238E27FC236}">
                <a16:creationId xmlns:a16="http://schemas.microsoft.com/office/drawing/2014/main" id="{2EDC4337-563D-F47D-B94A-ACD6F8F458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408" y="1770792"/>
            <a:ext cx="2736914" cy="2736914"/>
          </a:xfrm>
          <a:prstGeom prst="rect">
            <a:avLst/>
          </a:prstGeom>
        </p:spPr>
      </p:pic>
      <p:sp>
        <p:nvSpPr>
          <p:cNvPr id="3" name="Text Placeholder 2">
            <a:extLst>
              <a:ext uri="{FF2B5EF4-FFF2-40B4-BE49-F238E27FC236}">
                <a16:creationId xmlns:a16="http://schemas.microsoft.com/office/drawing/2014/main" id="{E84CB5B1-DB88-1A76-D0C0-E8988DDB00D0}"/>
              </a:ext>
            </a:extLst>
          </p:cNvPr>
          <p:cNvSpPr>
            <a:spLocks noGrp="1"/>
          </p:cNvSpPr>
          <p:nvPr>
            <p:ph idx="1"/>
          </p:nvPr>
        </p:nvSpPr>
        <p:spPr>
          <a:xfrm>
            <a:off x="4751853" y="1635372"/>
            <a:ext cx="3956251" cy="3034262"/>
          </a:xfrm>
        </p:spPr>
        <p:txBody>
          <a:bodyPr>
            <a:normAutofit/>
          </a:bodyPr>
          <a:lstStyle/>
          <a:p>
            <a:r>
              <a:rPr lang="en-AU" dirty="0">
                <a:latin typeface="Cambria Math" panose="02040503050406030204" pitchFamily="18" charset="0"/>
                <a:ea typeface="Cambria Math" panose="02040503050406030204" pitchFamily="18" charset="0"/>
              </a:rPr>
              <a:t>If you live in a quiet and safe </a:t>
            </a:r>
            <a:r>
              <a:rPr lang="en-AU" dirty="0" err="1">
                <a:latin typeface="Cambria Math" panose="02040503050406030204" pitchFamily="18" charset="0"/>
                <a:ea typeface="Cambria Math" panose="02040503050406030204" pitchFamily="18" charset="0"/>
              </a:rPr>
              <a:t>neighborhood</a:t>
            </a:r>
            <a:r>
              <a:rPr lang="en-AU" dirty="0">
                <a:latin typeface="Cambria Math" panose="02040503050406030204" pitchFamily="18" charset="0"/>
                <a:ea typeface="Cambria Math" panose="02040503050406030204" pitchFamily="18" charset="0"/>
              </a:rPr>
              <a:t>, putting bars on your windows would create an unpleasant locked-down feeling. </a:t>
            </a:r>
          </a:p>
          <a:p>
            <a:r>
              <a:rPr lang="en-AU" dirty="0">
                <a:latin typeface="Cambria Math" panose="02040503050406030204" pitchFamily="18" charset="0"/>
                <a:ea typeface="Cambria Math" panose="02040503050406030204" pitchFamily="18" charset="0"/>
              </a:rPr>
              <a:t>Requiring you to remember a long password to get into your house would slow you down every time you enter your house. </a:t>
            </a:r>
          </a:p>
        </p:txBody>
      </p:sp>
    </p:spTree>
    <p:extLst>
      <p:ext uri="{BB962C8B-B14F-4D97-AF65-F5344CB8AC3E}">
        <p14:creationId xmlns:p14="http://schemas.microsoft.com/office/powerpoint/2010/main" val="67475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5"/>
        <p:cNvGrpSpPr/>
        <p:nvPr/>
      </p:nvGrpSpPr>
      <p:grpSpPr>
        <a:xfrm>
          <a:off x="0" y="0"/>
          <a:ext cx="0" cy="0"/>
          <a:chOff x="0" y="0"/>
          <a:chExt cx="0" cy="0"/>
        </a:xfrm>
      </p:grpSpPr>
      <p:sp>
        <p:nvSpPr>
          <p:cNvPr id="143" name="Rectangle 142">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144">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146">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148">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2314323"/>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6" name="Google Shape;136;p4"/>
          <p:cNvSpPr txBox="1">
            <a:spLocks noGrp="1"/>
          </p:cNvSpPr>
          <p:nvPr>
            <p:ph type="title"/>
          </p:nvPr>
        </p:nvSpPr>
        <p:spPr>
          <a:xfrm>
            <a:off x="435893" y="3457574"/>
            <a:ext cx="8245162" cy="800101"/>
          </a:xfrm>
          <a:prstGeom prst="rect">
            <a:avLst/>
          </a:prstGeom>
        </p:spPr>
        <p:txBody>
          <a:bodyPr spcFirstLastPara="1" vert="horz" lIns="91440" tIns="45720" rIns="91440" bIns="45720" rtlCol="0" anchor="b" anchorCtr="0">
            <a:normAutofit/>
          </a:bodyPr>
          <a:lstStyle/>
          <a:p>
            <a:pPr marL="0" lvl="0" indent="0" defTabSz="457200">
              <a:spcAft>
                <a:spcPts val="0"/>
              </a:spcAft>
              <a:buClr>
                <a:schemeClr val="dk1"/>
              </a:buClr>
              <a:buSzPts val="3300"/>
            </a:pPr>
            <a:r>
              <a:rPr lang="en-US" sz="3600"/>
              <a:t>CLASSIC RISK ANALYSIS</a:t>
            </a:r>
          </a:p>
        </p:txBody>
      </p:sp>
      <p:sp useBgFill="1">
        <p:nvSpPr>
          <p:cNvPr id="151" name="Rectangle 150">
            <a:extLst>
              <a:ext uri="{FF2B5EF4-FFF2-40B4-BE49-F238E27FC236}">
                <a16:creationId xmlns:a16="http://schemas.microsoft.com/office/drawing/2014/main" id="{066AE2FE-036E-44DB-8A9A-8E3261C9F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2925"/>
            <a:ext cx="9144000" cy="27811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8" name="Google Shape;138;p4"/>
          <p:cNvPicPr preferRelativeResize="0">
            <a:picLocks noGrp="1"/>
          </p:cNvPicPr>
          <p:nvPr>
            <p:ph idx="1"/>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b="12365"/>
          <a:stretch/>
        </p:blipFill>
        <p:spPr>
          <a:xfrm>
            <a:off x="1919659" y="542924"/>
            <a:ext cx="5984319" cy="2674621"/>
          </a:xfrm>
          <a:prstGeom prst="rect">
            <a:avLst/>
          </a:prstGeom>
          <a:noFill/>
        </p:spPr>
      </p:pic>
      <p:sp>
        <p:nvSpPr>
          <p:cNvPr id="137" name="Google Shape;137;p4"/>
          <p:cNvSpPr txBox="1">
            <a:spLocks noGrp="1"/>
          </p:cNvSpPr>
          <p:nvPr>
            <p:ph type="sldNum" sz="quarter" idx="12"/>
          </p:nvPr>
        </p:nvSpPr>
        <p:spPr>
          <a:xfrm>
            <a:off x="7918725" y="4800600"/>
            <a:ext cx="762330" cy="273843"/>
          </a:xfrm>
          <a:prstGeom prst="rect">
            <a:avLst/>
          </a:prstGeom>
        </p:spPr>
        <p:txBody>
          <a:bodyPr spcFirstLastPara="1" vert="horz" lIns="91440" tIns="45720" rIns="91440" bIns="45720" rtlCol="0" anchor="ctr" anchorCtr="0">
            <a:normAutofit/>
          </a:bodyPr>
          <a:lstStyle/>
          <a:p>
            <a:pPr lvl="0" indent="0" defTabSz="914400">
              <a:lnSpc>
                <a:spcPct val="90000"/>
              </a:lnSpc>
              <a:spcBef>
                <a:spcPts val="0"/>
              </a:spcBef>
              <a:spcAft>
                <a:spcPts val="600"/>
              </a:spcAft>
              <a:buClr>
                <a:srgbClr val="000000"/>
              </a:buClr>
              <a:buSzPts val="1000"/>
              <a:buFont typeface="Arial"/>
              <a:buNone/>
            </a:pPr>
            <a:fld id="{00000000-1234-1234-1234-123412341234}" type="slidenum">
              <a:rPr lang="en-US" sz="700">
                <a:solidFill>
                  <a:schemeClr val="accent1">
                    <a:lumMod val="75000"/>
                    <a:lumOff val="25000"/>
                  </a:schemeClr>
                </a:solidFill>
              </a:rPr>
              <a:pPr lvl="0" indent="0" defTabSz="914400">
                <a:lnSpc>
                  <a:spcPct val="90000"/>
                </a:lnSpc>
                <a:spcBef>
                  <a:spcPts val="0"/>
                </a:spcBef>
                <a:spcAft>
                  <a:spcPts val="600"/>
                </a:spcAft>
                <a:buClr>
                  <a:srgbClr val="000000"/>
                </a:buClr>
                <a:buSzPts val="1000"/>
                <a:buFont typeface="Arial"/>
                <a:buNone/>
              </a:pPr>
              <a:t>11</a:t>
            </a:fld>
            <a:endParaRPr lang="en-US" sz="700">
              <a:solidFill>
                <a:schemeClr val="accent1">
                  <a:lumMod val="75000"/>
                  <a:lumOff val="2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1"/>
        <p:cNvGrpSpPr/>
        <p:nvPr/>
      </p:nvGrpSpPr>
      <p:grpSpPr>
        <a:xfrm>
          <a:off x="0" y="0"/>
          <a:ext cx="0" cy="0"/>
          <a:chOff x="0" y="0"/>
          <a:chExt cx="0" cy="0"/>
        </a:xfrm>
      </p:grpSpPr>
      <p:sp>
        <p:nvSpPr>
          <p:cNvPr id="182" name="Rectangle 181">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84" name="Rectangle 183">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489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itle 1">
            <a:extLst>
              <a:ext uri="{FF2B5EF4-FFF2-40B4-BE49-F238E27FC236}">
                <a16:creationId xmlns:a16="http://schemas.microsoft.com/office/drawing/2014/main" id="{CEAFE84A-60B1-5D47-A2CF-0F3EB19654C4}"/>
              </a:ext>
            </a:extLst>
          </p:cNvPr>
          <p:cNvSpPr>
            <a:spLocks noGrp="1"/>
          </p:cNvSpPr>
          <p:nvPr>
            <p:ph type="title"/>
          </p:nvPr>
        </p:nvSpPr>
        <p:spPr>
          <a:xfrm>
            <a:off x="482601" y="775041"/>
            <a:ext cx="3619692" cy="3619057"/>
          </a:xfrm>
        </p:spPr>
        <p:txBody>
          <a:bodyPr anchor="ctr">
            <a:normAutofit/>
          </a:bodyPr>
          <a:lstStyle/>
          <a:p>
            <a:r>
              <a:rPr lang="en-US" sz="4100">
                <a:solidFill>
                  <a:srgbClr val="FFFFFF"/>
                </a:solidFill>
              </a:rPr>
              <a:t>Risk analysis activity: problem 1</a:t>
            </a:r>
          </a:p>
        </p:txBody>
      </p:sp>
      <p:sp>
        <p:nvSpPr>
          <p:cNvPr id="186" name="Rectangle 185">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934" y="345651"/>
            <a:ext cx="3621024" cy="837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88" name="Rectangle 187">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7080" y="345651"/>
            <a:ext cx="3621024" cy="837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2" name="Google Shape;172;p32"/>
          <p:cNvSpPr txBox="1">
            <a:spLocks noGrp="1"/>
          </p:cNvSpPr>
          <p:nvPr>
            <p:ph idx="1"/>
          </p:nvPr>
        </p:nvSpPr>
        <p:spPr>
          <a:xfrm>
            <a:off x="5066826" y="775042"/>
            <a:ext cx="3641278" cy="3619057"/>
          </a:xfrm>
          <a:ln w="57150">
            <a:noFill/>
          </a:ln>
        </p:spPr>
        <p:txBody>
          <a:bodyPr spcFirstLastPara="1" lIns="91425" tIns="91425" rIns="91425" bIns="91425" anchor="ctr" anchorCtr="0">
            <a:normAutofit/>
          </a:bodyPr>
          <a:lstStyle/>
          <a:p>
            <a:pPr marL="457200" indent="-312644">
              <a:spcBef>
                <a:spcPts val="0"/>
              </a:spcBef>
              <a:spcAft>
                <a:spcPts val="600"/>
              </a:spcAft>
              <a:buSzPct val="111162"/>
              <a:buFont typeface="Wingdings 2" panose="05020102010507070707" pitchFamily="18" charset="2"/>
              <a:buChar char="●"/>
            </a:pPr>
            <a:r>
              <a:rPr lang="en-US" sz="1500">
                <a:solidFill>
                  <a:schemeClr val="accent2">
                    <a:lumMod val="50000"/>
                  </a:schemeClr>
                </a:solidFill>
                <a:latin typeface="Optima" panose="02000503060000020004" pitchFamily="2" charset="0"/>
              </a:rPr>
              <a:t>A building is valued at $100,000. A fire would damage 25% of the building. Insurance underwriting suggests fires occur once every ten years. How much should be spent on fire suppression annually?</a:t>
            </a:r>
          </a:p>
        </p:txBody>
      </p:sp>
    </p:spTree>
    <p:extLst>
      <p:ext uri="{BB962C8B-B14F-4D97-AF65-F5344CB8AC3E}">
        <p14:creationId xmlns:p14="http://schemas.microsoft.com/office/powerpoint/2010/main" val="339534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5"/>
        <p:cNvGrpSpPr/>
        <p:nvPr/>
      </p:nvGrpSpPr>
      <p:grpSpPr>
        <a:xfrm>
          <a:off x="0" y="0"/>
          <a:ext cx="0" cy="0"/>
          <a:chOff x="0" y="0"/>
          <a:chExt cx="0" cy="0"/>
        </a:xfrm>
      </p:grpSpPr>
      <p:sp>
        <p:nvSpPr>
          <p:cNvPr id="171" name="Rectangle 170">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3" name="Rectangle 172">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5" name="Rectangle 174">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7" name="Rectangle 176">
            <a:extLst>
              <a:ext uri="{FF2B5EF4-FFF2-40B4-BE49-F238E27FC236}">
                <a16:creationId xmlns:a16="http://schemas.microsoft.com/office/drawing/2014/main" id="{495E99FA-492C-4C5E-9893-0F326B1B6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460805"/>
            <a:ext cx="8482004" cy="8919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9" name="Rectangle 17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5007" y="364258"/>
            <a:ext cx="3131058" cy="44165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D5660C4-D272-587B-D813-AD6FF596080A}"/>
              </a:ext>
            </a:extLst>
          </p:cNvPr>
          <p:cNvSpPr>
            <a:spLocks noGrp="1"/>
          </p:cNvSpPr>
          <p:nvPr>
            <p:ph type="title"/>
          </p:nvPr>
        </p:nvSpPr>
        <p:spPr>
          <a:xfrm>
            <a:off x="5972320" y="835323"/>
            <a:ext cx="2452312" cy="3468245"/>
          </a:xfrm>
        </p:spPr>
        <p:txBody>
          <a:bodyPr vert="horz" lIns="91440" tIns="45720" rIns="91440" bIns="45720" rtlCol="0" anchor="ctr">
            <a:normAutofit/>
          </a:bodyPr>
          <a:lstStyle/>
          <a:p>
            <a:pPr defTabSz="457200">
              <a:spcBef>
                <a:spcPct val="0"/>
              </a:spcBef>
            </a:pPr>
            <a:r>
              <a:rPr lang="en-US" sz="2400">
                <a:solidFill>
                  <a:srgbClr val="FFFFFF"/>
                </a:solidFill>
              </a:rPr>
              <a:t>Problem 1 Solution</a:t>
            </a:r>
          </a:p>
        </p:txBody>
      </p:sp>
      <p:sp>
        <p:nvSpPr>
          <p:cNvPr id="166" name="Google Shape;166;p31"/>
          <p:cNvSpPr txBox="1">
            <a:spLocks noGrp="1"/>
          </p:cNvSpPr>
          <p:nvPr>
            <p:ph type="body" idx="1"/>
          </p:nvPr>
        </p:nvSpPr>
        <p:spPr>
          <a:xfrm>
            <a:off x="695937" y="835323"/>
            <a:ext cx="4581134" cy="3468245"/>
          </a:xfrm>
          <a:prstGeom prst="rect">
            <a:avLst/>
          </a:prstGeom>
        </p:spPr>
        <p:txBody>
          <a:bodyPr spcFirstLastPara="1" vert="horz" lIns="91440" tIns="45720" rIns="91440" bIns="45720" rtlCol="0" anchor="ctr" anchorCtr="0">
            <a:normAutofit/>
          </a:bodyPr>
          <a:lstStyle/>
          <a:p>
            <a:pPr marL="457200" lvl="0" indent="-342900" defTabSz="457200">
              <a:spcBef>
                <a:spcPct val="20000"/>
              </a:spcBef>
              <a:spcAft>
                <a:spcPts val="600"/>
              </a:spcAft>
              <a:buSzPct val="92000"/>
              <a:buFont typeface="Wingdings 2" panose="05020102010507070707" pitchFamily="18" charset="2"/>
              <a:buChar char=""/>
            </a:pPr>
            <a:r>
              <a:rPr lang="en-US"/>
              <a:t>AV= $ 100,000</a:t>
            </a:r>
          </a:p>
          <a:p>
            <a:pPr marL="457200" lvl="0" indent="-342900" defTabSz="457200">
              <a:spcBef>
                <a:spcPct val="20000"/>
              </a:spcBef>
              <a:spcAft>
                <a:spcPts val="600"/>
              </a:spcAft>
              <a:buSzPct val="92000"/>
              <a:buFont typeface="Wingdings 2" panose="05020102010507070707" pitchFamily="18" charset="2"/>
              <a:buChar char=""/>
            </a:pPr>
            <a:r>
              <a:rPr lang="en-US"/>
              <a:t>SLE= AV x EF = $100,000 x 25% = $25000</a:t>
            </a:r>
          </a:p>
          <a:p>
            <a:pPr marL="457200" lvl="0" indent="-342900" defTabSz="457200">
              <a:spcBef>
                <a:spcPct val="20000"/>
              </a:spcBef>
              <a:spcAft>
                <a:spcPts val="600"/>
              </a:spcAft>
              <a:buSzPct val="92000"/>
              <a:buFont typeface="Wingdings 2" panose="05020102010507070707" pitchFamily="18" charset="2"/>
              <a:buChar char=""/>
            </a:pPr>
            <a:r>
              <a:rPr lang="en-US"/>
              <a:t>ALE= SLE x ARO = $25,000 x 0.1 = $2,500</a:t>
            </a:r>
          </a:p>
          <a:p>
            <a:pPr marL="457200" lvl="0" indent="-228600" defTabSz="457200">
              <a:spcBef>
                <a:spcPct val="20000"/>
              </a:spcBef>
              <a:spcAft>
                <a:spcPts val="600"/>
              </a:spcAft>
              <a:buSzPct val="92000"/>
              <a:buFont typeface="Wingdings 2" panose="05020102010507070707" pitchFamily="18" charset="2"/>
              <a:buChar char=""/>
            </a:pPr>
            <a:endParaRPr lang="en-US"/>
          </a:p>
          <a:p>
            <a:pPr marL="457200" lvl="0" indent="-342900" defTabSz="457200">
              <a:spcBef>
                <a:spcPct val="20000"/>
              </a:spcBef>
              <a:spcAft>
                <a:spcPts val="600"/>
              </a:spcAft>
              <a:buSzPct val="92000"/>
              <a:buFont typeface="Wingdings 2" panose="05020102010507070707" pitchFamily="18" charset="2"/>
              <a:buChar char=""/>
            </a:pPr>
            <a:r>
              <a:rPr lang="en-US"/>
              <a:t>Therefore, spend $2500 on fire suppression? Not exactly, because the SLE is unrealistic (does not account for possible loss of life, relative value of different parts of the building, down time)</a:t>
            </a:r>
          </a:p>
        </p:txBody>
      </p:sp>
      <p:sp>
        <p:nvSpPr>
          <p:cNvPr id="2" name="Title 1">
            <a:extLst>
              <a:ext uri="{FF2B5EF4-FFF2-40B4-BE49-F238E27FC236}">
                <a16:creationId xmlns:a16="http://schemas.microsoft.com/office/drawing/2014/main" id="{11D668A3-0F1E-24BD-1E66-D5C80021F2E9}"/>
              </a:ext>
            </a:extLst>
          </p:cNvPr>
          <p:cNvSpPr txBox="1">
            <a:spLocks/>
          </p:cNvSpPr>
          <p:nvPr/>
        </p:nvSpPr>
        <p:spPr>
          <a:xfrm>
            <a:off x="311700" y="292850"/>
            <a:ext cx="8520600" cy="801000"/>
          </a:xfrm>
          <a:prstGeom prst="rect">
            <a:avLst/>
          </a:prstGeom>
        </p:spPr>
        <p:txBody>
          <a:bodyPr>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1"/>
        <p:cNvGrpSpPr/>
        <p:nvPr/>
      </p:nvGrpSpPr>
      <p:grpSpPr>
        <a:xfrm>
          <a:off x="0" y="0"/>
          <a:ext cx="0" cy="0"/>
          <a:chOff x="0" y="0"/>
          <a:chExt cx="0" cy="0"/>
        </a:xfrm>
      </p:grpSpPr>
      <p:sp>
        <p:nvSpPr>
          <p:cNvPr id="182" name="Rectangle 181">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84" name="Rectangle 183">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489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itle 1">
            <a:extLst>
              <a:ext uri="{FF2B5EF4-FFF2-40B4-BE49-F238E27FC236}">
                <a16:creationId xmlns:a16="http://schemas.microsoft.com/office/drawing/2014/main" id="{CEAFE84A-60B1-5D47-A2CF-0F3EB19654C4}"/>
              </a:ext>
            </a:extLst>
          </p:cNvPr>
          <p:cNvSpPr>
            <a:spLocks noGrp="1"/>
          </p:cNvSpPr>
          <p:nvPr>
            <p:ph type="title"/>
          </p:nvPr>
        </p:nvSpPr>
        <p:spPr>
          <a:xfrm>
            <a:off x="482601" y="775041"/>
            <a:ext cx="3619692" cy="3619057"/>
          </a:xfrm>
        </p:spPr>
        <p:txBody>
          <a:bodyPr anchor="ctr">
            <a:normAutofit/>
          </a:bodyPr>
          <a:lstStyle/>
          <a:p>
            <a:r>
              <a:rPr lang="en-US" sz="4100">
                <a:solidFill>
                  <a:srgbClr val="FFFFFF"/>
                </a:solidFill>
              </a:rPr>
              <a:t>Risk analysis activity: problem 2</a:t>
            </a:r>
          </a:p>
        </p:txBody>
      </p:sp>
      <p:sp>
        <p:nvSpPr>
          <p:cNvPr id="186" name="Rectangle 185">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934" y="345651"/>
            <a:ext cx="3621024" cy="837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88" name="Rectangle 187">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7080" y="345651"/>
            <a:ext cx="3621024" cy="837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2" name="Google Shape;172;p32"/>
          <p:cNvSpPr txBox="1">
            <a:spLocks noGrp="1"/>
          </p:cNvSpPr>
          <p:nvPr>
            <p:ph idx="1"/>
          </p:nvPr>
        </p:nvSpPr>
        <p:spPr>
          <a:xfrm>
            <a:off x="5066826" y="775042"/>
            <a:ext cx="3641278" cy="3619057"/>
          </a:xfrm>
          <a:ln w="57150">
            <a:noFill/>
          </a:ln>
        </p:spPr>
        <p:txBody>
          <a:bodyPr spcFirstLastPara="1" lIns="91425" tIns="91425" rIns="91425" bIns="91425" anchor="ctr" anchorCtr="0">
            <a:normAutofit/>
          </a:bodyPr>
          <a:lstStyle/>
          <a:p>
            <a:pPr marL="457200" lvl="0" indent="-312644" rtl="0">
              <a:lnSpc>
                <a:spcPct val="90000"/>
              </a:lnSpc>
              <a:spcBef>
                <a:spcPts val="0"/>
              </a:spcBef>
              <a:spcAft>
                <a:spcPts val="600"/>
              </a:spcAft>
              <a:buSzPct val="111162"/>
              <a:buChar char="●"/>
            </a:pPr>
            <a:r>
              <a:rPr lang="en-US" sz="1200">
                <a:solidFill>
                  <a:schemeClr val="accent2">
                    <a:lumMod val="50000"/>
                  </a:schemeClr>
                </a:solidFill>
                <a:latin typeface="Optima" panose="02000503060000020004" pitchFamily="2" charset="0"/>
              </a:rPr>
              <a:t>Let’s say that your organization is considering some solution that can help you to discover malicious insider actions on your file servers to reduce the risk of losing a particular piece of intellectual property (IP). The IP asset of interest has a value of $75,000. If leaked, the asset will only retain 25% of its value. There’s a 90% chance of malicious insider activity occurring in any given year).</a:t>
            </a:r>
          </a:p>
          <a:p>
            <a:pPr marL="457200" lvl="0" indent="-312644" rtl="0">
              <a:lnSpc>
                <a:spcPct val="90000"/>
              </a:lnSpc>
              <a:spcBef>
                <a:spcPts val="0"/>
              </a:spcBef>
              <a:spcAft>
                <a:spcPts val="600"/>
              </a:spcAft>
              <a:buSzPct val="111162"/>
              <a:buChar char="●"/>
            </a:pPr>
            <a:r>
              <a:rPr lang="en-US" sz="1200">
                <a:solidFill>
                  <a:schemeClr val="accent2">
                    <a:lumMod val="50000"/>
                  </a:schemeClr>
                </a:solidFill>
                <a:latin typeface="Optima" panose="02000503060000020004" pitchFamily="2" charset="0"/>
              </a:rPr>
              <a:t>The software solution has a license fee of $10,000 and decreases the chance of malicious insider activity to 55%.</a:t>
            </a:r>
          </a:p>
          <a:p>
            <a:pPr marL="457200" lvl="0" indent="-312644" rtl="0">
              <a:lnSpc>
                <a:spcPct val="90000"/>
              </a:lnSpc>
              <a:spcBef>
                <a:spcPts val="0"/>
              </a:spcBef>
              <a:spcAft>
                <a:spcPts val="600"/>
              </a:spcAft>
              <a:buSzPct val="111162"/>
              <a:buChar char="●"/>
            </a:pPr>
            <a:r>
              <a:rPr lang="en-US" sz="1200">
                <a:solidFill>
                  <a:schemeClr val="accent2">
                    <a:lumMod val="50000"/>
                  </a:schemeClr>
                </a:solidFill>
                <a:latin typeface="Optima" panose="02000503060000020004" pitchFamily="2" charset="0"/>
              </a:rPr>
              <a:t>Filing a patent for IP protection cost $25,000 but reduces the chance of malicious insider activity to 35%</a:t>
            </a:r>
          </a:p>
          <a:p>
            <a:pPr marL="457200" lvl="0" indent="-312644" rtl="0">
              <a:lnSpc>
                <a:spcPct val="90000"/>
              </a:lnSpc>
              <a:spcBef>
                <a:spcPts val="0"/>
              </a:spcBef>
              <a:spcAft>
                <a:spcPts val="600"/>
              </a:spcAft>
              <a:buSzPct val="111162"/>
              <a:buChar char="●"/>
            </a:pPr>
            <a:r>
              <a:rPr lang="en-US" sz="1200">
                <a:solidFill>
                  <a:schemeClr val="accent2">
                    <a:lumMod val="50000"/>
                  </a:schemeClr>
                </a:solidFill>
                <a:latin typeface="Optima" panose="02000503060000020004" pitchFamily="2" charset="0"/>
              </a:rPr>
              <a:t> Which countermeasure is better and by how much?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7"/>
        <p:cNvGrpSpPr/>
        <p:nvPr/>
      </p:nvGrpSpPr>
      <p:grpSpPr>
        <a:xfrm>
          <a:off x="0" y="0"/>
          <a:ext cx="0" cy="0"/>
          <a:chOff x="0" y="0"/>
          <a:chExt cx="0" cy="0"/>
        </a:xfrm>
      </p:grpSpPr>
      <p:sp>
        <p:nvSpPr>
          <p:cNvPr id="183" name="Rectangle 182">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5" name="Rectangle 184">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7" name="Rectangle 186">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9" name="Rectangle 188">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2314323"/>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1" name="Rectangle 190">
            <a:extLst>
              <a:ext uri="{FF2B5EF4-FFF2-40B4-BE49-F238E27FC236}">
                <a16:creationId xmlns:a16="http://schemas.microsoft.com/office/drawing/2014/main" id="{99D7C13F-A74A-458C-BD0A-E94D29F59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631"/>
            <a:ext cx="9143999" cy="46648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4EA0D2BB-E66C-43E1-9553-F0782C709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2059" y="542924"/>
            <a:ext cx="3757041" cy="4249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C072C34-6458-8EE6-4D3A-5E5A0EEBB406}"/>
              </a:ext>
            </a:extLst>
          </p:cNvPr>
          <p:cNvSpPr>
            <a:spLocks noGrp="1"/>
          </p:cNvSpPr>
          <p:nvPr>
            <p:ph type="title"/>
          </p:nvPr>
        </p:nvSpPr>
        <p:spPr>
          <a:xfrm>
            <a:off x="5446450" y="1064418"/>
            <a:ext cx="3086938" cy="1564402"/>
          </a:xfrm>
        </p:spPr>
        <p:txBody>
          <a:bodyPr vert="horz" lIns="91440" tIns="45720" rIns="91440" bIns="45720" rtlCol="0" anchor="b">
            <a:normAutofit/>
          </a:bodyPr>
          <a:lstStyle/>
          <a:p>
            <a:pPr defTabSz="457200">
              <a:spcBef>
                <a:spcPct val="0"/>
              </a:spcBef>
            </a:pPr>
            <a:r>
              <a:rPr lang="en-US" sz="3600">
                <a:solidFill>
                  <a:srgbClr val="FFFFFF"/>
                </a:solidFill>
              </a:rPr>
              <a:t>Problem 2 Solution</a:t>
            </a:r>
          </a:p>
        </p:txBody>
      </p:sp>
      <p:graphicFrame>
        <p:nvGraphicFramePr>
          <p:cNvPr id="178" name="Google Shape;178;p34"/>
          <p:cNvGraphicFramePr/>
          <p:nvPr>
            <p:extLst>
              <p:ext uri="{D42A27DB-BD31-4B8C-83A1-F6EECF244321}">
                <p14:modId xmlns:p14="http://schemas.microsoft.com/office/powerpoint/2010/main" val="2245211686"/>
              </p:ext>
            </p:extLst>
          </p:nvPr>
        </p:nvGraphicFramePr>
        <p:xfrm>
          <a:off x="698374" y="977253"/>
          <a:ext cx="3873628" cy="3409597"/>
        </p:xfrm>
        <a:graphic>
          <a:graphicData uri="http://schemas.openxmlformats.org/drawingml/2006/table">
            <a:tbl>
              <a:tblPr>
                <a:noFill/>
                <a:tableStyleId>{8415A85D-E0DB-44FD-86A4-BF4CAE2E8E26}</a:tableStyleId>
              </a:tblPr>
              <a:tblGrid>
                <a:gridCol w="1054001">
                  <a:extLst>
                    <a:ext uri="{9D8B030D-6E8A-4147-A177-3AD203B41FA5}">
                      <a16:colId xmlns:a16="http://schemas.microsoft.com/office/drawing/2014/main" val="20000"/>
                    </a:ext>
                  </a:extLst>
                </a:gridCol>
                <a:gridCol w="890925">
                  <a:extLst>
                    <a:ext uri="{9D8B030D-6E8A-4147-A177-3AD203B41FA5}">
                      <a16:colId xmlns:a16="http://schemas.microsoft.com/office/drawing/2014/main" val="20001"/>
                    </a:ext>
                  </a:extLst>
                </a:gridCol>
                <a:gridCol w="1109201">
                  <a:extLst>
                    <a:ext uri="{9D8B030D-6E8A-4147-A177-3AD203B41FA5}">
                      <a16:colId xmlns:a16="http://schemas.microsoft.com/office/drawing/2014/main" val="20002"/>
                    </a:ext>
                  </a:extLst>
                </a:gridCol>
                <a:gridCol w="819501">
                  <a:extLst>
                    <a:ext uri="{9D8B030D-6E8A-4147-A177-3AD203B41FA5}">
                      <a16:colId xmlns:a16="http://schemas.microsoft.com/office/drawing/2014/main" val="20003"/>
                    </a:ext>
                  </a:extLst>
                </a:gridCol>
              </a:tblGrid>
              <a:tr h="322429">
                <a:tc>
                  <a:txBody>
                    <a:bodyPr/>
                    <a:lstStyle/>
                    <a:p>
                      <a:pPr marL="0" marR="0" lvl="0" indent="0" algn="l" rtl="0">
                        <a:lnSpc>
                          <a:spcPct val="100000"/>
                        </a:lnSpc>
                        <a:spcBef>
                          <a:spcPts val="0"/>
                        </a:spcBef>
                        <a:spcAft>
                          <a:spcPts val="0"/>
                        </a:spcAft>
                        <a:buClr>
                          <a:srgbClr val="000000"/>
                        </a:buClr>
                        <a:buSzPts val="1200"/>
                        <a:buFont typeface="Arial"/>
                        <a:buNone/>
                      </a:pPr>
                      <a:endParaRPr sz="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800" b="0" i="0" u="none" strike="noStrike" cap="none">
                        <a:latin typeface="Arial"/>
                        <a:ea typeface="Arial"/>
                        <a:cs typeface="Arial"/>
                        <a:sym typeface="Arial"/>
                      </a:endParaRPr>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Base Case</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License Fee</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Patent</a:t>
                      </a:r>
                      <a:endParaRPr sz="900"/>
                    </a:p>
                  </a:txBody>
                  <a:tcPr marL="43172" marR="43172" marT="21586" marB="21586"/>
                </a:tc>
                <a:extLst>
                  <a:ext uri="{0D108BD9-81ED-4DB2-BD59-A6C34878D82A}">
                    <a16:rowId xmlns:a16="http://schemas.microsoft.com/office/drawing/2014/main" val="10000"/>
                  </a:ext>
                </a:extLst>
              </a:tr>
              <a:tr h="322429">
                <a:tc>
                  <a:txBody>
                    <a:bodyPr/>
                    <a:lstStyle/>
                    <a:p>
                      <a:pPr marL="0" marR="0" lvl="0" indent="0" algn="l" rtl="0">
                        <a:lnSpc>
                          <a:spcPct val="100000"/>
                        </a:lnSpc>
                        <a:spcBef>
                          <a:spcPts val="0"/>
                        </a:spcBef>
                        <a:spcAft>
                          <a:spcPts val="0"/>
                        </a:spcAft>
                        <a:buClr>
                          <a:srgbClr val="000000"/>
                        </a:buClr>
                        <a:buSzPts val="1200"/>
                        <a:buFont typeface="Arial"/>
                        <a:buNone/>
                      </a:pPr>
                      <a:endParaRPr sz="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Asset value (AV)</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$75, 000</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$75, 000</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$75, 000</a:t>
                      </a:r>
                      <a:endParaRPr sz="900"/>
                    </a:p>
                  </a:txBody>
                  <a:tcPr marL="43172" marR="43172" marT="21586" marB="21586"/>
                </a:tc>
                <a:extLst>
                  <a:ext uri="{0D108BD9-81ED-4DB2-BD59-A6C34878D82A}">
                    <a16:rowId xmlns:a16="http://schemas.microsoft.com/office/drawing/2014/main" val="10001"/>
                  </a:ext>
                </a:extLst>
              </a:tr>
              <a:tr h="322429">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Exposure Factor (EF)</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75%</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75%</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75%</a:t>
                      </a:r>
                      <a:endParaRPr sz="900"/>
                    </a:p>
                  </a:txBody>
                  <a:tcPr marL="43172" marR="43172" marT="21586" marB="21586"/>
                </a:tc>
                <a:extLst>
                  <a:ext uri="{0D108BD9-81ED-4DB2-BD59-A6C34878D82A}">
                    <a16:rowId xmlns:a16="http://schemas.microsoft.com/office/drawing/2014/main" val="10002"/>
                  </a:ext>
                </a:extLst>
              </a:tr>
              <a:tr h="449363">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Single Loss Expectancy (SLE)</a:t>
                      </a:r>
                      <a:endParaRPr sz="900"/>
                    </a:p>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 AV x EF</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$75,000 x .75</a:t>
                      </a:r>
                      <a:endParaRPr sz="900"/>
                    </a:p>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=$ 56,250</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$75,000 x .75</a:t>
                      </a:r>
                      <a:endParaRPr sz="900"/>
                    </a:p>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=$ 56,250</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$75,000 x .75</a:t>
                      </a:r>
                      <a:endParaRPr sz="900"/>
                    </a:p>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=$ 56,250</a:t>
                      </a:r>
                      <a:endParaRPr sz="900"/>
                    </a:p>
                  </a:txBody>
                  <a:tcPr marL="43172" marR="43172" marT="21586" marB="21586"/>
                </a:tc>
                <a:extLst>
                  <a:ext uri="{0D108BD9-81ED-4DB2-BD59-A6C34878D82A}">
                    <a16:rowId xmlns:a16="http://schemas.microsoft.com/office/drawing/2014/main" val="10003"/>
                  </a:ext>
                </a:extLst>
              </a:tr>
              <a:tr h="322429">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Annualized Rate of Occurrence (ARO)</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90%</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55%</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35%</a:t>
                      </a:r>
                      <a:endParaRPr sz="900"/>
                    </a:p>
                  </a:txBody>
                  <a:tcPr marL="43172" marR="43172" marT="21586" marB="21586"/>
                </a:tc>
                <a:extLst>
                  <a:ext uri="{0D108BD9-81ED-4DB2-BD59-A6C34878D82A}">
                    <a16:rowId xmlns:a16="http://schemas.microsoft.com/office/drawing/2014/main" val="10004"/>
                  </a:ext>
                </a:extLst>
              </a:tr>
              <a:tr h="449363">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Annualized Loss Expectancy (ALE) = ARO x SLE</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0.90 x $ 56,250</a:t>
                      </a:r>
                      <a:endParaRPr sz="900"/>
                    </a:p>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=$50,625</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0.55 x 56,250</a:t>
                      </a:r>
                      <a:endParaRPr sz="900"/>
                    </a:p>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=$30938</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0.35 x 56,250</a:t>
                      </a:r>
                      <a:endParaRPr sz="900"/>
                    </a:p>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=$19688</a:t>
                      </a:r>
                      <a:endParaRPr sz="900"/>
                    </a:p>
                  </a:txBody>
                  <a:tcPr marL="43172" marR="43172" marT="21586" marB="21586"/>
                </a:tc>
                <a:extLst>
                  <a:ext uri="{0D108BD9-81ED-4DB2-BD59-A6C34878D82A}">
                    <a16:rowId xmlns:a16="http://schemas.microsoft.com/office/drawing/2014/main" val="10005"/>
                  </a:ext>
                </a:extLst>
              </a:tr>
              <a:tr h="322429">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ALE Reduction for countermeasure</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$19687</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$30937</a:t>
                      </a:r>
                      <a:endParaRPr sz="900"/>
                    </a:p>
                  </a:txBody>
                  <a:tcPr marL="43172" marR="43172" marT="21586" marB="21586"/>
                </a:tc>
                <a:extLst>
                  <a:ext uri="{0D108BD9-81ED-4DB2-BD59-A6C34878D82A}">
                    <a16:rowId xmlns:a16="http://schemas.microsoft.com/office/drawing/2014/main" val="10006"/>
                  </a:ext>
                </a:extLst>
              </a:tr>
              <a:tr h="449363">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Annualized Countermeasure Cost</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$10000</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$25000</a:t>
                      </a:r>
                      <a:endParaRPr sz="900"/>
                    </a:p>
                  </a:txBody>
                  <a:tcPr marL="43172" marR="43172" marT="21586" marB="21586"/>
                </a:tc>
                <a:extLst>
                  <a:ext uri="{0D108BD9-81ED-4DB2-BD59-A6C34878D82A}">
                    <a16:rowId xmlns:a16="http://schemas.microsoft.com/office/drawing/2014/main" val="10007"/>
                  </a:ext>
                </a:extLst>
              </a:tr>
              <a:tr h="449363">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Annualized Net Countermeasure Value</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$9687</a:t>
                      </a:r>
                      <a:endParaRPr sz="900"/>
                    </a:p>
                  </a:txBody>
                  <a:tcPr marL="43172" marR="43172" marT="21586" marB="21586"/>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$5937</a:t>
                      </a:r>
                      <a:endParaRPr sz="900"/>
                    </a:p>
                  </a:txBody>
                  <a:tcPr marL="43172" marR="43172" marT="21586" marB="21586"/>
                </a:tc>
                <a:extLst>
                  <a:ext uri="{0D108BD9-81ED-4DB2-BD59-A6C34878D82A}">
                    <a16:rowId xmlns:a16="http://schemas.microsoft.com/office/drawing/2014/main" val="1000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3"/>
        <p:cNvGrpSpPr/>
        <p:nvPr/>
      </p:nvGrpSpPr>
      <p:grpSpPr>
        <a:xfrm>
          <a:off x="0" y="0"/>
          <a:ext cx="0" cy="0"/>
          <a:chOff x="0" y="0"/>
          <a:chExt cx="0" cy="0"/>
        </a:xfrm>
      </p:grpSpPr>
      <p:sp>
        <p:nvSpPr>
          <p:cNvPr id="189" name="Rectangle 188">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91" name="Rectangle 190">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489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52B93-B742-2582-4AE9-A8401990123C}"/>
              </a:ext>
            </a:extLst>
          </p:cNvPr>
          <p:cNvSpPr>
            <a:spLocks noGrp="1"/>
          </p:cNvSpPr>
          <p:nvPr>
            <p:ph type="title"/>
          </p:nvPr>
        </p:nvSpPr>
        <p:spPr>
          <a:xfrm>
            <a:off x="482601" y="775041"/>
            <a:ext cx="3619692" cy="3619057"/>
          </a:xfrm>
        </p:spPr>
        <p:txBody>
          <a:bodyPr anchor="ctr">
            <a:normAutofit/>
          </a:bodyPr>
          <a:lstStyle/>
          <a:p>
            <a:r>
              <a:rPr lang="en-US" sz="4100">
                <a:solidFill>
                  <a:srgbClr val="FFFFFF"/>
                </a:solidFill>
              </a:rPr>
              <a:t>Risk analysis activity: problem 3</a:t>
            </a:r>
          </a:p>
        </p:txBody>
      </p:sp>
      <p:sp>
        <p:nvSpPr>
          <p:cNvPr id="193" name="Rectangle 192">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934" y="345651"/>
            <a:ext cx="3621024" cy="837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95" name="Rectangle 194">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7080" y="345651"/>
            <a:ext cx="3621024" cy="837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4" name="Google Shape;184;p35"/>
          <p:cNvSpPr txBox="1">
            <a:spLocks noGrp="1"/>
          </p:cNvSpPr>
          <p:nvPr>
            <p:ph idx="1"/>
          </p:nvPr>
        </p:nvSpPr>
        <p:spPr>
          <a:xfrm>
            <a:off x="5066826" y="775042"/>
            <a:ext cx="3641278" cy="3619057"/>
          </a:xfrm>
          <a:prstGeom prst="rect">
            <a:avLst/>
          </a:prstGeom>
          <a:ln w="57150">
            <a:noFill/>
          </a:ln>
        </p:spPr>
        <p:txBody>
          <a:bodyPr spcFirstLastPara="1" lIns="91425" tIns="91425" rIns="91425" bIns="91425" anchor="ctr" anchorCtr="0">
            <a:normAutofit/>
          </a:bodyPr>
          <a:lstStyle/>
          <a:p>
            <a:pPr marL="457200" lvl="0" indent="-342900" rtl="0">
              <a:spcBef>
                <a:spcPts val="0"/>
              </a:spcBef>
              <a:spcAft>
                <a:spcPts val="600"/>
              </a:spcAft>
              <a:buSzPts val="1800"/>
              <a:buChar char="●"/>
            </a:pPr>
            <a:r>
              <a:rPr lang="en-US" sz="1500">
                <a:solidFill>
                  <a:schemeClr val="accent2">
                    <a:lumMod val="50000"/>
                  </a:schemeClr>
                </a:solidFill>
                <a:latin typeface="Optima" panose="02000503060000020004" pitchFamily="2" charset="0"/>
              </a:rPr>
              <a:t>You are the administrator of a web server for Amazon that generates 25,000 per hour in revenue. The probability of the failure during the year is estimated to be 25 percent. A failure would lead to three hours of down time and cost $ 5,000 in components to correct.</a:t>
            </a:r>
          </a:p>
          <a:p>
            <a:pPr marL="457200" lvl="0" indent="-342900" rtl="0">
              <a:spcBef>
                <a:spcPts val="0"/>
              </a:spcBef>
              <a:spcAft>
                <a:spcPts val="600"/>
              </a:spcAft>
              <a:buSzPts val="1800"/>
              <a:buChar char="●"/>
            </a:pPr>
            <a:r>
              <a:rPr lang="en-US" sz="1500">
                <a:solidFill>
                  <a:schemeClr val="accent2">
                    <a:lumMod val="50000"/>
                  </a:schemeClr>
                </a:solidFill>
                <a:latin typeface="Optima" panose="02000503060000020004" pitchFamily="2" charset="0"/>
              </a:rPr>
              <a:t>What is the ALE?</a:t>
            </a:r>
          </a:p>
          <a:p>
            <a:pPr marL="457200" lvl="0" indent="-342900" rtl="0">
              <a:spcBef>
                <a:spcPts val="0"/>
              </a:spcBef>
              <a:spcAft>
                <a:spcPts val="600"/>
              </a:spcAft>
              <a:buSzPts val="1800"/>
              <a:buChar char="●"/>
            </a:pPr>
            <a:r>
              <a:rPr lang="en-US" sz="1500">
                <a:solidFill>
                  <a:schemeClr val="accent2">
                    <a:lumMod val="50000"/>
                  </a:schemeClr>
                </a:solidFill>
                <a:latin typeface="Optima" panose="02000503060000020004" pitchFamily="2" charset="0"/>
              </a:rPr>
              <a:t>Should you be willing to spend $ 100,000 on a  backup server with same metrics?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9"/>
        <p:cNvGrpSpPr/>
        <p:nvPr/>
      </p:nvGrpSpPr>
      <p:grpSpPr>
        <a:xfrm>
          <a:off x="0" y="0"/>
          <a:ext cx="0" cy="0"/>
          <a:chOff x="0" y="0"/>
          <a:chExt cx="0" cy="0"/>
        </a:xfrm>
      </p:grpSpPr>
      <p:sp>
        <p:nvSpPr>
          <p:cNvPr id="195" name="Rectangle 19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7" name="Rectangle 19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9" name="Rectangle 19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1" name="Rectangle 200">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2314323"/>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3" name="Rectangle 202">
            <a:extLst>
              <a:ext uri="{FF2B5EF4-FFF2-40B4-BE49-F238E27FC236}">
                <a16:creationId xmlns:a16="http://schemas.microsoft.com/office/drawing/2014/main" id="{99D7C13F-A74A-458C-BD0A-E94D29F59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631"/>
            <a:ext cx="9143999" cy="46648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4EA0D2BB-E66C-43E1-9553-F0782C709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2059" y="542924"/>
            <a:ext cx="3757041" cy="4249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E38D9D-A5EA-CB5D-F0B5-6D0019B621E3}"/>
              </a:ext>
            </a:extLst>
          </p:cNvPr>
          <p:cNvSpPr>
            <a:spLocks noGrp="1"/>
          </p:cNvSpPr>
          <p:nvPr>
            <p:ph type="title"/>
          </p:nvPr>
        </p:nvSpPr>
        <p:spPr>
          <a:xfrm>
            <a:off x="5446450" y="1064418"/>
            <a:ext cx="3086938" cy="1564402"/>
          </a:xfrm>
        </p:spPr>
        <p:txBody>
          <a:bodyPr vert="horz" lIns="91440" tIns="45720" rIns="91440" bIns="45720" rtlCol="0" anchor="b">
            <a:normAutofit/>
          </a:bodyPr>
          <a:lstStyle/>
          <a:p>
            <a:pPr defTabSz="457200">
              <a:spcBef>
                <a:spcPct val="0"/>
              </a:spcBef>
            </a:pPr>
            <a:r>
              <a:rPr lang="en-US" sz="3600">
                <a:solidFill>
                  <a:srgbClr val="FFFFFF"/>
                </a:solidFill>
              </a:rPr>
              <a:t>Problem 3 Solution</a:t>
            </a:r>
          </a:p>
        </p:txBody>
      </p:sp>
      <p:graphicFrame>
        <p:nvGraphicFramePr>
          <p:cNvPr id="190" name="Google Shape;190;p36"/>
          <p:cNvGraphicFramePr/>
          <p:nvPr>
            <p:extLst>
              <p:ext uri="{D42A27DB-BD31-4B8C-83A1-F6EECF244321}">
                <p14:modId xmlns:p14="http://schemas.microsoft.com/office/powerpoint/2010/main" val="2291963976"/>
              </p:ext>
            </p:extLst>
          </p:nvPr>
        </p:nvGraphicFramePr>
        <p:xfrm>
          <a:off x="698374" y="1020368"/>
          <a:ext cx="3873628" cy="3323367"/>
        </p:xfrm>
        <a:graphic>
          <a:graphicData uri="http://schemas.openxmlformats.org/drawingml/2006/table">
            <a:tbl>
              <a:tblPr>
                <a:noFill/>
                <a:tableStyleId>{8415A85D-E0DB-44FD-86A4-BF4CAE2E8E26}</a:tableStyleId>
              </a:tblPr>
              <a:tblGrid>
                <a:gridCol w="1027345">
                  <a:extLst>
                    <a:ext uri="{9D8B030D-6E8A-4147-A177-3AD203B41FA5}">
                      <a16:colId xmlns:a16="http://schemas.microsoft.com/office/drawing/2014/main" val="20000"/>
                    </a:ext>
                  </a:extLst>
                </a:gridCol>
                <a:gridCol w="753756">
                  <a:extLst>
                    <a:ext uri="{9D8B030D-6E8A-4147-A177-3AD203B41FA5}">
                      <a16:colId xmlns:a16="http://schemas.microsoft.com/office/drawing/2014/main" val="20001"/>
                    </a:ext>
                  </a:extLst>
                </a:gridCol>
                <a:gridCol w="1010161">
                  <a:extLst>
                    <a:ext uri="{9D8B030D-6E8A-4147-A177-3AD203B41FA5}">
                      <a16:colId xmlns:a16="http://schemas.microsoft.com/office/drawing/2014/main" val="20002"/>
                    </a:ext>
                  </a:extLst>
                </a:gridCol>
                <a:gridCol w="1082366">
                  <a:extLst>
                    <a:ext uri="{9D8B030D-6E8A-4147-A177-3AD203B41FA5}">
                      <a16:colId xmlns:a16="http://schemas.microsoft.com/office/drawing/2014/main" val="20003"/>
                    </a:ext>
                  </a:extLst>
                </a:gridCol>
              </a:tblGrid>
              <a:tr h="190550">
                <a:tc>
                  <a:txBody>
                    <a:bodyPr/>
                    <a:lstStyle/>
                    <a:p>
                      <a:pPr marL="0" marR="0" lvl="0" indent="0" algn="l" rtl="0">
                        <a:lnSpc>
                          <a:spcPct val="100000"/>
                        </a:lnSpc>
                        <a:spcBef>
                          <a:spcPts val="0"/>
                        </a:spcBef>
                        <a:spcAft>
                          <a:spcPts val="0"/>
                        </a:spcAft>
                        <a:buNone/>
                      </a:pPr>
                      <a:endParaRPr sz="800" b="0" i="0" u="none" strike="noStrike" cap="none">
                        <a:latin typeface="Arial"/>
                        <a:ea typeface="Arial"/>
                        <a:cs typeface="Arial"/>
                        <a:sym typeface="Arial"/>
                      </a:endParaRPr>
                    </a:p>
                  </a:txBody>
                  <a:tcPr marL="42080" marR="42080" marT="21040" marB="21040"/>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Base Case</a:t>
                      </a:r>
                      <a:endParaRPr sz="900"/>
                    </a:p>
                  </a:txBody>
                  <a:tcPr marL="42080" marR="42080" marT="21040" marB="21040"/>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Countermeasure 1</a:t>
                      </a:r>
                      <a:endParaRPr sz="900"/>
                    </a:p>
                  </a:txBody>
                  <a:tcPr marL="42080" marR="42080" marT="21040" marB="21040"/>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Countermeasure 2</a:t>
                      </a:r>
                      <a:endParaRPr sz="900"/>
                    </a:p>
                  </a:txBody>
                  <a:tcPr marL="42080" marR="42080" marT="21040" marB="21040"/>
                </a:tc>
                <a:extLst>
                  <a:ext uri="{0D108BD9-81ED-4DB2-BD59-A6C34878D82A}">
                    <a16:rowId xmlns:a16="http://schemas.microsoft.com/office/drawing/2014/main" val="10000"/>
                  </a:ext>
                </a:extLst>
              </a:tr>
              <a:tr h="437999">
                <a:tc>
                  <a:txBody>
                    <a:bodyPr/>
                    <a:lstStyle/>
                    <a:p>
                      <a:pPr marL="0" marR="0" lvl="0" indent="0" algn="l" rtl="0">
                        <a:lnSpc>
                          <a:spcPct val="100000"/>
                        </a:lnSpc>
                        <a:spcBef>
                          <a:spcPts val="0"/>
                        </a:spcBef>
                        <a:spcAft>
                          <a:spcPts val="0"/>
                        </a:spcAft>
                        <a:buClr>
                          <a:srgbClr val="000000"/>
                        </a:buClr>
                        <a:buSzPts val="1200"/>
                        <a:buFont typeface="Arial"/>
                        <a:buNone/>
                      </a:pPr>
                      <a:endParaRPr sz="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Asset value (AV)</a:t>
                      </a:r>
                      <a:endParaRPr sz="900"/>
                    </a:p>
                  </a:txBody>
                  <a:tcPr marL="42080" marR="42080" marT="21040" marB="21040"/>
                </a:tc>
                <a:tc>
                  <a:txBody>
                    <a:bodyPr/>
                    <a:lstStyle/>
                    <a:p>
                      <a:pPr marL="0" marR="0" lvl="0" indent="0" algn="l" rtl="0">
                        <a:lnSpc>
                          <a:spcPct val="100000"/>
                        </a:lnSpc>
                        <a:spcBef>
                          <a:spcPts val="0"/>
                        </a:spcBef>
                        <a:spcAft>
                          <a:spcPts val="0"/>
                        </a:spcAft>
                        <a:buNone/>
                      </a:pPr>
                      <a:endParaRPr sz="800" b="0" i="0" u="none" strike="noStrike" cap="none">
                        <a:latin typeface="Arial"/>
                        <a:ea typeface="Arial"/>
                        <a:cs typeface="Arial"/>
                        <a:sym typeface="Arial"/>
                      </a:endParaRPr>
                    </a:p>
                  </a:txBody>
                  <a:tcPr marL="42080" marR="42080" marT="21040" marB="21040"/>
                </a:tc>
                <a:tc>
                  <a:txBody>
                    <a:bodyPr/>
                    <a:lstStyle/>
                    <a:p>
                      <a:pPr marL="0" marR="0" lvl="0" indent="0" algn="l" rtl="0">
                        <a:lnSpc>
                          <a:spcPct val="100000"/>
                        </a:lnSpc>
                        <a:spcBef>
                          <a:spcPts val="0"/>
                        </a:spcBef>
                        <a:spcAft>
                          <a:spcPts val="0"/>
                        </a:spcAft>
                        <a:buNone/>
                      </a:pPr>
                      <a:endParaRPr sz="800" b="0" i="0" u="none" strike="noStrike" cap="none">
                        <a:latin typeface="Arial"/>
                        <a:ea typeface="Arial"/>
                        <a:cs typeface="Arial"/>
                        <a:sym typeface="Arial"/>
                      </a:endParaRPr>
                    </a:p>
                  </a:txBody>
                  <a:tcPr marL="42080" marR="42080" marT="21040" marB="21040"/>
                </a:tc>
                <a:tc>
                  <a:txBody>
                    <a:bodyPr/>
                    <a:lstStyle/>
                    <a:p>
                      <a:pPr marL="0" marR="0" lvl="0" indent="0" algn="l" rtl="0">
                        <a:lnSpc>
                          <a:spcPct val="100000"/>
                        </a:lnSpc>
                        <a:spcBef>
                          <a:spcPts val="0"/>
                        </a:spcBef>
                        <a:spcAft>
                          <a:spcPts val="0"/>
                        </a:spcAft>
                        <a:buNone/>
                      </a:pPr>
                      <a:endParaRPr sz="800" b="0" i="0" u="none" strike="noStrike" cap="none">
                        <a:latin typeface="Arial"/>
                        <a:ea typeface="Arial"/>
                        <a:cs typeface="Arial"/>
                        <a:sym typeface="Arial"/>
                      </a:endParaRPr>
                    </a:p>
                  </a:txBody>
                  <a:tcPr marL="42080" marR="42080" marT="21040" marB="21040"/>
                </a:tc>
                <a:extLst>
                  <a:ext uri="{0D108BD9-81ED-4DB2-BD59-A6C34878D82A}">
                    <a16:rowId xmlns:a16="http://schemas.microsoft.com/office/drawing/2014/main" val="10001"/>
                  </a:ext>
                </a:extLst>
              </a:tr>
              <a:tr h="314274">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Exposure Factor (EF)</a:t>
                      </a:r>
                      <a:endParaRPr sz="900"/>
                    </a:p>
                  </a:txBody>
                  <a:tcPr marL="42080" marR="42080" marT="21040" marB="21040"/>
                </a:tc>
                <a:tc>
                  <a:txBody>
                    <a:bodyPr/>
                    <a:lstStyle/>
                    <a:p>
                      <a:pPr marL="0" marR="0" lvl="0" indent="0" algn="l" rtl="0">
                        <a:lnSpc>
                          <a:spcPct val="100000"/>
                        </a:lnSpc>
                        <a:spcBef>
                          <a:spcPts val="0"/>
                        </a:spcBef>
                        <a:spcAft>
                          <a:spcPts val="0"/>
                        </a:spcAft>
                        <a:buNone/>
                      </a:pPr>
                      <a:endParaRPr sz="800" b="0" i="0" u="none" strike="noStrike" cap="none">
                        <a:latin typeface="Arial"/>
                        <a:ea typeface="Arial"/>
                        <a:cs typeface="Arial"/>
                        <a:sym typeface="Arial"/>
                      </a:endParaRPr>
                    </a:p>
                  </a:txBody>
                  <a:tcPr marL="42080" marR="42080" marT="21040" marB="21040"/>
                </a:tc>
                <a:tc>
                  <a:txBody>
                    <a:bodyPr/>
                    <a:lstStyle/>
                    <a:p>
                      <a:pPr marL="0" marR="0" lvl="0" indent="0" algn="l" rtl="0">
                        <a:lnSpc>
                          <a:spcPct val="100000"/>
                        </a:lnSpc>
                        <a:spcBef>
                          <a:spcPts val="0"/>
                        </a:spcBef>
                        <a:spcAft>
                          <a:spcPts val="0"/>
                        </a:spcAft>
                        <a:buNone/>
                      </a:pPr>
                      <a:endParaRPr sz="800" b="0" i="0" u="none" strike="noStrike" cap="none">
                        <a:latin typeface="Arial"/>
                        <a:ea typeface="Arial"/>
                        <a:cs typeface="Arial"/>
                        <a:sym typeface="Arial"/>
                      </a:endParaRPr>
                    </a:p>
                  </a:txBody>
                  <a:tcPr marL="42080" marR="42080" marT="21040" marB="21040"/>
                </a:tc>
                <a:tc>
                  <a:txBody>
                    <a:bodyPr/>
                    <a:lstStyle/>
                    <a:p>
                      <a:pPr marL="0" marR="0" lvl="0" indent="0" algn="l" rtl="0">
                        <a:lnSpc>
                          <a:spcPct val="100000"/>
                        </a:lnSpc>
                        <a:spcBef>
                          <a:spcPts val="0"/>
                        </a:spcBef>
                        <a:spcAft>
                          <a:spcPts val="0"/>
                        </a:spcAft>
                        <a:buNone/>
                      </a:pPr>
                      <a:endParaRPr sz="800" b="0" i="0" u="none" strike="noStrike" cap="none">
                        <a:latin typeface="Arial"/>
                        <a:ea typeface="Arial"/>
                        <a:cs typeface="Arial"/>
                        <a:sym typeface="Arial"/>
                      </a:endParaRPr>
                    </a:p>
                  </a:txBody>
                  <a:tcPr marL="42080" marR="42080" marT="21040" marB="21040"/>
                </a:tc>
                <a:extLst>
                  <a:ext uri="{0D108BD9-81ED-4DB2-BD59-A6C34878D82A}">
                    <a16:rowId xmlns:a16="http://schemas.microsoft.com/office/drawing/2014/main" val="10002"/>
                  </a:ext>
                </a:extLst>
              </a:tr>
              <a:tr h="437999">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Single Loss Expectancy (SLE)</a:t>
                      </a:r>
                      <a:endParaRPr sz="900"/>
                    </a:p>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 AV x EF</a:t>
                      </a:r>
                      <a:endParaRPr sz="900"/>
                    </a:p>
                  </a:txBody>
                  <a:tcPr marL="42080" marR="42080" marT="21040" marB="21040"/>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$80,000</a:t>
                      </a:r>
                      <a:endParaRPr sz="900"/>
                    </a:p>
                  </a:txBody>
                  <a:tcPr marL="42080" marR="42080" marT="21040" marB="21040"/>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$ 80,000</a:t>
                      </a:r>
                      <a:endParaRPr sz="900"/>
                    </a:p>
                  </a:txBody>
                  <a:tcPr marL="42080" marR="42080" marT="21040" marB="21040"/>
                </a:tc>
                <a:tc>
                  <a:txBody>
                    <a:bodyPr/>
                    <a:lstStyle/>
                    <a:p>
                      <a:pPr marL="0" marR="0" lvl="0" indent="0" algn="l" rtl="0">
                        <a:lnSpc>
                          <a:spcPct val="100000"/>
                        </a:lnSpc>
                        <a:spcBef>
                          <a:spcPts val="0"/>
                        </a:spcBef>
                        <a:spcAft>
                          <a:spcPts val="0"/>
                        </a:spcAft>
                        <a:buNone/>
                      </a:pPr>
                      <a:endParaRPr sz="800" b="0" i="0" u="none" strike="noStrike" cap="none">
                        <a:latin typeface="Arial"/>
                        <a:ea typeface="Arial"/>
                        <a:cs typeface="Arial"/>
                        <a:sym typeface="Arial"/>
                      </a:endParaRPr>
                    </a:p>
                  </a:txBody>
                  <a:tcPr marL="42080" marR="42080" marT="21040" marB="21040"/>
                </a:tc>
                <a:extLst>
                  <a:ext uri="{0D108BD9-81ED-4DB2-BD59-A6C34878D82A}">
                    <a16:rowId xmlns:a16="http://schemas.microsoft.com/office/drawing/2014/main" val="10003"/>
                  </a:ext>
                </a:extLst>
              </a:tr>
              <a:tr h="314274">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Annualized Rate of Occurrence (ARO)</a:t>
                      </a:r>
                      <a:endParaRPr sz="900"/>
                    </a:p>
                  </a:txBody>
                  <a:tcPr marL="42080" marR="42080" marT="21040" marB="21040"/>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0.25</a:t>
                      </a:r>
                      <a:endParaRPr sz="900"/>
                    </a:p>
                  </a:txBody>
                  <a:tcPr marL="42080" marR="42080" marT="21040" marB="21040"/>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0.0625</a:t>
                      </a:r>
                      <a:endParaRPr sz="900"/>
                    </a:p>
                  </a:txBody>
                  <a:tcPr marL="42080" marR="42080" marT="21040" marB="21040"/>
                </a:tc>
                <a:tc>
                  <a:txBody>
                    <a:bodyPr/>
                    <a:lstStyle/>
                    <a:p>
                      <a:pPr marL="0" marR="0" lvl="0" indent="0" algn="l" rtl="0">
                        <a:lnSpc>
                          <a:spcPct val="100000"/>
                        </a:lnSpc>
                        <a:spcBef>
                          <a:spcPts val="0"/>
                        </a:spcBef>
                        <a:spcAft>
                          <a:spcPts val="0"/>
                        </a:spcAft>
                        <a:buNone/>
                      </a:pPr>
                      <a:endParaRPr sz="800" b="0" i="0" u="none" strike="noStrike" cap="none">
                        <a:latin typeface="Arial"/>
                        <a:ea typeface="Arial"/>
                        <a:cs typeface="Arial"/>
                        <a:sym typeface="Arial"/>
                      </a:endParaRPr>
                    </a:p>
                  </a:txBody>
                  <a:tcPr marL="42080" marR="42080" marT="21040" marB="21040"/>
                </a:tc>
                <a:extLst>
                  <a:ext uri="{0D108BD9-81ED-4DB2-BD59-A6C34878D82A}">
                    <a16:rowId xmlns:a16="http://schemas.microsoft.com/office/drawing/2014/main" val="10004"/>
                  </a:ext>
                </a:extLst>
              </a:tr>
              <a:tr h="437999">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Annualized Loss Expectancy (ALE) = ARO x SLE</a:t>
                      </a:r>
                      <a:endParaRPr sz="900"/>
                    </a:p>
                  </a:txBody>
                  <a:tcPr marL="42080" marR="42080" marT="21040" marB="21040"/>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$80,000 x 0.25</a:t>
                      </a:r>
                      <a:endParaRPr sz="900"/>
                    </a:p>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=$ 20,000</a:t>
                      </a:r>
                      <a:endParaRPr sz="900"/>
                    </a:p>
                  </a:txBody>
                  <a:tcPr marL="42080" marR="42080" marT="21040" marB="21040"/>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$80,000 x 0.0625</a:t>
                      </a:r>
                      <a:endParaRPr sz="900"/>
                    </a:p>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=$5,000</a:t>
                      </a:r>
                      <a:endParaRPr sz="900"/>
                    </a:p>
                  </a:txBody>
                  <a:tcPr marL="42080" marR="42080" marT="21040" marB="21040"/>
                </a:tc>
                <a:tc>
                  <a:txBody>
                    <a:bodyPr/>
                    <a:lstStyle/>
                    <a:p>
                      <a:pPr marL="0" marR="0" lvl="0" indent="0" algn="l" rtl="0">
                        <a:lnSpc>
                          <a:spcPct val="100000"/>
                        </a:lnSpc>
                        <a:spcBef>
                          <a:spcPts val="0"/>
                        </a:spcBef>
                        <a:spcAft>
                          <a:spcPts val="0"/>
                        </a:spcAft>
                        <a:buNone/>
                      </a:pPr>
                      <a:endParaRPr sz="800" b="0" i="0" u="none" strike="noStrike" cap="none">
                        <a:latin typeface="Arial"/>
                        <a:ea typeface="Arial"/>
                        <a:cs typeface="Arial"/>
                        <a:sym typeface="Arial"/>
                      </a:endParaRPr>
                    </a:p>
                  </a:txBody>
                  <a:tcPr marL="42080" marR="42080" marT="21040" marB="21040"/>
                </a:tc>
                <a:extLst>
                  <a:ext uri="{0D108BD9-81ED-4DB2-BD59-A6C34878D82A}">
                    <a16:rowId xmlns:a16="http://schemas.microsoft.com/office/drawing/2014/main" val="10005"/>
                  </a:ext>
                </a:extLst>
              </a:tr>
              <a:tr h="314274">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ALE Reduction for countermeasure</a:t>
                      </a:r>
                      <a:endParaRPr sz="900"/>
                    </a:p>
                  </a:txBody>
                  <a:tcPr marL="42080" marR="42080" marT="21040" marB="21040"/>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a:t>
                      </a:r>
                      <a:endParaRPr sz="900"/>
                    </a:p>
                  </a:txBody>
                  <a:tcPr marL="42080" marR="42080" marT="21040" marB="21040"/>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$20,000-$5000=</a:t>
                      </a:r>
                      <a:endParaRPr sz="900"/>
                    </a:p>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$15000</a:t>
                      </a:r>
                      <a:endParaRPr sz="900"/>
                    </a:p>
                  </a:txBody>
                  <a:tcPr marL="42080" marR="42080" marT="21040" marB="21040"/>
                </a:tc>
                <a:tc>
                  <a:txBody>
                    <a:bodyPr/>
                    <a:lstStyle/>
                    <a:p>
                      <a:pPr marL="0" marR="0" lvl="0" indent="0" algn="l" rtl="0">
                        <a:lnSpc>
                          <a:spcPct val="100000"/>
                        </a:lnSpc>
                        <a:spcBef>
                          <a:spcPts val="0"/>
                        </a:spcBef>
                        <a:spcAft>
                          <a:spcPts val="0"/>
                        </a:spcAft>
                        <a:buNone/>
                      </a:pPr>
                      <a:endParaRPr sz="800" b="0" i="0" u="none" strike="noStrike" cap="none">
                        <a:latin typeface="Arial"/>
                        <a:ea typeface="Arial"/>
                        <a:cs typeface="Arial"/>
                        <a:sym typeface="Arial"/>
                      </a:endParaRPr>
                    </a:p>
                  </a:txBody>
                  <a:tcPr marL="42080" marR="42080" marT="21040" marB="21040"/>
                </a:tc>
                <a:extLst>
                  <a:ext uri="{0D108BD9-81ED-4DB2-BD59-A6C34878D82A}">
                    <a16:rowId xmlns:a16="http://schemas.microsoft.com/office/drawing/2014/main" val="10006"/>
                  </a:ext>
                </a:extLst>
              </a:tr>
              <a:tr h="437999">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Annualized Countermeasure Cost</a:t>
                      </a:r>
                      <a:endParaRPr sz="900"/>
                    </a:p>
                  </a:txBody>
                  <a:tcPr marL="42080" marR="42080" marT="21040" marB="21040"/>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a:t>
                      </a:r>
                      <a:endParaRPr sz="900"/>
                    </a:p>
                  </a:txBody>
                  <a:tcPr marL="42080" marR="42080" marT="21040" marB="21040"/>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$100,000</a:t>
                      </a:r>
                      <a:endParaRPr sz="900"/>
                    </a:p>
                  </a:txBody>
                  <a:tcPr marL="42080" marR="42080" marT="21040" marB="21040"/>
                </a:tc>
                <a:tc>
                  <a:txBody>
                    <a:bodyPr/>
                    <a:lstStyle/>
                    <a:p>
                      <a:pPr marL="0" marR="0" lvl="0" indent="0" algn="l" rtl="0">
                        <a:lnSpc>
                          <a:spcPct val="100000"/>
                        </a:lnSpc>
                        <a:spcBef>
                          <a:spcPts val="0"/>
                        </a:spcBef>
                        <a:spcAft>
                          <a:spcPts val="0"/>
                        </a:spcAft>
                        <a:buNone/>
                      </a:pPr>
                      <a:endParaRPr sz="800" b="0" i="0" u="none" strike="noStrike" cap="none">
                        <a:latin typeface="Arial"/>
                        <a:ea typeface="Arial"/>
                        <a:cs typeface="Arial"/>
                        <a:sym typeface="Arial"/>
                      </a:endParaRPr>
                    </a:p>
                  </a:txBody>
                  <a:tcPr marL="42080" marR="42080" marT="21040" marB="21040"/>
                </a:tc>
                <a:extLst>
                  <a:ext uri="{0D108BD9-81ED-4DB2-BD59-A6C34878D82A}">
                    <a16:rowId xmlns:a16="http://schemas.microsoft.com/office/drawing/2014/main" val="10007"/>
                  </a:ext>
                </a:extLst>
              </a:tr>
              <a:tr h="437999">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Annualized Net Countermeasure Value</a:t>
                      </a:r>
                      <a:endParaRPr sz="900"/>
                    </a:p>
                  </a:txBody>
                  <a:tcPr marL="42080" marR="42080" marT="21040" marB="21040"/>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a:t>
                      </a:r>
                      <a:endParaRPr sz="900"/>
                    </a:p>
                  </a:txBody>
                  <a:tcPr marL="42080" marR="42080" marT="21040" marB="21040"/>
                </a:tc>
                <a:tc>
                  <a:txBody>
                    <a:bodyPr/>
                    <a:lstStyle/>
                    <a:p>
                      <a:pPr marL="0" marR="0" lvl="0" indent="0" algn="l" rtl="0">
                        <a:lnSpc>
                          <a:spcPct val="100000"/>
                        </a:lnSpc>
                        <a:spcBef>
                          <a:spcPts val="0"/>
                        </a:spcBef>
                        <a:spcAft>
                          <a:spcPts val="0"/>
                        </a:spcAft>
                        <a:buClr>
                          <a:srgbClr val="000000"/>
                        </a:buClr>
                        <a:buSzPts val="1200"/>
                        <a:buFont typeface="Arial"/>
                        <a:buNone/>
                      </a:pPr>
                      <a:r>
                        <a:rPr lang="en-US" sz="800" b="0" i="0" u="none" strike="noStrike" cap="none">
                          <a:latin typeface="Arial"/>
                          <a:ea typeface="Arial"/>
                          <a:cs typeface="Arial"/>
                          <a:sym typeface="Arial"/>
                        </a:rPr>
                        <a:t>-$85,000</a:t>
                      </a:r>
                      <a:endParaRPr sz="900"/>
                    </a:p>
                  </a:txBody>
                  <a:tcPr marL="42080" marR="42080" marT="21040" marB="21040"/>
                </a:tc>
                <a:tc>
                  <a:txBody>
                    <a:bodyPr/>
                    <a:lstStyle/>
                    <a:p>
                      <a:pPr marL="0" marR="0" lvl="0" indent="0" algn="l" rtl="0">
                        <a:lnSpc>
                          <a:spcPct val="100000"/>
                        </a:lnSpc>
                        <a:spcBef>
                          <a:spcPts val="0"/>
                        </a:spcBef>
                        <a:spcAft>
                          <a:spcPts val="0"/>
                        </a:spcAft>
                        <a:buNone/>
                      </a:pPr>
                      <a:endParaRPr sz="800" b="0" i="0" u="none" strike="noStrike" cap="none">
                        <a:latin typeface="Arial"/>
                        <a:ea typeface="Arial"/>
                        <a:cs typeface="Arial"/>
                        <a:sym typeface="Arial"/>
                      </a:endParaRPr>
                    </a:p>
                  </a:txBody>
                  <a:tcPr marL="42080" marR="42080" marT="21040" marB="21040"/>
                </a:tc>
                <a:extLst>
                  <a:ext uri="{0D108BD9-81ED-4DB2-BD59-A6C34878D82A}">
                    <a16:rowId xmlns:a16="http://schemas.microsoft.com/office/drawing/2014/main" val="10008"/>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138408cbd9b_0_124"/>
          <p:cNvSpPr txBox="1">
            <a:spLocks noGrp="1"/>
          </p:cNvSpPr>
          <p:nvPr>
            <p:ph type="title"/>
          </p:nvPr>
        </p:nvSpPr>
        <p:spPr>
          <a:xfrm>
            <a:off x="628650" y="465078"/>
            <a:ext cx="7886700" cy="994200"/>
          </a:xfrm>
          <a:prstGeom prst="rect">
            <a:avLst/>
          </a:prstGeom>
          <a:noFill/>
          <a:ln>
            <a:noFill/>
          </a:ln>
        </p:spPr>
        <p:txBody>
          <a:bodyPr spcFirstLastPara="1" wrap="square" lIns="68575" tIns="34275" rIns="68575" bIns="34275" anchor="ctr" anchorCtr="0">
            <a:normAutofit/>
          </a:bodyPr>
          <a:lstStyle/>
          <a:p>
            <a:pPr marL="0" lvl="0" indent="0" rtl="0">
              <a:lnSpc>
                <a:spcPct val="90000"/>
              </a:lnSpc>
              <a:spcBef>
                <a:spcPts val="0"/>
              </a:spcBef>
              <a:spcAft>
                <a:spcPts val="0"/>
              </a:spcAft>
              <a:buClr>
                <a:schemeClr val="dk1"/>
              </a:buClr>
              <a:buSzPts val="3300"/>
              <a:buFont typeface="Calibri"/>
              <a:buNone/>
            </a:pPr>
            <a:r>
              <a:rPr lang="en-US" dirty="0"/>
              <a:t>LIMITATIONS OF RISK ANALYSIS</a:t>
            </a:r>
            <a:endParaRPr dirty="0"/>
          </a:p>
        </p:txBody>
      </p:sp>
      <p:sp>
        <p:nvSpPr>
          <p:cNvPr id="145" name="Google Shape;145;g138408cbd9b_0_124"/>
          <p:cNvSpPr txBox="1">
            <a:spLocks noGrp="1"/>
          </p:cNvSpPr>
          <p:nvPr>
            <p:ph type="sldNum" sz="quarter" idx="12"/>
          </p:nvPr>
        </p:nvSpPr>
        <p:spPr>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US"/>
              <a:t>18</a:t>
            </a:fld>
            <a:endParaRPr/>
          </a:p>
        </p:txBody>
      </p:sp>
      <p:sp>
        <p:nvSpPr>
          <p:cNvPr id="146" name="Google Shape;146;g138408cbd9b_0_124"/>
          <p:cNvSpPr txBox="1"/>
          <p:nvPr/>
        </p:nvSpPr>
        <p:spPr>
          <a:xfrm>
            <a:off x="849150" y="2083815"/>
            <a:ext cx="7666200" cy="1600408"/>
          </a:xfrm>
          <a:prstGeom prst="rect">
            <a:avLst/>
          </a:prstGeom>
          <a:noFill/>
          <a:ln>
            <a:noFill/>
          </a:ln>
        </p:spPr>
        <p:txBody>
          <a:bodyPr spcFirstLastPara="1" wrap="square" lIns="91425" tIns="91425" rIns="91425" bIns="91425" anchor="t" anchorCtr="0">
            <a:spAutoFit/>
          </a:bodyPr>
          <a:lstStyle/>
          <a:p>
            <a:pPr marL="457200" lvl="0" indent="-381000" algn="l" rtl="0">
              <a:lnSpc>
                <a:spcPct val="115000"/>
              </a:lnSpc>
              <a:spcBef>
                <a:spcPts val="0"/>
              </a:spcBef>
              <a:spcAft>
                <a:spcPts val="0"/>
              </a:spcAft>
              <a:buSzPts val="2400"/>
              <a:buFont typeface="Source Code Pro"/>
              <a:buChar char="●"/>
            </a:pPr>
            <a:r>
              <a:rPr lang="en-US" sz="2000" dirty="0">
                <a:latin typeface="Optima" panose="02000503060000020004" pitchFamily="2" charset="0"/>
                <a:ea typeface="Roboto" panose="02000000000000000000" pitchFamily="2" charset="0"/>
                <a:cs typeface="Source Code Pro"/>
                <a:sym typeface="Source Code Pro"/>
              </a:rPr>
              <a:t>Uneven multiyear cashflows</a:t>
            </a:r>
            <a:endParaRPr sz="2000" dirty="0">
              <a:latin typeface="Optima" panose="02000503060000020004" pitchFamily="2" charset="0"/>
              <a:ea typeface="Roboto" panose="02000000000000000000" pitchFamily="2" charset="0"/>
              <a:cs typeface="Source Code Pro"/>
              <a:sym typeface="Source Code Pro"/>
            </a:endParaRPr>
          </a:p>
          <a:p>
            <a:pPr marL="457200" lvl="0" indent="-381000" algn="l" rtl="0">
              <a:lnSpc>
                <a:spcPct val="115000"/>
              </a:lnSpc>
              <a:spcBef>
                <a:spcPts val="0"/>
              </a:spcBef>
              <a:spcAft>
                <a:spcPts val="0"/>
              </a:spcAft>
              <a:buSzPts val="2400"/>
              <a:buFont typeface="Source Code Pro"/>
              <a:buChar char="●"/>
            </a:pPr>
            <a:r>
              <a:rPr lang="en-US" sz="2000" dirty="0">
                <a:latin typeface="Optima" panose="02000503060000020004" pitchFamily="2" charset="0"/>
                <a:ea typeface="Roboto" panose="02000000000000000000" pitchFamily="2" charset="0"/>
                <a:cs typeface="Source Code Pro"/>
                <a:sym typeface="Source Code Pro"/>
              </a:rPr>
              <a:t>Total Cost of Incident</a:t>
            </a:r>
            <a:endParaRPr sz="2000" dirty="0">
              <a:latin typeface="Optima" panose="02000503060000020004" pitchFamily="2" charset="0"/>
              <a:ea typeface="Roboto" panose="02000000000000000000" pitchFamily="2" charset="0"/>
              <a:cs typeface="Source Code Pro"/>
              <a:sym typeface="Source Code Pro"/>
            </a:endParaRPr>
          </a:p>
          <a:p>
            <a:pPr marL="457200" lvl="0" indent="-381000" algn="l" rtl="0">
              <a:lnSpc>
                <a:spcPct val="115000"/>
              </a:lnSpc>
              <a:spcBef>
                <a:spcPts val="0"/>
              </a:spcBef>
              <a:spcAft>
                <a:spcPts val="0"/>
              </a:spcAft>
              <a:buSzPts val="2400"/>
              <a:buFont typeface="Source Code Pro"/>
              <a:buChar char="●"/>
            </a:pPr>
            <a:r>
              <a:rPr lang="en-US" sz="2000" dirty="0">
                <a:latin typeface="Optima" panose="02000503060000020004" pitchFamily="2" charset="0"/>
                <a:ea typeface="Roboto" panose="02000000000000000000" pitchFamily="2" charset="0"/>
                <a:cs typeface="Source Code Pro"/>
                <a:sym typeface="Source Code Pro"/>
              </a:rPr>
              <a:t>Many-to-Many Relationship between countermeasures and resources</a:t>
            </a:r>
            <a:endParaRPr sz="2000" dirty="0">
              <a:latin typeface="Optima" panose="02000503060000020004" pitchFamily="2" charset="0"/>
              <a:ea typeface="Roboto" panose="02000000000000000000" pitchFamily="2" charset="0"/>
              <a:cs typeface="Source Code Pro"/>
              <a:sym typeface="Source Code Pro"/>
            </a:endParaRPr>
          </a:p>
        </p:txBody>
      </p:sp>
    </p:spTree>
    <p:extLst>
      <p:ext uri="{BB962C8B-B14F-4D97-AF65-F5344CB8AC3E}">
        <p14:creationId xmlns:p14="http://schemas.microsoft.com/office/powerpoint/2010/main" val="2238806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138408cbd9b_0_124"/>
          <p:cNvSpPr txBox="1">
            <a:spLocks noGrp="1"/>
          </p:cNvSpPr>
          <p:nvPr>
            <p:ph type="title"/>
          </p:nvPr>
        </p:nvSpPr>
        <p:spPr>
          <a:xfrm>
            <a:off x="628650" y="298965"/>
            <a:ext cx="7886700" cy="994200"/>
          </a:xfrm>
          <a:prstGeom prst="rect">
            <a:avLst/>
          </a:prstGeom>
          <a:noFill/>
          <a:ln>
            <a:noFill/>
          </a:ln>
        </p:spPr>
        <p:txBody>
          <a:bodyPr spcFirstLastPara="1" wrap="square" lIns="68575" tIns="34275" rIns="68575" bIns="34275" anchor="ctr" anchorCtr="0">
            <a:normAutofit/>
          </a:bodyPr>
          <a:lstStyle/>
          <a:p>
            <a:pPr marL="0" lvl="0" indent="0" rtl="0">
              <a:lnSpc>
                <a:spcPct val="90000"/>
              </a:lnSpc>
              <a:spcBef>
                <a:spcPts val="0"/>
              </a:spcBef>
              <a:spcAft>
                <a:spcPts val="0"/>
              </a:spcAft>
              <a:buClr>
                <a:schemeClr val="dk1"/>
              </a:buClr>
              <a:buSzPts val="3300"/>
              <a:buFont typeface="Calibri"/>
              <a:buNone/>
            </a:pPr>
            <a:r>
              <a:rPr lang="en-US" dirty="0"/>
              <a:t>LIMITATIONS OF RISK ANALYSIS</a:t>
            </a:r>
            <a:endParaRPr dirty="0"/>
          </a:p>
        </p:txBody>
      </p:sp>
      <p:sp>
        <p:nvSpPr>
          <p:cNvPr id="145" name="Google Shape;145;g138408cbd9b_0_124"/>
          <p:cNvSpPr txBox="1">
            <a:spLocks noGrp="1"/>
          </p:cNvSpPr>
          <p:nvPr>
            <p:ph type="sldNum" sz="quarter" idx="12"/>
          </p:nvPr>
        </p:nvSpPr>
        <p:spPr>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US"/>
              <a:t>19</a:t>
            </a:fld>
            <a:endParaRPr/>
          </a:p>
        </p:txBody>
      </p:sp>
      <p:sp>
        <p:nvSpPr>
          <p:cNvPr id="146" name="Google Shape;146;g138408cbd9b_0_124"/>
          <p:cNvSpPr txBox="1"/>
          <p:nvPr/>
        </p:nvSpPr>
        <p:spPr>
          <a:xfrm>
            <a:off x="628650" y="1398404"/>
            <a:ext cx="7666200" cy="1883562"/>
          </a:xfrm>
          <a:prstGeom prst="rect">
            <a:avLst/>
          </a:prstGeom>
          <a:noFill/>
          <a:ln>
            <a:noFill/>
          </a:ln>
        </p:spPr>
        <p:txBody>
          <a:bodyPr spcFirstLastPara="1" wrap="square" lIns="91425" tIns="91425" rIns="91425" bIns="91425" anchor="t" anchorCtr="0">
            <a:spAutoFit/>
          </a:bodyPr>
          <a:lstStyle/>
          <a:p>
            <a:pPr marL="457200" lvl="0" indent="-381000" algn="l" rtl="0">
              <a:lnSpc>
                <a:spcPct val="115000"/>
              </a:lnSpc>
              <a:spcBef>
                <a:spcPts val="0"/>
              </a:spcBef>
              <a:spcAft>
                <a:spcPts val="0"/>
              </a:spcAft>
              <a:buSzPts val="2400"/>
              <a:buFont typeface="Source Code Pro"/>
              <a:buChar char="●"/>
            </a:pPr>
            <a:r>
              <a:rPr lang="en-US" sz="2400" dirty="0">
                <a:latin typeface="Optima" panose="02000503060000020004" pitchFamily="2" charset="0"/>
                <a:ea typeface="Source Code Pro"/>
                <a:cs typeface="Source Code Pro"/>
                <a:sym typeface="Source Code Pro"/>
              </a:rPr>
              <a:t>Impossibility of Knowing the Annualized Rate of Occurrence</a:t>
            </a:r>
            <a:endParaRPr sz="2400" dirty="0">
              <a:latin typeface="Optima" panose="02000503060000020004" pitchFamily="2" charset="0"/>
              <a:ea typeface="Source Code Pro"/>
              <a:cs typeface="Source Code Pro"/>
              <a:sym typeface="Source Code Pro"/>
            </a:endParaRPr>
          </a:p>
          <a:p>
            <a:pPr marL="457200" lvl="0" indent="-381000" algn="l" rtl="0">
              <a:lnSpc>
                <a:spcPct val="115000"/>
              </a:lnSpc>
              <a:spcBef>
                <a:spcPts val="0"/>
              </a:spcBef>
              <a:spcAft>
                <a:spcPts val="0"/>
              </a:spcAft>
              <a:buSzPts val="2400"/>
              <a:buFont typeface="Source Code Pro"/>
              <a:buChar char="●"/>
            </a:pPr>
            <a:r>
              <a:rPr lang="en-US" sz="2400" dirty="0">
                <a:latin typeface="Optima" panose="02000503060000020004" pitchFamily="2" charset="0"/>
                <a:ea typeface="Source Code Pro"/>
                <a:cs typeface="Source Code Pro"/>
                <a:sym typeface="Source Code Pro"/>
              </a:rPr>
              <a:t>Problems with “Hard-Headed Thinking”</a:t>
            </a:r>
            <a:endParaRPr sz="2400" dirty="0">
              <a:latin typeface="Optima" panose="02000503060000020004" pitchFamily="2" charset="0"/>
              <a:ea typeface="Source Code Pro"/>
              <a:cs typeface="Source Code Pro"/>
              <a:sym typeface="Source Code Pro"/>
            </a:endParaRPr>
          </a:p>
          <a:p>
            <a:pPr marL="457200" lvl="0" indent="-381000" algn="l" rtl="0">
              <a:lnSpc>
                <a:spcPct val="115000"/>
              </a:lnSpc>
              <a:spcBef>
                <a:spcPts val="0"/>
              </a:spcBef>
              <a:spcAft>
                <a:spcPts val="0"/>
              </a:spcAft>
              <a:buSzPts val="2400"/>
              <a:buFont typeface="Source Code Pro"/>
              <a:buChar char="●"/>
            </a:pPr>
            <a:r>
              <a:rPr lang="en-US" sz="2400" dirty="0">
                <a:latin typeface="Optima" panose="02000503060000020004" pitchFamily="2" charset="0"/>
                <a:ea typeface="Source Code Pro"/>
                <a:cs typeface="Source Code Pro"/>
                <a:sym typeface="Source Code Pro"/>
              </a:rPr>
              <a:t>Perspective</a:t>
            </a:r>
            <a:endParaRPr sz="2400" dirty="0">
              <a:latin typeface="Optima" panose="02000503060000020004" pitchFamily="2" charset="0"/>
              <a:ea typeface="Source Code Pro"/>
              <a:cs typeface="Source Code Pro"/>
              <a:sym typeface="Source Code Pro"/>
            </a:endParaRPr>
          </a:p>
        </p:txBody>
      </p:sp>
    </p:spTree>
    <p:extLst>
      <p:ext uri="{BB962C8B-B14F-4D97-AF65-F5344CB8AC3E}">
        <p14:creationId xmlns:p14="http://schemas.microsoft.com/office/powerpoint/2010/main" val="272241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3"/>
          <p:cNvSpPr txBox="1"/>
          <p:nvPr/>
        </p:nvSpPr>
        <p:spPr>
          <a:xfrm>
            <a:off x="8903875" y="4785475"/>
            <a:ext cx="800100" cy="285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fld id="{00000000-1234-1234-1234-123412341234}" type="slidenum">
              <a:rPr lang="en-US" sz="1050" b="0" i="0" u="none" strike="noStrike" cap="none">
                <a:solidFill>
                  <a:srgbClr val="000000"/>
                </a:solidFill>
                <a:latin typeface="Lucida Sans"/>
                <a:ea typeface="Lucida Sans"/>
                <a:cs typeface="Lucida Sans"/>
                <a:sym typeface="Lucida Sans"/>
              </a:rPr>
              <a:t>2</a:t>
            </a:fld>
            <a:endParaRPr sz="1050" b="0" i="0" u="none" strike="noStrike" cap="none">
              <a:solidFill>
                <a:srgbClr val="000000"/>
              </a:solidFill>
              <a:latin typeface="Times New Roman"/>
              <a:ea typeface="Times New Roman"/>
              <a:cs typeface="Times New Roman"/>
              <a:sym typeface="Times New Roman"/>
            </a:endParaRPr>
          </a:p>
        </p:txBody>
      </p:sp>
      <p:sp>
        <p:nvSpPr>
          <p:cNvPr id="2" name="Title 1">
            <a:extLst>
              <a:ext uri="{FF2B5EF4-FFF2-40B4-BE49-F238E27FC236}">
                <a16:creationId xmlns:a16="http://schemas.microsoft.com/office/drawing/2014/main" id="{431E3496-F726-148E-BB6F-C97E25B05CFA}"/>
              </a:ext>
            </a:extLst>
          </p:cNvPr>
          <p:cNvSpPr>
            <a:spLocks noGrp="1"/>
          </p:cNvSpPr>
          <p:nvPr>
            <p:ph type="title"/>
          </p:nvPr>
        </p:nvSpPr>
        <p:spPr/>
        <p:txBody>
          <a:bodyPr/>
          <a:lstStyle/>
          <a:p>
            <a:r>
              <a:rPr lang="en-US" dirty="0"/>
              <a:t>Management processes</a:t>
            </a:r>
          </a:p>
        </p:txBody>
      </p:sp>
      <p:sp>
        <p:nvSpPr>
          <p:cNvPr id="3" name="Content Placeholder 2">
            <a:extLst>
              <a:ext uri="{FF2B5EF4-FFF2-40B4-BE49-F238E27FC236}">
                <a16:creationId xmlns:a16="http://schemas.microsoft.com/office/drawing/2014/main" id="{C41235F3-F5C1-4F2E-D47D-68AC2E176A8E}"/>
              </a:ext>
            </a:extLst>
          </p:cNvPr>
          <p:cNvSpPr>
            <a:spLocks noGrp="1"/>
          </p:cNvSpPr>
          <p:nvPr>
            <p:ph idx="1"/>
          </p:nvPr>
        </p:nvSpPr>
        <p:spPr>
          <a:xfrm>
            <a:off x="435894" y="1765491"/>
            <a:ext cx="8272211" cy="2758727"/>
          </a:xfrm>
        </p:spPr>
        <p:txBody>
          <a:bodyPr/>
          <a:lstStyle/>
          <a:p>
            <a:pPr marL="457200" lvl="0" indent="0">
              <a:spcBef>
                <a:spcPts val="0"/>
              </a:spcBef>
              <a:spcAft>
                <a:spcPts val="0"/>
              </a:spcAft>
              <a:buNone/>
            </a:pPr>
            <a:endParaRPr lang="en-AU" sz="2400" dirty="0">
              <a:latin typeface="Optima" panose="02000503060000020004" pitchFamily="2" charset="0"/>
              <a:ea typeface="Source Code Pro"/>
              <a:cs typeface="Source Code Pro"/>
              <a:sym typeface="Source Code Pro"/>
            </a:endParaRPr>
          </a:p>
          <a:p>
            <a:pPr marL="191970" lvl="0" indent="-153660">
              <a:spcBef>
                <a:spcPts val="0"/>
              </a:spcBef>
              <a:spcAft>
                <a:spcPts val="0"/>
              </a:spcAft>
              <a:buClr>
                <a:srgbClr val="007FA3"/>
              </a:buClr>
              <a:buSzPts val="2400"/>
              <a:buFont typeface="Source Code Pro"/>
              <a:buChar char="•"/>
            </a:pPr>
            <a:r>
              <a:rPr lang="en-AU" sz="2400" dirty="0">
                <a:solidFill>
                  <a:srgbClr val="000000"/>
                </a:solidFill>
                <a:latin typeface="Optima" panose="02000503060000020004" pitchFamily="2" charset="0"/>
                <a:ea typeface="Source Code Pro"/>
                <a:cs typeface="Source Code Pro"/>
                <a:sym typeface="Source Code Pro"/>
              </a:rPr>
              <a:t>Management is more important than technology – true or false?</a:t>
            </a:r>
          </a:p>
          <a:p>
            <a:pPr marL="557280" lvl="1" indent="-223694">
              <a:spcBef>
                <a:spcPts val="0"/>
              </a:spcBef>
              <a:spcAft>
                <a:spcPts val="0"/>
              </a:spcAft>
              <a:buClr>
                <a:srgbClr val="007FA3"/>
              </a:buClr>
              <a:buSzPts val="2400"/>
              <a:buFont typeface="Source Code Pro"/>
              <a:buChar char="–"/>
            </a:pPr>
            <a:endParaRPr lang="en-AU" sz="2400" dirty="0">
              <a:solidFill>
                <a:srgbClr val="000000"/>
              </a:solidFill>
              <a:latin typeface="Optima" panose="02000503060000020004" pitchFamily="2" charset="0"/>
              <a:ea typeface="Source Code Pro"/>
              <a:cs typeface="Source Code Pro"/>
              <a:sym typeface="Source Code Pro"/>
            </a:endParaRPr>
          </a:p>
          <a:p>
            <a:pPr marL="557280" lvl="1" indent="-223694">
              <a:spcBef>
                <a:spcPts val="0"/>
              </a:spcBef>
              <a:spcAft>
                <a:spcPts val="0"/>
              </a:spcAft>
              <a:buClr>
                <a:srgbClr val="007FA3"/>
              </a:buClr>
              <a:buSzPts val="2400"/>
              <a:buFont typeface="Source Code Pro"/>
              <a:buChar char="–"/>
            </a:pPr>
            <a:endParaRPr lang="en-AU" sz="2400" dirty="0">
              <a:latin typeface="Optima" panose="02000503060000020004" pitchFamily="2" charset="0"/>
              <a:ea typeface="Source Code Pro"/>
              <a:cs typeface="Source Code Pro"/>
              <a:sym typeface="Source Code Pro"/>
            </a:endParaRPr>
          </a:p>
          <a:p>
            <a:pPr marL="557280" lvl="1" indent="-223694">
              <a:spcBef>
                <a:spcPts val="0"/>
              </a:spcBef>
              <a:spcAft>
                <a:spcPts val="0"/>
              </a:spcAft>
              <a:buClr>
                <a:srgbClr val="007FA3"/>
              </a:buClr>
              <a:buSzPts val="2400"/>
              <a:buFont typeface="Source Code Pro"/>
              <a:buChar char="–"/>
            </a:pPr>
            <a:r>
              <a:rPr lang="en-AU" sz="2400" dirty="0">
                <a:solidFill>
                  <a:srgbClr val="000000"/>
                </a:solidFill>
                <a:latin typeface="Optima" panose="02000503060000020004" pitchFamily="2" charset="0"/>
                <a:ea typeface="Source Code Pro"/>
                <a:cs typeface="Source Code Pro"/>
                <a:sym typeface="Source Code Pro"/>
              </a:rPr>
              <a:t>Security is a process, not a product (Bruce </a:t>
            </a:r>
            <a:r>
              <a:rPr lang="en-AU" sz="2400" dirty="0" err="1">
                <a:solidFill>
                  <a:srgbClr val="000000"/>
                </a:solidFill>
                <a:latin typeface="Optima" panose="02000503060000020004" pitchFamily="2" charset="0"/>
                <a:ea typeface="Source Code Pro"/>
                <a:cs typeface="Source Code Pro"/>
                <a:sym typeface="Source Code Pro"/>
              </a:rPr>
              <a:t>Schneier</a:t>
            </a:r>
            <a:r>
              <a:rPr lang="en-AU" sz="2400" dirty="0">
                <a:solidFill>
                  <a:srgbClr val="000000"/>
                </a:solidFill>
                <a:latin typeface="Optima" panose="02000503060000020004" pitchFamily="2" charset="0"/>
                <a:ea typeface="Source Code Pro"/>
                <a:cs typeface="Source Code Pro"/>
                <a:sym typeface="Source Code Pro"/>
              </a:rPr>
              <a:t>)</a:t>
            </a:r>
            <a:endParaRPr lang="en-AU" sz="2400" dirty="0">
              <a:latin typeface="Optima" panose="02000503060000020004" pitchFamily="2" charset="0"/>
              <a:ea typeface="Source Code Pro"/>
              <a:cs typeface="Source Code Pro"/>
              <a:sym typeface="Source Code Pro"/>
            </a:endParaRPr>
          </a:p>
          <a:p>
            <a:pPr marL="0" lvl="0" indent="0">
              <a:spcBef>
                <a:spcPts val="0"/>
              </a:spcBef>
              <a:spcAft>
                <a:spcPts val="0"/>
              </a:spcAft>
              <a:buNone/>
            </a:pPr>
            <a:endParaRPr lang="en-AU" sz="2400" dirty="0">
              <a:solidFill>
                <a:srgbClr val="000000"/>
              </a:solidFill>
              <a:latin typeface="Optima" panose="02000503060000020004" pitchFamily="2" charset="0"/>
              <a:ea typeface="Source Code Pro"/>
              <a:cs typeface="Source Code Pro"/>
              <a:sym typeface="Source Code Pro"/>
            </a:endParaRPr>
          </a:p>
          <a:p>
            <a:pPr marL="0" lvl="0" indent="0">
              <a:spcBef>
                <a:spcPts val="0"/>
              </a:spcBef>
              <a:spcAft>
                <a:spcPts val="0"/>
              </a:spcAft>
              <a:buNone/>
            </a:pPr>
            <a:endParaRPr lang="en-AU" sz="2400" dirty="0">
              <a:solidFill>
                <a:srgbClr val="000000"/>
              </a:solidFill>
              <a:latin typeface="Optima" panose="02000503060000020004" pitchFamily="2" charset="0"/>
              <a:ea typeface="Source Code Pro"/>
              <a:cs typeface="Source Code Pro"/>
              <a:sym typeface="Source Code Pro"/>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2314323"/>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1E500DB-46DD-98B4-B4F4-139D0EC482AB}"/>
              </a:ext>
            </a:extLst>
          </p:cNvPr>
          <p:cNvPicPr>
            <a:picLocks noGrp="1" noChangeAspect="1"/>
          </p:cNvPicPr>
          <p:nvPr>
            <p:ph idx="1"/>
          </p:nvPr>
        </p:nvPicPr>
        <p:blipFill rotWithShape="1">
          <a:blip r:embed="rId2"/>
          <a:srcRect t="5016" r="2" b="22119"/>
          <a:stretch/>
        </p:blipFill>
        <p:spPr>
          <a:xfrm>
            <a:off x="334900" y="542924"/>
            <a:ext cx="5623962" cy="4257676"/>
          </a:xfrm>
          <a:prstGeom prst="rect">
            <a:avLst/>
          </a:prstGeom>
        </p:spPr>
      </p:pic>
      <p:sp>
        <p:nvSpPr>
          <p:cNvPr id="19" name="Rectangle 18">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542924"/>
            <a:ext cx="2777490" cy="4249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EC6954-815A-8A41-B210-59DCC6A8F1FF}"/>
              </a:ext>
            </a:extLst>
          </p:cNvPr>
          <p:cNvSpPr>
            <a:spLocks noGrp="1"/>
          </p:cNvSpPr>
          <p:nvPr>
            <p:ph type="title"/>
          </p:nvPr>
        </p:nvSpPr>
        <p:spPr>
          <a:xfrm>
            <a:off x="6222206" y="1064418"/>
            <a:ext cx="2311182" cy="1564402"/>
          </a:xfrm>
        </p:spPr>
        <p:txBody>
          <a:bodyPr vert="horz" lIns="91440" tIns="45720" rIns="91440" bIns="45720" rtlCol="0" anchor="b">
            <a:normAutofit/>
          </a:bodyPr>
          <a:lstStyle/>
          <a:p>
            <a:pPr defTabSz="457200">
              <a:lnSpc>
                <a:spcPct val="90000"/>
              </a:lnSpc>
            </a:pPr>
            <a:r>
              <a:rPr lang="en-US" sz="2500">
                <a:solidFill>
                  <a:srgbClr val="FFFFFF"/>
                </a:solidFill>
              </a:rPr>
              <a:t>Risk Analysis Limitations</a:t>
            </a:r>
            <a:br>
              <a:rPr lang="en-US" sz="2500">
                <a:solidFill>
                  <a:srgbClr val="FFFFFF"/>
                </a:solidFill>
              </a:rPr>
            </a:br>
            <a:r>
              <a:rPr lang="en-US" sz="2500">
                <a:solidFill>
                  <a:srgbClr val="FFFFFF"/>
                </a:solidFill>
              </a:rPr>
              <a:t>(summary)</a:t>
            </a:r>
          </a:p>
        </p:txBody>
      </p:sp>
      <p:grpSp>
        <p:nvGrpSpPr>
          <p:cNvPr id="21" name="Group 20">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4900" y="340232"/>
            <a:ext cx="8474200" cy="73915"/>
            <a:chOff x="446534" y="453643"/>
            <a:chExt cx="11298933" cy="98554"/>
          </a:xfrm>
        </p:grpSpPr>
        <p:sp>
          <p:nvSpPr>
            <p:cNvPr id="22" name="Rectangle 21">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72011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g138408cbd9b_0_71"/>
          <p:cNvSpPr txBox="1"/>
          <p:nvPr/>
        </p:nvSpPr>
        <p:spPr>
          <a:xfrm>
            <a:off x="8903875" y="4785475"/>
            <a:ext cx="800100" cy="285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fld id="{00000000-1234-1234-1234-123412341234}" type="slidenum">
              <a:rPr lang="en-US" sz="1050" b="0" i="0" u="none" strike="noStrike" cap="none">
                <a:solidFill>
                  <a:srgbClr val="000000"/>
                </a:solidFill>
                <a:latin typeface="Lucida Sans"/>
                <a:ea typeface="Lucida Sans"/>
                <a:cs typeface="Lucida Sans"/>
                <a:sym typeface="Lucida Sans"/>
              </a:rPr>
              <a:t>3</a:t>
            </a:fld>
            <a:endParaRPr sz="1050" b="0" i="0" u="none" strike="noStrike" cap="none">
              <a:solidFill>
                <a:srgbClr val="000000"/>
              </a:solidFill>
              <a:latin typeface="Times New Roman"/>
              <a:ea typeface="Times New Roman"/>
              <a:cs typeface="Times New Roman"/>
              <a:sym typeface="Times New Roman"/>
            </a:endParaRPr>
          </a:p>
        </p:txBody>
      </p:sp>
      <p:pic>
        <p:nvPicPr>
          <p:cNvPr id="77" name="Google Shape;77;g138408cbd9b_0_71"/>
          <p:cNvPicPr preferRelativeResize="0"/>
          <p:nvPr/>
        </p:nvPicPr>
        <p:blipFill rotWithShape="1">
          <a:blip r:embed="rId3">
            <a:alphaModFix/>
          </a:blip>
          <a:srcRect b="6768"/>
          <a:stretch/>
        </p:blipFill>
        <p:spPr>
          <a:xfrm>
            <a:off x="1470175" y="1500903"/>
            <a:ext cx="5597388" cy="2758728"/>
          </a:xfrm>
          <a:prstGeom prst="rect">
            <a:avLst/>
          </a:prstGeom>
          <a:noFill/>
          <a:ln>
            <a:noFill/>
          </a:ln>
        </p:spPr>
      </p:pic>
      <p:sp>
        <p:nvSpPr>
          <p:cNvPr id="3" name="Title 2">
            <a:extLst>
              <a:ext uri="{FF2B5EF4-FFF2-40B4-BE49-F238E27FC236}">
                <a16:creationId xmlns:a16="http://schemas.microsoft.com/office/drawing/2014/main" id="{5F92F82F-DB14-AF3B-1E03-DEDA3FD81168}"/>
              </a:ext>
            </a:extLst>
          </p:cNvPr>
          <p:cNvSpPr>
            <a:spLocks noGrp="1"/>
          </p:cNvSpPr>
          <p:nvPr>
            <p:ph type="title"/>
          </p:nvPr>
        </p:nvSpPr>
        <p:spPr/>
        <p:txBody>
          <a:bodyPr/>
          <a:lstStyle/>
          <a:p>
            <a:r>
              <a:rPr lang="en-US" dirty="0"/>
              <a:t>Why is management hard?</a:t>
            </a:r>
          </a:p>
        </p:txBody>
      </p:sp>
      <p:sp>
        <p:nvSpPr>
          <p:cNvPr id="4" name="Content Placeholder 3">
            <a:extLst>
              <a:ext uri="{FF2B5EF4-FFF2-40B4-BE49-F238E27FC236}">
                <a16:creationId xmlns:a16="http://schemas.microsoft.com/office/drawing/2014/main" id="{24677226-31DC-5D9A-62B5-95F3C34D57D3}"/>
              </a:ext>
            </a:extLst>
          </p:cNvPr>
          <p:cNvSpPr>
            <a:spLocks noGrp="1"/>
          </p:cNvSpPr>
          <p:nvPr>
            <p:ph idx="1"/>
          </p:nvPr>
        </p:nvSpPr>
        <p:spPr>
          <a:xfrm>
            <a:off x="543472" y="3406111"/>
            <a:ext cx="7968515" cy="2758727"/>
          </a:xfrm>
        </p:spPr>
        <p:txBody>
          <a:bodyPr/>
          <a:lstStyle/>
          <a:p>
            <a:r>
              <a:rPr lang="en-US" dirty="0"/>
              <a:t>Need to protect many resources comprehensively, where a single component could lead to failure.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p:nvSpPr>
          <p:cNvPr id="95" name="Rectangle 9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9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9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100">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2314323"/>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3" name="Rectangle 102">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631"/>
            <a:ext cx="9143999" cy="46648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Google Shape;90;g146c2f0355f_0_5"/>
          <p:cNvPicPr preferRelativeResize="0"/>
          <p:nvPr/>
        </p:nvPicPr>
        <p:blipFill rotWithShape="1">
          <a:blip r:embed="rId3"/>
          <a:srcRect b="11520"/>
          <a:stretch/>
        </p:blipFill>
        <p:spPr>
          <a:xfrm>
            <a:off x="698374" y="1578952"/>
            <a:ext cx="4889100" cy="2206194"/>
          </a:xfrm>
          <a:prstGeom prst="rect">
            <a:avLst/>
          </a:prstGeom>
          <a:noFill/>
        </p:spPr>
      </p:pic>
      <p:sp>
        <p:nvSpPr>
          <p:cNvPr id="105" name="Rectangle 104">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542924"/>
            <a:ext cx="2777490" cy="4249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9" name="Google Shape;89;g146c2f0355f_0_5"/>
          <p:cNvSpPr txBox="1">
            <a:spLocks noGrp="1"/>
          </p:cNvSpPr>
          <p:nvPr>
            <p:ph type="title"/>
          </p:nvPr>
        </p:nvSpPr>
        <p:spPr>
          <a:xfrm>
            <a:off x="6222206" y="1064418"/>
            <a:ext cx="2311182" cy="1564402"/>
          </a:xfrm>
          <a:prstGeom prst="rect">
            <a:avLst/>
          </a:prstGeom>
        </p:spPr>
        <p:txBody>
          <a:bodyPr spcFirstLastPara="1" vert="horz" lIns="91440" tIns="45720" rIns="91440" bIns="45720" rtlCol="0" anchor="b" anchorCtr="0">
            <a:normAutofit/>
          </a:bodyPr>
          <a:lstStyle/>
          <a:p>
            <a:pPr marL="0" lvl="0" indent="0" defTabSz="457200">
              <a:spcAft>
                <a:spcPts val="0"/>
              </a:spcAft>
              <a:buClr>
                <a:schemeClr val="dk1"/>
              </a:buClr>
              <a:buSzPts val="3300"/>
            </a:pPr>
            <a:r>
              <a:rPr lang="en-US" sz="3300">
                <a:solidFill>
                  <a:srgbClr val="FFFFFF"/>
                </a:solidFill>
              </a:rPr>
              <a:t>Overall Strategy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7" name="Google Shape;97;g138408cbd9b_0_85"/>
          <p:cNvSpPr txBox="1"/>
          <p:nvPr/>
        </p:nvSpPr>
        <p:spPr>
          <a:xfrm>
            <a:off x="8903875" y="4785475"/>
            <a:ext cx="800100" cy="285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fld id="{00000000-1234-1234-1234-123412341234}" type="slidenum">
              <a:rPr lang="en-US" sz="1050" b="0" i="0" u="none" strike="noStrike" cap="none">
                <a:solidFill>
                  <a:srgbClr val="000000"/>
                </a:solidFill>
                <a:latin typeface="Lucida Sans"/>
                <a:ea typeface="Lucida Sans"/>
                <a:cs typeface="Lucida Sans"/>
                <a:sym typeface="Lucida Sans"/>
              </a:rPr>
              <a:t>5</a:t>
            </a:fld>
            <a:endParaRPr sz="1050" b="0" i="0" u="none" strike="noStrike" cap="none">
              <a:solidFill>
                <a:srgbClr val="000000"/>
              </a:solidFill>
              <a:latin typeface="Times New Roman"/>
              <a:ea typeface="Times New Roman"/>
              <a:cs typeface="Times New Roman"/>
              <a:sym typeface="Times New Roman"/>
            </a:endParaRPr>
          </a:p>
        </p:txBody>
      </p:sp>
      <p:sp>
        <p:nvSpPr>
          <p:cNvPr id="2" name="Title 1">
            <a:extLst>
              <a:ext uri="{FF2B5EF4-FFF2-40B4-BE49-F238E27FC236}">
                <a16:creationId xmlns:a16="http://schemas.microsoft.com/office/drawing/2014/main" id="{51D93212-DDC0-C7F8-856E-887193A3DE22}"/>
              </a:ext>
            </a:extLst>
          </p:cNvPr>
          <p:cNvSpPr>
            <a:spLocks noGrp="1"/>
          </p:cNvSpPr>
          <p:nvPr>
            <p:ph type="title"/>
          </p:nvPr>
        </p:nvSpPr>
        <p:spPr/>
        <p:txBody>
          <a:bodyPr/>
          <a:lstStyle/>
          <a:p>
            <a:r>
              <a:rPr lang="en-US" dirty="0"/>
              <a:t>Where to place security?</a:t>
            </a:r>
          </a:p>
        </p:txBody>
      </p:sp>
      <p:graphicFrame>
        <p:nvGraphicFramePr>
          <p:cNvPr id="99" name="Content Placeholder 2">
            <a:extLst>
              <a:ext uri="{FF2B5EF4-FFF2-40B4-BE49-F238E27FC236}">
                <a16:creationId xmlns:a16="http://schemas.microsoft.com/office/drawing/2014/main" id="{D3F29C57-BB62-40CC-E1E1-0AACC3FD0059}"/>
              </a:ext>
            </a:extLst>
          </p:cNvPr>
          <p:cNvGraphicFramePr>
            <a:graphicFrameLocks noGrp="1"/>
          </p:cNvGraphicFramePr>
          <p:nvPr>
            <p:ph idx="1"/>
          </p:nvPr>
        </p:nvGraphicFramePr>
        <p:xfrm>
          <a:off x="435894" y="1673159"/>
          <a:ext cx="8272211" cy="27587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4" name="Google Shape;104;g138408cbd9b_0_101"/>
          <p:cNvSpPr txBox="1"/>
          <p:nvPr/>
        </p:nvSpPr>
        <p:spPr>
          <a:xfrm>
            <a:off x="8903875" y="4785475"/>
            <a:ext cx="800100" cy="285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fld id="{00000000-1234-1234-1234-123412341234}" type="slidenum">
              <a:rPr lang="en-US" sz="1050" b="0" i="0" u="none" strike="noStrike" cap="none">
                <a:solidFill>
                  <a:srgbClr val="000000"/>
                </a:solidFill>
                <a:latin typeface="Lucida Sans"/>
                <a:ea typeface="Lucida Sans"/>
                <a:cs typeface="Lucida Sans"/>
                <a:sym typeface="Lucida Sans"/>
              </a:rPr>
              <a:t>6</a:t>
            </a:fld>
            <a:endParaRPr sz="1050" b="0" i="0" u="none" strike="noStrike" cap="none">
              <a:solidFill>
                <a:srgbClr val="000000"/>
              </a:solidFill>
              <a:latin typeface="Times New Roman"/>
              <a:ea typeface="Times New Roman"/>
              <a:cs typeface="Times New Roman"/>
              <a:sym typeface="Times New Roman"/>
            </a:endParaRPr>
          </a:p>
        </p:txBody>
      </p:sp>
      <p:sp>
        <p:nvSpPr>
          <p:cNvPr id="2" name="Title 1">
            <a:extLst>
              <a:ext uri="{FF2B5EF4-FFF2-40B4-BE49-F238E27FC236}">
                <a16:creationId xmlns:a16="http://schemas.microsoft.com/office/drawing/2014/main" id="{51DCBEE7-6393-AD01-1C70-2C451FCF326B}"/>
              </a:ext>
            </a:extLst>
          </p:cNvPr>
          <p:cNvSpPr>
            <a:spLocks noGrp="1"/>
          </p:cNvSpPr>
          <p:nvPr>
            <p:ph type="title"/>
          </p:nvPr>
        </p:nvSpPr>
        <p:spPr/>
        <p:txBody>
          <a:bodyPr/>
          <a:lstStyle/>
          <a:p>
            <a:r>
              <a:rPr lang="en-US" dirty="0"/>
              <a:t>Some terminology</a:t>
            </a:r>
          </a:p>
        </p:txBody>
      </p:sp>
      <p:graphicFrame>
        <p:nvGraphicFramePr>
          <p:cNvPr id="106" name="Content Placeholder 2">
            <a:extLst>
              <a:ext uri="{FF2B5EF4-FFF2-40B4-BE49-F238E27FC236}">
                <a16:creationId xmlns:a16="http://schemas.microsoft.com/office/drawing/2014/main" id="{3E97A064-DB5D-D44B-1395-84649E5ED7BB}"/>
              </a:ext>
            </a:extLst>
          </p:cNvPr>
          <p:cNvGraphicFramePr>
            <a:graphicFrameLocks noGrp="1"/>
          </p:cNvGraphicFramePr>
          <p:nvPr>
            <p:ph idx="1"/>
          </p:nvPr>
        </p:nvGraphicFramePr>
        <p:xfrm>
          <a:off x="435895" y="1602631"/>
          <a:ext cx="8272211" cy="27587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1" name="Google Shape;111;g138408cbd9b_0_94"/>
          <p:cNvSpPr txBox="1"/>
          <p:nvPr/>
        </p:nvSpPr>
        <p:spPr>
          <a:xfrm>
            <a:off x="8903875" y="4785475"/>
            <a:ext cx="800100" cy="285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fld id="{00000000-1234-1234-1234-123412341234}" type="slidenum">
              <a:rPr lang="en-US" sz="1050" b="0" i="0" u="none" strike="noStrike" cap="none">
                <a:solidFill>
                  <a:srgbClr val="000000"/>
                </a:solidFill>
                <a:latin typeface="Lucida Sans"/>
                <a:ea typeface="Lucida Sans"/>
                <a:cs typeface="Lucida Sans"/>
                <a:sym typeface="Lucida Sans"/>
              </a:rPr>
              <a:t>7</a:t>
            </a:fld>
            <a:endParaRPr sz="1050" b="0" i="0" u="none" strike="noStrike" cap="none">
              <a:solidFill>
                <a:srgbClr val="000000"/>
              </a:solidFill>
              <a:latin typeface="Times New Roman"/>
              <a:ea typeface="Times New Roman"/>
              <a:cs typeface="Times New Roman"/>
              <a:sym typeface="Times New Roman"/>
            </a:endParaRPr>
          </a:p>
        </p:txBody>
      </p:sp>
      <p:pic>
        <p:nvPicPr>
          <p:cNvPr id="112" name="Google Shape;112;g138408cbd9b_0_94"/>
          <p:cNvPicPr preferRelativeResize="0"/>
          <p:nvPr/>
        </p:nvPicPr>
        <p:blipFill>
          <a:blip r:embed="rId3">
            <a:alphaModFix/>
          </a:blip>
          <a:stretch>
            <a:fillRect/>
          </a:stretch>
        </p:blipFill>
        <p:spPr>
          <a:xfrm>
            <a:off x="5109800" y="1690441"/>
            <a:ext cx="3794075" cy="2524775"/>
          </a:xfrm>
          <a:prstGeom prst="rect">
            <a:avLst/>
          </a:prstGeom>
          <a:noFill/>
          <a:ln>
            <a:noFill/>
          </a:ln>
        </p:spPr>
      </p:pic>
      <p:sp>
        <p:nvSpPr>
          <p:cNvPr id="2" name="Title 1">
            <a:extLst>
              <a:ext uri="{FF2B5EF4-FFF2-40B4-BE49-F238E27FC236}">
                <a16:creationId xmlns:a16="http://schemas.microsoft.com/office/drawing/2014/main" id="{E58E91AC-8BE6-DDC9-AAE9-7A618C910133}"/>
              </a:ext>
            </a:extLst>
          </p:cNvPr>
          <p:cNvSpPr>
            <a:spLocks noGrp="1"/>
          </p:cNvSpPr>
          <p:nvPr>
            <p:ph type="title"/>
          </p:nvPr>
        </p:nvSpPr>
        <p:spPr>
          <a:xfrm>
            <a:off x="349707" y="586539"/>
            <a:ext cx="8272212" cy="760350"/>
          </a:xfrm>
        </p:spPr>
        <p:txBody>
          <a:bodyPr>
            <a:normAutofit/>
          </a:bodyPr>
          <a:lstStyle/>
          <a:p>
            <a:r>
              <a:rPr lang="en-US" sz="2400" dirty="0">
                <a:ea typeface="Amatic SC"/>
                <a:cs typeface="Amatic SC"/>
                <a:sym typeface="Amatic SC"/>
              </a:rPr>
              <a:t>SOME TERMINOLOGY</a:t>
            </a:r>
            <a:endParaRPr lang="en-US" dirty="0"/>
          </a:p>
        </p:txBody>
      </p:sp>
      <p:graphicFrame>
        <p:nvGraphicFramePr>
          <p:cNvPr id="114" name="Content Placeholder 2">
            <a:extLst>
              <a:ext uri="{FF2B5EF4-FFF2-40B4-BE49-F238E27FC236}">
                <a16:creationId xmlns:a16="http://schemas.microsoft.com/office/drawing/2014/main" id="{CBBB0E0D-A8A1-A33D-F8D5-7C6B05028FE6}"/>
              </a:ext>
            </a:extLst>
          </p:cNvPr>
          <p:cNvGraphicFramePr>
            <a:graphicFrameLocks noGrp="1"/>
          </p:cNvGraphicFramePr>
          <p:nvPr>
            <p:ph idx="1"/>
          </p:nvPr>
        </p:nvGraphicFramePr>
        <p:xfrm>
          <a:off x="435895" y="1690441"/>
          <a:ext cx="3794076" cy="27587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9" name="Google Shape;119;p7"/>
          <p:cNvSpPr txBox="1">
            <a:spLocks noGrp="1"/>
          </p:cNvSpPr>
          <p:nvPr>
            <p:ph type="sldNum" sz="quarter" idx="12"/>
          </p:nvPr>
        </p:nvSpPr>
        <p:spPr>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8</a:t>
            </a:fld>
            <a:endParaRPr/>
          </a:p>
        </p:txBody>
      </p:sp>
      <p:pic>
        <p:nvPicPr>
          <p:cNvPr id="120" name="Google Shape;120;p7"/>
          <p:cNvPicPr preferRelativeResize="0"/>
          <p:nvPr/>
        </p:nvPicPr>
        <p:blipFill rotWithShape="1">
          <a:blip r:embed="rId3">
            <a:alphaModFix/>
          </a:blip>
          <a:srcRect b="8248"/>
          <a:stretch/>
        </p:blipFill>
        <p:spPr>
          <a:xfrm>
            <a:off x="0" y="1576325"/>
            <a:ext cx="5467400" cy="3464851"/>
          </a:xfrm>
          <a:prstGeom prst="rect">
            <a:avLst/>
          </a:prstGeom>
          <a:noFill/>
          <a:ln>
            <a:noFill/>
          </a:ln>
        </p:spPr>
      </p:pic>
      <p:sp>
        <p:nvSpPr>
          <p:cNvPr id="121" name="Google Shape;121;p7"/>
          <p:cNvSpPr txBox="1"/>
          <p:nvPr/>
        </p:nvSpPr>
        <p:spPr>
          <a:xfrm>
            <a:off x="296986" y="455925"/>
            <a:ext cx="8690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solidFill>
                  <a:schemeClr val="bg1"/>
                </a:solidFill>
                <a:latin typeface="Optima" panose="02000503060000020004" pitchFamily="2" charset="0"/>
                <a:ea typeface="Source Code Pro"/>
                <a:cs typeface="Source Code Pro"/>
                <a:sym typeface="Source Code Pro"/>
              </a:rPr>
              <a:t>An example enterprise network is given above. The firewalls are misconfigured, authentication mechanisms are weak, the wireless access point is using a 40-bit key, the database is not encrypted. Identify 3 assets along with vulnerability, threat, risk, and countermeasure.</a:t>
            </a:r>
            <a:endParaRPr sz="1600" dirty="0">
              <a:solidFill>
                <a:schemeClr val="bg1"/>
              </a:solidFill>
              <a:latin typeface="Optima" panose="02000503060000020004" pitchFamily="2" charset="0"/>
              <a:ea typeface="Source Code Pro"/>
              <a:cs typeface="Source Code Pro"/>
              <a:sym typeface="Source Code Pro"/>
            </a:endParaRPr>
          </a:p>
        </p:txBody>
      </p:sp>
      <p:graphicFrame>
        <p:nvGraphicFramePr>
          <p:cNvPr id="122" name="Google Shape;122;p7"/>
          <p:cNvGraphicFramePr/>
          <p:nvPr/>
        </p:nvGraphicFramePr>
        <p:xfrm>
          <a:off x="4103100" y="3154613"/>
          <a:ext cx="4814250" cy="1691510"/>
        </p:xfrm>
        <a:graphic>
          <a:graphicData uri="http://schemas.openxmlformats.org/drawingml/2006/table">
            <a:tbl>
              <a:tblPr>
                <a:noFill/>
                <a:tableStyleId>{87197475-0BC0-4614-AB06-2B71A2D483CF}</a:tableStyleId>
              </a:tblPr>
              <a:tblGrid>
                <a:gridCol w="668700">
                  <a:extLst>
                    <a:ext uri="{9D8B030D-6E8A-4147-A177-3AD203B41FA5}">
                      <a16:colId xmlns:a16="http://schemas.microsoft.com/office/drawing/2014/main" val="20000"/>
                    </a:ext>
                  </a:extLst>
                </a:gridCol>
                <a:gridCol w="1286100">
                  <a:extLst>
                    <a:ext uri="{9D8B030D-6E8A-4147-A177-3AD203B41FA5}">
                      <a16:colId xmlns:a16="http://schemas.microsoft.com/office/drawing/2014/main" val="20001"/>
                    </a:ext>
                  </a:extLst>
                </a:gridCol>
                <a:gridCol w="720925">
                  <a:extLst>
                    <a:ext uri="{9D8B030D-6E8A-4147-A177-3AD203B41FA5}">
                      <a16:colId xmlns:a16="http://schemas.microsoft.com/office/drawing/2014/main" val="20002"/>
                    </a:ext>
                  </a:extLst>
                </a:gridCol>
                <a:gridCol w="601625">
                  <a:extLst>
                    <a:ext uri="{9D8B030D-6E8A-4147-A177-3AD203B41FA5}">
                      <a16:colId xmlns:a16="http://schemas.microsoft.com/office/drawing/2014/main" val="20003"/>
                    </a:ext>
                  </a:extLst>
                </a:gridCol>
                <a:gridCol w="1536900">
                  <a:extLst>
                    <a:ext uri="{9D8B030D-6E8A-4147-A177-3AD203B41FA5}">
                      <a16:colId xmlns:a16="http://schemas.microsoft.com/office/drawing/2014/main" val="20004"/>
                    </a:ext>
                  </a:extLst>
                </a:gridCol>
              </a:tblGrid>
              <a:tr h="413625">
                <a:tc>
                  <a:txBody>
                    <a:bodyPr/>
                    <a:lstStyle/>
                    <a:p>
                      <a:pPr marL="0" lvl="0" indent="0" algn="l" rtl="0">
                        <a:spcBef>
                          <a:spcPts val="0"/>
                        </a:spcBef>
                        <a:spcAft>
                          <a:spcPts val="0"/>
                        </a:spcAft>
                        <a:buNone/>
                      </a:pPr>
                      <a:r>
                        <a:rPr lang="en-US" sz="2200" b="1">
                          <a:latin typeface="Amatic SC"/>
                          <a:ea typeface="Amatic SC"/>
                          <a:cs typeface="Amatic SC"/>
                          <a:sym typeface="Amatic SC"/>
                        </a:rPr>
                        <a:t>Assets</a:t>
                      </a:r>
                      <a:endParaRPr sz="2200" b="1">
                        <a:latin typeface="Amatic SC"/>
                        <a:ea typeface="Amatic SC"/>
                        <a:cs typeface="Amatic SC"/>
                        <a:sym typeface="Amatic SC"/>
                      </a:endParaRPr>
                    </a:p>
                  </a:txBody>
                  <a:tcPr marL="91425" marR="91425" marT="91425" marB="91425"/>
                </a:tc>
                <a:tc>
                  <a:txBody>
                    <a:bodyPr/>
                    <a:lstStyle/>
                    <a:p>
                      <a:pPr marL="0" lvl="0" indent="0" algn="l" rtl="0">
                        <a:spcBef>
                          <a:spcPts val="0"/>
                        </a:spcBef>
                        <a:spcAft>
                          <a:spcPts val="0"/>
                        </a:spcAft>
                        <a:buNone/>
                      </a:pPr>
                      <a:r>
                        <a:rPr lang="en-US" sz="2200" b="1">
                          <a:latin typeface="Amatic SC"/>
                          <a:ea typeface="Amatic SC"/>
                          <a:cs typeface="Amatic SC"/>
                          <a:sym typeface="Amatic SC"/>
                        </a:rPr>
                        <a:t>Vulnerability</a:t>
                      </a:r>
                      <a:endParaRPr sz="2200" b="1">
                        <a:latin typeface="Amatic SC"/>
                        <a:ea typeface="Amatic SC"/>
                        <a:cs typeface="Amatic SC"/>
                        <a:sym typeface="Amatic SC"/>
                      </a:endParaRPr>
                    </a:p>
                  </a:txBody>
                  <a:tcPr marL="91425" marR="91425" marT="91425" marB="91425"/>
                </a:tc>
                <a:tc>
                  <a:txBody>
                    <a:bodyPr/>
                    <a:lstStyle/>
                    <a:p>
                      <a:pPr marL="0" lvl="0" indent="0" algn="l" rtl="0">
                        <a:spcBef>
                          <a:spcPts val="0"/>
                        </a:spcBef>
                        <a:spcAft>
                          <a:spcPts val="0"/>
                        </a:spcAft>
                        <a:buNone/>
                      </a:pPr>
                      <a:r>
                        <a:rPr lang="en-US" sz="2200" b="1">
                          <a:latin typeface="Amatic SC"/>
                          <a:ea typeface="Amatic SC"/>
                          <a:cs typeface="Amatic SC"/>
                          <a:sym typeface="Amatic SC"/>
                        </a:rPr>
                        <a:t>Threat</a:t>
                      </a:r>
                      <a:endParaRPr sz="2200" b="1">
                        <a:latin typeface="Amatic SC"/>
                        <a:ea typeface="Amatic SC"/>
                        <a:cs typeface="Amatic SC"/>
                        <a:sym typeface="Amatic SC"/>
                      </a:endParaRPr>
                    </a:p>
                  </a:txBody>
                  <a:tcPr marL="91425" marR="91425" marT="91425" marB="91425"/>
                </a:tc>
                <a:tc>
                  <a:txBody>
                    <a:bodyPr/>
                    <a:lstStyle/>
                    <a:p>
                      <a:pPr marL="0" lvl="0" indent="0" algn="l" rtl="0">
                        <a:spcBef>
                          <a:spcPts val="0"/>
                        </a:spcBef>
                        <a:spcAft>
                          <a:spcPts val="0"/>
                        </a:spcAft>
                        <a:buNone/>
                      </a:pPr>
                      <a:r>
                        <a:rPr lang="en-US" sz="2200" b="1">
                          <a:latin typeface="Amatic SC"/>
                          <a:ea typeface="Amatic SC"/>
                          <a:cs typeface="Amatic SC"/>
                          <a:sym typeface="Amatic SC"/>
                        </a:rPr>
                        <a:t>Risk</a:t>
                      </a:r>
                      <a:endParaRPr sz="2200" b="1">
                        <a:latin typeface="Amatic SC"/>
                        <a:ea typeface="Amatic SC"/>
                        <a:cs typeface="Amatic SC"/>
                        <a:sym typeface="Amatic SC"/>
                      </a:endParaRPr>
                    </a:p>
                  </a:txBody>
                  <a:tcPr marL="91425" marR="91425" marT="91425" marB="91425"/>
                </a:tc>
                <a:tc>
                  <a:txBody>
                    <a:bodyPr/>
                    <a:lstStyle/>
                    <a:p>
                      <a:pPr marL="0" lvl="0" indent="0" algn="l" rtl="0">
                        <a:spcBef>
                          <a:spcPts val="0"/>
                        </a:spcBef>
                        <a:spcAft>
                          <a:spcPts val="0"/>
                        </a:spcAft>
                        <a:buNone/>
                      </a:pPr>
                      <a:r>
                        <a:rPr lang="en-US" sz="2200" b="1">
                          <a:latin typeface="Amatic SC"/>
                          <a:ea typeface="Amatic SC"/>
                          <a:cs typeface="Amatic SC"/>
                          <a:sym typeface="Amatic SC"/>
                        </a:rPr>
                        <a:t>Countermeasure</a:t>
                      </a:r>
                      <a:endParaRPr sz="2200" b="1">
                        <a:latin typeface="Amatic SC"/>
                        <a:ea typeface="Amatic SC"/>
                        <a:cs typeface="Amatic SC"/>
                        <a:sym typeface="Amatic SC"/>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935" y="364258"/>
            <a:ext cx="3131058" cy="44165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g138408cbd9b_0_113"/>
          <p:cNvSpPr txBox="1">
            <a:spLocks noGrp="1"/>
          </p:cNvSpPr>
          <p:nvPr>
            <p:ph type="title"/>
          </p:nvPr>
        </p:nvSpPr>
        <p:spPr>
          <a:xfrm>
            <a:off x="719367" y="835323"/>
            <a:ext cx="2452312" cy="3468245"/>
          </a:xfrm>
          <a:prstGeom prst="rect">
            <a:avLst/>
          </a:prstGeom>
        </p:spPr>
        <p:txBody>
          <a:bodyPr spcFirstLastPara="1" lIns="68575" tIns="34275" rIns="68575" bIns="34275" anchor="ctr" anchorCtr="0">
            <a:normAutofit/>
          </a:bodyPr>
          <a:lstStyle/>
          <a:p>
            <a:pPr marL="0" lvl="0" indent="0" rtl="0">
              <a:spcBef>
                <a:spcPts val="0"/>
              </a:spcBef>
              <a:spcAft>
                <a:spcPts val="0"/>
              </a:spcAft>
              <a:buClr>
                <a:schemeClr val="dk1"/>
              </a:buClr>
              <a:buSzPts val="3300"/>
              <a:buFont typeface="Calibri"/>
              <a:buNone/>
            </a:pPr>
            <a:r>
              <a:rPr lang="en-US" sz="2400" dirty="0">
                <a:solidFill>
                  <a:srgbClr val="FFFFFF"/>
                </a:solidFill>
              </a:rPr>
              <a:t>risk analysis</a:t>
            </a:r>
          </a:p>
        </p:txBody>
      </p:sp>
      <p:sp>
        <p:nvSpPr>
          <p:cNvPr id="129" name="Google Shape;129;g138408cbd9b_0_113"/>
          <p:cNvSpPr txBox="1">
            <a:spLocks noGrp="1"/>
          </p:cNvSpPr>
          <p:nvPr>
            <p:ph idx="1"/>
          </p:nvPr>
        </p:nvSpPr>
        <p:spPr>
          <a:xfrm>
            <a:off x="3866928" y="835323"/>
            <a:ext cx="4581135" cy="3468245"/>
          </a:xfrm>
          <a:prstGeom prst="rect">
            <a:avLst/>
          </a:prstGeom>
        </p:spPr>
        <p:txBody>
          <a:bodyPr spcFirstLastPara="1" lIns="68575" tIns="34275" rIns="68575" bIns="34275" anchor="ctr" anchorCtr="0">
            <a:normAutofit/>
          </a:bodyPr>
          <a:lstStyle/>
          <a:p>
            <a:pPr marL="0" lvl="0" indent="0" rtl="0">
              <a:spcBef>
                <a:spcPts val="0"/>
              </a:spcBef>
              <a:spcAft>
                <a:spcPts val="0"/>
              </a:spcAft>
              <a:buNone/>
            </a:pPr>
            <a:endParaRPr lang="en-AU">
              <a:latin typeface="Optima" panose="02000503060000020004" pitchFamily="2" charset="0"/>
            </a:endParaRPr>
          </a:p>
          <a:p>
            <a:pPr marL="457200" lvl="0" indent="-381000" rtl="0">
              <a:spcBef>
                <a:spcPts val="400"/>
              </a:spcBef>
              <a:spcAft>
                <a:spcPts val="0"/>
              </a:spcAft>
              <a:buClr>
                <a:schemeClr val="accent1"/>
              </a:buClr>
              <a:buSzPts val="2400"/>
              <a:buChar char="●"/>
            </a:pPr>
            <a:r>
              <a:rPr lang="en-AU">
                <a:latin typeface="Optima" panose="02000503060000020004" pitchFamily="2" charset="0"/>
              </a:rPr>
              <a:t>Can never eliminate risk</a:t>
            </a:r>
          </a:p>
          <a:p>
            <a:pPr marL="457200" lvl="0" indent="-381000" rtl="0">
              <a:spcBef>
                <a:spcPts val="400"/>
              </a:spcBef>
              <a:spcAft>
                <a:spcPts val="0"/>
              </a:spcAft>
              <a:buClr>
                <a:schemeClr val="accent1"/>
              </a:buClr>
              <a:buSzPts val="2400"/>
              <a:buChar char="●"/>
            </a:pPr>
            <a:r>
              <a:rPr lang="en-AU">
                <a:latin typeface="Optima" panose="02000503060000020004" pitchFamily="2" charset="0"/>
              </a:rPr>
              <a:t>True “information assurance” is impossible</a:t>
            </a:r>
          </a:p>
          <a:p>
            <a:pPr marL="457200" lvl="0" indent="-381000" rtl="0">
              <a:spcBef>
                <a:spcPts val="400"/>
              </a:spcBef>
              <a:spcAft>
                <a:spcPts val="0"/>
              </a:spcAft>
              <a:buClr>
                <a:schemeClr val="accent1"/>
              </a:buClr>
              <a:buSzPts val="2400"/>
              <a:buChar char="●"/>
            </a:pPr>
            <a:r>
              <a:rPr lang="en-AU">
                <a:latin typeface="Optima" panose="02000503060000020004" pitchFamily="2" charset="0"/>
              </a:rPr>
              <a:t>Goal is reasonable risk</a:t>
            </a:r>
          </a:p>
          <a:p>
            <a:pPr marL="457200" lvl="0" indent="-381000" rtl="0">
              <a:spcBef>
                <a:spcPts val="400"/>
              </a:spcBef>
              <a:spcAft>
                <a:spcPts val="0"/>
              </a:spcAft>
              <a:buClr>
                <a:schemeClr val="accent1"/>
              </a:buClr>
              <a:buSzPts val="2400"/>
              <a:buChar char="●"/>
            </a:pPr>
            <a:endParaRPr lang="en-AU">
              <a:latin typeface="Optima" panose="02000503060000020004" pitchFamily="2" charset="0"/>
            </a:endParaRPr>
          </a:p>
          <a:p>
            <a:pPr marL="457200" lvl="0" indent="-381000" rtl="0">
              <a:spcBef>
                <a:spcPts val="400"/>
              </a:spcBef>
              <a:spcAft>
                <a:spcPts val="0"/>
              </a:spcAft>
              <a:buClr>
                <a:schemeClr val="accent1"/>
              </a:buClr>
              <a:buSzPts val="2400"/>
              <a:buChar char="●"/>
            </a:pPr>
            <a:r>
              <a:rPr lang="en-AU">
                <a:latin typeface="Optima" panose="02000503060000020004" pitchFamily="2" charset="0"/>
              </a:rPr>
              <a:t>Risk analysis weighs the probable cost of compromises against the costs of countermeasures</a:t>
            </a:r>
          </a:p>
        </p:txBody>
      </p:sp>
      <p:sp>
        <p:nvSpPr>
          <p:cNvPr id="130" name="Google Shape;130;g138408cbd9b_0_113"/>
          <p:cNvSpPr txBox="1">
            <a:spLocks noGrp="1"/>
          </p:cNvSpPr>
          <p:nvPr>
            <p:ph type="sldNum" sz="quarter" idx="12"/>
          </p:nvPr>
        </p:nvSpPr>
        <p:spPr>
          <a:xfrm>
            <a:off x="7918725" y="4819008"/>
            <a:ext cx="789381" cy="273843"/>
          </a:xfrm>
          <a:prstGeom prst="rect">
            <a:avLst/>
          </a:prstGeom>
        </p:spPr>
        <p:txBody>
          <a:bodyPr spcFirstLastPara="1" lIns="68575" tIns="34275" rIns="68575" bIns="34275" anchorCtr="0">
            <a:normAutofit/>
          </a:bodyPr>
          <a:lstStyle/>
          <a:p>
            <a:pPr marL="0" lvl="0" indent="0" rtl="0">
              <a:spcBef>
                <a:spcPts val="0"/>
              </a:spcBef>
              <a:spcAft>
                <a:spcPts val="600"/>
              </a:spcAft>
              <a:buClr>
                <a:srgbClr val="000000"/>
              </a:buClr>
              <a:buSzPts val="1000"/>
              <a:buFont typeface="Arial"/>
              <a:buNone/>
            </a:pPr>
            <a:fld id="{00000000-1234-1234-1234-123412341234}" type="slidenum">
              <a:rPr lang="en-US">
                <a:solidFill>
                  <a:schemeClr val="tx1">
                    <a:lumMod val="75000"/>
                    <a:lumOff val="25000"/>
                  </a:schemeClr>
                </a:solidFill>
              </a:rPr>
              <a:pPr marL="0" lvl="0" indent="0" rtl="0">
                <a:spcBef>
                  <a:spcPts val="0"/>
                </a:spcBef>
                <a:spcAft>
                  <a:spcPts val="600"/>
                </a:spcAft>
                <a:buClr>
                  <a:srgbClr val="000000"/>
                </a:buClr>
                <a:buSzPts val="1000"/>
                <a:buFont typeface="Arial"/>
                <a:buNone/>
              </a:pPr>
              <a:t>9</a:t>
            </a:fld>
            <a:endParaRPr lang="en-US">
              <a:solidFill>
                <a:schemeClr val="tx1">
                  <a:lumMod val="75000"/>
                  <a:lumOff val="25000"/>
                </a:schemeClr>
              </a:solidFill>
            </a:endParaRP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{CB0AA420-EE09-EF48-BE8B-FD20D5FDC1FB}tf10001123</Template>
  <TotalTime>1441</TotalTime>
  <Words>1539</Words>
  <Application>Microsoft Macintosh PowerPoint</Application>
  <PresentationFormat>On-screen Show (16:9)</PresentationFormat>
  <Paragraphs>244</Paragraphs>
  <Slides>20</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Gill Sans MT</vt:lpstr>
      <vt:lpstr>Noto Sans Symbols</vt:lpstr>
      <vt:lpstr>Cambria Math</vt:lpstr>
      <vt:lpstr>Wingdings 2</vt:lpstr>
      <vt:lpstr>Calibri</vt:lpstr>
      <vt:lpstr>Lucida Sans</vt:lpstr>
      <vt:lpstr>Amatic SC</vt:lpstr>
      <vt:lpstr>Optima</vt:lpstr>
      <vt:lpstr>Times New Roman</vt:lpstr>
      <vt:lpstr>Arial</vt:lpstr>
      <vt:lpstr>Source Code Pro</vt:lpstr>
      <vt:lpstr>Dividend</vt:lpstr>
      <vt:lpstr>Security management</vt:lpstr>
      <vt:lpstr>Management processes</vt:lpstr>
      <vt:lpstr>Why is management hard?</vt:lpstr>
      <vt:lpstr>Overall Strategy</vt:lpstr>
      <vt:lpstr>Where to place security?</vt:lpstr>
      <vt:lpstr>Some terminology</vt:lpstr>
      <vt:lpstr>SOME TERMINOLOGY</vt:lpstr>
      <vt:lpstr>PowerPoint Presentation</vt:lpstr>
      <vt:lpstr>risk analysis</vt:lpstr>
      <vt:lpstr>Reasonable Risk</vt:lpstr>
      <vt:lpstr>CLASSIC RISK ANALYSIS</vt:lpstr>
      <vt:lpstr>Risk analysis activity: problem 1</vt:lpstr>
      <vt:lpstr>Problem 1 Solution</vt:lpstr>
      <vt:lpstr>Risk analysis activity: problem 2</vt:lpstr>
      <vt:lpstr>Problem 2 Solution</vt:lpstr>
      <vt:lpstr>Risk analysis activity: problem 3</vt:lpstr>
      <vt:lpstr>Problem 3 Solution</vt:lpstr>
      <vt:lpstr>LIMITATIONS OF RISK ANALYSIS</vt:lpstr>
      <vt:lpstr>LIMITATIONS OF RISK ANALYSIS</vt:lpstr>
      <vt:lpstr>Risk Analysis Limitations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dc:title>
  <cp:lastModifiedBy>Zainab Abaid</cp:lastModifiedBy>
  <cp:revision>17</cp:revision>
  <dcterms:modified xsi:type="dcterms:W3CDTF">2022-08-25T09:06:33Z</dcterms:modified>
</cp:coreProperties>
</file>