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386" r:id="rId3"/>
    <p:sldId id="478" r:id="rId4"/>
    <p:sldId id="391" r:id="rId5"/>
    <p:sldId id="479" r:id="rId6"/>
    <p:sldId id="494" r:id="rId7"/>
    <p:sldId id="305" r:id="rId8"/>
    <p:sldId id="306" r:id="rId9"/>
    <p:sldId id="308" r:id="rId10"/>
    <p:sldId id="486" r:id="rId11"/>
    <p:sldId id="487" r:id="rId12"/>
    <p:sldId id="481" r:id="rId13"/>
    <p:sldId id="482" r:id="rId14"/>
    <p:sldId id="483" r:id="rId15"/>
    <p:sldId id="275" r:id="rId16"/>
    <p:sldId id="489" r:id="rId17"/>
    <p:sldId id="484" r:id="rId18"/>
    <p:sldId id="485" r:id="rId19"/>
    <p:sldId id="278" r:id="rId20"/>
    <p:sldId id="281" r:id="rId21"/>
    <p:sldId id="282" r:id="rId22"/>
    <p:sldId id="283" r:id="rId23"/>
    <p:sldId id="491" r:id="rId24"/>
    <p:sldId id="287" r:id="rId25"/>
    <p:sldId id="318" r:id="rId26"/>
    <p:sldId id="333" r:id="rId27"/>
    <p:sldId id="332" r:id="rId28"/>
    <p:sldId id="490" r:id="rId29"/>
    <p:sldId id="49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0" autoAdjust="0"/>
    <p:restoredTop sz="89984" autoAdjust="0"/>
  </p:normalViewPr>
  <p:slideViewPr>
    <p:cSldViewPr snapToGrid="0">
      <p:cViewPr varScale="1">
        <p:scale>
          <a:sx n="99" d="100"/>
          <a:sy n="99" d="100"/>
        </p:scale>
        <p:origin x="1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4AEAA-1914-418E-8681-4FB9E9470504}" type="datetimeFigureOut">
              <a:rPr lang="en-PK" smtClean="0"/>
              <a:t>9/14/22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59CE9-C1F2-4400-A98D-B9FB08D3C0C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67001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59CE9-C1F2-4400-A98D-B9FB08D3C0CC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61518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</a:t>
            </a:r>
            <a:r>
              <a:rPr lang="en-US" dirty="0" err="1"/>
              <a:t>www.researchgate.net</a:t>
            </a:r>
            <a:r>
              <a:rPr lang="en-US" dirty="0"/>
              <a:t>/publication/318906543/figure/fig4/AS:790611112251395@1565507786848/AES-S-Box-Rijndael-S-Box-16.jpg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59CE9-C1F2-4400-A98D-B9FB08D3C0CC}" type="slidenum">
              <a:rPr lang="en-PK" smtClean="0"/>
              <a:t>16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57224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/>
        </p:nvSpPr>
        <p:spPr>
          <a:xfrm>
            <a:off x="4146550" y="9120187"/>
            <a:ext cx="31623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00" tIns="48725" rIns="93700" bIns="487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61963" y="720725"/>
            <a:ext cx="6386512" cy="359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5" name="Google Shape;255;p21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56225" cy="431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00" tIns="48725" rIns="93700" bIns="48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:notes"/>
          <p:cNvSpPr txBox="1"/>
          <p:nvPr/>
        </p:nvSpPr>
        <p:spPr>
          <a:xfrm>
            <a:off x="4146550" y="9120187"/>
            <a:ext cx="31623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00" tIns="48725" rIns="93700" bIns="487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61963" y="720725"/>
            <a:ext cx="6386512" cy="359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5" name="Google Shape;265;p22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56225" cy="431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00" tIns="48725" rIns="93700" bIns="48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/>
          <p:nvPr/>
        </p:nvSpPr>
        <p:spPr>
          <a:xfrm>
            <a:off x="4146550" y="9120187"/>
            <a:ext cx="31623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00" tIns="48725" rIns="93700" bIns="487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61963" y="720725"/>
            <a:ext cx="6386512" cy="359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5" name="Google Shape;275;p23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56225" cy="431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00" tIns="48725" rIns="93700" bIns="48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/>
          <p:nvPr/>
        </p:nvSpPr>
        <p:spPr>
          <a:xfrm>
            <a:off x="4146550" y="9120187"/>
            <a:ext cx="31623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00" tIns="48725" rIns="93700" bIns="487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61963" y="720725"/>
            <a:ext cx="6386512" cy="359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3" name="Google Shape;313;p26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56225" cy="431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00" tIns="48725" rIns="93700" bIns="48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:notes"/>
          <p:cNvSpPr txBox="1"/>
          <p:nvPr/>
        </p:nvSpPr>
        <p:spPr>
          <a:xfrm>
            <a:off x="4146550" y="9120187"/>
            <a:ext cx="31623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00" tIns="48725" rIns="93700" bIns="487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61963" y="720725"/>
            <a:ext cx="6386512" cy="359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6" name="Google Shape;326;p27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56225" cy="431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00" tIns="48725" rIns="93700" bIns="48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:notes"/>
          <p:cNvSpPr txBox="1"/>
          <p:nvPr/>
        </p:nvSpPr>
        <p:spPr>
          <a:xfrm>
            <a:off x="4146550" y="9120187"/>
            <a:ext cx="31623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00" tIns="48725" rIns="93700" bIns="487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61963" y="720725"/>
            <a:ext cx="6386512" cy="359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7" name="Google Shape;337;p28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56225" cy="431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00" tIns="48725" rIns="93700" bIns="48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D7B0991E-D979-A8F8-5FC8-9A52C119A8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72B2F65-09D6-FB4F-B4C9-D9D043884F0E}" type="slidenum">
              <a:rPr lang="en-AU" altLang="en-US" sz="1200"/>
              <a:pPr eaLnBrk="1" hangingPunct="1"/>
              <a:t>24</a:t>
            </a:fld>
            <a:endParaRPr lang="en-AU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DDF6009B-9260-3E2B-3EFA-47AD494797E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A7E0309E-9B83-B4E2-9FDD-DF67CA0482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-Roman" pitchFamily="2" charset="0"/>
                <a:ea typeface="ＭＳ Ｐゴシック" panose="020B0600070205080204" pitchFamily="34" charset="-128"/>
              </a:rPr>
              <a:t>The AES key expansion algorithm takes as input a 4-word (16-byte) key and produces a linear array of words, providing a 4-word round key for the initial </a:t>
            </a:r>
            <a:r>
              <a:rPr lang="en-US" altLang="en-US" dirty="0" err="1">
                <a:latin typeface="Times-Roman" pitchFamily="2" charset="0"/>
                <a:ea typeface="ＭＳ Ｐゴシック" panose="020B0600070205080204" pitchFamily="34" charset="-128"/>
              </a:rPr>
              <a:t>AddRoundKey</a:t>
            </a:r>
            <a:r>
              <a:rPr lang="en-US" altLang="en-US" dirty="0">
                <a:latin typeface="Times-Roman" pitchFamily="2" charset="0"/>
                <a:ea typeface="ＭＳ Ｐゴシック" panose="020B0600070205080204" pitchFamily="34" charset="-128"/>
              </a:rPr>
              <a:t> stage and each of the 10/12/14 rounds of the cipher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. It involves copying the key into the first group of 4 words, and then constructing subsequent groups of 4 based on the values of the previous &amp; 4th back words. The first word in each group of 4 gets “special treatment” with rotate + S-box + XOR constant on the previous word before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XOR’ing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the one from 4 back. In the 256-bit key/14 round version, there’s also an extra step on the middle word.</a:t>
            </a:r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Nr = number of rounds.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59CE9-C1F2-4400-A98D-B9FB08D3C0CC}" type="slidenum">
              <a:rPr lang="en-PK" smtClean="0"/>
              <a:t>25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55838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0" i="0" u="none" strike="noStrike" kern="1200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weakest cipher in common use today is </a:t>
            </a:r>
            <a:r>
              <a:rPr lang="en-US" sz="1200" b="1" i="0" u="none" strike="noStrike" kern="1200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RC4</a:t>
            </a:r>
            <a:r>
              <a:rPr lang="en-US" sz="1200" b="0" i="0" u="none" strike="noStrike" kern="1200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is usually pronounced as “ARK FOUR.” RC4 has two advantages over other popular encryption algorithms.</a:t>
            </a:r>
          </a:p>
          <a:p>
            <a:endParaRPr lang="en-US" sz="1200" b="0" i="0" u="none" strike="noStrike" kern="1200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200" b="0" i="0" u="none" strike="noStrike" kern="1200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1977, the U.S. National Bureau of Standards, which is now the National Institute of Standards and Technology (NIST), created the Data Encryption Standard (</a:t>
            </a:r>
            <a:r>
              <a:rPr lang="en-US" sz="1200" b="1" i="0" u="none" strike="noStrike" kern="1200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</a:t>
            </a:r>
            <a:r>
              <a:rPr lang="en-US" sz="1200" b="0" i="0" u="none" strike="noStrike" kern="1200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DES quickly became the most widely used symmetric key encryption method.</a:t>
            </a:r>
          </a:p>
          <a:p>
            <a:endParaRPr lang="en-US" sz="1200" b="0" i="0" u="none" strike="noStrike" kern="1200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200" b="0" i="0" u="none" strike="noStrike" kern="1200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firms need stronger encryption than DES provides, they can turn to </a:t>
            </a:r>
            <a:r>
              <a:rPr lang="en-US" sz="1200" b="1" i="0" u="none" strike="noStrike" kern="1200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triple DES (3DES)</a:t>
            </a:r>
            <a:r>
              <a:rPr lang="en-US" sz="1200" b="0" i="0" u="none" strike="noStrike" kern="1200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extends the effective key size of DES in a simple but painfully slow way that uses a moderate amount of RAM.</a:t>
            </a:r>
          </a:p>
          <a:p>
            <a:endParaRPr lang="en-US" sz="1200" b="0" i="0" u="none" strike="noStrike" kern="1200" cap="none" baseline="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r>
              <a:rPr lang="en-US" dirty="0"/>
              <a:t>In response to the weak key length of DES and the processing burden of 3DES, NIST released the </a:t>
            </a:r>
            <a:r>
              <a:rPr lang="en-US" b="1" dirty="0"/>
              <a:t>Advanced Encryption Standard (AES) </a:t>
            </a:r>
            <a:r>
              <a:rPr lang="en-US" dirty="0"/>
              <a:t>in 2001. AES is efficient enough in terms of processing power and RAM requirements to be used on a wide variety of devices—even cellular telephones and personal digital assistants (PDAs).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8518BC-A57F-4922-B041-D21577EE4727}" type="slidenum">
              <a:rPr lang="en-US">
                <a:latin typeface="Calibri" pitchFamily="34" charset="0"/>
              </a:rPr>
              <a:pPr eaLnBrk="1" hangingPunct="1"/>
              <a:t>3</a:t>
            </a:fld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/>
        </p:nvSpPr>
        <p:spPr>
          <a:xfrm>
            <a:off x="4146550" y="9120187"/>
            <a:ext cx="31623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00" tIns="48725" rIns="93700" bIns="487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61963" y="720725"/>
            <a:ext cx="6386512" cy="359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56225" cy="431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00" tIns="48725" rIns="93700" bIns="48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encryption is done in blocks (of 128 bits). Divide the text into 128 bit chunks, pad end as needed.</a:t>
            </a:r>
          </a:p>
          <a:p>
            <a:r>
              <a:rPr lang="en-US" dirty="0"/>
              <a:t>Apply the entire algorithm to each 128 bit chunk one by one.</a:t>
            </a:r>
          </a:p>
          <a:p>
            <a:r>
              <a:rPr lang="en-US" dirty="0"/>
              <a:t>Each 128 bit chunk encrypted as follows. </a:t>
            </a:r>
          </a:p>
          <a:p>
            <a:r>
              <a:rPr lang="en-US" dirty="0"/>
              <a:t>We run a number of “rounds” to encrypt each chunk. 10 rounds for 128-bit AES.</a:t>
            </a:r>
          </a:p>
          <a:p>
            <a:r>
              <a:rPr lang="en-US" dirty="0"/>
              <a:t>Per round:</a:t>
            </a:r>
          </a:p>
          <a:p>
            <a:r>
              <a:rPr lang="en-US" dirty="0"/>
              <a:t>Input: One state array (initially, the 128 bit chunk represented as a hexadecimal, 4x4 matrix). Output: another state array, which is the jumbled up input matrix.</a:t>
            </a:r>
          </a:p>
          <a:p>
            <a:r>
              <a:rPr lang="en-US" dirty="0"/>
              <a:t>Processing on the input in each round: Sub-bytes, shift rows, mix columns and add round key.</a:t>
            </a:r>
          </a:p>
          <a:p>
            <a:r>
              <a:rPr lang="en-US" dirty="0"/>
              <a:t>Exceptions: in the first round we first add the original key, K0, before starting sub-bytes, and in the last round we skip mix-columns. </a:t>
            </a:r>
          </a:p>
          <a:p>
            <a:r>
              <a:rPr lang="en-US" dirty="0"/>
              <a:t>Final output of last round is the ciphertext.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59CE9-C1F2-4400-A98D-B9FB08D3C0CC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7251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BB47A6D-43A7-FE86-96E7-53F4C07AAA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C03061-432F-804B-9819-ADAAD2B44330}" type="slidenum">
              <a:rPr lang="en-AU" altLang="en-US" sz="1200"/>
              <a:pPr eaLnBrk="1" hangingPunct="1"/>
              <a:t>6</a:t>
            </a:fld>
            <a:endParaRPr lang="en-AU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2B8F1F5-ABAD-46C6-DFA8-F6F3952F79F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5D708A72-79D6-E8BB-1511-72B085922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Stallings Figure 5.1 s</a:t>
            </a:r>
            <a:r>
              <a:rPr lang="en-US" altLang="en-US">
                <a:latin typeface="Times-Roman" pitchFamily="2" charset="0"/>
                <a:ea typeface="ＭＳ Ｐゴシック" panose="020B0600070205080204" pitchFamily="34" charset="-128"/>
              </a:rPr>
              <a:t>hows the overall structure of AES, as detailed on the previous slide.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/>
        </p:nvSpPr>
        <p:spPr>
          <a:xfrm>
            <a:off x="4146550" y="9120187"/>
            <a:ext cx="31623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00" tIns="48725" rIns="93700" bIns="487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61963" y="720725"/>
            <a:ext cx="6386512" cy="359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8" name="Google Shape;218;p17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56225" cy="431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00" tIns="48725" rIns="93700" bIns="48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 txBox="1"/>
          <p:nvPr/>
        </p:nvSpPr>
        <p:spPr>
          <a:xfrm>
            <a:off x="4146550" y="9120187"/>
            <a:ext cx="31623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00" tIns="48725" rIns="93700" bIns="487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61963" y="720725"/>
            <a:ext cx="6386512" cy="359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7" name="Google Shape;227;p18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56225" cy="431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00" tIns="48725" rIns="93700" bIns="48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/>
          <p:nvPr/>
        </p:nvSpPr>
        <p:spPr>
          <a:xfrm>
            <a:off x="4146550" y="9120187"/>
            <a:ext cx="31623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00" tIns="48725" rIns="93700" bIns="487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61963" y="720725"/>
            <a:ext cx="6386512" cy="359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7" name="Google Shape;237;p19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56225" cy="431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00" tIns="48725" rIns="93700" bIns="48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 txBox="1"/>
          <p:nvPr/>
        </p:nvSpPr>
        <p:spPr>
          <a:xfrm>
            <a:off x="4146550" y="9120187"/>
            <a:ext cx="31623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00" tIns="48725" rIns="93700" bIns="487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61963" y="720725"/>
            <a:ext cx="6386512" cy="359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5" name="Google Shape;245;p20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56225" cy="431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700" tIns="48725" rIns="93700" bIns="48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DAC9C0-8656-4F93-A432-9DE6DA3B9C99}" type="datetimeFigureOut">
              <a:rPr lang="en-PK" smtClean="0"/>
              <a:t>9/14/22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0A8AB1-CBF4-407E-AF55-21A47A3EA0A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6983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C9C0-8656-4F93-A432-9DE6DA3B9C99}" type="datetimeFigureOut">
              <a:rPr lang="en-PK" smtClean="0"/>
              <a:t>9/14/22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8AB1-CBF4-407E-AF55-21A47A3EA0A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9844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DAC9C0-8656-4F93-A432-9DE6DA3B9C99}" type="datetimeFigureOut">
              <a:rPr lang="en-PK" smtClean="0"/>
              <a:t>9/14/22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0A8AB1-CBF4-407E-AF55-21A47A3EA0A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6130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C9C0-8656-4F93-A432-9DE6DA3B9C99}" type="datetimeFigureOut">
              <a:rPr lang="en-PK" smtClean="0"/>
              <a:t>9/14/22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80A8AB1-CBF4-407E-AF55-21A47A3EA0A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271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DAC9C0-8656-4F93-A432-9DE6DA3B9C99}" type="datetimeFigureOut">
              <a:rPr lang="en-PK" smtClean="0"/>
              <a:t>9/14/22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0A8AB1-CBF4-407E-AF55-21A47A3EA0A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2602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C9C0-8656-4F93-A432-9DE6DA3B9C99}" type="datetimeFigureOut">
              <a:rPr lang="en-PK" smtClean="0"/>
              <a:t>9/14/22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8AB1-CBF4-407E-AF55-21A47A3EA0A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329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C9C0-8656-4F93-A432-9DE6DA3B9C99}" type="datetimeFigureOut">
              <a:rPr lang="en-PK" smtClean="0"/>
              <a:t>9/14/22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8AB1-CBF4-407E-AF55-21A47A3EA0A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8512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C9C0-8656-4F93-A432-9DE6DA3B9C99}" type="datetimeFigureOut">
              <a:rPr lang="en-PK" smtClean="0"/>
              <a:t>9/14/22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8AB1-CBF4-407E-AF55-21A47A3EA0AD}" type="slidenum">
              <a:rPr lang="en-PK" smtClean="0"/>
              <a:t>‹#›</a:t>
            </a:fld>
            <a:endParaRPr lang="en-PK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8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C9C0-8656-4F93-A432-9DE6DA3B9C99}" type="datetimeFigureOut">
              <a:rPr lang="en-PK" smtClean="0"/>
              <a:t>9/14/22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8AB1-CBF4-407E-AF55-21A47A3EA0A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2381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DAC9C0-8656-4F93-A432-9DE6DA3B9C99}" type="datetimeFigureOut">
              <a:rPr lang="en-PK" smtClean="0"/>
              <a:t>9/14/22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0A8AB1-CBF4-407E-AF55-21A47A3EA0A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733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C9C0-8656-4F93-A432-9DE6DA3B9C99}" type="datetimeFigureOut">
              <a:rPr lang="en-PK" smtClean="0"/>
              <a:t>9/14/22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8AB1-CBF4-407E-AF55-21A47A3EA0A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9098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CDAC9C0-8656-4F93-A432-9DE6DA3B9C99}" type="datetimeFigureOut">
              <a:rPr lang="en-PK" smtClean="0"/>
              <a:t>9/14/22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80A8AB1-CBF4-407E-AF55-21A47A3EA0AD}" type="slidenum">
              <a:rPr lang="en-PK" smtClean="0"/>
              <a:t>‹#›</a:t>
            </a:fld>
            <a:endParaRPr lang="en-PK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311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valiro.com/wp-content/uploads/2014/03/AES.pdf" TargetMode="External"/><Relationship Id="rId2" Type="http://schemas.openxmlformats.org/officeDocument/2006/relationships/hyperlink" Target="https://cpe.ku.ac.th/~nguan/class/204427-54/slides/01204427-AES.pp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100E6-23BC-4971-B66A-0D88E275A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1830" y="863695"/>
            <a:ext cx="7498617" cy="4947169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CRYPTOGRAPHY</a:t>
            </a:r>
            <a:endParaRPr lang="en-PK" sz="4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ACF8A-4B08-4686-8A4A-72ED9DF55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268" y="863695"/>
            <a:ext cx="3059854" cy="4947170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Lecture 4</a:t>
            </a:r>
          </a:p>
          <a:p>
            <a:pPr algn="ctr"/>
            <a:r>
              <a:rPr lang="en-US" sz="2800" dirty="0"/>
              <a:t>Instructor: </a:t>
            </a:r>
          </a:p>
          <a:p>
            <a:pPr algn="ctr"/>
            <a:r>
              <a:rPr lang="en-US" sz="2800" dirty="0"/>
              <a:t>dr. </a:t>
            </a:r>
            <a:r>
              <a:rPr lang="en-US" sz="2800" dirty="0" err="1"/>
              <a:t>zainab</a:t>
            </a:r>
            <a:r>
              <a:rPr lang="en-US" sz="2800" dirty="0"/>
              <a:t> </a:t>
            </a:r>
            <a:r>
              <a:rPr lang="en-US" sz="2800" dirty="0" err="1"/>
              <a:t>abaid</a:t>
            </a:r>
            <a:endParaRPr lang="en-PK" sz="2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2710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4D03-18B5-DBE8-AA69-0D99BFDC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starts with the plaintext (And a key)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001A2-44D9-AB23-1CB3-E4C1BBCE8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073457"/>
            <a:ext cx="11029616" cy="9883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Plaintext: </a:t>
            </a:r>
            <a:r>
              <a:rPr lang="en-US" sz="2000" dirty="0">
                <a:solidFill>
                  <a:srgbClr val="C00000"/>
                </a:solidFill>
              </a:rPr>
              <a:t>Two One Nine Two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Key: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Thats</a:t>
            </a:r>
            <a:r>
              <a:rPr lang="en-US" sz="2000" dirty="0">
                <a:solidFill>
                  <a:srgbClr val="C00000"/>
                </a:solidFill>
              </a:rPr>
              <a:t> My Kung Fu</a:t>
            </a:r>
          </a:p>
          <a:p>
            <a:pPr marL="0" indent="0" algn="ctr">
              <a:buNone/>
            </a:pP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5FAE6-82EF-8F75-F567-32496B1C3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3086" y="2567623"/>
            <a:ext cx="10717721" cy="285267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" pitchFamily="2" charset="0"/>
              </a:rPr>
              <a:t>Step 1: Convert both to Hex</a:t>
            </a:r>
          </a:p>
          <a:p>
            <a:pPr marL="660550" lvl="1" indent="-3365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1800" dirty="0">
                <a:solidFill>
                  <a:srgbClr val="000000"/>
                </a:solidFill>
                <a:latin typeface="Times" pitchFamily="2" charset="0"/>
                <a:ea typeface="Arial"/>
                <a:cs typeface="Arial"/>
                <a:sym typeface="Arial"/>
              </a:rPr>
              <a:t>Key:        54 68 61 74 73 20 6D 79 20 4B 75 6E 67 20 46 75</a:t>
            </a:r>
            <a:endParaRPr lang="en-US" sz="1800" dirty="0">
              <a:latin typeface="Times" pitchFamily="2" charset="0"/>
            </a:endParaRPr>
          </a:p>
          <a:p>
            <a:pPr marL="660550" lvl="1" indent="-33655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1800" dirty="0">
                <a:solidFill>
                  <a:srgbClr val="000000"/>
                </a:solidFill>
                <a:latin typeface="Times" pitchFamily="2" charset="0"/>
                <a:ea typeface="Times New Roman"/>
                <a:cs typeface="Times New Roman"/>
                <a:sym typeface="Times New Roman"/>
              </a:rPr>
              <a:t>Plaintext: </a:t>
            </a:r>
            <a:r>
              <a:rPr lang="en-US" sz="1800" dirty="0">
                <a:solidFill>
                  <a:srgbClr val="000000"/>
                </a:solidFill>
                <a:latin typeface="Times" pitchFamily="2" charset="0"/>
                <a:ea typeface="Arial"/>
                <a:cs typeface="Arial"/>
                <a:sym typeface="Arial"/>
              </a:rPr>
              <a:t>54 77 6F 20 4F 6E 65 20 4E 69 6E 65 20 54 77 6F</a:t>
            </a:r>
          </a:p>
          <a:p>
            <a:pPr marL="336550" lvl="0" indent="-33655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endParaRPr lang="en-US" sz="2000" dirty="0">
              <a:latin typeface="Times" pitchFamily="2" charset="0"/>
            </a:endParaRPr>
          </a:p>
          <a:p>
            <a:r>
              <a:rPr lang="en-US" sz="2000" dirty="0">
                <a:latin typeface="Times" pitchFamily="2" charset="0"/>
              </a:rPr>
              <a:t>Step 2: Represent both as a </a:t>
            </a:r>
            <a:r>
              <a:rPr lang="en-US" sz="2000" dirty="0">
                <a:solidFill>
                  <a:srgbClr val="C00000"/>
                </a:solidFill>
                <a:latin typeface="Times" pitchFamily="2" charset="0"/>
              </a:rPr>
              <a:t>STATE MATRIX.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B7FCF-695A-749E-42DE-51A4AB4D9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4916241"/>
            <a:ext cx="8496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4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50235-7387-AD26-A2E1-A13CFDE9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Key expansion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CE6474-ECA3-01CA-3889-9E75F07A0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The user will only input one key, but AES needs a different key for each round</a:t>
            </a:r>
          </a:p>
          <a:p>
            <a:r>
              <a:rPr lang="en-US" dirty="0"/>
              <a:t>For a total of n+1 keys, where n is the number of rounds</a:t>
            </a:r>
          </a:p>
          <a:p>
            <a:r>
              <a:rPr lang="en-US" dirty="0"/>
              <a:t>Thus the original key needs to be expanded</a:t>
            </a:r>
          </a:p>
          <a:p>
            <a:r>
              <a:rPr lang="en-US" dirty="0"/>
              <a:t>E.g. for 10-round AES, 10 additional keys have to be generated based on the input key (which we call the key for round zero, K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r>
              <a:rPr lang="en-US" dirty="0"/>
              <a:t>This is done using some byte substitution, word rotation and XOR operations.</a:t>
            </a:r>
          </a:p>
          <a:p>
            <a:r>
              <a:rPr lang="en-US" dirty="0"/>
              <a:t>We will look at these at the end of the lecture</a:t>
            </a:r>
          </a:p>
          <a:p>
            <a:r>
              <a:rPr lang="en-US" dirty="0"/>
              <a:t>The point is that at the end of the key expansion phase, a 4-word key is essentially expanded to a 44-word key (for 10-round AES).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19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/>
        </p:nvSpPr>
        <p:spPr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12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Key expansion</a:t>
            </a:r>
            <a:endParaRPr dirty="0"/>
          </a:p>
        </p:txBody>
      </p:sp>
      <p:sp>
        <p:nvSpPr>
          <p:cNvPr id="222" name="Google Shape;222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655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this example we will get</a:t>
            </a:r>
            <a:endParaRPr dirty="0"/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133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99296" y="2030281"/>
            <a:ext cx="7215117" cy="4637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idx="1"/>
          </p:nvPr>
        </p:nvSpPr>
        <p:spPr>
          <a:xfrm>
            <a:off x="624259" y="2028245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655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as we are done with key expansion, we can move on with round zero, which is only Add Round Key (Before regular rounds: see algorithm)</a:t>
            </a:r>
            <a:endParaRPr sz="1600" dirty="0"/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round we simply Add (XOR) the state matrix(input) with the round key which in this case is key 0.</a:t>
            </a:r>
            <a:endParaRPr sz="1600" dirty="0"/>
          </a:p>
          <a:p>
            <a:pPr marL="336550" lvl="0" indent="-184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Xoring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corresponding entries we will get:</a:t>
            </a:r>
            <a:endParaRPr dirty="0"/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133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13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AES : Round 0: Add Round Key</a:t>
            </a:r>
            <a:endParaRPr dirty="0"/>
          </a:p>
        </p:txBody>
      </p:sp>
      <p:pic>
        <p:nvPicPr>
          <p:cNvPr id="233" name="Google Shape;2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459" y="5415499"/>
            <a:ext cx="1866900" cy="1352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D7471FC-CEF8-A4BA-6A2D-BE9AEA3E24F4}"/>
              </a:ext>
            </a:extLst>
          </p:cNvPr>
          <p:cNvGrpSpPr/>
          <p:nvPr/>
        </p:nvGrpSpPr>
        <p:grpSpPr>
          <a:xfrm>
            <a:off x="3876675" y="3429000"/>
            <a:ext cx="4438650" cy="1352550"/>
            <a:chOff x="6797898" y="3583547"/>
            <a:chExt cx="4438650" cy="1352550"/>
          </a:xfrm>
        </p:grpSpPr>
        <p:pic>
          <p:nvPicPr>
            <p:cNvPr id="232" name="Google Shape;232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797898" y="3583547"/>
              <a:ext cx="4438650" cy="1352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0" name="Picture 2" descr="Logic Xor Symbol clip art free vector | Download it now!">
              <a:extLst>
                <a:ext uri="{FF2B5EF4-FFF2-40B4-BE49-F238E27FC236}">
                  <a16:creationId xmlns:a16="http://schemas.microsoft.com/office/drawing/2014/main" id="{E183E33D-2800-99F4-210D-46DF121119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6622" y="4049221"/>
              <a:ext cx="421202" cy="421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/>
          <p:nvPr/>
        </p:nvSpPr>
        <p:spPr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14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Regular Rounds</a:t>
            </a: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655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Next come the ten rounds</a:t>
            </a:r>
            <a:endParaRPr sz="2400" dirty="0"/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The steps in Regular rounds are</a:t>
            </a:r>
            <a:endParaRPr sz="2400" dirty="0"/>
          </a:p>
          <a:p>
            <a:pPr marL="736600" lvl="1" indent="-279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-US" sz="2400" b="1" dirty="0" err="1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SubBytes</a:t>
            </a:r>
            <a:endParaRPr sz="24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marL="736600" lvl="1" indent="-279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-US" sz="2400" b="1" dirty="0" err="1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ShiftRows</a:t>
            </a:r>
            <a:endParaRPr sz="24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marL="736600" lvl="1" indent="-279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-US" sz="2400" b="1" dirty="0" err="1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MixColumns</a:t>
            </a:r>
            <a:endParaRPr sz="24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marL="736600" lvl="1" indent="-279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-US" sz="2400" b="1" dirty="0" err="1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AddRoundKey</a:t>
            </a:r>
            <a:endParaRPr sz="2400" dirty="0"/>
          </a:p>
          <a:p>
            <a:pPr marL="736600" lvl="1" indent="-171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endParaRPr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736600" lvl="1" indent="-171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endParaRPr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736600" lvl="1" indent="-171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endParaRPr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4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4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marL="1143000" lvl="2" indent="-133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endParaRPr sz="24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/>
        </p:nvSpPr>
        <p:spPr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15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Sub-Bytes</a:t>
            </a:r>
            <a:endParaRPr dirty="0"/>
          </a:p>
        </p:txBody>
      </p:sp>
      <p:sp>
        <p:nvSpPr>
          <p:cNvPr id="249" name="Google Shape;249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State Matrix is</a:t>
            </a:r>
            <a:endParaRPr dirty="0"/>
          </a:p>
          <a:p>
            <a:pPr marL="336550" lvl="0" indent="-184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Substitute each entry (byte) of current state matrix by corresponding entry in AES S-Box (Already given)</a:t>
            </a:r>
            <a:endParaRPr dirty="0"/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instance: byte 6E is substituted by entry of S-Box in row 6 and column E, i.e., by 9F</a:t>
            </a:r>
            <a:endParaRPr dirty="0"/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leads to new State Matrix</a:t>
            </a:r>
            <a:endParaRPr dirty="0"/>
          </a:p>
          <a:p>
            <a:pPr marL="336550" lvl="0" indent="-184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non-linear layer is for resistance to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dierential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linear cryptanalysis attacks</a:t>
            </a:r>
            <a:endParaRPr dirty="0"/>
          </a:p>
          <a:p>
            <a:pPr marL="736600" lvl="1" indent="-171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6600" lvl="1" indent="-171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133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0" name="Google Shape;25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1422" y="2180496"/>
            <a:ext cx="2112673" cy="14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91423" y="5334000"/>
            <a:ext cx="19716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EA21-5463-4483-3EF3-2B985453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aes</a:t>
            </a:r>
            <a:r>
              <a:rPr lang="en-US" dirty="0"/>
              <a:t> s-box</a:t>
            </a:r>
          </a:p>
        </p:txBody>
      </p:sp>
      <p:pic>
        <p:nvPicPr>
          <p:cNvPr id="4098" name="Picture 2" descr="AES S-Box (Rijndael S-Box) 16 . | Download Scientific Diagram">
            <a:extLst>
              <a:ext uri="{FF2B5EF4-FFF2-40B4-BE49-F238E27FC236}">
                <a16:creationId xmlns:a16="http://schemas.microsoft.com/office/drawing/2014/main" id="{0261F8C8-75AE-4A13-4816-AA87F26AC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489" y="1917277"/>
            <a:ext cx="9677020" cy="450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427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/>
          <p:nvPr/>
        </p:nvSpPr>
        <p:spPr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17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Shift-Rows</a:t>
            </a:r>
            <a:endParaRPr dirty="0"/>
          </a:p>
        </p:txBody>
      </p:sp>
      <p:sp>
        <p:nvSpPr>
          <p:cNvPr id="259" name="Google Shape;259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655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current State Matrix is</a:t>
            </a:r>
            <a:endParaRPr dirty="0"/>
          </a:p>
          <a:p>
            <a:pPr marL="336550" lvl="0" indent="-184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 rows are shifted cyclically to the left by offsets of 0,1,2, and 3</a:t>
            </a:r>
            <a:endParaRPr dirty="0"/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new State Matrix is</a:t>
            </a:r>
            <a:endParaRPr dirty="0"/>
          </a:p>
          <a:p>
            <a:pPr marL="336550" lvl="0" indent="-184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linear mixing step causes diffusion of the bits over multiple rounds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6600" lvl="1" indent="-171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36600" lvl="1" indent="-171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133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0" name="Google Shape;26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4397" y="2144218"/>
            <a:ext cx="212407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8222" y="4942214"/>
            <a:ext cx="200025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/>
          <p:nvPr/>
        </p:nvSpPr>
        <p:spPr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18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Mix-Columns</a:t>
            </a:r>
            <a:endParaRPr dirty="0"/>
          </a:p>
        </p:txBody>
      </p:sp>
      <p:sp>
        <p:nvSpPr>
          <p:cNvPr id="269" name="Google Shape;269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655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Mix Column multiplies a fixed matrix (from the original Rijndael design) against current State Matrix:</a:t>
            </a:r>
            <a:endParaRPr dirty="0"/>
          </a:p>
          <a:p>
            <a:pPr marL="336550" lvl="0" indent="-184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endParaRPr lang="en-US"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Entry BA is result of (02 * 63)  (03 * 2F)  (01 *AF)  (01 * A2)</a:t>
            </a:r>
            <a:endParaRPr dirty="0"/>
          </a:p>
        </p:txBody>
      </p:sp>
      <p:pic>
        <p:nvPicPr>
          <p:cNvPr id="270" name="Google Shape;27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6847" y="3147257"/>
            <a:ext cx="6360140" cy="1744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"/>
          <p:cNvSpPr txBox="1"/>
          <p:nvPr/>
        </p:nvSpPr>
        <p:spPr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19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Add-Round-key</a:t>
            </a:r>
            <a:endParaRPr dirty="0"/>
          </a:p>
        </p:txBody>
      </p:sp>
      <p:sp>
        <p:nvSpPr>
          <p:cNvPr id="279" name="Google Shape;279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655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Matrix and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Roundkey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No.1 Matrix:</a:t>
            </a:r>
            <a:endParaRPr dirty="0"/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XOR yields new State Matrix</a:t>
            </a:r>
            <a:endParaRPr dirty="0"/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AES output after Round 1: 58 47 08 8B 15 B6 1C BA 59 D4 E2 E8 CD 39 DF CE</a:t>
            </a:r>
            <a:endParaRPr dirty="0"/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133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0" name="Google Shape;28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2580" y="2628997"/>
            <a:ext cx="448627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3192" y="4720975"/>
            <a:ext cx="23050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Logic Xor Symbol clip art free vector | Download it now!">
            <a:extLst>
              <a:ext uri="{FF2B5EF4-FFF2-40B4-BE49-F238E27FC236}">
                <a16:creationId xmlns:a16="http://schemas.microsoft.com/office/drawing/2014/main" id="{E95153D6-9D9D-70F3-895F-4752E834B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43" y="3113721"/>
            <a:ext cx="421202" cy="42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BF4584-1340-2407-BDD5-F5A95C37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5EEA1-699B-B999-AC27-DBC992B6C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Symmetric key cryptography</a:t>
            </a:r>
          </a:p>
        </p:txBody>
      </p:sp>
    </p:spTree>
    <p:extLst>
      <p:ext uri="{BB962C8B-B14F-4D97-AF65-F5344CB8AC3E}">
        <p14:creationId xmlns:p14="http://schemas.microsoft.com/office/powerpoint/2010/main" val="4195558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"/>
          <p:cNvSpPr txBox="1"/>
          <p:nvPr/>
        </p:nvSpPr>
        <p:spPr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20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6"/>
          <p:cNvSpPr txBox="1">
            <a:spLocks noGrp="1"/>
          </p:cNvSpPr>
          <p:nvPr>
            <p:ph type="title"/>
          </p:nvPr>
        </p:nvSpPr>
        <p:spPr>
          <a:xfrm>
            <a:off x="2166937" y="285750"/>
            <a:ext cx="780891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 Rounds: 9 for 128 bit</a:t>
            </a:r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body" idx="1"/>
          </p:nvPr>
        </p:nvSpPr>
        <p:spPr>
          <a:xfrm>
            <a:off x="1738313" y="1071563"/>
            <a:ext cx="8929687" cy="532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655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Round 8 we will get</a:t>
            </a:r>
            <a:endParaRPr dirty="0"/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the final state matrix after regular rounds will be</a:t>
            </a:r>
            <a:endParaRPr dirty="0"/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6600" lvl="1" indent="-279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6600" lvl="1" indent="-171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6600" lvl="1" indent="-171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133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20955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209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2" name="Google Shape;32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6756" y="3191870"/>
            <a:ext cx="206692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"/>
          <p:cNvSpPr txBox="1"/>
          <p:nvPr/>
        </p:nvSpPr>
        <p:spPr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21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3200" dirty="0">
                <a:ea typeface="Times New Roman"/>
                <a:cs typeface="Times New Roman"/>
                <a:sym typeface="Times New Roman"/>
              </a:rPr>
              <a:t>Last Round</a:t>
            </a:r>
            <a:endParaRPr sz="3200" dirty="0"/>
          </a:p>
        </p:txBody>
      </p:sp>
      <p:sp>
        <p:nvSpPr>
          <p:cNvPr id="330" name="Google Shape;330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655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steps in the last round are</a:t>
            </a:r>
            <a:endParaRPr dirty="0"/>
          </a:p>
          <a:p>
            <a:pPr marL="736600" lvl="1" indent="-279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-US" sz="20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SubBytes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6600" lvl="1" indent="-279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-US" sz="20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ShiftRows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6600" lvl="1" indent="-279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-US" sz="20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AddRoundKey</a:t>
            </a:r>
            <a:endParaRPr dirty="0"/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is the state matrix after round 9</a:t>
            </a:r>
            <a:endParaRPr dirty="0"/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SubBytes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get</a:t>
            </a:r>
            <a:endParaRPr dirty="0"/>
          </a:p>
          <a:p>
            <a:pPr marL="336550" lvl="0" indent="-184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ShiftRows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results in</a:t>
            </a:r>
            <a:endParaRPr dirty="0"/>
          </a:p>
          <a:p>
            <a:pPr marL="336550" lvl="0" indent="-184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6600" lvl="1" indent="-171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36600" lvl="1" indent="-171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36600" lvl="1" indent="-171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133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1" name="Google Shape;33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5999" y="3125124"/>
            <a:ext cx="206692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9015" y="4448530"/>
            <a:ext cx="195262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91640" y="5295492"/>
            <a:ext cx="19621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 txBox="1"/>
          <p:nvPr/>
        </p:nvSpPr>
        <p:spPr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22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Last Round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655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Add Round key we get</a:t>
            </a:r>
            <a:endParaRPr dirty="0"/>
          </a:p>
          <a:p>
            <a:pPr marL="336550" lvl="0" indent="-184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is our ciphertext: Read as</a:t>
            </a:r>
            <a:endParaRPr dirty="0"/>
          </a:p>
          <a:p>
            <a:pPr marL="336550" lvl="0" indent="-33655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 C3 50 5F 57 14 20 F6 40 22 99 B3 1A 02 D7 3A</a:t>
            </a:r>
            <a:endParaRPr sz="24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6600" lvl="1" indent="-171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36600" lvl="1" indent="-171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36600" lvl="1" indent="-171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6550" lvl="0" indent="-209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133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6550" lvl="0" indent="-1841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2" name="Google Shape;34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0674" y="2657572"/>
            <a:ext cx="20193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up of a key and a keyhole">
            <a:extLst>
              <a:ext uri="{FF2B5EF4-FFF2-40B4-BE49-F238E27FC236}">
                <a16:creationId xmlns:a16="http://schemas.microsoft.com/office/drawing/2014/main" id="{E1FD3362-79F9-421C-11CE-97AE1092C6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95" b="40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39E011-9359-E61D-B878-C741AE7E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en-US" dirty="0"/>
              <a:t>Back to key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BBF34-1A4E-92A1-804E-DCF581378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Now that you understand the substitution and rotation procedures, let’s have a look at how the key is actually expanded.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61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252A5C02-8712-E2EB-A4D2-49E19903EA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AES Key Scheduling</a:t>
            </a:r>
            <a:endParaRPr lang="en-AU" altLang="en-US">
              <a:ea typeface="ＭＳ Ｐゴシック" panose="020B0600070205080204" pitchFamily="34" charset="-128"/>
            </a:endParaRP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A40FE6BC-494C-3EE2-9846-B15262FD2F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1192" y="2180496"/>
            <a:ext cx="11029615" cy="712829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Takes 128-bits (16-bytes) key and expands into array of 44 32-bit words</a:t>
            </a:r>
          </a:p>
        </p:txBody>
      </p:sp>
      <p:pic>
        <p:nvPicPr>
          <p:cNvPr id="65540" name="Picture 5">
            <a:extLst>
              <a:ext uri="{FF2B5EF4-FFF2-40B4-BE49-F238E27FC236}">
                <a16:creationId xmlns:a16="http://schemas.microsoft.com/office/drawing/2014/main" id="{D13904C0-66E5-533E-68E0-1D8FE7D89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9" y="2790967"/>
            <a:ext cx="787400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2" name="Rectangle 67591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594" name="Rectangle 67593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596" name="Rectangle 67595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598" name="Rectangle 67597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7600" name="Rectangle 67599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587" name="Picture 13">
            <a:extLst>
              <a:ext uri="{FF2B5EF4-FFF2-40B4-BE49-F238E27FC236}">
                <a16:creationId xmlns:a16="http://schemas.microsoft.com/office/drawing/2014/main" id="{F2A6F33C-AC64-F400-1E64-A8AFFBA08A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8437" y="1208531"/>
            <a:ext cx="6464257" cy="47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602" name="Rectangle 67601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586" name="Title 1">
            <a:extLst>
              <a:ext uri="{FF2B5EF4-FFF2-40B4-BE49-F238E27FC236}">
                <a16:creationId xmlns:a16="http://schemas.microsoft.com/office/drawing/2014/main" id="{18405FF7-DDD3-6984-DA7C-F763E53F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3600">
                <a:solidFill>
                  <a:srgbClr val="FFFFFF"/>
                </a:solidFill>
              </a:rPr>
              <a:t>Key Expansion Scheme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03EA3411-2CD5-1CC9-2423-1BD78553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Key Expansion submodule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0C83B-F6BA-228D-D80E-BC58965FB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b="1">
                <a:solidFill>
                  <a:srgbClr val="595959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RotWord</a:t>
            </a:r>
            <a:r>
              <a:rPr lang="en-US" altLang="en-US" sz="2400">
                <a:solidFill>
                  <a:srgbClr val="595959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595959"/>
                </a:solidFill>
                <a:ea typeface="ＭＳ Ｐゴシック" panose="020B0600070205080204" pitchFamily="34" charset="-128"/>
              </a:rPr>
              <a:t>performs a one byte circular left shift on a word For example:</a:t>
            </a:r>
          </a:p>
          <a:p>
            <a:pPr eaLnBrk="1" hangingPunct="1">
              <a:buFontTx/>
              <a:buNone/>
            </a:pPr>
            <a:endParaRPr lang="en-US" altLang="en-US" sz="1200">
              <a:solidFill>
                <a:srgbClr val="595959"/>
              </a:solidFill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595959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		</a:t>
            </a:r>
            <a:r>
              <a:rPr lang="en-US" altLang="en-US" sz="2400" b="1">
                <a:solidFill>
                  <a:srgbClr val="595959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RotWord[b0,b1,b2,b3] = [b1,b2,b3,b0]</a:t>
            </a:r>
          </a:p>
          <a:p>
            <a:pPr eaLnBrk="1" hangingPunct="1">
              <a:buFontTx/>
              <a:buNone/>
            </a:pPr>
            <a:endParaRPr lang="en-US" altLang="en-US" sz="2400" b="1">
              <a:solidFill>
                <a:srgbClr val="595959"/>
              </a:solidFill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400" b="1">
                <a:solidFill>
                  <a:srgbClr val="595959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SubWord</a:t>
            </a:r>
            <a:r>
              <a:rPr lang="en-US" altLang="en-US" sz="2400">
                <a:solidFill>
                  <a:srgbClr val="595959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595959"/>
                </a:solidFill>
                <a:ea typeface="ＭＳ Ｐゴシック" panose="020B0600070205080204" pitchFamily="34" charset="-128"/>
              </a:rPr>
              <a:t>performs a byte substitution on each byte of input word using the S-box</a:t>
            </a:r>
          </a:p>
          <a:p>
            <a:pPr eaLnBrk="1" hangingPunct="1"/>
            <a:endParaRPr lang="en-US" altLang="en-US" sz="2400">
              <a:solidFill>
                <a:srgbClr val="59595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b="1">
                <a:solidFill>
                  <a:srgbClr val="595959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SubWord(RotWord(temp))</a:t>
            </a:r>
            <a:r>
              <a:rPr lang="en-US" altLang="en-US" sz="2400">
                <a:solidFill>
                  <a:srgbClr val="595959"/>
                </a:solidFill>
                <a:ea typeface="ＭＳ Ｐゴシック" panose="020B0600070205080204" pitchFamily="34" charset="-128"/>
              </a:rPr>
              <a:t> is XORed with RCon[j] – the round constant</a:t>
            </a:r>
          </a:p>
          <a:p>
            <a:pPr eaLnBrk="1" hangingPunct="1">
              <a:buFontTx/>
              <a:buNone/>
            </a:pPr>
            <a:r>
              <a:rPr lang="he-IL" altLang="en-US" sz="2400">
                <a:solidFill>
                  <a:srgbClr val="59595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endParaRPr lang="en-US" altLang="en-US" sz="2400">
              <a:solidFill>
                <a:srgbClr val="595959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061B0126-72B0-BC62-493F-AACB06C2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Round Constant (RCon)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BBA0A-2CFE-E029-7870-573F60B9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710426" cy="367830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RCON is a word in which the three rightmost bytes are zero</a:t>
            </a:r>
          </a:p>
          <a:p>
            <a:pPr eaLnBrk="1" hangingPunct="1"/>
            <a:r>
              <a:rPr lang="en-US" altLang="en-US" sz="20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It is different for each round and defined as:    </a:t>
            </a:r>
          </a:p>
          <a:p>
            <a:pPr eaLnBrk="1" hangingPunct="1">
              <a:buFont typeface="Wingdings 3" pitchFamily="2" charset="2"/>
              <a:buNone/>
            </a:pPr>
            <a:r>
              <a:rPr lang="en-US" altLang="en-US" sz="20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		   </a:t>
            </a:r>
            <a:r>
              <a:rPr lang="en-US" altLang="en-US" sz="2000" dirty="0" err="1">
                <a:solidFill>
                  <a:srgbClr val="595959"/>
                </a:solidFill>
                <a:ea typeface="ＭＳ Ｐゴシック" panose="020B0600070205080204" pitchFamily="34" charset="-128"/>
              </a:rPr>
              <a:t>RCon</a:t>
            </a:r>
            <a:r>
              <a:rPr lang="en-US" altLang="en-US" sz="20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[j] = (</a:t>
            </a:r>
            <a:r>
              <a:rPr lang="en-US" altLang="en-US" sz="2000" dirty="0" err="1">
                <a:solidFill>
                  <a:srgbClr val="595959"/>
                </a:solidFill>
                <a:ea typeface="ＭＳ Ｐゴシック" panose="020B0600070205080204" pitchFamily="34" charset="-128"/>
              </a:rPr>
              <a:t>RCon</a:t>
            </a:r>
            <a:r>
              <a:rPr lang="en-US" altLang="en-US" sz="20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[j],0,0,0) 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		   where </a:t>
            </a:r>
            <a:r>
              <a:rPr lang="en-US" altLang="en-US" sz="2000" dirty="0" err="1">
                <a:solidFill>
                  <a:srgbClr val="595959"/>
                </a:solidFill>
                <a:ea typeface="ＭＳ Ｐゴシック" panose="020B0600070205080204" pitchFamily="34" charset="-128"/>
              </a:rPr>
              <a:t>RCon</a:t>
            </a:r>
            <a:r>
              <a:rPr lang="en-US" altLang="en-US" sz="20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[</a:t>
            </a:r>
            <a:r>
              <a:rPr lang="en-US" altLang="en-US" sz="2000" dirty="0">
                <a:solidFill>
                  <a:srgbClr val="595959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0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] =</a:t>
            </a:r>
            <a:r>
              <a:rPr lang="en-US" altLang="en-US" sz="2000" dirty="0">
                <a:solidFill>
                  <a:srgbClr val="595959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0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 , </a:t>
            </a:r>
            <a:r>
              <a:rPr lang="en-US" altLang="en-US" sz="2000" dirty="0" err="1">
                <a:solidFill>
                  <a:srgbClr val="595959"/>
                </a:solidFill>
                <a:ea typeface="ＭＳ Ｐゴシック" panose="020B0600070205080204" pitchFamily="34" charset="-128"/>
              </a:rPr>
              <a:t>RCon</a:t>
            </a:r>
            <a:r>
              <a:rPr lang="en-US" altLang="en-US" sz="20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[j] = 2 * </a:t>
            </a:r>
            <a:r>
              <a:rPr lang="en-US" altLang="en-US" sz="2000" dirty="0" err="1">
                <a:solidFill>
                  <a:srgbClr val="595959"/>
                </a:solidFill>
                <a:ea typeface="ＭＳ Ｐゴシック" panose="020B0600070205080204" pitchFamily="34" charset="-128"/>
              </a:rPr>
              <a:t>RCon</a:t>
            </a:r>
            <a:r>
              <a:rPr lang="en-US" altLang="en-US" sz="20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[j-</a:t>
            </a:r>
            <a:r>
              <a:rPr lang="en-US" altLang="en-US" sz="2000" dirty="0">
                <a:solidFill>
                  <a:srgbClr val="595959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000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]</a:t>
            </a:r>
          </a:p>
        </p:txBody>
      </p:sp>
      <p:pic>
        <p:nvPicPr>
          <p:cNvPr id="69636" name="Picture 4">
            <a:extLst>
              <a:ext uri="{FF2B5EF4-FFF2-40B4-BE49-F238E27FC236}">
                <a16:creationId xmlns:a16="http://schemas.microsoft.com/office/drawing/2014/main" id="{77703E89-0EF3-737E-99E1-7BF729B43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907" y="2785365"/>
            <a:ext cx="5168900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EDFB7-54E8-2577-40F6-59040BC0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Final thoughts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2A6A-A3FC-5A52-70A0-46BBFA1F4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Why is the S-box, Rcon, and MixCols constant matrix fixed?</a:t>
            </a:r>
          </a:p>
          <a:p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Should they not be randomized for better (harder to break) encryption?</a:t>
            </a:r>
          </a:p>
        </p:txBody>
      </p:sp>
    </p:spTree>
    <p:extLst>
      <p:ext uri="{BB962C8B-B14F-4D97-AF65-F5344CB8AC3E}">
        <p14:creationId xmlns:p14="http://schemas.microsoft.com/office/powerpoint/2010/main" val="764841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2A4F-B5E4-9E1F-3DA3-65920AF1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71504-53E5-FF82-C399-01553EF26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slide material is borrowed from:</a:t>
            </a:r>
          </a:p>
          <a:p>
            <a:r>
              <a:rPr lang="en-US" dirty="0">
                <a:hlinkClick r:id="rId2"/>
              </a:rPr>
              <a:t>https://cpe.ku.ac.th/~nguan/class/204427-54/slides/01204427-AES.ppt</a:t>
            </a:r>
            <a:endParaRPr lang="en-US" dirty="0"/>
          </a:p>
          <a:p>
            <a:r>
              <a:rPr lang="en-US" dirty="0">
                <a:hlinkClick r:id="rId3"/>
              </a:rPr>
              <a:t>https://www.kavaliro.com/wp-content/uploads/2014/03/AES.pdf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6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Key Encryption Ciphers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ED7BF7-4720-4C6B-BC65-26903EB10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1600201"/>
            <a:ext cx="8173233" cy="1097280"/>
          </a:xfrm>
        </p:spPr>
        <p:txBody>
          <a:bodyPr/>
          <a:lstStyle/>
          <a:p>
            <a:r>
              <a:rPr lang="en-US" dirty="0"/>
              <a:t>The most common well-tested ciphers include RC4, DES, 3DES, and AES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524000" y="6172200"/>
            <a:ext cx="838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>
                <a:solidFill>
                  <a:prstClr val="white"/>
                </a:solidFill>
              </a:rPr>
              <a:t>3-</a:t>
            </a:r>
            <a:fld id="{DF3D5ACE-0B44-480C-935B-5F54025620FB}" type="slidenum">
              <a:rPr lang="en-US" smtClean="0">
                <a:solidFill>
                  <a:prstClr val="white"/>
                </a:solidFill>
              </a:rPr>
              <a:pPr eaLnBrk="1" hangingPunct="1"/>
              <a:t>3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  <p:pic>
        <p:nvPicPr>
          <p:cNvPr id="10" name="Picture 9" descr="Long description is available in notes, press F6">
            <a:extLst>
              <a:ext uri="{FF2B5EF4-FFF2-40B4-BE49-F238E27FC236}">
                <a16:creationId xmlns:a16="http://schemas.microsoft.com/office/drawing/2014/main" id="{DD866AC4-8E47-459B-84D1-2A1F415E4C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399"/>
          <a:stretch/>
        </p:blipFill>
        <p:spPr>
          <a:xfrm>
            <a:off x="1943100" y="2713838"/>
            <a:ext cx="8712010" cy="34583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/>
        </p:nvSpPr>
        <p:spPr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Need for New Standard? AES is born</a:t>
            </a:r>
            <a:endParaRPr dirty="0"/>
          </a:p>
        </p:txBody>
      </p:sp>
      <p:sp>
        <p:nvSpPr>
          <p:cNvPr id="111" name="Google Shape;111;p4"/>
          <p:cNvSpPr txBox="1">
            <a:spLocks noGrp="1"/>
          </p:cNvSpPr>
          <p:nvPr>
            <p:ph idx="1"/>
          </p:nvPr>
        </p:nvSpPr>
        <p:spPr>
          <a:xfrm>
            <a:off x="581192" y="2077465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6550" lvl="0" indent="-3365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DES had been used for a long time</a:t>
            </a:r>
            <a:endParaRPr dirty="0"/>
          </a:p>
          <a:p>
            <a:pPr marL="736600" lvl="1" indent="-2794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Replacement was needed</a:t>
            </a:r>
            <a:endParaRPr dirty="0"/>
          </a:p>
          <a:p>
            <a:pPr marL="736600" lvl="1" indent="-2794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Theoretical attacks that could break it</a:t>
            </a:r>
            <a:endParaRPr dirty="0"/>
          </a:p>
          <a:p>
            <a:pPr marL="736600" lvl="1" indent="-2794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Demonstration of exhaustive key search attacks</a:t>
            </a:r>
            <a:endParaRPr dirty="0"/>
          </a:p>
          <a:p>
            <a:pPr marL="736600" lvl="1" indent="-2794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Could use Triple DES but too slow</a:t>
            </a:r>
            <a:endParaRPr dirty="0"/>
          </a:p>
          <a:p>
            <a:pPr marL="736600" lvl="1" indent="-2794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US NIST issued call for ciphers in 1997</a:t>
            </a:r>
            <a:endParaRPr dirty="0"/>
          </a:p>
          <a:p>
            <a:pPr marL="1143000" lvl="2" indent="-2286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US" sz="1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15 candidates accepted in June 1998</a:t>
            </a:r>
            <a:endParaRPr dirty="0"/>
          </a:p>
          <a:p>
            <a:pPr marL="1143000" lvl="2" indent="-2286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US" sz="1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5 were shortlisted in 1999</a:t>
            </a:r>
            <a:endParaRPr dirty="0"/>
          </a:p>
          <a:p>
            <a:pPr marL="1143000" lvl="2" indent="-2286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US" sz="1600" dirty="0" err="1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Rinjadel</a:t>
            </a:r>
            <a:r>
              <a:rPr lang="en-US" sz="16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was selected as the AES in October 2000</a:t>
            </a:r>
            <a:endParaRPr dirty="0"/>
          </a:p>
          <a:p>
            <a:pPr marL="336550" lvl="0" indent="-33655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In the Rijndael Proposal, the block length and the key length can be 128, 192, 256</a:t>
            </a:r>
            <a:endParaRPr dirty="0"/>
          </a:p>
          <a:p>
            <a:pPr marL="336550" lvl="0" indent="-33655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AES standard limits it to128 bits, but key length can be varied</a:t>
            </a:r>
            <a:endParaRPr dirty="0"/>
          </a:p>
          <a:p>
            <a:pPr marL="336550" lvl="0" indent="-33655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Easy to implement both in hardware and software</a:t>
            </a:r>
            <a:endParaRPr dirty="0"/>
          </a:p>
          <a:p>
            <a:pPr marL="336550" lvl="0" indent="-33655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Resistant against all known attacks.</a:t>
            </a:r>
            <a:endParaRPr sz="16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736600" lvl="1" indent="-17145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endParaRPr sz="20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336550" lvl="0" indent="-209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lock Diagram of AES Algorithm. | Download Scientific Diagram">
            <a:extLst>
              <a:ext uri="{FF2B5EF4-FFF2-40B4-BE49-F238E27FC236}">
                <a16:creationId xmlns:a16="http://schemas.microsoft.com/office/drawing/2014/main" id="{9CC41104-0ED9-10D1-9A0D-105CFF0B4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1345" y="723899"/>
            <a:ext cx="4171690" cy="589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E65C1-D974-13F5-58DC-64B85D39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AES: 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119163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6" name="Rectangle 32775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778" name="Rectangle 32777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780" name="Rectangle 32779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782" name="Rectangle 32781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784" name="Rectangle 32783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771" name="Picture 12">
            <a:extLst>
              <a:ext uri="{FF2B5EF4-FFF2-40B4-BE49-F238E27FC236}">
                <a16:creationId xmlns:a16="http://schemas.microsoft.com/office/drawing/2014/main" id="{483A0380-012B-8C05-3F2A-2AFDF94EF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1166" y="1278189"/>
            <a:ext cx="6518800" cy="459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6" name="Rectangle 32785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96DB1BD3-61B6-BCB1-F834-3F304191E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3600">
                <a:solidFill>
                  <a:srgbClr val="FFFFFF"/>
                </a:solidFill>
              </a:rPr>
              <a:t>Overall Structure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F269489-E571-0DDC-BCB6-E8310D445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128-bit values</a:t>
            </a:r>
            <a:endParaRPr lang="en-GB" altLang="en-US">
              <a:ea typeface="ＭＳ Ｐゴシック" panose="020B0600070205080204" pitchFamily="34" charset="-128"/>
            </a:endParaRP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43462AB-9C59-883D-C422-C95C93E8F9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Data block viewed as </a:t>
            </a:r>
            <a:r>
              <a:rPr lang="en-AU" altLang="en-US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4-by-4 table of bytes</a:t>
            </a:r>
            <a:endParaRPr lang="en-US" altLang="en-US" dirty="0">
              <a:solidFill>
                <a:srgbClr val="59595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Represented as 4 by 4 matrix of 8-bit bytes.</a:t>
            </a:r>
          </a:p>
          <a:p>
            <a:pPr eaLnBrk="1" hangingPunct="1"/>
            <a:r>
              <a:rPr lang="en-AU" altLang="en-US" dirty="0">
                <a:solidFill>
                  <a:srgbClr val="595959"/>
                </a:solidFill>
                <a:ea typeface="ＭＳ Ｐゴシック" panose="020B0600070205080204" pitchFamily="34" charset="-128"/>
              </a:rPr>
              <a:t>Key is expanded to array of 32 bits words</a:t>
            </a:r>
          </a:p>
          <a:p>
            <a:pPr eaLnBrk="1" hangingPunct="1"/>
            <a:endParaRPr lang="en-GB" altLang="en-US" dirty="0">
              <a:solidFill>
                <a:srgbClr val="59595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847368EE-8247-5E05-7820-EA885BE7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F034D54-7D42-E445-873D-38DECDEF93E6}" type="slidenum">
              <a:rPr lang="en-GB" altLang="en-US" sz="1400">
                <a:solidFill>
                  <a:schemeClr val="tx2"/>
                </a:solidFill>
              </a:rPr>
              <a:pPr eaLnBrk="1" hangingPunct="1"/>
              <a:t>7</a:t>
            </a:fld>
            <a:endParaRPr lang="en-GB" altLang="en-US" sz="1400">
              <a:solidFill>
                <a:schemeClr val="tx2"/>
              </a:solidFill>
            </a:endParaRPr>
          </a:p>
        </p:txBody>
      </p:sp>
      <p:grpSp>
        <p:nvGrpSpPr>
          <p:cNvPr id="34821" name="Group 9">
            <a:extLst>
              <a:ext uri="{FF2B5EF4-FFF2-40B4-BE49-F238E27FC236}">
                <a16:creationId xmlns:a16="http://schemas.microsoft.com/office/drawing/2014/main" id="{79318AA0-4C2B-8697-73F5-45FAB4116E5D}"/>
              </a:ext>
            </a:extLst>
          </p:cNvPr>
          <p:cNvGrpSpPr>
            <a:grpSpLocks/>
          </p:cNvGrpSpPr>
          <p:nvPr/>
        </p:nvGrpSpPr>
        <p:grpSpPr bwMode="auto">
          <a:xfrm>
            <a:off x="8724331" y="3232245"/>
            <a:ext cx="2070100" cy="1993900"/>
            <a:chOff x="3873500" y="3797300"/>
            <a:chExt cx="1244600" cy="1244600"/>
          </a:xfrm>
        </p:grpSpPr>
        <p:sp>
          <p:nvSpPr>
            <p:cNvPr id="34824" name="Rectangle 4">
              <a:extLst>
                <a:ext uri="{FF2B5EF4-FFF2-40B4-BE49-F238E27FC236}">
                  <a16:creationId xmlns:a16="http://schemas.microsoft.com/office/drawing/2014/main" id="{E444771F-91FA-BC0B-B8A2-9EECA9656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3810000"/>
              <a:ext cx="1219200" cy="1219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25" name="Rectangle 5">
              <a:extLst>
                <a:ext uri="{FF2B5EF4-FFF2-40B4-BE49-F238E27FC236}">
                  <a16:creationId xmlns:a16="http://schemas.microsoft.com/office/drawing/2014/main" id="{61F0EC1B-E904-B44B-424E-3297B65AE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3810000"/>
              <a:ext cx="609600" cy="1219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cxnSp>
          <p:nvCxnSpPr>
            <p:cNvPr id="34826" name="AutoShape 6">
              <a:extLst>
                <a:ext uri="{FF2B5EF4-FFF2-40B4-BE49-F238E27FC236}">
                  <a16:creationId xmlns:a16="http://schemas.microsoft.com/office/drawing/2014/main" id="{436902E6-4EBF-39C0-D2C5-1F4E96577E92}"/>
                </a:ext>
              </a:extLst>
            </p:cNvPr>
            <p:cNvCxnSpPr>
              <a:cxnSpLocks noChangeShapeType="1"/>
              <a:stCxn id="34825" idx="0"/>
              <a:endCxn id="34825" idx="2"/>
            </p:cNvCxnSpPr>
            <p:nvPr/>
          </p:nvCxnSpPr>
          <p:spPr bwMode="auto">
            <a:xfrm>
              <a:off x="4495800" y="3797300"/>
              <a:ext cx="0" cy="12446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27" name="Rectangle 7">
              <a:extLst>
                <a:ext uri="{FF2B5EF4-FFF2-40B4-BE49-F238E27FC236}">
                  <a16:creationId xmlns:a16="http://schemas.microsoft.com/office/drawing/2014/main" id="{BF9E661E-0830-B77E-D5C9-B7049E433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4114800"/>
              <a:ext cx="1219200" cy="609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cxnSp>
          <p:nvCxnSpPr>
            <p:cNvPr id="34828" name="AutoShape 8">
              <a:extLst>
                <a:ext uri="{FF2B5EF4-FFF2-40B4-BE49-F238E27FC236}">
                  <a16:creationId xmlns:a16="http://schemas.microsoft.com/office/drawing/2014/main" id="{A5BEE503-8F8E-2EE6-F1BC-FF721469A8F4}"/>
                </a:ext>
              </a:extLst>
            </p:cNvPr>
            <p:cNvCxnSpPr>
              <a:cxnSpLocks noChangeShapeType="1"/>
              <a:stCxn id="34827" idx="1"/>
              <a:endCxn id="34827" idx="3"/>
            </p:cNvCxnSpPr>
            <p:nvPr/>
          </p:nvCxnSpPr>
          <p:spPr bwMode="auto">
            <a:xfrm>
              <a:off x="3873500" y="4419600"/>
              <a:ext cx="12446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822" name="Rectangle 10">
            <a:extLst>
              <a:ext uri="{FF2B5EF4-FFF2-40B4-BE49-F238E27FC236}">
                <a16:creationId xmlns:a16="http://schemas.microsoft.com/office/drawing/2014/main" id="{AE183136-E08A-9BFB-5AE5-25C9F250A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501" y="3232245"/>
            <a:ext cx="81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1800" dirty="0"/>
              <a:t>1 byte</a:t>
            </a:r>
            <a:endParaRPr lang="en-US" altLang="en-US" sz="1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16B264-01D0-6F0B-2FC0-46E45C84FA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57718" y="3428206"/>
            <a:ext cx="914400" cy="158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>
            <a:outerShdw blurRad="38100" dist="25400" dir="5400000" rotWithShape="0">
              <a:srgbClr val="80808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8" name="Rectangle 35847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850" name="Rectangle 35849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852" name="Rectangle 35851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854" name="Rectangle 35853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856" name="Rectangle 35855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843" name="Picture 17">
            <a:extLst>
              <a:ext uri="{FF2B5EF4-FFF2-40B4-BE49-F238E27FC236}">
                <a16:creationId xmlns:a16="http://schemas.microsoft.com/office/drawing/2014/main" id="{529D605D-8468-4EC0-A56F-DB0A42BD0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1166" y="1579683"/>
            <a:ext cx="6518800" cy="399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8" name="Rectangle 35857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842" name="Title 1">
            <a:extLst>
              <a:ext uri="{FF2B5EF4-FFF2-40B4-BE49-F238E27FC236}">
                <a16:creationId xmlns:a16="http://schemas.microsoft.com/office/drawing/2014/main" id="{8B9874F5-D38E-21BC-3947-AE8ADE51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3600">
                <a:solidFill>
                  <a:srgbClr val="FFFFFF"/>
                </a:solidFill>
              </a:rPr>
              <a:t>Data Unit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DDE69DD7-9308-7ABA-7483-E879C5A5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Changing Plaintext to State</a:t>
            </a:r>
          </a:p>
        </p:txBody>
      </p:sp>
      <p:pic>
        <p:nvPicPr>
          <p:cNvPr id="37891" name="Picture 14">
            <a:extLst>
              <a:ext uri="{FF2B5EF4-FFF2-40B4-BE49-F238E27FC236}">
                <a16:creationId xmlns:a16="http://schemas.microsoft.com/office/drawing/2014/main" id="{35431C9C-0F19-9AE8-E706-20AB010CB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6" y="3144838"/>
            <a:ext cx="8308975" cy="226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{CB0AA420-EE09-EF48-BE8B-FD20D5FDC1FB}tf10001123</Template>
  <TotalTime>3061</TotalTime>
  <Words>1559</Words>
  <Application>Microsoft Macintosh PowerPoint</Application>
  <PresentationFormat>Widescreen</PresentationFormat>
  <Paragraphs>280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Arial</vt:lpstr>
      <vt:lpstr>Arial Black</vt:lpstr>
      <vt:lpstr>Bookman Old Style</vt:lpstr>
      <vt:lpstr>Calibri</vt:lpstr>
      <vt:lpstr>Gill Sans MT</vt:lpstr>
      <vt:lpstr>Lucida Sans Unicode</vt:lpstr>
      <vt:lpstr>Noto Sans Symbols</vt:lpstr>
      <vt:lpstr>Tahoma</vt:lpstr>
      <vt:lpstr>Times</vt:lpstr>
      <vt:lpstr>Times New Roman</vt:lpstr>
      <vt:lpstr>Times-Roman</vt:lpstr>
      <vt:lpstr>Wingdings 2</vt:lpstr>
      <vt:lpstr>Wingdings 3</vt:lpstr>
      <vt:lpstr>Dividend</vt:lpstr>
      <vt:lpstr>CRYPTOGRAPHY</vt:lpstr>
      <vt:lpstr>Part 2</vt:lpstr>
      <vt:lpstr>Symmetric Key Encryption Ciphers</vt:lpstr>
      <vt:lpstr>Need for New Standard? AES is born</vt:lpstr>
      <vt:lpstr>AES: The big picture</vt:lpstr>
      <vt:lpstr>Overall Structure</vt:lpstr>
      <vt:lpstr>128-bit values</vt:lpstr>
      <vt:lpstr>Data Unit</vt:lpstr>
      <vt:lpstr>Changing Plaintext to State</vt:lpstr>
      <vt:lpstr>Everything starts with the plaintext (And a key)</vt:lpstr>
      <vt:lpstr>Key expansion</vt:lpstr>
      <vt:lpstr>Key expansion</vt:lpstr>
      <vt:lpstr>AES : Round 0: Add Round Key</vt:lpstr>
      <vt:lpstr>Regular Rounds</vt:lpstr>
      <vt:lpstr>Sub-Bytes</vt:lpstr>
      <vt:lpstr>The aes s-box</vt:lpstr>
      <vt:lpstr>Shift-Rows</vt:lpstr>
      <vt:lpstr>Mix-Columns</vt:lpstr>
      <vt:lpstr>Add-Round-key</vt:lpstr>
      <vt:lpstr>Regular Rounds: 9 for 128 bit</vt:lpstr>
      <vt:lpstr>Last Round</vt:lpstr>
      <vt:lpstr>Last Round</vt:lpstr>
      <vt:lpstr>Back to key expansion</vt:lpstr>
      <vt:lpstr>AES Key Scheduling</vt:lpstr>
      <vt:lpstr>Key Expansion Scheme</vt:lpstr>
      <vt:lpstr>Key Expansion submodule</vt:lpstr>
      <vt:lpstr>Round Constant (RCon)</vt:lpstr>
      <vt:lpstr>Final thoughts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Hina Binte Haq</dc:creator>
  <cp:lastModifiedBy>Zainab Abaid</cp:lastModifiedBy>
  <cp:revision>146</cp:revision>
  <dcterms:created xsi:type="dcterms:W3CDTF">2021-10-12T12:19:14Z</dcterms:created>
  <dcterms:modified xsi:type="dcterms:W3CDTF">2022-09-15T05:35:56Z</dcterms:modified>
</cp:coreProperties>
</file>