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512" r:id="rId3"/>
    <p:sldId id="511" r:id="rId4"/>
    <p:sldId id="496" r:id="rId5"/>
    <p:sldId id="509" r:id="rId6"/>
    <p:sldId id="510" r:id="rId7"/>
    <p:sldId id="513" r:id="rId8"/>
    <p:sldId id="514" r:id="rId9"/>
    <p:sldId id="497" r:id="rId10"/>
    <p:sldId id="499" r:id="rId11"/>
    <p:sldId id="500" r:id="rId12"/>
    <p:sldId id="506" r:id="rId13"/>
    <p:sldId id="508" r:id="rId14"/>
    <p:sldId id="507" r:id="rId15"/>
    <p:sldId id="503" r:id="rId16"/>
    <p:sldId id="505" r:id="rId17"/>
    <p:sldId id="516" r:id="rId18"/>
    <p:sldId id="265" r:id="rId19"/>
    <p:sldId id="266" r:id="rId20"/>
    <p:sldId id="517" r:id="rId21"/>
    <p:sldId id="271" r:id="rId22"/>
    <p:sldId id="515" r:id="rId23"/>
    <p:sldId id="257" r:id="rId24"/>
    <p:sldId id="521" r:id="rId25"/>
    <p:sldId id="522" r:id="rId26"/>
    <p:sldId id="259" r:id="rId27"/>
    <p:sldId id="260" r:id="rId28"/>
    <p:sldId id="520" r:id="rId29"/>
    <p:sldId id="261" r:id="rId30"/>
    <p:sldId id="262" r:id="rId31"/>
    <p:sldId id="263" r:id="rId32"/>
    <p:sldId id="264" r:id="rId33"/>
    <p:sldId id="518" r:id="rId34"/>
    <p:sldId id="519" r:id="rId35"/>
    <p:sldId id="523" r:id="rId36"/>
    <p:sldId id="525" r:id="rId37"/>
    <p:sldId id="526" r:id="rId38"/>
    <p:sldId id="258" r:id="rId39"/>
    <p:sldId id="528" r:id="rId40"/>
    <p:sldId id="529" r:id="rId41"/>
    <p:sldId id="530" r:id="rId42"/>
    <p:sldId id="531" r:id="rId43"/>
    <p:sldId id="532" r:id="rId44"/>
    <p:sldId id="533" r:id="rId45"/>
    <p:sldId id="267" r:id="rId46"/>
    <p:sldId id="268" r:id="rId47"/>
    <p:sldId id="269" r:id="rId48"/>
    <p:sldId id="270" r:id="rId49"/>
    <p:sldId id="534" r:id="rId50"/>
    <p:sldId id="272" r:id="rId51"/>
    <p:sldId id="273" r:id="rId52"/>
    <p:sldId id="274" r:id="rId53"/>
    <p:sldId id="275" r:id="rId54"/>
    <p:sldId id="49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89858" autoAdjust="0"/>
  </p:normalViewPr>
  <p:slideViewPr>
    <p:cSldViewPr snapToGrid="0">
      <p:cViewPr varScale="1">
        <p:scale>
          <a:sx n="61" d="100"/>
          <a:sy n="61" d="100"/>
        </p:scale>
        <p:origin x="248"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AEAA-1914-418E-8681-4FB9E9470504}" type="datetimeFigureOut">
              <a:rPr lang="en-PK" smtClean="0"/>
              <a:t>10/6/22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59CE9-C1F2-4400-A98D-B9FB08D3C0CC}" type="slidenum">
              <a:rPr lang="en-PK" smtClean="0"/>
              <a:t>‹#›</a:t>
            </a:fld>
            <a:endParaRPr lang="en-PK"/>
          </a:p>
        </p:txBody>
      </p:sp>
    </p:spTree>
    <p:extLst>
      <p:ext uri="{BB962C8B-B14F-4D97-AF65-F5344CB8AC3E}">
        <p14:creationId xmlns:p14="http://schemas.microsoft.com/office/powerpoint/2010/main" val="256700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59CE9-C1F2-4400-A98D-B9FB08D3C0CC}" type="slidenum">
              <a:rPr lang="en-PK" smtClean="0"/>
              <a:t>1</a:t>
            </a:fld>
            <a:endParaRPr lang="en-PK"/>
          </a:p>
        </p:txBody>
      </p:sp>
    </p:spTree>
    <p:extLst>
      <p:ext uri="{BB962C8B-B14F-4D97-AF65-F5344CB8AC3E}">
        <p14:creationId xmlns:p14="http://schemas.microsoft.com/office/powerpoint/2010/main" val="426151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p:nvPr/>
        </p:nvSpPr>
        <p:spPr>
          <a:xfrm>
            <a:off x="3887391" y="8685892"/>
            <a:ext cx="2964600" cy="452100"/>
          </a:xfrm>
          <a:prstGeom prst="rect">
            <a:avLst/>
          </a:prstGeom>
          <a:noFill/>
          <a:ln>
            <a:noFill/>
          </a:ln>
        </p:spPr>
        <p:txBody>
          <a:bodyPr spcFirstLastPara="1" wrap="square" lIns="88300" tIns="45925" rIns="88300" bIns="459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 sz="1100" b="0" i="0" u="none" strike="noStrike" cap="none">
                <a:solidFill>
                  <a:srgbClr val="000000"/>
                </a:solidFill>
                <a:latin typeface="Tahoma"/>
                <a:ea typeface="Tahoma"/>
                <a:cs typeface="Tahoma"/>
                <a:sym typeface="Tahoma"/>
              </a:rPr>
              <a:t>18</a:t>
            </a:fld>
            <a:endParaRPr sz="1300" b="0" i="0" u="none" strike="noStrike" cap="none">
              <a:solidFill>
                <a:srgbClr val="000000"/>
              </a:solidFill>
              <a:latin typeface="Arial"/>
              <a:ea typeface="Arial"/>
              <a:cs typeface="Arial"/>
              <a:sym typeface="Arial"/>
            </a:endParaRPr>
          </a:p>
        </p:txBody>
      </p:sp>
      <p:sp>
        <p:nvSpPr>
          <p:cNvPr id="178" name="Google Shape;178;p16:notes"/>
          <p:cNvSpPr>
            <a:spLocks noGrp="1" noRot="1" noChangeAspect="1"/>
          </p:cNvSpPr>
          <p:nvPr>
            <p:ph type="sldImg" idx="2"/>
          </p:nvPr>
        </p:nvSpPr>
        <p:spPr>
          <a:xfrm>
            <a:off x="385763" y="685800"/>
            <a:ext cx="6081712"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9" name="Google Shape;179;p16:notes"/>
          <p:cNvSpPr txBox="1">
            <a:spLocks noGrp="1"/>
          </p:cNvSpPr>
          <p:nvPr>
            <p:ph type="body" idx="1"/>
          </p:nvPr>
        </p:nvSpPr>
        <p:spPr>
          <a:xfrm>
            <a:off x="915293" y="4343702"/>
            <a:ext cx="5021400" cy="4109400"/>
          </a:xfrm>
          <a:prstGeom prst="rect">
            <a:avLst/>
          </a:prstGeom>
          <a:noFill/>
          <a:ln>
            <a:noFill/>
          </a:ln>
        </p:spPr>
        <p:txBody>
          <a:bodyPr spcFirstLastPara="1" wrap="square" lIns="88300" tIns="45925" rIns="88300" bIns="459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p:nvPr/>
        </p:nvSpPr>
        <p:spPr>
          <a:xfrm>
            <a:off x="3887391" y="8685892"/>
            <a:ext cx="2964600" cy="452100"/>
          </a:xfrm>
          <a:prstGeom prst="rect">
            <a:avLst/>
          </a:prstGeom>
          <a:noFill/>
          <a:ln>
            <a:noFill/>
          </a:ln>
        </p:spPr>
        <p:txBody>
          <a:bodyPr spcFirstLastPara="1" wrap="square" lIns="88300" tIns="45925" rIns="88300" bIns="459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 sz="1100" b="0" i="0" u="none" strike="noStrike" cap="none">
                <a:solidFill>
                  <a:srgbClr val="000000"/>
                </a:solidFill>
                <a:latin typeface="Tahoma"/>
                <a:ea typeface="Tahoma"/>
                <a:cs typeface="Tahoma"/>
                <a:sym typeface="Tahoma"/>
              </a:rPr>
              <a:t>19</a:t>
            </a:fld>
            <a:endParaRPr sz="1300" b="0" i="0" u="none" strike="noStrike" cap="none">
              <a:solidFill>
                <a:srgbClr val="000000"/>
              </a:solidFill>
              <a:latin typeface="Arial"/>
              <a:ea typeface="Arial"/>
              <a:cs typeface="Arial"/>
              <a:sym typeface="Arial"/>
            </a:endParaRPr>
          </a:p>
        </p:txBody>
      </p:sp>
      <p:sp>
        <p:nvSpPr>
          <p:cNvPr id="186" name="Google Shape;186;p17:notes"/>
          <p:cNvSpPr>
            <a:spLocks noGrp="1" noRot="1" noChangeAspect="1"/>
          </p:cNvSpPr>
          <p:nvPr>
            <p:ph type="sldImg" idx="2"/>
          </p:nvPr>
        </p:nvSpPr>
        <p:spPr>
          <a:xfrm>
            <a:off x="385763" y="685800"/>
            <a:ext cx="6081712"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7" name="Google Shape;187;p17:notes"/>
          <p:cNvSpPr txBox="1">
            <a:spLocks noGrp="1"/>
          </p:cNvSpPr>
          <p:nvPr>
            <p:ph type="body" idx="1"/>
          </p:nvPr>
        </p:nvSpPr>
        <p:spPr>
          <a:xfrm>
            <a:off x="915293" y="4343702"/>
            <a:ext cx="5021400" cy="4109400"/>
          </a:xfrm>
          <a:prstGeom prst="rect">
            <a:avLst/>
          </a:prstGeom>
          <a:noFill/>
          <a:ln>
            <a:noFill/>
          </a:ln>
        </p:spPr>
        <p:txBody>
          <a:bodyPr spcFirstLastPara="1" wrap="square" lIns="88300" tIns="45925" rIns="88300" bIns="459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p:nvPr/>
        </p:nvSpPr>
        <p:spPr>
          <a:xfrm>
            <a:off x="3887391" y="8685892"/>
            <a:ext cx="2964600" cy="452100"/>
          </a:xfrm>
          <a:prstGeom prst="rect">
            <a:avLst/>
          </a:prstGeom>
          <a:noFill/>
          <a:ln>
            <a:noFill/>
          </a:ln>
        </p:spPr>
        <p:txBody>
          <a:bodyPr spcFirstLastPara="1" wrap="square" lIns="88300" tIns="45925" rIns="88300" bIns="459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 sz="1100" b="0" i="0" u="none" strike="noStrike" cap="none">
                <a:solidFill>
                  <a:srgbClr val="000000"/>
                </a:solidFill>
                <a:latin typeface="Tahoma"/>
                <a:ea typeface="Tahoma"/>
                <a:cs typeface="Tahoma"/>
                <a:sym typeface="Tahoma"/>
              </a:rPr>
              <a:t>21</a:t>
            </a:fld>
            <a:endParaRPr sz="1300" b="0" i="0" u="none" strike="noStrike" cap="none">
              <a:solidFill>
                <a:srgbClr val="000000"/>
              </a:solidFill>
              <a:latin typeface="Arial"/>
              <a:ea typeface="Arial"/>
              <a:cs typeface="Arial"/>
              <a:sym typeface="Arial"/>
            </a:endParaRPr>
          </a:p>
        </p:txBody>
      </p:sp>
      <p:sp>
        <p:nvSpPr>
          <p:cNvPr id="230" name="Google Shape;230;p15:notes"/>
          <p:cNvSpPr>
            <a:spLocks noGrp="1" noRot="1" noChangeAspect="1"/>
          </p:cNvSpPr>
          <p:nvPr>
            <p:ph type="sldImg" idx="2"/>
          </p:nvPr>
        </p:nvSpPr>
        <p:spPr>
          <a:xfrm>
            <a:off x="385763" y="685800"/>
            <a:ext cx="6081712"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1" name="Google Shape;231;p15:notes"/>
          <p:cNvSpPr txBox="1">
            <a:spLocks noGrp="1"/>
          </p:cNvSpPr>
          <p:nvPr>
            <p:ph type="body" idx="1"/>
          </p:nvPr>
        </p:nvSpPr>
        <p:spPr>
          <a:xfrm>
            <a:off x="915293" y="4343702"/>
            <a:ext cx="5021400" cy="4109400"/>
          </a:xfrm>
          <a:prstGeom prst="rect">
            <a:avLst/>
          </a:prstGeom>
          <a:noFill/>
          <a:ln>
            <a:noFill/>
          </a:ln>
        </p:spPr>
        <p:txBody>
          <a:bodyPr spcFirstLastPara="1" wrap="square" lIns="88300" tIns="45925" rIns="88300" bIns="45925" anchor="t" anchorCtr="0">
            <a:noAutofit/>
          </a:bodyPr>
          <a:lstStyle/>
          <a:p>
            <a:pPr marL="0" lvl="0" indent="0" algn="l" rtl="0">
              <a:lnSpc>
                <a:spcPct val="100000"/>
              </a:lnSpc>
              <a:spcBef>
                <a:spcPts val="0"/>
              </a:spcBef>
              <a:spcAft>
                <a:spcPts val="0"/>
              </a:spcAft>
              <a:buSzPts val="1100"/>
              <a:buNone/>
            </a:pPr>
            <a:r>
              <a:rPr lang="en-AU" dirty="0"/>
              <a:t>Great article that explains the above process well: </a:t>
            </a:r>
          </a:p>
          <a:p>
            <a:pPr marL="0" lvl="0" indent="0" algn="l" rtl="0">
              <a:lnSpc>
                <a:spcPct val="100000"/>
              </a:lnSpc>
              <a:spcBef>
                <a:spcPts val="0"/>
              </a:spcBef>
              <a:spcAft>
                <a:spcPts val="0"/>
              </a:spcAft>
              <a:buSzPts val="1100"/>
              <a:buNone/>
            </a:pPr>
            <a:r>
              <a:rPr lang="en-AU" dirty="0"/>
              <a:t>https://</a:t>
            </a:r>
            <a:r>
              <a:rPr lang="en-AU" dirty="0" err="1"/>
              <a:t>www.khanacademy.org</a:t>
            </a:r>
            <a:r>
              <a:rPr lang="en-AU" dirty="0"/>
              <a:t>/computing/computer-science/cryptography/</a:t>
            </a:r>
            <a:r>
              <a:rPr lang="en-AU" dirty="0" err="1"/>
              <a:t>modarithmetic</a:t>
            </a:r>
            <a:r>
              <a:rPr lang="en-AU" dirty="0"/>
              <a:t>/a/fast-modular-exponentiation</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p:nvPr/>
        </p:nvSpPr>
        <p:spPr>
          <a:xfrm>
            <a:off x="3887391" y="8685892"/>
            <a:ext cx="2964600" cy="452100"/>
          </a:xfrm>
          <a:prstGeom prst="rect">
            <a:avLst/>
          </a:prstGeom>
          <a:noFill/>
          <a:ln>
            <a:noFill/>
          </a:ln>
        </p:spPr>
        <p:txBody>
          <a:bodyPr spcFirstLastPara="1" wrap="square" lIns="88300" tIns="45925" rIns="88300" bIns="459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US" sz="1100" b="0" i="0" u="none" strike="noStrike" cap="none">
                <a:solidFill>
                  <a:srgbClr val="000000"/>
                </a:solidFill>
                <a:latin typeface="Tahoma"/>
                <a:ea typeface="Tahoma"/>
                <a:cs typeface="Tahoma"/>
                <a:sym typeface="Tahoma"/>
              </a:rPr>
              <a:t>23</a:t>
            </a:fld>
            <a:endParaRPr sz="1300" b="0" i="0" u="none" strike="noStrike" cap="none">
              <a:solidFill>
                <a:srgbClr val="000000"/>
              </a:solidFill>
              <a:latin typeface="Arial"/>
              <a:ea typeface="Arial"/>
              <a:cs typeface="Arial"/>
              <a:sym typeface="Arial"/>
            </a:endParaRPr>
          </a:p>
        </p:txBody>
      </p:sp>
      <p:sp>
        <p:nvSpPr>
          <p:cNvPr id="64" name="Google Shape;64;p2:notes"/>
          <p:cNvSpPr>
            <a:spLocks noGrp="1" noRot="1" noChangeAspect="1"/>
          </p:cNvSpPr>
          <p:nvPr>
            <p:ph type="sldImg" idx="2"/>
          </p:nvPr>
        </p:nvSpPr>
        <p:spPr>
          <a:xfrm>
            <a:off x="385763" y="685800"/>
            <a:ext cx="6081712"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5" name="Google Shape;65;p2:notes"/>
          <p:cNvSpPr txBox="1">
            <a:spLocks noGrp="1"/>
          </p:cNvSpPr>
          <p:nvPr>
            <p:ph type="body" idx="1"/>
          </p:nvPr>
        </p:nvSpPr>
        <p:spPr>
          <a:xfrm>
            <a:off x="915293" y="4343702"/>
            <a:ext cx="5021400" cy="4109400"/>
          </a:xfrm>
          <a:prstGeom prst="rect">
            <a:avLst/>
          </a:prstGeom>
          <a:noFill/>
          <a:ln>
            <a:noFill/>
          </a:ln>
        </p:spPr>
        <p:txBody>
          <a:bodyPr spcFirstLastPara="1" wrap="square" lIns="88300" tIns="45925" rIns="88300" bIns="459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image: https://</a:t>
            </a:r>
            <a:r>
              <a:rPr lang="en-US" dirty="0" err="1"/>
              <a:t>www.youtube.com</a:t>
            </a:r>
            <a:r>
              <a:rPr lang="en-US" dirty="0"/>
              <a:t>/</a:t>
            </a:r>
            <a:r>
              <a:rPr lang="en-US" dirty="0" err="1"/>
              <a:t>watch?v</a:t>
            </a:r>
            <a:r>
              <a:rPr lang="en-US" dirty="0"/>
              <a:t>=kKTVB-_Z0GI</a:t>
            </a:r>
          </a:p>
        </p:txBody>
      </p:sp>
      <p:sp>
        <p:nvSpPr>
          <p:cNvPr id="4" name="Slide Number Placeholder 3"/>
          <p:cNvSpPr>
            <a:spLocks noGrp="1"/>
          </p:cNvSpPr>
          <p:nvPr>
            <p:ph type="sldNum" sz="quarter" idx="5"/>
          </p:nvPr>
        </p:nvSpPr>
        <p:spPr/>
        <p:txBody>
          <a:bodyPr/>
          <a:lstStyle/>
          <a:p>
            <a:fld id="{2BF59CE9-C1F2-4400-A98D-B9FB08D3C0CC}" type="slidenum">
              <a:rPr lang="en-PK" smtClean="0"/>
              <a:t>25</a:t>
            </a:fld>
            <a:endParaRPr lang="en-PK"/>
          </a:p>
        </p:txBody>
      </p:sp>
    </p:spTree>
    <p:extLst>
      <p:ext uri="{BB962C8B-B14F-4D97-AF65-F5344CB8AC3E}">
        <p14:creationId xmlns:p14="http://schemas.microsoft.com/office/powerpoint/2010/main" val="4078784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Image source: https://</a:t>
            </a:r>
            <a:r>
              <a:rPr lang="en-AU" dirty="0" err="1"/>
              <a:t>upload.wikimedia.org</a:t>
            </a:r>
            <a:r>
              <a:rPr lang="en-AU" dirty="0"/>
              <a:t>/</a:t>
            </a:r>
            <a:r>
              <a:rPr lang="en-AU" dirty="0" err="1"/>
              <a:t>wikipedia</a:t>
            </a:r>
            <a:r>
              <a:rPr lang="en-AU" dirty="0"/>
              <a:t>/commons/thumb/1/13/Diffie-Hellman-Schl%C3%BCsselaustausch.svg/1200px-Diffie-Hellman-Schl%C3%BCsselaustausch.svg.png</a:t>
            </a:r>
            <a:endParaRPr dirty="0"/>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txBox="1"/>
          <p:nvPr/>
        </p:nvSpPr>
        <p:spPr>
          <a:xfrm>
            <a:off x="3887391" y="8685892"/>
            <a:ext cx="2964600" cy="452100"/>
          </a:xfrm>
          <a:prstGeom prst="rect">
            <a:avLst/>
          </a:prstGeom>
          <a:noFill/>
          <a:ln>
            <a:noFill/>
          </a:ln>
        </p:spPr>
        <p:txBody>
          <a:bodyPr spcFirstLastPara="1" wrap="square" lIns="88300" tIns="45925" rIns="88300" bIns="459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US" sz="1100" b="0" i="0" u="none" strike="noStrike" cap="none">
                <a:solidFill>
                  <a:srgbClr val="000000"/>
                </a:solidFill>
                <a:latin typeface="Tahoma"/>
                <a:ea typeface="Tahoma"/>
                <a:cs typeface="Tahoma"/>
                <a:sym typeface="Tahoma"/>
              </a:rPr>
              <a:t>29</a:t>
            </a:fld>
            <a:endParaRPr sz="1300" b="0" i="0" u="none" strike="noStrike" cap="none">
              <a:solidFill>
                <a:srgbClr val="000000"/>
              </a:solidFill>
              <a:latin typeface="Arial"/>
              <a:ea typeface="Arial"/>
              <a:cs typeface="Arial"/>
              <a:sym typeface="Arial"/>
            </a:endParaRPr>
          </a:p>
        </p:txBody>
      </p:sp>
      <p:sp>
        <p:nvSpPr>
          <p:cNvPr id="104" name="Google Shape;104;p10:notes"/>
          <p:cNvSpPr>
            <a:spLocks noGrp="1" noRot="1" noChangeAspect="1"/>
          </p:cNvSpPr>
          <p:nvPr>
            <p:ph type="sldImg" idx="2"/>
          </p:nvPr>
        </p:nvSpPr>
        <p:spPr>
          <a:xfrm>
            <a:off x="385763" y="685800"/>
            <a:ext cx="6081712"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5" name="Google Shape;105;p10:notes"/>
          <p:cNvSpPr txBox="1">
            <a:spLocks noGrp="1"/>
          </p:cNvSpPr>
          <p:nvPr>
            <p:ph type="body" idx="1"/>
          </p:nvPr>
        </p:nvSpPr>
        <p:spPr>
          <a:xfrm>
            <a:off x="915293" y="4343702"/>
            <a:ext cx="5021400" cy="4109400"/>
          </a:xfrm>
          <a:prstGeom prst="rect">
            <a:avLst/>
          </a:prstGeom>
          <a:noFill/>
          <a:ln>
            <a:noFill/>
          </a:ln>
        </p:spPr>
        <p:txBody>
          <a:bodyPr spcFirstLastPara="1" wrap="square" lIns="88300" tIns="45925" rIns="88300" bIns="459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ars.els-cdn.com</a:t>
            </a:r>
            <a:r>
              <a:rPr lang="en-US" dirty="0"/>
              <a:t>/content/image/3-s2.0-B9780128184271000112-u11-30-9780128184271.jpg</a:t>
            </a:r>
          </a:p>
          <a:p>
            <a:endParaRPr lang="en-US" dirty="0"/>
          </a:p>
          <a:p>
            <a:r>
              <a:rPr lang="en-US" dirty="0"/>
              <a:t>Prove both the formulae.</a:t>
            </a:r>
          </a:p>
          <a:p>
            <a:endParaRPr lang="en-US" dirty="0"/>
          </a:p>
        </p:txBody>
      </p:sp>
      <p:sp>
        <p:nvSpPr>
          <p:cNvPr id="4" name="Slide Number Placeholder 3"/>
          <p:cNvSpPr>
            <a:spLocks noGrp="1"/>
          </p:cNvSpPr>
          <p:nvPr>
            <p:ph type="sldNum" sz="quarter" idx="5"/>
          </p:nvPr>
        </p:nvSpPr>
        <p:spPr/>
        <p:txBody>
          <a:bodyPr/>
          <a:lstStyle/>
          <a:p>
            <a:fld id="{2BF59CE9-C1F2-4400-A98D-B9FB08D3C0CC}" type="slidenum">
              <a:rPr lang="en-PK" smtClean="0"/>
              <a:t>3</a:t>
            </a:fld>
            <a:endParaRPr lang="en-PK"/>
          </a:p>
        </p:txBody>
      </p:sp>
    </p:spTree>
    <p:extLst>
      <p:ext uri="{BB962C8B-B14F-4D97-AF65-F5344CB8AC3E}">
        <p14:creationId xmlns:p14="http://schemas.microsoft.com/office/powerpoint/2010/main" val="2774944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https://open.oregonstate.education/defenddissent/chapter/the-man-in-the-middle/</a:t>
            </a:r>
            <a:endParaRPr/>
          </a:p>
        </p:txBody>
      </p:sp>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68d2e3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https://open.oregonstate.education/defenddissent/chapter/the-man-in-the-middle/</a:t>
            </a:r>
            <a:endParaRPr/>
          </a:p>
        </p:txBody>
      </p:sp>
      <p:sp>
        <p:nvSpPr>
          <p:cNvPr id="138" name="Google Shape;138;g1568d2e37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37</a:t>
            </a:fld>
            <a:endParaRPr sz="1800" b="0" i="0" u="none" strike="noStrike" cap="none">
              <a:solidFill>
                <a:schemeClr val="dk1"/>
              </a:solidFill>
              <a:latin typeface="Calibri"/>
              <a:ea typeface="Calibri"/>
              <a:cs typeface="Calibri"/>
              <a:sym typeface="Calibri"/>
            </a:endParaRPr>
          </a:p>
        </p:txBody>
      </p:sp>
      <p:sp>
        <p:nvSpPr>
          <p:cNvPr id="92" name="Google Shape;92;p2: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 name="Google Shape;93;p2: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38</a:t>
            </a:fld>
            <a:endParaRPr sz="1800" b="0" i="0" u="none" strike="noStrike" cap="none">
              <a:solidFill>
                <a:schemeClr val="dk1"/>
              </a:solidFill>
              <a:latin typeface="Calibri"/>
              <a:ea typeface="Calibri"/>
              <a:cs typeface="Calibri"/>
              <a:sym typeface="Calibri"/>
            </a:endParaRPr>
          </a:p>
        </p:txBody>
      </p:sp>
      <p:sp>
        <p:nvSpPr>
          <p:cNvPr id="100" name="Google Shape;100;p3: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1" name="Google Shape;101;p3: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39</a:t>
            </a:fld>
            <a:endParaRPr sz="1800" b="0" i="0" u="none" strike="noStrike" cap="none">
              <a:solidFill>
                <a:schemeClr val="dk1"/>
              </a:solidFill>
              <a:latin typeface="Calibri"/>
              <a:ea typeface="Calibri"/>
              <a:cs typeface="Calibri"/>
              <a:sym typeface="Calibri"/>
            </a:endParaRPr>
          </a:p>
        </p:txBody>
      </p:sp>
      <p:sp>
        <p:nvSpPr>
          <p:cNvPr id="113" name="Google Shape;113;p5: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4" name="Google Shape;114;p5: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r>
              <a:rPr lang="en-AU" dirty="0"/>
              <a:t>Security issues with this?</a:t>
            </a:r>
          </a:p>
          <a:p>
            <a:pPr marL="228600" lvl="0" indent="-228600" algn="l" rtl="0">
              <a:spcBef>
                <a:spcPts val="0"/>
              </a:spcBef>
              <a:spcAft>
                <a:spcPts val="0"/>
              </a:spcAft>
              <a:buClr>
                <a:schemeClr val="dk1"/>
              </a:buClr>
              <a:buSzPts val="1200"/>
              <a:buFont typeface="Calibri"/>
              <a:buAutoNum type="arabicPeriod"/>
            </a:pPr>
            <a:r>
              <a:rPr lang="en-AU" dirty="0"/>
              <a:t>What if someone intercepts communication with directory and responds to an inquiry with a fake public key (e.g. attacker’s)</a:t>
            </a:r>
          </a:p>
          <a:p>
            <a:pPr marL="228600" lvl="0" indent="-228600" algn="l" rtl="0">
              <a:spcBef>
                <a:spcPts val="0"/>
              </a:spcBef>
              <a:spcAft>
                <a:spcPts val="0"/>
              </a:spcAft>
              <a:buClr>
                <a:schemeClr val="dk1"/>
              </a:buClr>
              <a:buSzPts val="1200"/>
              <a:buFont typeface="Calibri"/>
              <a:buAutoNum type="arabicPeriod"/>
            </a:pPr>
            <a:r>
              <a:rPr lang="en-AU" dirty="0"/>
              <a:t>What if the </a:t>
            </a:r>
            <a:r>
              <a:rPr lang="en-AU" dirty="0" err="1"/>
              <a:t>center</a:t>
            </a:r>
            <a:r>
              <a:rPr lang="en-AU" dirty="0"/>
              <a:t> revoked a key but owner pretends it is valid and people still use it (without asking the </a:t>
            </a:r>
            <a:r>
              <a:rPr lang="en-AU" dirty="0" err="1"/>
              <a:t>center</a:t>
            </a:r>
            <a:r>
              <a:rPr lang="en-AU" dirty="0"/>
              <a:t>, say sender had already stored it in their local database)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40</a:t>
            </a:fld>
            <a:endParaRPr sz="1800" b="0" i="0" u="none" strike="noStrike" cap="none">
              <a:solidFill>
                <a:schemeClr val="dk1"/>
              </a:solidFill>
              <a:latin typeface="Calibri"/>
              <a:ea typeface="Calibri"/>
              <a:cs typeface="Calibri"/>
              <a:sym typeface="Calibri"/>
            </a:endParaRPr>
          </a:p>
        </p:txBody>
      </p:sp>
      <p:sp>
        <p:nvSpPr>
          <p:cNvPr id="127" name="Google Shape;127;p7: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8" name="Google Shape;128;p7: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41</a:t>
            </a:fld>
            <a:endParaRPr sz="1800" b="0" i="0" u="none" strike="noStrike" cap="none">
              <a:solidFill>
                <a:schemeClr val="dk1"/>
              </a:solidFill>
              <a:latin typeface="Calibri"/>
              <a:ea typeface="Calibri"/>
              <a:cs typeface="Calibri"/>
              <a:sym typeface="Calibri"/>
            </a:endParaRPr>
          </a:p>
        </p:txBody>
      </p:sp>
      <p:sp>
        <p:nvSpPr>
          <p:cNvPr id="135" name="Google Shape;135;p8: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6" name="Google Shape;136;p8: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42</a:t>
            </a:fld>
            <a:endParaRPr sz="1800" b="0" i="0" u="none" strike="noStrike" cap="none">
              <a:solidFill>
                <a:schemeClr val="dk1"/>
              </a:solidFill>
              <a:latin typeface="Calibri"/>
              <a:ea typeface="Calibri"/>
              <a:cs typeface="Calibri"/>
              <a:sym typeface="Calibri"/>
            </a:endParaRPr>
          </a:p>
        </p:txBody>
      </p:sp>
      <p:sp>
        <p:nvSpPr>
          <p:cNvPr id="144" name="Google Shape;144;p9: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5" name="Google Shape;145;p9: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43</a:t>
            </a:fld>
            <a:endParaRPr sz="1800" b="0" i="0" u="none" strike="noStrike" cap="none">
              <a:solidFill>
                <a:schemeClr val="dk1"/>
              </a:solidFill>
              <a:latin typeface="Calibri"/>
              <a:ea typeface="Calibri"/>
              <a:cs typeface="Calibri"/>
              <a:sym typeface="Calibri"/>
            </a:endParaRPr>
          </a:p>
        </p:txBody>
      </p:sp>
      <p:sp>
        <p:nvSpPr>
          <p:cNvPr id="152" name="Google Shape;152;p10: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3" name="Google Shape;153;p10: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brilliant.org</a:t>
            </a:r>
            <a:r>
              <a:rPr lang="en-US" dirty="0"/>
              <a:t>/wiki/</a:t>
            </a:r>
            <a:r>
              <a:rPr lang="en-US" dirty="0" err="1"/>
              <a:t>rsa</a:t>
            </a:r>
            <a:r>
              <a:rPr lang="en-US" dirty="0"/>
              <a:t>-encryption/#:~:text=RSA%20is%20an%20encryption%20algorithm,large%20numbers%20is%20very%20difficult.</a:t>
            </a:r>
          </a:p>
        </p:txBody>
      </p:sp>
      <p:sp>
        <p:nvSpPr>
          <p:cNvPr id="4" name="Slide Number Placeholder 3"/>
          <p:cNvSpPr>
            <a:spLocks noGrp="1"/>
          </p:cNvSpPr>
          <p:nvPr>
            <p:ph type="sldNum" sz="quarter" idx="5"/>
          </p:nvPr>
        </p:nvSpPr>
        <p:spPr/>
        <p:txBody>
          <a:bodyPr/>
          <a:lstStyle/>
          <a:p>
            <a:fld id="{2BF59CE9-C1F2-4400-A98D-B9FB08D3C0CC}" type="slidenum">
              <a:rPr lang="en-PK" smtClean="0"/>
              <a:t>5</a:t>
            </a:fld>
            <a:endParaRPr lang="en-PK"/>
          </a:p>
        </p:txBody>
      </p:sp>
    </p:spTree>
    <p:extLst>
      <p:ext uri="{BB962C8B-B14F-4D97-AF65-F5344CB8AC3E}">
        <p14:creationId xmlns:p14="http://schemas.microsoft.com/office/powerpoint/2010/main" val="1748344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44</a:t>
            </a:fld>
            <a:endParaRPr sz="1800" b="0" i="0" u="none" strike="noStrike" cap="none">
              <a:solidFill>
                <a:schemeClr val="dk1"/>
              </a:solidFill>
              <a:latin typeface="Calibri"/>
              <a:ea typeface="Calibri"/>
              <a:cs typeface="Calibri"/>
              <a:sym typeface="Calibri"/>
            </a:endParaRPr>
          </a:p>
        </p:txBody>
      </p:sp>
      <p:sp>
        <p:nvSpPr>
          <p:cNvPr id="160" name="Google Shape;160;p11: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61" name="Google Shape;161;p11: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45</a:t>
            </a:fld>
            <a:endParaRPr sz="1800" b="0" i="0" u="none" strike="noStrike" cap="none">
              <a:solidFill>
                <a:schemeClr val="dk1"/>
              </a:solidFill>
              <a:latin typeface="Calibri"/>
              <a:ea typeface="Calibri"/>
              <a:cs typeface="Calibri"/>
              <a:sym typeface="Calibri"/>
            </a:endParaRPr>
          </a:p>
        </p:txBody>
      </p:sp>
      <p:sp>
        <p:nvSpPr>
          <p:cNvPr id="169" name="Google Shape;169;p12: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0" name="Google Shape;170;p12: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46</a:t>
            </a:fld>
            <a:endParaRPr sz="1800" b="0" i="0" u="none" strike="noStrike" cap="none">
              <a:solidFill>
                <a:schemeClr val="dk1"/>
              </a:solidFill>
              <a:latin typeface="Calibri"/>
              <a:ea typeface="Calibri"/>
              <a:cs typeface="Calibri"/>
              <a:sym typeface="Calibri"/>
            </a:endParaRPr>
          </a:p>
        </p:txBody>
      </p:sp>
      <p:sp>
        <p:nvSpPr>
          <p:cNvPr id="177" name="Google Shape;177;p13: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8" name="Google Shape;178;p13: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47</a:t>
            </a:fld>
            <a:endParaRPr sz="1800" b="0" i="0" u="none" strike="noStrike" cap="none">
              <a:solidFill>
                <a:schemeClr val="dk1"/>
              </a:solidFill>
              <a:latin typeface="Calibri"/>
              <a:ea typeface="Calibri"/>
              <a:cs typeface="Calibri"/>
              <a:sym typeface="Calibri"/>
            </a:endParaRPr>
          </a:p>
        </p:txBody>
      </p:sp>
      <p:sp>
        <p:nvSpPr>
          <p:cNvPr id="185" name="Google Shape;185;p14: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6" name="Google Shape;186;p14: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r>
              <a:rPr lang="en-US">
                <a:solidFill>
                  <a:srgbClr val="202124"/>
                </a:solidFill>
                <a:highlight>
                  <a:srgbClr val="FFFFFF"/>
                </a:highlight>
                <a:latin typeface="Arial"/>
                <a:ea typeface="Arial"/>
                <a:cs typeface="Arial"/>
                <a:sym typeface="Arial"/>
              </a:rPr>
              <a:t>Standards contain technical specifications or other precise criteria designed to be used consistently as a rule, guideline, or definition. They </a:t>
            </a:r>
            <a:r>
              <a:rPr lang="en-US" b="1">
                <a:solidFill>
                  <a:srgbClr val="202124"/>
                </a:solidFill>
                <a:highlight>
                  <a:srgbClr val="FFFFFF"/>
                </a:highlight>
                <a:latin typeface="Arial"/>
                <a:ea typeface="Arial"/>
                <a:cs typeface="Arial"/>
                <a:sym typeface="Arial"/>
              </a:rPr>
              <a:t>help to make life simpler and increase the reliability and the effectiveness of many of the goods and services we use</a:t>
            </a:r>
            <a:r>
              <a:rPr lang="en-US">
                <a:solidFill>
                  <a:srgbClr val="202124"/>
                </a:solidFill>
                <a:highlight>
                  <a:srgbClr val="FFFFFF"/>
                </a:highlight>
                <a:latin typeface="Arial"/>
                <a:ea typeface="Arial"/>
                <a:cs typeface="Arial"/>
                <a:sym typeface="Arial"/>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48</a:t>
            </a:fld>
            <a:endParaRPr sz="1800" b="0" i="0" u="none" strike="noStrike" cap="none">
              <a:solidFill>
                <a:schemeClr val="dk1"/>
              </a:solidFill>
              <a:latin typeface="Calibri"/>
              <a:ea typeface="Calibri"/>
              <a:cs typeface="Calibri"/>
              <a:sym typeface="Calibri"/>
            </a:endParaRPr>
          </a:p>
        </p:txBody>
      </p:sp>
      <p:sp>
        <p:nvSpPr>
          <p:cNvPr id="193" name="Google Shape;193;p15: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4" name="Google Shape;194;p15: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49</a:t>
            </a:fld>
            <a:endParaRPr sz="1800" b="0" i="0" u="none" strike="noStrike" cap="none">
              <a:solidFill>
                <a:schemeClr val="dk1"/>
              </a:solidFill>
              <a:latin typeface="Calibri"/>
              <a:ea typeface="Calibri"/>
              <a:cs typeface="Calibri"/>
              <a:sym typeface="Calibri"/>
            </a:endParaRPr>
          </a:p>
        </p:txBody>
      </p:sp>
      <p:sp>
        <p:nvSpPr>
          <p:cNvPr id="201" name="Google Shape;201;p16: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2" name="Google Shape;202;p16: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50</a:t>
            </a:fld>
            <a:endParaRPr sz="1800" b="0" i="0" u="none" strike="noStrike" cap="none">
              <a:solidFill>
                <a:schemeClr val="dk1"/>
              </a:solidFill>
              <a:latin typeface="Calibri"/>
              <a:ea typeface="Calibri"/>
              <a:cs typeface="Calibri"/>
              <a:sym typeface="Calibri"/>
            </a:endParaRPr>
          </a:p>
        </p:txBody>
      </p:sp>
      <p:sp>
        <p:nvSpPr>
          <p:cNvPr id="209" name="Google Shape;209;p17: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0" name="Google Shape;210;p17: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51</a:t>
            </a:fld>
            <a:endParaRPr sz="1800" b="0" i="0" u="none" strike="noStrike" cap="none">
              <a:solidFill>
                <a:schemeClr val="dk1"/>
              </a:solidFill>
              <a:latin typeface="Calibri"/>
              <a:ea typeface="Calibri"/>
              <a:cs typeface="Calibri"/>
              <a:sym typeface="Calibri"/>
            </a:endParaRPr>
          </a:p>
        </p:txBody>
      </p:sp>
      <p:sp>
        <p:nvSpPr>
          <p:cNvPr id="216" name="Google Shape;216;p18: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7" name="Google Shape;217;p18: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52</a:t>
            </a:fld>
            <a:endParaRPr sz="1800" b="0" i="0" u="none" strike="noStrike" cap="none">
              <a:solidFill>
                <a:schemeClr val="dk1"/>
              </a:solidFill>
              <a:latin typeface="Calibri"/>
              <a:ea typeface="Calibri"/>
              <a:cs typeface="Calibri"/>
              <a:sym typeface="Calibri"/>
            </a:endParaRPr>
          </a:p>
        </p:txBody>
      </p:sp>
      <p:sp>
        <p:nvSpPr>
          <p:cNvPr id="224" name="Google Shape;224;p19: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5" name="Google Shape;225;p19: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p:nvPr/>
        </p:nvSpPr>
        <p:spPr>
          <a:xfrm>
            <a:off x="4146550" y="9120187"/>
            <a:ext cx="3162300" cy="474662"/>
          </a:xfrm>
          <a:prstGeom prst="rect">
            <a:avLst/>
          </a:prstGeom>
          <a:noFill/>
          <a:ln>
            <a:noFill/>
          </a:ln>
        </p:spPr>
        <p:txBody>
          <a:bodyPr spcFirstLastPara="1" wrap="square" lIns="93700" tIns="48725" rIns="93700" bIns="48725"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53</a:t>
            </a:fld>
            <a:endParaRPr sz="1800" b="0" i="0" u="none" strike="noStrike" cap="none">
              <a:solidFill>
                <a:schemeClr val="dk1"/>
              </a:solidFill>
              <a:latin typeface="Calibri"/>
              <a:ea typeface="Calibri"/>
              <a:cs typeface="Calibri"/>
              <a:sym typeface="Calibri"/>
            </a:endParaRPr>
          </a:p>
        </p:txBody>
      </p:sp>
      <p:sp>
        <p:nvSpPr>
          <p:cNvPr id="233" name="Google Shape;233;p20:notes"/>
          <p:cNvSpPr>
            <a:spLocks noGrp="1" noRot="1" noChangeAspect="1"/>
          </p:cNvSpPr>
          <p:nvPr>
            <p:ph type="sldImg" idx="2"/>
          </p:nvPr>
        </p:nvSpPr>
        <p:spPr>
          <a:xfrm>
            <a:off x="461963" y="720725"/>
            <a:ext cx="6386512" cy="35925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4" name="Google Shape;234;p20:notes"/>
          <p:cNvSpPr txBox="1">
            <a:spLocks noGrp="1"/>
          </p:cNvSpPr>
          <p:nvPr>
            <p:ph type="body" idx="1"/>
          </p:nvPr>
        </p:nvSpPr>
        <p:spPr>
          <a:xfrm>
            <a:off x="976312" y="4560887"/>
            <a:ext cx="5356225" cy="4314825"/>
          </a:xfrm>
          <a:prstGeom prst="rect">
            <a:avLst/>
          </a:prstGeom>
          <a:noFill/>
          <a:ln>
            <a:noFill/>
          </a:ln>
        </p:spPr>
        <p:txBody>
          <a:bodyPr spcFirstLastPara="1" wrap="square" lIns="93700" tIns="48725" rIns="93700" bIns="487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bitpanda-academy.imgix.net</a:t>
            </a:r>
            <a:r>
              <a:rPr lang="en-US" dirty="0"/>
              <a:t>/450037a5-144d-44ef-9db1-7fe7ce1f433d/bitpanda-academy-expert-20-what-is-asymmetric-encryption-infographic.png?auto=compress%2Cformat&amp;fit=</a:t>
            </a:r>
            <a:r>
              <a:rPr lang="en-US" dirty="0" err="1"/>
              <a:t>min&amp;fm</a:t>
            </a:r>
            <a:r>
              <a:rPr lang="en-US" dirty="0"/>
              <a:t>=</a:t>
            </a:r>
            <a:r>
              <a:rPr lang="en-US" dirty="0" err="1"/>
              <a:t>jpg&amp;q</a:t>
            </a:r>
            <a:r>
              <a:rPr lang="en-US" dirty="0"/>
              <a:t>=80&amp;w=2100</a:t>
            </a:r>
          </a:p>
        </p:txBody>
      </p:sp>
      <p:sp>
        <p:nvSpPr>
          <p:cNvPr id="4" name="Slide Number Placeholder 3"/>
          <p:cNvSpPr>
            <a:spLocks noGrp="1"/>
          </p:cNvSpPr>
          <p:nvPr>
            <p:ph type="sldNum" sz="quarter" idx="5"/>
          </p:nvPr>
        </p:nvSpPr>
        <p:spPr/>
        <p:txBody>
          <a:bodyPr/>
          <a:lstStyle/>
          <a:p>
            <a:fld id="{2BF59CE9-C1F2-4400-A98D-B9FB08D3C0CC}" type="slidenum">
              <a:rPr lang="en-PK" smtClean="0"/>
              <a:t>6</a:t>
            </a:fld>
            <a:endParaRPr lang="en-PK"/>
          </a:p>
        </p:txBody>
      </p:sp>
    </p:spTree>
    <p:extLst>
      <p:ext uri="{BB962C8B-B14F-4D97-AF65-F5344CB8AC3E}">
        <p14:creationId xmlns:p14="http://schemas.microsoft.com/office/powerpoint/2010/main" val="137535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find 4^11 mod 14? Calculators don’t necessarily have mod. If it does, use it. If not, do this workaround:</a:t>
            </a:r>
          </a:p>
          <a:p>
            <a:r>
              <a:rPr lang="en-US" dirty="0"/>
              <a:t>(((4^11) % 14) - the integer part of this answer) * 14; round it to the closest number.</a:t>
            </a:r>
          </a:p>
        </p:txBody>
      </p:sp>
      <p:sp>
        <p:nvSpPr>
          <p:cNvPr id="4" name="Slide Number Placeholder 3"/>
          <p:cNvSpPr>
            <a:spLocks noGrp="1"/>
          </p:cNvSpPr>
          <p:nvPr>
            <p:ph type="sldNum" sz="quarter" idx="5"/>
          </p:nvPr>
        </p:nvSpPr>
        <p:spPr/>
        <p:txBody>
          <a:bodyPr/>
          <a:lstStyle/>
          <a:p>
            <a:fld id="{2BF59CE9-C1F2-4400-A98D-B9FB08D3C0CC}" type="slidenum">
              <a:rPr lang="en-PK" smtClean="0"/>
              <a:t>10</a:t>
            </a:fld>
            <a:endParaRPr lang="en-PK"/>
          </a:p>
        </p:txBody>
      </p:sp>
    </p:spTree>
    <p:extLst>
      <p:ext uri="{BB962C8B-B14F-4D97-AF65-F5344CB8AC3E}">
        <p14:creationId xmlns:p14="http://schemas.microsoft.com/office/powerpoint/2010/main" val="320600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and Q are really hard to guess if the primes you pick are very big, which in practice they are (several hundred digits long).</a:t>
            </a:r>
          </a:p>
        </p:txBody>
      </p:sp>
      <p:sp>
        <p:nvSpPr>
          <p:cNvPr id="4" name="Slide Number Placeholder 3"/>
          <p:cNvSpPr>
            <a:spLocks noGrp="1"/>
          </p:cNvSpPr>
          <p:nvPr>
            <p:ph type="sldNum" sz="quarter" idx="5"/>
          </p:nvPr>
        </p:nvSpPr>
        <p:spPr/>
        <p:txBody>
          <a:bodyPr/>
          <a:lstStyle/>
          <a:p>
            <a:fld id="{2BF59CE9-C1F2-4400-A98D-B9FB08D3C0CC}" type="slidenum">
              <a:rPr lang="en-PK" smtClean="0"/>
              <a:t>11</a:t>
            </a:fld>
            <a:endParaRPr lang="en-PK"/>
          </a:p>
        </p:txBody>
      </p:sp>
    </p:spTree>
    <p:extLst>
      <p:ext uri="{BB962C8B-B14F-4D97-AF65-F5344CB8AC3E}">
        <p14:creationId xmlns:p14="http://schemas.microsoft.com/office/powerpoint/2010/main" val="282533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and Q are really hard to guess if the primes you pick are very big, which in practice they are (several hundred digits long).</a:t>
            </a:r>
          </a:p>
        </p:txBody>
      </p:sp>
      <p:sp>
        <p:nvSpPr>
          <p:cNvPr id="4" name="Slide Number Placeholder 3"/>
          <p:cNvSpPr>
            <a:spLocks noGrp="1"/>
          </p:cNvSpPr>
          <p:nvPr>
            <p:ph type="sldNum" sz="quarter" idx="5"/>
          </p:nvPr>
        </p:nvSpPr>
        <p:spPr/>
        <p:txBody>
          <a:bodyPr/>
          <a:lstStyle/>
          <a:p>
            <a:fld id="{2BF59CE9-C1F2-4400-A98D-B9FB08D3C0CC}" type="slidenum">
              <a:rPr lang="en-PK" smtClean="0"/>
              <a:t>12</a:t>
            </a:fld>
            <a:endParaRPr lang="en-PK"/>
          </a:p>
        </p:txBody>
      </p:sp>
    </p:spTree>
    <p:extLst>
      <p:ext uri="{BB962C8B-B14F-4D97-AF65-F5344CB8AC3E}">
        <p14:creationId xmlns:p14="http://schemas.microsoft.com/office/powerpoint/2010/main" val="87301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and Q are really hard to guess if the primes you pick are very big, which in practice they are (several hundred digits long).</a:t>
            </a:r>
          </a:p>
          <a:p>
            <a:r>
              <a:rPr lang="en-US" dirty="0"/>
              <a:t>E has to satisfy these conditions so that its inverse exists.</a:t>
            </a:r>
          </a:p>
          <a:p>
            <a:r>
              <a:rPr lang="en-US" dirty="0"/>
              <a:t>Such an e can then satisfy </a:t>
            </a:r>
            <a:r>
              <a:rPr lang="en-US" dirty="0" err="1"/>
              <a:t>euler’s</a:t>
            </a:r>
            <a:r>
              <a:rPr lang="en-US" dirty="0"/>
              <a:t> theorem </a:t>
            </a:r>
          </a:p>
        </p:txBody>
      </p:sp>
      <p:sp>
        <p:nvSpPr>
          <p:cNvPr id="4" name="Slide Number Placeholder 3"/>
          <p:cNvSpPr>
            <a:spLocks noGrp="1"/>
          </p:cNvSpPr>
          <p:nvPr>
            <p:ph type="sldNum" sz="quarter" idx="5"/>
          </p:nvPr>
        </p:nvSpPr>
        <p:spPr/>
        <p:txBody>
          <a:bodyPr/>
          <a:lstStyle/>
          <a:p>
            <a:fld id="{2BF59CE9-C1F2-4400-A98D-B9FB08D3C0CC}" type="slidenum">
              <a:rPr lang="en-PK" smtClean="0"/>
              <a:t>14</a:t>
            </a:fld>
            <a:endParaRPr lang="en-PK"/>
          </a:p>
        </p:txBody>
      </p:sp>
    </p:spTree>
    <p:extLst>
      <p:ext uri="{BB962C8B-B14F-4D97-AF65-F5344CB8AC3E}">
        <p14:creationId xmlns:p14="http://schemas.microsoft.com/office/powerpoint/2010/main" val="388559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5: Now we need to work out a number d to use in the decryption formula.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Euler’s theorem basically links our phi function, which is our trapdoor function, with our private key calculation. We make the d dependent on the factors that are hard to know.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Choice of e in the previous step was also dictated by Euler’s theorem.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investigate whether the choice of a particular d will make the encryption easier to break. (For instance, d = 5 would have made it too easy).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59CE9-C1F2-4400-A98D-B9FB08D3C0CC}" type="slidenum">
              <a:rPr lang="en-PK" smtClean="0"/>
              <a:t>15</a:t>
            </a:fld>
            <a:endParaRPr lang="en-PK"/>
          </a:p>
        </p:txBody>
      </p:sp>
    </p:spTree>
    <p:extLst>
      <p:ext uri="{BB962C8B-B14F-4D97-AF65-F5344CB8AC3E}">
        <p14:creationId xmlns:p14="http://schemas.microsoft.com/office/powerpoint/2010/main" val="161128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CDAC9C0-8656-4F93-A432-9DE6DA3B9C99}" type="datetimeFigureOut">
              <a:rPr lang="en-PK" smtClean="0"/>
              <a:t>10/6/22</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80A8AB1-CBF4-407E-AF55-21A47A3EA0AD}" type="slidenum">
              <a:rPr lang="en-PK" smtClean="0"/>
              <a:t>‹#›</a:t>
            </a:fld>
            <a:endParaRPr lang="en-PK"/>
          </a:p>
        </p:txBody>
      </p:sp>
    </p:spTree>
    <p:extLst>
      <p:ext uri="{BB962C8B-B14F-4D97-AF65-F5344CB8AC3E}">
        <p14:creationId xmlns:p14="http://schemas.microsoft.com/office/powerpoint/2010/main" val="216983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AC9C0-8656-4F93-A432-9DE6DA3B9C99}" type="datetimeFigureOut">
              <a:rPr lang="en-PK" smtClean="0"/>
              <a:t>10/6/22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149844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CDAC9C0-8656-4F93-A432-9DE6DA3B9C99}" type="datetimeFigureOut">
              <a:rPr lang="en-PK" smtClean="0"/>
              <a:t>10/6/22</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80A8AB1-CBF4-407E-AF55-21A47A3EA0AD}" type="slidenum">
              <a:rPr lang="en-PK" smtClean="0"/>
              <a:t>‹#›</a:t>
            </a:fld>
            <a:endParaRPr lang="en-PK"/>
          </a:p>
        </p:txBody>
      </p:sp>
    </p:spTree>
    <p:extLst>
      <p:ext uri="{BB962C8B-B14F-4D97-AF65-F5344CB8AC3E}">
        <p14:creationId xmlns:p14="http://schemas.microsoft.com/office/powerpoint/2010/main" val="116130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AC9C0-8656-4F93-A432-9DE6DA3B9C99}" type="datetimeFigureOut">
              <a:rPr lang="en-PK" smtClean="0"/>
              <a:t>10/6/22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162271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DAC9C0-8656-4F93-A432-9DE6DA3B9C99}" type="datetimeFigureOut">
              <a:rPr lang="en-PK" smtClean="0"/>
              <a:t>10/6/22</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80A8AB1-CBF4-407E-AF55-21A47A3EA0AD}" type="slidenum">
              <a:rPr lang="en-PK" smtClean="0"/>
              <a:t>‹#›</a:t>
            </a:fld>
            <a:endParaRPr lang="en-PK"/>
          </a:p>
        </p:txBody>
      </p:sp>
    </p:spTree>
    <p:extLst>
      <p:ext uri="{BB962C8B-B14F-4D97-AF65-F5344CB8AC3E}">
        <p14:creationId xmlns:p14="http://schemas.microsoft.com/office/powerpoint/2010/main" val="222602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CDAC9C0-8656-4F93-A432-9DE6DA3B9C99}" type="datetimeFigureOut">
              <a:rPr lang="en-PK" smtClean="0"/>
              <a:t>10/6/22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162329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DAC9C0-8656-4F93-A432-9DE6DA3B9C99}" type="datetimeFigureOut">
              <a:rPr lang="en-PK" smtClean="0"/>
              <a:t>10/6/22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398512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DAC9C0-8656-4F93-A432-9DE6DA3B9C99}" type="datetimeFigureOut">
              <a:rPr lang="en-PK" smtClean="0"/>
              <a:t>10/6/22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80A8AB1-CBF4-407E-AF55-21A47A3EA0AD}" type="slidenum">
              <a:rPr lang="en-PK" smtClean="0"/>
              <a:t>‹#›</a:t>
            </a:fld>
            <a:endParaRPr lang="en-PK"/>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42735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AC9C0-8656-4F93-A432-9DE6DA3B9C99}" type="datetimeFigureOut">
              <a:rPr lang="en-PK" smtClean="0"/>
              <a:t>10/6/22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72381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CDAC9C0-8656-4F93-A432-9DE6DA3B9C99}" type="datetimeFigureOut">
              <a:rPr lang="en-PK" smtClean="0"/>
              <a:t>10/6/22</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80A8AB1-CBF4-407E-AF55-21A47A3EA0AD}" type="slidenum">
              <a:rPr lang="en-PK" smtClean="0"/>
              <a:t>‹#›</a:t>
            </a:fld>
            <a:endParaRPr lang="en-PK"/>
          </a:p>
        </p:txBody>
      </p:sp>
    </p:spTree>
    <p:extLst>
      <p:ext uri="{BB962C8B-B14F-4D97-AF65-F5344CB8AC3E}">
        <p14:creationId xmlns:p14="http://schemas.microsoft.com/office/powerpoint/2010/main" val="284733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CDAC9C0-8656-4F93-A432-9DE6DA3B9C99}" type="datetimeFigureOut">
              <a:rPr lang="en-PK" smtClean="0"/>
              <a:t>10/6/22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80A8AB1-CBF4-407E-AF55-21A47A3EA0AD}" type="slidenum">
              <a:rPr lang="en-PK" smtClean="0"/>
              <a:t>‹#›</a:t>
            </a:fld>
            <a:endParaRPr lang="en-PK"/>
          </a:p>
        </p:txBody>
      </p:sp>
    </p:spTree>
    <p:extLst>
      <p:ext uri="{BB962C8B-B14F-4D97-AF65-F5344CB8AC3E}">
        <p14:creationId xmlns:p14="http://schemas.microsoft.com/office/powerpoint/2010/main" val="27909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CDAC9C0-8656-4F93-A432-9DE6DA3B9C99}" type="datetimeFigureOut">
              <a:rPr lang="en-PK" smtClean="0"/>
              <a:t>10/6/22</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80A8AB1-CBF4-407E-AF55-21A47A3EA0AD}"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3114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kavaliro.com/wp-content/uploads/2014/03/AES.pdf" TargetMode="External"/><Relationship Id="rId2" Type="http://schemas.openxmlformats.org/officeDocument/2006/relationships/hyperlink" Target="https://cpe.ku.ac.th/~nguan/class/204427-54/slides/01204427-AES.p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6100E6-23BC-4971-B66A-0D88E275A890}"/>
              </a:ext>
            </a:extLst>
          </p:cNvPr>
          <p:cNvSpPr>
            <a:spLocks noGrp="1"/>
          </p:cNvSpPr>
          <p:nvPr>
            <p:ph type="ctrTitle"/>
          </p:nvPr>
        </p:nvSpPr>
        <p:spPr>
          <a:xfrm>
            <a:off x="4241830" y="863695"/>
            <a:ext cx="7498617" cy="4947169"/>
          </a:xfrm>
        </p:spPr>
        <p:txBody>
          <a:bodyPr anchor="ctr">
            <a:normAutofit/>
          </a:bodyPr>
          <a:lstStyle/>
          <a:p>
            <a:r>
              <a:rPr lang="en-US" sz="4400" dirty="0" err="1">
                <a:solidFill>
                  <a:srgbClr val="FFFFFF"/>
                </a:solidFill>
              </a:rPr>
              <a:t>Assymetric</a:t>
            </a:r>
            <a:r>
              <a:rPr lang="en-US" sz="4400" dirty="0">
                <a:solidFill>
                  <a:srgbClr val="FFFFFF"/>
                </a:solidFill>
              </a:rPr>
              <a:t> CRYPTOGRAPHY</a:t>
            </a:r>
            <a:endParaRPr lang="en-PK" sz="4400">
              <a:solidFill>
                <a:srgbClr val="FFFFFF"/>
              </a:solidFill>
            </a:endParaRPr>
          </a:p>
        </p:txBody>
      </p:sp>
      <p:sp>
        <p:nvSpPr>
          <p:cNvPr id="3" name="Subtitle 2">
            <a:extLst>
              <a:ext uri="{FF2B5EF4-FFF2-40B4-BE49-F238E27FC236}">
                <a16:creationId xmlns:a16="http://schemas.microsoft.com/office/drawing/2014/main" id="{AFCACF8A-4B08-4686-8A4A-72ED9DF5566A}"/>
              </a:ext>
            </a:extLst>
          </p:cNvPr>
          <p:cNvSpPr>
            <a:spLocks noGrp="1"/>
          </p:cNvSpPr>
          <p:nvPr>
            <p:ph type="subTitle" idx="1"/>
          </p:nvPr>
        </p:nvSpPr>
        <p:spPr>
          <a:xfrm>
            <a:off x="768268" y="863695"/>
            <a:ext cx="3059854" cy="4947170"/>
          </a:xfrm>
        </p:spPr>
        <p:txBody>
          <a:bodyPr anchor="ctr">
            <a:normAutofit/>
          </a:bodyPr>
          <a:lstStyle/>
          <a:p>
            <a:pPr algn="ctr"/>
            <a:r>
              <a:rPr lang="en-US" sz="2800" dirty="0"/>
              <a:t>Lecture 5</a:t>
            </a:r>
          </a:p>
          <a:p>
            <a:pPr algn="ctr"/>
            <a:r>
              <a:rPr lang="en-US" sz="2800" dirty="0"/>
              <a:t>Instructor: </a:t>
            </a:r>
          </a:p>
          <a:p>
            <a:pPr algn="ctr"/>
            <a:r>
              <a:rPr lang="en-US" sz="2800" dirty="0"/>
              <a:t>dr. </a:t>
            </a:r>
            <a:r>
              <a:rPr lang="en-US" sz="2800" dirty="0" err="1"/>
              <a:t>zainab</a:t>
            </a:r>
            <a:r>
              <a:rPr lang="en-US" sz="2800" dirty="0"/>
              <a:t> </a:t>
            </a:r>
            <a:r>
              <a:rPr lang="en-US" sz="2800" dirty="0" err="1"/>
              <a:t>abaid</a:t>
            </a:r>
            <a:endParaRPr lang="en-PK" sz="2800"/>
          </a:p>
        </p:txBody>
      </p:sp>
      <p:sp>
        <p:nvSpPr>
          <p:cNvPr id="23" name="Rectangle 22">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271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0A0A-54E7-86EB-8BCA-3587C81CF8F4}"/>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8434E7B-B3BA-7ED3-E1F3-A6820F63D0D3}"/>
              </a:ext>
            </a:extLst>
          </p:cNvPr>
          <p:cNvSpPr>
            <a:spLocks noGrp="1"/>
          </p:cNvSpPr>
          <p:nvPr>
            <p:ph sz="half" idx="1"/>
          </p:nvPr>
        </p:nvSpPr>
        <p:spPr/>
        <p:txBody>
          <a:bodyPr/>
          <a:lstStyle/>
          <a:p>
            <a:r>
              <a:rPr lang="en-US" dirty="0"/>
              <a:t>Sender:</a:t>
            </a:r>
          </a:p>
          <a:p>
            <a:r>
              <a:rPr lang="en-US" dirty="0"/>
              <a:t>Has a pair of numbers, say (5,14). </a:t>
            </a:r>
          </a:p>
          <a:p>
            <a:r>
              <a:rPr lang="en-US" dirty="0"/>
              <a:t>Sender wants to send the letter B.</a:t>
            </a:r>
          </a:p>
          <a:p>
            <a:r>
              <a:rPr lang="en-US" dirty="0"/>
              <a:t>First convert B to a number (so we can do math on it); for now let’s just use its position in the alphabet, so 2.</a:t>
            </a:r>
          </a:p>
          <a:p>
            <a:r>
              <a:rPr lang="en-US" dirty="0"/>
              <a:t>Now, your ciphertext is simply (2^5) mod 14. Which is 4. Convert that to a letter, which would be D.</a:t>
            </a:r>
          </a:p>
          <a:p>
            <a:r>
              <a:rPr lang="en-US" dirty="0"/>
              <a:t>D is your ciphertext.</a:t>
            </a:r>
          </a:p>
          <a:p>
            <a:pPr marL="0" indent="0">
              <a:buNone/>
            </a:pPr>
            <a:endParaRPr lang="en-US" dirty="0"/>
          </a:p>
        </p:txBody>
      </p:sp>
      <p:sp>
        <p:nvSpPr>
          <p:cNvPr id="4" name="Content Placeholder 3">
            <a:extLst>
              <a:ext uri="{FF2B5EF4-FFF2-40B4-BE49-F238E27FC236}">
                <a16:creationId xmlns:a16="http://schemas.microsoft.com/office/drawing/2014/main" id="{F1899549-5D26-FD22-C2A9-FCF0B7133B28}"/>
              </a:ext>
            </a:extLst>
          </p:cNvPr>
          <p:cNvSpPr>
            <a:spLocks noGrp="1"/>
          </p:cNvSpPr>
          <p:nvPr>
            <p:ph sz="half" idx="2"/>
          </p:nvPr>
        </p:nvSpPr>
        <p:spPr>
          <a:xfrm>
            <a:off x="6188419" y="2228002"/>
            <a:ext cx="5422392" cy="3633047"/>
          </a:xfrm>
        </p:spPr>
        <p:txBody>
          <a:bodyPr/>
          <a:lstStyle/>
          <a:p>
            <a:r>
              <a:rPr lang="en-US" dirty="0"/>
              <a:t>Receiver:</a:t>
            </a:r>
          </a:p>
          <a:p>
            <a:r>
              <a:rPr lang="en-US" dirty="0"/>
              <a:t>Has his own pair of numbers (11,14)</a:t>
            </a:r>
          </a:p>
          <a:p>
            <a:r>
              <a:rPr lang="en-US" dirty="0"/>
              <a:t>Receives D. Converts to a number.</a:t>
            </a:r>
          </a:p>
          <a:p>
            <a:r>
              <a:rPr lang="en-US" dirty="0"/>
              <a:t>Ciphertext  = 4.</a:t>
            </a:r>
          </a:p>
          <a:p>
            <a:r>
              <a:rPr lang="en-US" dirty="0"/>
              <a:t>The plaintext is simply (4^11) mod 14. The exact same process the sender did, except the first number is different. </a:t>
            </a:r>
          </a:p>
          <a:p>
            <a:r>
              <a:rPr lang="en-US" dirty="0"/>
              <a:t>That comes out to be 2. </a:t>
            </a:r>
          </a:p>
          <a:p>
            <a:r>
              <a:rPr lang="en-US" dirty="0"/>
              <a:t>2 converted to letters is B, is your plaintext.</a:t>
            </a:r>
          </a:p>
        </p:txBody>
      </p:sp>
      <p:sp>
        <p:nvSpPr>
          <p:cNvPr id="5" name="TextBox 4">
            <a:extLst>
              <a:ext uri="{FF2B5EF4-FFF2-40B4-BE49-F238E27FC236}">
                <a16:creationId xmlns:a16="http://schemas.microsoft.com/office/drawing/2014/main" id="{582988DB-E1AC-A66C-80A2-18ACC4E9DCB6}"/>
              </a:ext>
            </a:extLst>
          </p:cNvPr>
          <p:cNvSpPr txBox="1"/>
          <p:nvPr/>
        </p:nvSpPr>
        <p:spPr>
          <a:xfrm>
            <a:off x="2684831" y="6211669"/>
            <a:ext cx="7007175" cy="646331"/>
          </a:xfrm>
          <a:prstGeom prst="rect">
            <a:avLst/>
          </a:prstGeom>
          <a:noFill/>
        </p:spPr>
        <p:txBody>
          <a:bodyPr wrap="none" rtlCol="0">
            <a:spAutoFit/>
          </a:bodyPr>
          <a:lstStyle/>
          <a:p>
            <a:r>
              <a:rPr lang="en-US" dirty="0"/>
              <a:t>It works! But only if you can figure out where the numbers came from </a:t>
            </a:r>
            <a:r>
              <a:rPr lang="en-US" dirty="0">
                <a:sym typeface="Wingdings" pitchFamily="2" charset="2"/>
              </a:rPr>
              <a:t> </a:t>
            </a:r>
          </a:p>
          <a:p>
            <a:endParaRPr lang="en-US" dirty="0"/>
          </a:p>
        </p:txBody>
      </p:sp>
    </p:spTree>
    <p:extLst>
      <p:ext uri="{BB962C8B-B14F-4D97-AF65-F5344CB8AC3E}">
        <p14:creationId xmlns:p14="http://schemas.microsoft.com/office/powerpoint/2010/main" val="161067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8861-088F-D7D0-D890-A2F6FD98EAC8}"/>
              </a:ext>
            </a:extLst>
          </p:cNvPr>
          <p:cNvSpPr>
            <a:spLocks noGrp="1"/>
          </p:cNvSpPr>
          <p:nvPr>
            <p:ph type="title"/>
          </p:nvPr>
        </p:nvSpPr>
        <p:spPr/>
        <p:txBody>
          <a:bodyPr/>
          <a:lstStyle/>
          <a:p>
            <a:r>
              <a:rPr lang="en-US" dirty="0"/>
              <a:t>The RSA algorithm (Part 1: public key generation)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5756EBA-7DE5-8F6F-EA16-66C536B952DC}"/>
                  </a:ext>
                </a:extLst>
              </p:cNvPr>
              <p:cNvSpPr>
                <a:spLocks noGrp="1"/>
              </p:cNvSpPr>
              <p:nvPr>
                <p:ph idx="1"/>
              </p:nvPr>
            </p:nvSpPr>
            <p:spPr/>
            <p:txBody>
              <a:bodyPr>
                <a:normAutofit/>
              </a:bodyPr>
              <a:lstStyle/>
              <a:p>
                <a:r>
                  <a:rPr lang="en-US" dirty="0">
                    <a:sym typeface="Wingdings" pitchFamily="2" charset="2"/>
                  </a:rPr>
                  <a:t>Step 1: </a:t>
                </a:r>
              </a:p>
              <a:p>
                <a:pPr lvl="1"/>
                <a:r>
                  <a:rPr lang="en-US" dirty="0">
                    <a:sym typeface="Wingdings" pitchFamily="2" charset="2"/>
                  </a:rPr>
                  <a:t>First you pick two primes </a:t>
                </a:r>
                <a14:m>
                  <m:oMath xmlns:m="http://schemas.openxmlformats.org/officeDocument/2006/math">
                    <m:r>
                      <a:rPr lang="en-US" i="1" dirty="0" smtClean="0">
                        <a:latin typeface="Cambria Math" panose="02040503050406030204" pitchFamily="18" charset="0"/>
                        <a:sym typeface="Wingdings" pitchFamily="2" charset="2"/>
                      </a:rPr>
                      <m:t>𝑝</m:t>
                    </m:r>
                  </m:oMath>
                </a14:m>
                <a:r>
                  <a:rPr lang="en-US" dirty="0">
                    <a:sym typeface="Wingdings" pitchFamily="2" charset="2"/>
                  </a:rPr>
                  <a:t> and </a:t>
                </a:r>
                <a14:m>
                  <m:oMath xmlns:m="http://schemas.openxmlformats.org/officeDocument/2006/math">
                    <m:r>
                      <a:rPr lang="en-US" i="1" dirty="0" smtClean="0">
                        <a:latin typeface="Cambria Math" panose="02040503050406030204" pitchFamily="18" charset="0"/>
                        <a:sym typeface="Wingdings" pitchFamily="2" charset="2"/>
                      </a:rPr>
                      <m:t>𝑞</m:t>
                    </m:r>
                  </m:oMath>
                </a14:m>
                <a:r>
                  <a:rPr lang="en-US" dirty="0">
                    <a:sym typeface="Wingdings" pitchFamily="2" charset="2"/>
                  </a:rPr>
                  <a:t>.  </a:t>
                </a:r>
                <a14:m>
                  <m:oMath xmlns:m="http://schemas.openxmlformats.org/officeDocument/2006/math">
                    <m:r>
                      <a:rPr lang="en-US" i="1" dirty="0" smtClean="0">
                        <a:latin typeface="Cambria Math" panose="02040503050406030204" pitchFamily="18" charset="0"/>
                        <a:sym typeface="Wingdings" pitchFamily="2" charset="2"/>
                      </a:rPr>
                      <m:t>𝑝</m:t>
                    </m:r>
                  </m:oMath>
                </a14:m>
                <a:r>
                  <a:rPr lang="en-US" dirty="0">
                    <a:sym typeface="Wingdings" pitchFamily="2" charset="2"/>
                  </a:rPr>
                  <a:t> = 2 and </a:t>
                </a:r>
                <a14:m>
                  <m:oMath xmlns:m="http://schemas.openxmlformats.org/officeDocument/2006/math">
                    <m:r>
                      <a:rPr lang="en-US" i="1" dirty="0" smtClean="0">
                        <a:latin typeface="Cambria Math" panose="02040503050406030204" pitchFamily="18" charset="0"/>
                        <a:sym typeface="Wingdings" pitchFamily="2" charset="2"/>
                      </a:rPr>
                      <m:t>𝑞</m:t>
                    </m:r>
                  </m:oMath>
                </a14:m>
                <a:r>
                  <a:rPr lang="en-US" dirty="0">
                    <a:sym typeface="Wingdings" pitchFamily="2" charset="2"/>
                  </a:rPr>
                  <a:t> =. 7.</a:t>
                </a:r>
              </a:p>
              <a:p>
                <a:r>
                  <a:rPr lang="en-US" dirty="0">
                    <a:sym typeface="Wingdings" pitchFamily="2" charset="2"/>
                  </a:rPr>
                  <a:t>Step 2: </a:t>
                </a:r>
              </a:p>
              <a:p>
                <a:pPr lvl="1"/>
                <a:r>
                  <a:rPr lang="en-US" dirty="0">
                    <a:sym typeface="Wingdings" pitchFamily="2" charset="2"/>
                  </a:rPr>
                  <a:t>Then calculate a number </a:t>
                </a:r>
                <a14:m>
                  <m:oMath xmlns:m="http://schemas.openxmlformats.org/officeDocument/2006/math">
                    <m:r>
                      <a:rPr lang="en-US" i="1" dirty="0" smtClean="0">
                        <a:latin typeface="Cambria Math" panose="02040503050406030204" pitchFamily="18" charset="0"/>
                        <a:sym typeface="Wingdings" pitchFamily="2" charset="2"/>
                      </a:rPr>
                      <m:t>𝑁</m:t>
                    </m:r>
                    <m:r>
                      <a:rPr lang="en-AU" b="0" i="1" dirty="0" smtClean="0">
                        <a:latin typeface="Cambria Math" panose="02040503050406030204" pitchFamily="18" charset="0"/>
                        <a:sym typeface="Wingdings" pitchFamily="2" charset="2"/>
                      </a:rPr>
                      <m:t>=</m:t>
                    </m:r>
                    <m:r>
                      <a:rPr lang="en-AU" b="0" i="1" dirty="0" smtClean="0">
                        <a:latin typeface="Cambria Math" panose="02040503050406030204" pitchFamily="18" charset="0"/>
                        <a:sym typeface="Wingdings" pitchFamily="2" charset="2"/>
                      </a:rPr>
                      <m:t>𝑝</m:t>
                    </m:r>
                    <m:r>
                      <a:rPr lang="en-AU" b="0" i="1" dirty="0" smtClean="0">
                        <a:latin typeface="Cambria Math" panose="02040503050406030204" pitchFamily="18" charset="0"/>
                        <a:sym typeface="Wingdings" pitchFamily="2" charset="2"/>
                      </a:rPr>
                      <m:t>∗</m:t>
                    </m:r>
                    <m:r>
                      <a:rPr lang="en-AU" b="0" i="1" dirty="0" smtClean="0">
                        <a:latin typeface="Cambria Math" panose="02040503050406030204" pitchFamily="18" charset="0"/>
                        <a:sym typeface="Wingdings" pitchFamily="2" charset="2"/>
                      </a:rPr>
                      <m:t>𝑞</m:t>
                    </m:r>
                  </m:oMath>
                </a14:m>
                <a:r>
                  <a:rPr lang="en-US" dirty="0">
                    <a:sym typeface="Wingdings" pitchFamily="2" charset="2"/>
                  </a:rPr>
                  <a:t> . This number becomes the modulus 14 in the previous example. </a:t>
                </a:r>
              </a:p>
              <a:p>
                <a:pPr lvl="1"/>
                <a:r>
                  <a:rPr lang="en-US" dirty="0">
                    <a:sym typeface="Wingdings" pitchFamily="2" charset="2"/>
                  </a:rPr>
                  <a:t>This number eventually becomes public. The </a:t>
                </a:r>
                <a14:m>
                  <m:oMath xmlns:m="http://schemas.openxmlformats.org/officeDocument/2006/math">
                    <m:r>
                      <a:rPr lang="en-US" i="1" dirty="0" smtClean="0">
                        <a:latin typeface="Cambria Math" panose="02040503050406030204" pitchFamily="18" charset="0"/>
                        <a:sym typeface="Wingdings" pitchFamily="2" charset="2"/>
                      </a:rPr>
                      <m:t>𝑝</m:t>
                    </m:r>
                  </m:oMath>
                </a14:m>
                <a:r>
                  <a:rPr lang="en-US" dirty="0">
                    <a:sym typeface="Wingdings" pitchFamily="2" charset="2"/>
                  </a:rPr>
                  <a:t> and </a:t>
                </a:r>
                <a14:m>
                  <m:oMath xmlns:m="http://schemas.openxmlformats.org/officeDocument/2006/math">
                    <m:r>
                      <a:rPr lang="en-US" i="1" dirty="0" smtClean="0">
                        <a:latin typeface="Cambria Math" panose="02040503050406030204" pitchFamily="18" charset="0"/>
                        <a:sym typeface="Wingdings" pitchFamily="2" charset="2"/>
                      </a:rPr>
                      <m:t>𝑞</m:t>
                    </m:r>
                  </m:oMath>
                </a14:m>
                <a:r>
                  <a:rPr lang="en-US" dirty="0">
                    <a:sym typeface="Wingdings" pitchFamily="2" charset="2"/>
                  </a:rPr>
                  <a:t> do not*.</a:t>
                </a:r>
              </a:p>
              <a:p>
                <a:endParaRPr lang="en-US" dirty="0">
                  <a:sym typeface="Wingdings" pitchFamily="2" charset="2"/>
                </a:endParaRPr>
              </a:p>
            </p:txBody>
          </p:sp>
        </mc:Choice>
        <mc:Fallback xmlns="">
          <p:sp>
            <p:nvSpPr>
              <p:cNvPr id="5" name="Content Placeholder 4">
                <a:extLst>
                  <a:ext uri="{FF2B5EF4-FFF2-40B4-BE49-F238E27FC236}">
                    <a16:creationId xmlns:a16="http://schemas.microsoft.com/office/drawing/2014/main" id="{45756EBA-7DE5-8F6F-EA16-66C536B952DC}"/>
                  </a:ext>
                </a:extLst>
              </p:cNvPr>
              <p:cNvSpPr>
                <a:spLocks noGrp="1" noRot="1" noChangeAspect="1" noMove="1" noResize="1" noEditPoints="1" noAdjustHandles="1" noChangeArrowheads="1" noChangeShapeType="1" noTextEdit="1"/>
              </p:cNvSpPr>
              <p:nvPr>
                <p:ph idx="1"/>
              </p:nvPr>
            </p:nvSpPr>
            <p:spPr>
              <a:blipFill>
                <a:blip r:embed="rId3"/>
                <a:stretch>
                  <a:fillRect l="-115"/>
                </a:stretch>
              </a:blipFill>
            </p:spPr>
            <p:txBody>
              <a:bodyPr/>
              <a:lstStyle/>
              <a:p>
                <a:r>
                  <a:rPr lang="en-US">
                    <a:noFill/>
                  </a:rPr>
                  <a:t> </a:t>
                </a:r>
              </a:p>
            </p:txBody>
          </p:sp>
        </mc:Fallback>
      </mc:AlternateContent>
    </p:spTree>
    <p:extLst>
      <p:ext uri="{BB962C8B-B14F-4D97-AF65-F5344CB8AC3E}">
        <p14:creationId xmlns:p14="http://schemas.microsoft.com/office/powerpoint/2010/main" val="143978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8861-088F-D7D0-D890-A2F6FD98EAC8}"/>
              </a:ext>
            </a:extLst>
          </p:cNvPr>
          <p:cNvSpPr>
            <a:spLocks noGrp="1"/>
          </p:cNvSpPr>
          <p:nvPr>
            <p:ph type="title"/>
          </p:nvPr>
        </p:nvSpPr>
        <p:spPr/>
        <p:txBody>
          <a:bodyPr/>
          <a:lstStyle/>
          <a:p>
            <a:r>
              <a:rPr lang="en-US" dirty="0"/>
              <a:t>The RSA algorithm (Part 1: public key generation)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5756EBA-7DE5-8F6F-EA16-66C536B952DC}"/>
                  </a:ext>
                </a:extLst>
              </p:cNvPr>
              <p:cNvSpPr>
                <a:spLocks noGrp="1"/>
              </p:cNvSpPr>
              <p:nvPr>
                <p:ph idx="1"/>
              </p:nvPr>
            </p:nvSpPr>
            <p:spPr/>
            <p:txBody>
              <a:bodyPr>
                <a:normAutofit lnSpcReduction="10000"/>
              </a:bodyPr>
              <a:lstStyle/>
              <a:p>
                <a:r>
                  <a:rPr lang="en-US" dirty="0">
                    <a:sym typeface="Wingdings" pitchFamily="2" charset="2"/>
                  </a:rPr>
                  <a:t>Step 3: </a:t>
                </a:r>
              </a:p>
              <a:p>
                <a:r>
                  <a:rPr lang="en-US" dirty="0">
                    <a:sym typeface="Wingdings" pitchFamily="2" charset="2"/>
                  </a:rPr>
                  <a:t>Now calculate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itchFamily="2" charset="2"/>
                      </a:rPr>
                      <m:t>𝜙</m:t>
                    </m:r>
                    <m:d>
                      <m:dPr>
                        <m:ctrlPr>
                          <a:rPr lang="en-US" i="1" smtClean="0">
                            <a:latin typeface="Cambria Math" panose="02040503050406030204" pitchFamily="18" charset="0"/>
                            <a:ea typeface="Cambria Math" panose="02040503050406030204" pitchFamily="18" charset="0"/>
                            <a:sym typeface="Wingdings" pitchFamily="2" charset="2"/>
                          </a:rPr>
                        </m:ctrlPr>
                      </m:dPr>
                      <m:e>
                        <m:r>
                          <a:rPr lang="en-AU" b="0" i="1" smtClean="0">
                            <a:latin typeface="Cambria Math" panose="02040503050406030204" pitchFamily="18" charset="0"/>
                            <a:ea typeface="Cambria Math" panose="02040503050406030204" pitchFamily="18" charset="0"/>
                            <a:sym typeface="Wingdings" pitchFamily="2" charset="2"/>
                          </a:rPr>
                          <m:t>𝑁</m:t>
                        </m:r>
                      </m:e>
                    </m:d>
                    <m:r>
                      <a:rPr lang="en-AU" b="0" i="1" smtClean="0">
                        <a:latin typeface="Cambria Math" panose="02040503050406030204" pitchFamily="18" charset="0"/>
                        <a:ea typeface="Cambria Math" panose="02040503050406030204" pitchFamily="18" charset="0"/>
                        <a:sym typeface="Wingdings" pitchFamily="2" charset="2"/>
                      </a:rPr>
                      <m:t>=(</m:t>
                    </m:r>
                    <m:r>
                      <a:rPr lang="en-AU" b="0" i="1" smtClean="0">
                        <a:latin typeface="Cambria Math" panose="02040503050406030204" pitchFamily="18" charset="0"/>
                        <a:ea typeface="Cambria Math" panose="02040503050406030204" pitchFamily="18" charset="0"/>
                        <a:sym typeface="Wingdings" pitchFamily="2" charset="2"/>
                      </a:rPr>
                      <m:t>𝑝</m:t>
                    </m:r>
                    <m:r>
                      <a:rPr lang="en-AU" b="0" i="1" smtClean="0">
                        <a:latin typeface="Cambria Math" panose="02040503050406030204" pitchFamily="18" charset="0"/>
                        <a:ea typeface="Cambria Math" panose="02040503050406030204" pitchFamily="18" charset="0"/>
                        <a:sym typeface="Wingdings" pitchFamily="2" charset="2"/>
                      </a:rPr>
                      <m:t>−1)(</m:t>
                    </m:r>
                    <m:r>
                      <a:rPr lang="en-AU" b="0" i="1" smtClean="0">
                        <a:latin typeface="Cambria Math" panose="02040503050406030204" pitchFamily="18" charset="0"/>
                        <a:ea typeface="Cambria Math" panose="02040503050406030204" pitchFamily="18" charset="0"/>
                        <a:sym typeface="Wingdings" pitchFamily="2" charset="2"/>
                      </a:rPr>
                      <m:t>𝑞</m:t>
                    </m:r>
                    <m:r>
                      <a:rPr lang="en-AU" b="0" i="1" smtClean="0">
                        <a:latin typeface="Cambria Math" panose="02040503050406030204" pitchFamily="18" charset="0"/>
                        <a:ea typeface="Cambria Math" panose="02040503050406030204" pitchFamily="18" charset="0"/>
                        <a:sym typeface="Wingdings" pitchFamily="2" charset="2"/>
                      </a:rPr>
                      <m:t>−1)</m:t>
                    </m:r>
                  </m:oMath>
                </a14:m>
                <a:r>
                  <a:rPr lang="en-US" dirty="0">
                    <a:sym typeface="Wingdings" pitchFamily="2" charset="2"/>
                  </a:rPr>
                  <a:t>. </a:t>
                </a:r>
                <a:r>
                  <a:rPr lang="en-US" dirty="0"/>
                  <a:t>How?</a:t>
                </a:r>
              </a:p>
              <a:p>
                <a:r>
                  <a:rPr lang="en-US" dirty="0"/>
                  <a:t>List all the positive integers </a:t>
                </a:r>
                <a14:m>
                  <m:oMath xmlns:m="http://schemas.openxmlformats.org/officeDocument/2006/math">
                    <m:r>
                      <a:rPr lang="en-US" i="1" dirty="0" smtClean="0">
                        <a:latin typeface="Cambria Math" panose="02040503050406030204" pitchFamily="18" charset="0"/>
                      </a:rPr>
                      <m:t>&lt; </m:t>
                    </m:r>
                    <m:r>
                      <a:rPr lang="en-US" i="1" dirty="0" smtClean="0">
                        <a:latin typeface="Cambria Math" panose="02040503050406030204" pitchFamily="18" charset="0"/>
                      </a:rPr>
                      <m:t>𝑁</m:t>
                    </m:r>
                  </m:oMath>
                </a14:m>
                <a:r>
                  <a:rPr lang="en-US" dirty="0"/>
                  <a:t>. So: 1, 2, 3, 4, 5, 6, 7, 8, 9, 10, 11, 12, 13</a:t>
                </a:r>
              </a:p>
              <a:p>
                <a:r>
                  <a:rPr lang="en-US" dirty="0"/>
                  <a:t>Cross out all those that share a common factor with </a:t>
                </a:r>
                <a14:m>
                  <m:oMath xmlns:m="http://schemas.openxmlformats.org/officeDocument/2006/math">
                    <m:r>
                      <a:rPr lang="en-US" i="1" dirty="0" smtClean="0">
                        <a:latin typeface="Cambria Math" panose="02040503050406030204" pitchFamily="18" charset="0"/>
                      </a:rPr>
                      <m:t>𝑁</m:t>
                    </m:r>
                  </m:oMath>
                </a14:m>
                <a:r>
                  <a:rPr lang="en-US" dirty="0"/>
                  <a:t> (ignoring 1). This results in: 1, 3, 5, 9, 11, 13 = </a:t>
                </a:r>
                <a:r>
                  <a:rPr lang="en-US" b="1" dirty="0">
                    <a:solidFill>
                      <a:srgbClr val="FF0000"/>
                    </a:solidFill>
                  </a:rPr>
                  <a:t>6</a:t>
                </a:r>
                <a:r>
                  <a:rPr lang="en-US" dirty="0"/>
                  <a:t> integers. </a:t>
                </a:r>
              </a:p>
              <a:p>
                <a:r>
                  <a:rPr lang="en-US" dirty="0"/>
                  <a:t>These are called co-primes with 14 because they share no common factors with 14. </a:t>
                </a:r>
              </a:p>
              <a:p>
                <a:r>
                  <a:rPr lang="en-US" dirty="0"/>
                  <a:t>This is easy for 14, but really hard to do if </a:t>
                </a:r>
                <a14:m>
                  <m:oMath xmlns:m="http://schemas.openxmlformats.org/officeDocument/2006/math">
                    <m:r>
                      <a:rPr lang="en-US" i="1" dirty="0" smtClean="0">
                        <a:latin typeface="Cambria Math" panose="02040503050406030204" pitchFamily="18" charset="0"/>
                      </a:rPr>
                      <m:t>𝑁</m:t>
                    </m:r>
                  </m:oMath>
                </a14:m>
                <a:r>
                  <a:rPr lang="en-US" dirty="0"/>
                  <a:t> is very large, which it is because </a:t>
                </a:r>
                <a14:m>
                  <m:oMath xmlns:m="http://schemas.openxmlformats.org/officeDocument/2006/math">
                    <m:r>
                      <a:rPr lang="en-US" i="1" dirty="0" smtClean="0">
                        <a:latin typeface="Cambria Math" panose="02040503050406030204" pitchFamily="18" charset="0"/>
                      </a:rPr>
                      <m:t>𝑝</m:t>
                    </m:r>
                  </m:oMath>
                </a14:m>
                <a:r>
                  <a:rPr lang="en-US" dirty="0"/>
                  <a:t> and </a:t>
                </a:r>
                <a14:m>
                  <m:oMath xmlns:m="http://schemas.openxmlformats.org/officeDocument/2006/math">
                    <m:r>
                      <a:rPr lang="en-US" i="1" dirty="0" smtClean="0">
                        <a:latin typeface="Cambria Math" panose="02040503050406030204" pitchFamily="18" charset="0"/>
                      </a:rPr>
                      <m:t>𝑞</m:t>
                    </m:r>
                  </m:oMath>
                </a14:m>
                <a:r>
                  <a:rPr lang="en-US" dirty="0"/>
                  <a:t> are large.</a:t>
                </a:r>
              </a:p>
              <a:p>
                <a:r>
                  <a:rPr lang="en-US" dirty="0"/>
                  <a:t>Easy way of calculating:</a:t>
                </a:r>
              </a:p>
              <a:p>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𝑁</m:t>
                        </m:r>
                      </m:e>
                    </m:d>
                    <m:r>
                      <a:rPr lang="en-AU" i="1">
                        <a:latin typeface="Cambria Math" panose="02040503050406030204" pitchFamily="18" charset="0"/>
                        <a:ea typeface="Cambria Math" panose="02040503050406030204" pitchFamily="18" charset="0"/>
                      </a:rPr>
                      <m:t>= </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𝑝</m:t>
                        </m:r>
                        <m:r>
                          <a:rPr lang="en-AU" i="1">
                            <a:latin typeface="Cambria Math" panose="02040503050406030204" pitchFamily="18" charset="0"/>
                            <a:ea typeface="Cambria Math" panose="02040503050406030204" pitchFamily="18" charset="0"/>
                          </a:rPr>
                          <m:t>−1</m:t>
                        </m:r>
                      </m:e>
                    </m:d>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𝑞</m:t>
                        </m:r>
                        <m:r>
                          <a:rPr lang="en-AU" i="1">
                            <a:latin typeface="Cambria Math" panose="02040503050406030204" pitchFamily="18" charset="0"/>
                            <a:ea typeface="Cambria Math" panose="02040503050406030204" pitchFamily="18" charset="0"/>
                          </a:rPr>
                          <m:t>−1</m:t>
                        </m:r>
                      </m:e>
                    </m:d>
                  </m:oMath>
                </a14:m>
                <a:r>
                  <a:rPr lang="en-US" dirty="0"/>
                  <a:t> (Equation 1)</a:t>
                </a:r>
                <a:endParaRPr lang="en-US" dirty="0">
                  <a:sym typeface="Wingdings" pitchFamily="2" charset="2"/>
                </a:endParaRPr>
              </a:p>
              <a:p>
                <a:r>
                  <a:rPr lang="en-US" dirty="0">
                    <a:sym typeface="Wingdings" pitchFamily="2" charset="2"/>
                  </a:rPr>
                  <a:t>In this example, it works out to be 6.</a:t>
                </a:r>
              </a:p>
              <a:p>
                <a:endParaRPr lang="en-US" dirty="0">
                  <a:sym typeface="Wingdings" pitchFamily="2" charset="2"/>
                </a:endParaRPr>
              </a:p>
            </p:txBody>
          </p:sp>
        </mc:Choice>
        <mc:Fallback xmlns="">
          <p:sp>
            <p:nvSpPr>
              <p:cNvPr id="5" name="Content Placeholder 4">
                <a:extLst>
                  <a:ext uri="{FF2B5EF4-FFF2-40B4-BE49-F238E27FC236}">
                    <a16:creationId xmlns:a16="http://schemas.microsoft.com/office/drawing/2014/main" id="{45756EBA-7DE5-8F6F-EA16-66C536B952DC}"/>
                  </a:ext>
                </a:extLst>
              </p:cNvPr>
              <p:cNvSpPr>
                <a:spLocks noGrp="1" noRot="1" noChangeAspect="1" noMove="1" noResize="1" noEditPoints="1" noAdjustHandles="1" noChangeArrowheads="1" noChangeShapeType="1" noTextEdit="1"/>
              </p:cNvSpPr>
              <p:nvPr>
                <p:ph idx="1"/>
              </p:nvPr>
            </p:nvSpPr>
            <p:spPr>
              <a:blipFill>
                <a:blip r:embed="rId3"/>
                <a:stretch>
                  <a:fillRect l="-115" t="-2062"/>
                </a:stretch>
              </a:blipFill>
            </p:spPr>
            <p:txBody>
              <a:bodyPr/>
              <a:lstStyle/>
              <a:p>
                <a:r>
                  <a:rPr lang="en-US">
                    <a:noFill/>
                  </a:rPr>
                  <a:t> </a:t>
                </a:r>
              </a:p>
            </p:txBody>
          </p:sp>
        </mc:Fallback>
      </mc:AlternateContent>
    </p:spTree>
    <p:extLst>
      <p:ext uri="{BB962C8B-B14F-4D97-AF65-F5344CB8AC3E}">
        <p14:creationId xmlns:p14="http://schemas.microsoft.com/office/powerpoint/2010/main" val="327670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2B3F-C62F-CAB1-49BA-9685265F2523}"/>
              </a:ext>
            </a:extLst>
          </p:cNvPr>
          <p:cNvSpPr>
            <a:spLocks noGrp="1"/>
          </p:cNvSpPr>
          <p:nvPr>
            <p:ph type="title"/>
          </p:nvPr>
        </p:nvSpPr>
        <p:spPr/>
        <p:txBody>
          <a:bodyPr/>
          <a:lstStyle/>
          <a:p>
            <a:r>
              <a:rPr lang="en-US" dirty="0"/>
              <a:t>The RSA algorithm (Part 1: public key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7D9684-B7BC-7442-FD8E-5816721A14FB}"/>
                  </a:ext>
                </a:extLst>
              </p:cNvPr>
              <p:cNvSpPr>
                <a:spLocks noGrp="1"/>
              </p:cNvSpPr>
              <p:nvPr>
                <p:ph idx="1"/>
              </p:nvPr>
            </p:nvSpPr>
            <p:spPr/>
            <p:txBody>
              <a:bodyPr>
                <a:normAutofit fontScale="92500" lnSpcReduction="10000"/>
              </a:bodyPr>
              <a:lstStyle/>
              <a:p>
                <a:r>
                  <a:rPr lang="en-AU" dirty="0"/>
                  <a:t>Proof of Equation 1:</a:t>
                </a:r>
              </a:p>
              <a:p>
                <a:r>
                  <a:rPr lang="en-AU" dirty="0"/>
                  <a:t>What is </a:t>
                </a:r>
                <a14:m>
                  <m:oMath xmlns:m="http://schemas.openxmlformats.org/officeDocument/2006/math">
                    <m:r>
                      <a:rPr lang="en-US" i="1">
                        <a:latin typeface="Cambria Math" panose="02040503050406030204" pitchFamily="18" charset="0"/>
                        <a:ea typeface="Cambria Math" panose="02040503050406030204" pitchFamily="18" charset="0"/>
                        <a:sym typeface="Wingdings" pitchFamily="2" charset="2"/>
                      </a:rPr>
                      <m:t>𝜙</m:t>
                    </m:r>
                  </m:oMath>
                </a14:m>
                <a:r>
                  <a:rPr lang="en-AU" dirty="0"/>
                  <a:t>? </a:t>
                </a:r>
                <a14:m>
                  <m:oMath xmlns:m="http://schemas.openxmlformats.org/officeDocument/2006/math">
                    <m:r>
                      <a:rPr lang="en-US" i="1">
                        <a:latin typeface="Cambria Math" panose="02040503050406030204" pitchFamily="18" charset="0"/>
                        <a:ea typeface="Cambria Math" panose="02040503050406030204" pitchFamily="18" charset="0"/>
                        <a:sym typeface="Wingdings" pitchFamily="2" charset="2"/>
                      </a:rPr>
                      <m:t>𝜙</m:t>
                    </m:r>
                    <m:d>
                      <m:dPr>
                        <m:ctrlPr>
                          <a:rPr lang="en-US" i="1">
                            <a:latin typeface="Cambria Math" panose="02040503050406030204" pitchFamily="18" charset="0"/>
                            <a:ea typeface="Cambria Math" panose="02040503050406030204" pitchFamily="18" charset="0"/>
                            <a:sym typeface="Wingdings" pitchFamily="2" charset="2"/>
                          </a:rPr>
                        </m:ctrlPr>
                      </m:dPr>
                      <m:e>
                        <m:r>
                          <a:rPr lang="en-AU" i="1">
                            <a:latin typeface="Cambria Math" panose="02040503050406030204" pitchFamily="18" charset="0"/>
                            <a:ea typeface="Cambria Math" panose="02040503050406030204" pitchFamily="18" charset="0"/>
                            <a:sym typeface="Wingdings" pitchFamily="2" charset="2"/>
                          </a:rPr>
                          <m:t>𝑛</m:t>
                        </m:r>
                      </m:e>
                    </m:d>
                  </m:oMath>
                </a14:m>
                <a:r>
                  <a:rPr lang="en-US" dirty="0"/>
                  <a:t> </a:t>
                </a:r>
                <a:r>
                  <a:rPr lang="en-AU" dirty="0"/>
                  <a:t>is a function that means:</a:t>
                </a:r>
              </a:p>
              <a:p>
                <a:r>
                  <a:rPr lang="en-AU" dirty="0"/>
                  <a:t>The number of numbers between 1 to n (in other words non negative integers less than n) that are co-prime with n, i.e. they don’t share any factor with n except 1. </a:t>
                </a:r>
              </a:p>
              <a:p>
                <a:r>
                  <a:rPr lang="en-AU" dirty="0"/>
                  <a:t>Since p and q are prime numbers, they don’t share any factors except 1 with ANY numbers smaller than them.</a:t>
                </a:r>
              </a:p>
              <a:p>
                <a:r>
                  <a:rPr lang="en-AU" dirty="0"/>
                  <a:t>Hence </a:t>
                </a:r>
                <a:r>
                  <a:rPr lang="en-AU" b="1" dirty="0"/>
                  <a:t>all</a:t>
                </a:r>
                <a:r>
                  <a:rPr lang="en-AU" dirty="0"/>
                  <a:t> numbers smaller than p and q respectively are co-prime with them, so</a:t>
                </a:r>
              </a:p>
              <a:p>
                <a:r>
                  <a:rPr lang="en-AU" dirty="0"/>
                  <a:t> </a:t>
                </a:r>
                <a14:m>
                  <m:oMath xmlns:m="http://schemas.openxmlformats.org/officeDocument/2006/math">
                    <m:r>
                      <a:rPr lang="en-US" i="1">
                        <a:latin typeface="Cambria Math" panose="02040503050406030204" pitchFamily="18" charset="0"/>
                        <a:ea typeface="Cambria Math" panose="02040503050406030204" pitchFamily="18" charset="0"/>
                        <a:sym typeface="Wingdings" pitchFamily="2" charset="2"/>
                      </a:rPr>
                      <m:t>𝜙</m:t>
                    </m:r>
                    <m:d>
                      <m:dPr>
                        <m:ctrlPr>
                          <a:rPr lang="en-US" i="1">
                            <a:latin typeface="Cambria Math" panose="02040503050406030204" pitchFamily="18" charset="0"/>
                            <a:ea typeface="Cambria Math" panose="02040503050406030204" pitchFamily="18" charset="0"/>
                            <a:sym typeface="Wingdings" pitchFamily="2" charset="2"/>
                          </a:rPr>
                        </m:ctrlPr>
                      </m:dPr>
                      <m:e>
                        <m:r>
                          <a:rPr lang="en-AU" i="1">
                            <a:latin typeface="Cambria Math" panose="02040503050406030204" pitchFamily="18" charset="0"/>
                            <a:ea typeface="Cambria Math" panose="02040503050406030204" pitchFamily="18" charset="0"/>
                            <a:sym typeface="Wingdings" pitchFamily="2" charset="2"/>
                          </a:rPr>
                          <m:t>𝑝</m:t>
                        </m:r>
                      </m:e>
                    </m:d>
                    <m:r>
                      <a:rPr lang="en-AU">
                        <a:latin typeface="Cambria Math" panose="02040503050406030204" pitchFamily="18" charset="0"/>
                        <a:ea typeface="Cambria Math" panose="02040503050406030204" pitchFamily="18" charset="0"/>
                        <a:sym typeface="Wingdings" pitchFamily="2" charset="2"/>
                      </a:rPr>
                      <m:t>=</m:t>
                    </m:r>
                    <m:r>
                      <m:rPr>
                        <m:sty m:val="p"/>
                      </m:rPr>
                      <a:rPr lang="en-AU">
                        <a:latin typeface="Cambria Math" panose="02040503050406030204" pitchFamily="18" charset="0"/>
                        <a:ea typeface="Cambria Math" panose="02040503050406030204" pitchFamily="18" charset="0"/>
                        <a:sym typeface="Wingdings" pitchFamily="2" charset="2"/>
                      </a:rPr>
                      <m:t>p</m:t>
                    </m:r>
                    <m:r>
                      <a:rPr lang="en-AU">
                        <a:latin typeface="Cambria Math" panose="02040503050406030204" pitchFamily="18" charset="0"/>
                        <a:ea typeface="Cambria Math" panose="02040503050406030204" pitchFamily="18" charset="0"/>
                        <a:sym typeface="Wingdings" pitchFamily="2" charset="2"/>
                      </a:rPr>
                      <m:t> −1</m:t>
                    </m:r>
                  </m:oMath>
                </a14:m>
                <a:r>
                  <a:rPr lang="en-AU" dirty="0"/>
                  <a:t> and </a:t>
                </a:r>
                <a14:m>
                  <m:oMath xmlns:m="http://schemas.openxmlformats.org/officeDocument/2006/math">
                    <m:r>
                      <a:rPr lang="en-US" i="1">
                        <a:latin typeface="Cambria Math" panose="02040503050406030204" pitchFamily="18" charset="0"/>
                        <a:ea typeface="Cambria Math" panose="02040503050406030204" pitchFamily="18" charset="0"/>
                        <a:sym typeface="Wingdings" pitchFamily="2" charset="2"/>
                      </a:rPr>
                      <m:t>𝜙</m:t>
                    </m:r>
                    <m:d>
                      <m:dPr>
                        <m:ctrlPr>
                          <a:rPr lang="en-US" i="1">
                            <a:latin typeface="Cambria Math" panose="02040503050406030204" pitchFamily="18" charset="0"/>
                            <a:ea typeface="Cambria Math" panose="02040503050406030204" pitchFamily="18" charset="0"/>
                            <a:sym typeface="Wingdings" pitchFamily="2" charset="2"/>
                          </a:rPr>
                        </m:ctrlPr>
                      </m:dPr>
                      <m:e>
                        <m:r>
                          <a:rPr lang="en-AU" i="1">
                            <a:latin typeface="Cambria Math" panose="02040503050406030204" pitchFamily="18" charset="0"/>
                            <a:ea typeface="Cambria Math" panose="02040503050406030204" pitchFamily="18" charset="0"/>
                            <a:sym typeface="Wingdings" pitchFamily="2" charset="2"/>
                          </a:rPr>
                          <m:t>𝑞</m:t>
                        </m:r>
                      </m:e>
                    </m:d>
                    <m:r>
                      <a:rPr lang="en-AU">
                        <a:latin typeface="Cambria Math" panose="02040503050406030204" pitchFamily="18" charset="0"/>
                        <a:ea typeface="Cambria Math" panose="02040503050406030204" pitchFamily="18" charset="0"/>
                        <a:sym typeface="Wingdings" pitchFamily="2" charset="2"/>
                      </a:rPr>
                      <m:t>=</m:t>
                    </m:r>
                    <m:r>
                      <m:rPr>
                        <m:sty m:val="p"/>
                      </m:rPr>
                      <a:rPr lang="en-AU">
                        <a:latin typeface="Cambria Math" panose="02040503050406030204" pitchFamily="18" charset="0"/>
                        <a:ea typeface="Cambria Math" panose="02040503050406030204" pitchFamily="18" charset="0"/>
                        <a:sym typeface="Wingdings" pitchFamily="2" charset="2"/>
                      </a:rPr>
                      <m:t>q</m:t>
                    </m:r>
                    <m:r>
                      <a:rPr lang="en-AU">
                        <a:latin typeface="Cambria Math" panose="02040503050406030204" pitchFamily="18" charset="0"/>
                        <a:ea typeface="Cambria Math" panose="02040503050406030204" pitchFamily="18" charset="0"/>
                        <a:sym typeface="Wingdings" pitchFamily="2" charset="2"/>
                      </a:rPr>
                      <m:t> −1</m:t>
                    </m:r>
                  </m:oMath>
                </a14:m>
                <a:r>
                  <a:rPr lang="en-AU" dirty="0"/>
                  <a:t> </a:t>
                </a:r>
              </a:p>
              <a:p>
                <a:r>
                  <a:rPr lang="en-AU" dirty="0"/>
                  <a:t>Now, the </a:t>
                </a:r>
                <a14:m>
                  <m:oMath xmlns:m="http://schemas.openxmlformats.org/officeDocument/2006/math">
                    <m:r>
                      <a:rPr lang="en-US" i="1">
                        <a:latin typeface="Cambria Math" panose="02040503050406030204" pitchFamily="18" charset="0"/>
                        <a:ea typeface="Cambria Math" panose="02040503050406030204" pitchFamily="18" charset="0"/>
                        <a:sym typeface="Wingdings" pitchFamily="2" charset="2"/>
                      </a:rPr>
                      <m:t>𝜙</m:t>
                    </m:r>
                  </m:oMath>
                </a14:m>
                <a:r>
                  <a:rPr lang="en-AU" dirty="0"/>
                  <a:t> function is multiplicative, so</a:t>
                </a:r>
              </a:p>
              <a:p>
                <a14:m>
                  <m:oMath xmlns:m="http://schemas.openxmlformats.org/officeDocument/2006/math">
                    <m:r>
                      <a:rPr lang="en-AU" i="1">
                        <a:latin typeface="Cambria Math" panose="02040503050406030204" pitchFamily="18" charset="0"/>
                        <a:ea typeface="Cambria Math" panose="02040503050406030204" pitchFamily="18" charset="0"/>
                      </a:rPr>
                      <m:t>𝜙</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𝑚</m:t>
                        </m:r>
                        <m:r>
                          <a:rPr lang="en-AU" i="1">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𝑛</m:t>
                        </m:r>
                      </m:e>
                    </m:d>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𝜙</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𝑚</m:t>
                        </m:r>
                      </m:e>
                    </m:d>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𝜙</m:t>
                    </m:r>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𝑛</m:t>
                    </m:r>
                    <m:r>
                      <a:rPr lang="en-AU" i="1">
                        <a:latin typeface="Cambria Math" panose="02040503050406030204" pitchFamily="18" charset="0"/>
                        <a:ea typeface="Cambria Math" panose="02040503050406030204" pitchFamily="18" charset="0"/>
                      </a:rPr>
                      <m:t>)</m:t>
                    </m:r>
                  </m:oMath>
                </a14:m>
                <a:endParaRPr lang="en-AU" dirty="0"/>
              </a:p>
              <a:p>
                <a:r>
                  <a:rPr lang="en-AU" dirty="0"/>
                  <a:t>Therefore, </a:t>
                </a:r>
                <a14:m>
                  <m:oMath xmlns:m="http://schemas.openxmlformats.org/officeDocument/2006/math">
                    <m:r>
                      <a:rPr lang="en-AU" i="1">
                        <a:latin typeface="Cambria Math" panose="02040503050406030204" pitchFamily="18" charset="0"/>
                        <a:ea typeface="Cambria Math" panose="02040503050406030204" pitchFamily="18" charset="0"/>
                      </a:rPr>
                      <m:t>𝜙</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𝑝</m:t>
                        </m:r>
                        <m:r>
                          <a:rPr lang="en-AU" i="1">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𝑞</m:t>
                        </m:r>
                      </m:e>
                    </m:d>
                    <m:r>
                      <a:rPr lang="en-AU" i="1">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𝜙</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𝑝</m:t>
                        </m:r>
                      </m:e>
                    </m:d>
                    <m:r>
                      <a:rPr lang="en-AU" i="1">
                        <a:latin typeface="Cambria Math" panose="02040503050406030204" pitchFamily="18" charset="0"/>
                        <a:ea typeface="Cambria Math" panose="02040503050406030204" pitchFamily="18" charset="0"/>
                      </a:rPr>
                      <m:t>∗</m:t>
                    </m:r>
                    <m:r>
                      <a:rPr lang="en-AU" i="1">
                        <a:latin typeface="Cambria Math" panose="02040503050406030204" pitchFamily="18" charset="0"/>
                        <a:ea typeface="Cambria Math" panose="02040503050406030204" pitchFamily="18" charset="0"/>
                      </a:rPr>
                      <m:t>𝜙</m:t>
                    </m:r>
                    <m:d>
                      <m:dPr>
                        <m:ctrlPr>
                          <a:rPr lang="en-AU" i="1">
                            <a:latin typeface="Cambria Math" panose="02040503050406030204" pitchFamily="18" charset="0"/>
                            <a:ea typeface="Cambria Math" panose="02040503050406030204" pitchFamily="18" charset="0"/>
                          </a:rPr>
                        </m:ctrlPr>
                      </m:dPr>
                      <m:e>
                        <m:r>
                          <a:rPr lang="en-AU" i="1">
                            <a:latin typeface="Cambria Math" panose="02040503050406030204" pitchFamily="18" charset="0"/>
                            <a:ea typeface="Cambria Math" panose="02040503050406030204" pitchFamily="18" charset="0"/>
                          </a:rPr>
                          <m:t>𝑞</m:t>
                        </m:r>
                      </m:e>
                    </m:d>
                  </m:oMath>
                </a14:m>
                <a:r>
                  <a:rPr lang="en-AU" dirty="0"/>
                  <a:t> which is </a:t>
                </a:r>
                <a14:m>
                  <m:oMath xmlns:m="http://schemas.openxmlformats.org/officeDocument/2006/math">
                    <m:r>
                      <a:rPr lang="en-AU" i="1">
                        <a:latin typeface="Cambria Math" panose="02040503050406030204" pitchFamily="18" charset="0"/>
                      </a:rPr>
                      <m:t>(</m:t>
                    </m:r>
                    <m:r>
                      <a:rPr lang="en-AU" i="1">
                        <a:latin typeface="Cambria Math" panose="02040503050406030204" pitchFamily="18" charset="0"/>
                      </a:rPr>
                      <m:t>𝑝</m:t>
                    </m:r>
                    <m:r>
                      <a:rPr lang="en-AU" i="1">
                        <a:latin typeface="Cambria Math" panose="02040503050406030204" pitchFamily="18" charset="0"/>
                      </a:rPr>
                      <m:t>−1)(</m:t>
                    </m:r>
                    <m:r>
                      <a:rPr lang="en-AU" i="1">
                        <a:latin typeface="Cambria Math" panose="02040503050406030204" pitchFamily="18" charset="0"/>
                      </a:rPr>
                      <m:t>𝑞</m:t>
                    </m:r>
                    <m:r>
                      <a:rPr lang="en-AU" i="1">
                        <a:latin typeface="Cambria Math" panose="02040503050406030204" pitchFamily="18" charset="0"/>
                      </a:rPr>
                      <m:t>−1)</m:t>
                    </m:r>
                  </m:oMath>
                </a14:m>
                <a:endParaRPr lang="en-AU" dirty="0"/>
              </a:p>
              <a:p>
                <a:endParaRPr lang="en-US" dirty="0"/>
              </a:p>
            </p:txBody>
          </p:sp>
        </mc:Choice>
        <mc:Fallback xmlns="">
          <p:sp>
            <p:nvSpPr>
              <p:cNvPr id="3" name="Content Placeholder 2">
                <a:extLst>
                  <a:ext uri="{FF2B5EF4-FFF2-40B4-BE49-F238E27FC236}">
                    <a16:creationId xmlns:a16="http://schemas.microsoft.com/office/drawing/2014/main" id="{EC7D9684-B7BC-7442-FD8E-5816721A14FB}"/>
                  </a:ext>
                </a:extLst>
              </p:cNvPr>
              <p:cNvSpPr>
                <a:spLocks noGrp="1" noRot="1" noChangeAspect="1" noMove="1" noResize="1" noEditPoints="1" noAdjustHandles="1" noChangeArrowheads="1" noChangeShapeType="1" noTextEdit="1"/>
              </p:cNvSpPr>
              <p:nvPr>
                <p:ph idx="1"/>
              </p:nvPr>
            </p:nvSpPr>
            <p:spPr>
              <a:blipFill>
                <a:blip r:embed="rId2"/>
                <a:stretch>
                  <a:fillRect l="-115" t="-3436"/>
                </a:stretch>
              </a:blipFill>
            </p:spPr>
            <p:txBody>
              <a:bodyPr/>
              <a:lstStyle/>
              <a:p>
                <a:r>
                  <a:rPr lang="en-US">
                    <a:noFill/>
                  </a:rPr>
                  <a:t> </a:t>
                </a:r>
              </a:p>
            </p:txBody>
          </p:sp>
        </mc:Fallback>
      </mc:AlternateContent>
    </p:spTree>
    <p:extLst>
      <p:ext uri="{BB962C8B-B14F-4D97-AF65-F5344CB8AC3E}">
        <p14:creationId xmlns:p14="http://schemas.microsoft.com/office/powerpoint/2010/main" val="264011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8861-088F-D7D0-D890-A2F6FD98EAC8}"/>
              </a:ext>
            </a:extLst>
          </p:cNvPr>
          <p:cNvSpPr>
            <a:spLocks noGrp="1"/>
          </p:cNvSpPr>
          <p:nvPr>
            <p:ph type="title"/>
          </p:nvPr>
        </p:nvSpPr>
        <p:spPr/>
        <p:txBody>
          <a:bodyPr/>
          <a:lstStyle/>
          <a:p>
            <a:r>
              <a:rPr lang="en-US" dirty="0"/>
              <a:t>The RSA algorithm (Part 1: public key generation)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5756EBA-7DE5-8F6F-EA16-66C536B952DC}"/>
                  </a:ext>
                </a:extLst>
              </p:cNvPr>
              <p:cNvSpPr>
                <a:spLocks noGrp="1"/>
              </p:cNvSpPr>
              <p:nvPr>
                <p:ph idx="1"/>
              </p:nvPr>
            </p:nvSpPr>
            <p:spPr/>
            <p:txBody>
              <a:bodyPr>
                <a:normAutofit/>
              </a:bodyPr>
              <a:lstStyle/>
              <a:p>
                <a:r>
                  <a:rPr lang="en-US" dirty="0">
                    <a:sym typeface="Wingdings" pitchFamily="2" charset="2"/>
                  </a:rPr>
                  <a:t>Step 4: Now, choose a number </a:t>
                </a:r>
                <a14:m>
                  <m:oMath xmlns:m="http://schemas.openxmlformats.org/officeDocument/2006/math">
                    <m:r>
                      <a:rPr lang="en-AU" i="1">
                        <a:latin typeface="Cambria Math" panose="02040503050406030204" pitchFamily="18" charset="0"/>
                        <a:sym typeface="Wingdings" pitchFamily="2" charset="2"/>
                      </a:rPr>
                      <m:t>𝑒</m:t>
                    </m:r>
                  </m:oMath>
                </a14:m>
                <a:r>
                  <a:rPr lang="en-US" dirty="0">
                    <a:sym typeface="Wingdings" pitchFamily="2" charset="2"/>
                  </a:rPr>
                  <a:t>, which obeys 2 properties: </a:t>
                </a:r>
              </a:p>
              <a:p>
                <a:pPr lvl="1"/>
                <a14:m>
                  <m:oMath xmlns:m="http://schemas.openxmlformats.org/officeDocument/2006/math">
                    <m:r>
                      <a:rPr lang="en-AU" b="0" i="1" smtClean="0">
                        <a:latin typeface="Cambria Math" panose="02040503050406030204" pitchFamily="18" charset="0"/>
                        <a:sym typeface="Wingdings" pitchFamily="2" charset="2"/>
                      </a:rPr>
                      <m:t>1&lt;</m:t>
                    </m:r>
                    <m:r>
                      <a:rPr lang="en-AU" b="0" i="1" smtClean="0">
                        <a:latin typeface="Cambria Math" panose="02040503050406030204" pitchFamily="18" charset="0"/>
                        <a:sym typeface="Wingdings" pitchFamily="2" charset="2"/>
                      </a:rPr>
                      <m:t>𝑒</m:t>
                    </m:r>
                    <m:r>
                      <a:rPr lang="en-AU" b="0" i="1" smtClean="0">
                        <a:latin typeface="Cambria Math" panose="02040503050406030204" pitchFamily="18" charset="0"/>
                        <a:sym typeface="Wingdings" pitchFamily="2" charset="2"/>
                      </a:rPr>
                      <m:t>&lt;</m:t>
                    </m:r>
                    <m:r>
                      <a:rPr lang="en-AU" b="0" i="1" smtClean="0">
                        <a:latin typeface="Cambria Math" panose="02040503050406030204" pitchFamily="18" charset="0"/>
                        <a:ea typeface="Cambria Math" panose="02040503050406030204" pitchFamily="18" charset="0"/>
                        <a:sym typeface="Wingdings" pitchFamily="2" charset="2"/>
                      </a:rPr>
                      <m:t>𝜙</m:t>
                    </m:r>
                    <m:d>
                      <m:dPr>
                        <m:ctrlPr>
                          <a:rPr lang="en-AU" b="0" i="1" smtClean="0">
                            <a:latin typeface="Cambria Math" panose="02040503050406030204" pitchFamily="18" charset="0"/>
                            <a:ea typeface="Cambria Math" panose="02040503050406030204" pitchFamily="18" charset="0"/>
                            <a:sym typeface="Wingdings" pitchFamily="2" charset="2"/>
                          </a:rPr>
                        </m:ctrlPr>
                      </m:dPr>
                      <m:e>
                        <m:r>
                          <a:rPr lang="en-AU" b="0" i="1" smtClean="0">
                            <a:latin typeface="Cambria Math" panose="02040503050406030204" pitchFamily="18" charset="0"/>
                            <a:ea typeface="Cambria Math" panose="02040503050406030204" pitchFamily="18" charset="0"/>
                            <a:sym typeface="Wingdings" pitchFamily="2" charset="2"/>
                          </a:rPr>
                          <m:t>𝑁</m:t>
                        </m:r>
                      </m:e>
                    </m:d>
                  </m:oMath>
                </a14:m>
                <a:endParaRPr lang="en-AU" b="0" dirty="0">
                  <a:ea typeface="Cambria Math" panose="02040503050406030204" pitchFamily="18" charset="0"/>
                  <a:sym typeface="Wingdings" pitchFamily="2" charset="2"/>
                </a:endParaRPr>
              </a:p>
              <a:p>
                <a:pPr lvl="1"/>
                <a14:m>
                  <m:oMath xmlns:m="http://schemas.openxmlformats.org/officeDocument/2006/math">
                    <m:r>
                      <a:rPr lang="en-AU" b="0" i="1" smtClean="0">
                        <a:latin typeface="Cambria Math" panose="02040503050406030204" pitchFamily="18" charset="0"/>
                        <a:sym typeface="Wingdings" pitchFamily="2" charset="2"/>
                      </a:rPr>
                      <m:t>𝑒</m:t>
                    </m:r>
                  </m:oMath>
                </a14:m>
                <a:r>
                  <a:rPr lang="en-US" dirty="0">
                    <a:sym typeface="Wingdings" pitchFamily="2" charset="2"/>
                  </a:rPr>
                  <a:t> is co-prime with </a:t>
                </a:r>
                <a14:m>
                  <m:oMath xmlns:m="http://schemas.openxmlformats.org/officeDocument/2006/math">
                    <m:r>
                      <a:rPr lang="en-AU" b="0" i="1" smtClean="0">
                        <a:latin typeface="Cambria Math" panose="02040503050406030204" pitchFamily="18" charset="0"/>
                        <a:sym typeface="Wingdings" pitchFamily="2" charset="2"/>
                      </a:rPr>
                      <m:t>𝑁</m:t>
                    </m:r>
                  </m:oMath>
                </a14:m>
                <a:r>
                  <a:rPr lang="en-US" dirty="0">
                    <a:sym typeface="Wingdings" pitchFamily="2" charset="2"/>
                  </a:rPr>
                  <a:t> and </a:t>
                </a:r>
                <a14:m>
                  <m:oMath xmlns:m="http://schemas.openxmlformats.org/officeDocument/2006/math">
                    <m:r>
                      <a:rPr lang="en-AU" i="1">
                        <a:latin typeface="Cambria Math" panose="02040503050406030204" pitchFamily="18" charset="0"/>
                        <a:ea typeface="Cambria Math" panose="02040503050406030204" pitchFamily="18" charset="0"/>
                        <a:sym typeface="Wingdings" pitchFamily="2" charset="2"/>
                      </a:rPr>
                      <m:t>𝜙</m:t>
                    </m:r>
                    <m:d>
                      <m:dPr>
                        <m:ctrlPr>
                          <a:rPr lang="en-AU" i="1">
                            <a:latin typeface="Cambria Math" panose="02040503050406030204" pitchFamily="18" charset="0"/>
                            <a:ea typeface="Cambria Math" panose="02040503050406030204" pitchFamily="18" charset="0"/>
                            <a:sym typeface="Wingdings" pitchFamily="2" charset="2"/>
                          </a:rPr>
                        </m:ctrlPr>
                      </m:dPr>
                      <m:e>
                        <m:r>
                          <a:rPr lang="en-AU" i="1">
                            <a:latin typeface="Cambria Math" panose="02040503050406030204" pitchFamily="18" charset="0"/>
                            <a:ea typeface="Cambria Math" panose="02040503050406030204" pitchFamily="18" charset="0"/>
                            <a:sym typeface="Wingdings" pitchFamily="2" charset="2"/>
                          </a:rPr>
                          <m:t>𝑁</m:t>
                        </m:r>
                      </m:e>
                    </m:d>
                  </m:oMath>
                </a14:m>
                <a:endParaRPr lang="en-US" dirty="0">
                  <a:sym typeface="Wingdings" pitchFamily="2" charset="2"/>
                </a:endParaRPr>
              </a:p>
              <a:p>
                <a:r>
                  <a:rPr lang="en-US" dirty="0">
                    <a:sym typeface="Wingdings" pitchFamily="2" charset="2"/>
                  </a:rPr>
                  <a:t>In this case, the first condition means you have the options [2,3,4,5] and the second means that it should not have a common factor with 14 and 6; only 5 meets that criterion in this case.</a:t>
                </a:r>
              </a:p>
              <a:p>
                <a:r>
                  <a:rPr lang="en-US" dirty="0">
                    <a:sym typeface="Wingdings" pitchFamily="2" charset="2"/>
                  </a:rPr>
                  <a:t>This is where we got the number 5 in the worked example!</a:t>
                </a:r>
              </a:p>
              <a:p>
                <a:r>
                  <a:rPr lang="en-US" dirty="0"/>
                  <a:t>At this point, you have generated your encryption key/public key.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 </m:t>
                    </m:r>
                    <m:r>
                      <a:rPr lang="en-US" i="1" dirty="0" smtClean="0">
                        <a:latin typeface="Cambria Math" panose="02040503050406030204" pitchFamily="18" charset="0"/>
                      </a:rPr>
                      <m:t>𝑁</m:t>
                    </m:r>
                    <m:r>
                      <a:rPr lang="en-US" i="1" dirty="0" smtClean="0">
                        <a:latin typeface="Cambria Math" panose="02040503050406030204" pitchFamily="18" charset="0"/>
                      </a:rPr>
                      <m:t>) </m:t>
                    </m:r>
                  </m:oMath>
                </a14:m>
                <a:r>
                  <a:rPr lang="en-US" dirty="0"/>
                  <a:t>is the pair of numbers that makes the key.</a:t>
                </a:r>
                <a:endParaRPr lang="en-US" dirty="0">
                  <a:sym typeface="Wingdings" pitchFamily="2" charset="2"/>
                </a:endParaRPr>
              </a:p>
              <a:p>
                <a:endParaRPr lang="en-US" dirty="0">
                  <a:sym typeface="Wingdings" pitchFamily="2" charset="2"/>
                </a:endParaRPr>
              </a:p>
            </p:txBody>
          </p:sp>
        </mc:Choice>
        <mc:Fallback xmlns="">
          <p:sp>
            <p:nvSpPr>
              <p:cNvPr id="5" name="Content Placeholder 4">
                <a:extLst>
                  <a:ext uri="{FF2B5EF4-FFF2-40B4-BE49-F238E27FC236}">
                    <a16:creationId xmlns:a16="http://schemas.microsoft.com/office/drawing/2014/main" id="{45756EBA-7DE5-8F6F-EA16-66C536B952DC}"/>
                  </a:ext>
                </a:extLst>
              </p:cNvPr>
              <p:cNvSpPr>
                <a:spLocks noGrp="1" noRot="1" noChangeAspect="1" noMove="1" noResize="1" noEditPoints="1" noAdjustHandles="1" noChangeArrowheads="1" noChangeShapeType="1" noTextEdit="1"/>
              </p:cNvSpPr>
              <p:nvPr>
                <p:ph idx="1"/>
              </p:nvPr>
            </p:nvSpPr>
            <p:spPr>
              <a:blipFill>
                <a:blip r:embed="rId3"/>
                <a:stretch>
                  <a:fillRect l="-115" r="-690"/>
                </a:stretch>
              </a:blipFill>
            </p:spPr>
            <p:txBody>
              <a:bodyPr/>
              <a:lstStyle/>
              <a:p>
                <a:r>
                  <a:rPr lang="en-US">
                    <a:noFill/>
                  </a:rPr>
                  <a:t> </a:t>
                </a:r>
              </a:p>
            </p:txBody>
          </p:sp>
        </mc:Fallback>
      </mc:AlternateContent>
    </p:spTree>
    <p:extLst>
      <p:ext uri="{BB962C8B-B14F-4D97-AF65-F5344CB8AC3E}">
        <p14:creationId xmlns:p14="http://schemas.microsoft.com/office/powerpoint/2010/main" val="161146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1F36-26CA-F34D-A819-CF12D8FF05DA}"/>
              </a:ext>
            </a:extLst>
          </p:cNvPr>
          <p:cNvSpPr>
            <a:spLocks noGrp="1"/>
          </p:cNvSpPr>
          <p:nvPr>
            <p:ph type="title"/>
          </p:nvPr>
        </p:nvSpPr>
        <p:spPr/>
        <p:txBody>
          <a:bodyPr/>
          <a:lstStyle/>
          <a:p>
            <a:r>
              <a:rPr lang="en-US" dirty="0"/>
              <a:t>The </a:t>
            </a:r>
            <a:r>
              <a:rPr lang="en-US" dirty="0" err="1"/>
              <a:t>rsa</a:t>
            </a:r>
            <a:r>
              <a:rPr lang="en-US" dirty="0"/>
              <a:t> algorithm (part 2: private key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C49B9-1479-6318-AE08-8EA12E23CC05}"/>
                  </a:ext>
                </a:extLst>
              </p:cNvPr>
              <p:cNvSpPr>
                <a:spLocks noGrp="1"/>
              </p:cNvSpPr>
              <p:nvPr>
                <p:ph idx="1"/>
              </p:nvPr>
            </p:nvSpPr>
            <p:spPr/>
            <p:txBody>
              <a:bodyPr>
                <a:normAutofit fontScale="92500" lnSpcReduction="10000"/>
              </a:bodyPr>
              <a:lstStyle/>
              <a:p>
                <a:r>
                  <a:rPr lang="en-US" dirty="0"/>
                  <a:t>Step 5: </a:t>
                </a:r>
              </a:p>
              <a:p>
                <a:r>
                  <a:rPr lang="en-US" dirty="0"/>
                  <a:t>Work out a number </a:t>
                </a:r>
                <a14:m>
                  <m:oMath xmlns:m="http://schemas.openxmlformats.org/officeDocument/2006/math">
                    <m:r>
                      <a:rPr lang="en-AU" b="0" i="1" smtClean="0">
                        <a:latin typeface="Cambria Math" panose="02040503050406030204" pitchFamily="18" charset="0"/>
                      </a:rPr>
                      <m:t>𝑑</m:t>
                    </m:r>
                  </m:oMath>
                </a14:m>
                <a:r>
                  <a:rPr lang="en-US" dirty="0"/>
                  <a:t> such that </a:t>
                </a:r>
                <a14:m>
                  <m:oMath xmlns:m="http://schemas.openxmlformats.org/officeDocument/2006/math">
                    <m:r>
                      <a:rPr lang="en-AU" b="0" i="1" smtClean="0">
                        <a:latin typeface="Cambria Math" panose="02040503050406030204" pitchFamily="18" charset="0"/>
                      </a:rPr>
                      <m:t>𝑑𝑒</m:t>
                    </m:r>
                    <m:r>
                      <a:rPr lang="en-AU" b="0" i="1" smtClean="0">
                        <a:latin typeface="Cambria Math" panose="02040503050406030204" pitchFamily="18" charset="0"/>
                      </a:rPr>
                      <m:t> </m:t>
                    </m:r>
                    <m:r>
                      <a:rPr lang="en-AU" b="0" i="1" smtClean="0">
                        <a:latin typeface="Cambria Math" panose="02040503050406030204" pitchFamily="18" charset="0"/>
                      </a:rPr>
                      <m:t>𝑚𝑜𝑑</m:t>
                    </m:r>
                    <m:r>
                      <a:rPr lang="en-AU" b="0" i="1" smtClean="0">
                        <a:latin typeface="Cambria Math" panose="02040503050406030204" pitchFamily="18" charset="0"/>
                      </a:rPr>
                      <m:t> </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𝜙</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𝑁</m:t>
                            </m:r>
                          </m:e>
                        </m:d>
                      </m:e>
                    </m:d>
                    <m:r>
                      <a:rPr lang="en-AU" b="0" i="1" smtClean="0">
                        <a:latin typeface="Cambria Math" panose="02040503050406030204" pitchFamily="18" charset="0"/>
                        <a:ea typeface="Cambria Math" panose="02040503050406030204" pitchFamily="18" charset="0"/>
                      </a:rPr>
                      <m:t>=1</m:t>
                    </m:r>
                  </m:oMath>
                </a14:m>
                <a:r>
                  <a:rPr lang="en-US" dirty="0"/>
                  <a:t> (why? this is Euler’s theorem)</a:t>
                </a:r>
              </a:p>
              <a:p>
                <a:r>
                  <a:rPr lang="en-US" dirty="0"/>
                  <a:t>In our example, that means we need a </a:t>
                </a:r>
                <a14:m>
                  <m:oMath xmlns:m="http://schemas.openxmlformats.org/officeDocument/2006/math">
                    <m:r>
                      <a:rPr lang="en-AU" i="1">
                        <a:latin typeface="Cambria Math" panose="02040503050406030204" pitchFamily="18" charset="0"/>
                      </a:rPr>
                      <m:t>𝑑</m:t>
                    </m:r>
                  </m:oMath>
                </a14:m>
                <a:r>
                  <a:rPr lang="en-US" dirty="0"/>
                  <a:t> such that </a:t>
                </a:r>
                <a14:m>
                  <m:oMath xmlns:m="http://schemas.openxmlformats.org/officeDocument/2006/math">
                    <m:r>
                      <a:rPr lang="en-AU" i="1">
                        <a:latin typeface="Cambria Math" panose="02040503050406030204" pitchFamily="18" charset="0"/>
                      </a:rPr>
                      <m:t>5</m:t>
                    </m:r>
                    <m:r>
                      <a:rPr lang="en-AU" i="1">
                        <a:latin typeface="Cambria Math" panose="02040503050406030204" pitchFamily="18" charset="0"/>
                      </a:rPr>
                      <m:t>𝑑</m:t>
                    </m:r>
                    <m:r>
                      <a:rPr lang="en-AU" i="1">
                        <a:latin typeface="Cambria Math" panose="02040503050406030204" pitchFamily="18" charset="0"/>
                      </a:rPr>
                      <m:t> </m:t>
                    </m:r>
                    <m:r>
                      <a:rPr lang="en-AU" i="1">
                        <a:latin typeface="Cambria Math" panose="02040503050406030204" pitchFamily="18" charset="0"/>
                      </a:rPr>
                      <m:t>𝑚𝑜𝑑</m:t>
                    </m:r>
                    <m:d>
                      <m:dPr>
                        <m:ctrlPr>
                          <a:rPr lang="en-AU" i="1">
                            <a:latin typeface="Cambria Math" panose="02040503050406030204" pitchFamily="18" charset="0"/>
                          </a:rPr>
                        </m:ctrlPr>
                      </m:dPr>
                      <m:e>
                        <m:r>
                          <a:rPr lang="en-AU" i="1">
                            <a:latin typeface="Cambria Math" panose="02040503050406030204" pitchFamily="18" charset="0"/>
                          </a:rPr>
                          <m:t>6</m:t>
                        </m:r>
                      </m:e>
                    </m:d>
                    <m:r>
                      <a:rPr lang="en-AU" i="1">
                        <a:latin typeface="Cambria Math" panose="02040503050406030204" pitchFamily="18" charset="0"/>
                      </a:rPr>
                      <m:t>=1</m:t>
                    </m:r>
                  </m:oMath>
                </a14:m>
                <a:endParaRPr lang="en-US" dirty="0"/>
              </a:p>
              <a:p>
                <a:r>
                  <a:rPr lang="en-US" dirty="0"/>
                  <a:t>So we can write out the multiples of 5 (generally, multiples of e) from the start and see which one fits the equation above.</a:t>
                </a:r>
              </a:p>
              <a:p>
                <a:r>
                  <a:rPr lang="en-US" dirty="0"/>
                  <a:t>5, 10, 15, 20, 25, 30….</a:t>
                </a:r>
              </a:p>
              <a:p>
                <a:r>
                  <a:rPr lang="en-US" dirty="0"/>
                  <a:t>What are the moduli?</a:t>
                </a:r>
              </a:p>
              <a:p>
                <a:r>
                  <a:rPr lang="en-US" dirty="0"/>
                  <a:t>5, 4, 3, 2, 1, 0 …. It is a repeating pattern, where you get zero for every 6</a:t>
                </a:r>
                <a:r>
                  <a:rPr lang="en-US" baseline="30000" dirty="0"/>
                  <a:t>th</a:t>
                </a:r>
                <a:r>
                  <a:rPr lang="en-US" dirty="0"/>
                  <a:t> multiple (as the mod is by 6!)</a:t>
                </a:r>
              </a:p>
              <a:p>
                <a:r>
                  <a:rPr lang="en-US" dirty="0"/>
                  <a:t>So </a:t>
                </a:r>
                <a14:m>
                  <m:oMath xmlns:m="http://schemas.openxmlformats.org/officeDocument/2006/math">
                    <m:r>
                      <a:rPr lang="en-AU" i="1">
                        <a:latin typeface="Cambria Math" panose="02040503050406030204" pitchFamily="18" charset="0"/>
                      </a:rPr>
                      <m:t>𝑑</m:t>
                    </m:r>
                  </m:oMath>
                </a14:m>
                <a:r>
                  <a:rPr lang="en-US" dirty="0"/>
                  <a:t> can be from ANY of the multiples that give us 1. Let’s pick </a:t>
                </a:r>
                <a14:m>
                  <m:oMath xmlns:m="http://schemas.openxmlformats.org/officeDocument/2006/math">
                    <m:r>
                      <a:rPr lang="en-AU" i="1">
                        <a:latin typeface="Cambria Math" panose="02040503050406030204" pitchFamily="18" charset="0"/>
                      </a:rPr>
                      <m:t>5</m:t>
                    </m:r>
                    <m:r>
                      <a:rPr lang="en-AU" i="1">
                        <a:latin typeface="Cambria Math" panose="02040503050406030204" pitchFamily="18" charset="0"/>
                      </a:rPr>
                      <m:t>𝑑</m:t>
                    </m:r>
                  </m:oMath>
                </a14:m>
                <a:r>
                  <a:rPr lang="en-US" dirty="0"/>
                  <a:t> = 55, hence </a:t>
                </a:r>
                <a14:m>
                  <m:oMath xmlns:m="http://schemas.openxmlformats.org/officeDocument/2006/math">
                    <m:r>
                      <a:rPr lang="en-AU" i="1">
                        <a:latin typeface="Cambria Math" panose="02040503050406030204" pitchFamily="18" charset="0"/>
                      </a:rPr>
                      <m:t>𝑑</m:t>
                    </m:r>
                  </m:oMath>
                </a14:m>
                <a:r>
                  <a:rPr lang="en-US" dirty="0"/>
                  <a:t> = 11.</a:t>
                </a:r>
              </a:p>
              <a:p>
                <a:r>
                  <a:rPr lang="en-AU" dirty="0"/>
                  <a:t>That is your private key.</a:t>
                </a:r>
              </a:p>
              <a:p>
                <a:endParaRPr lang="en-US" dirty="0"/>
              </a:p>
            </p:txBody>
          </p:sp>
        </mc:Choice>
        <mc:Fallback xmlns="">
          <p:sp>
            <p:nvSpPr>
              <p:cNvPr id="3" name="Content Placeholder 2">
                <a:extLst>
                  <a:ext uri="{FF2B5EF4-FFF2-40B4-BE49-F238E27FC236}">
                    <a16:creationId xmlns:a16="http://schemas.microsoft.com/office/drawing/2014/main" id="{1A1C49B9-1479-6318-AE08-8EA12E23CC05}"/>
                  </a:ext>
                </a:extLst>
              </p:cNvPr>
              <p:cNvSpPr>
                <a:spLocks noGrp="1" noRot="1" noChangeAspect="1" noMove="1" noResize="1" noEditPoints="1" noAdjustHandles="1" noChangeArrowheads="1" noChangeShapeType="1" noTextEdit="1"/>
              </p:cNvSpPr>
              <p:nvPr>
                <p:ph idx="1"/>
              </p:nvPr>
            </p:nvSpPr>
            <p:spPr>
              <a:blipFill>
                <a:blip r:embed="rId3"/>
                <a:stretch>
                  <a:fillRect l="-115" t="-3436"/>
                </a:stretch>
              </a:blipFill>
            </p:spPr>
            <p:txBody>
              <a:bodyPr/>
              <a:lstStyle/>
              <a:p>
                <a:r>
                  <a:rPr lang="en-US">
                    <a:noFill/>
                  </a:rPr>
                  <a:t> </a:t>
                </a:r>
              </a:p>
            </p:txBody>
          </p:sp>
        </mc:Fallback>
      </mc:AlternateContent>
    </p:spTree>
    <p:extLst>
      <p:ext uri="{BB962C8B-B14F-4D97-AF65-F5344CB8AC3E}">
        <p14:creationId xmlns:p14="http://schemas.microsoft.com/office/powerpoint/2010/main" val="141119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68EE-A5EF-D7CD-4959-C516060315B1}"/>
              </a:ext>
            </a:extLst>
          </p:cNvPr>
          <p:cNvSpPr>
            <a:spLocks noGrp="1"/>
          </p:cNvSpPr>
          <p:nvPr>
            <p:ph type="title"/>
          </p:nvPr>
        </p:nvSpPr>
        <p:spPr/>
        <p:txBody>
          <a:bodyPr/>
          <a:lstStyle/>
          <a:p>
            <a:r>
              <a:rPr lang="en-US" dirty="0"/>
              <a:t>RSA: the big picture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EA8E55-75C4-4E54-7AF0-E61ACE6D3CFE}"/>
                  </a:ext>
                </a:extLst>
              </p:cNvPr>
              <p:cNvSpPr>
                <a:spLocks noGrp="1"/>
              </p:cNvSpPr>
              <p:nvPr>
                <p:ph idx="1"/>
              </p:nvPr>
            </p:nvSpPr>
            <p:spPr/>
            <p:txBody>
              <a:bodyPr/>
              <a:lstStyle/>
              <a:p>
                <a:r>
                  <a:rPr lang="en-AU" dirty="0"/>
                  <a:t>Overall, this is how the previous steps come together in the actual encryption/decryption process:</a:t>
                </a:r>
              </a:p>
              <a:p>
                <a:r>
                  <a:rPr lang="en-AU" dirty="0"/>
                  <a:t>You distribute both parts </a:t>
                </a:r>
                <a14:m>
                  <m:oMath xmlns:m="http://schemas.openxmlformats.org/officeDocument/2006/math">
                    <m:r>
                      <a:rPr lang="en-AU" i="1" dirty="0">
                        <a:latin typeface="Cambria Math" panose="02040503050406030204" pitchFamily="18" charset="0"/>
                      </a:rPr>
                      <m:t>𝑁</m:t>
                    </m:r>
                  </m:oMath>
                </a14:m>
                <a:r>
                  <a:rPr lang="en-AU" dirty="0"/>
                  <a:t> and </a:t>
                </a:r>
                <a14:m>
                  <m:oMath xmlns:m="http://schemas.openxmlformats.org/officeDocument/2006/math">
                    <m:r>
                      <a:rPr lang="en-AU" i="1" dirty="0">
                        <a:latin typeface="Cambria Math" panose="02040503050406030204" pitchFamily="18" charset="0"/>
                      </a:rPr>
                      <m:t>𝑒</m:t>
                    </m:r>
                  </m:oMath>
                </a14:m>
                <a:r>
                  <a:rPr lang="en-AU" dirty="0"/>
                  <a:t> of the public key and keep </a:t>
                </a:r>
                <a14:m>
                  <m:oMath xmlns:m="http://schemas.openxmlformats.org/officeDocument/2006/math">
                    <m:r>
                      <a:rPr lang="en-AU" i="1" dirty="0">
                        <a:latin typeface="Cambria Math" panose="02040503050406030204" pitchFamily="18" charset="0"/>
                      </a:rPr>
                      <m:t>𝑑</m:t>
                    </m:r>
                  </m:oMath>
                </a14:m>
                <a:r>
                  <a:rPr lang="en-AU" dirty="0"/>
                  <a:t> secret. </a:t>
                </a:r>
              </a:p>
              <a:p>
                <a:r>
                  <a:rPr lang="en-AU" dirty="0"/>
                  <a:t>Sender does: </a:t>
                </a:r>
                <a14:m>
                  <m:oMath xmlns:m="http://schemas.openxmlformats.org/officeDocument/2006/math">
                    <m:r>
                      <a:rPr lang="en-AU" i="1" dirty="0">
                        <a:latin typeface="Cambria Math" panose="02040503050406030204" pitchFamily="18" charset="0"/>
                      </a:rPr>
                      <m:t>𝑐</m:t>
                    </m:r>
                    <m:r>
                      <a:rPr lang="en-AU" i="1" dirty="0">
                        <a:latin typeface="Cambria Math" panose="02040503050406030204" pitchFamily="18" charset="0"/>
                      </a:rPr>
                      <m:t> = </m:t>
                    </m:r>
                    <m:sSup>
                      <m:sSupPr>
                        <m:ctrlPr>
                          <a:rPr lang="en-AU" i="1" dirty="0">
                            <a:latin typeface="Cambria Math" panose="02040503050406030204" pitchFamily="18" charset="0"/>
                          </a:rPr>
                        </m:ctrlPr>
                      </m:sSupPr>
                      <m:e>
                        <m:r>
                          <a:rPr lang="en-AU" i="1" dirty="0">
                            <a:latin typeface="Cambria Math" panose="02040503050406030204" pitchFamily="18" charset="0"/>
                          </a:rPr>
                          <m:t>𝑚</m:t>
                        </m:r>
                      </m:e>
                      <m:sup>
                        <m:r>
                          <a:rPr lang="en-AU" i="1" dirty="0">
                            <a:latin typeface="Cambria Math" panose="02040503050406030204" pitchFamily="18" charset="0"/>
                          </a:rPr>
                          <m:t>𝑒</m:t>
                        </m:r>
                      </m:sup>
                    </m:sSup>
                    <m:r>
                      <a:rPr lang="en-AU" i="1" dirty="0">
                        <a:latin typeface="Cambria Math" panose="02040503050406030204" pitchFamily="18" charset="0"/>
                      </a:rPr>
                      <m:t> (</m:t>
                    </m:r>
                    <m:r>
                      <a:rPr lang="en-AU" i="1" dirty="0">
                        <a:latin typeface="Cambria Math" panose="02040503050406030204" pitchFamily="18" charset="0"/>
                      </a:rPr>
                      <m:t>𝑚𝑜𝑑</m:t>
                    </m:r>
                    <m:r>
                      <a:rPr lang="en-AU" i="1" dirty="0">
                        <a:latin typeface="Cambria Math" panose="02040503050406030204" pitchFamily="18" charset="0"/>
                      </a:rPr>
                      <m:t> </m:t>
                    </m:r>
                    <m:r>
                      <a:rPr lang="en-AU" i="1" dirty="0">
                        <a:latin typeface="Cambria Math" panose="02040503050406030204" pitchFamily="18" charset="0"/>
                      </a:rPr>
                      <m:t>𝑁</m:t>
                    </m:r>
                    <m:r>
                      <a:rPr lang="en-AU" i="1" dirty="0">
                        <a:latin typeface="Cambria Math" panose="02040503050406030204" pitchFamily="18" charset="0"/>
                      </a:rPr>
                      <m:t>) </m:t>
                    </m:r>
                  </m:oMath>
                </a14:m>
                <a:r>
                  <a:rPr lang="en-AU" dirty="0"/>
                  <a:t>and sends </a:t>
                </a:r>
                <a14:m>
                  <m:oMath xmlns:m="http://schemas.openxmlformats.org/officeDocument/2006/math">
                    <m:r>
                      <a:rPr lang="en-AU" i="1" dirty="0">
                        <a:latin typeface="Cambria Math" panose="02040503050406030204" pitchFamily="18" charset="0"/>
                      </a:rPr>
                      <m:t>𝑐</m:t>
                    </m:r>
                  </m:oMath>
                </a14:m>
                <a:endParaRPr lang="en-AU" dirty="0"/>
              </a:p>
              <a:p>
                <a:r>
                  <a:rPr lang="en-AU" dirty="0"/>
                  <a:t>Receiver does: </a:t>
                </a:r>
                <a14:m>
                  <m:oMath xmlns:m="http://schemas.openxmlformats.org/officeDocument/2006/math">
                    <m:r>
                      <a:rPr lang="en-AU" i="1" dirty="0">
                        <a:latin typeface="Cambria Math" panose="02040503050406030204" pitchFamily="18" charset="0"/>
                      </a:rPr>
                      <m:t>𝑚</m:t>
                    </m:r>
                    <m:r>
                      <a:rPr lang="en-AU" i="1" dirty="0">
                        <a:latin typeface="Cambria Math" panose="02040503050406030204" pitchFamily="18" charset="0"/>
                      </a:rPr>
                      <m:t> = </m:t>
                    </m:r>
                    <m:sSup>
                      <m:sSupPr>
                        <m:ctrlPr>
                          <a:rPr lang="en-AU" i="1" dirty="0">
                            <a:latin typeface="Cambria Math" panose="02040503050406030204" pitchFamily="18" charset="0"/>
                          </a:rPr>
                        </m:ctrlPr>
                      </m:sSupPr>
                      <m:e>
                        <m:r>
                          <a:rPr lang="en-AU" i="1" dirty="0">
                            <a:latin typeface="Cambria Math" panose="02040503050406030204" pitchFamily="18" charset="0"/>
                          </a:rPr>
                          <m:t>𝑐</m:t>
                        </m:r>
                      </m:e>
                      <m:sup>
                        <m:r>
                          <a:rPr lang="en-AU" i="1" dirty="0">
                            <a:latin typeface="Cambria Math" panose="02040503050406030204" pitchFamily="18" charset="0"/>
                          </a:rPr>
                          <m:t>𝑑</m:t>
                        </m:r>
                      </m:sup>
                    </m:sSup>
                    <m:r>
                      <a:rPr lang="en-AU" i="1" dirty="0">
                        <a:latin typeface="Cambria Math" panose="02040503050406030204" pitchFamily="18" charset="0"/>
                      </a:rPr>
                      <m:t> (</m:t>
                    </m:r>
                    <m:r>
                      <a:rPr lang="en-AU" i="1" dirty="0">
                        <a:latin typeface="Cambria Math" panose="02040503050406030204" pitchFamily="18" charset="0"/>
                      </a:rPr>
                      <m:t>𝑚𝑜𝑑</m:t>
                    </m:r>
                    <m:r>
                      <a:rPr lang="en-AU" i="1" dirty="0">
                        <a:latin typeface="Cambria Math" panose="02040503050406030204" pitchFamily="18" charset="0"/>
                      </a:rPr>
                      <m:t> </m:t>
                    </m:r>
                    <m:r>
                      <a:rPr lang="en-AU" i="1" dirty="0">
                        <a:latin typeface="Cambria Math" panose="02040503050406030204" pitchFamily="18" charset="0"/>
                      </a:rPr>
                      <m:t>𝑁</m:t>
                    </m:r>
                    <m:r>
                      <a:rPr lang="en-AU" i="1" dirty="0">
                        <a:latin typeface="Cambria Math" panose="02040503050406030204" pitchFamily="18" charset="0"/>
                      </a:rPr>
                      <m:t>)</m:t>
                    </m:r>
                  </m:oMath>
                </a14:m>
                <a:r>
                  <a:rPr lang="en-AU" dirty="0"/>
                  <a:t> to get the original </a:t>
                </a:r>
                <a14:m>
                  <m:oMath xmlns:m="http://schemas.openxmlformats.org/officeDocument/2006/math">
                    <m:r>
                      <a:rPr lang="en-AU" i="1" dirty="0">
                        <a:latin typeface="Cambria Math" panose="02040503050406030204" pitchFamily="18" charset="0"/>
                      </a:rPr>
                      <m:t>𝑚</m:t>
                    </m:r>
                  </m:oMath>
                </a14:m>
                <a:r>
                  <a:rPr lang="en-AU" dirty="0"/>
                  <a:t>.</a:t>
                </a:r>
              </a:p>
              <a:p>
                <a:r>
                  <a:rPr lang="en-AU" dirty="0"/>
                  <a:t>This is what we mean when we say someone sends you a message encrypted with the public key and you can decrypt it with the private key.</a:t>
                </a:r>
              </a:p>
              <a:p>
                <a:endParaRPr lang="en-AU" dirty="0"/>
              </a:p>
              <a:p>
                <a:endParaRPr lang="en-US" dirty="0"/>
              </a:p>
            </p:txBody>
          </p:sp>
        </mc:Choice>
        <mc:Fallback xmlns="">
          <p:sp>
            <p:nvSpPr>
              <p:cNvPr id="3" name="Content Placeholder 2">
                <a:extLst>
                  <a:ext uri="{FF2B5EF4-FFF2-40B4-BE49-F238E27FC236}">
                    <a16:creationId xmlns:a16="http://schemas.microsoft.com/office/drawing/2014/main" id="{9AEA8E55-75C4-4E54-7AF0-E61ACE6D3CFE}"/>
                  </a:ext>
                </a:extLst>
              </p:cNvPr>
              <p:cNvSpPr>
                <a:spLocks noGrp="1" noRot="1" noChangeAspect="1" noMove="1" noResize="1" noEditPoints="1" noAdjustHandles="1" noChangeArrowheads="1" noChangeShapeType="1" noTextEdit="1"/>
              </p:cNvSpPr>
              <p:nvPr>
                <p:ph idx="1"/>
              </p:nvPr>
            </p:nvSpPr>
            <p:spPr>
              <a:blipFill>
                <a:blip r:embed="rId2"/>
                <a:stretch>
                  <a:fillRect l="-115"/>
                </a:stretch>
              </a:blipFill>
            </p:spPr>
            <p:txBody>
              <a:bodyPr/>
              <a:lstStyle/>
              <a:p>
                <a:r>
                  <a:rPr lang="en-US">
                    <a:noFill/>
                  </a:rPr>
                  <a:t> </a:t>
                </a:r>
              </a:p>
            </p:txBody>
          </p:sp>
        </mc:Fallback>
      </mc:AlternateContent>
    </p:spTree>
    <p:extLst>
      <p:ext uri="{BB962C8B-B14F-4D97-AF65-F5344CB8AC3E}">
        <p14:creationId xmlns:p14="http://schemas.microsoft.com/office/powerpoint/2010/main" val="421417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AC7A-4C5A-DF6A-4953-0756EC1475FA}"/>
              </a:ext>
            </a:extLst>
          </p:cNvPr>
          <p:cNvSpPr>
            <a:spLocks noGrp="1"/>
          </p:cNvSpPr>
          <p:nvPr>
            <p:ph type="title"/>
          </p:nvPr>
        </p:nvSpPr>
        <p:spPr/>
        <p:txBody>
          <a:bodyPr/>
          <a:lstStyle/>
          <a:p>
            <a:r>
              <a:rPr lang="en-US" dirty="0"/>
              <a:t>Over simplifications so far</a:t>
            </a:r>
          </a:p>
        </p:txBody>
      </p:sp>
      <p:sp>
        <p:nvSpPr>
          <p:cNvPr id="3" name="Content Placeholder 2">
            <a:extLst>
              <a:ext uri="{FF2B5EF4-FFF2-40B4-BE49-F238E27FC236}">
                <a16:creationId xmlns:a16="http://schemas.microsoft.com/office/drawing/2014/main" id="{1F191E7D-9B7F-E81E-07F3-C72252FD5011}"/>
              </a:ext>
            </a:extLst>
          </p:cNvPr>
          <p:cNvSpPr>
            <a:spLocks noGrp="1"/>
          </p:cNvSpPr>
          <p:nvPr>
            <p:ph idx="1"/>
          </p:nvPr>
        </p:nvSpPr>
        <p:spPr/>
        <p:txBody>
          <a:bodyPr/>
          <a:lstStyle/>
          <a:p>
            <a:r>
              <a:rPr lang="en-US" dirty="0"/>
              <a:t>How to convert m to a number?</a:t>
            </a:r>
          </a:p>
          <a:p>
            <a:r>
              <a:rPr lang="en-US" dirty="0"/>
              <a:t>How to calculate d?</a:t>
            </a:r>
          </a:p>
          <a:p>
            <a:r>
              <a:rPr lang="en-US" dirty="0"/>
              <a:t>Exponentiation of large numbers</a:t>
            </a:r>
          </a:p>
        </p:txBody>
      </p:sp>
    </p:spTree>
    <p:extLst>
      <p:ext uri="{BB962C8B-B14F-4D97-AF65-F5344CB8AC3E}">
        <p14:creationId xmlns:p14="http://schemas.microsoft.com/office/powerpoint/2010/main" val="53395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p:nvPr/>
        </p:nvSpPr>
        <p:spPr>
          <a:xfrm>
            <a:off x="9652000" y="6477000"/>
            <a:ext cx="2540000" cy="381200"/>
          </a:xfrm>
          <a:prstGeom prst="rect">
            <a:avLst/>
          </a:prstGeom>
          <a:noFill/>
          <a:ln>
            <a:noFill/>
          </a:ln>
        </p:spPr>
        <p:txBody>
          <a:bodyPr spcFirstLastPara="1" wrap="square" lIns="120000" tIns="62400" rIns="120000" bIns="62400" anchor="t" anchorCtr="0">
            <a:noAutofit/>
          </a:bodyPr>
          <a:lstStyle/>
          <a:p>
            <a:pPr algn="r">
              <a:buClr>
                <a:srgbClr val="000000"/>
              </a:buClr>
              <a:buSzPts val="1400"/>
            </a:pPr>
            <a:fld id="{00000000-1234-1234-1234-123412341234}" type="slidenum">
              <a:rPr lang="en" sz="1867">
                <a:solidFill>
                  <a:srgbClr val="000000"/>
                </a:solidFill>
                <a:latin typeface="Arial Black"/>
                <a:ea typeface="Arial Black"/>
                <a:cs typeface="Arial Black"/>
                <a:sym typeface="Arial Black"/>
              </a:rPr>
              <a:pPr algn="r">
                <a:buClr>
                  <a:srgbClr val="000000"/>
                </a:buClr>
                <a:buSzPts val="1400"/>
              </a:pPr>
              <a:t>18</a:t>
            </a:fld>
            <a:endParaRPr sz="1867">
              <a:solidFill>
                <a:srgbClr val="000000"/>
              </a:solidFill>
              <a:latin typeface="Arial"/>
              <a:ea typeface="Arial"/>
              <a:cs typeface="Arial"/>
              <a:sym typeface="Arial"/>
            </a:endParaRPr>
          </a:p>
        </p:txBody>
      </p:sp>
      <p:sp>
        <p:nvSpPr>
          <p:cNvPr id="182" name="Google Shape;182;p16"/>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3200"/>
            </a:pPr>
            <a:r>
              <a:rPr lang="en" sz="4000" dirty="0">
                <a:ea typeface="Times New Roman"/>
                <a:cs typeface="Times New Roman"/>
                <a:sym typeface="Times New Roman"/>
              </a:rPr>
              <a:t>Message Preprocessing</a:t>
            </a:r>
            <a:endParaRPr sz="2400" dirty="0"/>
          </a:p>
        </p:txBody>
      </p:sp>
      <p:sp>
        <p:nvSpPr>
          <p:cNvPr id="183" name="Google Shape;183;p16"/>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Each letter in the message is represented as its ASCII code number.</a:t>
            </a:r>
            <a:endParaRPr sz="1200" dirty="0"/>
          </a:p>
          <a:p>
            <a:pPr marL="448722" indent="-279393">
              <a:lnSpc>
                <a:spcPct val="80000"/>
              </a:lnSpc>
              <a:spcBef>
                <a:spcPts val="1600"/>
              </a:spcBef>
              <a:spcAft>
                <a:spcPts val="0"/>
              </a:spcAft>
              <a:buClr>
                <a:srgbClr val="000000"/>
              </a:buClr>
              <a:buSzPts val="2000"/>
              <a:buNone/>
            </a:pPr>
            <a:endParaRPr dirty="0">
              <a:solidFill>
                <a:srgbClr val="000000"/>
              </a:solidFill>
              <a:ea typeface="Times New Roman"/>
              <a:cs typeface="Times New Roman"/>
              <a:sym typeface="Times New Roman"/>
            </a:endParaRPr>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In ASCII, 'A' is coded as 65, 'B' is coded as 66 and so on. </a:t>
            </a:r>
            <a:endParaRPr sz="1200" dirty="0"/>
          </a:p>
          <a:p>
            <a:pPr marL="448722" indent="-279393">
              <a:lnSpc>
                <a:spcPct val="80000"/>
              </a:lnSpc>
              <a:spcBef>
                <a:spcPts val="1600"/>
              </a:spcBef>
              <a:spcAft>
                <a:spcPts val="0"/>
              </a:spcAft>
              <a:buClr>
                <a:srgbClr val="000000"/>
              </a:buClr>
              <a:buSzPts val="2000"/>
              <a:buNone/>
            </a:pPr>
            <a:endParaRPr dirty="0">
              <a:solidFill>
                <a:srgbClr val="000000"/>
              </a:solidFill>
              <a:ea typeface="Times New Roman"/>
              <a:cs typeface="Times New Roman"/>
              <a:sym typeface="Times New Roman"/>
            </a:endParaRPr>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The message "Secret!" is coded as: 83 101 99 114 101 116 33</a:t>
            </a:r>
            <a:endParaRPr sz="1200" dirty="0"/>
          </a:p>
          <a:p>
            <a:pPr marL="448722" indent="-279393">
              <a:lnSpc>
                <a:spcPct val="80000"/>
              </a:lnSpc>
              <a:spcBef>
                <a:spcPts val="1600"/>
              </a:spcBef>
              <a:spcAft>
                <a:spcPts val="0"/>
              </a:spcAft>
              <a:buClr>
                <a:srgbClr val="000000"/>
              </a:buClr>
              <a:buSzPts val="2000"/>
              <a:buNone/>
            </a:pPr>
            <a:endParaRPr dirty="0">
              <a:solidFill>
                <a:srgbClr val="000000"/>
              </a:solidFill>
              <a:ea typeface="Times New Roman"/>
              <a:cs typeface="Times New Roman"/>
              <a:sym typeface="Times New Roman"/>
            </a:endParaRPr>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Each ASCII code number is then represented in binary notation using 8 bits.</a:t>
            </a:r>
            <a:br>
              <a:rPr lang="en" dirty="0">
                <a:solidFill>
                  <a:srgbClr val="000000"/>
                </a:solidFill>
                <a:ea typeface="Times New Roman"/>
                <a:cs typeface="Times New Roman"/>
                <a:sym typeface="Times New Roman"/>
              </a:rPr>
            </a:br>
            <a:r>
              <a:rPr lang="en" dirty="0">
                <a:solidFill>
                  <a:srgbClr val="000000"/>
                </a:solidFill>
                <a:ea typeface="Times New Roman"/>
                <a:cs typeface="Times New Roman"/>
                <a:sym typeface="Times New Roman"/>
              </a:rPr>
              <a:t>For this example, the binary codes become: </a:t>
            </a:r>
            <a:endParaRPr dirty="0">
              <a:solidFill>
                <a:srgbClr val="000000"/>
              </a:solidFill>
              <a:ea typeface="Times New Roman"/>
              <a:cs typeface="Times New Roman"/>
              <a:sym typeface="Times New Roman"/>
            </a:endParaRPr>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01010011 01100101 01100011 01110010 01100101 01110100 00100001</a:t>
            </a:r>
            <a:endParaRPr sz="1200" dirty="0"/>
          </a:p>
          <a:p>
            <a:pPr marL="448722" indent="-296326">
              <a:lnSpc>
                <a:spcPct val="80000"/>
              </a:lnSpc>
              <a:spcBef>
                <a:spcPts val="1600"/>
              </a:spcBef>
              <a:spcAft>
                <a:spcPts val="0"/>
              </a:spcAft>
              <a:buClr>
                <a:srgbClr val="000000"/>
              </a:buClr>
              <a:buSzPts val="180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baseline="-25000" dirty="0">
              <a:solidFill>
                <a:schemeClr val="dk1"/>
              </a:solidFill>
              <a:ea typeface="Times New Roman"/>
              <a:cs typeface="Times New Roman"/>
              <a:sym typeface="Times New Roman"/>
            </a:endParaRPr>
          </a:p>
          <a:p>
            <a:pPr marL="448722" indent="-313259">
              <a:lnSpc>
                <a:spcPct val="80000"/>
              </a:lnSpc>
              <a:spcBef>
                <a:spcPts val="1600"/>
              </a:spcBef>
              <a:spcAft>
                <a:spcPts val="0"/>
              </a:spcAft>
              <a:buClr>
                <a:srgbClr val="000000"/>
              </a:buClr>
              <a:buSzPts val="1600"/>
              <a:buNone/>
            </a:pPr>
            <a:endParaRPr sz="1600" dirty="0">
              <a:solidFill>
                <a:schemeClr val="dk1"/>
              </a:solidFill>
              <a:ea typeface="Times New Roman"/>
              <a:cs typeface="Times New Roman"/>
              <a:sym typeface="Times New Roman"/>
            </a:endParaRPr>
          </a:p>
          <a:p>
            <a:pPr marL="982109" lvl="1" indent="-228594">
              <a:lnSpc>
                <a:spcPct val="80000"/>
              </a:lnSpc>
              <a:spcBef>
                <a:spcPts val="933"/>
              </a:spcBef>
              <a:spcAft>
                <a:spcPts val="0"/>
              </a:spcAft>
              <a:buClr>
                <a:srgbClr val="000000"/>
              </a:buClr>
              <a:buSzPts val="1700"/>
              <a:buNone/>
            </a:pPr>
            <a:endParaRPr sz="1800" dirty="0">
              <a:solidFill>
                <a:schemeClr val="dk1"/>
              </a:solidFill>
              <a:ea typeface="Times New Roman"/>
              <a:cs typeface="Times New Roman"/>
              <a:sym typeface="Times New Roman"/>
            </a:endParaRPr>
          </a:p>
          <a:p>
            <a:pPr marL="448722" indent="-279393">
              <a:lnSpc>
                <a:spcPct val="115000"/>
              </a:lnSpc>
              <a:spcBef>
                <a:spcPts val="1600"/>
              </a:spcBef>
              <a:spcAft>
                <a:spcPts val="0"/>
              </a:spcAft>
              <a:buSzPts val="2000"/>
              <a:buNone/>
            </a:pPr>
            <a:endParaRPr dirty="0">
              <a:solidFill>
                <a:schemeClr val="dk1"/>
              </a:solidFill>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p:nvPr/>
        </p:nvSpPr>
        <p:spPr>
          <a:xfrm>
            <a:off x="9652000" y="6477000"/>
            <a:ext cx="2540000" cy="381200"/>
          </a:xfrm>
          <a:prstGeom prst="rect">
            <a:avLst/>
          </a:prstGeom>
          <a:noFill/>
          <a:ln>
            <a:noFill/>
          </a:ln>
        </p:spPr>
        <p:txBody>
          <a:bodyPr spcFirstLastPara="1" wrap="square" lIns="120000" tIns="62400" rIns="120000" bIns="62400" anchor="t" anchorCtr="0">
            <a:noAutofit/>
          </a:bodyPr>
          <a:lstStyle/>
          <a:p>
            <a:pPr algn="r">
              <a:buClr>
                <a:srgbClr val="000000"/>
              </a:buClr>
              <a:buSzPts val="1400"/>
            </a:pPr>
            <a:fld id="{00000000-1234-1234-1234-123412341234}" type="slidenum">
              <a:rPr lang="en" sz="1867">
                <a:solidFill>
                  <a:srgbClr val="000000"/>
                </a:solidFill>
                <a:latin typeface="Arial Black"/>
                <a:ea typeface="Arial Black"/>
                <a:cs typeface="Arial Black"/>
                <a:sym typeface="Arial Black"/>
              </a:rPr>
              <a:pPr algn="r">
                <a:buClr>
                  <a:srgbClr val="000000"/>
                </a:buClr>
                <a:buSzPts val="1400"/>
              </a:pPr>
              <a:t>19</a:t>
            </a:fld>
            <a:endParaRPr sz="1867">
              <a:solidFill>
                <a:srgbClr val="000000"/>
              </a:solidFill>
              <a:latin typeface="Arial"/>
              <a:ea typeface="Arial"/>
              <a:cs typeface="Arial"/>
              <a:sym typeface="Arial"/>
            </a:endParaRPr>
          </a:p>
        </p:txBody>
      </p:sp>
      <p:sp>
        <p:nvSpPr>
          <p:cNvPr id="190" name="Google Shape;190;p17"/>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3200"/>
            </a:pPr>
            <a:r>
              <a:rPr lang="en" sz="4000" dirty="0">
                <a:ea typeface="Times New Roman"/>
                <a:cs typeface="Times New Roman"/>
                <a:sym typeface="Times New Roman"/>
              </a:rPr>
              <a:t>Message Preprocessing</a:t>
            </a:r>
            <a:endParaRPr sz="4000" dirty="0">
              <a:solidFill>
                <a:srgbClr val="000000"/>
              </a:solidFill>
              <a:ea typeface="Times New Roman"/>
              <a:cs typeface="Times New Roman"/>
              <a:sym typeface="Times New Roman"/>
            </a:endParaRPr>
          </a:p>
        </p:txBody>
      </p:sp>
      <p:sp>
        <p:nvSpPr>
          <p:cNvPr id="191" name="Google Shape;191;p17"/>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Each pair of characters is then assembled into blocks.</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This is done by taking two 8 bit numbers and representing them side by side as one 16 bit number. </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In this example, there are 7 original characters that form 4 blocks (with padding):</a:t>
            </a:r>
            <a:endParaRPr dirty="0">
              <a:solidFill>
                <a:srgbClr val="000000"/>
              </a:solidFill>
              <a:ea typeface="Times New Roman"/>
              <a:cs typeface="Times New Roman"/>
              <a:sym typeface="Times New Roman"/>
            </a:endParaRPr>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0101001101100101</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0110001101110010</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0110010101110100</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0000000000100001 </a:t>
            </a:r>
            <a:br>
              <a:rPr lang="en" dirty="0">
                <a:solidFill>
                  <a:srgbClr val="000000"/>
                </a:solidFill>
                <a:ea typeface="Times New Roman"/>
                <a:cs typeface="Times New Roman"/>
                <a:sym typeface="Times New Roman"/>
              </a:rPr>
            </a:br>
            <a:br>
              <a:rPr lang="en" dirty="0">
                <a:solidFill>
                  <a:srgbClr val="000000"/>
                </a:solidFill>
                <a:ea typeface="Times New Roman"/>
                <a:cs typeface="Times New Roman"/>
                <a:sym typeface="Times New Roman"/>
              </a:rPr>
            </a:br>
            <a:r>
              <a:rPr lang="en" dirty="0">
                <a:solidFill>
                  <a:srgbClr val="000000"/>
                </a:solidFill>
                <a:ea typeface="Times New Roman"/>
                <a:cs typeface="Times New Roman"/>
                <a:sym typeface="Times New Roman"/>
              </a:rPr>
              <a:t>Real applications of RSA use blocks of up to 8 or 16 characters each (64 or 128 bits in length).</a:t>
            </a:r>
            <a:endParaRPr sz="1200" dirty="0"/>
          </a:p>
          <a:p>
            <a:pPr marL="448722" indent="-448722">
              <a:lnSpc>
                <a:spcPct val="80000"/>
              </a:lnSpc>
              <a:spcBef>
                <a:spcPts val="1600"/>
              </a:spcBef>
              <a:spcAft>
                <a:spcPts val="0"/>
              </a:spcAft>
              <a:buClr>
                <a:srgbClr val="000000"/>
              </a:buClr>
              <a:buSzPts val="2000"/>
              <a:buFont typeface="Noto Sans Symbols"/>
              <a:buChar char="▪"/>
            </a:pPr>
            <a:r>
              <a:rPr lang="en" dirty="0">
                <a:solidFill>
                  <a:srgbClr val="000000"/>
                </a:solidFill>
                <a:ea typeface="Times New Roman"/>
                <a:cs typeface="Times New Roman"/>
                <a:sym typeface="Times New Roman"/>
              </a:rPr>
              <a:t>Each message block is then represented as a decimal number that will be encrypted. For this example, the code blocks in decimal are:</a:t>
            </a:r>
            <a:br>
              <a:rPr lang="en" dirty="0">
                <a:solidFill>
                  <a:srgbClr val="000000"/>
                </a:solidFill>
                <a:ea typeface="Times New Roman"/>
                <a:cs typeface="Times New Roman"/>
                <a:sym typeface="Times New Roman"/>
              </a:rPr>
            </a:br>
            <a:r>
              <a:rPr lang="en" dirty="0">
                <a:solidFill>
                  <a:srgbClr val="000000"/>
                </a:solidFill>
                <a:ea typeface="Times New Roman"/>
                <a:cs typeface="Times New Roman"/>
                <a:sym typeface="Times New Roman"/>
              </a:rPr>
              <a:t>21349 25458 25972 33</a:t>
            </a:r>
            <a:endParaRPr sz="1200" dirty="0"/>
          </a:p>
          <a:p>
            <a:pPr marL="448722" indent="-296326">
              <a:lnSpc>
                <a:spcPct val="80000"/>
              </a:lnSpc>
              <a:spcBef>
                <a:spcPts val="1600"/>
              </a:spcBef>
              <a:spcAft>
                <a:spcPts val="0"/>
              </a:spcAft>
              <a:buClr>
                <a:srgbClr val="000000"/>
              </a:buClr>
              <a:buSzPts val="180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1600" baseline="-25000" dirty="0">
              <a:solidFill>
                <a:schemeClr val="dk1"/>
              </a:solidFill>
              <a:ea typeface="Times New Roman"/>
              <a:cs typeface="Times New Roman"/>
              <a:sym typeface="Times New Roman"/>
            </a:endParaRPr>
          </a:p>
          <a:p>
            <a:pPr marL="448722" indent="-313259">
              <a:lnSpc>
                <a:spcPct val="80000"/>
              </a:lnSpc>
              <a:spcBef>
                <a:spcPts val="1600"/>
              </a:spcBef>
              <a:spcAft>
                <a:spcPts val="0"/>
              </a:spcAft>
              <a:buClr>
                <a:srgbClr val="000000"/>
              </a:buClr>
              <a:buSzPts val="1600"/>
              <a:buNone/>
            </a:pPr>
            <a:endParaRPr sz="1600" dirty="0">
              <a:solidFill>
                <a:schemeClr val="dk1"/>
              </a:solidFill>
              <a:ea typeface="Times New Roman"/>
              <a:cs typeface="Times New Roman"/>
              <a:sym typeface="Times New Roman"/>
            </a:endParaRPr>
          </a:p>
          <a:p>
            <a:pPr marL="982109" lvl="1" indent="-228594">
              <a:lnSpc>
                <a:spcPct val="80000"/>
              </a:lnSpc>
              <a:spcBef>
                <a:spcPts val="933"/>
              </a:spcBef>
              <a:spcAft>
                <a:spcPts val="0"/>
              </a:spcAft>
              <a:buClr>
                <a:srgbClr val="000000"/>
              </a:buClr>
              <a:buSzPts val="1700"/>
              <a:buNone/>
            </a:pPr>
            <a:endParaRPr sz="1800" dirty="0">
              <a:solidFill>
                <a:schemeClr val="dk1"/>
              </a:solidFill>
              <a:ea typeface="Times New Roman"/>
              <a:cs typeface="Times New Roman"/>
              <a:sym typeface="Times New Roman"/>
            </a:endParaRPr>
          </a:p>
          <a:p>
            <a:pPr marL="448722" indent="-279393">
              <a:lnSpc>
                <a:spcPct val="115000"/>
              </a:lnSpc>
              <a:spcBef>
                <a:spcPts val="1600"/>
              </a:spcBef>
              <a:spcAft>
                <a:spcPts val="0"/>
              </a:spcAft>
              <a:buSzPts val="2000"/>
              <a:buNone/>
            </a:pPr>
            <a:endParaRPr dirty="0">
              <a:solidFill>
                <a:schemeClr val="dk1"/>
              </a:solidFill>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89D3-88D0-4BB0-C336-E6B0C915E43B}"/>
              </a:ext>
            </a:extLst>
          </p:cNvPr>
          <p:cNvSpPr>
            <a:spLocks noGrp="1"/>
          </p:cNvSpPr>
          <p:nvPr>
            <p:ph type="title"/>
          </p:nvPr>
        </p:nvSpPr>
        <p:spPr/>
        <p:txBody>
          <a:bodyPr/>
          <a:lstStyle/>
          <a:p>
            <a:r>
              <a:rPr lang="en-US" dirty="0"/>
              <a:t>Disadvantages of symmetric key cryptography</a:t>
            </a:r>
          </a:p>
        </p:txBody>
      </p:sp>
      <p:sp>
        <p:nvSpPr>
          <p:cNvPr id="3" name="Content Placeholder 2">
            <a:extLst>
              <a:ext uri="{FF2B5EF4-FFF2-40B4-BE49-F238E27FC236}">
                <a16:creationId xmlns:a16="http://schemas.microsoft.com/office/drawing/2014/main" id="{6FD52A37-BD17-E3C3-6288-9E7D2F053CBF}"/>
              </a:ext>
            </a:extLst>
          </p:cNvPr>
          <p:cNvSpPr>
            <a:spLocks noGrp="1"/>
          </p:cNvSpPr>
          <p:nvPr>
            <p:ph idx="1"/>
          </p:nvPr>
        </p:nvSpPr>
        <p:spPr/>
        <p:txBody>
          <a:bodyPr/>
          <a:lstStyle/>
          <a:p>
            <a:r>
              <a:rPr lang="en-US" dirty="0"/>
              <a:t>Problem of how to securely share a key over an insecure channel</a:t>
            </a:r>
          </a:p>
          <a:p>
            <a:r>
              <a:rPr lang="en-US" dirty="0"/>
              <a:t>Key explosion</a:t>
            </a:r>
          </a:p>
          <a:p>
            <a:r>
              <a:rPr lang="en-US" dirty="0"/>
              <a:t>No non-repudiation</a:t>
            </a:r>
          </a:p>
        </p:txBody>
      </p:sp>
    </p:spTree>
    <p:extLst>
      <p:ext uri="{BB962C8B-B14F-4D97-AF65-F5344CB8AC3E}">
        <p14:creationId xmlns:p14="http://schemas.microsoft.com/office/powerpoint/2010/main" val="138447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C6C8-7489-92E6-6A6C-A80F95FD4169}"/>
              </a:ext>
            </a:extLst>
          </p:cNvPr>
          <p:cNvSpPr>
            <a:spLocks noGrp="1"/>
          </p:cNvSpPr>
          <p:nvPr>
            <p:ph type="title"/>
          </p:nvPr>
        </p:nvSpPr>
        <p:spPr/>
        <p:txBody>
          <a:bodyPr/>
          <a:lstStyle/>
          <a:p>
            <a:r>
              <a:rPr lang="en-US" dirty="0"/>
              <a:t>Calculating d</a:t>
            </a:r>
          </a:p>
        </p:txBody>
      </p:sp>
      <p:sp>
        <p:nvSpPr>
          <p:cNvPr id="3" name="Content Placeholder 2">
            <a:extLst>
              <a:ext uri="{FF2B5EF4-FFF2-40B4-BE49-F238E27FC236}">
                <a16:creationId xmlns:a16="http://schemas.microsoft.com/office/drawing/2014/main" id="{7FD1B174-9B82-7DE4-5EA4-3A5441CC04B7}"/>
              </a:ext>
            </a:extLst>
          </p:cNvPr>
          <p:cNvSpPr>
            <a:spLocks noGrp="1"/>
          </p:cNvSpPr>
          <p:nvPr>
            <p:ph idx="1"/>
          </p:nvPr>
        </p:nvSpPr>
        <p:spPr/>
        <p:txBody>
          <a:bodyPr/>
          <a:lstStyle/>
          <a:p>
            <a:r>
              <a:rPr lang="en-US" dirty="0"/>
              <a:t>Either use Euler’s theorem’s derived form:</a:t>
            </a:r>
          </a:p>
          <a:p>
            <a:endParaRPr lang="en-US" dirty="0"/>
          </a:p>
          <a:p>
            <a:endParaRPr lang="en-US" dirty="0"/>
          </a:p>
          <a:p>
            <a:endParaRPr lang="en-US" dirty="0"/>
          </a:p>
          <a:p>
            <a:endParaRPr lang="en-US" dirty="0"/>
          </a:p>
          <a:p>
            <a:r>
              <a:rPr lang="en-US" dirty="0"/>
              <a:t>Or, the Extended Euclidean Algorithm</a:t>
            </a:r>
          </a:p>
        </p:txBody>
      </p:sp>
      <p:pic>
        <p:nvPicPr>
          <p:cNvPr id="5" name="Google Shape;213;g1557f1cc0fe_0_57">
            <a:extLst>
              <a:ext uri="{FF2B5EF4-FFF2-40B4-BE49-F238E27FC236}">
                <a16:creationId xmlns:a16="http://schemas.microsoft.com/office/drawing/2014/main" id="{FB2436C1-645D-9ECF-70AD-718DC12865FE}"/>
              </a:ext>
            </a:extLst>
          </p:cNvPr>
          <p:cNvPicPr preferRelativeResize="0"/>
          <p:nvPr/>
        </p:nvPicPr>
        <p:blipFill>
          <a:blip r:embed="rId2">
            <a:alphaModFix/>
          </a:blip>
          <a:stretch>
            <a:fillRect/>
          </a:stretch>
        </p:blipFill>
        <p:spPr>
          <a:xfrm>
            <a:off x="4574569" y="3122192"/>
            <a:ext cx="2162175" cy="2066925"/>
          </a:xfrm>
          <a:prstGeom prst="rect">
            <a:avLst/>
          </a:prstGeom>
          <a:noFill/>
          <a:ln>
            <a:noFill/>
          </a:ln>
        </p:spPr>
      </p:pic>
    </p:spTree>
    <p:extLst>
      <p:ext uri="{BB962C8B-B14F-4D97-AF65-F5344CB8AC3E}">
        <p14:creationId xmlns:p14="http://schemas.microsoft.com/office/powerpoint/2010/main" val="254281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p:nvPr/>
        </p:nvSpPr>
        <p:spPr>
          <a:xfrm>
            <a:off x="9652000" y="6477000"/>
            <a:ext cx="2540000" cy="381200"/>
          </a:xfrm>
          <a:prstGeom prst="rect">
            <a:avLst/>
          </a:prstGeom>
          <a:noFill/>
          <a:ln>
            <a:noFill/>
          </a:ln>
        </p:spPr>
        <p:txBody>
          <a:bodyPr spcFirstLastPara="1" wrap="square" lIns="120000" tIns="62400" rIns="120000" bIns="62400" anchor="t" anchorCtr="0">
            <a:noAutofit/>
          </a:bodyPr>
          <a:lstStyle/>
          <a:p>
            <a:pPr algn="r">
              <a:buClr>
                <a:srgbClr val="000000"/>
              </a:buClr>
              <a:buSzPts val="1400"/>
            </a:pPr>
            <a:fld id="{00000000-1234-1234-1234-123412341234}" type="slidenum">
              <a:rPr lang="en" sz="1867">
                <a:solidFill>
                  <a:srgbClr val="000000"/>
                </a:solidFill>
                <a:latin typeface="Arial Black"/>
                <a:ea typeface="Arial Black"/>
                <a:cs typeface="Arial Black"/>
                <a:sym typeface="Arial Black"/>
              </a:rPr>
              <a:pPr algn="r">
                <a:buClr>
                  <a:srgbClr val="000000"/>
                </a:buClr>
                <a:buSzPts val="1400"/>
              </a:pPr>
              <a:t>21</a:t>
            </a:fld>
            <a:endParaRPr sz="1867">
              <a:solidFill>
                <a:srgbClr val="000000"/>
              </a:solidFill>
              <a:latin typeface="Arial"/>
              <a:ea typeface="Arial"/>
              <a:cs typeface="Arial"/>
              <a:sym typeface="Arial"/>
            </a:endParaRPr>
          </a:p>
        </p:txBody>
      </p:sp>
      <p:sp>
        <p:nvSpPr>
          <p:cNvPr id="234" name="Google Shape;234;p15"/>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3200"/>
            </a:pPr>
            <a:r>
              <a:rPr lang="en" sz="3600" dirty="0">
                <a:ea typeface="Times New Roman"/>
                <a:cs typeface="Times New Roman"/>
                <a:sym typeface="Times New Roman"/>
              </a:rPr>
              <a:t>RSA: Fast Exponentiation</a:t>
            </a:r>
            <a:endParaRPr sz="2000" dirty="0"/>
          </a:p>
        </p:txBody>
      </p:sp>
      <p:sp>
        <p:nvSpPr>
          <p:cNvPr id="235" name="Google Shape;235;p15"/>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448722" indent="-448722">
              <a:spcBef>
                <a:spcPts val="0"/>
              </a:spcBef>
              <a:spcAft>
                <a:spcPts val="0"/>
              </a:spcAft>
              <a:buClr>
                <a:srgbClr val="000000"/>
              </a:buClr>
              <a:buSzPts val="2000"/>
              <a:buFont typeface="Noto Sans Symbols"/>
              <a:buChar char="▪"/>
            </a:pPr>
            <a:r>
              <a:rPr lang="en" sz="2000" dirty="0">
                <a:solidFill>
                  <a:srgbClr val="000000"/>
                </a:solidFill>
                <a:ea typeface="Times New Roman"/>
                <a:cs typeface="Times New Roman"/>
                <a:sym typeface="Times New Roman"/>
              </a:rPr>
              <a:t>13 ^ 7 mod 33</a:t>
            </a:r>
            <a:br>
              <a:rPr lang="en" sz="2000" dirty="0">
                <a:solidFill>
                  <a:srgbClr val="000000"/>
                </a:solidFill>
                <a:ea typeface="Times New Roman"/>
                <a:cs typeface="Times New Roman"/>
                <a:sym typeface="Times New Roman"/>
              </a:rPr>
            </a:br>
            <a:endParaRPr sz="2000" dirty="0">
              <a:solidFill>
                <a:srgbClr val="000000"/>
              </a:solidFill>
              <a:ea typeface="Times New Roman"/>
              <a:cs typeface="Times New Roman"/>
              <a:sym typeface="Times New Roman"/>
            </a:endParaRPr>
          </a:p>
          <a:p>
            <a:pPr marL="448722" indent="-448722">
              <a:spcBef>
                <a:spcPts val="0"/>
              </a:spcBef>
              <a:spcAft>
                <a:spcPts val="0"/>
              </a:spcAft>
              <a:buClr>
                <a:srgbClr val="000000"/>
              </a:buClr>
              <a:buSzPts val="2000"/>
              <a:buFont typeface="Noto Sans Symbols"/>
              <a:buChar char="▪"/>
            </a:pPr>
            <a:r>
              <a:rPr lang="en" sz="2000" dirty="0">
                <a:solidFill>
                  <a:srgbClr val="000000"/>
                </a:solidFill>
                <a:ea typeface="Times New Roman"/>
                <a:cs typeface="Times New Roman"/>
                <a:sym typeface="Times New Roman"/>
              </a:rPr>
              <a:t>a = </a:t>
            </a:r>
            <a:r>
              <a:rPr lang="en" sz="2000" dirty="0" err="1">
                <a:solidFill>
                  <a:srgbClr val="000000"/>
                </a:solidFill>
                <a:ea typeface="Times New Roman"/>
                <a:cs typeface="Times New Roman"/>
                <a:sym typeface="Times New Roman"/>
              </a:rPr>
              <a:t>bc</a:t>
            </a:r>
            <a:r>
              <a:rPr lang="en" sz="2000" dirty="0">
                <a:solidFill>
                  <a:srgbClr val="000000"/>
                </a:solidFill>
                <a:ea typeface="Times New Roman"/>
                <a:cs typeface="Times New Roman"/>
                <a:sym typeface="Times New Roman"/>
              </a:rPr>
              <a:t> mod n = (b mod n).(c mod n) mod n </a:t>
            </a:r>
            <a:endParaRPr sz="1400" dirty="0"/>
          </a:p>
          <a:p>
            <a:pPr marL="448722" indent="-279393">
              <a:spcBef>
                <a:spcPts val="0"/>
              </a:spcBef>
              <a:spcAft>
                <a:spcPts val="0"/>
              </a:spcAft>
              <a:buClr>
                <a:srgbClr val="000000"/>
              </a:buClr>
              <a:buSzPts val="2000"/>
              <a:buNone/>
            </a:pPr>
            <a:endParaRPr sz="2000" dirty="0">
              <a:solidFill>
                <a:srgbClr val="000000"/>
              </a:solidFill>
              <a:ea typeface="Times New Roman"/>
              <a:cs typeface="Times New Roman"/>
              <a:sym typeface="Times New Roman"/>
            </a:endParaRPr>
          </a:p>
          <a:p>
            <a:pPr marL="448722" indent="-448722">
              <a:spcBef>
                <a:spcPts val="0"/>
              </a:spcBef>
              <a:spcAft>
                <a:spcPts val="0"/>
              </a:spcAft>
              <a:buClr>
                <a:srgbClr val="000000"/>
              </a:buClr>
              <a:buSzPts val="2000"/>
              <a:buFont typeface="Noto Sans Symbols"/>
              <a:buChar char="▪"/>
            </a:pPr>
            <a:r>
              <a:rPr lang="en" sz="2000" dirty="0">
                <a:solidFill>
                  <a:srgbClr val="000000"/>
                </a:solidFill>
                <a:ea typeface="Times New Roman"/>
                <a:cs typeface="Times New Roman"/>
                <a:sym typeface="Times New Roman"/>
              </a:rPr>
              <a:t>Note that any number can be expressed as a sum of powers of 2.  </a:t>
            </a:r>
            <a:endParaRPr sz="1400" dirty="0"/>
          </a:p>
          <a:p>
            <a:pPr marL="448722" indent="-448722">
              <a:spcBef>
                <a:spcPts val="0"/>
              </a:spcBef>
              <a:spcAft>
                <a:spcPts val="0"/>
              </a:spcAft>
              <a:buClr>
                <a:srgbClr val="000000"/>
              </a:buClr>
              <a:buSzPts val="2000"/>
              <a:buFont typeface="Noto Sans Symbols"/>
              <a:buChar char="▪"/>
            </a:pPr>
            <a:r>
              <a:rPr lang="en" sz="2000" dirty="0">
                <a:solidFill>
                  <a:srgbClr val="000000"/>
                </a:solidFill>
                <a:ea typeface="Times New Roman"/>
                <a:cs typeface="Times New Roman"/>
                <a:sym typeface="Times New Roman"/>
              </a:rPr>
              <a:t>m' = 13</a:t>
            </a:r>
            <a:r>
              <a:rPr lang="en" sz="2000" baseline="30000" dirty="0">
                <a:solidFill>
                  <a:srgbClr val="000000"/>
                </a:solidFill>
                <a:ea typeface="Times New Roman"/>
                <a:cs typeface="Times New Roman"/>
                <a:sym typeface="Times New Roman"/>
              </a:rPr>
              <a:t>7 </a:t>
            </a:r>
            <a:r>
              <a:rPr lang="en" sz="2000" dirty="0">
                <a:solidFill>
                  <a:srgbClr val="000000"/>
                </a:solidFill>
                <a:ea typeface="Times New Roman"/>
                <a:cs typeface="Times New Roman"/>
                <a:sym typeface="Times New Roman"/>
              </a:rPr>
              <a:t>mod 33 </a:t>
            </a:r>
            <a:endParaRPr sz="1400" dirty="0"/>
          </a:p>
          <a:p>
            <a:pPr marL="1219170" lvl="2" indent="0">
              <a:spcBef>
                <a:spcPts val="0"/>
              </a:spcBef>
              <a:spcAft>
                <a:spcPts val="0"/>
              </a:spcAft>
              <a:buClr>
                <a:srgbClr val="000000"/>
              </a:buClr>
              <a:buSzPts val="2000"/>
              <a:buNone/>
            </a:pPr>
            <a:r>
              <a:rPr lang="en" sz="2000" dirty="0">
                <a:solidFill>
                  <a:srgbClr val="000000"/>
                </a:solidFill>
                <a:ea typeface="Times New Roman"/>
                <a:cs typeface="Times New Roman"/>
                <a:sym typeface="Times New Roman"/>
              </a:rPr>
              <a:t>   = 13</a:t>
            </a:r>
            <a:r>
              <a:rPr lang="en" sz="2000" baseline="30000" dirty="0">
                <a:solidFill>
                  <a:srgbClr val="000000"/>
                </a:solidFill>
                <a:ea typeface="Times New Roman"/>
                <a:cs typeface="Times New Roman"/>
                <a:sym typeface="Times New Roman"/>
              </a:rPr>
              <a:t>(4+2+1)</a:t>
            </a:r>
            <a:r>
              <a:rPr lang="en" sz="2000" dirty="0">
                <a:solidFill>
                  <a:srgbClr val="000000"/>
                </a:solidFill>
                <a:ea typeface="Times New Roman"/>
                <a:cs typeface="Times New Roman"/>
                <a:sym typeface="Times New Roman"/>
              </a:rPr>
              <a:t> mod 33 </a:t>
            </a:r>
            <a:endParaRPr sz="1100" dirty="0"/>
          </a:p>
          <a:p>
            <a:pPr marL="1219170" lvl="2" indent="0">
              <a:spcBef>
                <a:spcPts val="0"/>
              </a:spcBef>
              <a:spcAft>
                <a:spcPts val="0"/>
              </a:spcAft>
              <a:buClr>
                <a:srgbClr val="000000"/>
              </a:buClr>
              <a:buSzPts val="2000"/>
              <a:buNone/>
            </a:pPr>
            <a:r>
              <a:rPr lang="en" sz="2000" dirty="0">
                <a:solidFill>
                  <a:srgbClr val="000000"/>
                </a:solidFill>
                <a:ea typeface="Times New Roman"/>
                <a:cs typeface="Times New Roman"/>
                <a:sym typeface="Times New Roman"/>
              </a:rPr>
              <a:t>   = 13</a:t>
            </a:r>
            <a:r>
              <a:rPr lang="en" sz="2000" baseline="30000" dirty="0">
                <a:solidFill>
                  <a:srgbClr val="000000"/>
                </a:solidFill>
                <a:ea typeface="Times New Roman"/>
                <a:cs typeface="Times New Roman"/>
                <a:sym typeface="Times New Roman"/>
              </a:rPr>
              <a:t>4</a:t>
            </a:r>
            <a:r>
              <a:rPr lang="en" sz="2000" dirty="0">
                <a:solidFill>
                  <a:srgbClr val="000000"/>
                </a:solidFill>
                <a:ea typeface="Times New Roman"/>
                <a:cs typeface="Times New Roman"/>
                <a:sym typeface="Times New Roman"/>
              </a:rPr>
              <a:t>.13</a:t>
            </a:r>
            <a:r>
              <a:rPr lang="en" sz="2000" baseline="30000" dirty="0">
                <a:solidFill>
                  <a:srgbClr val="000000"/>
                </a:solidFill>
                <a:ea typeface="Times New Roman"/>
                <a:cs typeface="Times New Roman"/>
                <a:sym typeface="Times New Roman"/>
              </a:rPr>
              <a:t>2</a:t>
            </a:r>
            <a:r>
              <a:rPr lang="en" sz="2000" dirty="0">
                <a:solidFill>
                  <a:srgbClr val="000000"/>
                </a:solidFill>
                <a:ea typeface="Times New Roman"/>
                <a:cs typeface="Times New Roman"/>
                <a:sym typeface="Times New Roman"/>
              </a:rPr>
              <a:t>.13</a:t>
            </a:r>
            <a:r>
              <a:rPr lang="en" sz="2000" baseline="30000" dirty="0">
                <a:solidFill>
                  <a:srgbClr val="000000"/>
                </a:solidFill>
                <a:ea typeface="Times New Roman"/>
                <a:cs typeface="Times New Roman"/>
                <a:sym typeface="Times New Roman"/>
              </a:rPr>
              <a:t>1 </a:t>
            </a:r>
            <a:r>
              <a:rPr lang="en" sz="2000" dirty="0">
                <a:solidFill>
                  <a:srgbClr val="000000"/>
                </a:solidFill>
                <a:ea typeface="Times New Roman"/>
                <a:cs typeface="Times New Roman"/>
                <a:sym typeface="Times New Roman"/>
              </a:rPr>
              <a:t>mod 33</a:t>
            </a:r>
            <a:endParaRPr sz="1100" dirty="0"/>
          </a:p>
          <a:p>
            <a:pPr marL="1219170" lvl="2" indent="0">
              <a:spcBef>
                <a:spcPts val="0"/>
              </a:spcBef>
              <a:spcAft>
                <a:spcPts val="0"/>
              </a:spcAft>
              <a:buClr>
                <a:srgbClr val="000000"/>
              </a:buClr>
              <a:buSzPts val="2000"/>
              <a:buNone/>
            </a:pPr>
            <a:r>
              <a:rPr lang="en" sz="2000" dirty="0">
                <a:solidFill>
                  <a:srgbClr val="000000"/>
                </a:solidFill>
                <a:ea typeface="Times New Roman"/>
                <a:cs typeface="Times New Roman"/>
                <a:sym typeface="Times New Roman"/>
              </a:rPr>
              <a:t>   =  16 .4 . 13 mod 33</a:t>
            </a:r>
            <a:endParaRPr sz="1100" dirty="0"/>
          </a:p>
          <a:p>
            <a:pPr marL="1219170" lvl="2" indent="0">
              <a:spcBef>
                <a:spcPts val="0"/>
              </a:spcBef>
              <a:spcAft>
                <a:spcPts val="0"/>
              </a:spcAft>
              <a:buClr>
                <a:srgbClr val="000000"/>
              </a:buClr>
              <a:buSzPts val="2000"/>
              <a:buNone/>
            </a:pPr>
            <a:r>
              <a:rPr lang="en" sz="2000" dirty="0">
                <a:solidFill>
                  <a:srgbClr val="000000"/>
                </a:solidFill>
                <a:ea typeface="Times New Roman"/>
                <a:cs typeface="Times New Roman"/>
                <a:sym typeface="Times New Roman"/>
              </a:rPr>
              <a:t>    = 7 mod 33</a:t>
            </a:r>
            <a:endParaRPr sz="2000" dirty="0">
              <a:solidFill>
                <a:srgbClr val="000000"/>
              </a:solidFill>
              <a:ea typeface="Times New Roman"/>
              <a:cs typeface="Times New Roman"/>
              <a:sym typeface="Times New Roman"/>
            </a:endParaRPr>
          </a:p>
          <a:p>
            <a:pPr marL="1058307" lvl="1" indent="-279393">
              <a:spcBef>
                <a:spcPts val="0"/>
              </a:spcBef>
              <a:spcAft>
                <a:spcPts val="0"/>
              </a:spcAft>
              <a:buClr>
                <a:srgbClr val="000000"/>
              </a:buClr>
              <a:buSzPts val="2000"/>
              <a:buNone/>
            </a:pPr>
            <a:endParaRPr sz="2000" baseline="30000" dirty="0">
              <a:solidFill>
                <a:srgbClr val="000000"/>
              </a:solidFill>
              <a:ea typeface="Times New Roman"/>
              <a:cs typeface="Times New Roman"/>
              <a:sym typeface="Times New Roman"/>
            </a:endParaRPr>
          </a:p>
          <a:p>
            <a:pPr marL="0" indent="0">
              <a:spcBef>
                <a:spcPts val="0"/>
              </a:spcBef>
              <a:spcAft>
                <a:spcPts val="0"/>
              </a:spcAft>
              <a:buClr>
                <a:srgbClr val="000000"/>
              </a:buClr>
              <a:buSzPts val="2000"/>
              <a:buNone/>
            </a:pPr>
            <a:endParaRPr sz="2000" dirty="0">
              <a:solidFill>
                <a:srgbClr val="000000"/>
              </a:solidFill>
              <a:ea typeface="Times New Roman"/>
              <a:cs typeface="Times New Roman"/>
              <a:sym typeface="Times New Roman"/>
            </a:endParaRPr>
          </a:p>
          <a:p>
            <a:pPr marL="448722" indent="-448722">
              <a:spcBef>
                <a:spcPts val="0"/>
              </a:spcBef>
              <a:spcAft>
                <a:spcPts val="0"/>
              </a:spcAft>
              <a:buClr>
                <a:srgbClr val="000000"/>
              </a:buClr>
              <a:buSzPts val="2000"/>
              <a:buFont typeface="Noto Sans Symbols"/>
              <a:buChar char="▪"/>
            </a:pPr>
            <a:r>
              <a:rPr lang="en" sz="2000" dirty="0">
                <a:solidFill>
                  <a:srgbClr val="000000"/>
                </a:solidFill>
                <a:ea typeface="Times New Roman"/>
                <a:cs typeface="Times New Roman"/>
                <a:sym typeface="Times New Roman"/>
              </a:rPr>
              <a:t>13</a:t>
            </a:r>
            <a:r>
              <a:rPr lang="en" sz="2000" baseline="30000" dirty="0">
                <a:solidFill>
                  <a:srgbClr val="000000"/>
                </a:solidFill>
                <a:ea typeface="Times New Roman"/>
                <a:cs typeface="Times New Roman"/>
                <a:sym typeface="Times New Roman"/>
              </a:rPr>
              <a:t>2</a:t>
            </a:r>
            <a:r>
              <a:rPr lang="en" sz="2000" dirty="0">
                <a:solidFill>
                  <a:srgbClr val="000000"/>
                </a:solidFill>
                <a:ea typeface="Times New Roman"/>
                <a:cs typeface="Times New Roman"/>
                <a:sym typeface="Times New Roman"/>
              </a:rPr>
              <a:t> = 169 ≡ 4 , 	13</a:t>
            </a:r>
            <a:r>
              <a:rPr lang="en" sz="2000" baseline="30000" dirty="0">
                <a:solidFill>
                  <a:srgbClr val="000000"/>
                </a:solidFill>
                <a:ea typeface="Times New Roman"/>
                <a:cs typeface="Times New Roman"/>
                <a:sym typeface="Times New Roman"/>
              </a:rPr>
              <a:t>4</a:t>
            </a:r>
            <a:r>
              <a:rPr lang="en" sz="2000" dirty="0">
                <a:solidFill>
                  <a:srgbClr val="000000"/>
                </a:solidFill>
                <a:ea typeface="Times New Roman"/>
                <a:cs typeface="Times New Roman"/>
                <a:sym typeface="Times New Roman"/>
              </a:rPr>
              <a:t> = 4.4 = 16,		 13</a:t>
            </a:r>
            <a:r>
              <a:rPr lang="en" sz="2000" baseline="30000" dirty="0">
                <a:solidFill>
                  <a:srgbClr val="000000"/>
                </a:solidFill>
                <a:ea typeface="Times New Roman"/>
                <a:cs typeface="Times New Roman"/>
                <a:sym typeface="Times New Roman"/>
              </a:rPr>
              <a:t>8</a:t>
            </a:r>
            <a:r>
              <a:rPr lang="en" sz="2000" dirty="0">
                <a:solidFill>
                  <a:srgbClr val="000000"/>
                </a:solidFill>
                <a:ea typeface="Times New Roman"/>
                <a:cs typeface="Times New Roman"/>
                <a:sym typeface="Times New Roman"/>
              </a:rPr>
              <a:t> = 16.16 = 256 ≡ 25.</a:t>
            </a:r>
            <a:endParaRPr sz="2000" dirty="0">
              <a:solidFill>
                <a:srgbClr val="000000"/>
              </a:solidFill>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5C300011-FC29-4481-853E-5E2537982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key and a keyhole">
            <a:extLst>
              <a:ext uri="{FF2B5EF4-FFF2-40B4-BE49-F238E27FC236}">
                <a16:creationId xmlns:a16="http://schemas.microsoft.com/office/drawing/2014/main" id="{4FB82F1B-2B2E-89D7-400C-EDDC61240DCC}"/>
              </a:ext>
            </a:extLst>
          </p:cNvPr>
          <p:cNvPicPr>
            <a:picLocks noChangeAspect="1"/>
          </p:cNvPicPr>
          <p:nvPr/>
        </p:nvPicPr>
        <p:blipFill rotWithShape="1">
          <a:blip r:embed="rId2"/>
          <a:srcRect l="9091" t="23103"/>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DB34F5CF-EEE1-407F-9F91-DAF38BFCF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1" name="Rectangle 20">
              <a:extLst>
                <a:ext uri="{FF2B5EF4-FFF2-40B4-BE49-F238E27FC236}">
                  <a16:creationId xmlns:a16="http://schemas.microsoft.com/office/drawing/2014/main" id="{A135DF34-A888-4325-B4A2-13B4077C0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27535"/>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59E8CFA-1FCB-4C13-A1E3-B46F41BA5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27535"/>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B786142-19B2-4A12-9F96-16486BFD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27535"/>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2B088ECE-ADBE-44B1-84A8-2D8A8D135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96732B-3A35-4E61-7885-94C2B5A83D46}"/>
              </a:ext>
            </a:extLst>
          </p:cNvPr>
          <p:cNvSpPr>
            <a:spLocks noGrp="1"/>
          </p:cNvSpPr>
          <p:nvPr>
            <p:ph type="title"/>
          </p:nvPr>
        </p:nvSpPr>
        <p:spPr>
          <a:xfrm>
            <a:off x="584200" y="3992231"/>
            <a:ext cx="10990540" cy="1475013"/>
          </a:xfrm>
        </p:spPr>
        <p:txBody>
          <a:bodyPr vert="horz" lIns="91440" tIns="45720" rIns="91440" bIns="45720" rtlCol="0" anchor="b">
            <a:normAutofit/>
          </a:bodyPr>
          <a:lstStyle/>
          <a:p>
            <a:r>
              <a:rPr lang="en-US" sz="4000">
                <a:solidFill>
                  <a:schemeClr val="bg1"/>
                </a:solidFill>
              </a:rPr>
              <a:t>Key sharing: Diffie hellman key exchange</a:t>
            </a:r>
          </a:p>
        </p:txBody>
      </p:sp>
      <p:sp>
        <p:nvSpPr>
          <p:cNvPr id="4" name="Text Placeholder 3">
            <a:extLst>
              <a:ext uri="{FF2B5EF4-FFF2-40B4-BE49-F238E27FC236}">
                <a16:creationId xmlns:a16="http://schemas.microsoft.com/office/drawing/2014/main" id="{55824B5C-9833-E2E1-18F9-B12EE54A44A2}"/>
              </a:ext>
            </a:extLst>
          </p:cNvPr>
          <p:cNvSpPr>
            <a:spLocks noGrp="1"/>
          </p:cNvSpPr>
          <p:nvPr>
            <p:ph type="body" idx="1"/>
          </p:nvPr>
        </p:nvSpPr>
        <p:spPr>
          <a:xfrm>
            <a:off x="581194" y="5467246"/>
            <a:ext cx="10993546" cy="484822"/>
          </a:xfrm>
        </p:spPr>
        <p:txBody>
          <a:bodyPr vert="horz" lIns="91440" tIns="45720" rIns="91440" bIns="45720" rtlCol="0" anchor="t">
            <a:normAutofit/>
          </a:bodyPr>
          <a:lstStyle/>
          <a:p>
            <a:endParaRPr lang="en-US" sz="1600">
              <a:solidFill>
                <a:srgbClr val="927535"/>
              </a:solidFill>
            </a:endParaRPr>
          </a:p>
        </p:txBody>
      </p:sp>
    </p:spTree>
    <p:extLst>
      <p:ext uri="{BB962C8B-B14F-4D97-AF65-F5344CB8AC3E}">
        <p14:creationId xmlns:p14="http://schemas.microsoft.com/office/powerpoint/2010/main" val="4241584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9" name="Google Shape;69;p2"/>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000" dirty="0">
                <a:ea typeface="Times New Roman"/>
                <a:cs typeface="Times New Roman"/>
                <a:sym typeface="Times New Roman"/>
              </a:rPr>
              <a:t>Diffie-Hellman Key Exchange</a:t>
            </a:r>
            <a:endParaRPr sz="1800" dirty="0"/>
          </a:p>
        </p:txBody>
      </p:sp>
      <p:sp>
        <p:nvSpPr>
          <p:cNvPr id="67" name="Google Shape;67;p2"/>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609585" indent="-448722">
              <a:lnSpc>
                <a:spcPct val="80000"/>
              </a:lnSpc>
              <a:spcBef>
                <a:spcPts val="933"/>
              </a:spcBef>
              <a:spcAft>
                <a:spcPts val="0"/>
              </a:spcAft>
              <a:buClr>
                <a:srgbClr val="000000"/>
              </a:buClr>
              <a:buSzPts val="1700"/>
              <a:buFont typeface="Noto Sans Symbols"/>
              <a:buChar char="▪"/>
            </a:pPr>
            <a:r>
              <a:rPr lang="en-US" sz="2667" dirty="0">
                <a:solidFill>
                  <a:schemeClr val="dk1"/>
                </a:solidFill>
                <a:ea typeface="Times New Roman"/>
                <a:cs typeface="Times New Roman"/>
                <a:sym typeface="Times New Roman"/>
              </a:rPr>
              <a:t>Allows group of users to agree on secret key over insecure channel</a:t>
            </a:r>
            <a:endParaRPr dirty="0"/>
          </a:p>
          <a:p>
            <a:pPr marL="609585" indent="-448722">
              <a:lnSpc>
                <a:spcPct val="80000"/>
              </a:lnSpc>
              <a:spcBef>
                <a:spcPts val="933"/>
              </a:spcBef>
              <a:spcAft>
                <a:spcPts val="0"/>
              </a:spcAft>
              <a:buClr>
                <a:srgbClr val="000000"/>
              </a:buClr>
              <a:buSzPts val="1700"/>
              <a:buFont typeface="Noto Sans Symbols"/>
              <a:buChar char="▪"/>
            </a:pPr>
            <a:r>
              <a:rPr lang="en-US" sz="2667" dirty="0">
                <a:solidFill>
                  <a:schemeClr val="dk1"/>
                </a:solidFill>
                <a:ea typeface="Times New Roman"/>
                <a:cs typeface="Times New Roman"/>
                <a:sym typeface="Times New Roman"/>
              </a:rPr>
              <a:t>Numbers are exchanged in plain-text without encryption</a:t>
            </a:r>
            <a:endParaRPr sz="2667" dirty="0">
              <a:solidFill>
                <a:schemeClr val="dk1"/>
              </a:solidFill>
              <a:ea typeface="Times New Roman"/>
              <a:cs typeface="Times New Roman"/>
              <a:sym typeface="Times New Roman"/>
            </a:endParaRPr>
          </a:p>
          <a:p>
            <a:pPr marL="609585" indent="-448722">
              <a:lnSpc>
                <a:spcPct val="80000"/>
              </a:lnSpc>
              <a:spcBef>
                <a:spcPts val="933"/>
              </a:spcBef>
              <a:spcAft>
                <a:spcPts val="0"/>
              </a:spcAft>
              <a:buClr>
                <a:srgbClr val="000000"/>
              </a:buClr>
              <a:buSzPts val="1700"/>
              <a:buFont typeface="Noto Sans Symbols"/>
              <a:buChar char="▪"/>
            </a:pPr>
            <a:r>
              <a:rPr lang="en-US" sz="2667" dirty="0">
                <a:solidFill>
                  <a:schemeClr val="dk1"/>
                </a:solidFill>
                <a:ea typeface="Times New Roman"/>
                <a:cs typeface="Times New Roman"/>
                <a:sym typeface="Times New Roman"/>
              </a:rPr>
              <a:t>Even if intruder gets the numbers, they won't be able to know the key</a:t>
            </a:r>
            <a:endParaRPr dirty="0"/>
          </a:p>
          <a:p>
            <a:pPr marL="982109" lvl="1" indent="-372524">
              <a:lnSpc>
                <a:spcPct val="80000"/>
              </a:lnSpc>
              <a:spcBef>
                <a:spcPts val="933"/>
              </a:spcBef>
              <a:spcAft>
                <a:spcPts val="0"/>
              </a:spcAft>
              <a:buClr>
                <a:srgbClr val="000000"/>
              </a:buClr>
              <a:buSzPts val="1700"/>
              <a:buFont typeface="Noto Sans Symbols"/>
              <a:buChar char="▪"/>
            </a:pPr>
            <a:r>
              <a:rPr lang="en-US" sz="2667" dirty="0">
                <a:solidFill>
                  <a:schemeClr val="dk1"/>
                </a:solidFill>
                <a:ea typeface="Times New Roman"/>
                <a:cs typeface="Times New Roman"/>
                <a:sym typeface="Times New Roman"/>
              </a:rPr>
              <a:t>Security depends on the difficulty of computing “Discrete logarithms”</a:t>
            </a:r>
            <a:endParaRPr dirty="0"/>
          </a:p>
          <a:p>
            <a:pPr marL="1523962" lvl="2" indent="-203195">
              <a:lnSpc>
                <a:spcPct val="80000"/>
              </a:lnSpc>
              <a:spcBef>
                <a:spcPts val="800"/>
              </a:spcBef>
              <a:spcAft>
                <a:spcPts val="0"/>
              </a:spcAft>
              <a:buClr>
                <a:srgbClr val="000000"/>
              </a:buClr>
              <a:buSzPts val="1200"/>
              <a:buNone/>
            </a:pPr>
            <a:endParaRPr sz="2133" dirty="0">
              <a:solidFill>
                <a:schemeClr val="dk1"/>
              </a:solidFill>
              <a:ea typeface="Times New Roman"/>
              <a:cs typeface="Times New Roman"/>
              <a:sym typeface="Times New Roman"/>
            </a:endParaRPr>
          </a:p>
          <a:p>
            <a:pPr marL="1523962" lvl="2" indent="-203195">
              <a:lnSpc>
                <a:spcPct val="80000"/>
              </a:lnSpc>
              <a:spcBef>
                <a:spcPts val="800"/>
              </a:spcBef>
              <a:spcAft>
                <a:spcPts val="0"/>
              </a:spcAft>
              <a:buClr>
                <a:srgbClr val="000000"/>
              </a:buClr>
              <a:buSzPts val="1200"/>
              <a:buNone/>
            </a:pPr>
            <a:endParaRPr sz="2133" dirty="0">
              <a:solidFill>
                <a:schemeClr val="dk1"/>
              </a:solidFill>
              <a:ea typeface="Times New Roman"/>
              <a:cs typeface="Times New Roman"/>
              <a:sym typeface="Times New Roman"/>
            </a:endParaRPr>
          </a:p>
          <a:p>
            <a:pPr marL="1523962" lvl="2" indent="-215895">
              <a:lnSpc>
                <a:spcPct val="80000"/>
              </a:lnSpc>
              <a:spcBef>
                <a:spcPts val="800"/>
              </a:spcBef>
              <a:spcAft>
                <a:spcPts val="0"/>
              </a:spcAft>
              <a:buClr>
                <a:srgbClr val="000000"/>
              </a:buClr>
              <a:buSzPts val="1050"/>
              <a:buNone/>
            </a:pPr>
            <a:endParaRPr sz="1867"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baseline="-25000" dirty="0">
              <a:solidFill>
                <a:schemeClr val="dk1"/>
              </a:solidFill>
              <a:ea typeface="Times New Roman"/>
              <a:cs typeface="Times New Roman"/>
              <a:sym typeface="Times New Roman"/>
            </a:endParaRPr>
          </a:p>
          <a:p>
            <a:pPr marL="448722" indent="-313259">
              <a:lnSpc>
                <a:spcPct val="80000"/>
              </a:lnSpc>
              <a:spcBef>
                <a:spcPts val="1600"/>
              </a:spcBef>
              <a:spcAft>
                <a:spcPts val="0"/>
              </a:spcAft>
              <a:buClr>
                <a:srgbClr val="000000"/>
              </a:buClr>
              <a:buSzPts val="1600"/>
              <a:buNone/>
            </a:pPr>
            <a:endParaRPr sz="2133" dirty="0">
              <a:solidFill>
                <a:schemeClr val="dk1"/>
              </a:solidFill>
              <a:ea typeface="Times New Roman"/>
              <a:cs typeface="Times New Roman"/>
              <a:sym typeface="Times New Roman"/>
            </a:endParaRPr>
          </a:p>
          <a:p>
            <a:pPr marL="982109" lvl="1" indent="-228594">
              <a:lnSpc>
                <a:spcPct val="80000"/>
              </a:lnSpc>
              <a:spcBef>
                <a:spcPts val="933"/>
              </a:spcBef>
              <a:spcAft>
                <a:spcPts val="0"/>
              </a:spcAft>
              <a:buClr>
                <a:srgbClr val="000000"/>
              </a:buClr>
              <a:buSzPts val="1700"/>
              <a:buNone/>
            </a:pPr>
            <a:endParaRPr sz="2667" dirty="0">
              <a:solidFill>
                <a:schemeClr val="dk1"/>
              </a:solidFill>
              <a:ea typeface="Times New Roman"/>
              <a:cs typeface="Times New Roman"/>
              <a:sym typeface="Times New Roman"/>
            </a:endParaRPr>
          </a:p>
          <a:p>
            <a:pPr marL="448722" indent="-279393">
              <a:lnSpc>
                <a:spcPct val="115000"/>
              </a:lnSpc>
              <a:spcBef>
                <a:spcPts val="1600"/>
              </a:spcBef>
              <a:spcAft>
                <a:spcPts val="0"/>
              </a:spcAft>
              <a:buSzPts val="2000"/>
              <a:buNone/>
            </a:pPr>
            <a:endParaRPr sz="2667" dirty="0">
              <a:solidFill>
                <a:schemeClr val="dk1"/>
              </a:solidFill>
              <a:ea typeface="Times New Roman"/>
              <a:cs typeface="Times New Roman"/>
              <a:sym typeface="Times New Roman"/>
            </a:endParaRPr>
          </a:p>
        </p:txBody>
      </p:sp>
      <p:sp>
        <p:nvSpPr>
          <p:cNvPr id="68" name="Google Shape;68;p2"/>
          <p:cNvSpPr txBox="1"/>
          <p:nvPr/>
        </p:nvSpPr>
        <p:spPr>
          <a:xfrm>
            <a:off x="9652000" y="6477000"/>
            <a:ext cx="2540000" cy="381200"/>
          </a:xfrm>
          <a:prstGeom prst="rect">
            <a:avLst/>
          </a:prstGeom>
          <a:noFill/>
          <a:ln>
            <a:noFill/>
          </a:ln>
        </p:spPr>
        <p:txBody>
          <a:bodyPr spcFirstLastPara="1" wrap="square" lIns="120000" tIns="62400" rIns="120000" bIns="62400" anchor="t" anchorCtr="0">
            <a:noAutofit/>
          </a:bodyPr>
          <a:lstStyle/>
          <a:p>
            <a:pPr algn="r">
              <a:buClr>
                <a:srgbClr val="000000"/>
              </a:buClr>
              <a:buSzPts val="1400"/>
            </a:pPr>
            <a:fld id="{00000000-1234-1234-1234-123412341234}" type="slidenum">
              <a:rPr lang="en-US" sz="1867">
                <a:solidFill>
                  <a:srgbClr val="000000"/>
                </a:solidFill>
                <a:latin typeface="Arial Black"/>
                <a:ea typeface="Arial Black"/>
                <a:cs typeface="Arial Black"/>
                <a:sym typeface="Arial Black"/>
              </a:rPr>
              <a:pPr algn="r">
                <a:buClr>
                  <a:srgbClr val="000000"/>
                </a:buClr>
                <a:buSzPts val="1400"/>
              </a:pPr>
              <a:t>23</a:t>
            </a:fld>
            <a:endParaRPr sz="1867">
              <a:solidFill>
                <a:srgbClr val="000000"/>
              </a:solidFill>
              <a:latin typeface="Arial"/>
              <a:ea typeface="Arial"/>
              <a:cs typeface="Arial"/>
              <a:sym typeface="Arial"/>
            </a:endParaRPr>
          </a:p>
        </p:txBody>
      </p:sp>
      <p:pic>
        <p:nvPicPr>
          <p:cNvPr id="70" name="Google Shape;70;p2"/>
          <p:cNvPicPr preferRelativeResize="0"/>
          <p:nvPr/>
        </p:nvPicPr>
        <p:blipFill rotWithShape="1">
          <a:blip r:embed="rId3">
            <a:alphaModFix/>
          </a:blip>
          <a:srcRect b="7338"/>
          <a:stretch/>
        </p:blipFill>
        <p:spPr>
          <a:xfrm>
            <a:off x="4196122" y="4019647"/>
            <a:ext cx="2829433" cy="28315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215-7CF1-9993-71A8-D9E18CD64CE8}"/>
              </a:ext>
            </a:extLst>
          </p:cNvPr>
          <p:cNvSpPr>
            <a:spLocks noGrp="1"/>
          </p:cNvSpPr>
          <p:nvPr>
            <p:ph type="title"/>
          </p:nvPr>
        </p:nvSpPr>
        <p:spPr/>
        <p:txBody>
          <a:bodyPr/>
          <a:lstStyle/>
          <a:p>
            <a:r>
              <a:rPr lang="en-US" dirty="0"/>
              <a:t>The discrete log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BF345F-F819-19ED-882C-4734864D96AA}"/>
                  </a:ext>
                </a:extLst>
              </p:cNvPr>
              <p:cNvSpPr>
                <a:spLocks noGrp="1"/>
              </p:cNvSpPr>
              <p:nvPr>
                <p:ph idx="1"/>
              </p:nvPr>
            </p:nvSpPr>
            <p:spPr/>
            <p:txBody>
              <a:bodyPr>
                <a:normAutofit/>
              </a:bodyPr>
              <a:lstStyle/>
              <a:p>
                <a:r>
                  <a:rPr lang="en-US" sz="3200" dirty="0"/>
                  <a:t>Given </a:t>
                </a:r>
                <a14:m>
                  <m:oMath xmlns:m="http://schemas.openxmlformats.org/officeDocument/2006/math">
                    <m:r>
                      <a:rPr lang="en-US" sz="3200" i="1" dirty="0" smtClean="0">
                        <a:latin typeface="Cambria Math" panose="02040503050406030204" pitchFamily="18" charset="0"/>
                      </a:rPr>
                      <m:t>𝑔</m:t>
                    </m:r>
                    <m:r>
                      <a:rPr lang="en-US" sz="3200" i="1" dirty="0" smtClean="0">
                        <a:latin typeface="Cambria Math" panose="02040503050406030204" pitchFamily="18" charset="0"/>
                      </a:rPr>
                      <m:t>, </m:t>
                    </m:r>
                    <m:r>
                      <a:rPr lang="en-AU" sz="3200" b="0" i="1" dirty="0" smtClean="0">
                        <a:latin typeface="Cambria Math" panose="02040503050406030204" pitchFamily="18" charset="0"/>
                      </a:rPr>
                      <m:t>𝑝</m:t>
                    </m:r>
                    <m:r>
                      <a:rPr lang="en-US" sz="3200" i="1" dirty="0" smtClean="0">
                        <a:latin typeface="Cambria Math" panose="02040503050406030204" pitchFamily="18" charset="0"/>
                      </a:rPr>
                      <m:t> </m:t>
                    </m:r>
                  </m:oMath>
                </a14:m>
                <a:r>
                  <a:rPr lang="en-US" sz="3200" dirty="0"/>
                  <a:t>and </a:t>
                </a:r>
                <a14:m>
                  <m:oMath xmlns:m="http://schemas.openxmlformats.org/officeDocument/2006/math">
                    <m:r>
                      <a:rPr lang="en-AU" sz="3200" b="0" i="1" smtClean="0">
                        <a:latin typeface="Cambria Math" panose="02040503050406030204" pitchFamily="18" charset="0"/>
                      </a:rPr>
                      <m:t>𝐴</m:t>
                    </m:r>
                  </m:oMath>
                </a14:m>
                <a:r>
                  <a:rPr lang="en-US" sz="3200" dirty="0"/>
                  <a:t>, find </a:t>
                </a:r>
                <a14:m>
                  <m:oMath xmlns:m="http://schemas.openxmlformats.org/officeDocument/2006/math">
                    <m:r>
                      <a:rPr lang="en-AU" sz="3200" b="0" i="1" dirty="0" smtClean="0">
                        <a:latin typeface="Cambria Math" panose="02040503050406030204" pitchFamily="18" charset="0"/>
                      </a:rPr>
                      <m:t>𝑎</m:t>
                    </m:r>
                  </m:oMath>
                </a14:m>
                <a:r>
                  <a:rPr lang="en-US" sz="3200" dirty="0"/>
                  <a:t> in:</a:t>
                </a:r>
              </a:p>
              <a:p>
                <a:pPr lvl="1"/>
                <a14:m>
                  <m:oMath xmlns:m="http://schemas.openxmlformats.org/officeDocument/2006/math">
                    <m:r>
                      <a:rPr lang="en-US" sz="3000" i="1" dirty="0" smtClean="0">
                        <a:latin typeface="Cambria Math" panose="02040503050406030204" pitchFamily="18" charset="0"/>
                      </a:rPr>
                      <m:t>𝐴</m:t>
                    </m:r>
                    <m:r>
                      <a:rPr lang="en-US" sz="3000" i="1" dirty="0" smtClean="0">
                        <a:latin typeface="Cambria Math" panose="02040503050406030204" pitchFamily="18" charset="0"/>
                      </a:rPr>
                      <m:t> =</m:t>
                    </m:r>
                    <m:r>
                      <a:rPr lang="en-AU" sz="3000" b="0" i="1" dirty="0" smtClean="0">
                        <a:latin typeface="Cambria Math" panose="02040503050406030204" pitchFamily="18" charset="0"/>
                      </a:rPr>
                      <m:t>𝑔</m:t>
                    </m:r>
                    <m:r>
                      <a:rPr lang="en-AU" sz="3000" b="0" i="1" baseline="30000" dirty="0" smtClean="0">
                        <a:latin typeface="Cambria Math" panose="02040503050406030204" pitchFamily="18" charset="0"/>
                      </a:rPr>
                      <m:t>𝑎</m:t>
                    </m:r>
                    <m:r>
                      <a:rPr lang="en-US" sz="3000" i="1" dirty="0" smtClean="0">
                        <a:latin typeface="Cambria Math" panose="02040503050406030204" pitchFamily="18" charset="0"/>
                      </a:rPr>
                      <m:t> </m:t>
                    </m:r>
                    <m:r>
                      <a:rPr lang="en-US" sz="3000" i="1" dirty="0" smtClean="0">
                        <a:latin typeface="Cambria Math" panose="02040503050406030204" pitchFamily="18" charset="0"/>
                      </a:rPr>
                      <m:t>𝑚𝑜𝑑</m:t>
                    </m:r>
                    <m:r>
                      <a:rPr lang="en-US" sz="3000" i="1" dirty="0" smtClean="0">
                        <a:latin typeface="Cambria Math" panose="02040503050406030204" pitchFamily="18" charset="0"/>
                      </a:rPr>
                      <m:t> </m:t>
                    </m:r>
                    <m:r>
                      <a:rPr lang="en-AU" sz="3000" b="0" i="1" dirty="0" smtClean="0">
                        <a:latin typeface="Cambria Math" panose="02040503050406030204" pitchFamily="18" charset="0"/>
                      </a:rPr>
                      <m:t>𝑝</m:t>
                    </m:r>
                  </m:oMath>
                </a14:m>
                <a:endParaRPr lang="en-US" sz="3000" dirty="0"/>
              </a:p>
              <a:p>
                <a:r>
                  <a:rPr lang="en-US" sz="3200" dirty="0"/>
                  <a:t>e.g. </a:t>
                </a:r>
                <a14:m>
                  <m:oMath xmlns:m="http://schemas.openxmlformats.org/officeDocument/2006/math">
                    <m:r>
                      <a:rPr lang="en-US" sz="3200" i="1" dirty="0" smtClean="0">
                        <a:latin typeface="Cambria Math" panose="02040503050406030204" pitchFamily="18" charset="0"/>
                      </a:rPr>
                      <m:t>3</m:t>
                    </m:r>
                    <m:r>
                      <a:rPr lang="en-US" sz="3200" i="1" baseline="30000" dirty="0" smtClean="0">
                        <a:latin typeface="Cambria Math" panose="02040503050406030204" pitchFamily="18" charset="0"/>
                      </a:rPr>
                      <m:t>𝑎</m:t>
                    </m:r>
                    <m:r>
                      <a:rPr lang="en-US" sz="3200" i="1" dirty="0" smtClean="0">
                        <a:latin typeface="Cambria Math" panose="02040503050406030204" pitchFamily="18" charset="0"/>
                      </a:rPr>
                      <m:t> </m:t>
                    </m:r>
                    <m:r>
                      <a:rPr lang="en-US" sz="3200" i="1" dirty="0" smtClean="0">
                        <a:latin typeface="Cambria Math" panose="02040503050406030204" pitchFamily="18" charset="0"/>
                      </a:rPr>
                      <m:t>𝑚𝑜𝑑</m:t>
                    </m:r>
                    <m:r>
                      <a:rPr lang="en-US" sz="3200" i="1" dirty="0" smtClean="0">
                        <a:latin typeface="Cambria Math" panose="02040503050406030204" pitchFamily="18" charset="0"/>
                      </a:rPr>
                      <m:t> 17 = 12</m:t>
                    </m:r>
                  </m:oMath>
                </a14:m>
                <a:endParaRPr lang="en-US" sz="3200" dirty="0"/>
              </a:p>
              <a:p>
                <a:r>
                  <a:rPr lang="en-US" sz="3200" dirty="0"/>
                  <a:t>The actual answer is 29 but how will you figure it out?</a:t>
                </a:r>
              </a:p>
              <a:p>
                <a:r>
                  <a:rPr lang="en-US" sz="3200" dirty="0"/>
                  <a:t>If you choose </a:t>
                </a:r>
                <a14:m>
                  <m:oMath xmlns:m="http://schemas.openxmlformats.org/officeDocument/2006/math">
                    <m:r>
                      <a:rPr lang="en-AU" sz="3200" b="0" i="1" dirty="0" smtClean="0">
                        <a:latin typeface="Cambria Math" panose="02040503050406030204" pitchFamily="18" charset="0"/>
                      </a:rPr>
                      <m:t>𝑔</m:t>
                    </m:r>
                  </m:oMath>
                </a14:m>
                <a:r>
                  <a:rPr lang="en-US" sz="3200" dirty="0"/>
                  <a:t> and </a:t>
                </a:r>
                <a14:m>
                  <m:oMath xmlns:m="http://schemas.openxmlformats.org/officeDocument/2006/math">
                    <m:r>
                      <a:rPr lang="en-AU" sz="3200" b="0" i="1" dirty="0" smtClean="0">
                        <a:latin typeface="Cambria Math" panose="02040503050406030204" pitchFamily="18" charset="0"/>
                      </a:rPr>
                      <m:t>𝑝</m:t>
                    </m:r>
                  </m:oMath>
                </a14:m>
                <a:r>
                  <a:rPr lang="en-US" sz="3200" dirty="0"/>
                  <a:t> cleverly, you can further decrease the likelihood of success. </a:t>
                </a:r>
              </a:p>
            </p:txBody>
          </p:sp>
        </mc:Choice>
        <mc:Fallback xmlns="">
          <p:sp>
            <p:nvSpPr>
              <p:cNvPr id="3" name="Content Placeholder 2">
                <a:extLst>
                  <a:ext uri="{FF2B5EF4-FFF2-40B4-BE49-F238E27FC236}">
                    <a16:creationId xmlns:a16="http://schemas.microsoft.com/office/drawing/2014/main" id="{20BF345F-F819-19ED-882C-4734864D96AA}"/>
                  </a:ext>
                </a:extLst>
              </p:cNvPr>
              <p:cNvSpPr>
                <a:spLocks noGrp="1" noRot="1" noChangeAspect="1" noMove="1" noResize="1" noEditPoints="1" noAdjustHandles="1" noChangeArrowheads="1" noChangeShapeType="1" noTextEdit="1"/>
              </p:cNvSpPr>
              <p:nvPr>
                <p:ph idx="1"/>
              </p:nvPr>
            </p:nvSpPr>
            <p:spPr>
              <a:blipFill>
                <a:blip r:embed="rId2"/>
                <a:stretch>
                  <a:fillRect l="-920" t="-2062" b="-5498"/>
                </a:stretch>
              </a:blipFill>
            </p:spPr>
            <p:txBody>
              <a:bodyPr/>
              <a:lstStyle/>
              <a:p>
                <a:r>
                  <a:rPr lang="en-US">
                    <a:noFill/>
                  </a:rPr>
                  <a:t> </a:t>
                </a:r>
              </a:p>
            </p:txBody>
          </p:sp>
        </mc:Fallback>
      </mc:AlternateContent>
    </p:spTree>
    <p:extLst>
      <p:ext uri="{BB962C8B-B14F-4D97-AF65-F5344CB8AC3E}">
        <p14:creationId xmlns:p14="http://schemas.microsoft.com/office/powerpoint/2010/main" val="373753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5F85-0F63-411A-97BE-A868E353F278}"/>
              </a:ext>
            </a:extLst>
          </p:cNvPr>
          <p:cNvSpPr>
            <a:spLocks noGrp="1"/>
          </p:cNvSpPr>
          <p:nvPr>
            <p:ph type="title"/>
          </p:nvPr>
        </p:nvSpPr>
        <p:spPr/>
        <p:txBody>
          <a:bodyPr/>
          <a:lstStyle/>
          <a:p>
            <a:r>
              <a:rPr lang="en-US" dirty="0"/>
              <a:t>Primitive root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7A2454-EB3B-2C14-2FB5-9B56F5FFC82B}"/>
                  </a:ext>
                </a:extLst>
              </p:cNvPr>
              <p:cNvSpPr>
                <a:spLocks noGrp="1"/>
              </p:cNvSpPr>
              <p:nvPr>
                <p:ph idx="1"/>
              </p:nvPr>
            </p:nvSpPr>
            <p:spPr>
              <a:xfrm>
                <a:off x="581192" y="2180497"/>
                <a:ext cx="11029615" cy="1572638"/>
              </a:xfrm>
            </p:spPr>
            <p:txBody>
              <a:bodyPr/>
              <a:lstStyle/>
              <a:p>
                <a:r>
                  <a:rPr lang="en-US" dirty="0"/>
                  <a:t>If </a:t>
                </a:r>
                <a14:m>
                  <m:oMath xmlns:m="http://schemas.openxmlformats.org/officeDocument/2006/math">
                    <m:r>
                      <a:rPr lang="en-AU" b="0" i="1" smtClean="0">
                        <a:latin typeface="Cambria Math" panose="02040503050406030204" pitchFamily="18" charset="0"/>
                      </a:rPr>
                      <m:t>𝑎</m:t>
                    </m:r>
                  </m:oMath>
                </a14:m>
                <a:r>
                  <a:rPr lang="en-US" dirty="0"/>
                  <a:t> is a primitive root of </a:t>
                </a:r>
                <a14:m>
                  <m:oMath xmlns:m="http://schemas.openxmlformats.org/officeDocument/2006/math">
                    <m:r>
                      <a:rPr lang="en-AU" b="0" i="1" smtClean="0">
                        <a:latin typeface="Cambria Math" panose="02040503050406030204" pitchFamily="18" charset="0"/>
                      </a:rPr>
                      <m:t>𝑞</m:t>
                    </m:r>
                  </m:oMath>
                </a14:m>
                <a:r>
                  <a:rPr lang="en-US" dirty="0"/>
                  <a:t>, then (powers of </a:t>
                </a:r>
                <a14:m>
                  <m:oMath xmlns:m="http://schemas.openxmlformats.org/officeDocument/2006/math">
                    <m:r>
                      <a:rPr lang="en-AU" b="0" i="1" smtClean="0">
                        <a:latin typeface="Cambria Math" panose="02040503050406030204" pitchFamily="18" charset="0"/>
                      </a:rPr>
                      <m:t>𝑎</m:t>
                    </m:r>
                  </m:oMath>
                </a14:m>
                <a:r>
                  <a:rPr lang="en-US" dirty="0"/>
                  <a:t> from </a:t>
                </a:r>
                <a14:m>
                  <m:oMath xmlns:m="http://schemas.openxmlformats.org/officeDocument/2006/math">
                    <m:r>
                      <a:rPr lang="en-US" i="1" dirty="0" smtClean="0">
                        <a:latin typeface="Cambria Math" panose="02040503050406030204" pitchFamily="18" charset="0"/>
                      </a:rPr>
                      <m:t>1</m:t>
                    </m:r>
                  </m:oMath>
                </a14:m>
                <a:r>
                  <a:rPr lang="en-US" dirty="0"/>
                  <a:t> to q </a:t>
                </a:r>
                <a14:m>
                  <m:oMath xmlns:m="http://schemas.openxmlformats.org/officeDocument/2006/math">
                    <m:r>
                      <a:rPr lang="en-US" i="1" dirty="0" smtClean="0">
                        <a:latin typeface="Cambria Math" panose="02040503050406030204" pitchFamily="18" charset="0"/>
                      </a:rPr>
                      <m:t>−1</m:t>
                    </m:r>
                  </m:oMath>
                </a14:m>
                <a:r>
                  <a:rPr lang="en-US" dirty="0"/>
                  <a:t>) </a:t>
                </a:r>
                <a14:m>
                  <m:oMath xmlns:m="http://schemas.openxmlformats.org/officeDocument/2006/math">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AU" b="0" i="1" dirty="0" smtClean="0">
                        <a:latin typeface="Cambria Math" panose="02040503050406030204" pitchFamily="18" charset="0"/>
                      </a:rPr>
                      <m:t>𝑞</m:t>
                    </m:r>
                  </m:oMath>
                </a14:m>
                <a:r>
                  <a:rPr lang="en-US" dirty="0"/>
                  <a:t> produce each integer from </a:t>
                </a:r>
                <a14:m>
                  <m:oMath xmlns:m="http://schemas.openxmlformats.org/officeDocument/2006/math">
                    <m:r>
                      <a:rPr lang="en-US" i="1" dirty="0" smtClean="0">
                        <a:latin typeface="Cambria Math" panose="02040503050406030204" pitchFamily="18" charset="0"/>
                      </a:rPr>
                      <m:t>1</m:t>
                    </m:r>
                  </m:oMath>
                </a14:m>
                <a:r>
                  <a:rPr lang="en-US" dirty="0"/>
                  <a:t> to q</a:t>
                </a:r>
                <a14:m>
                  <m:oMath xmlns:m="http://schemas.openxmlformats.org/officeDocument/2006/math">
                    <m:r>
                      <a:rPr lang="en-US" i="1" dirty="0" smtClean="0">
                        <a:latin typeface="Cambria Math" panose="02040503050406030204" pitchFamily="18" charset="0"/>
                      </a:rPr>
                      <m:t>−1</m:t>
                    </m:r>
                  </m:oMath>
                </a14:m>
                <a:r>
                  <a:rPr lang="en-US" dirty="0"/>
                  <a:t> exactly once.</a:t>
                </a:r>
              </a:p>
              <a:p>
                <a:r>
                  <a:rPr lang="en-US" dirty="0"/>
                  <a:t>E.g. take q = 7 and try different a’s </a:t>
                </a:r>
              </a:p>
              <a:p>
                <a:r>
                  <a:rPr lang="en-US" dirty="0"/>
                  <a:t>Primitive root of 7 is 3</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F7A2454-EB3B-2C14-2FB5-9B56F5FFC82B}"/>
                  </a:ext>
                </a:extLst>
              </p:cNvPr>
              <p:cNvSpPr>
                <a:spLocks noGrp="1" noRot="1" noChangeAspect="1" noMove="1" noResize="1" noEditPoints="1" noAdjustHandles="1" noChangeArrowheads="1" noChangeShapeType="1" noTextEdit="1"/>
              </p:cNvSpPr>
              <p:nvPr>
                <p:ph idx="1"/>
              </p:nvPr>
            </p:nvSpPr>
            <p:spPr>
              <a:xfrm>
                <a:off x="581192" y="2180497"/>
                <a:ext cx="11029615" cy="1572638"/>
              </a:xfrm>
              <a:blipFill>
                <a:blip r:embed="rId3"/>
                <a:stretch>
                  <a:fillRect l="-115" t="-232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F89A80D-210A-F591-5FC3-3B1D6D3A7AD2}"/>
              </a:ext>
            </a:extLst>
          </p:cNvPr>
          <p:cNvPicPr>
            <a:picLocks noChangeAspect="1"/>
          </p:cNvPicPr>
          <p:nvPr/>
        </p:nvPicPr>
        <p:blipFill rotWithShape="1">
          <a:blip r:embed="rId4"/>
          <a:srcRect t="8300"/>
          <a:stretch/>
        </p:blipFill>
        <p:spPr>
          <a:xfrm>
            <a:off x="3070745" y="3275462"/>
            <a:ext cx="6488373" cy="3409985"/>
          </a:xfrm>
          <a:prstGeom prst="rect">
            <a:avLst/>
          </a:prstGeom>
        </p:spPr>
      </p:pic>
    </p:spTree>
    <p:extLst>
      <p:ext uri="{BB962C8B-B14F-4D97-AF65-F5344CB8AC3E}">
        <p14:creationId xmlns:p14="http://schemas.microsoft.com/office/powerpoint/2010/main" val="366788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5"/>
          <p:cNvPicPr preferRelativeResize="0"/>
          <p:nvPr/>
        </p:nvPicPr>
        <p:blipFill>
          <a:blip r:embed="rId3">
            <a:alphaModFix/>
          </a:blip>
          <a:stretch>
            <a:fillRect/>
          </a:stretch>
        </p:blipFill>
        <p:spPr>
          <a:xfrm>
            <a:off x="1933304" y="1933303"/>
            <a:ext cx="8305924" cy="4774849"/>
          </a:xfrm>
          <a:prstGeom prst="rect">
            <a:avLst/>
          </a:prstGeom>
          <a:noFill/>
          <a:ln>
            <a:noFill/>
          </a:ln>
        </p:spPr>
      </p:pic>
      <p:sp>
        <p:nvSpPr>
          <p:cNvPr id="85" name="Google Shape;85;p5"/>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000" dirty="0">
                <a:ea typeface="Times New Roman"/>
                <a:cs typeface="Times New Roman"/>
                <a:sym typeface="Times New Roman"/>
              </a:rPr>
              <a:t>Diffie-Hellman Key Exchange: color analogy</a:t>
            </a:r>
            <a:endParaRP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1" name="Google Shape;101;p6"/>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Diffie-Hellman Key Exchange</a:t>
            </a:r>
            <a:endParaRPr sz="2000" dirty="0"/>
          </a:p>
        </p:txBody>
      </p:sp>
      <p:sp>
        <p:nvSpPr>
          <p:cNvPr id="90" name="Google Shape;90;p6"/>
          <p:cNvSpPr txBox="1">
            <a:spLocks noGrp="1"/>
          </p:cNvSpPr>
          <p:nvPr>
            <p:ph idx="1"/>
          </p:nvPr>
        </p:nvSpPr>
        <p:spPr>
          <a:xfrm>
            <a:off x="-206233" y="2178980"/>
            <a:ext cx="7057413" cy="3678303"/>
          </a:xfrm>
          <a:prstGeom prst="rect">
            <a:avLst/>
          </a:prstGeom>
          <a:noFill/>
          <a:ln>
            <a:noFill/>
          </a:ln>
        </p:spPr>
        <p:txBody>
          <a:bodyPr spcFirstLastPara="1" vert="horz" wrap="square" lIns="120000" tIns="62400" rIns="120000" bIns="62400" rtlCol="0" anchor="t" anchorCtr="0">
            <a:noAutofit/>
          </a:bodyPr>
          <a:lstStyle/>
          <a:p>
            <a:pPr marL="609585" lvl="1" indent="0">
              <a:lnSpc>
                <a:spcPct val="80000"/>
              </a:lnSpc>
              <a:spcBef>
                <a:spcPts val="933"/>
              </a:spcBef>
              <a:spcAft>
                <a:spcPts val="0"/>
              </a:spcAft>
              <a:buClr>
                <a:srgbClr val="000000"/>
              </a:buClr>
              <a:buSzPts val="1700"/>
              <a:buNone/>
            </a:pPr>
            <a:r>
              <a:rPr lang="en-US" sz="2400" dirty="0">
                <a:solidFill>
                  <a:schemeClr val="dk1"/>
                </a:solidFill>
                <a:ea typeface="Times New Roman"/>
                <a:cs typeface="Times New Roman"/>
                <a:sym typeface="Times New Roman"/>
              </a:rPr>
              <a:t>Alice and Bob want to agree on a secret key</a:t>
            </a:r>
            <a:endParaRPr lang="en-US" sz="1400" dirty="0">
              <a:sym typeface="Times New Roman"/>
            </a:endParaRP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They agree on two numbers g and p</a:t>
            </a: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Alice chooses a random number a and computes A</a:t>
            </a:r>
            <a:endParaRPr lang="en-US" sz="1200" dirty="0">
              <a:sym typeface="Times New Roman"/>
            </a:endParaRP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 A=g</a:t>
            </a:r>
            <a:r>
              <a:rPr lang="en-US" sz="2000" baseline="30000" dirty="0">
                <a:solidFill>
                  <a:schemeClr val="dk1"/>
                </a:solidFill>
                <a:ea typeface="Times New Roman"/>
                <a:cs typeface="Times New Roman"/>
                <a:sym typeface="Times New Roman"/>
              </a:rPr>
              <a:t>a</a:t>
            </a:r>
            <a:r>
              <a:rPr lang="en-US" sz="2000" dirty="0">
                <a:solidFill>
                  <a:schemeClr val="dk1"/>
                </a:solidFill>
                <a:ea typeface="Times New Roman"/>
                <a:cs typeface="Times New Roman"/>
                <a:sym typeface="Times New Roman"/>
              </a:rPr>
              <a:t> mod p and sends A to Bob</a:t>
            </a: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Bob chooses a random number b and computes B</a:t>
            </a:r>
            <a:endParaRPr lang="en-US" sz="1200" dirty="0">
              <a:sym typeface="Times New Roman"/>
            </a:endParaRP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B=</a:t>
            </a:r>
            <a:r>
              <a:rPr lang="en-US" sz="2000" dirty="0" err="1">
                <a:solidFill>
                  <a:schemeClr val="dk1"/>
                </a:solidFill>
                <a:ea typeface="Times New Roman"/>
                <a:cs typeface="Times New Roman"/>
                <a:sym typeface="Times New Roman"/>
              </a:rPr>
              <a:t>g</a:t>
            </a:r>
            <a:r>
              <a:rPr lang="en-US" sz="2000" baseline="30000" dirty="0" err="1">
                <a:solidFill>
                  <a:schemeClr val="dk1"/>
                </a:solidFill>
                <a:ea typeface="Times New Roman"/>
                <a:cs typeface="Times New Roman"/>
                <a:sym typeface="Times New Roman"/>
              </a:rPr>
              <a:t>b</a:t>
            </a:r>
            <a:r>
              <a:rPr lang="en-US" sz="2000" dirty="0">
                <a:solidFill>
                  <a:schemeClr val="dk1"/>
                </a:solidFill>
                <a:ea typeface="Times New Roman"/>
                <a:cs typeface="Times New Roman"/>
                <a:sym typeface="Times New Roman"/>
              </a:rPr>
              <a:t> mod p and sends B to Alice</a:t>
            </a: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Alice computes S</a:t>
            </a:r>
            <a:r>
              <a:rPr lang="en-US" sz="2000" baseline="-25000" dirty="0">
                <a:solidFill>
                  <a:schemeClr val="dk1"/>
                </a:solidFill>
                <a:ea typeface="Times New Roman"/>
                <a:cs typeface="Times New Roman"/>
                <a:sym typeface="Times New Roman"/>
              </a:rPr>
              <a:t>1</a:t>
            </a:r>
            <a:r>
              <a:rPr lang="en-US" sz="2000" dirty="0">
                <a:solidFill>
                  <a:schemeClr val="dk1"/>
                </a:solidFill>
                <a:ea typeface="Times New Roman"/>
                <a:cs typeface="Times New Roman"/>
                <a:sym typeface="Times New Roman"/>
              </a:rPr>
              <a:t>= B</a:t>
            </a:r>
            <a:r>
              <a:rPr lang="en-US" sz="2000" baseline="30000" dirty="0">
                <a:solidFill>
                  <a:schemeClr val="dk1"/>
                </a:solidFill>
                <a:ea typeface="Times New Roman"/>
                <a:cs typeface="Times New Roman"/>
                <a:sym typeface="Times New Roman"/>
              </a:rPr>
              <a:t>a</a:t>
            </a:r>
            <a:r>
              <a:rPr lang="en-US" sz="2000" dirty="0">
                <a:solidFill>
                  <a:schemeClr val="dk1"/>
                </a:solidFill>
                <a:ea typeface="Times New Roman"/>
                <a:cs typeface="Times New Roman"/>
                <a:sym typeface="Times New Roman"/>
              </a:rPr>
              <a:t> mod p </a:t>
            </a: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Bob computes S</a:t>
            </a:r>
            <a:r>
              <a:rPr lang="en-US" sz="2000" baseline="-25000" dirty="0">
                <a:solidFill>
                  <a:schemeClr val="dk1"/>
                </a:solidFill>
                <a:ea typeface="Times New Roman"/>
                <a:cs typeface="Times New Roman"/>
                <a:sym typeface="Times New Roman"/>
              </a:rPr>
              <a:t>2 </a:t>
            </a:r>
            <a:r>
              <a:rPr lang="en-US" sz="2000" dirty="0">
                <a:solidFill>
                  <a:schemeClr val="dk1"/>
                </a:solidFill>
                <a:ea typeface="Times New Roman"/>
                <a:cs typeface="Times New Roman"/>
                <a:sym typeface="Times New Roman"/>
              </a:rPr>
              <a:t>= A</a:t>
            </a:r>
            <a:r>
              <a:rPr lang="en-US" sz="2000" baseline="30000" dirty="0">
                <a:solidFill>
                  <a:schemeClr val="dk1"/>
                </a:solidFill>
                <a:ea typeface="Times New Roman"/>
                <a:cs typeface="Times New Roman"/>
                <a:sym typeface="Times New Roman"/>
              </a:rPr>
              <a:t>b</a:t>
            </a:r>
            <a:r>
              <a:rPr lang="en-US" sz="2000" dirty="0">
                <a:solidFill>
                  <a:schemeClr val="dk1"/>
                </a:solidFill>
                <a:ea typeface="Times New Roman"/>
                <a:cs typeface="Times New Roman"/>
                <a:sym typeface="Times New Roman"/>
              </a:rPr>
              <a:t> mod p</a:t>
            </a:r>
            <a:endParaRPr lang="en-US" sz="1200" dirty="0">
              <a:sym typeface="Times New Roman"/>
            </a:endParaRP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S</a:t>
            </a:r>
            <a:r>
              <a:rPr lang="en-US" sz="2000" baseline="-25000" dirty="0">
                <a:solidFill>
                  <a:schemeClr val="dk1"/>
                </a:solidFill>
                <a:ea typeface="Times New Roman"/>
                <a:cs typeface="Times New Roman"/>
                <a:sym typeface="Times New Roman"/>
              </a:rPr>
              <a:t>1</a:t>
            </a:r>
            <a:r>
              <a:rPr lang="en-US" sz="2000" dirty="0">
                <a:solidFill>
                  <a:schemeClr val="dk1"/>
                </a:solidFill>
                <a:ea typeface="Times New Roman"/>
                <a:cs typeface="Times New Roman"/>
                <a:sym typeface="Times New Roman"/>
              </a:rPr>
              <a:t>=S</a:t>
            </a:r>
            <a:r>
              <a:rPr lang="en-US" sz="2000" baseline="-25000" dirty="0">
                <a:solidFill>
                  <a:schemeClr val="dk1"/>
                </a:solidFill>
                <a:ea typeface="Times New Roman"/>
                <a:cs typeface="Times New Roman"/>
                <a:sym typeface="Times New Roman"/>
              </a:rPr>
              <a:t>2</a:t>
            </a:r>
            <a:r>
              <a:rPr lang="en-US" sz="2000" dirty="0">
                <a:solidFill>
                  <a:schemeClr val="dk1"/>
                </a:solidFill>
                <a:ea typeface="Times New Roman"/>
                <a:cs typeface="Times New Roman"/>
                <a:sym typeface="Times New Roman"/>
              </a:rPr>
              <a:t>=g</a:t>
            </a:r>
            <a:r>
              <a:rPr lang="en-US" sz="2000" baseline="30000" dirty="0">
                <a:solidFill>
                  <a:schemeClr val="dk1"/>
                </a:solidFill>
                <a:ea typeface="Times New Roman"/>
                <a:cs typeface="Times New Roman"/>
                <a:sym typeface="Times New Roman"/>
              </a:rPr>
              <a:t>ab</a:t>
            </a:r>
            <a:r>
              <a:rPr lang="en-US" sz="2000" dirty="0">
                <a:solidFill>
                  <a:schemeClr val="dk1"/>
                </a:solidFill>
                <a:ea typeface="Times New Roman"/>
                <a:cs typeface="Times New Roman"/>
                <a:sym typeface="Times New Roman"/>
              </a:rPr>
              <a:t> mod p</a:t>
            </a:r>
            <a:endParaRPr lang="en-US" sz="1200" dirty="0">
              <a:sym typeface="Times New Roman"/>
            </a:endParaRPr>
          </a:p>
          <a:p>
            <a:pPr marL="952485" lvl="1" indent="-342900">
              <a:lnSpc>
                <a:spcPct val="80000"/>
              </a:lnSpc>
              <a:spcBef>
                <a:spcPts val="933"/>
              </a:spcBef>
              <a:spcAft>
                <a:spcPts val="0"/>
              </a:spcAft>
              <a:buClr>
                <a:srgbClr val="000000"/>
              </a:buClr>
              <a:buSzPts val="1700"/>
            </a:pPr>
            <a:r>
              <a:rPr lang="en-US" sz="2000" dirty="0">
                <a:solidFill>
                  <a:schemeClr val="dk1"/>
                </a:solidFill>
                <a:ea typeface="Times New Roman"/>
                <a:cs typeface="Times New Roman"/>
                <a:sym typeface="Times New Roman"/>
              </a:rPr>
              <a:t>Secret key is same (K in the image)</a:t>
            </a:r>
            <a:endParaRPr lang="en-US" sz="1200" dirty="0"/>
          </a:p>
          <a:p>
            <a:pPr marL="609585" indent="-304792">
              <a:lnSpc>
                <a:spcPct val="115000"/>
              </a:lnSpc>
              <a:spcBef>
                <a:spcPts val="1600"/>
              </a:spcBef>
              <a:spcAft>
                <a:spcPts val="0"/>
              </a:spcAft>
              <a:buSzPts val="1800"/>
              <a:buNone/>
            </a:pPr>
            <a:endParaRPr sz="1600" dirty="0"/>
          </a:p>
        </p:txBody>
      </p:sp>
      <p:pic>
        <p:nvPicPr>
          <p:cNvPr id="1026" name="Picture 2">
            <a:extLst>
              <a:ext uri="{FF2B5EF4-FFF2-40B4-BE49-F238E27FC236}">
                <a16:creationId xmlns:a16="http://schemas.microsoft.com/office/drawing/2014/main" id="{4E13D314-60A5-F288-105C-8015BBD1C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516" y="2553946"/>
            <a:ext cx="5331881" cy="2928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C7E7-D2C9-3CB9-2C22-005A671336F5}"/>
              </a:ext>
            </a:extLst>
          </p:cNvPr>
          <p:cNvSpPr>
            <a:spLocks noGrp="1"/>
          </p:cNvSpPr>
          <p:nvPr>
            <p:ph type="title"/>
          </p:nvPr>
        </p:nvSpPr>
        <p:spPr/>
        <p:txBody>
          <a:bodyPr/>
          <a:lstStyle/>
          <a:p>
            <a:r>
              <a:rPr lang="en-US" dirty="0"/>
              <a:t>Breaking down the math</a:t>
            </a:r>
          </a:p>
        </p:txBody>
      </p:sp>
      <p:sp>
        <p:nvSpPr>
          <p:cNvPr id="3" name="Content Placeholder 2">
            <a:extLst>
              <a:ext uri="{FF2B5EF4-FFF2-40B4-BE49-F238E27FC236}">
                <a16:creationId xmlns:a16="http://schemas.microsoft.com/office/drawing/2014/main" id="{FDCE59DC-DE42-1F1A-221F-F1591771AD4D}"/>
              </a:ext>
            </a:extLst>
          </p:cNvPr>
          <p:cNvSpPr>
            <a:spLocks noGrp="1"/>
          </p:cNvSpPr>
          <p:nvPr>
            <p:ph sz="half" idx="1"/>
          </p:nvPr>
        </p:nvSpPr>
        <p:spPr>
          <a:xfrm>
            <a:off x="581192" y="2951337"/>
            <a:ext cx="5422390" cy="3633047"/>
          </a:xfrm>
        </p:spPr>
        <p:txBody>
          <a:bodyPr>
            <a:normAutofit/>
          </a:bodyPr>
          <a:lstStyle/>
          <a:p>
            <a:r>
              <a:rPr lang="en-US" sz="2800" dirty="0"/>
              <a:t>Here’s what Alice did:</a:t>
            </a:r>
          </a:p>
          <a:p>
            <a:r>
              <a:rPr lang="en-US" sz="2800" dirty="0"/>
              <a:t>B</a:t>
            </a:r>
            <a:r>
              <a:rPr lang="en-US" sz="2800" baseline="30000" dirty="0"/>
              <a:t>a</a:t>
            </a:r>
            <a:r>
              <a:rPr lang="en-US" sz="2800" dirty="0"/>
              <a:t> mod p = (</a:t>
            </a:r>
            <a:r>
              <a:rPr lang="en-US" sz="2800" dirty="0" err="1"/>
              <a:t>g</a:t>
            </a:r>
            <a:r>
              <a:rPr lang="en-US" sz="2800" baseline="30000" dirty="0" err="1"/>
              <a:t>b</a:t>
            </a:r>
            <a:r>
              <a:rPr lang="en-US" sz="2800" dirty="0"/>
              <a:t> mod p)</a:t>
            </a:r>
            <a:r>
              <a:rPr lang="en-US" sz="2800" baseline="30000" dirty="0"/>
              <a:t>a</a:t>
            </a:r>
            <a:r>
              <a:rPr lang="en-US" sz="2800" dirty="0"/>
              <a:t> mod p</a:t>
            </a:r>
          </a:p>
          <a:p>
            <a:r>
              <a:rPr lang="en-US" sz="2800" dirty="0"/>
              <a:t>Principle of modular arithmetic: </a:t>
            </a:r>
          </a:p>
          <a:p>
            <a:r>
              <a:rPr lang="en-US" sz="2800" dirty="0">
                <a:highlight>
                  <a:srgbClr val="FFFF00"/>
                </a:highlight>
              </a:rPr>
              <a:t>(a mod c)</a:t>
            </a:r>
            <a:r>
              <a:rPr lang="en-US" sz="2800" baseline="30000" dirty="0">
                <a:highlight>
                  <a:srgbClr val="FFFF00"/>
                </a:highlight>
              </a:rPr>
              <a:t>b</a:t>
            </a:r>
            <a:r>
              <a:rPr lang="en-US" sz="2800" dirty="0">
                <a:highlight>
                  <a:srgbClr val="FFFF00"/>
                </a:highlight>
              </a:rPr>
              <a:t> mod c = a</a:t>
            </a:r>
            <a:r>
              <a:rPr lang="en-US" sz="2800" baseline="30000" dirty="0">
                <a:highlight>
                  <a:srgbClr val="FFFF00"/>
                </a:highlight>
              </a:rPr>
              <a:t>b</a:t>
            </a:r>
            <a:r>
              <a:rPr lang="en-US" sz="2800" dirty="0">
                <a:highlight>
                  <a:srgbClr val="FFFF00"/>
                </a:highlight>
              </a:rPr>
              <a:t> mod c</a:t>
            </a:r>
          </a:p>
          <a:p>
            <a:r>
              <a:rPr lang="en-US" sz="2800" dirty="0"/>
              <a:t>Hence, Alice actually did </a:t>
            </a:r>
            <a:r>
              <a:rPr lang="en-US" sz="2800" dirty="0" err="1"/>
              <a:t>g</a:t>
            </a:r>
            <a:r>
              <a:rPr lang="en-US" sz="2800" baseline="30000" dirty="0" err="1"/>
              <a:t>ba</a:t>
            </a:r>
            <a:r>
              <a:rPr lang="en-US" sz="2800" baseline="30000" dirty="0"/>
              <a:t> </a:t>
            </a:r>
            <a:r>
              <a:rPr lang="en-US" sz="2800" dirty="0"/>
              <a:t>mod p</a:t>
            </a:r>
          </a:p>
          <a:p>
            <a:pPr marL="0" indent="0">
              <a:buNone/>
            </a:pPr>
            <a:endParaRPr lang="en-US" sz="2800" dirty="0"/>
          </a:p>
        </p:txBody>
      </p:sp>
      <p:sp>
        <p:nvSpPr>
          <p:cNvPr id="4" name="Content Placeholder 3">
            <a:extLst>
              <a:ext uri="{FF2B5EF4-FFF2-40B4-BE49-F238E27FC236}">
                <a16:creationId xmlns:a16="http://schemas.microsoft.com/office/drawing/2014/main" id="{33C31468-EA90-5386-6265-B7FE4BCCB7F2}"/>
              </a:ext>
            </a:extLst>
          </p:cNvPr>
          <p:cNvSpPr>
            <a:spLocks noGrp="1"/>
          </p:cNvSpPr>
          <p:nvPr>
            <p:ph sz="half" idx="2"/>
          </p:nvPr>
        </p:nvSpPr>
        <p:spPr>
          <a:xfrm>
            <a:off x="6188419" y="3606430"/>
            <a:ext cx="5422392" cy="3633047"/>
          </a:xfrm>
        </p:spPr>
        <p:txBody>
          <a:bodyPr>
            <a:noAutofit/>
          </a:bodyPr>
          <a:lstStyle/>
          <a:p>
            <a:r>
              <a:rPr lang="en-US" sz="2800" dirty="0"/>
              <a:t>Here’s what Bob did:</a:t>
            </a:r>
          </a:p>
          <a:p>
            <a:r>
              <a:rPr lang="en-US" sz="2800" dirty="0"/>
              <a:t>A</a:t>
            </a:r>
            <a:r>
              <a:rPr lang="en-US" sz="2800" baseline="30000" dirty="0"/>
              <a:t>b</a:t>
            </a:r>
            <a:r>
              <a:rPr lang="en-US" sz="2800" dirty="0"/>
              <a:t> mod p = (g</a:t>
            </a:r>
            <a:r>
              <a:rPr lang="en-US" sz="2800" baseline="30000" dirty="0"/>
              <a:t>a</a:t>
            </a:r>
            <a:r>
              <a:rPr lang="en-US" sz="2800" dirty="0"/>
              <a:t> mod p)</a:t>
            </a:r>
            <a:r>
              <a:rPr lang="en-US" sz="2800" baseline="30000" dirty="0"/>
              <a:t>b</a:t>
            </a:r>
            <a:r>
              <a:rPr lang="en-US" sz="2800" dirty="0"/>
              <a:t> mod p</a:t>
            </a:r>
          </a:p>
          <a:p>
            <a:r>
              <a:rPr lang="en-US" sz="2800" dirty="0"/>
              <a:t>By the same principle, Bob actually did g</a:t>
            </a:r>
            <a:r>
              <a:rPr lang="en-US" sz="2800" baseline="30000" dirty="0"/>
              <a:t>ab </a:t>
            </a:r>
            <a:r>
              <a:rPr lang="en-US" sz="2800" dirty="0"/>
              <a:t>mod p</a:t>
            </a:r>
          </a:p>
          <a:p>
            <a:r>
              <a:rPr lang="en-US" sz="2800" dirty="0"/>
              <a:t>Which is the same as </a:t>
            </a:r>
            <a:r>
              <a:rPr lang="en-US" sz="2800" dirty="0" err="1"/>
              <a:t>g</a:t>
            </a:r>
            <a:r>
              <a:rPr lang="en-US" sz="2800" baseline="30000" dirty="0" err="1"/>
              <a:t>ba</a:t>
            </a:r>
            <a:r>
              <a:rPr lang="en-US" sz="2800" baseline="30000" dirty="0"/>
              <a:t> </a:t>
            </a:r>
            <a:r>
              <a:rPr lang="en-US" sz="2800" dirty="0"/>
              <a:t>mod p</a:t>
            </a:r>
          </a:p>
          <a:p>
            <a:r>
              <a:rPr lang="en-US" sz="2800" dirty="0"/>
              <a:t>Hence they arrived at the same secret key!</a:t>
            </a:r>
          </a:p>
          <a:p>
            <a:endParaRPr lang="en-US" sz="2800" dirty="0"/>
          </a:p>
          <a:p>
            <a:endParaRPr lang="en-US" sz="2800" dirty="0"/>
          </a:p>
        </p:txBody>
      </p:sp>
      <p:sp>
        <p:nvSpPr>
          <p:cNvPr id="6" name="TextBox 5">
            <a:extLst>
              <a:ext uri="{FF2B5EF4-FFF2-40B4-BE49-F238E27FC236}">
                <a16:creationId xmlns:a16="http://schemas.microsoft.com/office/drawing/2014/main" id="{ED4D7D00-CE79-C184-1F2A-5770EECB2A00}"/>
              </a:ext>
            </a:extLst>
          </p:cNvPr>
          <p:cNvSpPr txBox="1"/>
          <p:nvPr/>
        </p:nvSpPr>
        <p:spPr>
          <a:xfrm>
            <a:off x="3473356" y="2227162"/>
            <a:ext cx="6100548" cy="461665"/>
          </a:xfrm>
          <a:prstGeom prst="rect">
            <a:avLst/>
          </a:prstGeom>
          <a:noFill/>
        </p:spPr>
        <p:txBody>
          <a:bodyPr wrap="square">
            <a:spAutoFit/>
          </a:bodyPr>
          <a:lstStyle/>
          <a:p>
            <a:r>
              <a:rPr lang="en-US" sz="2400" dirty="0"/>
              <a:t>Why did they end up with the same key?</a:t>
            </a:r>
          </a:p>
        </p:txBody>
      </p:sp>
    </p:spTree>
    <p:extLst>
      <p:ext uri="{BB962C8B-B14F-4D97-AF65-F5344CB8AC3E}">
        <p14:creationId xmlns:p14="http://schemas.microsoft.com/office/powerpoint/2010/main" val="126782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p:nvPr/>
        </p:nvSpPr>
        <p:spPr>
          <a:xfrm>
            <a:off x="9652000" y="6477000"/>
            <a:ext cx="2540000" cy="381200"/>
          </a:xfrm>
          <a:prstGeom prst="rect">
            <a:avLst/>
          </a:prstGeom>
          <a:noFill/>
          <a:ln>
            <a:noFill/>
          </a:ln>
        </p:spPr>
        <p:txBody>
          <a:bodyPr spcFirstLastPara="1" wrap="square" lIns="120000" tIns="62400" rIns="120000" bIns="62400" anchor="t" anchorCtr="0">
            <a:noAutofit/>
          </a:bodyPr>
          <a:lstStyle/>
          <a:p>
            <a:pPr algn="r">
              <a:buClr>
                <a:srgbClr val="000000"/>
              </a:buClr>
              <a:buSzPts val="1400"/>
            </a:pPr>
            <a:fld id="{00000000-1234-1234-1234-123412341234}" type="slidenum">
              <a:rPr lang="en-US" sz="1867">
                <a:solidFill>
                  <a:srgbClr val="000000"/>
                </a:solidFill>
                <a:latin typeface="Arial Black"/>
                <a:ea typeface="Arial Black"/>
                <a:cs typeface="Arial Black"/>
                <a:sym typeface="Arial Black"/>
              </a:rPr>
              <a:pPr algn="r">
                <a:buClr>
                  <a:srgbClr val="000000"/>
                </a:buClr>
                <a:buSzPts val="1400"/>
              </a:pPr>
              <a:t>29</a:t>
            </a:fld>
            <a:endParaRPr sz="1867">
              <a:solidFill>
                <a:srgbClr val="000000"/>
              </a:solidFill>
              <a:latin typeface="Arial"/>
              <a:ea typeface="Arial"/>
              <a:cs typeface="Arial"/>
              <a:sym typeface="Arial"/>
            </a:endParaRPr>
          </a:p>
        </p:txBody>
      </p:sp>
      <p:sp>
        <p:nvSpPr>
          <p:cNvPr id="108" name="Google Shape;108;p10"/>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Diffie-Hellman Key Exchange</a:t>
            </a:r>
            <a:endParaRPr sz="2000" dirty="0"/>
          </a:p>
        </p:txBody>
      </p:sp>
      <mc:AlternateContent xmlns:mc="http://schemas.openxmlformats.org/markup-compatibility/2006" xmlns:a14="http://schemas.microsoft.com/office/drawing/2010/main">
        <mc:Choice Requires="a14">
          <p:sp>
            <p:nvSpPr>
              <p:cNvPr id="109" name="Google Shape;109;p10"/>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982109" lvl="1" indent="-372524">
                  <a:lnSpc>
                    <a:spcPct val="80000"/>
                  </a:lnSpc>
                  <a:spcBef>
                    <a:spcPts val="933"/>
                  </a:spcBef>
                  <a:spcAft>
                    <a:spcPts val="0"/>
                  </a:spcAft>
                  <a:buClr>
                    <a:srgbClr val="000000"/>
                  </a:buClr>
                  <a:buSzPts val="1700"/>
                  <a:buFont typeface="Noto Sans Symbols"/>
                  <a:buChar char="▪"/>
                </a:pPr>
                <a14:m>
                  <m:oMath xmlns:m="http://schemas.openxmlformats.org/officeDocument/2006/math">
                    <m:r>
                      <a:rPr lang="en-US" sz="2400" i="1" dirty="0" smtClean="0">
                        <a:solidFill>
                          <a:schemeClr val="dk1"/>
                        </a:solidFill>
                        <a:latin typeface="Cambria Math" panose="02040503050406030204" pitchFamily="18" charset="0"/>
                        <a:ea typeface="Times New Roman"/>
                        <a:cs typeface="Times New Roman"/>
                        <a:sym typeface="Times New Roman"/>
                      </a:rPr>
                      <m:t>𝐴</m:t>
                    </m:r>
                    <m:r>
                      <a:rPr lang="en-US" sz="2400" i="1" dirty="0" smtClean="0">
                        <a:solidFill>
                          <a:schemeClr val="dk1"/>
                        </a:solidFill>
                        <a:latin typeface="Cambria Math" panose="02040503050406030204" pitchFamily="18" charset="0"/>
                        <a:ea typeface="Times New Roman"/>
                        <a:cs typeface="Times New Roman"/>
                        <a:sym typeface="Times New Roman"/>
                      </a:rPr>
                      <m:t> = </m:t>
                    </m:r>
                    <m:r>
                      <a:rPr lang="en-US" sz="2400" i="1" dirty="0" smtClean="0">
                        <a:solidFill>
                          <a:schemeClr val="dk1"/>
                        </a:solidFill>
                        <a:latin typeface="Cambria Math" panose="02040503050406030204" pitchFamily="18" charset="0"/>
                        <a:ea typeface="Times New Roman"/>
                        <a:cs typeface="Times New Roman"/>
                        <a:sym typeface="Times New Roman"/>
                      </a:rPr>
                      <m:t>𝑔𝑎</m:t>
                    </m:r>
                    <m:r>
                      <a:rPr lang="en-US" sz="2400" i="1" dirty="0" smtClean="0">
                        <a:solidFill>
                          <a:schemeClr val="dk1"/>
                        </a:solidFill>
                        <a:latin typeface="Cambria Math" panose="02040503050406030204" pitchFamily="18" charset="0"/>
                        <a:ea typeface="Times New Roman"/>
                        <a:cs typeface="Times New Roman"/>
                        <a:sym typeface="Times New Roman"/>
                      </a:rPr>
                      <m:t> </m:t>
                    </m:r>
                    <m:r>
                      <a:rPr lang="en-US" sz="2400" i="1" dirty="0">
                        <a:solidFill>
                          <a:schemeClr val="dk1"/>
                        </a:solidFill>
                        <a:latin typeface="Cambria Math" panose="02040503050406030204" pitchFamily="18" charset="0"/>
                        <a:ea typeface="Times New Roman"/>
                        <a:cs typeface="Times New Roman"/>
                        <a:sym typeface="Times New Roman"/>
                      </a:rPr>
                      <m:t>𝑚𝑜𝑑</m:t>
                    </m:r>
                    <m:r>
                      <a:rPr lang="en-US" sz="2400" i="1" dirty="0">
                        <a:solidFill>
                          <a:schemeClr val="dk1"/>
                        </a:solidFill>
                        <a:latin typeface="Cambria Math" panose="02040503050406030204" pitchFamily="18" charset="0"/>
                        <a:ea typeface="Times New Roman"/>
                        <a:cs typeface="Times New Roman"/>
                        <a:sym typeface="Times New Roman"/>
                      </a:rPr>
                      <m:t> </m:t>
                    </m:r>
                    <m:r>
                      <a:rPr lang="en-US" sz="2400" i="1" dirty="0">
                        <a:solidFill>
                          <a:schemeClr val="dk1"/>
                        </a:solidFill>
                        <a:latin typeface="Cambria Math" panose="02040503050406030204" pitchFamily="18" charset="0"/>
                        <a:ea typeface="Times New Roman"/>
                        <a:cs typeface="Times New Roman"/>
                        <a:sym typeface="Times New Roman"/>
                      </a:rPr>
                      <m:t>𝑛</m:t>
                    </m:r>
                    <m:r>
                      <a:rPr lang="en-US" sz="2400" i="1" dirty="0">
                        <a:solidFill>
                          <a:schemeClr val="dk1"/>
                        </a:solidFill>
                        <a:latin typeface="Cambria Math" panose="02040503050406030204" pitchFamily="18" charset="0"/>
                        <a:ea typeface="Times New Roman"/>
                        <a:cs typeface="Times New Roman"/>
                        <a:sym typeface="Times New Roman"/>
                      </a:rPr>
                      <m:t> </m:t>
                    </m:r>
                  </m:oMath>
                </a14:m>
                <a:r>
                  <a:rPr lang="en-US" sz="2400" dirty="0">
                    <a:solidFill>
                      <a:schemeClr val="dk1"/>
                    </a:solidFill>
                    <a:ea typeface="Times New Roman"/>
                    <a:cs typeface="Times New Roman"/>
                    <a:sym typeface="Times New Roman"/>
                  </a:rPr>
                  <a:t>is the discrete logarithm problem</a:t>
                </a: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This method requires no prior communication between A and B</a:t>
                </a: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Security depends on difficulty of computing a and b</a:t>
                </a: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Choices for g and p are critical</a:t>
                </a: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p should be a large prime</a:t>
                </a:r>
                <a:endParaRPr sz="2400" i="1" dirty="0">
                  <a:solidFill>
                    <a:srgbClr val="000000"/>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i="1" dirty="0">
                    <a:solidFill>
                      <a:srgbClr val="000000"/>
                    </a:solidFill>
                    <a:ea typeface="Times New Roman"/>
                    <a:cs typeface="Times New Roman"/>
                    <a:sym typeface="Times New Roman"/>
                  </a:rPr>
                  <a:t>g</a:t>
                </a:r>
                <a:r>
                  <a:rPr lang="en-US" sz="2400" dirty="0">
                    <a:solidFill>
                      <a:srgbClr val="000000"/>
                    </a:solidFill>
                    <a:ea typeface="Times New Roman"/>
                    <a:cs typeface="Times New Roman"/>
                    <a:sym typeface="Times New Roman"/>
                  </a:rPr>
                  <a:t> need not be large at all, and in practice is usually either 2 or 5</a:t>
                </a:r>
                <a:endParaRPr lang="en-US" sz="1400" dirty="0">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rgbClr val="000000"/>
                    </a:solidFill>
                    <a:ea typeface="Times New Roman"/>
                    <a:cs typeface="Times New Roman"/>
                    <a:sym typeface="Times New Roman"/>
                  </a:rPr>
                  <a:t>a and b should be large as well.</a:t>
                </a:r>
                <a:endParaRPr sz="2400" dirty="0">
                  <a:solidFill>
                    <a:srgbClr val="000000"/>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rgbClr val="000000"/>
                    </a:solidFill>
                    <a:ea typeface="Times New Roman"/>
                    <a:cs typeface="Times New Roman"/>
                    <a:sym typeface="Times New Roman"/>
                  </a:rPr>
                  <a:t>600 digits ~ 2048 bits</a:t>
                </a:r>
                <a:endParaRPr sz="2400" dirty="0">
                  <a:solidFill>
                    <a:schemeClr val="dk1"/>
                  </a:solidFill>
                  <a:ea typeface="Times New Roman"/>
                  <a:cs typeface="Times New Roman"/>
                  <a:sym typeface="Times New Roman"/>
                </a:endParaRPr>
              </a:p>
              <a:p>
                <a:pPr marL="1523962" lvl="2" indent="-203195">
                  <a:lnSpc>
                    <a:spcPct val="80000"/>
                  </a:lnSpc>
                  <a:spcBef>
                    <a:spcPts val="800"/>
                  </a:spcBef>
                  <a:spcAft>
                    <a:spcPts val="0"/>
                  </a:spcAft>
                  <a:buClr>
                    <a:srgbClr val="000000"/>
                  </a:buClr>
                  <a:buSzPts val="1200"/>
                  <a:buNone/>
                </a:pPr>
                <a:endParaRPr sz="2400" dirty="0">
                  <a:solidFill>
                    <a:schemeClr val="dk1"/>
                  </a:solidFill>
                  <a:ea typeface="Times New Roman"/>
                  <a:cs typeface="Times New Roman"/>
                  <a:sym typeface="Times New Roman"/>
                </a:endParaRPr>
              </a:p>
              <a:p>
                <a:pPr marL="1523962" lvl="2" indent="-203195">
                  <a:lnSpc>
                    <a:spcPct val="80000"/>
                  </a:lnSpc>
                  <a:spcBef>
                    <a:spcPts val="800"/>
                  </a:spcBef>
                  <a:spcAft>
                    <a:spcPts val="0"/>
                  </a:spcAft>
                  <a:buClr>
                    <a:srgbClr val="000000"/>
                  </a:buClr>
                  <a:buSzPts val="1200"/>
                  <a:buNone/>
                </a:pPr>
                <a:endParaRPr sz="2400" dirty="0">
                  <a:solidFill>
                    <a:schemeClr val="dk1"/>
                  </a:solidFill>
                  <a:ea typeface="Times New Roman"/>
                  <a:cs typeface="Times New Roman"/>
                  <a:sym typeface="Times New Roman"/>
                </a:endParaRPr>
              </a:p>
              <a:p>
                <a:pPr marL="1523962" lvl="2" indent="-215895">
                  <a:lnSpc>
                    <a:spcPct val="80000"/>
                  </a:lnSpc>
                  <a:spcBef>
                    <a:spcPts val="800"/>
                  </a:spcBef>
                  <a:spcAft>
                    <a:spcPts val="0"/>
                  </a:spcAft>
                  <a:buClr>
                    <a:srgbClr val="000000"/>
                  </a:buClr>
                  <a:buSzPts val="1050"/>
                  <a:buNone/>
                </a:pPr>
                <a:endParaRPr sz="24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dirty="0">
                  <a:solidFill>
                    <a:schemeClr val="dk1"/>
                  </a:solidFill>
                  <a:ea typeface="Times New Roman"/>
                  <a:cs typeface="Times New Roman"/>
                  <a:sym typeface="Times New Roman"/>
                </a:endParaRPr>
              </a:p>
              <a:p>
                <a:pPr marL="1523962" lvl="2" indent="-190495">
                  <a:lnSpc>
                    <a:spcPct val="80000"/>
                  </a:lnSpc>
                  <a:spcBef>
                    <a:spcPts val="800"/>
                  </a:spcBef>
                  <a:spcAft>
                    <a:spcPts val="0"/>
                  </a:spcAft>
                  <a:buClr>
                    <a:srgbClr val="000000"/>
                  </a:buClr>
                  <a:buSzPts val="1350"/>
                  <a:buNone/>
                </a:pPr>
                <a:endParaRPr sz="2400" baseline="-25000" dirty="0">
                  <a:solidFill>
                    <a:schemeClr val="dk1"/>
                  </a:solidFill>
                  <a:ea typeface="Times New Roman"/>
                  <a:cs typeface="Times New Roman"/>
                  <a:sym typeface="Times New Roman"/>
                </a:endParaRPr>
              </a:p>
              <a:p>
                <a:pPr marL="448722" indent="-313259">
                  <a:lnSpc>
                    <a:spcPct val="80000"/>
                  </a:lnSpc>
                  <a:spcBef>
                    <a:spcPts val="1600"/>
                  </a:spcBef>
                  <a:spcAft>
                    <a:spcPts val="0"/>
                  </a:spcAft>
                  <a:buClr>
                    <a:srgbClr val="000000"/>
                  </a:buClr>
                  <a:buSzPts val="1600"/>
                  <a:buNone/>
                </a:pPr>
                <a:endParaRPr sz="2400" dirty="0">
                  <a:solidFill>
                    <a:schemeClr val="dk1"/>
                  </a:solidFill>
                  <a:ea typeface="Times New Roman"/>
                  <a:cs typeface="Times New Roman"/>
                  <a:sym typeface="Times New Roman"/>
                </a:endParaRPr>
              </a:p>
              <a:p>
                <a:pPr marL="982109" lvl="1" indent="-228594">
                  <a:lnSpc>
                    <a:spcPct val="80000"/>
                  </a:lnSpc>
                  <a:spcBef>
                    <a:spcPts val="933"/>
                  </a:spcBef>
                  <a:spcAft>
                    <a:spcPts val="0"/>
                  </a:spcAft>
                  <a:buClr>
                    <a:srgbClr val="000000"/>
                  </a:buClr>
                  <a:buSzPts val="1700"/>
                  <a:buNone/>
                </a:pPr>
                <a:endParaRPr sz="2400" dirty="0">
                  <a:solidFill>
                    <a:schemeClr val="dk1"/>
                  </a:solidFill>
                  <a:ea typeface="Times New Roman"/>
                  <a:cs typeface="Times New Roman"/>
                  <a:sym typeface="Times New Roman"/>
                </a:endParaRPr>
              </a:p>
              <a:p>
                <a:pPr marL="448722" indent="-279393">
                  <a:lnSpc>
                    <a:spcPct val="115000"/>
                  </a:lnSpc>
                  <a:spcBef>
                    <a:spcPts val="1600"/>
                  </a:spcBef>
                  <a:spcAft>
                    <a:spcPts val="0"/>
                  </a:spcAft>
                  <a:buSzPts val="2000"/>
                  <a:buNone/>
                </a:pPr>
                <a:endParaRPr sz="2400" dirty="0">
                  <a:solidFill>
                    <a:schemeClr val="dk1"/>
                  </a:solidFill>
                  <a:ea typeface="Times New Roman"/>
                  <a:cs typeface="Times New Roman"/>
                  <a:sym typeface="Times New Roman"/>
                </a:endParaRPr>
              </a:p>
            </p:txBody>
          </p:sp>
        </mc:Choice>
        <mc:Fallback xmlns="">
          <p:sp>
            <p:nvSpPr>
              <p:cNvPr id="109" name="Google Shape;109;p10"/>
              <p:cNvSpPr txBox="1">
                <a:spLocks noGrp="1" noRot="1" noChangeAspect="1" noMove="1" noResize="1" noEditPoints="1" noAdjustHandles="1" noChangeArrowheads="1" noChangeShapeType="1" noTextEdit="1"/>
              </p:cNvSpPr>
              <p:nvPr>
                <p:ph idx="1"/>
              </p:nvPr>
            </p:nvSpPr>
            <p:spPr>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DED67E-F5FD-BE09-3FE3-ABE437E39427}"/>
              </a:ext>
            </a:extLst>
          </p:cNvPr>
          <p:cNvSpPr>
            <a:spLocks noGrp="1"/>
          </p:cNvSpPr>
          <p:nvPr>
            <p:ph type="title"/>
          </p:nvPr>
        </p:nvSpPr>
        <p:spPr/>
        <p:txBody>
          <a:bodyPr/>
          <a:lstStyle/>
          <a:p>
            <a:r>
              <a:rPr lang="en-US" dirty="0"/>
              <a:t>The key explosion problem in symmetric key cryptography</a:t>
            </a:r>
          </a:p>
        </p:txBody>
      </p:sp>
      <p:pic>
        <p:nvPicPr>
          <p:cNvPr id="4098" name="Picture 2" descr="Symmetric Cryptography - an overview | ScienceDirect Topics">
            <a:extLst>
              <a:ext uri="{FF2B5EF4-FFF2-40B4-BE49-F238E27FC236}">
                <a16:creationId xmlns:a16="http://schemas.microsoft.com/office/drawing/2014/main" id="{C8A4BAC5-E0E1-2979-57C3-1BD6FD039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941" y="2180496"/>
            <a:ext cx="8178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62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7"/>
          <p:cNvPicPr preferRelativeResize="0"/>
          <p:nvPr/>
        </p:nvPicPr>
        <p:blipFill>
          <a:blip r:embed="rId3">
            <a:alphaModFix/>
          </a:blip>
          <a:stretch>
            <a:fillRect/>
          </a:stretch>
        </p:blipFill>
        <p:spPr>
          <a:xfrm>
            <a:off x="375733" y="600501"/>
            <a:ext cx="8031288" cy="5988021"/>
          </a:xfrm>
          <a:prstGeom prst="rect">
            <a:avLst/>
          </a:prstGeom>
          <a:noFill/>
          <a:ln>
            <a:noFill/>
          </a:ln>
        </p:spPr>
      </p:pic>
      <p:sp>
        <p:nvSpPr>
          <p:cNvPr id="116" name="Google Shape;116;p7"/>
          <p:cNvSpPr txBox="1"/>
          <p:nvPr/>
        </p:nvSpPr>
        <p:spPr>
          <a:xfrm>
            <a:off x="9014267" y="2184667"/>
            <a:ext cx="2802000" cy="2355476"/>
          </a:xfrm>
          <a:prstGeom prst="rect">
            <a:avLst/>
          </a:prstGeom>
          <a:noFill/>
          <a:ln>
            <a:noFill/>
          </a:ln>
        </p:spPr>
        <p:txBody>
          <a:bodyPr spcFirstLastPara="1" wrap="square" lIns="121900" tIns="121900" rIns="121900" bIns="121900" anchor="t" anchorCtr="0">
            <a:spAutoFit/>
          </a:bodyPr>
          <a:lstStyle/>
          <a:p>
            <a:pPr>
              <a:lnSpc>
                <a:spcPct val="115000"/>
              </a:lnSpc>
              <a:spcBef>
                <a:spcPts val="1600"/>
              </a:spcBef>
            </a:pPr>
            <a:r>
              <a:rPr lang="en-US" sz="2400" dirty="0">
                <a:solidFill>
                  <a:schemeClr val="dk1"/>
                </a:solidFill>
                <a:latin typeface="Times New Roman"/>
                <a:ea typeface="Times New Roman"/>
                <a:cs typeface="Times New Roman"/>
                <a:sym typeface="Times New Roman"/>
              </a:rPr>
              <a:t>Remember p actually very large number!</a:t>
            </a:r>
            <a:endParaRPr sz="2400" dirty="0">
              <a:solidFill>
                <a:schemeClr val="dk2"/>
              </a:solidFill>
            </a:endParaRPr>
          </a:p>
          <a:p>
            <a:pPr>
              <a:lnSpc>
                <a:spcPct val="115000"/>
              </a:lnSpc>
              <a:spcBef>
                <a:spcPts val="1600"/>
              </a:spcBef>
            </a:pPr>
            <a:r>
              <a:rPr lang="en-US" sz="2400" dirty="0">
                <a:solidFill>
                  <a:schemeClr val="dk1"/>
                </a:solidFill>
                <a:latin typeface="Times New Roman"/>
                <a:ea typeface="Times New Roman"/>
                <a:cs typeface="Times New Roman"/>
                <a:sym typeface="Times New Roman"/>
              </a:rPr>
              <a:t>So are a and b!</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8"/>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Solve this!</a:t>
            </a:r>
            <a:endParaRPr sz="2000" dirty="0"/>
          </a:p>
        </p:txBody>
      </p:sp>
      <p:sp>
        <p:nvSpPr>
          <p:cNvPr id="121" name="Google Shape;121;p8"/>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448722" indent="-448722">
              <a:lnSpc>
                <a:spcPct val="80000"/>
              </a:lnSpc>
              <a:spcBef>
                <a:spcPts val="1600"/>
              </a:spcBef>
              <a:spcAft>
                <a:spcPts val="0"/>
              </a:spcAft>
              <a:buClr>
                <a:schemeClr val="dk1"/>
              </a:buClr>
              <a:buSzPts val="2400"/>
              <a:buFont typeface="Times New Roman"/>
              <a:buChar char="▪"/>
            </a:pPr>
            <a:r>
              <a:rPr lang="en-US" sz="2800" dirty="0">
                <a:solidFill>
                  <a:schemeClr val="dk1"/>
                </a:solidFill>
                <a:ea typeface="Times New Roman"/>
                <a:cs typeface="Times New Roman"/>
                <a:sym typeface="Times New Roman"/>
              </a:rPr>
              <a:t>Example: g=5, p=17 </a:t>
            </a:r>
            <a:endParaRPr sz="2800" dirty="0">
              <a:solidFill>
                <a:schemeClr val="dk1"/>
              </a:solidFill>
              <a:ea typeface="Times New Roman"/>
              <a:cs typeface="Times New Roman"/>
              <a:sym typeface="Times New Roman"/>
            </a:endParaRPr>
          </a:p>
          <a:p>
            <a:pPr marL="982109" lvl="1" indent="-431789">
              <a:lnSpc>
                <a:spcPct val="80000"/>
              </a:lnSpc>
              <a:spcBef>
                <a:spcPts val="933"/>
              </a:spcBef>
              <a:spcAft>
                <a:spcPts val="0"/>
              </a:spcAft>
              <a:buClr>
                <a:schemeClr val="dk1"/>
              </a:buClr>
              <a:buSzPts val="2400"/>
              <a:buFont typeface="Times New Roman"/>
              <a:buChar char="▪"/>
            </a:pPr>
            <a:r>
              <a:rPr lang="en-US" sz="2800" dirty="0">
                <a:solidFill>
                  <a:schemeClr val="dk1"/>
                </a:solidFill>
                <a:ea typeface="Times New Roman"/>
                <a:cs typeface="Times New Roman"/>
                <a:sym typeface="Times New Roman"/>
              </a:rPr>
              <a:t>Suppose Alice selects a=4</a:t>
            </a:r>
            <a:endParaRPr sz="2800" dirty="0">
              <a:solidFill>
                <a:schemeClr val="dk1"/>
              </a:solidFill>
              <a:ea typeface="Times New Roman"/>
              <a:cs typeface="Times New Roman"/>
              <a:sym typeface="Times New Roman"/>
            </a:endParaRPr>
          </a:p>
          <a:p>
            <a:pPr marL="982109" lvl="1" indent="-431789">
              <a:lnSpc>
                <a:spcPct val="80000"/>
              </a:lnSpc>
              <a:spcBef>
                <a:spcPts val="933"/>
              </a:spcBef>
              <a:spcAft>
                <a:spcPts val="0"/>
              </a:spcAft>
              <a:buClr>
                <a:schemeClr val="dk1"/>
              </a:buClr>
              <a:buSzPts val="2400"/>
              <a:buFont typeface="Times New Roman"/>
              <a:buChar char="▪"/>
            </a:pPr>
            <a:r>
              <a:rPr lang="en-US" sz="2800" dirty="0">
                <a:solidFill>
                  <a:schemeClr val="dk1"/>
                </a:solidFill>
                <a:ea typeface="Times New Roman"/>
                <a:cs typeface="Times New Roman"/>
                <a:sym typeface="Times New Roman"/>
              </a:rPr>
              <a:t>Suppose Bob selects b=2</a:t>
            </a:r>
            <a:endParaRPr sz="2800" dirty="0">
              <a:solidFill>
                <a:schemeClr val="dk1"/>
              </a:solidFill>
              <a:ea typeface="Times New Roman"/>
              <a:cs typeface="Times New Roman"/>
              <a:sym typeface="Times New Roman"/>
            </a:endParaRPr>
          </a:p>
          <a:p>
            <a:pPr marL="609585" indent="-507987">
              <a:lnSpc>
                <a:spcPct val="115000"/>
              </a:lnSpc>
              <a:spcBef>
                <a:spcPts val="1600"/>
              </a:spcBef>
              <a:spcAft>
                <a:spcPts val="0"/>
              </a:spcAft>
              <a:buClr>
                <a:schemeClr val="dk1"/>
              </a:buClr>
              <a:buSzPts val="2400"/>
              <a:buFont typeface="Times New Roman"/>
              <a:buChar char="●"/>
            </a:pPr>
            <a:r>
              <a:rPr lang="en-US" sz="2800" dirty="0">
                <a:solidFill>
                  <a:schemeClr val="dk1"/>
                </a:solidFill>
                <a:ea typeface="Times New Roman"/>
                <a:cs typeface="Times New Roman"/>
                <a:sym typeface="Times New Roman"/>
              </a:rPr>
              <a:t>Find the common key</a:t>
            </a:r>
            <a:endParaRPr sz="2800" dirty="0">
              <a:solidFill>
                <a:schemeClr val="dk1"/>
              </a:solidFill>
              <a:ea typeface="Times New Roman"/>
              <a:cs typeface="Times New Roman"/>
              <a:sym typeface="Times New Roman"/>
            </a:endParaRPr>
          </a:p>
          <a:p>
            <a:pPr marL="609585" indent="-304792">
              <a:lnSpc>
                <a:spcPct val="115000"/>
              </a:lnSpc>
              <a:spcBef>
                <a:spcPts val="1600"/>
              </a:spcBef>
              <a:spcAft>
                <a:spcPts val="0"/>
              </a:spcAft>
              <a:buSzPts val="1800"/>
              <a:buNone/>
            </a:pPr>
            <a:endParaRPr sz="2800" dirty="0">
              <a:solidFill>
                <a:schemeClr val="dk1"/>
              </a:solidFill>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9"/>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Solution</a:t>
            </a:r>
            <a:endParaRPr sz="2000" dirty="0"/>
          </a:p>
        </p:txBody>
      </p:sp>
      <p:sp>
        <p:nvSpPr>
          <p:cNvPr id="127" name="Google Shape;127;p9"/>
          <p:cNvSpPr txBox="1">
            <a:spLocks noGrp="1"/>
          </p:cNvSpPr>
          <p:nvPr>
            <p:ph idx="1"/>
          </p:nvPr>
        </p:nvSpPr>
        <p:spPr>
          <a:prstGeom prst="rect">
            <a:avLst/>
          </a:prstGeom>
          <a:noFill/>
          <a:ln>
            <a:noFill/>
          </a:ln>
        </p:spPr>
        <p:txBody>
          <a:bodyPr spcFirstLastPara="1" vert="horz" wrap="square" lIns="120000" tIns="62400" rIns="120000" bIns="62400" rtlCol="0" anchor="t" anchorCtr="0">
            <a:noAutofit/>
          </a:bodyPr>
          <a:lstStyle/>
          <a:p>
            <a:pPr marL="448722" indent="-448722">
              <a:lnSpc>
                <a:spcPct val="80000"/>
              </a:lnSpc>
              <a:spcBef>
                <a:spcPts val="1600"/>
              </a:spcBef>
              <a:spcAft>
                <a:spcPts val="0"/>
              </a:spcAft>
              <a:buClr>
                <a:srgbClr val="000000"/>
              </a:buClr>
              <a:buSzPts val="2400"/>
              <a:buFont typeface="Noto Sans Symbols"/>
              <a:buChar char="▪"/>
            </a:pPr>
            <a:r>
              <a:rPr lang="en-US" sz="2800" dirty="0">
                <a:solidFill>
                  <a:schemeClr val="dk1"/>
                </a:solidFill>
                <a:ea typeface="Times New Roman"/>
                <a:cs typeface="Times New Roman"/>
                <a:sym typeface="Times New Roman"/>
              </a:rPr>
              <a:t>g=5, p=17 (remember p actually very large )</a:t>
            </a:r>
            <a:endParaRPr sz="2800" dirty="0">
              <a:solidFill>
                <a:schemeClr val="dk1"/>
              </a:solidFill>
              <a:ea typeface="Times New Roman"/>
              <a:cs typeface="Times New Roman"/>
              <a:sym typeface="Times New Roman"/>
            </a:endParaRPr>
          </a:p>
          <a:p>
            <a:pPr marL="609585" indent="0">
              <a:lnSpc>
                <a:spcPct val="80000"/>
              </a:lnSpc>
              <a:spcBef>
                <a:spcPts val="1600"/>
              </a:spcBef>
              <a:spcAft>
                <a:spcPts val="0"/>
              </a:spcAft>
              <a:buNone/>
            </a:pPr>
            <a:endParaRPr sz="28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Suppose Alice selects a=4 and computes A= 5^4 mod 17= 13  and sends to Bob</a:t>
            </a:r>
            <a:endParaRPr sz="2400" dirty="0">
              <a:solidFill>
                <a:schemeClr val="dk1"/>
              </a:solidFill>
              <a:ea typeface="Times New Roman"/>
              <a:cs typeface="Times New Roman"/>
              <a:sym typeface="Times New Roman"/>
            </a:endParaRPr>
          </a:p>
          <a:p>
            <a:pPr marL="1219170" indent="0">
              <a:lnSpc>
                <a:spcPct val="80000"/>
              </a:lnSpc>
              <a:spcBef>
                <a:spcPts val="933"/>
              </a:spcBef>
              <a:spcAft>
                <a:spcPts val="0"/>
              </a:spcAft>
              <a:buNone/>
            </a:pP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Suppose Bob selects b=2 and computes B=5^2 mod 17=8 and send to Alice</a:t>
            </a:r>
            <a:endParaRPr sz="1400" dirty="0"/>
          </a:p>
          <a:p>
            <a:pPr marL="1219170" indent="0">
              <a:lnSpc>
                <a:spcPct val="80000"/>
              </a:lnSpc>
              <a:spcBef>
                <a:spcPts val="933"/>
              </a:spcBef>
              <a:spcAft>
                <a:spcPts val="0"/>
              </a:spcAft>
              <a:buNone/>
            </a:pP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Alice calculates 8^4 mod 17 = 16 </a:t>
            </a:r>
            <a:endParaRPr sz="1400" dirty="0"/>
          </a:p>
          <a:p>
            <a:pPr marL="1219170" indent="0">
              <a:lnSpc>
                <a:spcPct val="80000"/>
              </a:lnSpc>
              <a:spcBef>
                <a:spcPts val="933"/>
              </a:spcBef>
              <a:spcAft>
                <a:spcPts val="0"/>
              </a:spcAft>
              <a:buNone/>
            </a:pPr>
            <a:endParaRPr sz="2400" dirty="0">
              <a:solidFill>
                <a:schemeClr val="dk1"/>
              </a:solidFill>
              <a:ea typeface="Times New Roman"/>
              <a:cs typeface="Times New Roman"/>
              <a:sym typeface="Times New Roman"/>
            </a:endParaRPr>
          </a:p>
          <a:p>
            <a:pPr marL="982109" lvl="1" indent="-372524">
              <a:lnSpc>
                <a:spcPct val="80000"/>
              </a:lnSpc>
              <a:spcBef>
                <a:spcPts val="933"/>
              </a:spcBef>
              <a:spcAft>
                <a:spcPts val="0"/>
              </a:spcAft>
              <a:buClr>
                <a:srgbClr val="000000"/>
              </a:buClr>
              <a:buSzPts val="1700"/>
              <a:buFont typeface="Noto Sans Symbols"/>
              <a:buChar char="▪"/>
            </a:pPr>
            <a:r>
              <a:rPr lang="en-US" sz="2400" dirty="0">
                <a:solidFill>
                  <a:schemeClr val="dk1"/>
                </a:solidFill>
                <a:ea typeface="Times New Roman"/>
                <a:cs typeface="Times New Roman"/>
                <a:sym typeface="Times New Roman"/>
              </a:rPr>
              <a:t>Bob calculates 13^2 mod 17= 16, The common key</a:t>
            </a:r>
            <a:endParaRPr sz="1400" dirty="0"/>
          </a:p>
          <a:p>
            <a:pPr marL="609585" indent="-304792">
              <a:lnSpc>
                <a:spcPct val="115000"/>
              </a:lnSpc>
              <a:spcBef>
                <a:spcPts val="1600"/>
              </a:spcBef>
              <a:spcAft>
                <a:spcPts val="0"/>
              </a:spcAft>
              <a:buSzPts val="1800"/>
              <a:buNone/>
            </a:pPr>
            <a:endParaRPr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597972" y="905647"/>
            <a:ext cx="10412000" cy="684000"/>
          </a:xfrm>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Man in the Middle Attack</a:t>
            </a:r>
            <a:endParaRPr sz="2000" dirty="0"/>
          </a:p>
        </p:txBody>
      </p:sp>
      <p:pic>
        <p:nvPicPr>
          <p:cNvPr id="134" name="Google Shape;134;p11"/>
          <p:cNvPicPr preferRelativeResize="0"/>
          <p:nvPr/>
        </p:nvPicPr>
        <p:blipFill>
          <a:blip r:embed="rId3">
            <a:alphaModFix/>
          </a:blip>
          <a:stretch>
            <a:fillRect/>
          </a:stretch>
        </p:blipFill>
        <p:spPr>
          <a:xfrm>
            <a:off x="2606722" y="2156345"/>
            <a:ext cx="6394500" cy="4592474"/>
          </a:xfrm>
          <a:prstGeom prst="rect">
            <a:avLst/>
          </a:prstGeom>
          <a:noFill/>
          <a:ln>
            <a:noFill/>
          </a:ln>
        </p:spPr>
      </p:pic>
      <p:sp>
        <p:nvSpPr>
          <p:cNvPr id="135" name="Google Shape;135;p11"/>
          <p:cNvSpPr txBox="1"/>
          <p:nvPr/>
        </p:nvSpPr>
        <p:spPr>
          <a:xfrm>
            <a:off x="2917278" y="1706949"/>
            <a:ext cx="6668000" cy="615513"/>
          </a:xfrm>
          <a:prstGeom prst="rect">
            <a:avLst/>
          </a:prstGeom>
          <a:noFill/>
          <a:ln>
            <a:noFill/>
          </a:ln>
        </p:spPr>
        <p:txBody>
          <a:bodyPr spcFirstLastPara="1" wrap="square" lIns="121900" tIns="121900" rIns="121900" bIns="121900" anchor="t" anchorCtr="0">
            <a:spAutoFit/>
          </a:bodyPr>
          <a:lstStyle/>
          <a:p>
            <a:r>
              <a:rPr lang="en-US" sz="2400" b="1" dirty="0"/>
              <a:t>Alice				   Eve				     Bob</a:t>
            </a:r>
            <a:endParaRPr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568d2e37e3_0_0"/>
          <p:cNvSpPr txBox="1">
            <a:spLocks noGrp="1"/>
          </p:cNvSpPr>
          <p:nvPr>
            <p:ph type="title"/>
          </p:nvPr>
        </p:nvSpPr>
        <p:spPr>
          <a:prstGeom prst="rect">
            <a:avLst/>
          </a:prstGeom>
          <a:noFill/>
          <a:ln>
            <a:noFill/>
          </a:ln>
        </p:spPr>
        <p:txBody>
          <a:bodyPr spcFirstLastPara="1" vert="horz" wrap="square" lIns="120000" tIns="62400" rIns="120000" bIns="62400" rtlCol="0" anchor="ctr" anchorCtr="0">
            <a:noAutofit/>
          </a:bodyPr>
          <a:lstStyle/>
          <a:p>
            <a:pPr>
              <a:spcBef>
                <a:spcPts val="0"/>
              </a:spcBef>
              <a:buSzPts val="4000"/>
            </a:pPr>
            <a:r>
              <a:rPr lang="en-US" sz="4400" dirty="0">
                <a:ea typeface="Times New Roman"/>
                <a:cs typeface="Times New Roman"/>
                <a:sym typeface="Times New Roman"/>
              </a:rPr>
              <a:t>Man in the Middle Attack</a:t>
            </a:r>
            <a:endParaRPr sz="2000" dirty="0"/>
          </a:p>
        </p:txBody>
      </p:sp>
      <p:pic>
        <p:nvPicPr>
          <p:cNvPr id="141" name="Google Shape;141;g1568d2e37e3_0_0"/>
          <p:cNvPicPr preferRelativeResize="0"/>
          <p:nvPr/>
        </p:nvPicPr>
        <p:blipFill>
          <a:blip r:embed="rId3">
            <a:alphaModFix/>
          </a:blip>
          <a:stretch>
            <a:fillRect/>
          </a:stretch>
        </p:blipFill>
        <p:spPr>
          <a:xfrm>
            <a:off x="1193113" y="2224586"/>
            <a:ext cx="9805774" cy="44510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A0F3-AD90-7246-977B-89846DC6C39F}"/>
              </a:ext>
            </a:extLst>
          </p:cNvPr>
          <p:cNvSpPr>
            <a:spLocks noGrp="1"/>
          </p:cNvSpPr>
          <p:nvPr>
            <p:ph type="title"/>
          </p:nvPr>
        </p:nvSpPr>
        <p:spPr/>
        <p:txBody>
          <a:bodyPr/>
          <a:lstStyle/>
          <a:p>
            <a:r>
              <a:rPr lang="en-US" dirty="0"/>
              <a:t>Solution of the man in the middle attack?</a:t>
            </a:r>
          </a:p>
        </p:txBody>
      </p:sp>
      <p:sp>
        <p:nvSpPr>
          <p:cNvPr id="3" name="Content Placeholder 2">
            <a:extLst>
              <a:ext uri="{FF2B5EF4-FFF2-40B4-BE49-F238E27FC236}">
                <a16:creationId xmlns:a16="http://schemas.microsoft.com/office/drawing/2014/main" id="{BC07658A-3430-3C80-FEFA-9E8DA3783E88}"/>
              </a:ext>
            </a:extLst>
          </p:cNvPr>
          <p:cNvSpPr>
            <a:spLocks noGrp="1"/>
          </p:cNvSpPr>
          <p:nvPr>
            <p:ph idx="1"/>
          </p:nvPr>
        </p:nvSpPr>
        <p:spPr/>
        <p:txBody>
          <a:bodyPr/>
          <a:lstStyle/>
          <a:p>
            <a:r>
              <a:rPr lang="en-US" dirty="0"/>
              <a:t>Authentication!</a:t>
            </a:r>
          </a:p>
        </p:txBody>
      </p:sp>
    </p:spTree>
    <p:extLst>
      <p:ext uri="{BB962C8B-B14F-4D97-AF65-F5344CB8AC3E}">
        <p14:creationId xmlns:p14="http://schemas.microsoft.com/office/powerpoint/2010/main" val="1244081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2E88-F3DE-3E02-D4D4-92169C154818}"/>
              </a:ext>
            </a:extLst>
          </p:cNvPr>
          <p:cNvSpPr>
            <a:spLocks noGrp="1"/>
          </p:cNvSpPr>
          <p:nvPr>
            <p:ph type="title"/>
          </p:nvPr>
        </p:nvSpPr>
        <p:spPr/>
        <p:txBody>
          <a:bodyPr>
            <a:normAutofit/>
          </a:bodyPr>
          <a:lstStyle/>
          <a:p>
            <a:r>
              <a:rPr lang="en-US" sz="4400" dirty="0"/>
              <a:t>Public key infrastructure</a:t>
            </a:r>
          </a:p>
        </p:txBody>
      </p:sp>
      <p:sp>
        <p:nvSpPr>
          <p:cNvPr id="4" name="Text Placeholder 3">
            <a:extLst>
              <a:ext uri="{FF2B5EF4-FFF2-40B4-BE49-F238E27FC236}">
                <a16:creationId xmlns:a16="http://schemas.microsoft.com/office/drawing/2014/main" id="{B37827BF-C9EB-A893-FB8A-BFFAECC0C6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2752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37</a:t>
            </a:fld>
            <a:endParaRPr sz="1800" b="0" i="0" u="none" strike="noStrike" cap="none">
              <a:solidFill>
                <a:schemeClr val="dk1"/>
              </a:solidFill>
              <a:latin typeface="Calibri"/>
              <a:ea typeface="Calibri"/>
              <a:cs typeface="Calibri"/>
              <a:sym typeface="Calibri"/>
            </a:endParaRPr>
          </a:p>
        </p:txBody>
      </p:sp>
      <p:sp>
        <p:nvSpPr>
          <p:cNvPr id="96" name="Google Shape;96;p2"/>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97" name="Google Shape;97;p2"/>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In asymmetric-key cryptography, people do not need to know a symmetric shared key</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Everyone shields a private key and advertises a public key.</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Public keys need to be distributed to be useful.</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38</a:t>
            </a:fld>
            <a:endParaRPr sz="1800" b="0" i="0" u="none" strike="noStrike" cap="none">
              <a:solidFill>
                <a:schemeClr val="dk1"/>
              </a:solidFill>
              <a:latin typeface="Calibri"/>
              <a:ea typeface="Calibri"/>
              <a:cs typeface="Calibri"/>
              <a:sym typeface="Calibri"/>
            </a:endParaRPr>
          </a:p>
        </p:txBody>
      </p:sp>
      <p:sp>
        <p:nvSpPr>
          <p:cNvPr id="104" name="Google Shape;104;p3"/>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400" dirty="0">
                <a:ea typeface="Times New Roman"/>
                <a:cs typeface="Times New Roman"/>
                <a:sym typeface="Times New Roman"/>
              </a:rPr>
              <a:t>Public Key Distribution</a:t>
            </a:r>
            <a:endParaRPr sz="3200" dirty="0"/>
          </a:p>
        </p:txBody>
      </p:sp>
      <p:sp>
        <p:nvSpPr>
          <p:cNvPr id="105" name="Google Shape;105;p3"/>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228600" lvl="0" indent="-266700" algn="just" rtl="0">
              <a:lnSpc>
                <a:spcPct val="100000"/>
              </a:lnSpc>
              <a:spcBef>
                <a:spcPts val="1200"/>
              </a:spcBef>
              <a:spcAft>
                <a:spcPts val="0"/>
              </a:spcAft>
              <a:buSzPts val="2400"/>
              <a:buFont typeface="Noto Sans Symbols"/>
              <a:buChar char="▪"/>
            </a:pPr>
            <a:r>
              <a:rPr lang="en-US" sz="2400" b="1">
                <a:latin typeface="Times New Roman"/>
                <a:ea typeface="Times New Roman"/>
                <a:cs typeface="Times New Roman"/>
                <a:sym typeface="Times New Roman"/>
              </a:rPr>
              <a:t>Public Announcement:</a:t>
            </a:r>
            <a:endParaRPr/>
          </a:p>
          <a:p>
            <a:pPr marL="228600" lvl="0" indent="-266700" algn="just" rtl="0">
              <a:lnSpc>
                <a:spcPct val="100000"/>
              </a:lnSpc>
              <a:spcBef>
                <a:spcPts val="1200"/>
              </a:spcBef>
              <a:spcAft>
                <a:spcPts val="0"/>
              </a:spcAft>
              <a:buSzPts val="2400"/>
              <a:buFont typeface="Noto Sans Symbols"/>
              <a:buChar char="▪"/>
            </a:pPr>
            <a:r>
              <a:rPr lang="en-US" sz="2400">
                <a:latin typeface="Times New Roman"/>
                <a:ea typeface="Times New Roman"/>
                <a:cs typeface="Times New Roman"/>
                <a:sym typeface="Times New Roman"/>
              </a:rPr>
              <a:t>A naïve approach is to announce public keys publicly</a:t>
            </a:r>
            <a:endParaRPr/>
          </a:p>
          <a:p>
            <a:pPr marL="228600" lvl="0" indent="-266700" algn="just" rtl="0">
              <a:lnSpc>
                <a:spcPct val="100000"/>
              </a:lnSpc>
              <a:spcBef>
                <a:spcPts val="1200"/>
              </a:spcBef>
              <a:spcAft>
                <a:spcPts val="0"/>
              </a:spcAft>
              <a:buSzPts val="2400"/>
              <a:buFont typeface="Noto Sans Symbols"/>
              <a:buChar char="▪"/>
            </a:pPr>
            <a:r>
              <a:rPr lang="en-US" sz="2400">
                <a:latin typeface="Times New Roman"/>
                <a:ea typeface="Times New Roman"/>
                <a:cs typeface="Times New Roman"/>
                <a:sym typeface="Times New Roman"/>
              </a:rPr>
              <a:t>Bob can put his public key on his website or even an announce it in local or national newspaper or give it to anybody who requests for it.</a:t>
            </a:r>
            <a:endParaRPr sz="2400" b="1">
              <a:solidFill>
                <a:srgbClr val="000000"/>
              </a:solidFill>
              <a:latin typeface="Times New Roman"/>
              <a:ea typeface="Times New Roman"/>
              <a:cs typeface="Times New Roman"/>
              <a:sym typeface="Times New Roman"/>
            </a:endParaRPr>
          </a:p>
          <a:p>
            <a:pPr marL="336550" lvl="0" indent="-336550" algn="just" rtl="0">
              <a:lnSpc>
                <a:spcPct val="100000"/>
              </a:lnSpc>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Approach is not secure as it is subject to forgery</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Eve could make such a public announcement and before Bob reacts the damage is done</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Eve can fool Alice to sending her message or can also sign a document with a corresponding forged private key and make everyone believe that it was signed by Bob.</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In case of direct request as well, Eve can intercept and send Alice her own forged key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39</a:t>
            </a:fld>
            <a:endParaRPr sz="1800" b="0" i="0" u="none" strike="noStrike" cap="none">
              <a:solidFill>
                <a:schemeClr val="dk1"/>
              </a:solidFill>
              <a:latin typeface="Calibri"/>
              <a:ea typeface="Calibri"/>
              <a:cs typeface="Calibri"/>
              <a:sym typeface="Calibri"/>
            </a:endParaRPr>
          </a:p>
        </p:txBody>
      </p:sp>
      <p:sp>
        <p:nvSpPr>
          <p:cNvPr id="117" name="Google Shape;117;p5"/>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118" name="Google Shape;118;p5"/>
          <p:cNvSpPr txBox="1">
            <a:spLocks noGrp="1"/>
          </p:cNvSpPr>
          <p:nvPr>
            <p:ph idx="1"/>
          </p:nvPr>
        </p:nvSpPr>
        <p:spPr>
          <a:xfrm>
            <a:off x="581193" y="2180496"/>
            <a:ext cx="8923026" cy="3678303"/>
          </a:xfrm>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b="1" dirty="0">
                <a:solidFill>
                  <a:srgbClr val="000000"/>
                </a:solidFill>
                <a:ea typeface="Times New Roman"/>
                <a:cs typeface="Times New Roman"/>
                <a:sym typeface="Times New Roman"/>
              </a:rPr>
              <a:t>Trusted Center:</a:t>
            </a:r>
            <a:endParaRPr sz="1400" dirty="0"/>
          </a:p>
          <a:p>
            <a:pPr marL="336550" lvl="0" indent="-336550" algn="just" rtl="0">
              <a:lnSpc>
                <a:spcPct val="100000"/>
              </a:lnSpc>
              <a:spcBef>
                <a:spcPts val="1200"/>
              </a:spcBef>
              <a:spcAft>
                <a:spcPts val="0"/>
              </a:spcAft>
              <a:buClr>
                <a:srgbClr val="000000"/>
              </a:buClr>
              <a:buSzPts val="2400"/>
              <a:buFont typeface="Noto Sans Symbols"/>
              <a:buChar char="▪"/>
            </a:pPr>
            <a:r>
              <a:rPr lang="en-US" dirty="0">
                <a:solidFill>
                  <a:srgbClr val="000000"/>
                </a:solidFill>
                <a:ea typeface="Times New Roman"/>
                <a:cs typeface="Times New Roman"/>
                <a:sym typeface="Times New Roman"/>
              </a:rPr>
              <a:t>Better approach is to have a trusted center retain a directory of public keys  and the directory is dynamically updated</a:t>
            </a:r>
            <a:endParaRPr sz="1400" dirty="0"/>
          </a:p>
          <a:p>
            <a:pPr marL="336550" lvl="0" indent="-336550" algn="just" rtl="0">
              <a:lnSpc>
                <a:spcPct val="100000"/>
              </a:lnSpc>
              <a:spcBef>
                <a:spcPts val="1200"/>
              </a:spcBef>
              <a:spcAft>
                <a:spcPts val="0"/>
              </a:spcAft>
              <a:buClr>
                <a:srgbClr val="000000"/>
              </a:buClr>
              <a:buSzPts val="2400"/>
              <a:buFont typeface="Noto Sans Symbols"/>
              <a:buChar char="▪"/>
            </a:pPr>
            <a:r>
              <a:rPr lang="en-US" dirty="0">
                <a:solidFill>
                  <a:srgbClr val="000000"/>
                </a:solidFill>
                <a:ea typeface="Times New Roman"/>
                <a:cs typeface="Times New Roman"/>
                <a:sym typeface="Times New Roman"/>
              </a:rPr>
              <a:t>Each user can select a private </a:t>
            </a:r>
            <a:r>
              <a:rPr lang="en-US" sz="1400" dirty="0">
                <a:sym typeface="Times New Roman"/>
              </a:rPr>
              <a:t> </a:t>
            </a:r>
            <a:r>
              <a:rPr lang="en-US" dirty="0">
                <a:solidFill>
                  <a:srgbClr val="000000"/>
                </a:solidFill>
                <a:ea typeface="Times New Roman"/>
                <a:cs typeface="Times New Roman"/>
                <a:sym typeface="Times New Roman"/>
              </a:rPr>
              <a:t>and public key. Keep the private</a:t>
            </a:r>
            <a:r>
              <a:rPr lang="en-US" sz="1400" dirty="0">
                <a:sym typeface="Times New Roman"/>
              </a:rPr>
              <a:t> </a:t>
            </a:r>
            <a:r>
              <a:rPr lang="en-US" dirty="0">
                <a:solidFill>
                  <a:srgbClr val="000000"/>
                </a:solidFill>
                <a:ea typeface="Times New Roman"/>
                <a:cs typeface="Times New Roman"/>
                <a:sym typeface="Times New Roman"/>
              </a:rPr>
              <a:t>key, and deliver the public key for</a:t>
            </a:r>
            <a:r>
              <a:rPr lang="en-US" sz="1400" dirty="0">
                <a:sym typeface="Times New Roman"/>
              </a:rPr>
              <a:t> i</a:t>
            </a:r>
            <a:r>
              <a:rPr lang="en-US" dirty="0">
                <a:solidFill>
                  <a:srgbClr val="000000"/>
                </a:solidFill>
                <a:ea typeface="Times New Roman"/>
                <a:cs typeface="Times New Roman"/>
                <a:sym typeface="Times New Roman"/>
              </a:rPr>
              <a:t>nsertion into the directory</a:t>
            </a:r>
            <a:endParaRPr sz="1400" dirty="0"/>
          </a:p>
          <a:p>
            <a:pPr marL="336550" lvl="0" indent="-336550" algn="just" rtl="0">
              <a:lnSpc>
                <a:spcPct val="100000"/>
              </a:lnSpc>
              <a:spcBef>
                <a:spcPts val="1200"/>
              </a:spcBef>
              <a:spcAft>
                <a:spcPts val="0"/>
              </a:spcAft>
              <a:buClr>
                <a:srgbClr val="000000"/>
              </a:buClr>
              <a:buSzPts val="2000"/>
              <a:buFont typeface="Noto Sans Symbols"/>
              <a:buChar char="▪"/>
            </a:pPr>
            <a:r>
              <a:rPr lang="en-US" dirty="0">
                <a:solidFill>
                  <a:srgbClr val="000000"/>
                </a:solidFill>
                <a:ea typeface="Times New Roman"/>
                <a:cs typeface="Times New Roman"/>
                <a:sym typeface="Times New Roman"/>
              </a:rPr>
              <a:t>Center requires that each user register</a:t>
            </a:r>
            <a:r>
              <a:rPr lang="en-US" dirty="0">
                <a:sym typeface="Times New Roman"/>
              </a:rPr>
              <a:t> </a:t>
            </a:r>
            <a:r>
              <a:rPr lang="en-US" dirty="0">
                <a:solidFill>
                  <a:srgbClr val="000000"/>
                </a:solidFill>
                <a:ea typeface="Times New Roman"/>
                <a:cs typeface="Times New Roman"/>
                <a:sym typeface="Times New Roman"/>
              </a:rPr>
              <a:t>in the center and prove his or her identity</a:t>
            </a:r>
            <a:endParaRPr dirty="0"/>
          </a:p>
          <a:p>
            <a:pPr marL="336550" lvl="0" indent="-336550" algn="just" rtl="0">
              <a:lnSpc>
                <a:spcPct val="100000"/>
              </a:lnSpc>
              <a:spcBef>
                <a:spcPts val="1200"/>
              </a:spcBef>
              <a:spcAft>
                <a:spcPts val="0"/>
              </a:spcAft>
              <a:buClr>
                <a:srgbClr val="000000"/>
              </a:buClr>
              <a:buSzPts val="2000"/>
              <a:buFont typeface="Noto Sans Symbols"/>
              <a:buChar char="▪"/>
            </a:pPr>
            <a:r>
              <a:rPr lang="en-US" dirty="0">
                <a:solidFill>
                  <a:srgbClr val="000000"/>
                </a:solidFill>
                <a:ea typeface="Times New Roman"/>
                <a:cs typeface="Times New Roman"/>
                <a:sym typeface="Times New Roman"/>
              </a:rPr>
              <a:t>Directory can be publicly advertised by </a:t>
            </a:r>
            <a:r>
              <a:rPr lang="en-US" dirty="0">
                <a:ea typeface="Times New Roman"/>
              </a:rPr>
              <a:t> </a:t>
            </a:r>
            <a:r>
              <a:rPr lang="en-US" dirty="0">
                <a:solidFill>
                  <a:srgbClr val="000000"/>
                </a:solidFill>
                <a:ea typeface="Times New Roman"/>
                <a:cs typeface="Times New Roman"/>
                <a:sym typeface="Times New Roman"/>
              </a:rPr>
              <a:t>the trusted center and can and center can also respond to any inquiry about  a public key</a:t>
            </a:r>
            <a:endParaRPr dirty="0"/>
          </a:p>
        </p:txBody>
      </p:sp>
      <p:pic>
        <p:nvPicPr>
          <p:cNvPr id="119" name="Google Shape;119;p5"/>
          <p:cNvPicPr preferRelativeResize="0"/>
          <p:nvPr/>
        </p:nvPicPr>
        <p:blipFill rotWithShape="1">
          <a:blip r:embed="rId3">
            <a:alphaModFix/>
          </a:blip>
          <a:srcRect/>
          <a:stretch/>
        </p:blipFill>
        <p:spPr>
          <a:xfrm>
            <a:off x="9928404" y="1923535"/>
            <a:ext cx="2021574" cy="28521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Key">
            <a:extLst>
              <a:ext uri="{FF2B5EF4-FFF2-40B4-BE49-F238E27FC236}">
                <a16:creationId xmlns:a16="http://schemas.microsoft.com/office/drawing/2014/main" id="{683385C2-F707-7D1F-7CDA-914B884CA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36" name="Rectangle 3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744E3-8F3E-FB25-4B2F-73D9B343486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800">
                <a:solidFill>
                  <a:srgbClr val="FFFFFF"/>
                </a:solidFill>
              </a:rPr>
              <a:t>AsymMetric cryptography</a:t>
            </a:r>
          </a:p>
        </p:txBody>
      </p:sp>
      <p:sp>
        <p:nvSpPr>
          <p:cNvPr id="4" name="Text Placeholder 3">
            <a:extLst>
              <a:ext uri="{FF2B5EF4-FFF2-40B4-BE49-F238E27FC236}">
                <a16:creationId xmlns:a16="http://schemas.microsoft.com/office/drawing/2014/main" id="{A7A71888-41C3-3430-FB8E-B3B4C5055A9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endParaRPr lang="en-US" sz="1600">
              <a:solidFill>
                <a:schemeClr val="bg2"/>
              </a:solidFill>
            </a:endParaRPr>
          </a:p>
        </p:txBody>
      </p:sp>
    </p:spTree>
    <p:extLst>
      <p:ext uri="{BB962C8B-B14F-4D97-AF65-F5344CB8AC3E}">
        <p14:creationId xmlns:p14="http://schemas.microsoft.com/office/powerpoint/2010/main" val="286532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40</a:t>
            </a:fld>
            <a:endParaRPr sz="1800" b="0" i="0" u="none" strike="noStrike" cap="none">
              <a:solidFill>
                <a:schemeClr val="dk1"/>
              </a:solidFill>
              <a:latin typeface="Calibri"/>
              <a:ea typeface="Calibri"/>
              <a:cs typeface="Calibri"/>
              <a:sym typeface="Calibri"/>
            </a:endParaRPr>
          </a:p>
        </p:txBody>
      </p:sp>
      <p:sp>
        <p:nvSpPr>
          <p:cNvPr id="131" name="Google Shape;131;p7"/>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sp>
        <p:nvSpPr>
          <p:cNvPr id="132" name="Google Shape;132;p7"/>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b="1">
                <a:solidFill>
                  <a:srgbClr val="000000"/>
                </a:solidFill>
                <a:latin typeface="Times New Roman"/>
                <a:ea typeface="Times New Roman"/>
                <a:cs typeface="Times New Roman"/>
                <a:sym typeface="Times New Roman"/>
              </a:rPr>
              <a:t>Controlled Trusted Center:</a:t>
            </a:r>
            <a:endParaRPr/>
          </a:p>
          <a:p>
            <a:pPr marL="336550" lvl="0" indent="-336550" algn="just" rtl="0">
              <a:lnSpc>
                <a:spcPct val="100000"/>
              </a:lnSpc>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A higher level of security can be achieved if there are added controls on the distribution of the public key</a:t>
            </a:r>
            <a:endParaRPr/>
          </a:p>
          <a:p>
            <a:pPr marL="336550" lvl="0" indent="-336550" algn="just" rtl="0">
              <a:lnSpc>
                <a:spcPct val="100000"/>
              </a:lnSpc>
              <a:spcBef>
                <a:spcPts val="12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 public key announcements can include a timestamp and be signed by an authority to prevent interception and modification of the response</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If Alice needs to know Bob’s public key, she can send a request to the center including Bob’s name and a timestamp</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The center responds with Bob’s public key, the original request, and the timestamp signed with the private key of the center</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Alice uses the public key of the center, known by all, to verify timestamp</a:t>
            </a:r>
            <a:endParaRPr/>
          </a:p>
          <a:p>
            <a:pPr marL="736600" lvl="1" indent="-279400" algn="just" rtl="0">
              <a:lnSpc>
                <a:spcPct val="100000"/>
              </a:lnSpc>
              <a:spcBef>
                <a:spcPts val="700"/>
              </a:spcBef>
              <a:spcAft>
                <a:spcPts val="0"/>
              </a:spcAft>
              <a:buClr>
                <a:srgbClr val="000000"/>
              </a:buClr>
              <a:buSzPts val="1700"/>
              <a:buFont typeface="Noto Sans Symbols"/>
              <a:buChar char="▪"/>
            </a:pPr>
            <a:r>
              <a:rPr lang="en-US" sz="2000">
                <a:solidFill>
                  <a:srgbClr val="000000"/>
                </a:solidFill>
                <a:latin typeface="Times New Roman"/>
                <a:ea typeface="Times New Roman"/>
                <a:cs typeface="Times New Roman"/>
                <a:sym typeface="Times New Roman"/>
              </a:rPr>
              <a:t>If the timestamp is verified, she extracts Bob’s public key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41</a:t>
            </a:fld>
            <a:endParaRPr sz="1800" b="0" i="0" u="none" strike="noStrike" cap="none">
              <a:solidFill>
                <a:schemeClr val="dk1"/>
              </a:solidFill>
              <a:latin typeface="Calibri"/>
              <a:ea typeface="Calibri"/>
              <a:cs typeface="Calibri"/>
              <a:sym typeface="Calibri"/>
            </a:endParaRPr>
          </a:p>
        </p:txBody>
      </p:sp>
      <p:sp>
        <p:nvSpPr>
          <p:cNvPr id="139" name="Google Shape;139;p8"/>
          <p:cNvSpPr txBox="1">
            <a:spLocks noGrp="1"/>
          </p:cNvSpPr>
          <p:nvPr>
            <p:ph type="title"/>
          </p:nvPr>
        </p:nvSpPr>
        <p:spPr>
          <a:xfrm>
            <a:off x="450444" y="928686"/>
            <a:ext cx="8143875" cy="857250"/>
          </a:xfrm>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140" name="Google Shape;140;p8"/>
          <p:cNvSpPr txBox="1">
            <a:spLocks noGrp="1"/>
          </p:cNvSpPr>
          <p:nvPr>
            <p:ph type="body" idx="1"/>
          </p:nvPr>
        </p:nvSpPr>
        <p:spPr>
          <a:xfrm>
            <a:off x="1738313" y="1906882"/>
            <a:ext cx="8929687" cy="5472112"/>
          </a:xfrm>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Controlled Trusted Center:</a:t>
            </a:r>
            <a:endParaRPr dirty="0"/>
          </a:p>
        </p:txBody>
      </p:sp>
      <p:pic>
        <p:nvPicPr>
          <p:cNvPr id="141" name="Google Shape;141;p8"/>
          <p:cNvPicPr preferRelativeResize="0"/>
          <p:nvPr/>
        </p:nvPicPr>
        <p:blipFill rotWithShape="1">
          <a:blip r:embed="rId3">
            <a:alphaModFix/>
          </a:blip>
          <a:srcRect/>
          <a:stretch/>
        </p:blipFill>
        <p:spPr>
          <a:xfrm>
            <a:off x="1738314" y="2254101"/>
            <a:ext cx="8320088" cy="41466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42</a:t>
            </a:fld>
            <a:endParaRPr sz="1800" b="0" i="0" u="none" strike="noStrike" cap="none">
              <a:solidFill>
                <a:schemeClr val="dk1"/>
              </a:solidFill>
              <a:latin typeface="Calibri"/>
              <a:ea typeface="Calibri"/>
              <a:cs typeface="Calibri"/>
              <a:sym typeface="Calibri"/>
            </a:endParaRPr>
          </a:p>
        </p:txBody>
      </p:sp>
      <p:sp>
        <p:nvSpPr>
          <p:cNvPr id="148" name="Google Shape;148;p9"/>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sp>
        <p:nvSpPr>
          <p:cNvPr id="149" name="Google Shape;149;p9"/>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Certification Authority:</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Previous approach can create a heavy load on the center if the number of requests is large</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Alternative is to create Public-Key certificates</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Bob wants two things</a:t>
            </a:r>
            <a:endParaRPr sz="1600" dirty="0"/>
          </a:p>
          <a:p>
            <a:pPr marL="736600" lvl="1" indent="-279400" algn="just" rtl="0">
              <a:lnSpc>
                <a:spcPct val="100000"/>
              </a:lnSpc>
              <a:spcBef>
                <a:spcPts val="700"/>
              </a:spcBef>
              <a:spcAft>
                <a:spcPts val="0"/>
              </a:spcAft>
              <a:buClr>
                <a:srgbClr val="000000"/>
              </a:buClr>
              <a:buSzPts val="1700"/>
              <a:buFont typeface="Noto Sans Symbols"/>
              <a:buChar char="▪"/>
            </a:pPr>
            <a:r>
              <a:rPr lang="en-US" sz="1800" dirty="0">
                <a:solidFill>
                  <a:srgbClr val="000000"/>
                </a:solidFill>
                <a:ea typeface="Times New Roman"/>
                <a:cs typeface="Times New Roman"/>
                <a:sym typeface="Times New Roman"/>
              </a:rPr>
              <a:t>He wants people to know his public key</a:t>
            </a:r>
            <a:endParaRPr sz="1400" dirty="0"/>
          </a:p>
          <a:p>
            <a:pPr marL="736600" lvl="1" indent="-279400" algn="just" rtl="0">
              <a:lnSpc>
                <a:spcPct val="100000"/>
              </a:lnSpc>
              <a:spcBef>
                <a:spcPts val="700"/>
              </a:spcBef>
              <a:spcAft>
                <a:spcPts val="0"/>
              </a:spcAft>
              <a:buClr>
                <a:srgbClr val="000000"/>
              </a:buClr>
              <a:buSzPts val="1700"/>
              <a:buFont typeface="Noto Sans Symbols"/>
              <a:buChar char="▪"/>
            </a:pPr>
            <a:r>
              <a:rPr lang="en-US" sz="1800" dirty="0">
                <a:solidFill>
                  <a:srgbClr val="000000"/>
                </a:solidFill>
                <a:ea typeface="Times New Roman"/>
                <a:cs typeface="Times New Roman"/>
                <a:sym typeface="Times New Roman"/>
              </a:rPr>
              <a:t>He want no one to accept a forged public key as his</a:t>
            </a:r>
            <a:endParaRPr sz="14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Bob can go to a certification authority, a federal or state organization that binds a public key to an entity and issues a certificate</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CA has a well-known public key itself that cannot be forged</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CA checks Bob’s identification(picture ID and proof) and asks Bob’s public key and writes it on the certificate.</a:t>
            </a:r>
            <a:endParaRPr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43</a:t>
            </a:fld>
            <a:endParaRPr sz="1800" b="0" i="0" u="none" strike="noStrike" cap="none">
              <a:solidFill>
                <a:schemeClr val="dk1"/>
              </a:solidFill>
              <a:latin typeface="Calibri"/>
              <a:ea typeface="Calibri"/>
              <a:cs typeface="Calibri"/>
              <a:sym typeface="Calibri"/>
            </a:endParaRPr>
          </a:p>
        </p:txBody>
      </p:sp>
      <p:sp>
        <p:nvSpPr>
          <p:cNvPr id="156" name="Google Shape;156;p10"/>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157" name="Google Shape;157;p10"/>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Certification Authority:</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To prevent the certificate itself from being forged, the CA signs the certificate with its private key</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Now Bob can upload the signed certificate</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Anyone who wants Bob’s public key downloads the signed certificate and uses the center’s public key to extract Bob’s public key.</a:t>
            </a:r>
            <a:endParaRPr dirty="0"/>
          </a:p>
          <a:p>
            <a:pPr marL="336550" lvl="0" indent="-184150" algn="l" rtl="0">
              <a:lnSpc>
                <a:spcPct val="90000"/>
              </a:lnSpc>
              <a:spcBef>
                <a:spcPts val="1200"/>
              </a:spcBef>
              <a:spcAft>
                <a:spcPts val="0"/>
              </a:spcAft>
              <a:buClr>
                <a:schemeClr val="dk1"/>
              </a:buClr>
              <a:buSzPts val="2400"/>
              <a:buNone/>
            </a:pPr>
            <a:endParaRPr sz="2400" dirty="0">
              <a:solidFill>
                <a:srgbClr val="000000"/>
              </a:solidFill>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44</a:t>
            </a:fld>
            <a:endParaRPr sz="1800" b="0" i="0" u="none" strike="noStrike" cap="none">
              <a:solidFill>
                <a:schemeClr val="dk1"/>
              </a:solidFill>
              <a:latin typeface="Calibri"/>
              <a:ea typeface="Calibri"/>
              <a:cs typeface="Calibri"/>
              <a:sym typeface="Calibri"/>
            </a:endParaRPr>
          </a:p>
        </p:txBody>
      </p:sp>
      <p:sp>
        <p:nvSpPr>
          <p:cNvPr id="164" name="Google Shape;164;p11"/>
          <p:cNvSpPr txBox="1">
            <a:spLocks noGrp="1"/>
          </p:cNvSpPr>
          <p:nvPr>
            <p:ph type="title"/>
          </p:nvPr>
        </p:nvSpPr>
        <p:spPr>
          <a:xfrm>
            <a:off x="429180" y="803834"/>
            <a:ext cx="8143875" cy="857250"/>
          </a:xfrm>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pic>
        <p:nvPicPr>
          <p:cNvPr id="166" name="Google Shape;166;p11"/>
          <p:cNvPicPr preferRelativeResize="0"/>
          <p:nvPr/>
        </p:nvPicPr>
        <p:blipFill rotWithShape="1">
          <a:blip r:embed="rId3">
            <a:alphaModFix/>
          </a:blip>
          <a:srcRect/>
          <a:stretch/>
        </p:blipFill>
        <p:spPr>
          <a:xfrm>
            <a:off x="3466214" y="1998921"/>
            <a:ext cx="6535036" cy="44304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45</a:t>
            </a:fld>
            <a:endParaRPr sz="1800" b="0" i="0" u="none" strike="noStrike" cap="none">
              <a:solidFill>
                <a:schemeClr val="dk1"/>
              </a:solidFill>
              <a:latin typeface="Calibri"/>
              <a:ea typeface="Calibri"/>
              <a:cs typeface="Calibri"/>
              <a:sym typeface="Calibri"/>
            </a:endParaRPr>
          </a:p>
        </p:txBody>
      </p:sp>
      <p:sp>
        <p:nvSpPr>
          <p:cNvPr id="173" name="Google Shape;173;p12"/>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sp>
        <p:nvSpPr>
          <p:cNvPr id="174" name="Google Shape;174;p12"/>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Certification Authority in Pakistan: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most common use of certificates is for HTTPS-based web sites, usually used for E-commerce.</a:t>
            </a:r>
            <a:endParaRPr sz="2000" b="1" dirty="0">
              <a:solidFill>
                <a:srgbClr val="000000"/>
              </a:solidFill>
              <a:ea typeface="Times New Roman"/>
              <a:cs typeface="Times New Roman"/>
              <a:sym typeface="Times New Roman"/>
            </a:endParaRPr>
          </a:p>
          <a:p>
            <a:pPr marL="336550" lvl="0" indent="-336550" algn="l"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One of the major CA working in Pakistan is National Institutional Facilitation Technologies (NIFT) formed in early 1995 is working as partner with VeriSign and share VeriSign CA services.</a:t>
            </a:r>
            <a:endParaRPr sz="1600" dirty="0"/>
          </a:p>
          <a:p>
            <a:pPr marL="336550" lvl="0" indent="-336550" algn="l"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 PKGRID-CA, owned by National Center of Physics (Quaid-</a:t>
            </a:r>
            <a:r>
              <a:rPr lang="en-US" sz="2000" dirty="0" err="1">
                <a:solidFill>
                  <a:srgbClr val="000000"/>
                </a:solidFill>
                <a:ea typeface="Times New Roman"/>
                <a:cs typeface="Times New Roman"/>
                <a:sym typeface="Times New Roman"/>
              </a:rPr>
              <a:t>i</a:t>
            </a:r>
            <a:r>
              <a:rPr lang="en-US" sz="2000" dirty="0">
                <a:solidFill>
                  <a:srgbClr val="000000"/>
                </a:solidFill>
                <a:ea typeface="Times New Roman"/>
                <a:cs typeface="Times New Roman"/>
                <a:sym typeface="Times New Roman"/>
              </a:rPr>
              <a:t>-Azam University), issues X.509 digital certificates to use grid resources under secure environment. </a:t>
            </a:r>
            <a:endParaRPr sz="1600" dirty="0"/>
          </a:p>
          <a:p>
            <a:pPr marL="336550" lvl="0" indent="-336550" algn="l"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It is serving over 10,000 Pakistani scientists all around the world.</a:t>
            </a:r>
            <a:endParaRPr sz="1600" dirty="0"/>
          </a:p>
          <a:p>
            <a:pPr marL="336550" lvl="0" indent="-336550" algn="l"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VeriSign and Microsoft are the giants in Certification Authorities worldwide.</a:t>
            </a:r>
            <a:endParaRPr sz="1600" dirty="0"/>
          </a:p>
          <a:p>
            <a:pPr marL="336550" lvl="0" indent="-336550" algn="l"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Verisign’s Authentication business has been sold to Symantec.</a:t>
            </a:r>
            <a:endParaRPr sz="1600" dirty="0"/>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46</a:t>
            </a:fld>
            <a:endParaRPr sz="1800" b="0" i="0" u="none" strike="noStrike" cap="none">
              <a:solidFill>
                <a:schemeClr val="dk1"/>
              </a:solidFill>
              <a:latin typeface="Calibri"/>
              <a:ea typeface="Calibri"/>
              <a:cs typeface="Calibri"/>
              <a:sym typeface="Calibri"/>
            </a:endParaRPr>
          </a:p>
        </p:txBody>
      </p:sp>
      <p:sp>
        <p:nvSpPr>
          <p:cNvPr id="181" name="Google Shape;181;p13"/>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182" name="Google Shape;182;p13"/>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X.509:</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use of a CA has solved the problem of public-key fraud but has created a side-effect</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Each certificate may have a different format</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If Alice wants to use a program to automatically download different certificates and digest belonging to different people, the program may not be able to do this</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One certificate may have the public key in one format and another in a different format</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public key may be on the first line in one certificate and on the third line in another</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X.509 has been designed to remove this side-effect</a:t>
            </a:r>
            <a:endParaRPr sz="1600" dirty="0"/>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47</a:t>
            </a:fld>
            <a:endParaRPr sz="1800" b="0" i="0" u="none" strike="noStrike" cap="none">
              <a:solidFill>
                <a:schemeClr val="dk1"/>
              </a:solidFill>
              <a:latin typeface="Calibri"/>
              <a:ea typeface="Calibri"/>
              <a:cs typeface="Calibri"/>
              <a:sym typeface="Calibri"/>
            </a:endParaRPr>
          </a:p>
        </p:txBody>
      </p:sp>
      <p:sp>
        <p:nvSpPr>
          <p:cNvPr id="189" name="Google Shape;189;p14"/>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sp>
        <p:nvSpPr>
          <p:cNvPr id="190" name="Google Shape;190;p14"/>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X.509:</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X.509 is a way to describe the certificate in a </a:t>
            </a:r>
            <a:r>
              <a:rPr lang="en-US" sz="2000" dirty="0" err="1">
                <a:solidFill>
                  <a:srgbClr val="000000"/>
                </a:solidFill>
                <a:ea typeface="Times New Roman"/>
                <a:cs typeface="Times New Roman"/>
                <a:sym typeface="Times New Roman"/>
              </a:rPr>
              <a:t>structred</a:t>
            </a:r>
            <a:r>
              <a:rPr lang="en-US" sz="2000" dirty="0">
                <a:solidFill>
                  <a:srgbClr val="000000"/>
                </a:solidFill>
                <a:ea typeface="Times New Roman"/>
                <a:cs typeface="Times New Roman"/>
                <a:sym typeface="Times New Roman"/>
              </a:rPr>
              <a:t> way</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Uses a well-known protocol called ASN.1 (Abstract Syntax Notation 1) that defines fields familiar to C programmers</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Certificate:</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A certificate has following fields</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Version number: defines the version of X.509 of the certificate. Started with 0, the current version is 2 (third version)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Serial number: defines a number assigned to each certificate. Unique for each certificate issuer.</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Signature Algorithm ID: identifies the algorithm used to sign the certificate. Any parameter needed for the signature is also defined in this field.</a:t>
            </a:r>
            <a:endParaRPr sz="1600" dirty="0"/>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48</a:t>
            </a:fld>
            <a:endParaRPr sz="1800" b="0" i="0" u="none" strike="noStrike" cap="none">
              <a:solidFill>
                <a:schemeClr val="dk1"/>
              </a:solidFill>
              <a:latin typeface="Calibri"/>
              <a:ea typeface="Calibri"/>
              <a:cs typeface="Calibri"/>
              <a:sym typeface="Calibri"/>
            </a:endParaRPr>
          </a:p>
        </p:txBody>
      </p:sp>
      <p:sp>
        <p:nvSpPr>
          <p:cNvPr id="197" name="Google Shape;197;p15"/>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198" name="Google Shape;198;p15"/>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X.509:</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Certificate:</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Issuer name: identifies the certification </a:t>
            </a:r>
            <a:r>
              <a:rPr lang="en-US" sz="2000" dirty="0" err="1">
                <a:solidFill>
                  <a:srgbClr val="000000"/>
                </a:solidFill>
                <a:ea typeface="Times New Roman"/>
                <a:cs typeface="Times New Roman"/>
                <a:sym typeface="Times New Roman"/>
              </a:rPr>
              <a:t>authrotiy</a:t>
            </a:r>
            <a:r>
              <a:rPr lang="en-US" sz="2000" dirty="0">
                <a:solidFill>
                  <a:srgbClr val="000000"/>
                </a:solidFill>
                <a:ea typeface="Times New Roman"/>
                <a:cs typeface="Times New Roman"/>
                <a:sym typeface="Times New Roman"/>
              </a:rPr>
              <a:t> that issued the certificate. Normally a hierarchy of strings that defines a country, state, organization, department and so on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Validity Period: defines the date duration in which the certificate is valid</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Subject name: defines the entity to which the public key belongs</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Subject public key: defines the owner’s public key</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Issuer unique Identifier: This optional field allows two issuers to have the same issuer field value, if the issuer unique identifiers are different.</a:t>
            </a:r>
            <a:endParaRPr sz="1600" dirty="0"/>
          </a:p>
          <a:p>
            <a:pPr marL="336550" lvl="0" indent="-184150" algn="just" rtl="0">
              <a:lnSpc>
                <a:spcPct val="100000"/>
              </a:lnSpc>
              <a:spcBef>
                <a:spcPts val="1200"/>
              </a:spcBef>
              <a:spcAft>
                <a:spcPts val="0"/>
              </a:spcAft>
              <a:buClr>
                <a:srgbClr val="000000"/>
              </a:buClr>
              <a:buSzPts val="2400"/>
              <a:buNone/>
            </a:pPr>
            <a:endParaRPr sz="2000" dirty="0">
              <a:solidFill>
                <a:srgbClr val="000000"/>
              </a:solidFill>
              <a:ea typeface="Times New Roman"/>
              <a:cs typeface="Times New Roman"/>
              <a:sym typeface="Times New Roman"/>
            </a:endParaRPr>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49</a:t>
            </a:fld>
            <a:endParaRPr sz="1800" b="0" i="0" u="none" strike="noStrike" cap="none">
              <a:solidFill>
                <a:schemeClr val="dk1"/>
              </a:solidFill>
              <a:latin typeface="Calibri"/>
              <a:ea typeface="Calibri"/>
              <a:cs typeface="Calibri"/>
              <a:sym typeface="Calibri"/>
            </a:endParaRPr>
          </a:p>
        </p:txBody>
      </p:sp>
      <p:sp>
        <p:nvSpPr>
          <p:cNvPr id="205" name="Google Shape;205;p16"/>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Distribution</a:t>
            </a:r>
            <a:endParaRPr dirty="0"/>
          </a:p>
        </p:txBody>
      </p:sp>
      <p:sp>
        <p:nvSpPr>
          <p:cNvPr id="206" name="Google Shape;206;p16"/>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X.509:</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Certificate:</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Subject unique Identifier: Optional field Allows two different subjects to have the same subject field value, if the subject unique identifiers are different.</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Extensions: Optional field, allows issuers to add more private information to the certificate</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Signature: </a:t>
            </a:r>
            <a:r>
              <a:rPr lang="en-US" sz="2000" dirty="0">
                <a:solidFill>
                  <a:srgbClr val="000000"/>
                </a:solidFill>
                <a:ea typeface="Times New Roman"/>
                <a:cs typeface="Times New Roman"/>
                <a:sym typeface="Times New Roman"/>
              </a:rPr>
              <a:t>contains the digest of the first section signed by the CA private key</a:t>
            </a:r>
            <a:endParaRPr dirty="0"/>
          </a:p>
          <a:p>
            <a:pPr marL="336550" lvl="0" indent="-184150" algn="just" rtl="0">
              <a:lnSpc>
                <a:spcPct val="100000"/>
              </a:lnSpc>
              <a:spcBef>
                <a:spcPts val="1200"/>
              </a:spcBef>
              <a:spcAft>
                <a:spcPts val="0"/>
              </a:spcAft>
              <a:buClr>
                <a:srgbClr val="000000"/>
              </a:buClr>
              <a:buSzPts val="2400"/>
              <a:buNone/>
            </a:pPr>
            <a:endParaRPr sz="2400" dirty="0">
              <a:solidFill>
                <a:srgbClr val="000000"/>
              </a:solidFill>
              <a:ea typeface="Times New Roman"/>
              <a:cs typeface="Times New Roman"/>
              <a:sym typeface="Times New Roman"/>
            </a:endParaRPr>
          </a:p>
          <a:p>
            <a:pPr marL="336550" lvl="0" indent="-184150" algn="l" rtl="0">
              <a:lnSpc>
                <a:spcPct val="90000"/>
              </a:lnSpc>
              <a:spcBef>
                <a:spcPts val="1200"/>
              </a:spcBef>
              <a:spcAft>
                <a:spcPts val="0"/>
              </a:spcAft>
              <a:buClr>
                <a:schemeClr val="dk1"/>
              </a:buClr>
              <a:buSzPts val="2400"/>
              <a:buNone/>
            </a:pPr>
            <a:endParaRPr sz="2400" dirty="0">
              <a:solidFill>
                <a:srgbClr val="000000"/>
              </a:solidFill>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A0D51C7F-9EB7-38B2-2CDF-62B6D219A856}"/>
              </a:ext>
            </a:extLst>
          </p:cNvPr>
          <p:cNvSpPr>
            <a:spLocks noGrp="1"/>
          </p:cNvSpPr>
          <p:nvPr>
            <p:ph type="title"/>
          </p:nvPr>
        </p:nvSpPr>
        <p:spPr>
          <a:xfrm>
            <a:off x="601255" y="702156"/>
            <a:ext cx="3409783" cy="1013800"/>
          </a:xfrm>
        </p:spPr>
        <p:txBody>
          <a:bodyPr>
            <a:normAutofit/>
          </a:bodyPr>
          <a:lstStyle/>
          <a:p>
            <a:r>
              <a:rPr lang="en-US" dirty="0"/>
              <a:t>Padlock analogy</a:t>
            </a:r>
          </a:p>
        </p:txBody>
      </p:sp>
      <p:pic>
        <p:nvPicPr>
          <p:cNvPr id="2050" name="Picture 2" descr="Public-Key Cryptography | Brilliant Math &amp; Science Wiki">
            <a:extLst>
              <a:ext uri="{FF2B5EF4-FFF2-40B4-BE49-F238E27FC236}">
                <a16:creationId xmlns:a16="http://schemas.microsoft.com/office/drawing/2014/main" id="{77C0EF7A-4CCE-E353-E49A-74D14EAAB0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3264" y="1598589"/>
            <a:ext cx="7006359" cy="36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50</a:t>
            </a:fld>
            <a:endParaRPr sz="1800" b="0" i="0" u="none" strike="noStrike" cap="none">
              <a:solidFill>
                <a:schemeClr val="dk1"/>
              </a:solidFill>
              <a:latin typeface="Calibri"/>
              <a:ea typeface="Calibri"/>
              <a:cs typeface="Calibri"/>
              <a:sym typeface="Calibri"/>
            </a:endParaRPr>
          </a:p>
        </p:txBody>
      </p:sp>
      <p:pic>
        <p:nvPicPr>
          <p:cNvPr id="213" name="Google Shape;213;p17" descr="Diagram&#10;&#10;Description automatically generated"/>
          <p:cNvPicPr preferRelativeResize="0"/>
          <p:nvPr/>
        </p:nvPicPr>
        <p:blipFill rotWithShape="1">
          <a:blip r:embed="rId3">
            <a:alphaModFix/>
          </a:blip>
          <a:srcRect/>
          <a:stretch/>
        </p:blipFill>
        <p:spPr>
          <a:xfrm>
            <a:off x="3222594" y="681633"/>
            <a:ext cx="5026594" cy="579536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51</a:t>
            </a:fld>
            <a:endParaRPr sz="1800" b="0" i="0" u="none" strike="noStrike" cap="none">
              <a:solidFill>
                <a:schemeClr val="dk1"/>
              </a:solidFill>
              <a:latin typeface="Calibri"/>
              <a:ea typeface="Calibri"/>
              <a:cs typeface="Calibri"/>
              <a:sym typeface="Calibri"/>
            </a:endParaRPr>
          </a:p>
        </p:txBody>
      </p:sp>
      <p:sp>
        <p:nvSpPr>
          <p:cNvPr id="220" name="Google Shape;220;p18"/>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a:ea typeface="Times New Roman"/>
                <a:cs typeface="Times New Roman"/>
                <a:sym typeface="Times New Roman"/>
              </a:rPr>
              <a:t>Public Key Distribution</a:t>
            </a:r>
            <a:endParaRPr/>
          </a:p>
        </p:txBody>
      </p:sp>
      <p:sp>
        <p:nvSpPr>
          <p:cNvPr id="221" name="Google Shape;221;p18"/>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X.509:</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b="1" dirty="0">
                <a:solidFill>
                  <a:schemeClr val="dk1"/>
                </a:solidFill>
                <a:ea typeface="Times New Roman"/>
                <a:cs typeface="Times New Roman"/>
                <a:sym typeface="Times New Roman"/>
              </a:rPr>
              <a:t>Certificate Renewal</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Each certificate has a period of validity. If there is no problem with the certificate, the CA issues a new certificate before the old one expires. </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Certificate Revocation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In some cases a certificate must be revoked before its expiration like</a:t>
            </a:r>
            <a:endParaRPr sz="1600" dirty="0"/>
          </a:p>
          <a:p>
            <a:pPr marL="736600" lvl="1" indent="-279400" algn="just" rtl="0">
              <a:lnSpc>
                <a:spcPct val="100000"/>
              </a:lnSpc>
              <a:spcBef>
                <a:spcPts val="700"/>
              </a:spcBef>
              <a:spcAft>
                <a:spcPts val="0"/>
              </a:spcAft>
              <a:buClr>
                <a:srgbClr val="000000"/>
              </a:buClr>
              <a:buSzPts val="1700"/>
              <a:buFont typeface="Noto Sans Symbols"/>
              <a:buChar char="▪"/>
            </a:pPr>
            <a:r>
              <a:rPr lang="en-US" sz="1800" dirty="0">
                <a:solidFill>
                  <a:srgbClr val="000000"/>
                </a:solidFill>
                <a:ea typeface="Times New Roman"/>
                <a:cs typeface="Times New Roman"/>
                <a:sym typeface="Times New Roman"/>
              </a:rPr>
              <a:t>The user’s private key might have been compromised</a:t>
            </a:r>
            <a:endParaRPr sz="1400" dirty="0"/>
          </a:p>
          <a:p>
            <a:pPr marL="736600" lvl="1" indent="-279400" algn="just" rtl="0">
              <a:lnSpc>
                <a:spcPct val="100000"/>
              </a:lnSpc>
              <a:spcBef>
                <a:spcPts val="700"/>
              </a:spcBef>
              <a:spcAft>
                <a:spcPts val="0"/>
              </a:spcAft>
              <a:buClr>
                <a:srgbClr val="000000"/>
              </a:buClr>
              <a:buSzPts val="1700"/>
              <a:buFont typeface="Noto Sans Symbols"/>
              <a:buChar char="▪"/>
            </a:pPr>
            <a:r>
              <a:rPr lang="en-US" sz="1800" dirty="0">
                <a:solidFill>
                  <a:srgbClr val="000000"/>
                </a:solidFill>
                <a:ea typeface="Times New Roman"/>
                <a:cs typeface="Times New Roman"/>
                <a:sym typeface="Times New Roman"/>
              </a:rPr>
              <a:t>The CA is no longer willing to certify the user (user certificate relates to an organization that she no longer works for)</a:t>
            </a:r>
            <a:endParaRPr sz="1400" dirty="0"/>
          </a:p>
          <a:p>
            <a:pPr marL="736600" lvl="1" indent="-279400" algn="just" rtl="0">
              <a:lnSpc>
                <a:spcPct val="100000"/>
              </a:lnSpc>
              <a:spcBef>
                <a:spcPts val="700"/>
              </a:spcBef>
              <a:spcAft>
                <a:spcPts val="0"/>
              </a:spcAft>
              <a:buClr>
                <a:srgbClr val="000000"/>
              </a:buClr>
              <a:buSzPts val="1700"/>
              <a:buFont typeface="Noto Sans Symbols"/>
              <a:buChar char="▪"/>
            </a:pPr>
            <a:r>
              <a:rPr lang="en-US" sz="1800" dirty="0">
                <a:solidFill>
                  <a:srgbClr val="000000"/>
                </a:solidFill>
                <a:ea typeface="Times New Roman"/>
                <a:cs typeface="Times New Roman"/>
                <a:sym typeface="Times New Roman"/>
              </a:rPr>
              <a:t>The CA’s private key, which can verify certificates, may have been compromised. CA revokes all unexpired certificates</a:t>
            </a:r>
            <a:endParaRPr sz="14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Revocation is done by periodically issuing a certificate revocation list(CRL)</a:t>
            </a:r>
            <a:endParaRPr sz="1600" dirty="0"/>
          </a:p>
          <a:p>
            <a:pPr marL="336550" lvl="0" indent="-184150" algn="just" rtl="0">
              <a:lnSpc>
                <a:spcPct val="100000"/>
              </a:lnSpc>
              <a:spcBef>
                <a:spcPts val="1200"/>
              </a:spcBef>
              <a:spcAft>
                <a:spcPts val="0"/>
              </a:spcAft>
              <a:buClr>
                <a:srgbClr val="000000"/>
              </a:buClr>
              <a:buSzPts val="2400"/>
              <a:buNone/>
            </a:pPr>
            <a:endParaRPr sz="2000" b="1" dirty="0">
              <a:solidFill>
                <a:srgbClr val="000000"/>
              </a:solidFill>
              <a:ea typeface="Times New Roman"/>
              <a:cs typeface="Times New Roman"/>
              <a:sym typeface="Times New Roman"/>
            </a:endParaRPr>
          </a:p>
          <a:p>
            <a:pPr marL="336550" lvl="0" indent="-184150" algn="just" rtl="0">
              <a:lnSpc>
                <a:spcPct val="100000"/>
              </a:lnSpc>
              <a:spcBef>
                <a:spcPts val="1200"/>
              </a:spcBef>
              <a:spcAft>
                <a:spcPts val="0"/>
              </a:spcAft>
              <a:buClr>
                <a:srgbClr val="000000"/>
              </a:buClr>
              <a:buSzPts val="2400"/>
              <a:buNone/>
            </a:pPr>
            <a:endParaRPr sz="2000" dirty="0">
              <a:solidFill>
                <a:srgbClr val="000000"/>
              </a:solidFill>
              <a:ea typeface="Times New Roman"/>
              <a:cs typeface="Times New Roman"/>
              <a:sym typeface="Times New Roman"/>
            </a:endParaRPr>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52</a:t>
            </a:fld>
            <a:endParaRPr sz="1800" b="0" i="0" u="none" strike="noStrike" cap="none">
              <a:solidFill>
                <a:schemeClr val="dk1"/>
              </a:solidFill>
              <a:latin typeface="Calibri"/>
              <a:ea typeface="Calibri"/>
              <a:cs typeface="Calibri"/>
              <a:sym typeface="Calibri"/>
            </a:endParaRPr>
          </a:p>
        </p:txBody>
      </p:sp>
      <p:sp>
        <p:nvSpPr>
          <p:cNvPr id="228" name="Google Shape;228;p19"/>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Infrastructures</a:t>
            </a:r>
            <a:endParaRPr dirty="0"/>
          </a:p>
        </p:txBody>
      </p:sp>
      <p:sp>
        <p:nvSpPr>
          <p:cNvPr id="229" name="Google Shape;229;p19"/>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000" b="1" dirty="0">
                <a:solidFill>
                  <a:srgbClr val="000000"/>
                </a:solidFill>
                <a:ea typeface="Times New Roman"/>
                <a:cs typeface="Times New Roman"/>
                <a:sym typeface="Times New Roman"/>
              </a:rPr>
              <a:t>Trust Model:</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number of levels can be more than three in a real situation.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The figure shows that the CA (the root) has signed certificates for CA1, CA2, and CA3; CA1 has signed certificates for User1, User2 and User3; and so on</a:t>
            </a:r>
            <a:endParaRPr sz="1600" dirty="0"/>
          </a:p>
          <a:p>
            <a:pPr marL="336550" lvl="0" indent="-336550" algn="just" rtl="0">
              <a:lnSpc>
                <a:spcPct val="100000"/>
              </a:lnSpc>
              <a:spcBef>
                <a:spcPts val="1200"/>
              </a:spcBef>
              <a:spcAft>
                <a:spcPts val="0"/>
              </a:spcAft>
              <a:buClr>
                <a:srgbClr val="000000"/>
              </a:buClr>
              <a:buSzPts val="2400"/>
              <a:buFont typeface="Noto Sans Symbols"/>
              <a:buChar char="▪"/>
            </a:pPr>
            <a:r>
              <a:rPr lang="en-US" sz="2000" dirty="0">
                <a:solidFill>
                  <a:srgbClr val="000000"/>
                </a:solidFill>
                <a:ea typeface="Times New Roman"/>
                <a:cs typeface="Times New Roman"/>
                <a:sym typeface="Times New Roman"/>
              </a:rPr>
              <a:t>PKI uses the following notation to mean the certificate issued by authority X for entity Y.   X&lt;&lt;Y&gt;&gt;</a:t>
            </a:r>
            <a:endParaRPr sz="1600" dirty="0"/>
          </a:p>
          <a:p>
            <a:pPr marL="336550" lvl="0" indent="-184150" algn="l" rtl="0">
              <a:lnSpc>
                <a:spcPct val="90000"/>
              </a:lnSpc>
              <a:spcBef>
                <a:spcPts val="1200"/>
              </a:spcBef>
              <a:spcAft>
                <a:spcPts val="0"/>
              </a:spcAft>
              <a:buClr>
                <a:schemeClr val="dk1"/>
              </a:buClr>
              <a:buSzPts val="2400"/>
              <a:buNone/>
            </a:pPr>
            <a:endParaRPr sz="2000" dirty="0">
              <a:solidFill>
                <a:srgbClr val="000000"/>
              </a:solidFill>
              <a:ea typeface="Times New Roman"/>
              <a:cs typeface="Times New Roman"/>
              <a:sym typeface="Times New Roman"/>
            </a:endParaRPr>
          </a:p>
        </p:txBody>
      </p:sp>
      <p:pic>
        <p:nvPicPr>
          <p:cNvPr id="230" name="Google Shape;230;p19"/>
          <p:cNvPicPr preferRelativeResize="0"/>
          <p:nvPr/>
        </p:nvPicPr>
        <p:blipFill rotWithShape="1">
          <a:blip r:embed="rId3">
            <a:alphaModFix/>
          </a:blip>
          <a:srcRect/>
          <a:stretch/>
        </p:blipFill>
        <p:spPr>
          <a:xfrm>
            <a:off x="2051049" y="4279145"/>
            <a:ext cx="8089900" cy="260508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p:nvPr/>
        </p:nvSpPr>
        <p:spPr>
          <a:xfrm>
            <a:off x="8763000" y="6477000"/>
            <a:ext cx="1905000" cy="381000"/>
          </a:xfrm>
          <a:prstGeom prst="rect">
            <a:avLst/>
          </a:prstGeom>
          <a:noFill/>
          <a:ln>
            <a:noFill/>
          </a:ln>
        </p:spPr>
        <p:txBody>
          <a:bodyPr spcFirstLastPara="1" wrap="square" lIns="90000" tIns="46800" rIns="90000" bIns="468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rgbClr val="000000"/>
                </a:solidFill>
                <a:latin typeface="Arial Black"/>
                <a:ea typeface="Arial Black"/>
                <a:cs typeface="Arial Black"/>
                <a:sym typeface="Arial Black"/>
              </a:rPr>
              <a:t>53</a:t>
            </a:fld>
            <a:endParaRPr sz="1800" b="0" i="0" u="none" strike="noStrike" cap="none">
              <a:solidFill>
                <a:schemeClr val="dk1"/>
              </a:solidFill>
              <a:latin typeface="Calibri"/>
              <a:ea typeface="Calibri"/>
              <a:cs typeface="Calibri"/>
              <a:sym typeface="Calibri"/>
            </a:endParaRPr>
          </a:p>
        </p:txBody>
      </p:sp>
      <p:sp>
        <p:nvSpPr>
          <p:cNvPr id="237" name="Google Shape;237;p20"/>
          <p:cNvSpPr txBox="1">
            <a:spLocks noGrp="1"/>
          </p:cNvSpPr>
          <p:nvPr>
            <p:ph type="title"/>
          </p:nvPr>
        </p:nvSpPr>
        <p:spPr>
          <a:prstGeom prst="rect">
            <a:avLst/>
          </a:prstGeom>
          <a:noFill/>
          <a:ln>
            <a:noFill/>
          </a:ln>
        </p:spPr>
        <p:txBody>
          <a:bodyPr spcFirstLastPara="1" wrap="square" lIns="90000" tIns="46800" rIns="90000" bIns="46800" anchor="ctr" anchorCtr="0">
            <a:noAutofit/>
          </a:bodyPr>
          <a:lstStyle/>
          <a:p>
            <a:pPr marL="0" lvl="0" indent="0" rtl="0">
              <a:lnSpc>
                <a:spcPct val="100000"/>
              </a:lnSpc>
              <a:spcBef>
                <a:spcPts val="0"/>
              </a:spcBef>
              <a:spcAft>
                <a:spcPts val="0"/>
              </a:spcAft>
              <a:buClr>
                <a:srgbClr val="000000"/>
              </a:buClr>
              <a:buSzPts val="4000"/>
              <a:buFont typeface="Times New Roman"/>
              <a:buNone/>
            </a:pPr>
            <a:r>
              <a:rPr lang="en-US" sz="4000" dirty="0">
                <a:ea typeface="Times New Roman"/>
                <a:cs typeface="Times New Roman"/>
                <a:sym typeface="Times New Roman"/>
              </a:rPr>
              <a:t>Public Key Infrastructures</a:t>
            </a:r>
            <a:endParaRPr dirty="0"/>
          </a:p>
        </p:txBody>
      </p:sp>
      <p:sp>
        <p:nvSpPr>
          <p:cNvPr id="238" name="Google Shape;238;p20"/>
          <p:cNvSpPr txBox="1">
            <a:spLocks noGrp="1"/>
          </p:cNvSpPr>
          <p:nvPr>
            <p:ph idx="1"/>
          </p:nvPr>
        </p:nvSpPr>
        <p:spPr>
          <a:prstGeom prst="rect">
            <a:avLst/>
          </a:prstGeom>
          <a:noFill/>
          <a:ln>
            <a:noFill/>
          </a:ln>
        </p:spPr>
        <p:txBody>
          <a:bodyPr spcFirstLastPara="1" wrap="square" lIns="90000" tIns="46800" rIns="90000" bIns="46800" anchor="t" anchorCtr="0">
            <a:noAutofit/>
          </a:bodyPr>
          <a:lstStyle/>
          <a:p>
            <a:pPr marL="336550" lvl="0" indent="-336550" algn="just" rtl="0">
              <a:lnSpc>
                <a:spcPct val="100000"/>
              </a:lnSpc>
              <a:spcBef>
                <a:spcPts val="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Hierarchical  Trust Model</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Example: </a:t>
            </a:r>
            <a:r>
              <a:rPr lang="en-US" sz="2400" dirty="0">
                <a:solidFill>
                  <a:srgbClr val="000000"/>
                </a:solidFill>
                <a:ea typeface="Times New Roman"/>
                <a:cs typeface="Times New Roman"/>
                <a:sym typeface="Times New Roman"/>
              </a:rPr>
              <a:t>Show how User1, knowing only the public key of the CA (the root), can obtain a verified copy of User3’s public key.</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b="1" dirty="0">
                <a:solidFill>
                  <a:srgbClr val="000000"/>
                </a:solidFill>
                <a:ea typeface="Times New Roman"/>
                <a:cs typeface="Times New Roman"/>
                <a:sym typeface="Times New Roman"/>
              </a:rPr>
              <a:t>Solution:</a:t>
            </a:r>
            <a:endParaRPr dirty="0"/>
          </a:p>
          <a:p>
            <a:pPr marL="336550" lvl="0" indent="-336550" algn="just" rtl="0">
              <a:lnSpc>
                <a:spcPct val="100000"/>
              </a:lnSpc>
              <a:spcBef>
                <a:spcPts val="1200"/>
              </a:spcBef>
              <a:spcAft>
                <a:spcPts val="0"/>
              </a:spcAft>
              <a:buClr>
                <a:srgbClr val="000000"/>
              </a:buClr>
              <a:buSzPts val="2400"/>
              <a:buFont typeface="Noto Sans Symbols"/>
              <a:buChar char="▪"/>
            </a:pPr>
            <a:r>
              <a:rPr lang="en-US" sz="2400" dirty="0">
                <a:solidFill>
                  <a:srgbClr val="000000"/>
                </a:solidFill>
                <a:ea typeface="Times New Roman"/>
                <a:cs typeface="Times New Roman"/>
                <a:sym typeface="Times New Roman"/>
              </a:rPr>
              <a:t>User3 sends a chain of certificates, </a:t>
            </a:r>
            <a:r>
              <a:rPr lang="en-US" sz="2400" dirty="0">
                <a:ea typeface="Times New Roman"/>
                <a:cs typeface="Times New Roman"/>
                <a:sym typeface="Times New Roman"/>
              </a:rPr>
              <a:t>CA1&lt;&lt;User3&gt;&gt; and</a:t>
            </a:r>
            <a:r>
              <a:rPr lang="en-US" sz="2400" dirty="0">
                <a:solidFill>
                  <a:srgbClr val="000000"/>
                </a:solidFill>
                <a:ea typeface="Times New Roman"/>
                <a:cs typeface="Times New Roman"/>
                <a:sym typeface="Times New Roman"/>
              </a:rPr>
              <a:t> CA&lt;&lt;CA1&gt;&gt; to User1.</a:t>
            </a:r>
            <a:endParaRPr dirty="0"/>
          </a:p>
          <a:p>
            <a:pPr marL="914400" lvl="1" indent="-457200" algn="just" rtl="0">
              <a:lnSpc>
                <a:spcPct val="100000"/>
              </a:lnSpc>
              <a:spcBef>
                <a:spcPts val="700"/>
              </a:spcBef>
              <a:spcAft>
                <a:spcPts val="0"/>
              </a:spcAft>
              <a:buClr>
                <a:srgbClr val="000000"/>
              </a:buClr>
              <a:buSzPts val="1700"/>
              <a:buFont typeface="Arial"/>
              <a:buAutoNum type="alphaLcParenR"/>
            </a:pPr>
            <a:r>
              <a:rPr lang="en-US" sz="2000" dirty="0">
                <a:solidFill>
                  <a:srgbClr val="000000"/>
                </a:solidFill>
                <a:ea typeface="Times New Roman"/>
                <a:cs typeface="Times New Roman"/>
                <a:sym typeface="Times New Roman"/>
              </a:rPr>
              <a:t> User1 validates CA&lt;&lt;CA1&gt;&gt; using the public key of CA.</a:t>
            </a:r>
            <a:endParaRPr dirty="0"/>
          </a:p>
          <a:p>
            <a:pPr marL="914400" lvl="1" indent="-457200" algn="just" rtl="0">
              <a:lnSpc>
                <a:spcPct val="100000"/>
              </a:lnSpc>
              <a:spcBef>
                <a:spcPts val="700"/>
              </a:spcBef>
              <a:spcAft>
                <a:spcPts val="0"/>
              </a:spcAft>
              <a:buClr>
                <a:srgbClr val="000000"/>
              </a:buClr>
              <a:buSzPts val="1700"/>
              <a:buFont typeface="Arial"/>
              <a:buAutoNum type="alphaLcParenR"/>
            </a:pPr>
            <a:r>
              <a:rPr lang="en-US" sz="2000" dirty="0">
                <a:solidFill>
                  <a:srgbClr val="000000"/>
                </a:solidFill>
                <a:ea typeface="Times New Roman"/>
                <a:cs typeface="Times New Roman"/>
                <a:sym typeface="Times New Roman"/>
              </a:rPr>
              <a:t> User1 extracts the public key of CA1 from CA&lt;&lt;CA1&gt;&gt;.</a:t>
            </a:r>
            <a:endParaRPr dirty="0"/>
          </a:p>
          <a:p>
            <a:pPr marL="914400" lvl="1" indent="-457200" algn="just" rtl="0">
              <a:lnSpc>
                <a:spcPct val="100000"/>
              </a:lnSpc>
              <a:spcBef>
                <a:spcPts val="700"/>
              </a:spcBef>
              <a:spcAft>
                <a:spcPts val="0"/>
              </a:spcAft>
              <a:buClr>
                <a:srgbClr val="000000"/>
              </a:buClr>
              <a:buSzPts val="1700"/>
              <a:buFont typeface="Arial"/>
              <a:buAutoNum type="alphaLcParenR"/>
            </a:pPr>
            <a:r>
              <a:rPr lang="en-US" sz="2000" dirty="0">
                <a:solidFill>
                  <a:srgbClr val="000000"/>
                </a:solidFill>
                <a:ea typeface="Times New Roman"/>
                <a:cs typeface="Times New Roman"/>
                <a:sym typeface="Times New Roman"/>
              </a:rPr>
              <a:t>User1 validates CA1&lt;&lt;User3&gt;&gt; using the public key of CA1.</a:t>
            </a:r>
            <a:endParaRPr dirty="0"/>
          </a:p>
          <a:p>
            <a:pPr marL="914400" lvl="1" indent="-457200" algn="just" rtl="0">
              <a:lnSpc>
                <a:spcPct val="100000"/>
              </a:lnSpc>
              <a:spcBef>
                <a:spcPts val="700"/>
              </a:spcBef>
              <a:spcAft>
                <a:spcPts val="0"/>
              </a:spcAft>
              <a:buClr>
                <a:srgbClr val="000000"/>
              </a:buClr>
              <a:buSzPts val="1700"/>
              <a:buFont typeface="Arial"/>
              <a:buAutoNum type="alphaLcParenR"/>
            </a:pPr>
            <a:r>
              <a:rPr lang="en-US" sz="2000" dirty="0">
                <a:solidFill>
                  <a:srgbClr val="000000"/>
                </a:solidFill>
                <a:ea typeface="Times New Roman"/>
                <a:cs typeface="Times New Roman"/>
                <a:sym typeface="Times New Roman"/>
              </a:rPr>
              <a:t>User1 extracts the public key of User 3 from CA1&lt;&lt;User3&gt;&gt;.</a:t>
            </a:r>
            <a:endParaRPr dirty="0"/>
          </a:p>
          <a:p>
            <a:pPr marL="336550" lvl="0" indent="-184150" algn="just" rtl="0">
              <a:lnSpc>
                <a:spcPct val="100000"/>
              </a:lnSpc>
              <a:spcBef>
                <a:spcPts val="1200"/>
              </a:spcBef>
              <a:spcAft>
                <a:spcPts val="0"/>
              </a:spcAft>
              <a:buClr>
                <a:srgbClr val="000000"/>
              </a:buClr>
              <a:buSzPts val="2400"/>
              <a:buNone/>
            </a:pPr>
            <a:endParaRPr sz="2400" b="1" dirty="0">
              <a:solidFill>
                <a:srgbClr val="000000"/>
              </a:solidFill>
              <a:ea typeface="Times New Roman"/>
              <a:cs typeface="Times New Roman"/>
              <a:sym typeface="Times New Roman"/>
            </a:endParaRPr>
          </a:p>
          <a:p>
            <a:pPr marL="336550" lvl="0" indent="-184150" algn="l" rtl="0">
              <a:lnSpc>
                <a:spcPct val="90000"/>
              </a:lnSpc>
              <a:spcBef>
                <a:spcPts val="1200"/>
              </a:spcBef>
              <a:spcAft>
                <a:spcPts val="0"/>
              </a:spcAft>
              <a:buClr>
                <a:schemeClr val="dk1"/>
              </a:buClr>
              <a:buSzPts val="2400"/>
              <a:buNone/>
            </a:pPr>
            <a:endParaRPr sz="2400" b="1" dirty="0">
              <a:solidFill>
                <a:srgbClr val="000000"/>
              </a:solidFill>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2A4F-B5E4-9E1F-3DA3-65920AF1BD7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4871504-53E5-FF82-C399-01553EF26D15}"/>
              </a:ext>
            </a:extLst>
          </p:cNvPr>
          <p:cNvSpPr>
            <a:spLocks noGrp="1"/>
          </p:cNvSpPr>
          <p:nvPr>
            <p:ph idx="1"/>
          </p:nvPr>
        </p:nvSpPr>
        <p:spPr/>
        <p:txBody>
          <a:bodyPr/>
          <a:lstStyle/>
          <a:p>
            <a:r>
              <a:rPr lang="en-US" dirty="0"/>
              <a:t>Some of the slide material is borrowed from:</a:t>
            </a:r>
          </a:p>
          <a:p>
            <a:r>
              <a:rPr lang="en-US" dirty="0">
                <a:hlinkClick r:id="rId2"/>
              </a:rPr>
              <a:t>https://cpe.ku.ac.th/~nguan/class/204427-54/slides/01204427-AES.ppt</a:t>
            </a:r>
            <a:endParaRPr lang="en-US" dirty="0"/>
          </a:p>
          <a:p>
            <a:r>
              <a:rPr lang="en-US" dirty="0">
                <a:hlinkClick r:id="rId3"/>
              </a:rPr>
              <a:t>https://www.kavaliro.com/wp-content/uploads/2014/03/AES.pdf</a:t>
            </a:r>
            <a:endParaRPr lang="en-US" dirty="0"/>
          </a:p>
          <a:p>
            <a:endParaRPr lang="en-US" dirty="0"/>
          </a:p>
        </p:txBody>
      </p:sp>
    </p:spTree>
    <p:extLst>
      <p:ext uri="{BB962C8B-B14F-4D97-AF65-F5344CB8AC3E}">
        <p14:creationId xmlns:p14="http://schemas.microsoft.com/office/powerpoint/2010/main" val="332506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What is asymmetric encryption? — Bitpanda Academy">
            <a:extLst>
              <a:ext uri="{FF2B5EF4-FFF2-40B4-BE49-F238E27FC236}">
                <a16:creationId xmlns:a16="http://schemas.microsoft.com/office/drawing/2014/main" id="{CDEFAFC9-CC5D-8AE5-D513-0918A08D44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18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3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5397-B8D3-B01E-FAA1-604CB4E93EA3}"/>
              </a:ext>
            </a:extLst>
          </p:cNvPr>
          <p:cNvSpPr>
            <a:spLocks noGrp="1"/>
          </p:cNvSpPr>
          <p:nvPr>
            <p:ph type="title"/>
          </p:nvPr>
        </p:nvSpPr>
        <p:spPr/>
        <p:txBody>
          <a:bodyPr/>
          <a:lstStyle/>
          <a:p>
            <a:r>
              <a:rPr lang="en-US" dirty="0"/>
              <a:t>Requirements for an asymmetric cipher</a:t>
            </a:r>
          </a:p>
        </p:txBody>
      </p:sp>
      <p:sp>
        <p:nvSpPr>
          <p:cNvPr id="3" name="Content Placeholder 2">
            <a:extLst>
              <a:ext uri="{FF2B5EF4-FFF2-40B4-BE49-F238E27FC236}">
                <a16:creationId xmlns:a16="http://schemas.microsoft.com/office/drawing/2014/main" id="{C1C5A6AC-2523-040C-F050-46C66F2FB60F}"/>
              </a:ext>
            </a:extLst>
          </p:cNvPr>
          <p:cNvSpPr>
            <a:spLocks noGrp="1"/>
          </p:cNvSpPr>
          <p:nvPr>
            <p:ph idx="1"/>
          </p:nvPr>
        </p:nvSpPr>
        <p:spPr/>
        <p:txBody>
          <a:bodyPr/>
          <a:lstStyle/>
          <a:p>
            <a:r>
              <a:rPr lang="en-US" dirty="0"/>
              <a:t>Bob needed a padlock and a key that went with that padlock. It was a lock-key pair that ensured the scheme worked. </a:t>
            </a:r>
          </a:p>
          <a:p>
            <a:r>
              <a:rPr lang="en-US" dirty="0"/>
              <a:t>In encryption, we just call both elements of the pair “keys” (they are just numbers), but the padlock is the public key (anyone can have it, most they can do is send you a secret using it) and its key is the private key.</a:t>
            </a:r>
          </a:p>
          <a:p>
            <a:r>
              <a:rPr lang="en-US" dirty="0"/>
              <a:t>Essentially we want the keys to be mathematically related such that when Alice will operate on the plaintext with the public key, and send Bob the resulting ciphertext, Bob can do some mathematical operation with the private key on that ciphertext to get the original plaintext back.</a:t>
            </a:r>
          </a:p>
          <a:p>
            <a:r>
              <a:rPr lang="en-US" dirty="0"/>
              <a:t>A brilliant, elegant, simple solution: RSA.</a:t>
            </a:r>
          </a:p>
        </p:txBody>
      </p:sp>
    </p:spTree>
    <p:extLst>
      <p:ext uri="{BB962C8B-B14F-4D97-AF65-F5344CB8AC3E}">
        <p14:creationId xmlns:p14="http://schemas.microsoft.com/office/powerpoint/2010/main" val="84079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6F71-BB44-E189-76C8-E583F48B1D5C}"/>
              </a:ext>
            </a:extLst>
          </p:cNvPr>
          <p:cNvSpPr>
            <a:spLocks noGrp="1"/>
          </p:cNvSpPr>
          <p:nvPr>
            <p:ph type="title"/>
          </p:nvPr>
        </p:nvSpPr>
        <p:spPr/>
        <p:txBody>
          <a:bodyPr/>
          <a:lstStyle/>
          <a:p>
            <a:r>
              <a:rPr lang="en-US" dirty="0"/>
              <a:t>Requirements for an asymmetric cipher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DFD582-C8EF-3989-40B3-C2FE011D9607}"/>
                  </a:ext>
                </a:extLst>
              </p:cNvPr>
              <p:cNvSpPr>
                <a:spLocks noGrp="1"/>
              </p:cNvSpPr>
              <p:nvPr>
                <p:ph idx="1"/>
              </p:nvPr>
            </p:nvSpPr>
            <p:spPr/>
            <p:txBody>
              <a:bodyPr/>
              <a:lstStyle/>
              <a:p>
                <a:r>
                  <a:rPr lang="en-US" dirty="0"/>
                  <a:t>In all asymmetric cryptography, you need something called “one-way” function; something that is easy to compute in one direction, but hard to reverse. </a:t>
                </a:r>
              </a:p>
              <a:p>
                <a:r>
                  <a:rPr lang="en-US" dirty="0"/>
                  <a:t>Specifically you want a “trapdoor” function, where you have a trapdoor built into your function so that if you have one crucial piece of information, you CAN invert it easily.</a:t>
                </a:r>
              </a:p>
              <a:p>
                <a:r>
                  <a:rPr lang="en-US" dirty="0"/>
                  <a:t>The choice in RSA is modular exponentiation, i.e. </a:t>
                </a:r>
                <a14:m>
                  <m:oMath xmlns:m="http://schemas.openxmlformats.org/officeDocument/2006/math">
                    <m:r>
                      <m:rPr>
                        <m:sty m:val="p"/>
                      </m:rPr>
                      <a:rPr lang="en-AU" b="0" i="0" dirty="0" smtClean="0">
                        <a:latin typeface="Cambria Math" panose="02040503050406030204" pitchFamily="18" charset="0"/>
                      </a:rPr>
                      <m:t>c</m:t>
                    </m:r>
                    <m:r>
                      <a:rPr lang="en-AU" b="0" i="0" dirty="0" smtClean="0">
                        <a:latin typeface="Cambria Math" panose="02040503050406030204" pitchFamily="18" charset="0"/>
                      </a:rPr>
                      <m:t>= </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AU" b="0" i="1" dirty="0" smtClean="0">
                            <a:latin typeface="Cambria Math" panose="02040503050406030204" pitchFamily="18" charset="0"/>
                          </a:rPr>
                          <m:t>𝑚</m:t>
                        </m:r>
                      </m:e>
                      <m:sup>
                        <m:r>
                          <a:rPr lang="en-AU" b="0" i="1" dirty="0" smtClean="0">
                            <a:latin typeface="Cambria Math" panose="02040503050406030204" pitchFamily="18" charset="0"/>
                          </a:rPr>
                          <m:t>𝑒</m:t>
                        </m:r>
                      </m:sup>
                    </m:sSup>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𝑁</m:t>
                    </m:r>
                  </m:oMath>
                </a14:m>
                <a:r>
                  <a:rPr lang="en-US" dirty="0"/>
                  <a:t>, where </a:t>
                </a:r>
                <a14:m>
                  <m:oMath xmlns:m="http://schemas.openxmlformats.org/officeDocument/2006/math">
                    <m:r>
                      <a:rPr lang="en-US" i="1" dirty="0" smtClean="0">
                        <a:latin typeface="Cambria Math" panose="02040503050406030204" pitchFamily="18" charset="0"/>
                      </a:rPr>
                      <m:t>𝑚</m:t>
                    </m:r>
                  </m:oMath>
                </a14:m>
                <a:r>
                  <a:rPr lang="en-US" dirty="0"/>
                  <a:t> is your message and </a:t>
                </a:r>
                <a14:m>
                  <m:oMath xmlns:m="http://schemas.openxmlformats.org/officeDocument/2006/math">
                    <m:r>
                      <a:rPr lang="en-US" i="1" dirty="0" smtClean="0">
                        <a:latin typeface="Cambria Math" panose="02040503050406030204" pitchFamily="18" charset="0"/>
                      </a:rPr>
                      <m:t>𝑐</m:t>
                    </m:r>
                  </m:oMath>
                </a14:m>
                <a:r>
                  <a:rPr lang="en-US" dirty="0"/>
                  <a:t> is the ciphertext.</a:t>
                </a:r>
              </a:p>
              <a:p>
                <a:r>
                  <a:rPr lang="en-US" dirty="0"/>
                  <a:t>To be able to reverse it, you need some piece of information d such that you can do </a:t>
                </a:r>
                <a14:m>
                  <m:oMath xmlns:m="http://schemas.openxmlformats.org/officeDocument/2006/math">
                    <m:sSup>
                      <m:sSupPr>
                        <m:ctrlPr>
                          <a:rPr lang="en-US" i="1" dirty="0" smtClean="0">
                            <a:latin typeface="Cambria Math" panose="02040503050406030204" pitchFamily="18" charset="0"/>
                          </a:rPr>
                        </m:ctrlPr>
                      </m:sSupPr>
                      <m:e>
                        <m:r>
                          <a:rPr lang="en-AU" b="0" i="1" dirty="0" smtClean="0">
                            <a:latin typeface="Cambria Math" panose="02040503050406030204" pitchFamily="18" charset="0"/>
                          </a:rPr>
                          <m:t>𝑚</m:t>
                        </m:r>
                      </m:e>
                      <m:sup>
                        <m:r>
                          <a:rPr lang="en-AU" b="0" i="1" dirty="0" smtClean="0">
                            <a:latin typeface="Cambria Math" panose="02040503050406030204" pitchFamily="18" charset="0"/>
                          </a:rPr>
                          <m:t>𝑑𝑒</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i="1" dirty="0" smtClean="0">
                        <a:latin typeface="Cambria Math" panose="02040503050406030204" pitchFamily="18" charset="0"/>
                      </a:rPr>
                      <m:t>𝑁</m:t>
                    </m:r>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𝑑</m:t>
                    </m:r>
                  </m:oMath>
                </a14:m>
                <a:r>
                  <a:rPr lang="en-US" dirty="0"/>
                  <a:t> will cancel the effect of </a:t>
                </a:r>
                <a14:m>
                  <m:oMath xmlns:m="http://schemas.openxmlformats.org/officeDocument/2006/math">
                    <m:r>
                      <a:rPr lang="en-US" i="1" dirty="0" smtClean="0">
                        <a:latin typeface="Cambria Math" panose="02040503050406030204" pitchFamily="18" charset="0"/>
                      </a:rPr>
                      <m:t>𝑒</m:t>
                    </m:r>
                  </m:oMath>
                </a14:m>
                <a:r>
                  <a:rPr lang="en-US" dirty="0"/>
                  <a:t> and effectively give you </a:t>
                </a:r>
                <a14:m>
                  <m:oMath xmlns:m="http://schemas.openxmlformats.org/officeDocument/2006/math">
                    <m:r>
                      <a:rPr lang="en-US" i="1" dirty="0" smtClean="0">
                        <a:latin typeface="Cambria Math" panose="02040503050406030204" pitchFamily="18" charset="0"/>
                      </a:rPr>
                      <m:t>𝑚</m:t>
                    </m:r>
                  </m:oMath>
                </a14:m>
                <a:r>
                  <a:rPr lang="en-US" dirty="0"/>
                  <a:t>.</a:t>
                </a:r>
              </a:p>
            </p:txBody>
          </p:sp>
        </mc:Choice>
        <mc:Fallback xmlns="">
          <p:sp>
            <p:nvSpPr>
              <p:cNvPr id="3" name="Content Placeholder 2">
                <a:extLst>
                  <a:ext uri="{FF2B5EF4-FFF2-40B4-BE49-F238E27FC236}">
                    <a16:creationId xmlns:a16="http://schemas.microsoft.com/office/drawing/2014/main" id="{5DDFD582-C8EF-3989-40B3-C2FE011D9607}"/>
                  </a:ext>
                </a:extLst>
              </p:cNvPr>
              <p:cNvSpPr>
                <a:spLocks noGrp="1" noRot="1" noChangeAspect="1" noMove="1" noResize="1" noEditPoints="1" noAdjustHandles="1" noChangeArrowheads="1" noChangeShapeType="1" noTextEdit="1"/>
              </p:cNvSpPr>
              <p:nvPr>
                <p:ph idx="1"/>
              </p:nvPr>
            </p:nvSpPr>
            <p:spPr>
              <a:blipFill>
                <a:blip r:embed="rId2"/>
                <a:stretch>
                  <a:fillRect l="-115" r="-575"/>
                </a:stretch>
              </a:blipFill>
            </p:spPr>
            <p:txBody>
              <a:bodyPr/>
              <a:lstStyle/>
              <a:p>
                <a:r>
                  <a:rPr lang="en-US">
                    <a:noFill/>
                  </a:rPr>
                  <a:t> </a:t>
                </a:r>
              </a:p>
            </p:txBody>
          </p:sp>
        </mc:Fallback>
      </mc:AlternateContent>
    </p:spTree>
    <p:extLst>
      <p:ext uri="{BB962C8B-B14F-4D97-AF65-F5344CB8AC3E}">
        <p14:creationId xmlns:p14="http://schemas.microsoft.com/office/powerpoint/2010/main" val="37614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24880D-9532-8EA3-29A0-CC805CE0B366}"/>
              </a:ext>
            </a:extLst>
          </p:cNvPr>
          <p:cNvPicPr>
            <a:picLocks noChangeAspect="1"/>
          </p:cNvPicPr>
          <p:nvPr/>
        </p:nvPicPr>
        <p:blipFill rotWithShape="1">
          <a:blip r:embed="rId2"/>
          <a:srcRect/>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318ACA1-237F-B00B-FD3C-A9CD2770B3F3}"/>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chemeClr val="bg1"/>
                </a:solidFill>
              </a:rPr>
              <a:t>rsa</a:t>
            </a:r>
          </a:p>
        </p:txBody>
      </p:sp>
      <p:sp>
        <p:nvSpPr>
          <p:cNvPr id="3" name="Content Placeholder 2">
            <a:extLst>
              <a:ext uri="{FF2B5EF4-FFF2-40B4-BE49-F238E27FC236}">
                <a16:creationId xmlns:a16="http://schemas.microsoft.com/office/drawing/2014/main" id="{CFEDEF77-F659-EE89-1A11-751B05D2EA11}"/>
              </a:ext>
            </a:extLst>
          </p:cNvPr>
          <p:cNvSpPr>
            <a:spLocks noGrp="1"/>
          </p:cNvSpPr>
          <p:nvPr>
            <p:ph type="body" idx="1"/>
          </p:nvPr>
        </p:nvSpPr>
        <p:spPr>
          <a:xfrm>
            <a:off x="584200" y="5145513"/>
            <a:ext cx="3412067" cy="738820"/>
          </a:xfrm>
        </p:spPr>
        <p:txBody>
          <a:bodyPr vert="horz" lIns="91440" tIns="45720" rIns="91440" bIns="45720" rtlCol="0" anchor="t">
            <a:normAutofit/>
          </a:bodyPr>
          <a:lstStyle/>
          <a:p>
            <a:r>
              <a:rPr lang="en-US" sz="1600">
                <a:solidFill>
                  <a:srgbClr val="525592"/>
                </a:solidFill>
              </a:rPr>
              <a:t>Rivest Shamir Adleman Algorithm</a:t>
            </a:r>
          </a:p>
          <a:p>
            <a:endParaRPr lang="en-US" sz="1600">
              <a:solidFill>
                <a:srgbClr val="525592"/>
              </a:solidFill>
            </a:endParaRPr>
          </a:p>
        </p:txBody>
      </p:sp>
    </p:spTree>
    <p:extLst>
      <p:ext uri="{BB962C8B-B14F-4D97-AF65-F5344CB8AC3E}">
        <p14:creationId xmlns:p14="http://schemas.microsoft.com/office/powerpoint/2010/main" val="37751895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9507</TotalTime>
  <Words>4200</Words>
  <Application>Microsoft Macintosh PowerPoint</Application>
  <PresentationFormat>Widescreen</PresentationFormat>
  <Paragraphs>418</Paragraphs>
  <Slides>54</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Black</vt:lpstr>
      <vt:lpstr>Calibri</vt:lpstr>
      <vt:lpstr>Cambria Math</vt:lpstr>
      <vt:lpstr>Gill Sans MT</vt:lpstr>
      <vt:lpstr>Noto Sans Symbols</vt:lpstr>
      <vt:lpstr>Tahoma</vt:lpstr>
      <vt:lpstr>Times New Roman</vt:lpstr>
      <vt:lpstr>Wingdings 2</vt:lpstr>
      <vt:lpstr>Dividend</vt:lpstr>
      <vt:lpstr>Assymetric CRYPTOGRAPHY</vt:lpstr>
      <vt:lpstr>Disadvantages of symmetric key cryptography</vt:lpstr>
      <vt:lpstr>The key explosion problem in symmetric key cryptography</vt:lpstr>
      <vt:lpstr>AsymMetric cryptography</vt:lpstr>
      <vt:lpstr>Padlock analogy</vt:lpstr>
      <vt:lpstr>PowerPoint Presentation</vt:lpstr>
      <vt:lpstr>Requirements for an asymmetric cipher</vt:lpstr>
      <vt:lpstr>Requirements for an asymmetric cipher (2)</vt:lpstr>
      <vt:lpstr>rsa</vt:lpstr>
      <vt:lpstr>Worked example</vt:lpstr>
      <vt:lpstr>The RSA algorithm (Part 1: public key generation)</vt:lpstr>
      <vt:lpstr>The RSA algorithm (Part 1: public key generation)</vt:lpstr>
      <vt:lpstr>The RSA algorithm (Part 1: public key generation)</vt:lpstr>
      <vt:lpstr>The RSA algorithm (Part 1: public key generation)</vt:lpstr>
      <vt:lpstr>The rsa algorithm (part 2: private key generation)</vt:lpstr>
      <vt:lpstr>RSA: the big picture</vt:lpstr>
      <vt:lpstr>Over simplifications so far</vt:lpstr>
      <vt:lpstr>Message Preprocessing</vt:lpstr>
      <vt:lpstr>Message Preprocessing</vt:lpstr>
      <vt:lpstr>Calculating d</vt:lpstr>
      <vt:lpstr>RSA: Fast Exponentiation</vt:lpstr>
      <vt:lpstr>Key sharing: Diffie hellman key exchange</vt:lpstr>
      <vt:lpstr>Diffie-Hellman Key Exchange</vt:lpstr>
      <vt:lpstr>The discrete log problem</vt:lpstr>
      <vt:lpstr>Primitive root</vt:lpstr>
      <vt:lpstr>Diffie-Hellman Key Exchange: color analogy</vt:lpstr>
      <vt:lpstr>Diffie-Hellman Key Exchange</vt:lpstr>
      <vt:lpstr>Breaking down the math</vt:lpstr>
      <vt:lpstr>Diffie-Hellman Key Exchange</vt:lpstr>
      <vt:lpstr>PowerPoint Presentation</vt:lpstr>
      <vt:lpstr>Solve this!</vt:lpstr>
      <vt:lpstr>Solution</vt:lpstr>
      <vt:lpstr>Man in the Middle Attack</vt:lpstr>
      <vt:lpstr>Man in the Middle Attack</vt:lpstr>
      <vt:lpstr>Solution of the man in the middle attack?</vt:lpstr>
      <vt:lpstr>Public key infrastructure</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Public Key Distribution</vt:lpstr>
      <vt:lpstr>PowerPoint Presentation</vt:lpstr>
      <vt:lpstr>Public Key Distribution</vt:lpstr>
      <vt:lpstr>Public Key Infrastructures</vt:lpstr>
      <vt:lpstr>Public Key Infrastructures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Hina Binte Haq</dc:creator>
  <cp:lastModifiedBy>Zainab Abaid</cp:lastModifiedBy>
  <cp:revision>222</cp:revision>
  <dcterms:created xsi:type="dcterms:W3CDTF">2021-10-12T12:19:14Z</dcterms:created>
  <dcterms:modified xsi:type="dcterms:W3CDTF">2022-10-06T10:10:06Z</dcterms:modified>
</cp:coreProperties>
</file>