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925" r:id="rId1"/>
  </p:sldMasterIdLst>
  <p:notesMasterIdLst>
    <p:notesMasterId r:id="rId20"/>
  </p:notesMasterIdLst>
  <p:sldIdLst>
    <p:sldId id="299" r:id="rId2"/>
    <p:sldId id="337" r:id="rId3"/>
    <p:sldId id="309" r:id="rId4"/>
    <p:sldId id="315" r:id="rId5"/>
    <p:sldId id="317" r:id="rId6"/>
    <p:sldId id="318" r:id="rId7"/>
    <p:sldId id="319" r:id="rId8"/>
    <p:sldId id="282" r:id="rId9"/>
    <p:sldId id="325" r:id="rId10"/>
    <p:sldId id="326" r:id="rId11"/>
    <p:sldId id="330" r:id="rId12"/>
    <p:sldId id="327" r:id="rId13"/>
    <p:sldId id="328" r:id="rId14"/>
    <p:sldId id="329" r:id="rId15"/>
    <p:sldId id="331" r:id="rId16"/>
    <p:sldId id="302" r:id="rId17"/>
    <p:sldId id="322" r:id="rId18"/>
    <p:sldId id="33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76"/>
    <p:restoredTop sz="95775" autoAdjust="0"/>
  </p:normalViewPr>
  <p:slideViewPr>
    <p:cSldViewPr>
      <p:cViewPr varScale="1">
        <p:scale>
          <a:sx n="110" d="100"/>
          <a:sy n="110" d="100"/>
        </p:scale>
        <p:origin x="16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E2FC1682-C048-DB9D-ECC5-C4606CD25D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a:extLst>
              <a:ext uri="{FF2B5EF4-FFF2-40B4-BE49-F238E27FC236}">
                <a16:creationId xmlns:a16="http://schemas.microsoft.com/office/drawing/2014/main" id="{6FBA2F67-A653-0AA9-DD0A-34E834ADB5A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3076" name="Rectangle 1028">
            <a:extLst>
              <a:ext uri="{FF2B5EF4-FFF2-40B4-BE49-F238E27FC236}">
                <a16:creationId xmlns:a16="http://schemas.microsoft.com/office/drawing/2014/main" id="{DAD29985-0E13-FE31-99C2-3CB0EE3D3F6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a:extLst>
              <a:ext uri="{FF2B5EF4-FFF2-40B4-BE49-F238E27FC236}">
                <a16:creationId xmlns:a16="http://schemas.microsoft.com/office/drawing/2014/main" id="{577BE73B-1D77-D6BA-42A7-2E1F082B1EC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a:extLst>
              <a:ext uri="{FF2B5EF4-FFF2-40B4-BE49-F238E27FC236}">
                <a16:creationId xmlns:a16="http://schemas.microsoft.com/office/drawing/2014/main" id="{4C858CFB-D876-3003-7B15-BA36EDDC6F4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a:extLst>
              <a:ext uri="{FF2B5EF4-FFF2-40B4-BE49-F238E27FC236}">
                <a16:creationId xmlns:a16="http://schemas.microsoft.com/office/drawing/2014/main" id="{40827233-E92C-0C77-8A96-8BEB9042782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5A334D0-7A89-E04C-8825-8160C258691E}"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a:extLst>
              <a:ext uri="{FF2B5EF4-FFF2-40B4-BE49-F238E27FC236}">
                <a16:creationId xmlns:a16="http://schemas.microsoft.com/office/drawing/2014/main" id="{2C37C63B-FBAE-8E12-3D98-971309829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BD2014C-A2ED-E449-98CD-C05AF7C14612}" type="slidenum">
              <a:rPr lang="en-AU" altLang="en-US"/>
              <a:pPr>
                <a:spcBef>
                  <a:spcPct val="0"/>
                </a:spcBef>
              </a:pPr>
              <a:t>1</a:t>
            </a:fld>
            <a:endParaRPr lang="en-AU" altLang="en-US"/>
          </a:p>
        </p:txBody>
      </p:sp>
      <p:sp>
        <p:nvSpPr>
          <p:cNvPr id="5123" name="Rectangle 2">
            <a:extLst>
              <a:ext uri="{FF2B5EF4-FFF2-40B4-BE49-F238E27FC236}">
                <a16:creationId xmlns:a16="http://schemas.microsoft.com/office/drawing/2014/main" id="{6BA43F41-E50B-23F3-A010-19CD754B10EC}"/>
              </a:ext>
            </a:extLst>
          </p:cNvPr>
          <p:cNvSpPr>
            <a:spLocks noChangeArrowheads="1" noTextEdit="1"/>
          </p:cNvSpPr>
          <p:nvPr>
            <p:ph type="sldImg"/>
          </p:nvPr>
        </p:nvSpPr>
        <p:spPr>
          <a:solidFill>
            <a:srgbClr val="FFFFFF"/>
          </a:solidFill>
          <a:ln/>
        </p:spPr>
      </p:sp>
      <p:sp>
        <p:nvSpPr>
          <p:cNvPr id="5124" name="Rectangle 3">
            <a:extLst>
              <a:ext uri="{FF2B5EF4-FFF2-40B4-BE49-F238E27FC236}">
                <a16:creationId xmlns:a16="http://schemas.microsoft.com/office/drawing/2014/main" id="{42B91B77-9B91-4B78-CCBB-8E85CA7CB375}"/>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Lecture slides by Lawrie Brown for “Cryptography and Network Security”, 5/e, by William Stallings, Chapter 11 – “Cryptographic Hash Functions”.</a:t>
            </a:r>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BD9FB9B-5810-8BDA-5837-D7A31378A6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58BD787-E799-084A-8C67-EF0FA1650A50}" type="slidenum">
              <a:rPr lang="en-AU" altLang="en-US"/>
              <a:pPr>
                <a:spcBef>
                  <a:spcPct val="0"/>
                </a:spcBef>
              </a:pPr>
              <a:t>3</a:t>
            </a:fld>
            <a:endParaRPr lang="en-AU" altLang="en-US"/>
          </a:p>
        </p:txBody>
      </p:sp>
      <p:sp>
        <p:nvSpPr>
          <p:cNvPr id="8195" name="Rectangle 2">
            <a:extLst>
              <a:ext uri="{FF2B5EF4-FFF2-40B4-BE49-F238E27FC236}">
                <a16:creationId xmlns:a16="http://schemas.microsoft.com/office/drawing/2014/main" id="{BCA71F1F-5882-30B2-EACA-F5E1E47DCF76}"/>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316EBFEF-966A-AC19-1955-7781E14079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B3C280C3-FE38-312B-64F0-C5761A7E1A42}"/>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BC837745-DB16-01AB-E006-2F0D432A61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10244" name="Slide Number Placeholder 3">
            <a:extLst>
              <a:ext uri="{FF2B5EF4-FFF2-40B4-BE49-F238E27FC236}">
                <a16:creationId xmlns:a16="http://schemas.microsoft.com/office/drawing/2014/main" id="{6D19390B-1AF4-2750-AFFC-908580970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738BF81-99C1-2240-8A49-8CCB4721BA58}" type="slidenum">
              <a:rPr lang="en-AU" altLang="en-US"/>
              <a:pPr>
                <a:spcBef>
                  <a:spcPct val="0"/>
                </a:spcBef>
              </a:pPr>
              <a:t>4</a:t>
            </a:fld>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A89F5DD-C186-0EF5-B800-06D1FC0F6E40}"/>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4E5E2BEB-3CDF-95FE-5320-35585802F0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r>
              <a:rPr lang="en-US" altLang="en-US">
                <a:latin typeface="Arial" panose="020B0604020202020204" pitchFamily="34" charset="0"/>
                <a:ea typeface="ＭＳ Ｐゴシック" panose="020B0600070205080204" pitchFamily="34"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r>
              <a:rPr lang="en-US" altLang="en-US">
                <a:latin typeface="Arial" panose="020B0604020202020204" pitchFamily="34" charset="0"/>
                <a:ea typeface="ＭＳ Ｐゴシック" panose="020B0600070205080204" pitchFamily="34"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12292" name="Slide Number Placeholder 3">
            <a:extLst>
              <a:ext uri="{FF2B5EF4-FFF2-40B4-BE49-F238E27FC236}">
                <a16:creationId xmlns:a16="http://schemas.microsoft.com/office/drawing/2014/main" id="{E070FBCF-36B8-C199-C106-CFB91A5CA1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C2EBE19-DDCD-D948-8DB6-3C7476F33D41}" type="slidenum">
              <a:rPr lang="en-AU" altLang="en-US"/>
              <a:pPr>
                <a:spcBef>
                  <a:spcPct val="0"/>
                </a:spcBef>
              </a:pPr>
              <a:t>5</a:t>
            </a:fld>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DCC0F8D2-72A6-2693-6779-056E65B465E3}"/>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06DE2394-275C-9BD5-9247-A25A9B0B0C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hash value is equally likely. Thus, the probability that a data error will result in an unchanged hash value is 2</a:t>
            </a:r>
            <a:r>
              <a:rPr lang="en-US" altLang="en-US" baseline="30000">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With more predictably formatted data, the function is less effective. For example, in most normal text files, the high-order bit of each octet is always zero. So if a 128-bit hash value is used, instead of an effectiveness of 2</a:t>
            </a:r>
            <a:r>
              <a:rPr lang="en-US" altLang="en-US" baseline="30000">
                <a:latin typeface="Arial" panose="020B0604020202020204" pitchFamily="34" charset="0"/>
                <a:ea typeface="ＭＳ Ｐゴシック" panose="020B0600070205080204" pitchFamily="34" charset="-128"/>
              </a:rPr>
              <a:t>–128</a:t>
            </a:r>
            <a:r>
              <a:rPr lang="en-US" altLang="en-US">
                <a:latin typeface="Arial" panose="020B0604020202020204" pitchFamily="34" charset="0"/>
                <a:ea typeface="ＭＳ Ｐゴシック" panose="020B0600070205080204" pitchFamily="34" charset="-128"/>
              </a:rPr>
              <a:t>, the hash function on this type of data has an effectiveness of 2</a:t>
            </a:r>
            <a:r>
              <a:rPr lang="en-US" altLang="en-US" baseline="30000">
                <a:latin typeface="Arial" panose="020B0604020202020204" pitchFamily="34" charset="0"/>
                <a:ea typeface="ＭＳ Ｐゴシック" panose="020B0600070205080204" pitchFamily="34" charset="-128"/>
              </a:rPr>
              <a:t>–112</a:t>
            </a:r>
            <a:r>
              <a:rPr lang="en-US" altLang="en-US">
                <a:latin typeface="Arial" panose="020B0604020202020204" pitchFamily="34" charset="0"/>
                <a:ea typeface="ＭＳ Ｐゴシック" panose="020B0600070205080204" pitchFamily="34" charset="-128"/>
              </a:rPr>
              <a:t>.  </a:t>
            </a:r>
          </a:p>
          <a:p>
            <a:pPr eaLnBrk="1" hangingPunct="1"/>
            <a:r>
              <a:rPr lang="en-US" altLang="en-US">
                <a:latin typeface="Arial" panose="020B0604020202020204" pitchFamily="34" charset="0"/>
                <a:ea typeface="ＭＳ Ｐゴシック" panose="020B0600070205080204" pitchFamily="34"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block that forces the new message plus block to yield the desired hash code. </a:t>
            </a:r>
          </a:p>
        </p:txBody>
      </p:sp>
      <p:sp>
        <p:nvSpPr>
          <p:cNvPr id="14340" name="Slide Number Placeholder 3">
            <a:extLst>
              <a:ext uri="{FF2B5EF4-FFF2-40B4-BE49-F238E27FC236}">
                <a16:creationId xmlns:a16="http://schemas.microsoft.com/office/drawing/2014/main" id="{684DAB42-A364-68CF-DAC7-39B6C3C90B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1038790-CFC7-F24F-B223-A94332E6E28C}" type="slidenum">
              <a:rPr lang="en-AU" altLang="en-US"/>
              <a:pPr>
                <a:spcBef>
                  <a:spcPct val="0"/>
                </a:spcBef>
              </a:pPr>
              <a:t>6</a:t>
            </a:fld>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2F04A81-6952-B703-48FB-34157CBCB1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50A6B7B-7E74-BF4A-9619-D2F71A3FD2D0}" type="slidenum">
              <a:rPr lang="en-AU" altLang="en-US"/>
              <a:pPr>
                <a:spcBef>
                  <a:spcPct val="0"/>
                </a:spcBef>
              </a:pPr>
              <a:t>7</a:t>
            </a:fld>
            <a:endParaRPr lang="en-AU" altLang="en-US"/>
          </a:p>
        </p:txBody>
      </p:sp>
      <p:sp>
        <p:nvSpPr>
          <p:cNvPr id="16387" name="Rectangle 2">
            <a:extLst>
              <a:ext uri="{FF2B5EF4-FFF2-40B4-BE49-F238E27FC236}">
                <a16:creationId xmlns:a16="http://schemas.microsoft.com/office/drawing/2014/main" id="{AA501FAE-D884-656B-F5EF-D79D63F68424}"/>
              </a:ext>
            </a:extLst>
          </p:cNvPr>
          <p:cNvSpPr>
            <a:spLocks noRot="1" noChangeArrowheads="1" noTextEdit="1"/>
          </p:cNvSpPr>
          <p:nvPr>
            <p:ph type="sldImg"/>
          </p:nvPr>
        </p:nvSpPr>
        <p:spPr>
          <a:ln/>
        </p:spPr>
      </p:sp>
      <p:sp>
        <p:nvSpPr>
          <p:cNvPr id="16388" name="Rectangle 3">
            <a:extLst>
              <a:ext uri="{FF2B5EF4-FFF2-40B4-BE49-F238E27FC236}">
                <a16:creationId xmlns:a16="http://schemas.microsoft.com/office/drawing/2014/main" id="{F8DC43E9-FD73-0CB0-A2FD-BE6D2DE151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Stallings </a:t>
            </a:r>
            <a:r>
              <a:rPr lang="en-US" altLang="en-US">
                <a:latin typeface="Arial" panose="020B0604020202020204" pitchFamily="34" charset="0"/>
                <a:ea typeface="ＭＳ Ｐゴシック" panose="020B0600070205080204" pitchFamily="34" charset="-128"/>
              </a:rPr>
              <a:t>Table 11.1 lists the generally accepted requirements for a cryptographic hash function. The first three properties are requirements for the practical application of a hash function. The fourth property, preimage (for a hash value </a:t>
            </a:r>
            <a:r>
              <a:rPr lang="en-US" altLang="en-US" i="1">
                <a:latin typeface="Arial" panose="020B0604020202020204" pitchFamily="34" charset="0"/>
                <a:ea typeface="ＭＳ Ｐゴシック" panose="020B0600070205080204" pitchFamily="34" charset="-128"/>
              </a:rPr>
              <a:t>h = H(x), </a:t>
            </a:r>
            <a:r>
              <a:rPr lang="en-US" altLang="en-US">
                <a:latin typeface="Arial" panose="020B0604020202020204" pitchFamily="34" charset="0"/>
                <a:ea typeface="ＭＳ Ｐゴシック" panose="020B0600070205080204" pitchFamily="34" charset="-128"/>
              </a:rPr>
              <a:t>we say that x is the </a:t>
            </a:r>
            <a:r>
              <a:rPr lang="en-US" altLang="en-US" b="1">
                <a:latin typeface="Arial" panose="020B0604020202020204" pitchFamily="34" charset="0"/>
                <a:ea typeface="ＭＳ Ｐゴシック" panose="020B0600070205080204" pitchFamily="34" charset="-128"/>
              </a:rPr>
              <a:t>preimage </a:t>
            </a:r>
            <a:r>
              <a:rPr lang="en-US" altLang="en-US">
                <a:latin typeface="Arial" panose="020B0604020202020204" pitchFamily="34" charset="0"/>
                <a:ea typeface="ＭＳ Ｐゴシック" panose="020B0600070205080204" pitchFamily="34" charset="-128"/>
              </a:rPr>
              <a:t>of</a:t>
            </a:r>
            <a:r>
              <a:rPr lang="en-US" altLang="en-US" b="1">
                <a:latin typeface="Arial" panose="020B0604020202020204" pitchFamily="34" charset="0"/>
                <a:ea typeface="ＭＳ Ｐゴシック" panose="020B0600070205080204" pitchFamily="34" charset="-128"/>
              </a:rPr>
              <a:t> </a:t>
            </a:r>
            <a:r>
              <a:rPr lang="en-US" altLang="en-US" b="1" i="1">
                <a:latin typeface="Arial" panose="020B0604020202020204" pitchFamily="34" charset="0"/>
                <a:ea typeface="ＭＳ Ｐゴシック" panose="020B0600070205080204" pitchFamily="34" charset="-128"/>
              </a:rPr>
              <a:t>h</a:t>
            </a:r>
            <a:r>
              <a:rPr lang="en-US" altLang="en-US">
                <a:latin typeface="Arial" panose="020B0604020202020204" pitchFamily="34" charset="0"/>
                <a:ea typeface="ＭＳ Ｐゴシック" panose="020B0600070205080204" pitchFamily="34" charset="-128"/>
              </a:rPr>
              <a:t>) resistant, is the one-way property: it is easy to generate a code given a message, but virtually impossible to generate a message given a code. This property is important if the authentication technique involves the use of a secret value (Figure 11.2c). The fifth property, second preimage resistant, guarantees that it is impossible to find an alternative message with the same hash value as a given message. This prevents forgery when an encrypted hash code is used (Figure 11.2b and Figure 11.3a). A hash function that satisfies the first five properties in Table 11.1 is referred to as a weak hash function. If the sixth property, collision resistant, is also satisfied, then it is referred to as a strong hash function. A strong hash function protects against an attack in which one party generates a message for another party to sign. The final requirement, </a:t>
            </a:r>
            <a:r>
              <a:rPr lang="en-US" altLang="en-US" b="1">
                <a:latin typeface="Arial" panose="020B0604020202020204" pitchFamily="34" charset="0"/>
                <a:ea typeface="ＭＳ Ｐゴシック" panose="020B0600070205080204" pitchFamily="34" charset="-128"/>
              </a:rPr>
              <a:t>pseudorandomness</a:t>
            </a:r>
            <a:r>
              <a:rPr lang="en-US" altLang="en-US">
                <a:latin typeface="Arial" panose="020B0604020202020204" pitchFamily="34" charset="0"/>
                <a:ea typeface="ＭＳ Ｐゴシック" panose="020B0600070205080204" pitchFamily="34" charset="-128"/>
              </a:rPr>
              <a:t>, has not traditionally been listed as a requirement of cryptographic hash functions, but is more or less implied.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a:extLst>
              <a:ext uri="{FF2B5EF4-FFF2-40B4-BE49-F238E27FC236}">
                <a16:creationId xmlns:a16="http://schemas.microsoft.com/office/drawing/2014/main" id="{534F8356-D114-6FBF-04C1-8A431631D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99C2349-D446-C74C-BB15-3218830718F4}" type="slidenum">
              <a:rPr lang="en-AU" altLang="en-US"/>
              <a:pPr>
                <a:spcBef>
                  <a:spcPct val="0"/>
                </a:spcBef>
              </a:pPr>
              <a:t>8</a:t>
            </a:fld>
            <a:endParaRPr lang="en-AU" altLang="en-US"/>
          </a:p>
        </p:txBody>
      </p:sp>
      <p:sp>
        <p:nvSpPr>
          <p:cNvPr id="30723" name="Rectangle 2">
            <a:extLst>
              <a:ext uri="{FF2B5EF4-FFF2-40B4-BE49-F238E27FC236}">
                <a16:creationId xmlns:a16="http://schemas.microsoft.com/office/drawing/2014/main" id="{5983A897-2FCF-A359-BB40-8C5315152F73}"/>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B5820968-02BB-4DBE-70AB-8302EC9A9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 recent years, the most widely used hash function has been the Secure Hash Algorithm (SHA). 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has hastened the transition to newer, longer versions of SHA.</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3CA17EC7-A423-34C5-DF88-7035F1958F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3534096-6283-BF48-965A-71BD96057CA9}" type="slidenum">
              <a:rPr lang="en-AU" altLang="en-US"/>
              <a:pPr>
                <a:spcBef>
                  <a:spcPct val="0"/>
                </a:spcBef>
              </a:pPr>
              <a:t>16</a:t>
            </a:fld>
            <a:endParaRPr lang="en-AU" altLang="en-US"/>
          </a:p>
        </p:txBody>
      </p:sp>
      <p:sp>
        <p:nvSpPr>
          <p:cNvPr id="39939" name="Rectangle 2">
            <a:extLst>
              <a:ext uri="{FF2B5EF4-FFF2-40B4-BE49-F238E27FC236}">
                <a16:creationId xmlns:a16="http://schemas.microsoft.com/office/drawing/2014/main" id="{120087A4-A026-D3D5-F15C-DD071535C027}"/>
              </a:ext>
            </a:extLst>
          </p:cNvPr>
          <p:cNvSpPr>
            <a:spLocks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E06F5D63-B034-AE7F-058E-7309E157A0C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 2002, NIST produced a revised version of the standard, FIPS 180-2, that defined three new versions of SHA, with hash value lengths of 256, 384, and 512 bits, known as SHA-256, SHA-384, and SHA-512. Collectively,  these hash algorithms are known as SHA-2. These new versions have the same underlying structure and use the same types of modular arithmetic and logical binary operations as SHA-1, hence analyses should be similar. A revised document was issued as FIP PUB 180-3 in 2008, which added a 224-bit version. SHA-2 is also specified in RFC 4634, which essentially duplicates the material in FIPS 180-3, but adds a C code implementation. </a:t>
            </a:r>
          </a:p>
          <a:p>
            <a:pPr eaLnBrk="1" hangingPunct="1"/>
            <a:r>
              <a:rPr lang="en-US" altLang="en-US">
                <a:latin typeface="Arial" panose="020B0604020202020204" pitchFamily="34" charset="0"/>
                <a:ea typeface="ＭＳ Ｐゴシック" panose="020B0600070205080204" pitchFamily="34" charset="-128"/>
              </a:rPr>
              <a:t>In 2005, NIST announced the intention to phase out approval of SHA-1 and move to a reliance on the other SHA versions by 2010.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AAE4284B-AA7E-0306-5DA9-99B235B4D461}"/>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8FB68F41-548B-437F-4244-8D60CBE137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Stallings Table 11.3 provides a comparison of the various parameters for the SHA hash functions.</a:t>
            </a:r>
          </a:p>
        </p:txBody>
      </p:sp>
      <p:sp>
        <p:nvSpPr>
          <p:cNvPr id="41988" name="Slide Number Placeholder 3">
            <a:extLst>
              <a:ext uri="{FF2B5EF4-FFF2-40B4-BE49-F238E27FC236}">
                <a16:creationId xmlns:a16="http://schemas.microsoft.com/office/drawing/2014/main" id="{FDA271EA-12DE-2CF7-C923-57A4FF165A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F116F2E-FA2F-3342-BE45-5339450A1CBB}" type="slidenum">
              <a:rPr lang="en-AU" altLang="en-US"/>
              <a:pPr>
                <a:spcBef>
                  <a:spcPct val="0"/>
                </a:spcBef>
              </a:pPr>
              <a:t>17</a:t>
            </a:fld>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8DF4F6C-9C17-E840-A857-28F1D9172752}" type="slidenum">
              <a:rPr lang="en-US" altLang="en-US" smtClean="0"/>
              <a:pPr/>
              <a:t>‹#›</a:t>
            </a:fld>
            <a:endParaRPr lang="en-US" altLang="en-US"/>
          </a:p>
        </p:txBody>
      </p:sp>
    </p:spTree>
    <p:extLst>
      <p:ext uri="{BB962C8B-B14F-4D97-AF65-F5344CB8AC3E}">
        <p14:creationId xmlns:p14="http://schemas.microsoft.com/office/powerpoint/2010/main" val="285142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E9744C4-510B-2145-B153-20D1E9A8C34D}" type="slidenum">
              <a:rPr lang="en-US" altLang="en-US" smtClean="0"/>
              <a:pPr/>
              <a:t>‹#›</a:t>
            </a:fld>
            <a:endParaRPr lang="en-US" altLang="en-US"/>
          </a:p>
        </p:txBody>
      </p:sp>
    </p:spTree>
    <p:extLst>
      <p:ext uri="{BB962C8B-B14F-4D97-AF65-F5344CB8AC3E}">
        <p14:creationId xmlns:p14="http://schemas.microsoft.com/office/powerpoint/2010/main" val="183000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581192" y="5951810"/>
            <a:ext cx="5922209" cy="365125"/>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71A956-7EC6-4A44-9AA4-AF0493A2FF81}" type="slidenum">
              <a:rPr lang="en-US" altLang="en-US" smtClean="0"/>
              <a:pPr/>
              <a:t>‹#›</a:t>
            </a:fld>
            <a:endParaRPr lang="en-US" altLang="en-US"/>
          </a:p>
        </p:txBody>
      </p:sp>
    </p:spTree>
    <p:extLst>
      <p:ext uri="{BB962C8B-B14F-4D97-AF65-F5344CB8AC3E}">
        <p14:creationId xmlns:p14="http://schemas.microsoft.com/office/powerpoint/2010/main" val="301849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A3CCA3B-E9F9-EA46-AED9-C54A6D0FFA38}" type="slidenum">
              <a:rPr lang="en-US" altLang="en-US" smtClean="0"/>
              <a:pPr/>
              <a:t>‹#›</a:t>
            </a:fld>
            <a:endParaRPr lang="en-US" altLang="en-US"/>
          </a:p>
        </p:txBody>
      </p:sp>
    </p:spTree>
    <p:extLst>
      <p:ext uri="{BB962C8B-B14F-4D97-AF65-F5344CB8AC3E}">
        <p14:creationId xmlns:p14="http://schemas.microsoft.com/office/powerpoint/2010/main" val="22734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589F6EF-2625-0E42-A1DB-2C4068BD1B4D}" type="slidenum">
              <a:rPr lang="en-US" altLang="en-US" smtClean="0"/>
              <a:pPr/>
              <a:t>‹#›</a:t>
            </a:fld>
            <a:endParaRPr lang="en-US" altLang="en-US"/>
          </a:p>
        </p:txBody>
      </p:sp>
    </p:spTree>
    <p:extLst>
      <p:ext uri="{BB962C8B-B14F-4D97-AF65-F5344CB8AC3E}">
        <p14:creationId xmlns:p14="http://schemas.microsoft.com/office/powerpoint/2010/main" val="334569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96E4B8A-0490-9941-A526-F6B5714198E3}" type="slidenum">
              <a:rPr lang="en-US" altLang="en-US" smtClean="0"/>
              <a:pPr/>
              <a:t>‹#›</a:t>
            </a:fld>
            <a:endParaRPr lang="en-US" altLang="en-US"/>
          </a:p>
        </p:txBody>
      </p:sp>
    </p:spTree>
    <p:extLst>
      <p:ext uri="{BB962C8B-B14F-4D97-AF65-F5344CB8AC3E}">
        <p14:creationId xmlns:p14="http://schemas.microsoft.com/office/powerpoint/2010/main" val="391777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2DE6F6-4CA3-1543-B2FE-9424A78D266B}" type="slidenum">
              <a:rPr lang="en-US" altLang="en-US" smtClean="0"/>
              <a:pPr/>
              <a:t>‹#›</a:t>
            </a:fld>
            <a:endParaRPr lang="en-US" altLang="en-US"/>
          </a:p>
        </p:txBody>
      </p:sp>
    </p:spTree>
    <p:extLst>
      <p:ext uri="{BB962C8B-B14F-4D97-AF65-F5344CB8AC3E}">
        <p14:creationId xmlns:p14="http://schemas.microsoft.com/office/powerpoint/2010/main" val="289959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CC98D44-A82C-264F-8E3B-3289A0E53D6B}" type="slidenum">
              <a:rPr lang="en-US" altLang="en-US" smtClean="0"/>
              <a:pPr/>
              <a:t>‹#›</a:t>
            </a:fld>
            <a:endParaRPr lang="en-US" altLang="en-US"/>
          </a:p>
        </p:txBody>
      </p:sp>
    </p:spTree>
    <p:extLst>
      <p:ext uri="{BB962C8B-B14F-4D97-AF65-F5344CB8AC3E}">
        <p14:creationId xmlns:p14="http://schemas.microsoft.com/office/powerpoint/2010/main" val="216156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98CD2E0-DEAB-6445-8912-DAB22C0C58CC}" type="slidenum">
              <a:rPr lang="en-US" altLang="en-US" smtClean="0"/>
              <a:pPr/>
              <a:t>‹#›</a:t>
            </a:fld>
            <a:endParaRPr lang="en-US" altLang="en-US"/>
          </a:p>
        </p:txBody>
      </p:sp>
    </p:spTree>
    <p:extLst>
      <p:ext uri="{BB962C8B-B14F-4D97-AF65-F5344CB8AC3E}">
        <p14:creationId xmlns:p14="http://schemas.microsoft.com/office/powerpoint/2010/main" val="107505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AFB5421-62B9-1646-99DC-7B494FA54EFD}" type="slidenum">
              <a:rPr lang="en-US" altLang="en-US" smtClean="0"/>
              <a:pPr/>
              <a:t>‹#›</a:t>
            </a:fld>
            <a:endParaRPr lang="en-US" altLang="en-US"/>
          </a:p>
        </p:txBody>
      </p:sp>
    </p:spTree>
    <p:extLst>
      <p:ext uri="{BB962C8B-B14F-4D97-AF65-F5344CB8AC3E}">
        <p14:creationId xmlns:p14="http://schemas.microsoft.com/office/powerpoint/2010/main" val="161243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08DFA1E-90BF-374D-9BD4-6FD72A573B64}" type="slidenum">
              <a:rPr lang="en-US" altLang="en-US" smtClean="0"/>
              <a:pPr/>
              <a:t>‹#›</a:t>
            </a:fld>
            <a:endParaRPr lang="en-US" altLang="en-US"/>
          </a:p>
        </p:txBody>
      </p:sp>
    </p:spTree>
    <p:extLst>
      <p:ext uri="{BB962C8B-B14F-4D97-AF65-F5344CB8AC3E}">
        <p14:creationId xmlns:p14="http://schemas.microsoft.com/office/powerpoint/2010/main" val="386067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9821657-592D-2D4F-A426-2FBC0338EF5D}" type="slidenum">
              <a:rPr lang="en-US" altLang="en-US" smtClean="0"/>
              <a:pPr/>
              <a:t>‹#›</a:t>
            </a:fld>
            <a:endParaRPr lang="en-US" alt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1492554"/>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file:////Document1!OLE_LINK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E675974-03E3-5AB2-1520-1D59BDEB1DF2}"/>
              </a:ext>
            </a:extLst>
          </p:cNvPr>
          <p:cNvSpPr>
            <a:spLocks noGrp="1" noChangeArrowheads="1"/>
          </p:cNvSpPr>
          <p:nvPr>
            <p:ph type="ctrTitle"/>
          </p:nvPr>
        </p:nvSpPr>
        <p:spPr/>
        <p:txBody>
          <a:bodyPr/>
          <a:lstStyle/>
          <a:p>
            <a:pPr eaLnBrk="1" hangingPunct="1">
              <a:defRPr/>
            </a:pPr>
            <a:r>
              <a:rPr lang="en-US" dirty="0">
                <a:ea typeface="ＭＳ Ｐゴシック" pitchFamily="-107" charset="-128"/>
              </a:rPr>
              <a:t>Cryptographic Hash Functions</a:t>
            </a:r>
            <a:endParaRPr lang="en-AU" dirty="0">
              <a:ea typeface="ＭＳ Ｐゴシック" pitchFamily="-107" charset="-128"/>
            </a:endParaRPr>
          </a:p>
        </p:txBody>
      </p:sp>
      <p:sp>
        <p:nvSpPr>
          <p:cNvPr id="3" name="Subtitle 2">
            <a:extLst>
              <a:ext uri="{FF2B5EF4-FFF2-40B4-BE49-F238E27FC236}">
                <a16:creationId xmlns:a16="http://schemas.microsoft.com/office/drawing/2014/main" id="{4DCF2739-CF71-93B6-882A-B4C201CDABBE}"/>
              </a:ext>
            </a:extLst>
          </p:cNvPr>
          <p:cNvSpPr>
            <a:spLocks noGrp="1"/>
          </p:cNvSpPr>
          <p:nvPr>
            <p:ph type="subTitle" idx="1"/>
          </p:nvPr>
        </p:nvSpPr>
        <p:spPr/>
        <p:txBody>
          <a:bodyPr/>
          <a:lstStyle/>
          <a:p>
            <a:r>
              <a:rPr lang="en-US" dirty="0"/>
              <a:t>Lecture 7: Hashing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1F0E-3844-1139-5B6F-7C03B0912ECA}"/>
              </a:ext>
            </a:extLst>
          </p:cNvPr>
          <p:cNvSpPr>
            <a:spLocks noGrp="1"/>
          </p:cNvSpPr>
          <p:nvPr>
            <p:ph type="title"/>
          </p:nvPr>
        </p:nvSpPr>
        <p:spPr/>
        <p:txBody>
          <a:bodyPr/>
          <a:lstStyle/>
          <a:p>
            <a:pPr>
              <a:defRPr/>
            </a:pPr>
            <a:r>
              <a:rPr lang="en-US" dirty="0" err="1"/>
              <a:t>Merkle–Damgard</a:t>
            </a:r>
            <a:r>
              <a:rPr lang="en-US" dirty="0"/>
              <a:t> hash function construction</a:t>
            </a:r>
          </a:p>
        </p:txBody>
      </p:sp>
      <p:pic>
        <p:nvPicPr>
          <p:cNvPr id="32771" name="Picture 3">
            <a:extLst>
              <a:ext uri="{FF2B5EF4-FFF2-40B4-BE49-F238E27FC236}">
                <a16:creationId xmlns:a16="http://schemas.microsoft.com/office/drawing/2014/main" id="{980EFCF6-F638-715A-C092-D67EA6E0E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05038"/>
            <a:ext cx="543242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D87-881D-14B4-5556-666A0CB08B88}"/>
              </a:ext>
            </a:extLst>
          </p:cNvPr>
          <p:cNvSpPr>
            <a:spLocks noGrp="1"/>
          </p:cNvSpPr>
          <p:nvPr>
            <p:ph type="title"/>
          </p:nvPr>
        </p:nvSpPr>
        <p:spPr/>
        <p:txBody>
          <a:bodyPr/>
          <a:lstStyle/>
          <a:p>
            <a:pPr>
              <a:defRPr/>
            </a:pPr>
            <a:r>
              <a:rPr lang="en-US" dirty="0"/>
              <a:t>SHA-1</a:t>
            </a:r>
          </a:p>
        </p:txBody>
      </p:sp>
      <p:sp>
        <p:nvSpPr>
          <p:cNvPr id="3" name="Content Placeholder 2">
            <a:extLst>
              <a:ext uri="{FF2B5EF4-FFF2-40B4-BE49-F238E27FC236}">
                <a16:creationId xmlns:a16="http://schemas.microsoft.com/office/drawing/2014/main" id="{4D7BE8DE-3827-AF66-615E-66F459274C69}"/>
              </a:ext>
            </a:extLst>
          </p:cNvPr>
          <p:cNvSpPr>
            <a:spLocks noGrp="1"/>
          </p:cNvSpPr>
          <p:nvPr>
            <p:ph idx="1"/>
          </p:nvPr>
        </p:nvSpPr>
        <p:spPr/>
        <p:txBody>
          <a:bodyPr/>
          <a:lstStyle/>
          <a:p>
            <a:pPr>
              <a:defRPr/>
            </a:pPr>
            <a:endParaRPr lang="en-US"/>
          </a:p>
        </p:txBody>
      </p:sp>
      <p:pic>
        <p:nvPicPr>
          <p:cNvPr id="33796" name="Picture 5">
            <a:extLst>
              <a:ext uri="{FF2B5EF4-FFF2-40B4-BE49-F238E27FC236}">
                <a16:creationId xmlns:a16="http://schemas.microsoft.com/office/drawing/2014/main" id="{42BD1960-B3DC-989E-6B97-5D7F30647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69627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D1C5-2480-E19A-E54C-E130718C67B0}"/>
              </a:ext>
            </a:extLst>
          </p:cNvPr>
          <p:cNvSpPr>
            <a:spLocks noGrp="1"/>
          </p:cNvSpPr>
          <p:nvPr>
            <p:ph type="title"/>
          </p:nvPr>
        </p:nvSpPr>
        <p:spPr/>
        <p:txBody>
          <a:bodyPr/>
          <a:lstStyle/>
          <a:p>
            <a:pPr>
              <a:defRPr/>
            </a:pPr>
            <a:r>
              <a:rPr lang="en-US" dirty="0"/>
              <a:t>SHA-1</a:t>
            </a:r>
          </a:p>
        </p:txBody>
      </p:sp>
      <p:pic>
        <p:nvPicPr>
          <p:cNvPr id="34819" name="Picture 2">
            <a:extLst>
              <a:ext uri="{FF2B5EF4-FFF2-40B4-BE49-F238E27FC236}">
                <a16:creationId xmlns:a16="http://schemas.microsoft.com/office/drawing/2014/main" id="{58E8C337-AF08-A27B-6067-5079729E7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7963" y="1439863"/>
            <a:ext cx="3408362" cy="53022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4BC3-AD47-9871-386B-7CFAF8777300}"/>
              </a:ext>
            </a:extLst>
          </p:cNvPr>
          <p:cNvSpPr>
            <a:spLocks noGrp="1"/>
          </p:cNvSpPr>
          <p:nvPr>
            <p:ph type="title"/>
          </p:nvPr>
        </p:nvSpPr>
        <p:spPr/>
        <p:txBody>
          <a:bodyPr/>
          <a:lstStyle/>
          <a:p>
            <a:pPr>
              <a:defRPr/>
            </a:pPr>
            <a:r>
              <a:rPr lang="en-US" dirty="0"/>
              <a:t>SHA-1</a:t>
            </a:r>
          </a:p>
        </p:txBody>
      </p:sp>
      <p:pic>
        <p:nvPicPr>
          <p:cNvPr id="35843" name="Picture 2">
            <a:extLst>
              <a:ext uri="{FF2B5EF4-FFF2-40B4-BE49-F238E27FC236}">
                <a16:creationId xmlns:a16="http://schemas.microsoft.com/office/drawing/2014/main" id="{16F3D922-E163-31B0-A019-2787072E9F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1760" y="1803658"/>
            <a:ext cx="4824536" cy="4992834"/>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8B4-1F1A-6DE6-302D-9149BAE46475}"/>
              </a:ext>
            </a:extLst>
          </p:cNvPr>
          <p:cNvSpPr>
            <a:spLocks noGrp="1"/>
          </p:cNvSpPr>
          <p:nvPr>
            <p:ph type="title"/>
          </p:nvPr>
        </p:nvSpPr>
        <p:spPr/>
        <p:txBody>
          <a:bodyPr/>
          <a:lstStyle/>
          <a:p>
            <a:pPr>
              <a:defRPr/>
            </a:pPr>
            <a:r>
              <a:rPr lang="en-US" dirty="0"/>
              <a:t>SHA-1</a:t>
            </a:r>
          </a:p>
        </p:txBody>
      </p:sp>
      <p:pic>
        <p:nvPicPr>
          <p:cNvPr id="36867" name="Picture 2">
            <a:extLst>
              <a:ext uri="{FF2B5EF4-FFF2-40B4-BE49-F238E27FC236}">
                <a16:creationId xmlns:a16="http://schemas.microsoft.com/office/drawing/2014/main" id="{3DE8AA73-19BD-4989-AEE7-420FC68A63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013" y="2349500"/>
            <a:ext cx="6908800" cy="230346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F149-6CDC-EE02-E391-1A0A0E36A49F}"/>
              </a:ext>
            </a:extLst>
          </p:cNvPr>
          <p:cNvSpPr>
            <a:spLocks noGrp="1"/>
          </p:cNvSpPr>
          <p:nvPr>
            <p:ph type="title"/>
          </p:nvPr>
        </p:nvSpPr>
        <p:spPr/>
        <p:txBody>
          <a:bodyPr/>
          <a:lstStyle/>
          <a:p>
            <a:pPr>
              <a:defRPr/>
            </a:pPr>
            <a:r>
              <a:rPr lang="en-US" dirty="0"/>
              <a:t>SHA-1</a:t>
            </a:r>
          </a:p>
        </p:txBody>
      </p:sp>
      <p:pic>
        <p:nvPicPr>
          <p:cNvPr id="37891" name="Picture 2">
            <a:extLst>
              <a:ext uri="{FF2B5EF4-FFF2-40B4-BE49-F238E27FC236}">
                <a16:creationId xmlns:a16="http://schemas.microsoft.com/office/drawing/2014/main" id="{C98513AB-0A96-E24E-D389-1F2F927565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2276475"/>
            <a:ext cx="6264275" cy="21367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2882DF8-FD99-A880-1B6B-2DC960B169E2}"/>
              </a:ext>
            </a:extLst>
          </p:cNvPr>
          <p:cNvSpPr>
            <a:spLocks noGrp="1" noChangeArrowheads="1"/>
          </p:cNvSpPr>
          <p:nvPr>
            <p:ph type="title"/>
          </p:nvPr>
        </p:nvSpPr>
        <p:spPr/>
        <p:txBody>
          <a:bodyPr/>
          <a:lstStyle/>
          <a:p>
            <a:pPr eaLnBrk="1" hangingPunct="1">
              <a:defRPr/>
            </a:pPr>
            <a:r>
              <a:rPr lang="en-US">
                <a:ea typeface="ＭＳ Ｐゴシック" pitchFamily="-107" charset="-128"/>
              </a:rPr>
              <a:t>Revised Secure Hash Standard</a:t>
            </a:r>
            <a:endParaRPr lang="en-AU">
              <a:ea typeface="ＭＳ Ｐゴシック" pitchFamily="-107" charset="-128"/>
            </a:endParaRPr>
          </a:p>
        </p:txBody>
      </p:sp>
      <p:sp>
        <p:nvSpPr>
          <p:cNvPr id="97283" name="Rectangle 3">
            <a:extLst>
              <a:ext uri="{FF2B5EF4-FFF2-40B4-BE49-F238E27FC236}">
                <a16:creationId xmlns:a16="http://schemas.microsoft.com/office/drawing/2014/main" id="{0ED43BA9-C0EA-E13C-5EEB-8DB47C05DB53}"/>
              </a:ext>
            </a:extLst>
          </p:cNvPr>
          <p:cNvSpPr>
            <a:spLocks noGrp="1" noChangeArrowheads="1"/>
          </p:cNvSpPr>
          <p:nvPr>
            <p:ph idx="1"/>
          </p:nvPr>
        </p:nvSpPr>
        <p:spPr/>
        <p:txBody>
          <a:bodyPr/>
          <a:lstStyle/>
          <a:p>
            <a:pPr eaLnBrk="1" hangingPunct="1">
              <a:lnSpc>
                <a:spcPct val="90000"/>
              </a:lnSpc>
              <a:buFont typeface="Wingdings" pitchFamily="-107" charset="2"/>
              <a:buChar char="Ø"/>
              <a:defRPr/>
            </a:pPr>
            <a:r>
              <a:rPr lang="en-US" dirty="0">
                <a:ea typeface="ＭＳ Ｐゴシック" pitchFamily="-107" charset="-128"/>
                <a:cs typeface="ＭＳ Ｐゴシック" pitchFamily="-107" charset="-128"/>
              </a:rPr>
              <a:t>NIST issued revision FIPS 180-2 in 2002</a:t>
            </a:r>
          </a:p>
          <a:p>
            <a:pPr eaLnBrk="1" hangingPunct="1">
              <a:lnSpc>
                <a:spcPct val="90000"/>
              </a:lnSpc>
              <a:buFont typeface="Wingdings" pitchFamily="-107" charset="2"/>
              <a:buChar char="Ø"/>
              <a:defRPr/>
            </a:pPr>
            <a:r>
              <a:rPr lang="en-US" dirty="0">
                <a:ea typeface="ＭＳ Ｐゴシック" pitchFamily="-107" charset="-128"/>
                <a:cs typeface="ＭＳ Ｐゴシック" pitchFamily="-107" charset="-128"/>
              </a:rPr>
              <a:t>adds 3 additional versions of SHA </a:t>
            </a:r>
          </a:p>
          <a:p>
            <a:pPr lvl="1" eaLnBrk="1" hangingPunct="1">
              <a:lnSpc>
                <a:spcPct val="90000"/>
              </a:lnSpc>
              <a:buFont typeface="Wingdings" pitchFamily="-107" charset="2"/>
              <a:buChar char="l"/>
              <a:defRPr/>
            </a:pPr>
            <a:r>
              <a:rPr lang="en-US" dirty="0"/>
              <a:t>SHA-256, SHA-384, SHA-512</a:t>
            </a:r>
          </a:p>
          <a:p>
            <a:pPr eaLnBrk="1" hangingPunct="1">
              <a:lnSpc>
                <a:spcPct val="90000"/>
              </a:lnSpc>
              <a:buFont typeface="Wingdings" pitchFamily="-107" charset="2"/>
              <a:buChar char="Ø"/>
              <a:defRPr/>
            </a:pPr>
            <a:r>
              <a:rPr lang="en-US" dirty="0">
                <a:ea typeface="ＭＳ Ｐゴシック" pitchFamily="-107" charset="-128"/>
                <a:cs typeface="ＭＳ Ｐゴシック" pitchFamily="-107" charset="-128"/>
              </a:rPr>
              <a:t>designed for compatibility with increased security provided by the AES cipher</a:t>
            </a:r>
          </a:p>
          <a:p>
            <a:pPr eaLnBrk="1" hangingPunct="1">
              <a:lnSpc>
                <a:spcPct val="90000"/>
              </a:lnSpc>
              <a:buFont typeface="Wingdings" pitchFamily="-107" charset="2"/>
              <a:buChar char="Ø"/>
              <a:defRPr/>
            </a:pPr>
            <a:r>
              <a:rPr lang="en-US" dirty="0">
                <a:ea typeface="ＭＳ Ｐゴシック" pitchFamily="-107" charset="-128"/>
                <a:cs typeface="ＭＳ Ｐゴシック" pitchFamily="-107" charset="-128"/>
              </a:rPr>
              <a:t>structure &amp; detail is similar to SHA-1</a:t>
            </a:r>
          </a:p>
          <a:p>
            <a:pPr eaLnBrk="1" hangingPunct="1">
              <a:lnSpc>
                <a:spcPct val="90000"/>
              </a:lnSpc>
              <a:buFont typeface="Wingdings" pitchFamily="-107" charset="2"/>
              <a:buChar char="Ø"/>
              <a:defRPr/>
            </a:pPr>
            <a:r>
              <a:rPr lang="en-US" dirty="0">
                <a:ea typeface="ＭＳ Ｐゴシック" pitchFamily="-107" charset="-128"/>
                <a:cs typeface="ＭＳ Ｐゴシック" pitchFamily="-107" charset="-128"/>
              </a:rPr>
              <a:t>hence analysis should be similar</a:t>
            </a:r>
          </a:p>
          <a:p>
            <a:pPr eaLnBrk="1" hangingPunct="1">
              <a:lnSpc>
                <a:spcPct val="90000"/>
              </a:lnSpc>
              <a:buFont typeface="Wingdings" pitchFamily="-107" charset="2"/>
              <a:buChar char="Ø"/>
              <a:defRPr/>
            </a:pPr>
            <a:r>
              <a:rPr lang="en-AU" dirty="0">
                <a:ea typeface="ＭＳ Ｐゴシック" pitchFamily="-107" charset="-128"/>
                <a:cs typeface="ＭＳ Ｐゴシック" pitchFamily="-107" charset="-128"/>
              </a:rPr>
              <a:t>but security levels are rather higher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A19E-4050-26E1-A2ED-127D3BDD663A}"/>
              </a:ext>
            </a:extLst>
          </p:cNvPr>
          <p:cNvSpPr>
            <a:spLocks noGrp="1"/>
          </p:cNvSpPr>
          <p:nvPr>
            <p:ph type="title"/>
          </p:nvPr>
        </p:nvSpPr>
        <p:spPr/>
        <p:txBody>
          <a:bodyPr/>
          <a:lstStyle/>
          <a:p>
            <a:pPr>
              <a:defRPr/>
            </a:pPr>
            <a:r>
              <a:rPr lang="en-US">
                <a:ea typeface="ＭＳ Ｐゴシック" pitchFamily="-107" charset="-128"/>
                <a:cs typeface="ＭＳ Ｐゴシック" pitchFamily="-107" charset="-128"/>
              </a:rPr>
              <a:t>SHA Versions</a:t>
            </a:r>
          </a:p>
        </p:txBody>
      </p:sp>
      <p:graphicFrame>
        <p:nvGraphicFramePr>
          <p:cNvPr id="7" name="Table 6">
            <a:extLst>
              <a:ext uri="{FF2B5EF4-FFF2-40B4-BE49-F238E27FC236}">
                <a16:creationId xmlns:a16="http://schemas.microsoft.com/office/drawing/2014/main" id="{DCA2A3E2-8B5A-C8D6-34A0-FBDC217C4873}"/>
              </a:ext>
            </a:extLst>
          </p:cNvPr>
          <p:cNvGraphicFramePr>
            <a:graphicFrameLocks noGrp="1"/>
          </p:cNvGraphicFramePr>
          <p:nvPr>
            <p:extLst>
              <p:ext uri="{D42A27DB-BD31-4B8C-83A1-F6EECF244321}">
                <p14:modId xmlns:p14="http://schemas.microsoft.com/office/powerpoint/2010/main" val="1395251148"/>
              </p:ext>
            </p:extLst>
          </p:nvPr>
        </p:nvGraphicFramePr>
        <p:xfrm>
          <a:off x="381000" y="1770803"/>
          <a:ext cx="8382000" cy="4648202"/>
        </p:xfrm>
        <a:graphic>
          <a:graphicData uri="http://schemas.openxmlformats.org/drawingml/2006/table">
            <a:tbl>
              <a:tblPr>
                <a:effectLst>
                  <a:outerShdw blurRad="50800" dist="38100" dir="2700000">
                    <a:srgbClr val="000000">
                      <a:alpha val="43000"/>
                    </a:srgbClr>
                  </a:outerShdw>
                </a:effectLst>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357746">
                  <a:extLst>
                    <a:ext uri="{9D8B030D-6E8A-4147-A177-3AD203B41FA5}">
                      <a16:colId xmlns:a16="http://schemas.microsoft.com/office/drawing/2014/main" val="20002"/>
                    </a:ext>
                  </a:extLst>
                </a:gridCol>
                <a:gridCol w="1309254">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900638">
                <a:tc>
                  <a:txBody>
                    <a:bodyPr/>
                    <a:lstStyle/>
                    <a:p>
                      <a:pPr algn="l" fontAlgn="b"/>
                      <a:endParaRPr lang="en-US" sz="2400" b="1" i="0" u="none" strike="noStrike" dirty="0">
                        <a:latin typeface="+mn-lt"/>
                      </a:endParaRPr>
                    </a:p>
                  </a:txBody>
                  <a:tcPr marL="12315" marR="12315" marT="12315" marB="0" anchor="b">
                    <a:lnL>
                      <a:noFill/>
                    </a:lnL>
                    <a:lnR>
                      <a:noFill/>
                    </a:lnR>
                    <a:lnT>
                      <a:noFill/>
                    </a:lnT>
                    <a:lnB>
                      <a:noFill/>
                    </a:lnB>
                  </a:tcPr>
                </a:tc>
                <a:tc>
                  <a:txBody>
                    <a:bodyPr/>
                    <a:lstStyle/>
                    <a:p>
                      <a:pPr algn="l" fontAlgn="b"/>
                      <a:r>
                        <a:rPr lang="en-US" sz="2400" b="1" i="0" u="none" strike="noStrike" dirty="0">
                          <a:latin typeface="+mn-lt"/>
                        </a:rPr>
                        <a:t>SHA-1</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SHA-224</a:t>
                      </a:r>
                    </a:p>
                  </a:txBody>
                  <a:tcPr marL="12315" marR="12315" marT="12315" marB="0" anchor="b">
                    <a:lnL>
                      <a:noFill/>
                    </a:lnL>
                    <a:lnR>
                      <a:noFill/>
                    </a:lnR>
                    <a:lnT>
                      <a:noFill/>
                    </a:lnT>
                    <a:lnB>
                      <a:noFill/>
                    </a:lnB>
                  </a:tcPr>
                </a:tc>
                <a:tc>
                  <a:txBody>
                    <a:bodyPr/>
                    <a:lstStyle/>
                    <a:p>
                      <a:pPr algn="l" fontAlgn="b"/>
                      <a:r>
                        <a:rPr lang="en-US" sz="2400" b="1" i="0" u="none" strike="noStrike" dirty="0">
                          <a:latin typeface="+mn-lt"/>
                        </a:rPr>
                        <a:t>SHA-256</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SHA-384</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SHA-512 </a:t>
                      </a:r>
                    </a:p>
                  </a:txBody>
                  <a:tcPr marL="12315" marR="12315" marT="12315" marB="0" anchor="b">
                    <a:lnL>
                      <a:noFill/>
                    </a:lnL>
                    <a:lnR>
                      <a:noFill/>
                    </a:lnR>
                    <a:lnT>
                      <a:noFill/>
                    </a:lnT>
                    <a:lnB>
                      <a:noFill/>
                    </a:lnB>
                  </a:tcPr>
                </a:tc>
                <a:extLst>
                  <a:ext uri="{0D108BD9-81ED-4DB2-BD59-A6C34878D82A}">
                    <a16:rowId xmlns:a16="http://schemas.microsoft.com/office/drawing/2014/main" val="10000"/>
                  </a:ext>
                </a:extLst>
              </a:tr>
              <a:tr h="900638">
                <a:tc>
                  <a:txBody>
                    <a:bodyPr/>
                    <a:lstStyle/>
                    <a:p>
                      <a:pPr algn="l" fontAlgn="b"/>
                      <a:r>
                        <a:rPr lang="en-US" sz="2400" b="1" i="0" u="none" strike="noStrike" dirty="0">
                          <a:latin typeface="+mn-lt"/>
                        </a:rPr>
                        <a:t>Message digest size</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160</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224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256</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384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extLst>
                  <a:ext uri="{0D108BD9-81ED-4DB2-BD59-A6C34878D82A}">
                    <a16:rowId xmlns:a16="http://schemas.microsoft.com/office/drawing/2014/main" val="10001"/>
                  </a:ext>
                </a:extLst>
              </a:tr>
              <a:tr h="900638">
                <a:tc>
                  <a:txBody>
                    <a:bodyPr/>
                    <a:lstStyle/>
                    <a:p>
                      <a:pPr algn="l" fontAlgn="b"/>
                      <a:r>
                        <a:rPr lang="en-US" sz="2400" b="1" i="0" u="none" strike="noStrike">
                          <a:latin typeface="+mn-lt"/>
                        </a:rPr>
                        <a:t>Message size</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128</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128</a:t>
                      </a:r>
                      <a:r>
                        <a:rPr lang="en-US" sz="2400" b="0" i="0" u="none" strike="noStrike" dirty="0">
                          <a:latin typeface="+mn-lt"/>
                        </a:rPr>
                        <a:t> </a:t>
                      </a:r>
                    </a:p>
                  </a:txBody>
                  <a:tcPr marL="12315" marR="12315" marT="12315" marB="0" anchor="b">
                    <a:lnL>
                      <a:noFill/>
                    </a:lnL>
                    <a:lnR>
                      <a:noFill/>
                    </a:lnR>
                    <a:lnT>
                      <a:noFill/>
                    </a:lnT>
                    <a:lnB>
                      <a:noFill/>
                    </a:lnB>
                  </a:tcPr>
                </a:tc>
                <a:extLst>
                  <a:ext uri="{0D108BD9-81ED-4DB2-BD59-A6C34878D82A}">
                    <a16:rowId xmlns:a16="http://schemas.microsoft.com/office/drawing/2014/main" val="10002"/>
                  </a:ext>
                </a:extLst>
              </a:tr>
              <a:tr h="522825">
                <a:tc>
                  <a:txBody>
                    <a:bodyPr/>
                    <a:lstStyle/>
                    <a:p>
                      <a:pPr algn="l" fontAlgn="b"/>
                      <a:r>
                        <a:rPr lang="en-US" sz="2400" b="1" i="0" u="none" strike="noStrike">
                          <a:latin typeface="+mn-lt"/>
                        </a:rPr>
                        <a:t>Block size</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1024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1024</a:t>
                      </a:r>
                    </a:p>
                  </a:txBody>
                  <a:tcPr marL="12315" marR="12315" marT="12315" marB="0" anchor="b">
                    <a:lnL>
                      <a:noFill/>
                    </a:lnL>
                    <a:lnR>
                      <a:noFill/>
                    </a:lnR>
                    <a:lnT>
                      <a:noFill/>
                    </a:lnT>
                    <a:lnB>
                      <a:noFill/>
                    </a:lnB>
                  </a:tcPr>
                </a:tc>
                <a:extLst>
                  <a:ext uri="{0D108BD9-81ED-4DB2-BD59-A6C34878D82A}">
                    <a16:rowId xmlns:a16="http://schemas.microsoft.com/office/drawing/2014/main" val="10003"/>
                  </a:ext>
                </a:extLst>
              </a:tr>
              <a:tr h="522825">
                <a:tc>
                  <a:txBody>
                    <a:bodyPr/>
                    <a:lstStyle/>
                    <a:p>
                      <a:pPr algn="l" fontAlgn="b"/>
                      <a:r>
                        <a:rPr lang="en-US" sz="2400" b="1" i="0" u="none" strike="noStrike" dirty="0">
                          <a:latin typeface="+mn-lt"/>
                        </a:rPr>
                        <a:t>Word size</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64</a:t>
                      </a:r>
                    </a:p>
                  </a:txBody>
                  <a:tcPr marL="12315" marR="12315" marT="12315" marB="0" anchor="b">
                    <a:lnL>
                      <a:noFill/>
                    </a:lnL>
                    <a:lnR>
                      <a:noFill/>
                    </a:lnR>
                    <a:lnT>
                      <a:noFill/>
                    </a:lnT>
                    <a:lnB>
                      <a:noFill/>
                    </a:lnB>
                  </a:tcPr>
                </a:tc>
                <a:extLst>
                  <a:ext uri="{0D108BD9-81ED-4DB2-BD59-A6C34878D82A}">
                    <a16:rowId xmlns:a16="http://schemas.microsoft.com/office/drawing/2014/main" val="10004"/>
                  </a:ext>
                </a:extLst>
              </a:tr>
              <a:tr h="900638">
                <a:tc>
                  <a:txBody>
                    <a:bodyPr/>
                    <a:lstStyle/>
                    <a:p>
                      <a:pPr algn="l" fontAlgn="b"/>
                      <a:r>
                        <a:rPr lang="en-US" sz="2400" b="1" i="0" u="none" strike="noStrike">
                          <a:latin typeface="+mn-lt"/>
                        </a:rPr>
                        <a:t>Number of steps</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80</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80</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80</a:t>
                      </a:r>
                    </a:p>
                  </a:txBody>
                  <a:tcPr marL="12315" marR="12315" marT="12315" marB="0" anchor="b">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57C3-4897-B960-933D-87168E2BB8A1}"/>
              </a:ext>
            </a:extLst>
          </p:cNvPr>
          <p:cNvSpPr>
            <a:spLocks noGrp="1"/>
          </p:cNvSpPr>
          <p:nvPr>
            <p:ph type="title"/>
          </p:nvPr>
        </p:nvSpPr>
        <p:spPr/>
        <p:txBody>
          <a:bodyPr/>
          <a:lstStyle/>
          <a:p>
            <a:pPr>
              <a:defRPr/>
            </a:pPr>
            <a:r>
              <a:rPr lang="en-US" dirty="0"/>
              <a:t>References</a:t>
            </a:r>
          </a:p>
        </p:txBody>
      </p:sp>
      <p:sp>
        <p:nvSpPr>
          <p:cNvPr id="3" name="Content Placeholder 2">
            <a:extLst>
              <a:ext uri="{FF2B5EF4-FFF2-40B4-BE49-F238E27FC236}">
                <a16:creationId xmlns:a16="http://schemas.microsoft.com/office/drawing/2014/main" id="{763A4599-77F0-6590-B0B2-D935C52BB573}"/>
              </a:ext>
            </a:extLst>
          </p:cNvPr>
          <p:cNvSpPr>
            <a:spLocks noGrp="1"/>
          </p:cNvSpPr>
          <p:nvPr>
            <p:ph idx="1"/>
          </p:nvPr>
        </p:nvSpPr>
        <p:spPr/>
        <p:txBody>
          <a:bodyPr/>
          <a:lstStyle/>
          <a:p>
            <a:pPr>
              <a:defRPr/>
            </a:pPr>
            <a:r>
              <a:rPr lang="en-US" dirty="0"/>
              <a:t>Chapter No. 11 “</a:t>
            </a:r>
            <a:r>
              <a:rPr lang="en-US" b="1" i="1" dirty="0"/>
              <a:t>Understanding Cryptography</a:t>
            </a:r>
            <a:r>
              <a:rPr lang="en-US" dirty="0"/>
              <a:t>” by </a:t>
            </a:r>
            <a:r>
              <a:rPr lang="en-US" sz="2400" b="1" dirty="0" err="1"/>
              <a:t>Christof</a:t>
            </a:r>
            <a:r>
              <a:rPr lang="en-US" sz="2400" b="1" dirty="0"/>
              <a:t> </a:t>
            </a:r>
            <a:r>
              <a:rPr lang="en-US" sz="2400" b="1" dirty="0" err="1"/>
              <a:t>Paar</a:t>
            </a:r>
            <a:r>
              <a:rPr lang="en-US" sz="2400" b="1" dirty="0"/>
              <a:t> and Jan </a:t>
            </a:r>
            <a:r>
              <a:rPr lang="en-US" sz="2400" b="1" dirty="0" err="1"/>
              <a:t>Pelzl</a:t>
            </a:r>
            <a:endParaRPr lang="en-US" sz="2400" b="1" dirty="0"/>
          </a:p>
          <a:p>
            <a:pPr>
              <a:defRPr/>
            </a:pPr>
            <a:r>
              <a:rPr lang="en-US" dirty="0"/>
              <a:t>Chapter No. 11 “</a:t>
            </a:r>
            <a:r>
              <a:rPr lang="en-US" b="1" i="1" dirty="0"/>
              <a:t>Cryptography and Network Security</a:t>
            </a:r>
            <a:r>
              <a:rPr lang="en-US" dirty="0"/>
              <a:t>” by </a:t>
            </a:r>
            <a:r>
              <a:rPr lang="en-US" sz="2400" b="1" dirty="0"/>
              <a:t>William Stallings</a:t>
            </a:r>
          </a:p>
          <a:p>
            <a:pPr>
              <a:defRPr/>
            </a:pPr>
            <a:endParaRPr lang="en-US" b="1" dirty="0"/>
          </a:p>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DAAE4-5EBB-7B86-8027-5EEBA652E55D}"/>
              </a:ext>
            </a:extLst>
          </p:cNvPr>
          <p:cNvSpPr>
            <a:spLocks noGrp="1"/>
          </p:cNvSpPr>
          <p:nvPr>
            <p:ph type="ctrTitle"/>
          </p:nvPr>
        </p:nvSpPr>
        <p:spPr/>
        <p:txBody>
          <a:bodyPr/>
          <a:lstStyle/>
          <a:p>
            <a:pPr>
              <a:defRPr/>
            </a:pPr>
            <a:r>
              <a:rPr lang="en-US" dirty="0"/>
              <a:t>Data integrity</a:t>
            </a:r>
          </a:p>
        </p:txBody>
      </p:sp>
      <p:sp>
        <p:nvSpPr>
          <p:cNvPr id="5" name="Subtitle 4">
            <a:extLst>
              <a:ext uri="{FF2B5EF4-FFF2-40B4-BE49-F238E27FC236}">
                <a16:creationId xmlns:a16="http://schemas.microsoft.com/office/drawing/2014/main" id="{203C855C-58D6-2C26-820A-27EE2A8559DC}"/>
              </a:ext>
            </a:extLst>
          </p:cNvPr>
          <p:cNvSpPr>
            <a:spLocks noGrp="1"/>
          </p:cNvSpPr>
          <p:nvPr>
            <p:ph type="subTitle" idx="1"/>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069C2EB-09E6-205A-B628-4FFA7C1045FD}"/>
              </a:ext>
            </a:extLst>
          </p:cNvPr>
          <p:cNvSpPr>
            <a:spLocks noGrp="1" noChangeArrowheads="1"/>
          </p:cNvSpPr>
          <p:nvPr>
            <p:ph type="title"/>
          </p:nvPr>
        </p:nvSpPr>
        <p:spPr/>
        <p:txBody>
          <a:bodyPr/>
          <a:lstStyle/>
          <a:p>
            <a:pPr eaLnBrk="1" hangingPunct="1">
              <a:defRPr/>
            </a:pPr>
            <a:r>
              <a:rPr lang="en-US">
                <a:ea typeface="ＭＳ Ｐゴシック" pitchFamily="-107" charset="-128"/>
              </a:rPr>
              <a:t>Hash Functions</a:t>
            </a:r>
            <a:endParaRPr lang="en-AU">
              <a:ea typeface="ＭＳ Ｐゴシック" pitchFamily="-107" charset="-128"/>
            </a:endParaRPr>
          </a:p>
        </p:txBody>
      </p:sp>
      <p:sp>
        <p:nvSpPr>
          <p:cNvPr id="55299" name="Rectangle 3">
            <a:extLst>
              <a:ext uri="{FF2B5EF4-FFF2-40B4-BE49-F238E27FC236}">
                <a16:creationId xmlns:a16="http://schemas.microsoft.com/office/drawing/2014/main" id="{3255DC92-4AA8-AA13-BC42-83BE387A5B49}"/>
              </a:ext>
            </a:extLst>
          </p:cNvPr>
          <p:cNvSpPr>
            <a:spLocks noGrp="1" noChangeArrowheads="1"/>
          </p:cNvSpPr>
          <p:nvPr>
            <p:ph idx="1"/>
          </p:nvPr>
        </p:nvSpPr>
        <p:spPr>
          <a:xfrm>
            <a:off x="304800" y="1676400"/>
            <a:ext cx="8610600" cy="4876800"/>
          </a:xfrm>
        </p:spPr>
        <p:txBody>
          <a:bodyPr>
            <a:normAutofit lnSpcReduction="10000"/>
          </a:bodyPr>
          <a:lstStyle/>
          <a:p>
            <a:pPr eaLnBrk="1" hangingPunct="1">
              <a:buFont typeface="Wingdings" pitchFamily="-107" charset="2"/>
              <a:buChar char="Ø"/>
              <a:defRPr/>
            </a:pPr>
            <a:r>
              <a:rPr lang="en-AU" dirty="0">
                <a:ea typeface="ＭＳ Ｐゴシック" pitchFamily="-107" charset="-128"/>
                <a:cs typeface="ＭＳ Ｐゴシック" pitchFamily="-107" charset="-128"/>
              </a:rPr>
              <a:t>Used to ensure integrity of data</a:t>
            </a:r>
          </a:p>
          <a:p>
            <a:pPr eaLnBrk="1" hangingPunct="1">
              <a:buFont typeface="Wingdings" pitchFamily="-107" charset="2"/>
              <a:buChar char="Ø"/>
              <a:defRPr/>
            </a:pPr>
            <a:r>
              <a:rPr lang="en-AU" sz="2800" dirty="0">
                <a:ea typeface="ＭＳ Ｐゴシック" pitchFamily="-107" charset="-128"/>
                <a:cs typeface="ＭＳ Ｐゴシック" pitchFamily="-107" charset="-128"/>
              </a:rPr>
              <a:t>condenses arbitrary message to fixed size</a:t>
            </a:r>
          </a:p>
          <a:p>
            <a:pPr lvl="1" eaLnBrk="1" hangingPunct="1">
              <a:buFont typeface="Wingdings" pitchFamily="-107" charset="2"/>
              <a:buNone/>
              <a:defRPr/>
            </a:pPr>
            <a:r>
              <a:rPr lang="en-US" sz="2400" dirty="0">
                <a:latin typeface="Courier New" pitchFamily="-107" charset="0"/>
              </a:rPr>
              <a:t>h = H(M)</a:t>
            </a:r>
            <a:r>
              <a:rPr lang="en-AU" sz="2400" dirty="0"/>
              <a:t> </a:t>
            </a:r>
          </a:p>
          <a:p>
            <a:pPr eaLnBrk="1" hangingPunct="1">
              <a:buFont typeface="Wingdings" pitchFamily="-107" charset="2"/>
              <a:buChar char="Ø"/>
              <a:defRPr/>
            </a:pPr>
            <a:r>
              <a:rPr lang="en-AU" sz="2800" dirty="0">
                <a:ea typeface="ＭＳ Ｐゴシック" pitchFamily="-107" charset="-128"/>
                <a:cs typeface="ＭＳ Ｐゴシック" pitchFamily="-107" charset="-128"/>
              </a:rPr>
              <a:t>usually assume hash function is public</a:t>
            </a:r>
          </a:p>
          <a:p>
            <a:pPr eaLnBrk="1" hangingPunct="1">
              <a:buFont typeface="Wingdings" pitchFamily="-107" charset="2"/>
              <a:buChar char="Ø"/>
              <a:defRPr/>
            </a:pPr>
            <a:r>
              <a:rPr lang="en-US" sz="2800" dirty="0">
                <a:ea typeface="ＭＳ Ｐゴシック" pitchFamily="-107" charset="-128"/>
                <a:cs typeface="ＭＳ Ｐゴシック" pitchFamily="-107" charset="-128"/>
              </a:rPr>
              <a:t>hash used to detect changes to message</a:t>
            </a:r>
          </a:p>
          <a:p>
            <a:pPr eaLnBrk="1" hangingPunct="1">
              <a:buFont typeface="Wingdings" pitchFamily="-107" charset="2"/>
              <a:buChar char="Ø"/>
              <a:defRPr/>
            </a:pPr>
            <a:r>
              <a:rPr lang="en-US" sz="2800" dirty="0">
                <a:ea typeface="ＭＳ Ｐゴシック" pitchFamily="-107" charset="-128"/>
                <a:cs typeface="ＭＳ Ｐゴシック" pitchFamily="-107" charset="-128"/>
              </a:rPr>
              <a:t>A cryptographic hash function must be:</a:t>
            </a:r>
          </a:p>
          <a:p>
            <a:pPr lvl="1" eaLnBrk="1" hangingPunct="1">
              <a:buFont typeface="Wingdings" pitchFamily="-107" charset="2"/>
              <a:buChar char="l"/>
              <a:defRPr/>
            </a:pPr>
            <a:r>
              <a:rPr lang="en-US" sz="2400" dirty="0"/>
              <a:t>computationally infeasible to find data mapping to specific hash (one-way property)</a:t>
            </a:r>
          </a:p>
          <a:p>
            <a:pPr lvl="1" eaLnBrk="1" hangingPunct="1">
              <a:buFont typeface="Wingdings" pitchFamily="-107" charset="2"/>
              <a:buChar char="l"/>
              <a:defRPr/>
            </a:pPr>
            <a:r>
              <a:rPr lang="en-US" sz="2400" dirty="0"/>
              <a:t>computationally infeasible to find two data to same hash (collision-free property)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3ED2-0412-2B88-CD77-C2D35AAE2FA2}"/>
              </a:ext>
            </a:extLst>
          </p:cNvPr>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Cryptographic Hash Function</a:t>
            </a:r>
          </a:p>
        </p:txBody>
      </p:sp>
      <p:pic>
        <p:nvPicPr>
          <p:cNvPr id="9219" name="Picture 3">
            <a:extLst>
              <a:ext uri="{FF2B5EF4-FFF2-40B4-BE49-F238E27FC236}">
                <a16:creationId xmlns:a16="http://schemas.microsoft.com/office/drawing/2014/main" id="{E5A795F4-975E-57E4-D1A8-4ACAAE56F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43100"/>
            <a:ext cx="41148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807B-21AE-88E0-C89F-51DE8ECDCBD5}"/>
              </a:ext>
            </a:extLst>
          </p:cNvPr>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Other Hash Function Uses</a:t>
            </a:r>
          </a:p>
        </p:txBody>
      </p:sp>
      <p:sp>
        <p:nvSpPr>
          <p:cNvPr id="3" name="Content Placeholder 2">
            <a:extLst>
              <a:ext uri="{FF2B5EF4-FFF2-40B4-BE49-F238E27FC236}">
                <a16:creationId xmlns:a16="http://schemas.microsoft.com/office/drawing/2014/main" id="{BECB61D6-9284-CA99-E598-4D69ADD97D40}"/>
              </a:ext>
            </a:extLst>
          </p:cNvPr>
          <p:cNvSpPr>
            <a:spLocks noGrp="1"/>
          </p:cNvSpPr>
          <p:nvPr>
            <p:ph idx="1"/>
          </p:nvPr>
        </p:nvSpPr>
        <p:spPr/>
        <p:txBody>
          <a:bodyPr/>
          <a:lstStyle/>
          <a:p>
            <a:pPr eaLnBrk="1" hangingPunct="1">
              <a:buFont typeface="Wingdings" pitchFamily="-107" charset="2"/>
              <a:buChar char="Ø"/>
              <a:defRPr/>
            </a:pPr>
            <a:r>
              <a:rPr lang="en-US" dirty="0">
                <a:ea typeface="ＭＳ Ｐゴシック" pitchFamily="-107" charset="-128"/>
              </a:rPr>
              <a:t>to create a one-way password file</a:t>
            </a:r>
          </a:p>
          <a:p>
            <a:pPr lvl="1" eaLnBrk="1" hangingPunct="1">
              <a:buFont typeface="Wingdings" pitchFamily="-107" charset="2"/>
              <a:buChar char="l"/>
              <a:defRPr/>
            </a:pPr>
            <a:r>
              <a:rPr lang="en-US" dirty="0">
                <a:ea typeface="ＭＳ Ｐゴシック" pitchFamily="-107" charset="-128"/>
              </a:rPr>
              <a:t>store hash of password not actual </a:t>
            </a:r>
            <a:r>
              <a:rPr lang="en-US" sz="2400" dirty="0">
                <a:ea typeface="ＭＳ Ｐゴシック" pitchFamily="-107" charset="-128"/>
              </a:rPr>
              <a:t>password</a:t>
            </a:r>
          </a:p>
          <a:p>
            <a:pPr eaLnBrk="1" hangingPunct="1">
              <a:buFont typeface="Wingdings" pitchFamily="-107" charset="2"/>
              <a:buChar char="Ø"/>
              <a:defRPr/>
            </a:pPr>
            <a:r>
              <a:rPr lang="en-US" dirty="0">
                <a:ea typeface="ＭＳ Ｐゴシック" pitchFamily="-107" charset="-128"/>
              </a:rPr>
              <a:t>for intrusion detection and virus detection</a:t>
            </a:r>
          </a:p>
          <a:p>
            <a:pPr lvl="1" eaLnBrk="1" hangingPunct="1">
              <a:buFont typeface="Wingdings" pitchFamily="-107" charset="2"/>
              <a:buChar char="l"/>
              <a:defRPr/>
            </a:pPr>
            <a:r>
              <a:rPr lang="en-US" dirty="0">
                <a:ea typeface="ＭＳ Ｐゴシック" pitchFamily="-107" charset="-128"/>
              </a:rPr>
              <a:t>keep &amp; check hash of files on system</a:t>
            </a:r>
          </a:p>
          <a:p>
            <a:pPr eaLnBrk="1" hangingPunct="1">
              <a:buFont typeface="Wingdings" pitchFamily="-107" charset="2"/>
              <a:buChar char="Ø"/>
              <a:defRPr/>
            </a:pPr>
            <a:r>
              <a:rPr lang="en-US" dirty="0">
                <a:ea typeface="ＭＳ Ｐゴシック" pitchFamily="-107" charset="-128"/>
              </a:rPr>
              <a:t>pseudorandom function (PRF) or pseudorandom number generator (PRNG)</a:t>
            </a:r>
          </a:p>
          <a:p>
            <a:pPr eaLnBrk="1" hangingPunct="1">
              <a:buFont typeface="Wingdings" pitchFamily="-107" charset="2"/>
              <a:buChar char="Ø"/>
              <a:defRPr/>
            </a:pPr>
            <a:endParaRPr lang="en-US" dirty="0">
              <a:ea typeface="ＭＳ Ｐゴシック" pitchFamily="-107"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ACE-1331-BCE8-0267-AE5CAA14957C}"/>
              </a:ext>
            </a:extLst>
          </p:cNvPr>
          <p:cNvSpPr>
            <a:spLocks noGrp="1"/>
          </p:cNvSpPr>
          <p:nvPr>
            <p:ph type="title"/>
          </p:nvPr>
        </p:nvSpPr>
        <p:spPr>
          <a:xfrm>
            <a:off x="457200" y="152400"/>
            <a:ext cx="8229600" cy="1322388"/>
          </a:xfrm>
        </p:spPr>
        <p:txBody>
          <a:bodyPr/>
          <a:lstStyle/>
          <a:p>
            <a:pPr eaLnBrk="1" hangingPunct="1">
              <a:defRPr/>
            </a:pPr>
            <a:r>
              <a:rPr lang="en-US">
                <a:ea typeface="ＭＳ Ｐゴシック" pitchFamily="-107" charset="-128"/>
                <a:cs typeface="ＭＳ Ｐゴシック" pitchFamily="-107" charset="-128"/>
              </a:rPr>
              <a:t>Two Simple Insecure Hash Functions</a:t>
            </a:r>
          </a:p>
        </p:txBody>
      </p:sp>
      <p:sp>
        <p:nvSpPr>
          <p:cNvPr id="3" name="Content Placeholder 2">
            <a:extLst>
              <a:ext uri="{FF2B5EF4-FFF2-40B4-BE49-F238E27FC236}">
                <a16:creationId xmlns:a16="http://schemas.microsoft.com/office/drawing/2014/main" id="{2F3BE25E-649D-7EC8-0C28-9D3783A54D06}"/>
              </a:ext>
            </a:extLst>
          </p:cNvPr>
          <p:cNvSpPr>
            <a:spLocks noGrp="1"/>
          </p:cNvSpPr>
          <p:nvPr>
            <p:ph idx="1"/>
          </p:nvPr>
        </p:nvSpPr>
        <p:spPr>
          <a:xfrm>
            <a:off x="228600" y="1752600"/>
            <a:ext cx="8686800" cy="4876800"/>
          </a:xfrm>
        </p:spPr>
        <p:txBody>
          <a:bodyPr/>
          <a:lstStyle/>
          <a:p>
            <a:pPr eaLnBrk="1" hangingPunct="1">
              <a:buFont typeface="Wingdings" pitchFamily="-107" charset="2"/>
              <a:buChar char="Ø"/>
              <a:defRPr/>
            </a:pPr>
            <a:r>
              <a:rPr lang="en-US" dirty="0">
                <a:ea typeface="ＭＳ Ｐゴシック" pitchFamily="-107" charset="-128"/>
              </a:rPr>
              <a:t>consider two simple insecure hash functions</a:t>
            </a:r>
          </a:p>
          <a:p>
            <a:pPr eaLnBrk="1" hangingPunct="1">
              <a:buFont typeface="Wingdings" pitchFamily="-107" charset="2"/>
              <a:buChar char="Ø"/>
              <a:defRPr/>
            </a:pPr>
            <a:r>
              <a:rPr lang="en-US" dirty="0">
                <a:ea typeface="ＭＳ Ｐゴシック" pitchFamily="-107" charset="-128"/>
              </a:rPr>
              <a:t>bit-by-bit exclusive-OR (XOR) of every block</a:t>
            </a:r>
          </a:p>
          <a:p>
            <a:pPr lvl="1" eaLnBrk="1" hangingPunct="1">
              <a:buFont typeface="Wingdings" pitchFamily="-107" charset="2"/>
              <a:buChar char="l"/>
              <a:defRPr/>
            </a:pPr>
            <a:r>
              <a:rPr lang="en-US" i="1" dirty="0">
                <a:ea typeface="ＭＳ Ｐゴシック" pitchFamily="-107" charset="-128"/>
              </a:rPr>
              <a:t>C</a:t>
            </a:r>
            <a:r>
              <a:rPr lang="en-US" i="1" baseline="-25000" dirty="0">
                <a:ea typeface="ＭＳ Ｐゴシック" pitchFamily="-107" charset="-128"/>
              </a:rPr>
              <a:t>i</a:t>
            </a:r>
            <a:r>
              <a:rPr lang="en-US" i="1" dirty="0">
                <a:ea typeface="ＭＳ Ｐゴシック" pitchFamily="-107" charset="-128"/>
              </a:rPr>
              <a:t> = b</a:t>
            </a:r>
            <a:r>
              <a:rPr lang="en-US" i="1" baseline="-25000" dirty="0">
                <a:ea typeface="ＭＳ Ｐゴシック" pitchFamily="-107" charset="-128"/>
              </a:rPr>
              <a:t>i1</a:t>
            </a:r>
            <a:r>
              <a:rPr lang="en-US" i="1" dirty="0">
                <a:ea typeface="ＭＳ Ｐゴシック" pitchFamily="-107" charset="-128"/>
              </a:rPr>
              <a:t> </a:t>
            </a:r>
            <a:r>
              <a:rPr lang="en-US" i="1" dirty="0" err="1">
                <a:ea typeface="ＭＳ Ｐゴシック" pitchFamily="-107" charset="-128"/>
              </a:rPr>
              <a:t>xor</a:t>
            </a:r>
            <a:r>
              <a:rPr lang="en-US" i="1" dirty="0">
                <a:ea typeface="ＭＳ Ｐゴシック" pitchFamily="-107" charset="-128"/>
              </a:rPr>
              <a:t> b</a:t>
            </a:r>
            <a:r>
              <a:rPr lang="en-US" i="1" baseline="-25000" dirty="0">
                <a:ea typeface="ＭＳ Ｐゴシック" pitchFamily="-107" charset="-128"/>
              </a:rPr>
              <a:t>i2</a:t>
            </a:r>
            <a:r>
              <a:rPr lang="en-US" i="1" dirty="0">
                <a:ea typeface="ＭＳ Ｐゴシック" pitchFamily="-107" charset="-128"/>
              </a:rPr>
              <a:t> </a:t>
            </a:r>
            <a:r>
              <a:rPr lang="en-US" i="1" dirty="0" err="1">
                <a:ea typeface="ＭＳ Ｐゴシック" pitchFamily="-107" charset="-128"/>
              </a:rPr>
              <a:t>xor</a:t>
            </a:r>
            <a:r>
              <a:rPr lang="en-US" i="1" dirty="0">
                <a:ea typeface="ＭＳ Ｐゴシック" pitchFamily="-107" charset="-128"/>
              </a:rPr>
              <a:t> . . . </a:t>
            </a:r>
            <a:r>
              <a:rPr lang="en-US" i="1" dirty="0" err="1">
                <a:ea typeface="ＭＳ Ｐゴシック" pitchFamily="-107" charset="-128"/>
              </a:rPr>
              <a:t>xor</a:t>
            </a:r>
            <a:r>
              <a:rPr lang="en-US" i="1" dirty="0">
                <a:ea typeface="ＭＳ Ｐゴシック" pitchFamily="-107" charset="-128"/>
              </a:rPr>
              <a:t> </a:t>
            </a:r>
            <a:r>
              <a:rPr lang="en-US" i="1" dirty="0" err="1">
                <a:ea typeface="ＭＳ Ｐゴシック" pitchFamily="-107" charset="-128"/>
              </a:rPr>
              <a:t>b</a:t>
            </a:r>
            <a:r>
              <a:rPr lang="en-US" i="1" baseline="-25000" dirty="0" err="1">
                <a:ea typeface="ＭＳ Ｐゴシック" pitchFamily="-107" charset="-128"/>
              </a:rPr>
              <a:t>im</a:t>
            </a:r>
            <a:r>
              <a:rPr lang="en-US" i="1" dirty="0">
                <a:ea typeface="ＭＳ Ｐゴシック" pitchFamily="-107" charset="-128"/>
              </a:rPr>
              <a:t> </a:t>
            </a:r>
          </a:p>
          <a:p>
            <a:pPr lvl="1" eaLnBrk="1" hangingPunct="1">
              <a:buFont typeface="Wingdings" pitchFamily="-107" charset="2"/>
              <a:buChar char="l"/>
              <a:defRPr/>
            </a:pPr>
            <a:r>
              <a:rPr lang="en-US" dirty="0">
                <a:ea typeface="ＭＳ Ｐゴシック" pitchFamily="-107" charset="-128"/>
              </a:rPr>
              <a:t>a longitudinal redundancy check</a:t>
            </a:r>
          </a:p>
          <a:p>
            <a:pPr lvl="1" eaLnBrk="1" hangingPunct="1">
              <a:buFont typeface="Wingdings" pitchFamily="-107" charset="2"/>
              <a:buChar char="l"/>
              <a:defRPr/>
            </a:pPr>
            <a:r>
              <a:rPr lang="en-US" dirty="0">
                <a:ea typeface="ＭＳ Ｐゴシック" pitchFamily="-107" charset="-128"/>
              </a:rPr>
              <a:t>reasonably effective as data integrity check</a:t>
            </a:r>
            <a:endParaRPr lang="en-US" i="1" dirty="0">
              <a:ea typeface="ＭＳ Ｐゴシック" pitchFamily="-107" charset="-128"/>
            </a:endParaRPr>
          </a:p>
          <a:p>
            <a:pPr eaLnBrk="1" hangingPunct="1">
              <a:buFont typeface="Wingdings" pitchFamily="-107" charset="2"/>
              <a:buChar char="Ø"/>
              <a:defRPr/>
            </a:pPr>
            <a:r>
              <a:rPr lang="en-US" dirty="0">
                <a:ea typeface="ＭＳ Ｐゴシック" pitchFamily="-107" charset="-128"/>
              </a:rPr>
              <a:t>one-bit circular shift on hash value</a:t>
            </a:r>
          </a:p>
          <a:p>
            <a:pPr lvl="1" eaLnBrk="1" hangingPunct="1">
              <a:buFont typeface="Wingdings" pitchFamily="-107" charset="2"/>
              <a:buChar char="l"/>
              <a:defRPr/>
            </a:pPr>
            <a:r>
              <a:rPr lang="en-US" dirty="0">
                <a:ea typeface="ＭＳ Ｐゴシック" pitchFamily="-107" charset="-128"/>
              </a:rPr>
              <a:t>for each successive </a:t>
            </a:r>
            <a:r>
              <a:rPr lang="en-US" i="1" dirty="0">
                <a:ea typeface="ＭＳ Ｐゴシック" pitchFamily="-107" charset="-128"/>
              </a:rPr>
              <a:t>n-bit </a:t>
            </a:r>
            <a:r>
              <a:rPr lang="en-US" dirty="0">
                <a:ea typeface="ＭＳ Ｐゴシック" pitchFamily="-107" charset="-128"/>
              </a:rPr>
              <a:t>block</a:t>
            </a:r>
          </a:p>
          <a:p>
            <a:pPr lvl="2" eaLnBrk="1" hangingPunct="1">
              <a:defRPr/>
            </a:pPr>
            <a:r>
              <a:rPr lang="en-US" dirty="0">
                <a:ea typeface="ＭＳ Ｐゴシック" pitchFamily="-107" charset="-128"/>
              </a:rPr>
              <a:t>rotate current hash value to left by1bit and XOR block</a:t>
            </a:r>
          </a:p>
          <a:p>
            <a:pPr lvl="1" eaLnBrk="1" hangingPunct="1">
              <a:buFont typeface="Wingdings" pitchFamily="-107" charset="2"/>
              <a:buChar char="l"/>
              <a:defRPr/>
            </a:pPr>
            <a:r>
              <a:rPr lang="en-US" dirty="0">
                <a:ea typeface="ＭＳ Ｐゴシック" pitchFamily="-107" charset="-128"/>
              </a:rPr>
              <a:t>good for data integrity but useless for 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E5638CF-616D-488F-4E05-FFD4BC13E604}"/>
              </a:ext>
            </a:extLst>
          </p:cNvPr>
          <p:cNvSpPr>
            <a:spLocks noGrp="1" noChangeArrowheads="1"/>
          </p:cNvSpPr>
          <p:nvPr>
            <p:ph type="title"/>
          </p:nvPr>
        </p:nvSpPr>
        <p:spPr/>
        <p:txBody>
          <a:bodyPr>
            <a:normAutofit fontScale="90000"/>
          </a:bodyPr>
          <a:lstStyle/>
          <a:p>
            <a:pPr eaLnBrk="1" hangingPunct="1">
              <a:defRPr/>
            </a:pPr>
            <a:r>
              <a:rPr lang="en-US" sz="4000">
                <a:ea typeface="ＭＳ Ｐゴシック" pitchFamily="-107" charset="-128"/>
              </a:rPr>
              <a:t>Hash Function Requirements</a:t>
            </a:r>
            <a:endParaRPr lang="en-AU" sz="4000">
              <a:ea typeface="ＭＳ Ｐゴシック" pitchFamily="-107" charset="-128"/>
            </a:endParaRPr>
          </a:p>
        </p:txBody>
      </p:sp>
      <p:graphicFrame>
        <p:nvGraphicFramePr>
          <p:cNvPr id="15363" name="Object 2">
            <a:extLst>
              <a:ext uri="{FF2B5EF4-FFF2-40B4-BE49-F238E27FC236}">
                <a16:creationId xmlns:a16="http://schemas.microsoft.com/office/drawing/2014/main" id="{8D15C70B-3D87-4CAD-8A03-4C095B18B17C}"/>
              </a:ext>
            </a:extLst>
          </p:cNvPr>
          <p:cNvGraphicFramePr>
            <a:graphicFrameLocks noChangeAspect="1"/>
          </p:cNvGraphicFramePr>
          <p:nvPr>
            <p:extLst>
              <p:ext uri="{D42A27DB-BD31-4B8C-83A1-F6EECF244321}">
                <p14:modId xmlns:p14="http://schemas.microsoft.com/office/powerpoint/2010/main" val="4278663165"/>
              </p:ext>
            </p:extLst>
          </p:nvPr>
        </p:nvGraphicFramePr>
        <p:xfrm>
          <a:off x="1043608" y="1988840"/>
          <a:ext cx="7281863" cy="4572000"/>
        </p:xfrm>
        <a:graphic>
          <a:graphicData uri="http://schemas.openxmlformats.org/presentationml/2006/ole">
            <mc:AlternateContent xmlns:mc="http://schemas.openxmlformats.org/markup-compatibility/2006">
              <mc:Choice xmlns:v="urn:schemas-microsoft-com:vml" Requires="v">
                <p:oleObj name="Document" r:id="rId3" imgW="13716000" imgH="8204200" progId="Word.Document.12">
                  <p:link updateAutomatic="1"/>
                </p:oleObj>
              </mc:Choice>
              <mc:Fallback>
                <p:oleObj name="Document" r:id="rId3" imgW="13716000" imgH="8204200" progId="Word.Document.12">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988840"/>
                        <a:ext cx="7281863" cy="457200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207D07E-0B76-0079-2914-46961A0B2C7B}"/>
              </a:ext>
            </a:extLst>
          </p:cNvPr>
          <p:cNvSpPr>
            <a:spLocks noGrp="1" noChangeArrowheads="1"/>
          </p:cNvSpPr>
          <p:nvPr>
            <p:ph type="title"/>
          </p:nvPr>
        </p:nvSpPr>
        <p:spPr/>
        <p:txBody>
          <a:bodyPr/>
          <a:lstStyle/>
          <a:p>
            <a:pPr eaLnBrk="1" hangingPunct="1">
              <a:defRPr/>
            </a:pPr>
            <a:r>
              <a:rPr lang="en-US">
                <a:ea typeface="ＭＳ Ｐゴシック" pitchFamily="-107" charset="-128"/>
              </a:rPr>
              <a:t>Secure Hash Algorithm</a:t>
            </a:r>
            <a:endParaRPr lang="en-AU">
              <a:ea typeface="ＭＳ Ｐゴシック" pitchFamily="-107" charset="-128"/>
            </a:endParaRPr>
          </a:p>
        </p:txBody>
      </p:sp>
      <p:sp>
        <p:nvSpPr>
          <p:cNvPr id="59395" name="Rectangle 3">
            <a:extLst>
              <a:ext uri="{FF2B5EF4-FFF2-40B4-BE49-F238E27FC236}">
                <a16:creationId xmlns:a16="http://schemas.microsoft.com/office/drawing/2014/main" id="{174674C4-2197-31A4-19D7-15EDE0AEBB6D}"/>
              </a:ext>
            </a:extLst>
          </p:cNvPr>
          <p:cNvSpPr>
            <a:spLocks noGrp="1" noChangeArrowheads="1"/>
          </p:cNvSpPr>
          <p:nvPr>
            <p:ph idx="1"/>
          </p:nvPr>
        </p:nvSpPr>
        <p:spPr/>
        <p:txBody>
          <a:bodyPr>
            <a:normAutofit fontScale="77500" lnSpcReduction="20000"/>
          </a:bodyPr>
          <a:lstStyle/>
          <a:p>
            <a:pPr eaLnBrk="1" hangingPunct="1">
              <a:buFont typeface="Wingdings" pitchFamily="-107" charset="2"/>
              <a:buChar char="Ø"/>
              <a:defRPr/>
            </a:pPr>
            <a:r>
              <a:rPr lang="en-AU" sz="2800" dirty="0">
                <a:ea typeface="ＭＳ Ｐゴシック" pitchFamily="-107" charset="-128"/>
                <a:cs typeface="ＭＳ Ｐゴシック" pitchFamily="-107" charset="-128"/>
              </a:rPr>
              <a:t>SHA originally designed by NIST &amp; NSA in 1993</a:t>
            </a:r>
          </a:p>
          <a:p>
            <a:pPr eaLnBrk="1" hangingPunct="1">
              <a:buFont typeface="Wingdings" pitchFamily="-107" charset="2"/>
              <a:buChar char="Ø"/>
              <a:defRPr/>
            </a:pPr>
            <a:r>
              <a:rPr lang="en-AU" sz="2800" dirty="0">
                <a:ea typeface="ＭＳ Ｐゴシック" pitchFamily="-107" charset="-128"/>
                <a:cs typeface="ＭＳ Ｐゴシック" pitchFamily="-107" charset="-128"/>
              </a:rPr>
              <a:t>was revised in 1995 as SHA-1</a:t>
            </a:r>
          </a:p>
          <a:p>
            <a:pPr eaLnBrk="1" hangingPunct="1">
              <a:buFont typeface="Wingdings" pitchFamily="-107" charset="2"/>
              <a:buChar char="Ø"/>
              <a:defRPr/>
            </a:pPr>
            <a:r>
              <a:rPr lang="en-AU" sz="2800" dirty="0">
                <a:ea typeface="ＭＳ Ｐゴシック" pitchFamily="-107" charset="-128"/>
                <a:cs typeface="ＭＳ Ｐゴシック" pitchFamily="-107" charset="-128"/>
              </a:rPr>
              <a:t>US standard for use with DSA signature scheme </a:t>
            </a:r>
          </a:p>
          <a:p>
            <a:pPr lvl="1" eaLnBrk="1" hangingPunct="1">
              <a:buFont typeface="Wingdings" pitchFamily="-107" charset="2"/>
              <a:buChar char="l"/>
              <a:defRPr/>
            </a:pPr>
            <a:r>
              <a:rPr lang="en-US" sz="2400" dirty="0"/>
              <a:t>standard is FIPS 180-1 1995, also Internet RFC3174</a:t>
            </a:r>
            <a:endParaRPr lang="en-AU" sz="2400" dirty="0"/>
          </a:p>
          <a:p>
            <a:pPr lvl="1" eaLnBrk="1" hangingPunct="1">
              <a:buFont typeface="Wingdings" pitchFamily="-107" charset="2"/>
              <a:buChar char="l"/>
              <a:defRPr/>
            </a:pPr>
            <a:r>
              <a:rPr lang="en-AU" sz="2400" dirty="0"/>
              <a:t>the algorithm is SHA, the standard is SHS </a:t>
            </a:r>
          </a:p>
          <a:p>
            <a:pPr eaLnBrk="1" hangingPunct="1">
              <a:buFont typeface="Wingdings" pitchFamily="-107" charset="2"/>
              <a:buChar char="Ø"/>
              <a:defRPr/>
            </a:pPr>
            <a:r>
              <a:rPr lang="en-AU" sz="2800" dirty="0">
                <a:ea typeface="ＭＳ Ｐゴシック" pitchFamily="-107" charset="-128"/>
                <a:cs typeface="ＭＳ Ｐゴシック" pitchFamily="-107" charset="-128"/>
              </a:rPr>
              <a:t>based on design of MD4 with key differences </a:t>
            </a:r>
          </a:p>
          <a:p>
            <a:pPr eaLnBrk="1" hangingPunct="1">
              <a:buFont typeface="Wingdings" pitchFamily="-107" charset="2"/>
              <a:buChar char="Ø"/>
              <a:defRPr/>
            </a:pPr>
            <a:r>
              <a:rPr lang="en-AU" sz="2800" dirty="0">
                <a:ea typeface="ＭＳ Ｐゴシック" pitchFamily="-107" charset="-128"/>
                <a:cs typeface="ＭＳ Ｐゴシック" pitchFamily="-107" charset="-128"/>
              </a:rPr>
              <a:t>produces 160-bit hash values </a:t>
            </a:r>
          </a:p>
          <a:p>
            <a:pPr eaLnBrk="1" hangingPunct="1">
              <a:buFont typeface="Wingdings" pitchFamily="-107" charset="2"/>
              <a:buChar char="Ø"/>
              <a:defRPr/>
            </a:pPr>
            <a:r>
              <a:rPr lang="en-AU" sz="2800" dirty="0">
                <a:ea typeface="ＭＳ Ｐゴシック" pitchFamily="-107" charset="-128"/>
                <a:cs typeface="ＭＳ Ｐゴシック" pitchFamily="-107" charset="-128"/>
              </a:rPr>
              <a:t>recent 2005 results on security of SHA-1 have raised concerns on its use in future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2F71-E65A-1904-56EF-3318CFCCA1F5}"/>
              </a:ext>
            </a:extLst>
          </p:cNvPr>
          <p:cNvSpPr>
            <a:spLocks noGrp="1"/>
          </p:cNvSpPr>
          <p:nvPr>
            <p:ph type="title"/>
          </p:nvPr>
        </p:nvSpPr>
        <p:spPr/>
        <p:txBody>
          <a:bodyPr/>
          <a:lstStyle/>
          <a:p>
            <a:pPr>
              <a:defRPr/>
            </a:pPr>
            <a:endParaRPr lang="en-US" dirty="0"/>
          </a:p>
        </p:txBody>
      </p:sp>
      <p:pic>
        <p:nvPicPr>
          <p:cNvPr id="31747" name="Picture 2">
            <a:extLst>
              <a:ext uri="{FF2B5EF4-FFF2-40B4-BE49-F238E27FC236}">
                <a16:creationId xmlns:a16="http://schemas.microsoft.com/office/drawing/2014/main" id="{BE75D291-F44B-8094-2C3D-415143B5F5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888" y="2060575"/>
            <a:ext cx="6950075" cy="27368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4473</TotalTime>
  <Words>1775</Words>
  <Application>Microsoft Macintosh PowerPoint</Application>
  <PresentationFormat>On-screen Show (4:3)</PresentationFormat>
  <Paragraphs>114</Paragraphs>
  <Slides>18</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18</vt:i4>
      </vt:variant>
    </vt:vector>
  </HeadingPairs>
  <TitlesOfParts>
    <vt:vector size="24" baseType="lpstr">
      <vt:lpstr>Arial</vt:lpstr>
      <vt:lpstr>ＭＳ Ｐゴシック</vt:lpstr>
      <vt:lpstr>Wingdings</vt:lpstr>
      <vt:lpstr>Courier New</vt:lpstr>
      <vt:lpstr>Dividend</vt:lpstr>
      <vt:lpstr>/Document1!OLE_LINK1</vt:lpstr>
      <vt:lpstr>Cryptographic Hash Functions</vt:lpstr>
      <vt:lpstr>Data integrity</vt:lpstr>
      <vt:lpstr>Hash Functions</vt:lpstr>
      <vt:lpstr>Cryptographic Hash Function</vt:lpstr>
      <vt:lpstr>Other Hash Function Uses</vt:lpstr>
      <vt:lpstr>Two Simple Insecure Hash Functions</vt:lpstr>
      <vt:lpstr>Hash Function Requirements</vt:lpstr>
      <vt:lpstr>Secure Hash Algorithm</vt:lpstr>
      <vt:lpstr>PowerPoint Presentation</vt:lpstr>
      <vt:lpstr>Merkle–Damgard hash function construction</vt:lpstr>
      <vt:lpstr>SHA-1</vt:lpstr>
      <vt:lpstr>SHA-1</vt:lpstr>
      <vt:lpstr>SHA-1</vt:lpstr>
      <vt:lpstr>SHA-1</vt:lpstr>
      <vt:lpstr>SHA-1</vt:lpstr>
      <vt:lpstr>Revised Secure Hash Standard</vt:lpstr>
      <vt:lpstr>SHA Versions</vt:lpstr>
      <vt:lpstr>References</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keywords/>
  <dc:description/>
  <cp:lastModifiedBy>Zainab Abaid</cp:lastModifiedBy>
  <cp:revision>132</cp:revision>
  <cp:lastPrinted>2009-08-28T04:22:45Z</cp:lastPrinted>
  <dcterms:created xsi:type="dcterms:W3CDTF">2009-08-28T03:17:07Z</dcterms:created>
  <dcterms:modified xsi:type="dcterms:W3CDTF">2022-10-06T10:02:41Z</dcterms:modified>
  <cp:category/>
</cp:coreProperties>
</file>