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handoutMasterIdLst>
    <p:handoutMasterId r:id="rId45"/>
  </p:handoutMasterIdLst>
  <p:sldIdLst>
    <p:sldId id="519" r:id="rId2"/>
    <p:sldId id="518" r:id="rId3"/>
    <p:sldId id="517" r:id="rId4"/>
    <p:sldId id="399" r:id="rId5"/>
    <p:sldId id="480" r:id="rId6"/>
    <p:sldId id="505" r:id="rId7"/>
    <p:sldId id="481" r:id="rId8"/>
    <p:sldId id="365" r:id="rId9"/>
    <p:sldId id="482" r:id="rId10"/>
    <p:sldId id="384" r:id="rId11"/>
    <p:sldId id="404" r:id="rId12"/>
    <p:sldId id="368" r:id="rId13"/>
    <p:sldId id="486" r:id="rId14"/>
    <p:sldId id="487" r:id="rId15"/>
    <p:sldId id="488" r:id="rId16"/>
    <p:sldId id="489" r:id="rId17"/>
    <p:sldId id="506" r:id="rId18"/>
    <p:sldId id="490" r:id="rId19"/>
    <p:sldId id="507" r:id="rId20"/>
    <p:sldId id="491" r:id="rId21"/>
    <p:sldId id="492" r:id="rId22"/>
    <p:sldId id="415" r:id="rId23"/>
    <p:sldId id="374" r:id="rId24"/>
    <p:sldId id="386" r:id="rId25"/>
    <p:sldId id="494" r:id="rId26"/>
    <p:sldId id="392" r:id="rId27"/>
    <p:sldId id="375" r:id="rId28"/>
    <p:sldId id="495" r:id="rId29"/>
    <p:sldId id="516" r:id="rId30"/>
    <p:sldId id="419" r:id="rId31"/>
    <p:sldId id="497" r:id="rId32"/>
    <p:sldId id="390" r:id="rId33"/>
    <p:sldId id="436" r:id="rId34"/>
    <p:sldId id="508" r:id="rId35"/>
    <p:sldId id="509" r:id="rId36"/>
    <p:sldId id="510" r:id="rId37"/>
    <p:sldId id="511" r:id="rId38"/>
    <p:sldId id="512" r:id="rId39"/>
    <p:sldId id="513" r:id="rId40"/>
    <p:sldId id="514" r:id="rId41"/>
    <p:sldId id="515" r:id="rId42"/>
    <p:sldId id="454"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Julie Boyles" initials="JB" lastIdx="3" clrIdx="6">
    <p:extLst>
      <p:ext uri="{19B8F6BF-5375-455C-9EA6-DF929625EA0E}">
        <p15:presenceInfo xmlns:p15="http://schemas.microsoft.com/office/powerpoint/2012/main" userId="Julie Boy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80346" autoAdjust="0"/>
  </p:normalViewPr>
  <p:slideViewPr>
    <p:cSldViewPr snapToGrid="0" snapToObjects="1">
      <p:cViewPr varScale="1">
        <p:scale>
          <a:sx n="87" d="100"/>
          <a:sy n="87" d="100"/>
        </p:scale>
        <p:origin x="23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3" d="100"/>
          <a:sy n="63" d="100"/>
        </p:scale>
        <p:origin x="1018"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8327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This figure shows that the two sides exchange keying information in the first two exchanges (Steps 1 and 4). If you are mathematically inclined, you can follow the process in detail, but we will only look at the most important highlights. </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Using this keying information plus information that each side </a:t>
            </a:r>
            <a:r>
              <a:rPr lang="en-US" sz="1200" b="0" i="1" u="none" strike="noStrike" kern="1200" cap="none" baseline="0" dirty="0">
                <a:solidFill>
                  <a:schemeClr val="dk1"/>
                </a:solidFill>
                <a:latin typeface="Arial"/>
                <a:ea typeface="Arial"/>
                <a:cs typeface="Arial"/>
                <a:sym typeface="Arial"/>
              </a:rPr>
              <a:t>does not </a:t>
            </a:r>
            <a:r>
              <a:rPr lang="en-US" sz="1200" b="0" i="0" u="none" strike="noStrike" kern="1200" cap="none" baseline="0" dirty="0">
                <a:solidFill>
                  <a:schemeClr val="dk1"/>
                </a:solidFill>
                <a:latin typeface="Arial"/>
                <a:ea typeface="Arial"/>
                <a:cs typeface="Arial"/>
                <a:sym typeface="Arial"/>
              </a:rPr>
              <a:t>transmit (random numbers </a:t>
            </a:r>
            <a:r>
              <a:rPr lang="en-US" sz="1200" b="0" i="1" u="none" strike="noStrike" kern="1200" cap="none" baseline="0" dirty="0">
                <a:solidFill>
                  <a:schemeClr val="dk1"/>
                </a:solidFill>
                <a:latin typeface="Arial"/>
                <a:ea typeface="Arial"/>
                <a:cs typeface="Arial"/>
                <a:sym typeface="Arial"/>
              </a:rPr>
              <a:t>x </a:t>
            </a:r>
            <a:r>
              <a:rPr lang="en-US" sz="1200" b="0" i="0" u="none" strike="noStrike" kern="1200" cap="none" baseline="0" dirty="0">
                <a:solidFill>
                  <a:schemeClr val="dk1"/>
                </a:solidFill>
                <a:latin typeface="Arial"/>
                <a:ea typeface="Arial"/>
                <a:cs typeface="Arial"/>
                <a:sym typeface="Arial"/>
              </a:rPr>
              <a:t>and </a:t>
            </a:r>
            <a:r>
              <a:rPr lang="en-US" sz="1200" b="0" i="1" u="none" strike="noStrike" kern="1200" cap="none" baseline="0" dirty="0">
                <a:solidFill>
                  <a:schemeClr val="dk1"/>
                </a:solidFill>
                <a:latin typeface="Arial"/>
                <a:ea typeface="Arial"/>
                <a:cs typeface="Arial"/>
                <a:sym typeface="Arial"/>
              </a:rPr>
              <a:t>y</a:t>
            </a:r>
            <a:r>
              <a:rPr lang="en-US" sz="1200" b="0" i="0" u="none" strike="noStrike" kern="1200" cap="none" baseline="0" dirty="0">
                <a:solidFill>
                  <a:schemeClr val="dk1"/>
                </a:solidFill>
                <a:latin typeface="Arial"/>
                <a:ea typeface="Arial"/>
                <a:cs typeface="Arial"/>
                <a:sym typeface="Arial"/>
              </a:rPr>
              <a:t>), the two sides each compute the </a:t>
            </a:r>
            <a:r>
              <a:rPr lang="en-US" sz="1200" b="0" i="1" u="none" strike="noStrike" kern="1200" cap="none" baseline="0" dirty="0">
                <a:solidFill>
                  <a:schemeClr val="dk1"/>
                </a:solidFill>
                <a:latin typeface="Arial"/>
                <a:ea typeface="Arial"/>
                <a:cs typeface="Arial"/>
                <a:sym typeface="Arial"/>
              </a:rPr>
              <a:t>same </a:t>
            </a:r>
            <a:r>
              <a:rPr lang="en-US" sz="1200" b="0" i="0" u="none" strike="noStrike" kern="1200" cap="none" baseline="0" dirty="0">
                <a:solidFill>
                  <a:schemeClr val="dk1"/>
                </a:solidFill>
                <a:latin typeface="Arial"/>
                <a:ea typeface="Arial"/>
                <a:cs typeface="Arial"/>
                <a:sym typeface="Arial"/>
              </a:rPr>
              <a:t>symmetric key (</a:t>
            </a:r>
            <a:r>
              <a:rPr lang="en-US" sz="1200" b="0" i="1" u="none" strike="noStrike" kern="1200" cap="none" baseline="0" dirty="0">
                <a:solidFill>
                  <a:schemeClr val="dk1"/>
                </a:solidFill>
                <a:latin typeface="Arial"/>
                <a:ea typeface="Arial"/>
                <a:cs typeface="Arial"/>
                <a:sym typeface="Arial"/>
              </a:rPr>
              <a:t>gxy </a:t>
            </a:r>
            <a:r>
              <a:rPr lang="en-US" sz="1200" b="0" i="0" u="none" strike="noStrike" kern="1200" cap="none" baseline="0" dirty="0">
                <a:solidFill>
                  <a:schemeClr val="dk1"/>
                </a:solidFill>
                <a:latin typeface="Arial"/>
                <a:ea typeface="Arial"/>
                <a:cs typeface="Arial"/>
                <a:sym typeface="Arial"/>
              </a:rPr>
              <a:t>mod </a:t>
            </a:r>
            <a:r>
              <a:rPr lang="en-US" sz="1200" b="0" i="1" u="none" strike="noStrike" kern="1200" cap="none" baseline="0" dirty="0">
                <a:solidFill>
                  <a:schemeClr val="dk1"/>
                </a:solidFill>
                <a:latin typeface="Arial"/>
                <a:ea typeface="Arial"/>
                <a:cs typeface="Arial"/>
                <a:sym typeface="Arial"/>
              </a:rPr>
              <a:t>p</a:t>
            </a:r>
            <a:r>
              <a:rPr lang="en-US" sz="1200" b="0" i="0" u="none" strike="noStrike" kern="1200" cap="none" baseline="0" dirty="0">
                <a:solidFill>
                  <a:schemeClr val="dk1"/>
                </a:solidFill>
                <a:latin typeface="Arial"/>
                <a:ea typeface="Arial"/>
                <a:cs typeface="Arial"/>
                <a:sym typeface="Arial"/>
              </a:rPr>
              <a:t>). They then use this key as a session key for subsequent symmetric key encryption (Step 6).</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9521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This figure shows how to create a </a:t>
            </a:r>
            <a:r>
              <a:rPr lang="en-US" sz="1200" b="1" i="0" u="none" strike="noStrike" kern="1200" cap="none" baseline="0" dirty="0">
                <a:solidFill>
                  <a:schemeClr val="dk1"/>
                </a:solidFill>
                <a:latin typeface="Arial"/>
                <a:ea typeface="Arial"/>
                <a:cs typeface="Arial"/>
                <a:sym typeface="Arial"/>
              </a:rPr>
              <a:t>digital signature</a:t>
            </a:r>
            <a:r>
              <a:rPr lang="en-US" sz="1200" b="0" i="0" u="none" strike="noStrike" kern="1200" cap="none" baseline="0" dirty="0">
                <a:solidFill>
                  <a:schemeClr val="dk1"/>
                </a:solidFill>
                <a:latin typeface="Arial"/>
                <a:ea typeface="Arial"/>
                <a:cs typeface="Arial"/>
                <a:sym typeface="Arial"/>
              </a:rPr>
              <a:t>, which authenticates a single message with public key encryption. The process is roughly analogous to the way human signatures authenticate documents.</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The first step (1) in creating a digital signature for authentication is to hash the plaintext message. The resulting hash is called the </a:t>
            </a:r>
            <a:r>
              <a:rPr lang="en-US" sz="1200" b="1" i="0" u="none" strike="noStrike" kern="1200" cap="none" baseline="0" dirty="0">
                <a:solidFill>
                  <a:schemeClr val="dk1"/>
                </a:solidFill>
                <a:latin typeface="Arial"/>
                <a:ea typeface="Arial"/>
                <a:cs typeface="Arial"/>
                <a:sym typeface="Arial"/>
              </a:rPr>
              <a:t>message digest</a:t>
            </a:r>
            <a:r>
              <a:rPr lang="en-US" sz="1200" b="0" i="0" u="none" strike="noStrike" kern="1200" cap="none" baseline="0" dirty="0">
                <a:solidFill>
                  <a:schemeClr val="dk1"/>
                </a:solidFill>
                <a:latin typeface="Arial"/>
                <a:ea typeface="Arial"/>
                <a:cs typeface="Arial"/>
                <a:sym typeface="Arial"/>
              </a:rPr>
              <a:t>. In the second step (2), the sender encrypts the message digest with the sender’s own private key. Note that the sender used his or her own private key, not the receiver’s public key. This step creates the </a:t>
            </a:r>
            <a:r>
              <a:rPr lang="en-US" sz="1200" b="1" i="0" u="none" strike="noStrike" kern="1200" cap="none" baseline="0" dirty="0">
                <a:solidFill>
                  <a:schemeClr val="dk1"/>
                </a:solidFill>
                <a:latin typeface="Arial"/>
                <a:ea typeface="Arial"/>
                <a:cs typeface="Arial"/>
                <a:sym typeface="Arial"/>
              </a:rPr>
              <a:t>digital signature</a:t>
            </a:r>
            <a:r>
              <a:rPr lang="en-US" sz="1200" b="0" i="0" u="none" strike="noStrike" kern="1200" cap="none" baseline="0" dirty="0">
                <a:solidFill>
                  <a:schemeClr val="dk1"/>
                </a:solidFill>
                <a:latin typeface="Arial"/>
                <a:ea typeface="Arial"/>
                <a:cs typeface="Arial"/>
                <a:sym typeface="Arial"/>
              </a:rPr>
              <a:t>. The third step (3) in using a digital signature for authentication is to send the message. In step four (4), the verifier hashes the original plaintext message with the same hashing algorithm the supplicant used. This should produce a message digest. In step five (5), the verification process begins and the receiver first decrypts the digital signature with the </a:t>
            </a:r>
            <a:r>
              <a:rPr lang="en-US" sz="1200" b="0" i="1" u="none" strike="noStrike" kern="1200" cap="none" baseline="0" dirty="0">
                <a:solidFill>
                  <a:schemeClr val="dk1"/>
                </a:solidFill>
                <a:latin typeface="Arial"/>
                <a:ea typeface="Arial"/>
                <a:cs typeface="Arial"/>
                <a:sym typeface="Arial"/>
              </a:rPr>
              <a:t>true party’s </a:t>
            </a:r>
            <a:r>
              <a:rPr lang="en-US" sz="1200" b="0" i="0" u="none" strike="noStrike" kern="1200" cap="none" baseline="0" dirty="0">
                <a:solidFill>
                  <a:schemeClr val="dk1"/>
                </a:solidFill>
                <a:latin typeface="Arial"/>
                <a:ea typeface="Arial"/>
                <a:cs typeface="Arial"/>
                <a:sym typeface="Arial"/>
              </a:rPr>
              <a:t>public key, which is widely known. Finally, in step six (6) the message digests are compared.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9503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Public key encryption is used for both confidentiality and authentication. A frequent source of confusion for students is that public key encryption uses different keys for these two goals. This figure illustrates these differences.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37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 </a:t>
            </a:r>
            <a:r>
              <a:rPr lang="en-US" sz="1200" b="1" i="0" u="none" strike="noStrike" kern="1200" cap="none" baseline="0" dirty="0">
                <a:solidFill>
                  <a:schemeClr val="dk1"/>
                </a:solidFill>
                <a:latin typeface="Arial"/>
                <a:ea typeface="Arial"/>
                <a:cs typeface="Arial"/>
                <a:sym typeface="Arial"/>
              </a:rPr>
              <a:t>digital certificate </a:t>
            </a:r>
            <a:r>
              <a:rPr lang="en-US" sz="1200" b="0" i="0" u="none" strike="noStrike" kern="1200" cap="none" baseline="0" dirty="0">
                <a:solidFill>
                  <a:schemeClr val="dk1"/>
                </a:solidFill>
                <a:latin typeface="Arial"/>
                <a:ea typeface="Arial"/>
                <a:cs typeface="Arial"/>
                <a:sym typeface="Arial"/>
              </a:rPr>
              <a:t>contains a number of fields, which are shown in Figure 3-18. Most importantly, the digital certificate contains the </a:t>
            </a:r>
            <a:r>
              <a:rPr lang="en-US" sz="1200" b="0" i="1" u="none" strike="noStrike" kern="1200" cap="none" baseline="0" dirty="0">
                <a:solidFill>
                  <a:schemeClr val="dk1"/>
                </a:solidFill>
                <a:latin typeface="Arial"/>
                <a:ea typeface="Arial"/>
                <a:cs typeface="Arial"/>
                <a:sym typeface="Arial"/>
              </a:rPr>
              <a:t>name of the true party </a:t>
            </a:r>
            <a:r>
              <a:rPr lang="en-US" sz="1200" b="0" i="0" u="none" strike="noStrike" kern="1200" cap="none" baseline="0" dirty="0">
                <a:solidFill>
                  <a:schemeClr val="dk1"/>
                </a:solidFill>
                <a:latin typeface="Arial"/>
                <a:ea typeface="Arial"/>
                <a:cs typeface="Arial"/>
                <a:sym typeface="Arial"/>
              </a:rPr>
              <a:t>(in the Subject field) and the </a:t>
            </a:r>
            <a:r>
              <a:rPr lang="en-US" sz="1200" b="0" i="1" u="none" strike="noStrike" kern="1200" cap="none" baseline="0" dirty="0">
                <a:solidFill>
                  <a:schemeClr val="dk1"/>
                </a:solidFill>
                <a:latin typeface="Arial"/>
                <a:ea typeface="Arial"/>
                <a:cs typeface="Arial"/>
                <a:sym typeface="Arial"/>
              </a:rPr>
              <a:t>true party’s public key </a:t>
            </a:r>
            <a:r>
              <a:rPr lang="en-US" sz="1200" b="0" i="0" u="none" strike="noStrike" kern="1200" cap="none" baseline="0" dirty="0">
                <a:solidFill>
                  <a:schemeClr val="dk1"/>
                </a:solidFill>
                <a:latin typeface="Arial"/>
                <a:ea typeface="Arial"/>
                <a:cs typeface="Arial"/>
                <a:sym typeface="Arial"/>
              </a:rPr>
              <a:t>(in the Public Key field as shown in this figure. The verifier looks up the digital certificate of the true party, then uses this public key in the digital certificate to test the digital signature of the supplicant.</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How does the verifier know that the digital certificate is legitimate?</a:t>
            </a:r>
          </a:p>
          <a:p>
            <a:pPr marL="228600" indent="-228600">
              <a:buFont typeface="+mj-lt"/>
              <a:buAutoNum type="arabicPeriod"/>
            </a:pPr>
            <a:r>
              <a:rPr lang="en-US" sz="1200" b="0" i="0" u="none" strike="noStrike" kern="1200" cap="none" baseline="0" dirty="0">
                <a:solidFill>
                  <a:schemeClr val="dk1"/>
                </a:solidFill>
                <a:latin typeface="Arial"/>
                <a:ea typeface="Arial"/>
                <a:cs typeface="Arial"/>
                <a:sym typeface="Arial"/>
              </a:rPr>
              <a:t>First, the verifier must check that the digital certificate is authentic and has not been modified.</a:t>
            </a:r>
          </a:p>
          <a:p>
            <a:pPr marL="228600" indent="-228600">
              <a:buFont typeface="+mj-lt"/>
              <a:buAutoNum type="arabicPeriod"/>
            </a:pPr>
            <a:r>
              <a:rPr lang="en-US" sz="1200" b="0" i="0" u="none" strike="noStrike" kern="1200" cap="none" baseline="0" dirty="0">
                <a:solidFill>
                  <a:schemeClr val="dk1"/>
                </a:solidFill>
                <a:latin typeface="Arial"/>
                <a:ea typeface="Arial"/>
                <a:cs typeface="Arial"/>
                <a:sym typeface="Arial"/>
              </a:rPr>
              <a:t>Second, each digital certificate has dates before which and after which it is not valid. The receiver must check whether the digital certificate is in its </a:t>
            </a:r>
            <a:r>
              <a:rPr lang="en-US" sz="1200" b="1" i="0" u="none" strike="noStrike" kern="1200" cap="none" baseline="0" dirty="0">
                <a:solidFill>
                  <a:schemeClr val="dk1"/>
                </a:solidFill>
                <a:latin typeface="Arial"/>
                <a:ea typeface="Arial"/>
                <a:cs typeface="Arial"/>
                <a:sym typeface="Arial"/>
              </a:rPr>
              <a:t>valid period</a:t>
            </a:r>
            <a:r>
              <a:rPr lang="en-US" sz="1200" b="0" i="0" u="none" strike="noStrike" kern="1200" cap="none" baseline="0" dirty="0">
                <a:solidFill>
                  <a:schemeClr val="dk1"/>
                </a:solidFill>
                <a:latin typeface="Arial"/>
                <a:ea typeface="Arial"/>
                <a:cs typeface="Arial"/>
                <a:sym typeface="Arial"/>
              </a:rPr>
              <a:t>.</a:t>
            </a:r>
          </a:p>
          <a:p>
            <a:pPr marL="228600" indent="-228600">
              <a:buFont typeface="+mj-lt"/>
              <a:buAutoNum type="arabicPeriod"/>
            </a:pPr>
            <a:r>
              <a:rPr lang="en-US" sz="1200" b="0" i="0" u="none" strike="noStrike" kern="1200" cap="none" baseline="0" dirty="0">
                <a:solidFill>
                  <a:schemeClr val="dk1"/>
                </a:solidFill>
                <a:latin typeface="Arial"/>
                <a:ea typeface="Arial"/>
                <a:cs typeface="Arial"/>
                <a:sym typeface="Arial"/>
              </a:rPr>
              <a:t>Third, even during a digital certificate’s valid period, a CA may </a:t>
            </a:r>
            <a:r>
              <a:rPr lang="en-US" sz="1200" b="1" i="0" u="none" strike="noStrike" kern="1200" cap="none" baseline="0" dirty="0">
                <a:solidFill>
                  <a:schemeClr val="dk1"/>
                </a:solidFill>
                <a:latin typeface="Arial"/>
                <a:ea typeface="Arial"/>
                <a:cs typeface="Arial"/>
                <a:sym typeface="Arial"/>
              </a:rPr>
              <a:t>revoke </a:t>
            </a:r>
            <a:r>
              <a:rPr lang="en-US" sz="1200" b="0" i="0" u="none" strike="noStrike" kern="1200" cap="none" baseline="0" dirty="0">
                <a:solidFill>
                  <a:schemeClr val="dk1"/>
                </a:solidFill>
                <a:latin typeface="Arial"/>
                <a:ea typeface="Arial"/>
                <a:cs typeface="Arial"/>
                <a:sym typeface="Arial"/>
              </a:rPr>
              <a:t>a digital certificate, for instance, if there is misbehavior on the part of the certificate subject. Receivers should not accept revoked certificates.</a:t>
            </a:r>
          </a:p>
          <a:p>
            <a:pPr marL="228600" indent="-228600">
              <a:buFont typeface="+mj-lt"/>
              <a:buAutoNum type="arabicPeriod"/>
            </a:pP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To check for revocation, the verifier can download the certificate authority’s </a:t>
            </a:r>
            <a:r>
              <a:rPr lang="en-US" sz="1200" b="1" i="0" u="none" strike="noStrike" kern="1200" cap="none" baseline="0" dirty="0">
                <a:solidFill>
                  <a:schemeClr val="dk1"/>
                </a:solidFill>
                <a:latin typeface="Arial"/>
                <a:ea typeface="Arial"/>
                <a:cs typeface="Arial"/>
                <a:sym typeface="Arial"/>
              </a:rPr>
              <a:t>certificate revocation list</a:t>
            </a:r>
            <a:r>
              <a:rPr lang="en-US" sz="1200" b="0" i="0" u="none" strike="noStrike" kern="1200" cap="none" baseline="0" dirty="0">
                <a:solidFill>
                  <a:schemeClr val="dk1"/>
                </a:solidFill>
                <a:latin typeface="Arial"/>
                <a:ea typeface="Arial"/>
                <a:cs typeface="Arial"/>
                <a:sym typeface="Arial"/>
              </a:rPr>
              <a:t>. If the serial number of the certificate is in the list, then the CA has revoked the digital certificate.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7778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 digital certificate does not, by itself, authenticate a supplicant. As this figure shows, certificates merely provide the public key of the true party for the verifier to use to make the authentication. Anyone can have the true party’s digital certificate without being the true party, so just having the digital certificate does not authenticate the person or process having the certification.</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70552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The HMAC uses a key exchanged during the initial negotiation phase. However, it does not use this key for symmetric key encryption. Rather, as this figure shows, the sender adds the key to each outgoing message (1), then hashes the combined message and key (2). This hash is the </a:t>
            </a:r>
            <a:r>
              <a:rPr lang="en-US" sz="1200" b="1" i="0" u="none" strike="noStrike" kern="1200" cap="none" baseline="0" dirty="0">
                <a:solidFill>
                  <a:schemeClr val="dk1"/>
                </a:solidFill>
                <a:latin typeface="Arial"/>
                <a:ea typeface="Arial"/>
                <a:cs typeface="Arial"/>
                <a:sym typeface="Arial"/>
              </a:rPr>
              <a:t>key-hashed method authentication code (HMAC)</a:t>
            </a:r>
            <a:r>
              <a:rPr lang="en-US" sz="1200" b="0" i="0" u="none" strike="noStrike" kern="1200" cap="none" baseline="0" dirty="0">
                <a:solidFill>
                  <a:schemeClr val="dk1"/>
                </a:solidFill>
                <a:latin typeface="Arial"/>
                <a:ea typeface="Arial"/>
                <a:cs typeface="Arial"/>
                <a:sym typeface="Arial"/>
              </a:rPr>
              <a:t>. The sender adds the HMAC to the message (3) and then encrypts this combined bit stream with symmetric key encryption (4).</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26857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The first task in establishing a cryptographic system is selecting a </a:t>
            </a:r>
            <a:r>
              <a:rPr lang="en-US" sz="1200" b="1" i="0" u="none" strike="noStrike" kern="1200" cap="none" baseline="0" dirty="0">
                <a:solidFill>
                  <a:schemeClr val="dk1"/>
                </a:solidFill>
                <a:latin typeface="Arial"/>
                <a:ea typeface="Arial"/>
                <a:cs typeface="Arial"/>
                <a:sym typeface="Arial"/>
              </a:rPr>
              <a:t>cryptographic system standard </a:t>
            </a:r>
            <a:r>
              <a:rPr lang="en-US" sz="1200" b="0" i="0" u="none" strike="noStrike" kern="1200" cap="none" baseline="0" dirty="0">
                <a:solidFill>
                  <a:schemeClr val="dk1"/>
                </a:solidFill>
                <a:latin typeface="Arial"/>
                <a:ea typeface="Arial"/>
                <a:cs typeface="Arial"/>
                <a:sym typeface="Arial"/>
              </a:rPr>
              <a:t>for the dialogue. This figure shows that after selecting a cryptographic system standard the remaining handshaking stages are performed.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2626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Cryptographic systems are often used over untrusted networks. This figure shows that a </a:t>
            </a:r>
            <a:r>
              <a:rPr lang="en-US" sz="1200" b="1" i="0" u="none" strike="noStrike" kern="1200" cap="none" baseline="0" dirty="0">
                <a:solidFill>
                  <a:schemeClr val="dk1"/>
                </a:solidFill>
                <a:latin typeface="Arial"/>
                <a:ea typeface="Arial"/>
                <a:cs typeface="Arial"/>
                <a:sym typeface="Arial"/>
              </a:rPr>
              <a:t>virtual private network (VPN) </a:t>
            </a:r>
            <a:r>
              <a:rPr lang="en-US" sz="1200" b="0" i="0" u="none" strike="noStrike" kern="1200" cap="none" baseline="0" dirty="0">
                <a:solidFill>
                  <a:schemeClr val="dk1"/>
                </a:solidFill>
                <a:latin typeface="Arial"/>
                <a:ea typeface="Arial"/>
                <a:cs typeface="Arial"/>
                <a:sym typeface="Arial"/>
              </a:rPr>
              <a:t>is created by using a cryptographic system to secure communication over an untrusted network (the Internet, a wireless LAN, etc.).individual hosts within the site.</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This figure illustrates three types of VPNs. The simplest type is the host-to-host VPN. As exemplified by VPN 1, a </a:t>
            </a:r>
            <a:r>
              <a:rPr lang="en-US" sz="1200" b="1" i="0" u="none" strike="noStrike" kern="1200" cap="none" baseline="0" dirty="0">
                <a:solidFill>
                  <a:schemeClr val="dk1"/>
                </a:solidFill>
                <a:latin typeface="Arial"/>
                <a:ea typeface="Arial"/>
                <a:cs typeface="Arial"/>
                <a:sym typeface="Arial"/>
              </a:rPr>
              <a:t>host-to-host VPN </a:t>
            </a:r>
            <a:r>
              <a:rPr lang="en-US" sz="1200" b="0" i="0" u="none" strike="noStrike" kern="1200" cap="none" baseline="0" dirty="0">
                <a:solidFill>
                  <a:schemeClr val="dk1"/>
                </a:solidFill>
                <a:latin typeface="Arial"/>
                <a:ea typeface="Arial"/>
                <a:cs typeface="Arial"/>
                <a:sym typeface="Arial"/>
              </a:rPr>
              <a:t>connects a single client over an untrusted network to a single server.</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In turn, a </a:t>
            </a:r>
            <a:r>
              <a:rPr lang="en-US" sz="1200" b="1" i="0" u="none" strike="noStrike" kern="1200" cap="none" baseline="0" dirty="0">
                <a:solidFill>
                  <a:schemeClr val="dk1"/>
                </a:solidFill>
                <a:latin typeface="Arial"/>
                <a:ea typeface="Arial"/>
                <a:cs typeface="Arial"/>
                <a:sym typeface="Arial"/>
              </a:rPr>
              <a:t>remote access VPN </a:t>
            </a:r>
            <a:r>
              <a:rPr lang="en-US" sz="1200" b="0" i="0" u="none" strike="noStrike" kern="1200" cap="none" baseline="0" dirty="0">
                <a:solidFill>
                  <a:schemeClr val="dk1"/>
                </a:solidFill>
                <a:latin typeface="Arial"/>
                <a:ea typeface="Arial"/>
                <a:cs typeface="Arial"/>
                <a:sym typeface="Arial"/>
              </a:rPr>
              <a:t>connects a single remote PC over an untrusted network to a site network (see VPN 2).</a:t>
            </a:r>
          </a:p>
          <a:p>
            <a:endParaRPr lang="en-US" dirty="0"/>
          </a:p>
          <a:p>
            <a:r>
              <a:rPr lang="en-US" sz="1200" b="0" i="0" u="none" strike="noStrike" kern="1200" cap="none" baseline="0" dirty="0">
                <a:solidFill>
                  <a:schemeClr val="dk1"/>
                </a:solidFill>
                <a:latin typeface="Arial"/>
                <a:ea typeface="Arial"/>
                <a:cs typeface="Arial"/>
                <a:sym typeface="Arial"/>
              </a:rPr>
              <a:t>Finally, </a:t>
            </a:r>
            <a:r>
              <a:rPr lang="en-US" sz="1200" b="1" i="0" u="none" strike="noStrike" kern="1200" cap="none" baseline="0" dirty="0">
                <a:solidFill>
                  <a:schemeClr val="dk1"/>
                </a:solidFill>
                <a:latin typeface="Arial"/>
                <a:ea typeface="Arial"/>
                <a:cs typeface="Arial"/>
                <a:sym typeface="Arial"/>
              </a:rPr>
              <a:t>site-to-site VPNs </a:t>
            </a:r>
            <a:r>
              <a:rPr lang="en-US" sz="1200" b="0" i="0" u="none" strike="noStrike" kern="1200" cap="none" baseline="0" dirty="0">
                <a:solidFill>
                  <a:schemeClr val="dk1"/>
                </a:solidFill>
                <a:latin typeface="Arial"/>
                <a:ea typeface="Arial"/>
                <a:cs typeface="Arial"/>
                <a:sym typeface="Arial"/>
              </a:rPr>
              <a:t>(see VPN 3) protect all traffic flowing over an untrusted network between a pair of sites.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5008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When you make a purchase over the Internet, your sensitive traffic is almost always protected by a cryptographic system standard that was originally called </a:t>
            </a:r>
            <a:r>
              <a:rPr lang="en-US" sz="1200" b="1" i="0" u="none" strike="noStrike" kern="1200" cap="none" baseline="0" dirty="0">
                <a:solidFill>
                  <a:schemeClr val="dk1"/>
                </a:solidFill>
                <a:latin typeface="Arial"/>
                <a:ea typeface="Arial"/>
                <a:cs typeface="Arial"/>
                <a:sym typeface="Arial"/>
              </a:rPr>
              <a:t>Secure Sockets Layer (SSL) </a:t>
            </a:r>
            <a:r>
              <a:rPr lang="en-US" sz="1200" b="0" i="0" u="none" strike="noStrike" kern="1200" cap="none" baseline="0" dirty="0">
                <a:solidFill>
                  <a:schemeClr val="dk1"/>
                </a:solidFill>
                <a:latin typeface="Arial"/>
                <a:ea typeface="Arial"/>
                <a:cs typeface="Arial"/>
                <a:sym typeface="Arial"/>
              </a:rPr>
              <a:t>when the Netscape Corporation created it. Netscape passed the standardization effort to the Internet Engineering Task Force (IETF), which renamed the standard </a:t>
            </a:r>
            <a:r>
              <a:rPr lang="en-US" sz="1200" b="1" i="0" u="none" strike="noStrike" kern="1200" cap="none" baseline="0" dirty="0">
                <a:solidFill>
                  <a:schemeClr val="dk1"/>
                </a:solidFill>
                <a:latin typeface="Arial"/>
                <a:ea typeface="Arial"/>
                <a:cs typeface="Arial"/>
                <a:sym typeface="Arial"/>
              </a:rPr>
              <a:t>Transport Layer Security (TLS) </a:t>
            </a:r>
            <a:r>
              <a:rPr lang="en-US" sz="1200" b="0" i="0" u="none" strike="noStrike" kern="1200" cap="none" baseline="0" dirty="0">
                <a:solidFill>
                  <a:schemeClr val="dk1"/>
                </a:solidFill>
                <a:latin typeface="Arial"/>
                <a:ea typeface="Arial"/>
                <a:cs typeface="Arial"/>
                <a:sym typeface="Arial"/>
              </a:rPr>
              <a:t>to emphasize that it works at the transport layer. We will refer to it asSSL/TLS, but in actual practice, people simply call it SSL or TLS. This figure shows how an SSL/TLS host-to-host VPN operates.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7804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As Figure 3-27 shows, to convert SSL/TLS from a host-to-host VPN to a remote access VPN, firms place an </a:t>
            </a:r>
            <a:r>
              <a:rPr lang="en-US" sz="1200" b="1" i="0" u="none" strike="noStrike" kern="1200" cap="none" baseline="0" dirty="0">
                <a:solidFill>
                  <a:schemeClr val="dk1"/>
                </a:solidFill>
                <a:latin typeface="Arial"/>
                <a:ea typeface="Arial"/>
                <a:cs typeface="Arial"/>
                <a:sym typeface="Arial"/>
              </a:rPr>
              <a:t>SSL/TLS gateway </a:t>
            </a:r>
            <a:r>
              <a:rPr lang="en-US" sz="1200" b="0" i="0" u="none" strike="noStrike" kern="1200" cap="none" baseline="0" dirty="0">
                <a:solidFill>
                  <a:schemeClr val="dk1"/>
                </a:solidFill>
                <a:latin typeface="Arial"/>
                <a:ea typeface="Arial"/>
                <a:cs typeface="Arial"/>
                <a:sym typeface="Arial"/>
              </a:rPr>
              <a:t>at the border of each site (1). The remote client’s browser (2) establishes a single SSL/TLS connection with the SSL/TLS gateway (3), rather than with</a:t>
            </a:r>
          </a:p>
          <a:p>
            <a:r>
              <a:rPr lang="en-US" sz="1200" b="0" i="0" u="none" strike="noStrike" kern="1200" cap="none" baseline="0" dirty="0">
                <a:solidFill>
                  <a:schemeClr val="dk1"/>
                </a:solidFill>
                <a:latin typeface="Arial"/>
                <a:ea typeface="Arial"/>
                <a:cs typeface="Arial"/>
                <a:sym typeface="Arial"/>
              </a:rPr>
              <a:t>individual hosts within the site.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211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baseline="0"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4543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Figure 3-28 compares IPsec with the SSL/TLS cryptographic security standard. IPsec is more complex and therefore more expensive to introduce than SSL/TLS, but IPsec is the gold standard in VPN security. It offers the strongest protections and supports centralized corporate control over all IPsec operation on all devices.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4909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IPsec, there are two operating modes: the transport mode and the tunnel mode. Figure 3-29 illustrates how these two modes work. Figure 3-30 compares their characteristics in a table.</a:t>
            </a:r>
          </a:p>
          <a:p>
            <a:r>
              <a:rPr lang="en-US" dirty="0"/>
              <a:t>M03_</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0218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3-31 illustrates how communicating partners negotiate security associations.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4225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When two parties (devices or programs) begin to communicate via a cryptographic system standard, they go through three </a:t>
            </a:r>
            <a:r>
              <a:rPr lang="en-US" sz="1200" b="1" i="0" u="none" strike="noStrike" kern="1200" cap="none" baseline="0" dirty="0">
                <a:solidFill>
                  <a:schemeClr val="dk1"/>
                </a:solidFill>
                <a:latin typeface="Arial"/>
                <a:ea typeface="Arial"/>
                <a:cs typeface="Arial"/>
                <a:sym typeface="Arial"/>
              </a:rPr>
              <a:t>handshaking stages</a:t>
            </a:r>
            <a:r>
              <a:rPr lang="en-US" sz="1200" b="0" i="0" u="none" strike="noStrike" kern="1200" cap="none" baseline="0" dirty="0">
                <a:solidFill>
                  <a:schemeClr val="dk1"/>
                </a:solidFill>
                <a:latin typeface="Arial"/>
                <a:ea typeface="Arial"/>
                <a:cs typeface="Arial"/>
                <a:sym typeface="Arial"/>
              </a:rPr>
              <a:t>, as shown here.</a:t>
            </a:r>
          </a:p>
          <a:p>
            <a:endParaRPr lang="en-US" sz="1200" b="0" i="0" u="none" strike="noStrike" kern="1200" cap="none" baseline="0" dirty="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Arial"/>
                <a:ea typeface="Arial"/>
                <a:cs typeface="Arial"/>
                <a:sym typeface="Arial"/>
              </a:rPr>
              <a:t>Long Description:</a:t>
            </a:r>
            <a:endParaRPr lang="en-IN" dirty="0">
              <a:effectLst/>
            </a:endParaRPr>
          </a:p>
          <a:p>
            <a:r>
              <a:rPr lang="en-US" sz="1200" b="0" i="0" u="none" strike="noStrike" kern="1200" cap="none" dirty="0">
                <a:solidFill>
                  <a:schemeClr val="dk1"/>
                </a:solidFill>
                <a:effectLst/>
                <a:latin typeface="Arial"/>
                <a:ea typeface="Arial"/>
                <a:cs typeface="Arial"/>
                <a:sym typeface="Arial"/>
              </a:rPr>
              <a:t>The illustration shows the following stages of converting an electronic signature (authentication, integrity) into plaintext, the latter labeled as encrypted for confidentiality, between a client PC and a server with the passage of time.</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1. Handshaking stage 1: Initial negotiation of security parameters.</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2.</a:t>
            </a:r>
            <a:r>
              <a:rPr lang="en-US" sz="1200" b="1" i="0" u="none" strike="noStrike" kern="1200" cap="none" dirty="0">
                <a:solidFill>
                  <a:schemeClr val="dk1"/>
                </a:solidFill>
                <a:effectLst/>
                <a:latin typeface="Arial"/>
                <a:ea typeface="Arial"/>
                <a:cs typeface="Arial"/>
                <a:sym typeface="Arial"/>
              </a:rPr>
              <a:t> </a:t>
            </a:r>
            <a:r>
              <a:rPr lang="en-US" sz="1200" b="0" i="0" u="none" strike="noStrike" kern="1200" cap="none" dirty="0">
                <a:solidFill>
                  <a:schemeClr val="dk1"/>
                </a:solidFill>
                <a:effectLst/>
                <a:latin typeface="Arial"/>
                <a:ea typeface="Arial"/>
                <a:cs typeface="Arial"/>
                <a:sym typeface="Arial"/>
              </a:rPr>
              <a:t>Handshaking stage 2:</a:t>
            </a:r>
            <a:r>
              <a:rPr lang="en-US" sz="1200" b="1" i="0" u="none" strike="noStrike" kern="1200" cap="none" dirty="0">
                <a:solidFill>
                  <a:schemeClr val="dk1"/>
                </a:solidFill>
                <a:effectLst/>
                <a:latin typeface="Arial"/>
                <a:ea typeface="Arial"/>
                <a:cs typeface="Arial"/>
                <a:sym typeface="Arial"/>
              </a:rPr>
              <a:t> </a:t>
            </a:r>
            <a:r>
              <a:rPr lang="en-US" sz="1200" b="0" i="0" u="none" strike="noStrike" kern="1200" cap="none" dirty="0">
                <a:solidFill>
                  <a:schemeClr val="dk1"/>
                </a:solidFill>
                <a:effectLst/>
                <a:latin typeface="Arial"/>
                <a:ea typeface="Arial"/>
                <a:cs typeface="Arial"/>
                <a:sym typeface="Arial"/>
              </a:rPr>
              <a:t>Initial authentication (usually mutual).</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3. Handshaking stage 3: Keying (Secure exchange of keys and other secrets).</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4. Ongoing communication stage with message-by-message confidentiality, authentication, and message integrity. </a:t>
            </a:r>
            <a:endParaRPr lang="en-IN" sz="1200" b="0" i="0" u="none" strike="noStrike" kern="1200" cap="none" dirty="0">
              <a:solidFill>
                <a:schemeClr val="dk1"/>
              </a:solidFill>
              <a:effectLst/>
              <a:latin typeface="Arial"/>
              <a:ea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028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 small subset of optional cipher suites offered by the popular SSL/TLS standards discussed later in this chapter. They are shown in order of increasing cryptographic strength.</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5562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In authentication, the party trying to prove its identity is called the </a:t>
            </a:r>
            <a:r>
              <a:rPr lang="en-US" sz="1200" b="1" i="0" u="none" strike="noStrike" kern="1200" cap="none" baseline="0" dirty="0">
                <a:solidFill>
                  <a:schemeClr val="dk1"/>
                </a:solidFill>
                <a:latin typeface="Arial"/>
                <a:ea typeface="Arial"/>
                <a:cs typeface="Arial"/>
                <a:sym typeface="Arial"/>
              </a:rPr>
              <a:t>supplicant</a:t>
            </a:r>
            <a:r>
              <a:rPr lang="en-US" sz="1200" b="0" i="0" u="none" strike="noStrike" kern="1200" cap="none" baseline="0" dirty="0">
                <a:solidFill>
                  <a:schemeClr val="dk1"/>
                </a:solidFill>
                <a:latin typeface="Arial"/>
                <a:ea typeface="Arial"/>
                <a:cs typeface="Arial"/>
                <a:sym typeface="Arial"/>
              </a:rPr>
              <a:t>. The other party is the </a:t>
            </a:r>
            <a:r>
              <a:rPr lang="en-US" sz="1200" b="1" i="0" u="none" strike="noStrike" kern="1200" cap="none" baseline="0" dirty="0">
                <a:solidFill>
                  <a:schemeClr val="dk1"/>
                </a:solidFill>
                <a:latin typeface="Arial"/>
                <a:ea typeface="Arial"/>
                <a:cs typeface="Arial"/>
                <a:sym typeface="Arial"/>
              </a:rPr>
              <a:t>verifier</a:t>
            </a:r>
            <a:r>
              <a:rPr lang="en-US" sz="1200" b="0" i="0" u="none" strike="noStrike" kern="1200" cap="none" baseline="0" dirty="0">
                <a:solidFill>
                  <a:schemeClr val="dk1"/>
                </a:solidFill>
                <a:latin typeface="Arial"/>
                <a:ea typeface="Arial"/>
                <a:cs typeface="Arial"/>
                <a:sym typeface="Arial"/>
              </a:rPr>
              <a:t>. The supplicant sends </a:t>
            </a:r>
            <a:r>
              <a:rPr lang="en-US" sz="1200" b="1" i="0" u="none" strike="noStrike" kern="1200" cap="none" baseline="0" dirty="0">
                <a:solidFill>
                  <a:schemeClr val="dk1"/>
                </a:solidFill>
                <a:latin typeface="Arial"/>
                <a:ea typeface="Arial"/>
                <a:cs typeface="Arial"/>
                <a:sym typeface="Arial"/>
              </a:rPr>
              <a:t>credentials </a:t>
            </a:r>
            <a:r>
              <a:rPr lang="en-US" sz="1200" b="0" i="0" u="none" strike="noStrike" kern="1200" cap="none" baseline="0" dirty="0">
                <a:solidFill>
                  <a:schemeClr val="dk1"/>
                </a:solidFill>
                <a:latin typeface="Arial"/>
                <a:ea typeface="Arial"/>
                <a:cs typeface="Arial"/>
                <a:sym typeface="Arial"/>
              </a:rPr>
              <a:t>(proofs of identity) to the verifier (see figure here). In mutual authentication, the two parties take turns being supplicants and verifiers.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990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offers information about hashing.</a:t>
            </a:r>
          </a:p>
          <a:p>
            <a:endParaRPr lang="en-US" dirty="0"/>
          </a:p>
          <a:p>
            <a:r>
              <a:rPr lang="en-US" dirty="0"/>
              <a:t>When hashing is applied to a binary message, the result (called the </a:t>
            </a:r>
            <a:r>
              <a:rPr lang="en-US" b="1" dirty="0"/>
              <a:t>hash</a:t>
            </a:r>
            <a:r>
              <a:rPr lang="en-US" dirty="0"/>
              <a:t>) is far shorter than the original message—typically only 128 to 512 bits long. By contrast, encryption produces ciphertext that is about as long as the plaintext. </a:t>
            </a:r>
          </a:p>
          <a:p>
            <a:endParaRPr lang="en-US" dirty="0"/>
          </a:p>
          <a:p>
            <a:r>
              <a:rPr lang="en-US" dirty="0"/>
              <a:t>Unlike encryption, which can be reversed by decryption, hashing is </a:t>
            </a:r>
            <a:r>
              <a:rPr lang="en-US" b="1" dirty="0"/>
              <a:t>irreversible.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674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This figure illustrates the </a:t>
            </a:r>
            <a:r>
              <a:rPr lang="en-US" sz="1200" b="1" i="0" u="none" strike="noStrike" kern="1200" cap="none" baseline="0" dirty="0">
                <a:solidFill>
                  <a:schemeClr val="dk1"/>
                </a:solidFill>
                <a:latin typeface="Arial"/>
                <a:ea typeface="Arial"/>
                <a:cs typeface="Arial"/>
                <a:sym typeface="Arial"/>
              </a:rPr>
              <a:t>Microsoft Challenge Handshake Authentication Protocol (MS-CHAP)</a:t>
            </a:r>
            <a:r>
              <a:rPr lang="en-US" sz="1200" b="0" i="0" u="none" strike="noStrike" kern="1200" cap="none" baseline="0" dirty="0">
                <a:solidFill>
                  <a:schemeClr val="dk1"/>
                </a:solidFill>
                <a:latin typeface="Arial"/>
                <a:ea typeface="Arial"/>
                <a:cs typeface="Arial"/>
                <a:sym typeface="Arial"/>
              </a:rPr>
              <a:t>.19 MS-CHAP is widely used when users log into a server running the Microsoft Windows Server operating system. The password becomes a shared secret known by both the supplicant (the user) and the verifier (the server). The supplicant authenticates himself or herself by proving that he or she knows the password for a particular account.</a:t>
            </a:r>
          </a:p>
          <a:p>
            <a:endParaRPr lang="en-US" sz="1200" b="0" i="0" u="none" strike="noStrike" kern="1200" cap="none" baseline="0" dirty="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Arial"/>
                <a:ea typeface="Arial"/>
                <a:cs typeface="Arial"/>
                <a:sym typeface="Arial"/>
              </a:rPr>
              <a:t>Long Description:</a:t>
            </a:r>
            <a:endParaRPr lang="en-IN" dirty="0">
              <a:effectLst/>
            </a:endParaRPr>
          </a:p>
          <a:p>
            <a:r>
              <a:rPr lang="en-US" sz="1200" b="0" i="0" u="none" strike="noStrike" kern="1200" cap="none" dirty="0">
                <a:solidFill>
                  <a:schemeClr val="dk1"/>
                </a:solidFill>
                <a:effectLst/>
                <a:latin typeface="Arial"/>
                <a:ea typeface="Arial"/>
                <a:cs typeface="Arial"/>
                <a:sym typeface="Arial"/>
              </a:rPr>
              <a:t>The illustration begins with a text on the top that reads, Note: Both the client and the server know the client’s password.</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It further shows the following stages of the MS-CHAP process between a PC marked as Supplicant (client) and a server marked as Verifier (server).</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1. Verifier creates challenge message.</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2. Verifier sends challenge message to the supplicant</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3. Supplicant creates response message: (a) Adds password to challenge message (b) Hashes the resultant bit string (does not encrypt) (c) The hash is the response message.</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4. Applicant sends response message in the clear (marked as transmitted response).</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5. Verifier adds password to the challenge message it sent. Hashes the combination. This is the expected response message. </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6. If the two response messages are equal, the supplicant knows the password and is authenticated. Server logs the client in. </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a:solidFill>
                  <a:schemeClr val="dk1"/>
                </a:solidFill>
                <a:effectLst/>
                <a:latin typeface="Arial"/>
                <a:ea typeface="Arial"/>
                <a:cs typeface="Arial"/>
                <a:sym typeface="Arial"/>
              </a:rPr>
              <a:t>7. Note that only hashing is involved. There is no encryption.</a:t>
            </a:r>
            <a:endParaRPr lang="en-IN" sz="1200" b="0" i="0" u="none" strike="noStrike" kern="1200" cap="none" dirty="0">
              <a:solidFill>
                <a:schemeClr val="dk1"/>
              </a:solidFill>
              <a:effectLst/>
              <a:latin typeface="Arial"/>
              <a:ea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7299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In this figure, Alice wishes to send a message securely to Bob. Alice encrypts the plaintext with </a:t>
            </a:r>
            <a:r>
              <a:rPr lang="en-US" sz="1200" b="0" i="1" u="none" strike="noStrike" kern="1200" cap="none" baseline="0" dirty="0">
                <a:solidFill>
                  <a:schemeClr val="dk1"/>
                </a:solidFill>
                <a:latin typeface="Arial"/>
                <a:ea typeface="Arial"/>
                <a:cs typeface="Arial"/>
                <a:sym typeface="Arial"/>
              </a:rPr>
              <a:t>Bob’s </a:t>
            </a:r>
            <a:r>
              <a:rPr lang="en-US" sz="1200" b="0" i="0" u="none" strike="noStrike" kern="1200" cap="none" baseline="0" dirty="0">
                <a:solidFill>
                  <a:schemeClr val="dk1"/>
                </a:solidFill>
                <a:latin typeface="Arial"/>
                <a:ea typeface="Arial"/>
                <a:cs typeface="Arial"/>
                <a:sym typeface="Arial"/>
              </a:rPr>
              <a:t>public key. At the receiving end, Bob decrypts the ciphertext using </a:t>
            </a:r>
            <a:r>
              <a:rPr lang="en-US" sz="1200" b="0" i="1" u="none" strike="noStrike" kern="1200" cap="none" baseline="0" dirty="0">
                <a:solidFill>
                  <a:schemeClr val="dk1"/>
                </a:solidFill>
                <a:latin typeface="Arial"/>
                <a:ea typeface="Arial"/>
                <a:cs typeface="Arial"/>
                <a:sym typeface="Arial"/>
              </a:rPr>
              <a:t>his own private key</a:t>
            </a:r>
            <a:r>
              <a:rPr lang="en-US" sz="1200" b="0" i="0" u="none" strike="noStrike" kern="1200" cap="none" baseline="0" dirty="0">
                <a:solidFill>
                  <a:schemeClr val="dk1"/>
                </a:solidFill>
                <a:latin typeface="Arial"/>
                <a:ea typeface="Arial"/>
                <a:cs typeface="Arial"/>
                <a:sym typeface="Arial"/>
              </a:rPr>
              <a:t>. Note that we cannot simply say “the public key” and “the private key” because each side has a public key and a private key.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085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Although public key encryption and symmetric key encryption may seem like rivals, they actually are complementary. For example, public key encryption can deliver symmetric</a:t>
            </a:r>
          </a:p>
          <a:p>
            <a:r>
              <a:rPr lang="en-US" sz="1200" b="0" i="0" u="none" strike="noStrike" kern="1200" cap="none" baseline="0" dirty="0">
                <a:solidFill>
                  <a:schemeClr val="dk1"/>
                </a:solidFill>
                <a:latin typeface="Arial"/>
                <a:ea typeface="Arial"/>
                <a:cs typeface="Arial"/>
                <a:sym typeface="Arial"/>
              </a:rPr>
              <a:t>session keys securely, as shown here:</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 First, one side (Party A) generates a random bit string that will be used as a symmetric session key.</a:t>
            </a:r>
          </a:p>
          <a:p>
            <a:r>
              <a:rPr lang="en-US" sz="1200" b="0" i="0" u="none" strike="noStrike" kern="1200" cap="none" baseline="0" dirty="0">
                <a:solidFill>
                  <a:schemeClr val="dk1"/>
                </a:solidFill>
                <a:latin typeface="Arial"/>
                <a:ea typeface="Arial"/>
                <a:cs typeface="Arial"/>
                <a:sym typeface="Arial"/>
              </a:rPr>
              <a:t>• Second, Party A encrypts this symmetric session key with the public key of the other party (Party B). Because this key is public, there is no need for a prior secret key distribution as there is with symmetric key encryption for confidentiality.</a:t>
            </a:r>
          </a:p>
          <a:p>
            <a:r>
              <a:rPr lang="en-US" sz="1200" b="0" i="0" u="none" strike="noStrike" kern="1200" cap="none" baseline="0" dirty="0">
                <a:solidFill>
                  <a:schemeClr val="dk1"/>
                </a:solidFill>
                <a:latin typeface="Arial"/>
                <a:ea typeface="Arial"/>
                <a:cs typeface="Arial"/>
                <a:sym typeface="Arial"/>
              </a:rPr>
              <a:t>• Third, Party A sends this encrypted session key to Party B.</a:t>
            </a:r>
          </a:p>
          <a:p>
            <a:r>
              <a:rPr lang="en-US" sz="1200" b="0" i="0" u="none" strike="noStrike" kern="1200" cap="none" baseline="0" dirty="0">
                <a:solidFill>
                  <a:schemeClr val="dk1"/>
                </a:solidFill>
                <a:latin typeface="Arial"/>
                <a:ea typeface="Arial"/>
                <a:cs typeface="Arial"/>
                <a:sym typeface="Arial"/>
              </a:rPr>
              <a:t>• Fourth, Party B decrypts the encrypted session key with Party B’s own private key. It can now read the original plaintext, which is the symmetric session key generated by the other party.</a:t>
            </a:r>
          </a:p>
          <a:p>
            <a:r>
              <a:rPr lang="en-US" sz="1200" b="0" i="0" u="none" strike="noStrike" kern="1200" cap="none" baseline="0" dirty="0">
                <a:solidFill>
                  <a:schemeClr val="dk1"/>
                </a:solidFill>
                <a:latin typeface="Arial"/>
                <a:ea typeface="Arial"/>
                <a:cs typeface="Arial"/>
                <a:sym typeface="Arial"/>
              </a:rPr>
              <a:t>• Fifth, now that the keying is complete, both sides have the symmetric session key and will use it to send messages confidentially using symmetric key encryption.</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3893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sz="2400"/>
            </a:lvl1pPr>
            <a:lvl2pPr>
              <a:spcBef>
                <a:spcPts val="1200"/>
              </a:spcBef>
              <a:defRPr sz="2000"/>
            </a:lvl2pPr>
            <a:lvl3pPr>
              <a:spcBef>
                <a:spcPts val="600"/>
              </a:spcBef>
              <a:defRPr sz="1600"/>
            </a:lvl3pPr>
            <a:lvl4pPr>
              <a:defRPr sz="1600"/>
            </a:lvl4pPr>
            <a:lvl5pPr>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lvl1pPr>
              <a:defRPr sz="3600">
                <a:latin typeface="+mj-lt"/>
              </a:defRPr>
            </a:lvl1pPr>
          </a:lstStyle>
          <a:p>
            <a:r>
              <a:rPr lang="en-US" dirty="0"/>
              <a:t>Click to edit Master title style</a:t>
            </a:r>
          </a:p>
        </p:txBody>
      </p:sp>
      <p:sp>
        <p:nvSpPr>
          <p:cNvPr id="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159322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3" name="Picture Placeholder 2">
            <a:extLst>
              <a:ext uri="{FF2B5EF4-FFF2-40B4-BE49-F238E27FC236}">
                <a16:creationId xmlns:a16="http://schemas.microsoft.com/office/drawing/2014/main" id="{0321E090-1CF7-424F-AB1C-A74C4C5178D1}"/>
              </a:ext>
            </a:extLst>
          </p:cNvPr>
          <p:cNvSpPr>
            <a:spLocks noGrp="1"/>
          </p:cNvSpPr>
          <p:nvPr>
            <p:ph type="pic" sz="quarter" idx="13"/>
          </p:nvPr>
        </p:nvSpPr>
        <p:spPr>
          <a:xfrm>
            <a:off x="457200" y="1600200"/>
            <a:ext cx="4360863" cy="4565650"/>
          </a:xfrm>
        </p:spPr>
        <p:txBody>
          <a:bodyPr/>
          <a:lstStyle/>
          <a:p>
            <a:endParaRPr lang="en-US"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196548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6" name="Text Placeholder 5"/>
          <p:cNvSpPr>
            <a:spLocks noGrp="1"/>
          </p:cNvSpPr>
          <p:nvPr>
            <p:ph type="body" sz="quarter" idx="14"/>
          </p:nvPr>
        </p:nvSpPr>
        <p:spPr>
          <a:xfrm>
            <a:off x="4924425" y="5403850"/>
            <a:ext cx="3762375" cy="688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54699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
        <p:nvSpPr>
          <p:cNvPr id="2" name="Footer Placeholder 1">
            <a:extLst>
              <a:ext uri="{FF2B5EF4-FFF2-40B4-BE49-F238E27FC236}">
                <a16:creationId xmlns:a16="http://schemas.microsoft.com/office/drawing/2014/main" id="{7B8A108E-B0AF-4869-B5B8-3D3BB7BC725E}"/>
              </a:ext>
            </a:extLst>
          </p:cNvPr>
          <p:cNvSpPr>
            <a:spLocks noGrp="1"/>
          </p:cNvSpPr>
          <p:nvPr>
            <p:ph type="ftr" sz="quarter" idx="3"/>
          </p:nvPr>
        </p:nvSpPr>
        <p:spPr>
          <a:xfrm>
            <a:off x="457200" y="6028611"/>
            <a:ext cx="8229600" cy="20054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7"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F498B6-7FBF-B255-8325-A88B6E832B2B}"/>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805C1CAD-5D11-39D1-6D62-070373028350}"/>
              </a:ext>
            </a:extLst>
          </p:cNvPr>
          <p:cNvSpPr>
            <a:spLocks noGrp="1"/>
          </p:cNvSpPr>
          <p:nvPr>
            <p:ph type="title"/>
          </p:nvPr>
        </p:nvSpPr>
        <p:spPr/>
        <p:txBody>
          <a:bodyPr/>
          <a:lstStyle/>
          <a:p>
            <a:r>
              <a:rPr lang="en-US" dirty="0"/>
              <a:t>Cryptographic System Standards</a:t>
            </a:r>
          </a:p>
        </p:txBody>
      </p:sp>
    </p:spTree>
    <p:extLst>
      <p:ext uri="{BB962C8B-B14F-4D97-AF65-F5344CB8AC3E}">
        <p14:creationId xmlns:p14="http://schemas.microsoft.com/office/powerpoint/2010/main" val="34349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4090" y="559390"/>
            <a:ext cx="3229338" cy="3542760"/>
          </a:xfrm>
        </p:spPr>
        <p:txBody>
          <a:bodyPr/>
          <a:lstStyle/>
          <a:p>
            <a:r>
              <a:rPr lang="en-US" sz="3200" dirty="0"/>
              <a:t>Figure 3-12: Microsoft Challenge Handshake Authentication Protocol (MS-CHAP)</a:t>
            </a:r>
          </a:p>
        </p:txBody>
      </p:sp>
      <p:pic>
        <p:nvPicPr>
          <p:cNvPr id="3" name="Content Placeholder 2" descr="Illustration of &quot;Microsoft Challenge Handshake Authentication Protocol (MS-CHAP)&quot;&#10;&#10;Long description is available in notes, press F6">
            <a:extLst>
              <a:ext uri="{FF2B5EF4-FFF2-40B4-BE49-F238E27FC236}">
                <a16:creationId xmlns:a16="http://schemas.microsoft.com/office/drawing/2014/main" id="{1A3B46C6-53E0-46DA-B80D-9B70C14911DE}"/>
              </a:ext>
            </a:extLst>
          </p:cNvPr>
          <p:cNvPicPr>
            <a:picLocks noGrp="1" noChangeAspect="1"/>
          </p:cNvPicPr>
          <p:nvPr>
            <p:ph idx="1"/>
          </p:nvPr>
        </p:nvPicPr>
        <p:blipFill rotWithShape="1">
          <a:blip r:embed="rId3"/>
          <a:srcRect b="3423"/>
          <a:stretch/>
        </p:blipFill>
        <p:spPr>
          <a:xfrm>
            <a:off x="3719393" y="559389"/>
            <a:ext cx="4786122" cy="5612811"/>
          </a:xfrm>
        </p:spPr>
      </p:pic>
      <p:sp>
        <p:nvSpPr>
          <p:cNvPr id="7"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10</a:t>
            </a:fld>
            <a:endParaRPr lang="en-US" dirty="0">
              <a:solidFill>
                <a:schemeClr val="bg1"/>
              </a:solidFill>
              <a:latin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3.6: The Keying Stage </a:t>
            </a:r>
            <a:r>
              <a:rPr lang="en-US" sz="2800" dirty="0"/>
              <a:t>(1 of 2)</a:t>
            </a:r>
            <a:endParaRPr lang="en-US" dirty="0"/>
          </a:p>
        </p:txBody>
      </p:sp>
      <p:sp>
        <p:nvSpPr>
          <p:cNvPr id="52226" name="Content Placeholder 1"/>
          <p:cNvSpPr>
            <a:spLocks noGrp="1"/>
          </p:cNvSpPr>
          <p:nvPr>
            <p:ph idx="1"/>
          </p:nvPr>
        </p:nvSpPr>
        <p:spPr/>
        <p:txBody>
          <a:bodyPr/>
          <a:lstStyle/>
          <a:p>
            <a:r>
              <a:rPr lang="en-US" dirty="0"/>
              <a:t>There are two types of ciphers used for confidentiality</a:t>
            </a:r>
          </a:p>
          <a:p>
            <a:pPr lvl="1"/>
            <a:r>
              <a:rPr lang="en-US" dirty="0"/>
              <a:t>In symmetric key encryption for confidentiality, the two sides use the same key</a:t>
            </a:r>
          </a:p>
          <a:p>
            <a:pPr lvl="2"/>
            <a:r>
              <a:rPr lang="en-US" dirty="0"/>
              <a:t>For each dialogue (session), a new symmetric key is generated: the symmetric session key</a:t>
            </a:r>
          </a:p>
          <a:p>
            <a:pPr lvl="1"/>
            <a:r>
              <a:rPr lang="en-US" dirty="0"/>
              <a:t>In public key encryption, each party has a public key and a private key that are never changed</a:t>
            </a:r>
          </a:p>
          <a:p>
            <a:pPr lvl="2"/>
            <a:r>
              <a:rPr lang="en-US" dirty="0"/>
              <a:t>A person’s public key is available to anyone</a:t>
            </a:r>
          </a:p>
          <a:p>
            <a:pPr lvl="2"/>
            <a:r>
              <a:rPr lang="en-US" dirty="0"/>
              <a:t>A person keeps his or her private key secret</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11</a:t>
            </a:fld>
            <a:endParaRPr lang="en-US" dirty="0">
              <a:solidFill>
                <a:schemeClr val="bg1"/>
              </a:solidFill>
              <a:latin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3-13: Public Key Encryption for Confidentiality</a:t>
            </a:r>
          </a:p>
        </p:txBody>
      </p:sp>
      <p:pic>
        <p:nvPicPr>
          <p:cNvPr id="4" name="Content Placeholder 3" descr="The illustration contains a text in the center that reads as follows:&#10;&#10;In public key encryption for confidentiality, the sender encrypts the message with the receiver's public key. Only the receiver can decrypt it, by using its own private key. &#10;The process of encryption between Alice, marked as a PC, and Bob, marked as a server, is as follows:&#10;Step 1: A message from Alice is encrypted with Bob’s public key and is transmitted to Bob.&#10;Step 2: The message is decrypted with Bob's private key.&#10;Step 3: A message from Bob is encrypted with Alice's public key and is transmitted to Alice.&#10;Step 4: The message is decrypt with Alice's private key.">
            <a:extLst>
              <a:ext uri="{FF2B5EF4-FFF2-40B4-BE49-F238E27FC236}">
                <a16:creationId xmlns:a16="http://schemas.microsoft.com/office/drawing/2014/main" id="{0A32F767-6B43-4782-B5AE-D054FB48F121}"/>
              </a:ext>
            </a:extLst>
          </p:cNvPr>
          <p:cNvPicPr>
            <a:picLocks noGrp="1" noChangeAspect="1"/>
          </p:cNvPicPr>
          <p:nvPr>
            <p:ph idx="1"/>
          </p:nvPr>
        </p:nvPicPr>
        <p:blipFill rotWithShape="1">
          <a:blip r:embed="rId3"/>
          <a:srcRect b="7554"/>
          <a:stretch/>
        </p:blipFill>
        <p:spPr>
          <a:xfrm>
            <a:off x="523875" y="1739099"/>
            <a:ext cx="8096250" cy="4094544"/>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12</a:t>
            </a:fld>
            <a:endParaRPr lang="en-US" dirty="0">
              <a:solidFill>
                <a:schemeClr val="bg1"/>
              </a:solidFill>
              <a:latin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3-14: Public Key Keying for Symmetric Session Keys</a:t>
            </a:r>
          </a:p>
        </p:txBody>
      </p:sp>
      <p:pic>
        <p:nvPicPr>
          <p:cNvPr id="4" name="Content Placeholder 3" descr="The illustration displays the following steps, between a PC marked as Party A and a server marked as Party B:&#10;1. Creates symmetric session key (above Party A).&#10;2. Encrypts session key with Party B’s public key (below Party A).&#10;3. Sends the symmetric session key encrypted for confidentiality (shown by a unidirectional arrow superimposed with an image of a key, from Party A to Party B).&#10;4. Decrypts session key with Party B’s private key (below Party B).&#10;5. Subsequent encryption with symmetric session key (shown by a bidirectional arrow between two images of a key, one each below Party A and Party B). ">
            <a:extLst>
              <a:ext uri="{FF2B5EF4-FFF2-40B4-BE49-F238E27FC236}">
                <a16:creationId xmlns:a16="http://schemas.microsoft.com/office/drawing/2014/main" id="{2824AF52-E3EE-4A93-874E-6D3430AC4E09}"/>
              </a:ext>
            </a:extLst>
          </p:cNvPr>
          <p:cNvPicPr>
            <a:picLocks noGrp="1" noChangeAspect="1"/>
          </p:cNvPicPr>
          <p:nvPr>
            <p:ph idx="1"/>
          </p:nvPr>
        </p:nvPicPr>
        <p:blipFill rotWithShape="1">
          <a:blip r:embed="rId3"/>
          <a:srcRect b="7032"/>
          <a:stretch/>
        </p:blipFill>
        <p:spPr>
          <a:xfrm>
            <a:off x="1481913" y="1750673"/>
            <a:ext cx="6180174" cy="4117694"/>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13</a:t>
            </a:fld>
            <a:endParaRPr lang="en-US" dirty="0">
              <a:solidFill>
                <a:schemeClr val="bg1"/>
              </a:solidFill>
              <a:latin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3.6: The Keying Stage </a:t>
            </a:r>
            <a:r>
              <a:rPr lang="en-US" sz="2800" dirty="0"/>
              <a:t>(2 of 2)</a:t>
            </a:r>
            <a:endParaRPr lang="en-US" dirty="0"/>
          </a:p>
        </p:txBody>
      </p:sp>
      <p:sp>
        <p:nvSpPr>
          <p:cNvPr id="55298" name="Content Placeholder 1"/>
          <p:cNvSpPr>
            <a:spLocks noGrp="1"/>
          </p:cNvSpPr>
          <p:nvPr>
            <p:ph idx="1"/>
          </p:nvPr>
        </p:nvSpPr>
        <p:spPr/>
        <p:txBody>
          <a:bodyPr/>
          <a:lstStyle/>
          <a:p>
            <a:r>
              <a:rPr lang="en-US" dirty="0"/>
              <a:t>Diffie-Hellman key exchange</a:t>
            </a:r>
          </a:p>
          <a:p>
            <a:pPr lvl="1"/>
            <a:r>
              <a:rPr lang="en-US" dirty="0"/>
              <a:t>Fast public key encryption</a:t>
            </a:r>
          </a:p>
          <a:p>
            <a:pPr lvl="1"/>
            <a:r>
              <a:rPr lang="en-US" dirty="0"/>
              <a:t>Named for the two creators of public key encryption, who also created this keying method</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14</a:t>
            </a:fld>
            <a:endParaRPr lang="en-US" dirty="0">
              <a:solidFill>
                <a:schemeClr val="bg1"/>
              </a:solidFill>
              <a:latin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3-15: Keying Using Diffie-Hellman Key Agreement</a:t>
            </a:r>
          </a:p>
        </p:txBody>
      </p:sp>
      <p:pic>
        <p:nvPicPr>
          <p:cNvPr id="4" name="Content Placeholder 3" descr="The illustration shows six stages of the keying process between a PC marked as Party X and a server marked as Party Y, in the following order:&#10;1. Exchange keying information: Agree on Diffie–Hellman group p (prime) and g (generator) Exchange is in the clear. &#10;2. Party X generates random number x and Party Y generates random number y.&#10;3. Party X computes x dash equals g cap x mod p and Party Y computes y dash equals y cap y mod p.&#10;4. Exchange keying information: Exchange x dash and y dash Exchange is in the clear.&#10;5. Party X computes key equal to y dash cap x mod p equal to g cap open parenthesis xy close parenthesis mod p and Party Y computes key equal to x dash cap y mod p equal to g cap open parenthesis xy close parenthesis mod p.&#10;6. Subsequent encryption with symmetric session key g cap open parenthesis xy close parenthesis mod p.&#10;Stages 1, 4, and 6 are depicted by bidirectional arrows whereas corresponding parts of the remaining stages are written below Party X and Party Y in the above order respectively.&#10;A note at the bottom of the illustration reads: An eavesdropper intercepting the keying information will still not know x or y and so will not be able to compute the symmetric session key g cap xy mod p. ">
            <a:extLst>
              <a:ext uri="{FF2B5EF4-FFF2-40B4-BE49-F238E27FC236}">
                <a16:creationId xmlns:a16="http://schemas.microsoft.com/office/drawing/2014/main" id="{6CC2B537-9A0A-42A3-85E5-627BFE89A2D5}"/>
              </a:ext>
            </a:extLst>
          </p:cNvPr>
          <p:cNvPicPr>
            <a:picLocks noGrp="1" noChangeAspect="1"/>
          </p:cNvPicPr>
          <p:nvPr>
            <p:ph idx="1"/>
          </p:nvPr>
        </p:nvPicPr>
        <p:blipFill rotWithShape="1">
          <a:blip r:embed="rId3"/>
          <a:srcRect b="5464"/>
          <a:stretch/>
        </p:blipFill>
        <p:spPr>
          <a:xfrm>
            <a:off x="1784393" y="1449725"/>
            <a:ext cx="5569411" cy="4835323"/>
          </a:xfrm>
        </p:spPr>
      </p:pic>
      <p:sp>
        <p:nvSpPr>
          <p:cNvPr id="7"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15</a:t>
            </a:fld>
            <a:endParaRPr lang="en-US" dirty="0">
              <a:solidFill>
                <a:schemeClr val="bg1"/>
              </a:solidFill>
              <a:latin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(1 of 10)</a:t>
            </a:r>
            <a:endParaRPr lang="en-US" dirty="0"/>
          </a:p>
        </p:txBody>
      </p:sp>
      <p:sp>
        <p:nvSpPr>
          <p:cNvPr id="2" name="Content Placeholder 1"/>
          <p:cNvSpPr>
            <a:spLocks noGrp="1"/>
          </p:cNvSpPr>
          <p:nvPr>
            <p:ph idx="1"/>
          </p:nvPr>
        </p:nvSpPr>
        <p:spPr/>
        <p:txBody>
          <a:bodyPr/>
          <a:lstStyle/>
          <a:p>
            <a:r>
              <a:rPr lang="en-US" dirty="0"/>
              <a:t>Message-by-message authentication can protect messages against man-in-the-middle and replay attacks</a:t>
            </a:r>
          </a:p>
          <a:p>
            <a:pPr lvl="1"/>
            <a:r>
              <a:rPr lang="en-US" dirty="0"/>
              <a:t>Man-in-the-middle (MITM) attack</a:t>
            </a:r>
          </a:p>
          <a:p>
            <a:pPr lvl="2"/>
            <a:r>
              <a:rPr lang="en-US" dirty="0"/>
              <a:t>Form of attack in which an attacker intercepts messages being sent between two parties and forward them on</a:t>
            </a:r>
          </a:p>
          <a:p>
            <a:pPr lvl="1"/>
            <a:r>
              <a:rPr lang="en-US" dirty="0"/>
              <a:t>Replay attack</a:t>
            </a:r>
          </a:p>
          <a:p>
            <a:pPr lvl="2"/>
            <a:r>
              <a:rPr lang="en-US" dirty="0"/>
              <a:t>Occurs when an attacker intercepts an encrypted message and transmits it again later</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16</a:t>
            </a:fld>
            <a:endParaRPr lang="en-US" dirty="0">
              <a:solidFill>
                <a:schemeClr val="bg1"/>
              </a:solidFill>
              <a:latin typeface="Lucida Sans Unicode"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(2 of 10)</a:t>
            </a:r>
            <a:endParaRPr lang="en-US" dirty="0"/>
          </a:p>
        </p:txBody>
      </p:sp>
      <p:sp>
        <p:nvSpPr>
          <p:cNvPr id="2" name="Content Placeholder 1"/>
          <p:cNvSpPr>
            <a:spLocks noGrp="1"/>
          </p:cNvSpPr>
          <p:nvPr>
            <p:ph idx="1"/>
          </p:nvPr>
        </p:nvSpPr>
        <p:spPr/>
        <p:txBody>
          <a:bodyPr/>
          <a:lstStyle/>
          <a:p>
            <a:r>
              <a:rPr lang="en-US" dirty="0"/>
              <a:t>Electronic signature</a:t>
            </a:r>
          </a:p>
          <a:p>
            <a:pPr lvl="1"/>
            <a:r>
              <a:rPr lang="en-US" dirty="0"/>
              <a:t>Provides both authentication and message integrity</a:t>
            </a:r>
          </a:p>
          <a:p>
            <a:pPr lvl="1"/>
            <a:r>
              <a:rPr lang="en-US" dirty="0"/>
              <a:t>Two common types</a:t>
            </a:r>
          </a:p>
          <a:p>
            <a:pPr lvl="2"/>
            <a:r>
              <a:rPr lang="en-US" dirty="0"/>
              <a:t>Digital signatures</a:t>
            </a:r>
          </a:p>
          <a:p>
            <a:pPr lvl="2"/>
            <a:r>
              <a:rPr lang="en-US" dirty="0"/>
              <a:t>Key-hashed message authentication codes (HMACs)</a:t>
            </a:r>
          </a:p>
          <a:p>
            <a:r>
              <a:rPr lang="en-US" dirty="0"/>
              <a:t>True party</a:t>
            </a:r>
          </a:p>
          <a:p>
            <a:pPr lvl="1"/>
            <a:r>
              <a:rPr lang="en-US" dirty="0"/>
              <a:t>The person the supplicant claims to be</a:t>
            </a:r>
          </a:p>
          <a:p>
            <a:pPr lvl="1"/>
            <a:endParaRPr lang="en-US" dirty="0"/>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40670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94481"/>
            <a:ext cx="2899458" cy="2824223"/>
          </a:xfrm>
        </p:spPr>
        <p:txBody>
          <a:bodyPr/>
          <a:lstStyle/>
          <a:p>
            <a:r>
              <a:rPr lang="en-US" sz="2800" dirty="0"/>
              <a:t>Figure 3-16: Digital Signature for Message-by-Message Authentication</a:t>
            </a:r>
            <a:endParaRPr lang="en-US" sz="2400" dirty="0"/>
          </a:p>
        </p:txBody>
      </p:sp>
      <p:pic>
        <p:nvPicPr>
          <p:cNvPr id="4" name="Content Placeholder 3" descr="The illustration displays five stages of the process divided under two headings with their respective linear flow charts, between a PC marked as Sender and a server marked as Receiver. The stages are as follows:&#10;To create the digital signature: &#10;1. Hash the plaintext to create a brief message digest; this is NOT the digital signature. &#10;2. Sign (encrypt) the message digest with the sender’s private key to create the digital signature. &#10;Goal: to show that the supplicant knows the true party’s private key.&#10;3. Transmit the plaintext plus digital signature, encrypted with symmetric key encryption.&#10;To test the digital signature:&#10;4. Hash the received plaintext with the same hashing algorithm the sender used. This gives the message digest. &#10;5. Decrypt the digital signature with the true party’s public key. This also will give the message digest if the sender has the true party’s private key. &#10;6. If the two match, the message is authenticated.&#10;Flow chart corresponding to stages 1, 2 and 3 depicts a one-way path among Plaintext, MD, DS. The connection be-tween Plaintext and MD reads “Hash” and the connection between MS and DS reads: Sign (encrypt) with sender’s private key. &#10;Another image with a rectangle DS and Plaintext is displayed at the bottom of the chart.&#10;Flow chart corresponding to stages 4, 5, and 6 shows step 4 in which received plain text connected to MD, the connection reads Hash, and step 5 in which DS is connected to MD, the connection reads decrypt with true party’s public key. A bidirectional connection between the MD of step and MD of step 6 reads: 6. Are they equal?">
            <a:extLst>
              <a:ext uri="{FF2B5EF4-FFF2-40B4-BE49-F238E27FC236}">
                <a16:creationId xmlns:a16="http://schemas.microsoft.com/office/drawing/2014/main" id="{ED2C442C-30B3-4F82-99D3-E988EB81575D}"/>
              </a:ext>
            </a:extLst>
          </p:cNvPr>
          <p:cNvPicPr>
            <a:picLocks noGrp="1" noChangeAspect="1"/>
          </p:cNvPicPr>
          <p:nvPr>
            <p:ph idx="1"/>
          </p:nvPr>
        </p:nvPicPr>
        <p:blipFill rotWithShape="1">
          <a:blip r:embed="rId3"/>
          <a:srcRect b="3896"/>
          <a:stretch/>
        </p:blipFill>
        <p:spPr>
          <a:xfrm>
            <a:off x="3657600" y="419582"/>
            <a:ext cx="5109441" cy="5752618"/>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18</a:t>
            </a:fld>
            <a:endParaRPr lang="en-US" dirty="0">
              <a:solidFill>
                <a:schemeClr val="bg1"/>
              </a:solidFill>
              <a:latin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Figure 3-17: Public Key Encryption for Confidentiality and Authentication</a:t>
            </a:r>
          </a:p>
        </p:txBody>
      </p:sp>
      <p:pic>
        <p:nvPicPr>
          <p:cNvPr id="4" name="Content Placeholder 3" descr="Public key encryption is used for both confidentiality and authentication. A frequent source of confusion for students is that public key encryption uses different keys for these two goals. This figure illustrates these differences.&#10;">
            <a:extLst>
              <a:ext uri="{FF2B5EF4-FFF2-40B4-BE49-F238E27FC236}">
                <a16:creationId xmlns:a16="http://schemas.microsoft.com/office/drawing/2014/main" id="{6B89F027-06AC-4235-B896-E8FFF485F0AF}"/>
              </a:ext>
            </a:extLst>
          </p:cNvPr>
          <p:cNvPicPr>
            <a:picLocks noGrp="1" noChangeAspect="1"/>
          </p:cNvPicPr>
          <p:nvPr>
            <p:ph idx="1"/>
          </p:nvPr>
        </p:nvPicPr>
        <p:blipFill rotWithShape="1">
          <a:blip r:embed="rId3"/>
          <a:srcRect b="17759"/>
          <a:stretch/>
        </p:blipFill>
        <p:spPr>
          <a:xfrm>
            <a:off x="457200" y="2604527"/>
            <a:ext cx="8229600" cy="1990622"/>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2486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C4E6F00-99DF-DDA5-3487-2BEE878466C7}"/>
              </a:ext>
            </a:extLst>
          </p:cNvPr>
          <p:cNvSpPr>
            <a:spLocks noGrp="1"/>
          </p:cNvSpPr>
          <p:nvPr>
            <p:ph idx="1"/>
          </p:nvPr>
        </p:nvSpPr>
        <p:spPr/>
        <p:txBody>
          <a:bodyPr/>
          <a:lstStyle/>
          <a:p>
            <a:r>
              <a:rPr lang="en-US" sz="2000" dirty="0"/>
              <a:t>So far, we have covered:</a:t>
            </a:r>
          </a:p>
          <a:p>
            <a:pPr lvl="1"/>
            <a:r>
              <a:rPr lang="en-US" sz="1800" dirty="0"/>
              <a:t>Background and history of cryptography</a:t>
            </a:r>
          </a:p>
          <a:p>
            <a:pPr lvl="1"/>
            <a:r>
              <a:rPr lang="en-US" sz="1800" dirty="0"/>
              <a:t>Symmetric key cryptography (AES)</a:t>
            </a:r>
          </a:p>
          <a:p>
            <a:pPr lvl="1"/>
            <a:r>
              <a:rPr lang="en-US" sz="1800" dirty="0" err="1"/>
              <a:t>Assymetric</a:t>
            </a:r>
            <a:r>
              <a:rPr lang="en-US" sz="1800" dirty="0"/>
              <a:t> cryptography (RSA)</a:t>
            </a:r>
          </a:p>
          <a:p>
            <a:pPr lvl="1"/>
            <a:r>
              <a:rPr lang="en-US" sz="1800" dirty="0"/>
              <a:t>Key exchange (Diffie Hellman)</a:t>
            </a:r>
          </a:p>
          <a:p>
            <a:pPr lvl="1"/>
            <a:r>
              <a:rPr lang="en-US" sz="1800" dirty="0"/>
              <a:t>Hashing (SHA-1)</a:t>
            </a:r>
          </a:p>
          <a:p>
            <a:r>
              <a:rPr lang="en-US" sz="2000" dirty="0"/>
              <a:t>Now we will put all of this together to see how a complete, end-to-end cryptographic system works in practice. We will use Boyle’s Corporate Computer Security textbook slides.</a:t>
            </a:r>
          </a:p>
          <a:p>
            <a:r>
              <a:rPr lang="en-US" sz="2000" dirty="0"/>
              <a:t>Some information will be repeating from earlier lectures.</a:t>
            </a:r>
          </a:p>
          <a:p>
            <a:r>
              <a:rPr lang="en-US" sz="2000" dirty="0"/>
              <a:t>This is the last lecture in our </a:t>
            </a:r>
            <a:r>
              <a:rPr lang="en-US" sz="2000"/>
              <a:t>cryptography series.</a:t>
            </a:r>
            <a:endParaRPr lang="en-US" sz="2000" dirty="0"/>
          </a:p>
        </p:txBody>
      </p:sp>
      <p:sp>
        <p:nvSpPr>
          <p:cNvPr id="9" name="Title 8">
            <a:extLst>
              <a:ext uri="{FF2B5EF4-FFF2-40B4-BE49-F238E27FC236}">
                <a16:creationId xmlns:a16="http://schemas.microsoft.com/office/drawing/2014/main" id="{C5A711A0-8DB9-2C8A-0D63-1457A37E8EA3}"/>
              </a:ext>
            </a:extLst>
          </p:cNvPr>
          <p:cNvSpPr>
            <a:spLocks noGrp="1"/>
          </p:cNvSpPr>
          <p:nvPr>
            <p:ph type="title"/>
          </p:nvPr>
        </p:nvSpPr>
        <p:spPr/>
        <p:txBody>
          <a:bodyPr/>
          <a:lstStyle/>
          <a:p>
            <a:r>
              <a:rPr lang="en-US" dirty="0"/>
              <a:t>Context</a:t>
            </a:r>
          </a:p>
        </p:txBody>
      </p:sp>
    </p:spTree>
    <p:extLst>
      <p:ext uri="{BB962C8B-B14F-4D97-AF65-F5344CB8AC3E}">
        <p14:creationId xmlns:p14="http://schemas.microsoft.com/office/powerpoint/2010/main" val="1838612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3-19: Digital Certificate for Google.com</a:t>
            </a:r>
          </a:p>
        </p:txBody>
      </p:sp>
      <p:pic>
        <p:nvPicPr>
          <p:cNvPr id="4" name="Content Placeholder 3" descr="The dialogue box is labeled Certificate and contains three tabs labeled General, Details, and Certification Path. &#10;The details tab is open and contains a drop down menu labeled Show: in which the option &lt;All&gt; is selected.&#10;Below the drop down menu is a pane with the following Field and Value texts under their respective tabs, and a scroll bar on the right:&#10;• Signature algorithm: sha256RSA.&#10;• Signature hash algorithm: sha256.&#10;• Issuer: Google Internet Authority G3, ...&#10;• Valid from: Monday, July 29, 2019 12:43:...&#10;• Valid to: Monday, October 21, 2019 12...&#10;• Subject: www.google.com, Google LLC,...&#10;• Public key: ECC (256 bits)&#10;• Public key parameters: ECDSA P256  &#10;The option of public key is selected and a pane below contains the alpha numeric coding of the key. Two command but-tons below this pane are labeled &quot;Edit Properties&quot; (disabled) and &quot;Copy to File&quot; (enabled).&#10;The box ends with the command button &quot;OK&quot; at its bottom-right corner.">
            <a:extLst>
              <a:ext uri="{FF2B5EF4-FFF2-40B4-BE49-F238E27FC236}">
                <a16:creationId xmlns:a16="http://schemas.microsoft.com/office/drawing/2014/main" id="{4CDD0275-F9C4-4D93-8212-5E1373E61A80}"/>
              </a:ext>
            </a:extLst>
          </p:cNvPr>
          <p:cNvPicPr>
            <a:picLocks noGrp="1" noChangeAspect="1"/>
          </p:cNvPicPr>
          <p:nvPr>
            <p:ph idx="1"/>
          </p:nvPr>
        </p:nvPicPr>
        <p:blipFill>
          <a:blip r:embed="rId3"/>
          <a:stretch>
            <a:fillRect/>
          </a:stretch>
        </p:blipFill>
        <p:spPr>
          <a:xfrm>
            <a:off x="2927724" y="1600200"/>
            <a:ext cx="3288552" cy="4429125"/>
          </a:xfrm>
        </p:spPr>
      </p:pic>
      <p:sp>
        <p:nvSpPr>
          <p:cNvPr id="7"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20</a:t>
            </a:fld>
            <a:endParaRPr lang="en-US" dirty="0">
              <a:solidFill>
                <a:schemeClr val="bg1"/>
              </a:solidFill>
              <a:latin typeface="Lucida Sans Unicode"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03796"/>
            <a:ext cx="8229600" cy="1097279"/>
          </a:xfrm>
        </p:spPr>
        <p:txBody>
          <a:bodyPr/>
          <a:lstStyle/>
          <a:p>
            <a:r>
              <a:rPr lang="en-US" dirty="0"/>
              <a:t>Figure 3-21: Digital Signature and Digital Certificate in Authentication</a:t>
            </a:r>
          </a:p>
        </p:txBody>
      </p:sp>
      <p:pic>
        <p:nvPicPr>
          <p:cNvPr id="4" name="Content Placeholder 3" descr="The illustration displays four step labels with their respective explanations as follows:&#10;• Digital Signature: 1. Digital signature to be tested with the public key of the true party. &#10;• Authentication: 2. If the public key of the true party verifies the digital signature, accept the supplicant.&#10;• Digital Certificate: 3. Public key of true party.&#10;• Certificate Authority: 4. Verifier must know CA’s public key to test whether the digital certificate has been altered; Revocation information.&#10;Step four label points to step three label, whereas step one and three labels point to step two label through unidirectional arrows.">
            <a:extLst>
              <a:ext uri="{FF2B5EF4-FFF2-40B4-BE49-F238E27FC236}">
                <a16:creationId xmlns:a16="http://schemas.microsoft.com/office/drawing/2014/main" id="{8BE25795-B109-4670-B414-DC132255F2DB}"/>
              </a:ext>
            </a:extLst>
          </p:cNvPr>
          <p:cNvPicPr>
            <a:picLocks noGrp="1" noChangeAspect="1"/>
          </p:cNvPicPr>
          <p:nvPr>
            <p:ph idx="1"/>
          </p:nvPr>
        </p:nvPicPr>
        <p:blipFill rotWithShape="1">
          <a:blip r:embed="rId3"/>
          <a:srcRect b="7032"/>
          <a:stretch/>
        </p:blipFill>
        <p:spPr>
          <a:xfrm>
            <a:off x="1464911" y="1889570"/>
            <a:ext cx="6214178" cy="4117694"/>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21</a:t>
            </a:fld>
            <a:endParaRPr lang="en-US" dirty="0">
              <a:solidFill>
                <a:schemeClr val="bg1"/>
              </a:solidFill>
              <a:latin typeface="Lucida Sans Unicode"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(3 of 10)</a:t>
            </a:r>
            <a:endParaRPr lang="en-US" dirty="0"/>
          </a:p>
        </p:txBody>
      </p:sp>
      <p:sp>
        <p:nvSpPr>
          <p:cNvPr id="64514" name="Content Placeholder 1"/>
          <p:cNvSpPr>
            <a:spLocks noGrp="1"/>
          </p:cNvSpPr>
          <p:nvPr>
            <p:ph idx="1"/>
          </p:nvPr>
        </p:nvSpPr>
        <p:spPr/>
        <p:txBody>
          <a:bodyPr/>
          <a:lstStyle/>
          <a:p>
            <a:r>
              <a:rPr lang="en-US" dirty="0"/>
              <a:t>Cannot use the sender’s public key</a:t>
            </a:r>
          </a:p>
          <a:p>
            <a:pPr lvl="1"/>
            <a:r>
              <a:rPr lang="en-US" dirty="0"/>
              <a:t>It would always “validate” the sender’s digital signature</a:t>
            </a:r>
          </a:p>
          <a:p>
            <a:r>
              <a:rPr lang="en-US" dirty="0"/>
              <a:t>Normally requires a digital certificate</a:t>
            </a:r>
          </a:p>
          <a:p>
            <a:pPr lvl="1"/>
            <a:r>
              <a:rPr lang="en-US" dirty="0"/>
              <a:t>File provided by a certificate authority (CA)</a:t>
            </a:r>
          </a:p>
          <a:p>
            <a:pPr lvl="2"/>
            <a:r>
              <a:rPr lang="en-US" dirty="0"/>
              <a:t>The certificate authority must be trustworthy</a:t>
            </a:r>
          </a:p>
          <a:p>
            <a:pPr lvl="1"/>
            <a:r>
              <a:rPr lang="en-US" dirty="0"/>
              <a:t>Digital certificate provides the subject’s (True Party’s) name and public key</a:t>
            </a:r>
          </a:p>
          <a:p>
            <a:pPr lvl="1"/>
            <a:r>
              <a:rPr lang="en-US" dirty="0"/>
              <a:t>Don’t confuse digital signatures and the digital certificates used to test digital signatures!</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22</a:t>
            </a:fld>
            <a:endParaRPr lang="en-US" dirty="0">
              <a:solidFill>
                <a:schemeClr val="bg1"/>
              </a:solidFill>
              <a:latin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(4 of 10)</a:t>
            </a:r>
            <a:endParaRPr lang="en-US" dirty="0"/>
          </a:p>
        </p:txBody>
      </p:sp>
      <p:sp>
        <p:nvSpPr>
          <p:cNvPr id="68610" name="Content Placeholder 1"/>
          <p:cNvSpPr>
            <a:spLocks noGrp="1"/>
          </p:cNvSpPr>
          <p:nvPr>
            <p:ph idx="1"/>
          </p:nvPr>
        </p:nvSpPr>
        <p:spPr/>
        <p:txBody>
          <a:bodyPr/>
          <a:lstStyle/>
          <a:p>
            <a:r>
              <a:rPr lang="en-US" dirty="0"/>
              <a:t>Testing the Digital Signature</a:t>
            </a:r>
          </a:p>
          <a:p>
            <a:pPr lvl="1"/>
            <a:r>
              <a:rPr lang="en-US" dirty="0"/>
              <a:t>The digital certificate has a digital signature of its own</a:t>
            </a:r>
          </a:p>
          <a:p>
            <a:pPr lvl="1"/>
            <a:r>
              <a:rPr lang="en-US" dirty="0"/>
              <a:t>Signed with the Certificate Authority’s (CA’s) private key</a:t>
            </a:r>
          </a:p>
          <a:p>
            <a:pPr lvl="1"/>
            <a:r>
              <a:rPr lang="en-US" dirty="0"/>
              <a:t>Must be tested with the CA’s well-known public key</a:t>
            </a:r>
          </a:p>
          <a:p>
            <a:pPr lvl="1"/>
            <a:r>
              <a:rPr lang="en-US" dirty="0"/>
              <a:t>If the test works, the certificate is authentic and unmodified</a:t>
            </a:r>
          </a:p>
          <a:p>
            <a:endParaRPr lang="en-US" dirty="0"/>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23</a:t>
            </a:fld>
            <a:endParaRPr lang="en-US" dirty="0">
              <a:solidFill>
                <a:schemeClr val="bg1"/>
              </a:solidFill>
              <a:latin typeface="Lucida Sans Unicode"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(5 of 10)</a:t>
            </a:r>
            <a:endParaRPr lang="en-US" dirty="0"/>
          </a:p>
        </p:txBody>
      </p:sp>
      <p:sp>
        <p:nvSpPr>
          <p:cNvPr id="69634" name="Content Placeholder 1"/>
          <p:cNvSpPr>
            <a:spLocks noGrp="1"/>
          </p:cNvSpPr>
          <p:nvPr>
            <p:ph idx="1"/>
          </p:nvPr>
        </p:nvSpPr>
        <p:spPr/>
        <p:txBody>
          <a:bodyPr/>
          <a:lstStyle/>
          <a:p>
            <a:r>
              <a:rPr lang="en-US" dirty="0"/>
              <a:t>Checking the Valid Period</a:t>
            </a:r>
          </a:p>
          <a:p>
            <a:pPr lvl="1"/>
            <a:r>
              <a:rPr lang="en-US" dirty="0"/>
              <a:t>Certificate is valid only during the valid period in the digital certificate (not shown in the figure)</a:t>
            </a:r>
          </a:p>
          <a:p>
            <a:pPr lvl="1"/>
            <a:r>
              <a:rPr lang="en-US" dirty="0"/>
              <a:t>If the current time is not within the valid period, reject the digital certificate</a:t>
            </a:r>
          </a:p>
          <a:p>
            <a:endParaRPr lang="en-US" dirty="0"/>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24</a:t>
            </a:fld>
            <a:endParaRPr lang="en-US" dirty="0">
              <a:solidFill>
                <a:schemeClr val="bg1"/>
              </a:solidFill>
              <a:latin typeface="Lucida Sans Unicode"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(6 of 10)</a:t>
            </a:r>
            <a:endParaRPr lang="en-US" dirty="0"/>
          </a:p>
        </p:txBody>
      </p:sp>
      <p:sp>
        <p:nvSpPr>
          <p:cNvPr id="70658" name="Content Placeholder 1"/>
          <p:cNvSpPr>
            <a:spLocks noGrp="1"/>
          </p:cNvSpPr>
          <p:nvPr>
            <p:ph idx="1"/>
          </p:nvPr>
        </p:nvSpPr>
        <p:spPr/>
        <p:txBody>
          <a:bodyPr/>
          <a:lstStyle/>
          <a:p>
            <a:r>
              <a:rPr lang="en-US" dirty="0"/>
              <a:t>Checking for Revocation</a:t>
            </a:r>
          </a:p>
          <a:p>
            <a:pPr lvl="1"/>
            <a:r>
              <a:rPr lang="en-US" dirty="0"/>
              <a:t>Certificates may be revoked for improper behavior or other reasons</a:t>
            </a:r>
          </a:p>
          <a:p>
            <a:pPr lvl="1"/>
            <a:r>
              <a:rPr lang="en-US" dirty="0"/>
              <a:t>Revocation must be tested</a:t>
            </a:r>
          </a:p>
          <a:p>
            <a:pPr lvl="1"/>
            <a:r>
              <a:rPr lang="en-US" dirty="0"/>
              <a:t>Cannot be done by looking at fields within the certificate</a:t>
            </a:r>
          </a:p>
          <a:p>
            <a:pPr lvl="1"/>
            <a:r>
              <a:rPr lang="en-US" dirty="0"/>
              <a:t>Receiver must check with the CA</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25</a:t>
            </a:fld>
            <a:endParaRPr lang="en-US" dirty="0">
              <a:solidFill>
                <a:schemeClr val="bg1"/>
              </a:solidFill>
              <a:latin typeface="Lucida Sans Unicode"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(7 of 10)</a:t>
            </a:r>
            <a:endParaRPr lang="en-US" dirty="0"/>
          </a:p>
        </p:txBody>
      </p:sp>
      <p:sp>
        <p:nvSpPr>
          <p:cNvPr id="71682" name="Content Placeholder 1"/>
          <p:cNvSpPr>
            <a:spLocks noGrp="1"/>
          </p:cNvSpPr>
          <p:nvPr>
            <p:ph idx="1"/>
          </p:nvPr>
        </p:nvSpPr>
        <p:spPr/>
        <p:txBody>
          <a:bodyPr/>
          <a:lstStyle/>
          <a:p>
            <a:r>
              <a:rPr lang="en-US" dirty="0"/>
              <a:t>Checking for Revocation</a:t>
            </a:r>
          </a:p>
          <a:p>
            <a:pPr lvl="1"/>
            <a:r>
              <a:rPr lang="en-US" dirty="0"/>
              <a:t>Verifier may download the entire certificate revocation list from the CA</a:t>
            </a:r>
          </a:p>
          <a:p>
            <a:pPr lvl="2"/>
            <a:r>
              <a:rPr lang="en-US" dirty="0"/>
              <a:t>See if the serial number is on the certificate revocation list</a:t>
            </a:r>
          </a:p>
          <a:p>
            <a:pPr lvl="2"/>
            <a:r>
              <a:rPr lang="en-US" dirty="0"/>
              <a:t>If so, do not accept the certificate</a:t>
            </a:r>
          </a:p>
          <a:p>
            <a:pPr lvl="1"/>
            <a:r>
              <a:rPr lang="en-US" dirty="0"/>
              <a:t>Or the verifier may send a query to the CA</a:t>
            </a:r>
          </a:p>
          <a:p>
            <a:pPr lvl="2"/>
            <a:r>
              <a:rPr lang="en-US" dirty="0"/>
              <a:t>Requires the CA to support the Online Certificate Status Protocol</a:t>
            </a:r>
          </a:p>
          <a:p>
            <a:endParaRPr lang="en-US" dirty="0"/>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26</a:t>
            </a:fld>
            <a:endParaRPr lang="en-US" dirty="0">
              <a:solidFill>
                <a:schemeClr val="bg1"/>
              </a:solidFill>
              <a:latin typeface="Lucida Sans Unicode"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3-22: Key-Hashed Message Authentication Code (HMAC)</a:t>
            </a:r>
          </a:p>
        </p:txBody>
      </p:sp>
      <p:pic>
        <p:nvPicPr>
          <p:cNvPr id="4" name="Content Placeholder 3" descr="The illustration shows two parts of the authentication process. Top part is labeled Sender (Supplicant) Authentication Operations and contains the following steps labeled accordingly in a linear unidirectional flow:&#10;• Key with Original Plaintext: 1. Adds key to original plaintext.&#10;• Flow arrow: 2. Hashes combination with SHA-224, SHA-256, SHA-384, SHA-512, etc. (no encryption).&#10;• HMAC: Key-hashed message authentication code (HMAC). &#10;• Flow arrow: 3. Appends HMAC to plaintext before transmission.&#10;• HMAC with Original Plaintext.&#10;This is followed by a bidirectional arrow which divides the top and bottom parts of the process, and is labeled 4. Trans-mission with confidentiality (details not shown). &#10;Bottom part is labeled Receiver (Verifier) Operations for Authentication and contains the following steps labeled ac-cordingly in a linear flow:&#10;• Key with Transmitted Plaintext: 5. Hashes with SHA-224, SHA-256, SHA-384, SHA-512, etc. &#10;• Flow arrow.&#10;• HMAC: Computed HMAC.&#10;• Bidirectional arrow: 6. Compares the two HMACs (above the arrow) and 7. If equal, authenticated; if not, reject (be-low the arrow). &#10;• HMAC: Transmitted HMAC.">
            <a:extLst>
              <a:ext uri="{FF2B5EF4-FFF2-40B4-BE49-F238E27FC236}">
                <a16:creationId xmlns:a16="http://schemas.microsoft.com/office/drawing/2014/main" id="{773234BD-DFD8-4C99-A922-E42ED56E9EAF}"/>
              </a:ext>
            </a:extLst>
          </p:cNvPr>
          <p:cNvPicPr>
            <a:picLocks noGrp="1" noChangeAspect="1"/>
          </p:cNvPicPr>
          <p:nvPr>
            <p:ph idx="1"/>
          </p:nvPr>
        </p:nvPicPr>
        <p:blipFill rotWithShape="1">
          <a:blip r:embed="rId3"/>
          <a:srcRect b="4418"/>
          <a:stretch/>
        </p:blipFill>
        <p:spPr>
          <a:xfrm>
            <a:off x="2317565" y="1651242"/>
            <a:ext cx="4508870" cy="4696428"/>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27</a:t>
            </a:fld>
            <a:endParaRPr lang="en-US" dirty="0">
              <a:solidFill>
                <a:schemeClr val="bg1"/>
              </a:solidFill>
              <a:latin typeface="Lucida Sans Unicode"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(8 of 10)</a:t>
            </a:r>
            <a:endParaRPr lang="en-US" dirty="0"/>
          </a:p>
        </p:txBody>
      </p:sp>
      <p:sp>
        <p:nvSpPr>
          <p:cNvPr id="2" name="Content Placeholder 1"/>
          <p:cNvSpPr>
            <a:spLocks noGrp="1"/>
          </p:cNvSpPr>
          <p:nvPr>
            <p:ph idx="1"/>
          </p:nvPr>
        </p:nvSpPr>
        <p:spPr/>
        <p:txBody>
          <a:bodyPr/>
          <a:lstStyle/>
          <a:p>
            <a:r>
              <a:rPr lang="en-US" dirty="0"/>
              <a:t>Also Brings Message Integrity</a:t>
            </a:r>
          </a:p>
          <a:p>
            <a:pPr lvl="1"/>
            <a:r>
              <a:rPr lang="en-US" dirty="0"/>
              <a:t>If the message has been altered, the authentication method will fail automatically</a:t>
            </a:r>
          </a:p>
          <a:p>
            <a:r>
              <a:rPr lang="en-US" dirty="0"/>
              <a:t>Digital Signature Authentication</a:t>
            </a:r>
          </a:p>
          <a:p>
            <a:pPr lvl="1"/>
            <a:r>
              <a:rPr lang="en-US" dirty="0"/>
              <a:t>Uses public key encryption for authentication</a:t>
            </a:r>
          </a:p>
          <a:p>
            <a:pPr lvl="1"/>
            <a:r>
              <a:rPr lang="en-US" dirty="0"/>
              <a:t>Very strong but expensive</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28</a:t>
            </a:fld>
            <a:endParaRPr lang="en-US" dirty="0">
              <a:solidFill>
                <a:schemeClr val="bg1"/>
              </a:solidFill>
              <a:latin typeface="Lucida Sans Unicode"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(9 of 10)</a:t>
            </a:r>
            <a:endParaRPr lang="en-US" dirty="0"/>
          </a:p>
        </p:txBody>
      </p:sp>
      <p:sp>
        <p:nvSpPr>
          <p:cNvPr id="2" name="Content Placeholder 1"/>
          <p:cNvSpPr>
            <a:spLocks noGrp="1"/>
          </p:cNvSpPr>
          <p:nvPr>
            <p:ph idx="1"/>
          </p:nvPr>
        </p:nvSpPr>
        <p:spPr/>
        <p:txBody>
          <a:bodyPr/>
          <a:lstStyle/>
          <a:p>
            <a:r>
              <a:rPr lang="en-US" dirty="0"/>
              <a:t>Key-Hashed Message Authentication Codes</a:t>
            </a:r>
          </a:p>
          <a:p>
            <a:pPr lvl="1"/>
            <a:r>
              <a:rPr lang="en-US" dirty="0"/>
              <a:t>An alternate authentication method using hashing</a:t>
            </a:r>
          </a:p>
          <a:p>
            <a:pPr lvl="1"/>
            <a:r>
              <a:rPr lang="en-US" dirty="0"/>
              <a:t>Much less expensive than digital signature authentication</a:t>
            </a:r>
          </a:p>
          <a:p>
            <a:pPr lvl="1"/>
            <a:r>
              <a:rPr lang="en-US" dirty="0"/>
              <a:t>Much more widely used</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395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2994-491D-4D72-90A7-430689F387CA}"/>
              </a:ext>
            </a:extLst>
          </p:cNvPr>
          <p:cNvSpPr>
            <a:spLocks noGrp="1"/>
          </p:cNvSpPr>
          <p:nvPr>
            <p:ph type="title"/>
          </p:nvPr>
        </p:nvSpPr>
        <p:spPr>
          <a:xfrm>
            <a:off x="510988" y="269159"/>
            <a:ext cx="8201212" cy="622828"/>
          </a:xfrm>
        </p:spPr>
        <p:txBody>
          <a:bodyPr lIns="0" tIns="0" rIns="0" bIns="0" anchor="ctr">
            <a:noAutofit/>
          </a:bodyPr>
          <a:lstStyle/>
          <a:p>
            <a:pPr>
              <a:defRPr/>
            </a:pPr>
            <a:r>
              <a:rPr lang="en-US" dirty="0">
                <a:cs typeface="Lucida Sans Unicode" pitchFamily="34" charset="0"/>
              </a:rPr>
              <a:t>Corporate Computer Security</a:t>
            </a:r>
            <a:endParaRPr lang="en-US" sz="3200" dirty="0">
              <a:cs typeface="Lucida Sans Unicode" pitchFamily="34" charset="0"/>
            </a:endParaRPr>
          </a:p>
        </p:txBody>
      </p:sp>
      <p:sp>
        <p:nvSpPr>
          <p:cNvPr id="3" name="Text Placeholder 2">
            <a:extLst>
              <a:ext uri="{FF2B5EF4-FFF2-40B4-BE49-F238E27FC236}">
                <a16:creationId xmlns:a16="http://schemas.microsoft.com/office/drawing/2014/main" id="{E2092904-73CA-4C00-8DCC-18E94F795E0B}"/>
              </a:ext>
            </a:extLst>
          </p:cNvPr>
          <p:cNvSpPr>
            <a:spLocks noGrp="1"/>
          </p:cNvSpPr>
          <p:nvPr>
            <p:ph type="body" idx="1"/>
          </p:nvPr>
        </p:nvSpPr>
        <p:spPr>
          <a:xfrm>
            <a:off x="510988" y="1009168"/>
            <a:ext cx="8201212" cy="331896"/>
          </a:xfrm>
        </p:spPr>
        <p:txBody>
          <a:bodyPr lIns="0" tIns="0" rIns="0" bIns="0" anchor="ctr">
            <a:noAutofit/>
          </a:bodyPr>
          <a:lstStyle/>
          <a:p>
            <a:pPr>
              <a:buNone/>
            </a:pPr>
            <a:r>
              <a:rPr lang="en-US" dirty="0"/>
              <a:t>Fourth</a:t>
            </a:r>
            <a:r>
              <a:rPr lang="en-US" sz="2000" dirty="0">
                <a:solidFill>
                  <a:srgbClr val="007FA3"/>
                </a:solidFill>
              </a:rPr>
              <a:t> Edition</a:t>
            </a:r>
          </a:p>
        </p:txBody>
      </p:sp>
      <p:sp>
        <p:nvSpPr>
          <p:cNvPr id="4" name="Text Placeholder 3">
            <a:extLst>
              <a:ext uri="{FF2B5EF4-FFF2-40B4-BE49-F238E27FC236}">
                <a16:creationId xmlns:a16="http://schemas.microsoft.com/office/drawing/2014/main" id="{EA87E256-A566-4CB4-B641-73EBACC55A95}"/>
              </a:ext>
            </a:extLst>
          </p:cNvPr>
          <p:cNvSpPr>
            <a:spLocks noGrp="1"/>
          </p:cNvSpPr>
          <p:nvPr>
            <p:ph type="body" idx="2"/>
          </p:nvPr>
        </p:nvSpPr>
        <p:spPr>
          <a:xfrm>
            <a:off x="4572000" y="2753699"/>
            <a:ext cx="4140200" cy="675301"/>
          </a:xfrm>
        </p:spPr>
        <p:txBody>
          <a:bodyPr lIns="0" tIns="0" rIns="0" bIns="0" anchor="ctr"/>
          <a:lstStyle/>
          <a:p>
            <a:pPr>
              <a:buNone/>
            </a:pPr>
            <a:r>
              <a:rPr lang="en-US" sz="3200" dirty="0"/>
              <a:t>Chapter 3</a:t>
            </a:r>
            <a:endParaRPr lang="en-US" sz="2400" dirty="0"/>
          </a:p>
        </p:txBody>
      </p:sp>
      <p:sp>
        <p:nvSpPr>
          <p:cNvPr id="6" name="Text Placeholder 5">
            <a:extLst>
              <a:ext uri="{FF2B5EF4-FFF2-40B4-BE49-F238E27FC236}">
                <a16:creationId xmlns:a16="http://schemas.microsoft.com/office/drawing/2014/main" id="{D3C8E927-6A88-4110-B036-45D6D3C38241}"/>
              </a:ext>
            </a:extLst>
          </p:cNvPr>
          <p:cNvSpPr>
            <a:spLocks noGrp="1"/>
          </p:cNvSpPr>
          <p:nvPr>
            <p:ph type="body" idx="3"/>
          </p:nvPr>
        </p:nvSpPr>
        <p:spPr>
          <a:xfrm>
            <a:off x="4572000" y="3641202"/>
            <a:ext cx="4140200" cy="647677"/>
          </a:xfrm>
        </p:spPr>
        <p:txBody>
          <a:bodyPr lIns="0" tIns="0" rIns="0" bIns="0" anchor="ctr"/>
          <a:lstStyle/>
          <a:p>
            <a:r>
              <a:rPr lang="en-US" sz="2400" dirty="0">
                <a:cs typeface="Lucida Sans Unicode" pitchFamily="34" charset="0"/>
              </a:rPr>
              <a:t>Cryptography</a:t>
            </a:r>
            <a:endParaRPr lang="en-US" sz="2400" dirty="0"/>
          </a:p>
        </p:txBody>
      </p:sp>
      <p:pic>
        <p:nvPicPr>
          <p:cNvPr id="9" name="Picture Placeholder 8" descr="Front Cover: Corporate Computer Security Fourth Edition by Boyle and Panko."/>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16974" y="1599417"/>
            <a:ext cx="3709816" cy="4706579"/>
          </a:xfrm>
          <a:prstGeom prst="rect">
            <a:avLst/>
          </a:prstGeom>
        </p:spPr>
      </p:pic>
      <p:sp>
        <p:nvSpPr>
          <p:cNvPr id="18" name="Text Placeholder 17"/>
          <p:cNvSpPr>
            <a:spLocks noGrp="1"/>
          </p:cNvSpPr>
          <p:nvPr>
            <p:ph type="body" sz="quarter" idx="14"/>
          </p:nvPr>
        </p:nvSpPr>
        <p:spPr>
          <a:xfrm>
            <a:off x="2785288" y="6386307"/>
            <a:ext cx="6118411" cy="378385"/>
          </a:xfrm>
        </p:spPr>
        <p:txBody>
          <a:bodyPr/>
          <a:lstStyle/>
          <a:p>
            <a:pPr marL="0" indent="0">
              <a:buNone/>
            </a:pP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3899669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3.7: Message-by-Message Authentication </a:t>
            </a:r>
            <a:r>
              <a:rPr lang="en-US" sz="2800" dirty="0"/>
              <a:t>(10 of 10)</a:t>
            </a:r>
            <a:endParaRPr lang="en-US" dirty="0"/>
          </a:p>
        </p:txBody>
      </p:sp>
      <p:sp>
        <p:nvSpPr>
          <p:cNvPr id="77826" name="Content Placeholder 1"/>
          <p:cNvSpPr>
            <a:spLocks noGrp="1"/>
          </p:cNvSpPr>
          <p:nvPr>
            <p:ph idx="1"/>
          </p:nvPr>
        </p:nvSpPr>
        <p:spPr/>
        <p:txBody>
          <a:bodyPr/>
          <a:lstStyle/>
          <a:p>
            <a:r>
              <a:rPr lang="en-US" dirty="0"/>
              <a:t>Nonrepudiation</a:t>
            </a:r>
          </a:p>
          <a:p>
            <a:pPr lvl="1"/>
            <a:r>
              <a:rPr lang="en-US" dirty="0"/>
              <a:t>Means that the sender cannot deny that he or she sent a message</a:t>
            </a:r>
          </a:p>
          <a:p>
            <a:pPr lvl="1"/>
            <a:r>
              <a:rPr lang="en-US" dirty="0"/>
              <a:t>With digital signatures, the sender must use his or her private key</a:t>
            </a:r>
          </a:p>
          <a:p>
            <a:pPr lvl="2"/>
            <a:r>
              <a:rPr lang="en-US" dirty="0"/>
              <a:t>It is difficult to repudiate that you sent something if you use your private key</a:t>
            </a:r>
          </a:p>
          <a:p>
            <a:pPr lvl="1"/>
            <a:r>
              <a:rPr lang="en-US" dirty="0"/>
              <a:t>With HMACs, both parties know the key used to create the HMAC</a:t>
            </a:r>
          </a:p>
          <a:p>
            <a:pPr lvl="2"/>
            <a:r>
              <a:rPr lang="en-US" dirty="0"/>
              <a:t>The sender can repudiate the message, claiming that the receiver created it</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30</a:t>
            </a:fld>
            <a:endParaRPr lang="en-US" dirty="0">
              <a:solidFill>
                <a:schemeClr val="bg1"/>
              </a:solidFill>
              <a:latin typeface="Lucida Sans Unicode"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3.8: Quantum Security </a:t>
            </a:r>
            <a:r>
              <a:rPr lang="en-US" sz="2800" dirty="0"/>
              <a:t>(1 of 2)</a:t>
            </a:r>
            <a:endParaRPr lang="en-US" dirty="0"/>
          </a:p>
        </p:txBody>
      </p:sp>
      <p:sp>
        <p:nvSpPr>
          <p:cNvPr id="83970" name="Content Placeholder 1"/>
          <p:cNvSpPr>
            <a:spLocks noGrp="1"/>
          </p:cNvSpPr>
          <p:nvPr>
            <p:ph idx="1"/>
          </p:nvPr>
        </p:nvSpPr>
        <p:spPr/>
        <p:txBody>
          <a:bodyPr/>
          <a:lstStyle/>
          <a:p>
            <a:r>
              <a:rPr lang="en-US" dirty="0"/>
              <a:t>Quantum Mechanics</a:t>
            </a:r>
          </a:p>
          <a:p>
            <a:pPr lvl="1"/>
            <a:r>
              <a:rPr lang="en-US" dirty="0"/>
              <a:t>Describes the behavior of fundamental particles</a:t>
            </a:r>
          </a:p>
          <a:p>
            <a:pPr lvl="1"/>
            <a:r>
              <a:rPr lang="en-US" dirty="0"/>
              <a:t>Complex and even weird results</a:t>
            </a:r>
          </a:p>
          <a:p>
            <a:r>
              <a:rPr lang="en-US" dirty="0"/>
              <a:t>Quantum Key Distribution</a:t>
            </a:r>
          </a:p>
          <a:p>
            <a:pPr lvl="1"/>
            <a:r>
              <a:rPr lang="en-US" dirty="0"/>
              <a:t>Transmits a very long key—as long as the message</a:t>
            </a:r>
          </a:p>
          <a:p>
            <a:pPr lvl="2"/>
            <a:r>
              <a:rPr lang="en-US" dirty="0"/>
              <a:t>A one-time key that will not be used again</a:t>
            </a:r>
          </a:p>
          <a:p>
            <a:pPr lvl="2"/>
            <a:r>
              <a:rPr lang="en-US" dirty="0"/>
              <a:t>A one-time key as long as a message cannot be cracked by cryptanalysis</a:t>
            </a:r>
          </a:p>
          <a:p>
            <a:pPr lvl="2"/>
            <a:r>
              <a:rPr lang="en-US" dirty="0"/>
              <a:t>If an interceptor reads part of the key in transit, this will be immediately apparent to the sender and receiver</a:t>
            </a:r>
          </a:p>
          <a:p>
            <a:pPr lvl="1"/>
            <a:endParaRPr lang="en-US" dirty="0"/>
          </a:p>
          <a:p>
            <a:endParaRPr lang="en-US" dirty="0"/>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31</a:t>
            </a:fld>
            <a:endParaRPr lang="en-US" dirty="0">
              <a:solidFill>
                <a:schemeClr val="bg1"/>
              </a:solidFill>
              <a:latin typeface="Lucida Sans Unicode"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3.8: Quantum Security </a:t>
            </a:r>
            <a:r>
              <a:rPr lang="en-US" sz="2800" dirty="0"/>
              <a:t>(2 of 2)</a:t>
            </a:r>
            <a:endParaRPr lang="en-US" dirty="0"/>
          </a:p>
        </p:txBody>
      </p:sp>
      <p:sp>
        <p:nvSpPr>
          <p:cNvPr id="86018" name="Content Placeholder 1"/>
          <p:cNvSpPr>
            <a:spLocks noGrp="1"/>
          </p:cNvSpPr>
          <p:nvPr>
            <p:ph idx="1"/>
          </p:nvPr>
        </p:nvSpPr>
        <p:spPr/>
        <p:txBody>
          <a:bodyPr/>
          <a:lstStyle/>
          <a:p>
            <a:r>
              <a:rPr lang="en-US" dirty="0"/>
              <a:t>Quantum Key Cracking</a:t>
            </a:r>
          </a:p>
          <a:p>
            <a:pPr lvl="1"/>
            <a:r>
              <a:rPr lang="en-US" dirty="0"/>
              <a:t>Tests many keys simultaneously</a:t>
            </a:r>
          </a:p>
          <a:p>
            <a:pPr lvl="1"/>
            <a:r>
              <a:rPr lang="en-US" dirty="0"/>
              <a:t>If quantum key cracking becomes capable of working on long keys, today’s strong key lengths will offer no protection</a:t>
            </a:r>
          </a:p>
          <a:p>
            <a:endParaRPr lang="en-US" dirty="0"/>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32</a:t>
            </a:fld>
            <a:endParaRPr lang="en-US" dirty="0">
              <a:solidFill>
                <a:schemeClr val="bg1"/>
              </a:solidFill>
              <a:latin typeface="Lucida Sans Unicode"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3.9: Cryptographic Systems</a:t>
            </a:r>
          </a:p>
        </p:txBody>
      </p:sp>
      <p:sp>
        <p:nvSpPr>
          <p:cNvPr id="3" name="Content Placeholder 2">
            <a:extLst>
              <a:ext uri="{FF2B5EF4-FFF2-40B4-BE49-F238E27FC236}">
                <a16:creationId xmlns:a16="http://schemas.microsoft.com/office/drawing/2014/main" id="{C1EE266A-ED37-475C-8EA0-9B20E20D4EA6}"/>
              </a:ext>
            </a:extLst>
          </p:cNvPr>
          <p:cNvSpPr>
            <a:spLocks noGrp="1"/>
          </p:cNvSpPr>
          <p:nvPr>
            <p:ph idx="1"/>
          </p:nvPr>
        </p:nvSpPr>
        <p:spPr/>
        <p:txBody>
          <a:bodyPr/>
          <a:lstStyle/>
          <a:p>
            <a:r>
              <a:rPr lang="en-US" dirty="0"/>
              <a:t>Cryptographic Systems</a:t>
            </a:r>
          </a:p>
          <a:p>
            <a:pPr lvl="1"/>
            <a:r>
              <a:rPr lang="en-US" dirty="0"/>
              <a:t>Combine all cryptographic protections, including confidentiality, authentication, and integrity into a single system</a:t>
            </a:r>
          </a:p>
          <a:p>
            <a:pPr lvl="1"/>
            <a:r>
              <a:rPr lang="en-US" dirty="0"/>
              <a:t>Protect user dialogues from attackers and eliminate the need for users to understand the specific cryptographic details</a:t>
            </a:r>
          </a:p>
          <a:p>
            <a:pPr marL="101600" indent="0">
              <a:buNone/>
            </a:pPr>
            <a:endParaRPr lang="en-US" dirty="0"/>
          </a:p>
        </p:txBody>
      </p:sp>
      <p:sp>
        <p:nvSpPr>
          <p:cNvPr id="9"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33</a:t>
            </a:fld>
            <a:endParaRPr lang="en-US" dirty="0">
              <a:solidFill>
                <a:schemeClr val="bg1"/>
              </a:solidFill>
              <a:latin typeface="Lucida Sans Unicode"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1CA649-6230-44A4-82CD-E39AEAF83E27}"/>
              </a:ext>
            </a:extLst>
          </p:cNvPr>
          <p:cNvSpPr>
            <a:spLocks noGrp="1"/>
          </p:cNvSpPr>
          <p:nvPr>
            <p:ph type="title"/>
          </p:nvPr>
        </p:nvSpPr>
        <p:spPr>
          <a:xfrm>
            <a:off x="457200" y="203797"/>
            <a:ext cx="8229600" cy="1097279"/>
          </a:xfrm>
        </p:spPr>
        <p:txBody>
          <a:bodyPr/>
          <a:lstStyle/>
          <a:p>
            <a:r>
              <a:rPr lang="en-US" dirty="0"/>
              <a:t>Figure 3-24: Cryptographic System</a:t>
            </a:r>
          </a:p>
        </p:txBody>
      </p:sp>
      <p:pic>
        <p:nvPicPr>
          <p:cNvPr id="5" name="Content Placeholder 4" descr="The illustration shows the following five stages of communication, all depicted by bidirectional arrows, between an image of a client PC and an image of a server, with the passage of time depicted by unidirectional arrow: &#10;• Selection of cryptographic system Client PC standard (SSL/TLS, IPsec). &#10;• Handshaking Stage 1: Negotiation of security methods and options. &#10;• Handshaking Stage 2: Authentication (usually mutual). &#10;• Handshaking Stage 3: Keying Secure delivery of keys and other secrets. &#10;• Ongoing communication stage: Message-by-message confidentiality, authentication, and message integrity.">
            <a:extLst>
              <a:ext uri="{FF2B5EF4-FFF2-40B4-BE49-F238E27FC236}">
                <a16:creationId xmlns:a16="http://schemas.microsoft.com/office/drawing/2014/main" id="{5400326E-7D72-4AA9-9AA2-DBC01AD2B217}"/>
              </a:ext>
            </a:extLst>
          </p:cNvPr>
          <p:cNvPicPr>
            <a:picLocks noGrp="1" noChangeAspect="1"/>
          </p:cNvPicPr>
          <p:nvPr>
            <p:ph idx="1"/>
          </p:nvPr>
        </p:nvPicPr>
        <p:blipFill rotWithShape="1">
          <a:blip r:embed="rId3"/>
          <a:srcRect b="8076"/>
          <a:stretch/>
        </p:blipFill>
        <p:spPr>
          <a:xfrm>
            <a:off x="891293" y="1773820"/>
            <a:ext cx="7361413" cy="4511233"/>
          </a:xfrm>
        </p:spPr>
      </p:pic>
    </p:spTree>
    <p:extLst>
      <p:ext uri="{BB962C8B-B14F-4D97-AF65-F5344CB8AC3E}">
        <p14:creationId xmlns:p14="http://schemas.microsoft.com/office/powerpoint/2010/main" val="188620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2DF82-0B5E-48AB-9198-8CF2D369FF85}"/>
              </a:ext>
            </a:extLst>
          </p:cNvPr>
          <p:cNvSpPr>
            <a:spLocks noGrp="1"/>
          </p:cNvSpPr>
          <p:nvPr>
            <p:ph type="title"/>
          </p:nvPr>
        </p:nvSpPr>
        <p:spPr/>
        <p:txBody>
          <a:bodyPr/>
          <a:lstStyle/>
          <a:p>
            <a:r>
              <a:rPr lang="en-US" dirty="0"/>
              <a:t>Figure 3-25: Virtual Private Networks (VPNs)</a:t>
            </a:r>
          </a:p>
        </p:txBody>
      </p:sp>
      <p:pic>
        <p:nvPicPr>
          <p:cNvPr id="5" name="Content Placeholder 4" descr="The illustration depicts communication between corporate sites A and B over the internet. &#10;Corporate site A contains a protected server and a VPN gateway, corporate site B contains a protected client and a VPN gateway, and the internet is depicted by an image of a cloud. VPN gateways are depicted by images of a server. &#10;A separate client PC and a server depicted by respective images are shown communicating with each other outside the corporate sites, over the internet. VPN gateway of site A is shown communicating with a remote PC outside, over the internet.&#10;Three VPN links are shown as rectangular packets for communication between various components of this network, labeled as follows:&#10;• VPN 1. Host-to-host VPN: Between the separate client PC and server. &#10;• VPN 2. Remote access VPN: Between the VPN gateway of site A and the remote PC. &#10;• VPN 3. Site-to-site VPN: Between corporate sites A and B.&#10;Text at the bottom reads as follows:&#10;A VPN is a cryptographic system that provides secure communication over an untrusted network (the Internet, a wire-less LAN, etc.). ">
            <a:extLst>
              <a:ext uri="{FF2B5EF4-FFF2-40B4-BE49-F238E27FC236}">
                <a16:creationId xmlns:a16="http://schemas.microsoft.com/office/drawing/2014/main" id="{75132B61-1194-48F4-AADD-087BDA7632CD}"/>
              </a:ext>
            </a:extLst>
          </p:cNvPr>
          <p:cNvPicPr>
            <a:picLocks noGrp="1" noChangeAspect="1"/>
          </p:cNvPicPr>
          <p:nvPr>
            <p:ph idx="1"/>
          </p:nvPr>
        </p:nvPicPr>
        <p:blipFill rotWithShape="1">
          <a:blip r:embed="rId3"/>
          <a:srcRect b="7292"/>
          <a:stretch/>
        </p:blipFill>
        <p:spPr>
          <a:xfrm>
            <a:off x="1009139" y="1600200"/>
            <a:ext cx="7125721" cy="4106119"/>
          </a:xfrm>
        </p:spPr>
      </p:pic>
    </p:spTree>
    <p:extLst>
      <p:ext uri="{BB962C8B-B14F-4D97-AF65-F5344CB8AC3E}">
        <p14:creationId xmlns:p14="http://schemas.microsoft.com/office/powerpoint/2010/main" val="3123640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AFE1D6-D35C-4947-BAF3-775B6BA69B90}"/>
              </a:ext>
            </a:extLst>
          </p:cNvPr>
          <p:cNvSpPr>
            <a:spLocks noGrp="1"/>
          </p:cNvSpPr>
          <p:nvPr>
            <p:ph type="title"/>
          </p:nvPr>
        </p:nvSpPr>
        <p:spPr>
          <a:xfrm>
            <a:off x="457200" y="203796"/>
            <a:ext cx="8229600" cy="1097279"/>
          </a:xfrm>
        </p:spPr>
        <p:txBody>
          <a:bodyPr/>
          <a:lstStyle/>
          <a:p>
            <a:r>
              <a:rPr lang="en-US" dirty="0"/>
              <a:t>Figure 3-26: Host-to-Host SSL/TLS VPN</a:t>
            </a:r>
          </a:p>
        </p:txBody>
      </p:sp>
      <p:pic>
        <p:nvPicPr>
          <p:cNvPr id="5" name="Content Placeholder 4" descr="The illustration shows communication between a PC with browser already installed and a server labeled Webserver with built-in SSL/TLS support, through a bidirectional arrow.&#10;The communication process is explained in two steps as follows:&#10;1. The PC only needs a browser. Nearly all PCs already have browsers. There is no need to install software on clients. This is the main benefit of SSL/TLS. (written above the arrow)&#10;2. SSL/TLS works at the transport layer. Only protects applications that are SSL/TLS-aware (WWW and sometimes e-mail).&#10;">
            <a:extLst>
              <a:ext uri="{FF2B5EF4-FFF2-40B4-BE49-F238E27FC236}">
                <a16:creationId xmlns:a16="http://schemas.microsoft.com/office/drawing/2014/main" id="{CC1F9BCB-4FCA-41D7-B794-33D23B7FCDFB}"/>
              </a:ext>
            </a:extLst>
          </p:cNvPr>
          <p:cNvPicPr>
            <a:picLocks noGrp="1" noChangeAspect="1"/>
          </p:cNvPicPr>
          <p:nvPr>
            <p:ph idx="1"/>
          </p:nvPr>
        </p:nvPicPr>
        <p:blipFill rotWithShape="1">
          <a:blip r:embed="rId3"/>
          <a:srcRect b="12193"/>
          <a:stretch/>
        </p:blipFill>
        <p:spPr>
          <a:xfrm>
            <a:off x="457200" y="2124467"/>
            <a:ext cx="8229600" cy="2968394"/>
          </a:xfrm>
        </p:spPr>
      </p:pic>
    </p:spTree>
    <p:extLst>
      <p:ext uri="{BB962C8B-B14F-4D97-AF65-F5344CB8AC3E}">
        <p14:creationId xmlns:p14="http://schemas.microsoft.com/office/powerpoint/2010/main" val="34097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A8E3FC-9BAF-411F-9562-51D69E1ECD44}"/>
              </a:ext>
            </a:extLst>
          </p:cNvPr>
          <p:cNvSpPr>
            <a:spLocks noGrp="1"/>
          </p:cNvSpPr>
          <p:nvPr>
            <p:ph type="title"/>
          </p:nvPr>
        </p:nvSpPr>
        <p:spPr/>
        <p:txBody>
          <a:bodyPr/>
          <a:lstStyle/>
          <a:p>
            <a:r>
              <a:rPr lang="en-US" dirty="0"/>
              <a:t>Figure 3-27: SSL/TLS and Remote Access VPN Using a Gateway</a:t>
            </a:r>
          </a:p>
        </p:txBody>
      </p:sp>
      <p:pic>
        <p:nvPicPr>
          <p:cNvPr id="5" name="Content Placeholder 4" descr="The illustration shows eight components of the process. A group of an internal HTTP server, a database server, a rout-er, and a SSL/TLS gateway is shown on one side while on the other side is shown a client with browser. &#10;Communication between the group and the client is through the internet. On top of the group of is a bidirectional ar-row that reads &quot;no standards, so everything is vendor-specific.&quot;&#10;The components are labeled as follows:&#10;1. SSL/TLS gateway.&#10;2. Browser (above the client).&#10;3. Connection (a thick line joining the gateway and the client).&#10;4. Limit of assured SSL/TLS protection (a bidirectional arrow between the group and the client).&#10;5. Internal HTTP server.&#10;6. SSL/TLS protection? (a bidirectional arrow between the internal http server and the client).&#10;7. Webified output (a unidirectional arrow from the database server to the client).&#10;8. Access to subnet (requires administrator privileges on client) [a bidirectional arrow between the router and the client]. &#10;The thick line and all arrows listed above except 4 pass through the internet.">
            <a:extLst>
              <a:ext uri="{FF2B5EF4-FFF2-40B4-BE49-F238E27FC236}">
                <a16:creationId xmlns:a16="http://schemas.microsoft.com/office/drawing/2014/main" id="{3DFAF6FB-6FE2-43B5-801E-D5CA4013E83B}"/>
              </a:ext>
            </a:extLst>
          </p:cNvPr>
          <p:cNvPicPr>
            <a:picLocks noGrp="1" noChangeAspect="1"/>
          </p:cNvPicPr>
          <p:nvPr>
            <p:ph idx="1"/>
          </p:nvPr>
        </p:nvPicPr>
        <p:blipFill rotWithShape="1">
          <a:blip r:embed="rId3"/>
          <a:srcRect b="7554"/>
          <a:stretch/>
        </p:blipFill>
        <p:spPr>
          <a:xfrm>
            <a:off x="1363401" y="1600201"/>
            <a:ext cx="6417198" cy="4094544"/>
          </a:xfrm>
        </p:spPr>
      </p:pic>
    </p:spTree>
    <p:extLst>
      <p:ext uri="{BB962C8B-B14F-4D97-AF65-F5344CB8AC3E}">
        <p14:creationId xmlns:p14="http://schemas.microsoft.com/office/powerpoint/2010/main" val="4212327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22EA1-B069-43EA-9E05-2D3DAC5F8C91}"/>
              </a:ext>
            </a:extLst>
          </p:cNvPr>
          <p:cNvSpPr>
            <a:spLocks noGrp="1"/>
          </p:cNvSpPr>
          <p:nvPr>
            <p:ph type="title"/>
          </p:nvPr>
        </p:nvSpPr>
        <p:spPr>
          <a:xfrm>
            <a:off x="457200" y="203796"/>
            <a:ext cx="8229600" cy="1097279"/>
          </a:xfrm>
        </p:spPr>
        <p:txBody>
          <a:bodyPr/>
          <a:lstStyle/>
          <a:p>
            <a:r>
              <a:rPr lang="en-US" dirty="0"/>
              <a:t>Figure 3-28: IP Security (IPsec) versus SSL/TLS</a:t>
            </a:r>
          </a:p>
        </p:txBody>
      </p:sp>
      <p:pic>
        <p:nvPicPr>
          <p:cNvPr id="5" name="Content Placeholder 4" descr="Figure 3-28 compares IPsec with the SSL/TLS cryptographic security standard. IPsec is more complex and therefore more expensive to introduce than SSL/TLS, but IPsec is the gold standard in VPN security. It offers the strongest protections and supports centralized corporate control over all IPsec operation on all devices.&#10;">
            <a:extLst>
              <a:ext uri="{FF2B5EF4-FFF2-40B4-BE49-F238E27FC236}">
                <a16:creationId xmlns:a16="http://schemas.microsoft.com/office/drawing/2014/main" id="{775AA2D2-4CEB-4C47-ABE5-D7E5E160323C}"/>
              </a:ext>
            </a:extLst>
          </p:cNvPr>
          <p:cNvPicPr>
            <a:picLocks noGrp="1" noChangeAspect="1"/>
          </p:cNvPicPr>
          <p:nvPr>
            <p:ph idx="1"/>
          </p:nvPr>
        </p:nvPicPr>
        <p:blipFill rotWithShape="1">
          <a:blip r:embed="rId3"/>
          <a:srcRect b="12567"/>
          <a:stretch/>
        </p:blipFill>
        <p:spPr>
          <a:xfrm>
            <a:off x="457200" y="1813840"/>
            <a:ext cx="8229600" cy="3498940"/>
          </a:xfrm>
        </p:spPr>
      </p:pic>
    </p:spTree>
    <p:extLst>
      <p:ext uri="{BB962C8B-B14F-4D97-AF65-F5344CB8AC3E}">
        <p14:creationId xmlns:p14="http://schemas.microsoft.com/office/powerpoint/2010/main" val="2408693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46B55-EEC4-4591-894A-27A16EBC123F}"/>
              </a:ext>
            </a:extLst>
          </p:cNvPr>
          <p:cNvSpPr>
            <a:spLocks noGrp="1"/>
          </p:cNvSpPr>
          <p:nvPr>
            <p:ph type="title"/>
          </p:nvPr>
        </p:nvSpPr>
        <p:spPr/>
        <p:txBody>
          <a:bodyPr/>
          <a:lstStyle/>
          <a:p>
            <a:r>
              <a:rPr lang="en-US" dirty="0"/>
              <a:t>Figure 3-29: IPsec Operation: Tunnel and Transport Modes</a:t>
            </a:r>
          </a:p>
        </p:txBody>
      </p:sp>
      <p:pic>
        <p:nvPicPr>
          <p:cNvPr id="5" name="Content Placeholder 4" descr="Under transport mode, a packet labeled secure connection superimposed on a unidirectional arrow from a server to a PC is displayed. &#10;Both the server and the PC are superimposed on an oval and accompanied by three labels of site network, security within site network, and significant setup costs: digital certificate, host configuration. The packet is also superimposed on a larger oval marked as security on the internet.&#10;Under tunnel mode, two servers labeled IPsec server, are placed between a PC and a large server. &#10;The PC and larger server images are each superimposed on an oval and accompanied by three labels: site network, no security within site network, and no setup costs. &#10;A unidirectional arrow runs from the large server to an IPsec server while another arrow runs from the other IPsec server to the PC. &#10;The two IPsec servers are placed on a larger oval labeled security on the internet and have a packet labeled tunneled connection.">
            <a:extLst>
              <a:ext uri="{FF2B5EF4-FFF2-40B4-BE49-F238E27FC236}">
                <a16:creationId xmlns:a16="http://schemas.microsoft.com/office/drawing/2014/main" id="{75574C61-D280-4955-8F85-962D97F70586}"/>
              </a:ext>
            </a:extLst>
          </p:cNvPr>
          <p:cNvPicPr>
            <a:picLocks noGrp="1" noChangeAspect="1"/>
          </p:cNvPicPr>
          <p:nvPr>
            <p:ph idx="1"/>
          </p:nvPr>
        </p:nvPicPr>
        <p:blipFill rotWithShape="1">
          <a:blip r:embed="rId3"/>
          <a:srcRect b="9122"/>
          <a:stretch/>
        </p:blipFill>
        <p:spPr>
          <a:xfrm>
            <a:off x="1250182" y="1727523"/>
            <a:ext cx="6643636" cy="4545956"/>
          </a:xfrm>
        </p:spPr>
      </p:pic>
    </p:spTree>
    <p:extLst>
      <p:ext uri="{BB962C8B-B14F-4D97-AF65-F5344CB8AC3E}">
        <p14:creationId xmlns:p14="http://schemas.microsoft.com/office/powerpoint/2010/main" val="349004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3.3: Cryptographic System Standards</a:t>
            </a:r>
          </a:p>
        </p:txBody>
      </p:sp>
      <p:sp>
        <p:nvSpPr>
          <p:cNvPr id="35842" name="Content Placeholder 1"/>
          <p:cNvSpPr>
            <a:spLocks noGrp="1"/>
          </p:cNvSpPr>
          <p:nvPr>
            <p:ph idx="1"/>
          </p:nvPr>
        </p:nvSpPr>
        <p:spPr/>
        <p:txBody>
          <a:bodyPr/>
          <a:lstStyle/>
          <a:p>
            <a:r>
              <a:rPr lang="en-US" dirty="0"/>
              <a:t>Cryptographic Systems</a:t>
            </a:r>
          </a:p>
          <a:p>
            <a:pPr lvl="1"/>
            <a:r>
              <a:rPr lang="en-US" dirty="0"/>
              <a:t>A packaged set of cryptographic countermeasures for protecting dialogues</a:t>
            </a:r>
          </a:p>
          <a:p>
            <a:pPr lvl="1"/>
            <a:r>
              <a:rPr lang="en-US" dirty="0"/>
              <a:t>When two parties communicate using a cryptographic system, they need to use a specific cryptographic system standard</a:t>
            </a:r>
          </a:p>
        </p:txBody>
      </p:sp>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4</a:t>
            </a:fld>
            <a:endParaRPr lang="en-US" dirty="0">
              <a:solidFill>
                <a:schemeClr val="bg1"/>
              </a:solidFill>
              <a:latin typeface="Lucida Sans Unicode"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46B55-EEC4-4591-894A-27A16EBC123F}"/>
              </a:ext>
            </a:extLst>
          </p:cNvPr>
          <p:cNvSpPr>
            <a:spLocks noGrp="1"/>
          </p:cNvSpPr>
          <p:nvPr>
            <p:ph type="title"/>
          </p:nvPr>
        </p:nvSpPr>
        <p:spPr/>
        <p:txBody>
          <a:bodyPr/>
          <a:lstStyle/>
          <a:p>
            <a:r>
              <a:rPr lang="en-US" dirty="0"/>
              <a:t>Figure 3-30: Comparing IPsec Transport and Tunnel Modes</a:t>
            </a:r>
          </a:p>
        </p:txBody>
      </p:sp>
      <p:pic>
        <p:nvPicPr>
          <p:cNvPr id="5" name="Content Placeholder 4" descr="Security associations between components labeled Party A, Party B or IPsec gateway and IPsec policy server is described in the illustration.&#10;Security associations are shown as follows:&#10;1. Security association (SA) for transmissions from A to B (labelling a unidirectional arrow from Party A to Party B). &#10;2. Security association (SA) for transmissions from B to A (can be different than SA for A to B) [labelling a unidirectional arrow from Party B to Party A).&#10;3. List of allowable security associations (labelling two unidirectional arrows from IPsec policy server, one to Party A and another to Party B).&#10;The text above reads: An IPsec security association (SA) is an agreement about what security methods and options the two hosts or two IPsec gateways will use during their communication.">
            <a:extLst>
              <a:ext uri="{FF2B5EF4-FFF2-40B4-BE49-F238E27FC236}">
                <a16:creationId xmlns:a16="http://schemas.microsoft.com/office/drawing/2014/main" id="{E41E19AA-5C86-4570-983B-031A65704018}"/>
              </a:ext>
            </a:extLst>
          </p:cNvPr>
          <p:cNvPicPr>
            <a:picLocks noGrp="1" noChangeAspect="1"/>
          </p:cNvPicPr>
          <p:nvPr>
            <p:ph idx="1"/>
          </p:nvPr>
        </p:nvPicPr>
        <p:blipFill rotWithShape="1">
          <a:blip r:embed="rId2"/>
          <a:srcRect b="9645"/>
          <a:stretch/>
        </p:blipFill>
        <p:spPr>
          <a:xfrm>
            <a:off x="946232" y="1600200"/>
            <a:ext cx="7251536" cy="4001947"/>
          </a:xfrm>
        </p:spPr>
      </p:pic>
    </p:spTree>
    <p:extLst>
      <p:ext uri="{BB962C8B-B14F-4D97-AF65-F5344CB8AC3E}">
        <p14:creationId xmlns:p14="http://schemas.microsoft.com/office/powerpoint/2010/main" val="2525741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46B55-EEC4-4591-894A-27A16EBC123F}"/>
              </a:ext>
            </a:extLst>
          </p:cNvPr>
          <p:cNvSpPr>
            <a:spLocks noGrp="1"/>
          </p:cNvSpPr>
          <p:nvPr>
            <p:ph type="title"/>
          </p:nvPr>
        </p:nvSpPr>
        <p:spPr/>
        <p:txBody>
          <a:bodyPr/>
          <a:lstStyle/>
          <a:p>
            <a:r>
              <a:rPr lang="en-US" dirty="0"/>
              <a:t>Figure 3-31: IPsec Security Associations</a:t>
            </a:r>
          </a:p>
        </p:txBody>
      </p:sp>
      <p:pic>
        <p:nvPicPr>
          <p:cNvPr id="5" name="Content Placeholder 4" descr="Security associations between components labeled Party A, Party B or IPsec gateway and IPsec policy server is de-scribed in the illustration.&#10;Security associations are shown as follows:&#10;1. Security association (SA) for transmissions from A to B (labelling a unidirectional arrow from Party A to Party B). &#10;2. Security association (SA) for transmissions from B to A (can be different than SA for A to B) [labelling a unidirectional arrow from Party B to Party A).&#10;3. List of allowable security associations (labelling two unidirectional arrows from IPsec policy server, one to Party A and another to Party B).&#10;The text above reads: An IPsec security association (SA) is an agreement about what security methods and options the two hosts or two IPsec gateways will use during their communication.">
            <a:extLst>
              <a:ext uri="{FF2B5EF4-FFF2-40B4-BE49-F238E27FC236}">
                <a16:creationId xmlns:a16="http://schemas.microsoft.com/office/drawing/2014/main" id="{3FA0A86F-1BA1-4171-9B73-FDD112A50A7C}"/>
              </a:ext>
            </a:extLst>
          </p:cNvPr>
          <p:cNvPicPr>
            <a:picLocks noGrp="1" noChangeAspect="1"/>
          </p:cNvPicPr>
          <p:nvPr>
            <p:ph idx="1"/>
          </p:nvPr>
        </p:nvPicPr>
        <p:blipFill rotWithShape="1">
          <a:blip r:embed="rId3"/>
          <a:srcRect b="7554"/>
          <a:stretch/>
        </p:blipFill>
        <p:spPr>
          <a:xfrm>
            <a:off x="1120467" y="1739097"/>
            <a:ext cx="6903066" cy="4360761"/>
          </a:xfrm>
        </p:spPr>
      </p:pic>
    </p:spTree>
    <p:extLst>
      <p:ext uri="{BB962C8B-B14F-4D97-AF65-F5344CB8AC3E}">
        <p14:creationId xmlns:p14="http://schemas.microsoft.com/office/powerpoint/2010/main" val="2225355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3-8: Cryptographic System Stages</a:t>
            </a:r>
          </a:p>
        </p:txBody>
      </p:sp>
      <p:pic>
        <p:nvPicPr>
          <p:cNvPr id="7" name="Content Placeholder 6" descr="An illustration explains the cryptographic system stages. &#10;&#10;Long description is available in notes, press F6&#10;">
            <a:extLst>
              <a:ext uri="{FF2B5EF4-FFF2-40B4-BE49-F238E27FC236}">
                <a16:creationId xmlns:a16="http://schemas.microsoft.com/office/drawing/2014/main" id="{05D253E4-12C8-4316-B2EF-F367A048A770}"/>
              </a:ext>
            </a:extLst>
          </p:cNvPr>
          <p:cNvPicPr>
            <a:picLocks noGrp="1" noChangeAspect="1"/>
          </p:cNvPicPr>
          <p:nvPr>
            <p:ph idx="1"/>
          </p:nvPr>
        </p:nvPicPr>
        <p:blipFill rotWithShape="1">
          <a:blip r:embed="rId3"/>
          <a:srcRect b="6319"/>
          <a:stretch/>
        </p:blipFill>
        <p:spPr>
          <a:xfrm>
            <a:off x="1269582" y="2001032"/>
            <a:ext cx="6604835" cy="4149247"/>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5</a:t>
            </a:fld>
            <a:endParaRPr lang="en-US" dirty="0">
              <a:solidFill>
                <a:schemeClr val="bg1"/>
              </a:solidFill>
              <a:latin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B7ADD9-1EFC-4D33-8F93-8B5BDD1638A0}"/>
              </a:ext>
            </a:extLst>
          </p:cNvPr>
          <p:cNvSpPr>
            <a:spLocks noGrp="1"/>
          </p:cNvSpPr>
          <p:nvPr>
            <p:ph type="title"/>
          </p:nvPr>
        </p:nvSpPr>
        <p:spPr/>
        <p:txBody>
          <a:bodyPr/>
          <a:lstStyle/>
          <a:p>
            <a:r>
              <a:rPr lang="en-US" dirty="0"/>
              <a:t>3.4: The Negotiation Stage</a:t>
            </a:r>
          </a:p>
        </p:txBody>
      </p:sp>
      <p:sp>
        <p:nvSpPr>
          <p:cNvPr id="4" name="Content Placeholder 3">
            <a:extLst>
              <a:ext uri="{FF2B5EF4-FFF2-40B4-BE49-F238E27FC236}">
                <a16:creationId xmlns:a16="http://schemas.microsoft.com/office/drawing/2014/main" id="{441A07BA-D45E-4E5D-81BF-06BF54D4BBC2}"/>
              </a:ext>
            </a:extLst>
          </p:cNvPr>
          <p:cNvSpPr>
            <a:spLocks noGrp="1"/>
          </p:cNvSpPr>
          <p:nvPr>
            <p:ph idx="1"/>
          </p:nvPr>
        </p:nvSpPr>
        <p:spPr/>
        <p:txBody>
          <a:bodyPr/>
          <a:lstStyle/>
          <a:p>
            <a:r>
              <a:rPr lang="en-US" dirty="0"/>
              <a:t>Cipher Suite Options</a:t>
            </a:r>
          </a:p>
          <a:p>
            <a:pPr lvl="1"/>
            <a:r>
              <a:rPr lang="en-US" dirty="0"/>
              <a:t>A cipher suite is a specific set of security methods and options for a particular cryptographic system standard (e.g., SSL/TLS)</a:t>
            </a:r>
          </a:p>
          <a:p>
            <a:pPr lvl="2"/>
            <a:r>
              <a:rPr lang="en-US" dirty="0"/>
              <a:t>Includes specific set of methods and options for initial authentication, key exchange, and ongoing message confidentiality, authentication, and integrity</a:t>
            </a:r>
          </a:p>
        </p:txBody>
      </p:sp>
    </p:spTree>
    <p:extLst>
      <p:ext uri="{BB962C8B-B14F-4D97-AF65-F5344CB8AC3E}">
        <p14:creationId xmlns:p14="http://schemas.microsoft.com/office/powerpoint/2010/main" val="35688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3-9: Selected SSL/TLS Cipher Suites</a:t>
            </a:r>
          </a:p>
        </p:txBody>
      </p:sp>
      <p:pic>
        <p:nvPicPr>
          <p:cNvPr id="8" name="Content Placeholder 7" descr="This figure shows a small subset of optional cipher suites offered by the popular SSL/TLS standards discussed later in this chapter. They are shown in order of increasing cryptographic strength.&#10;">
            <a:extLst>
              <a:ext uri="{FF2B5EF4-FFF2-40B4-BE49-F238E27FC236}">
                <a16:creationId xmlns:a16="http://schemas.microsoft.com/office/drawing/2014/main" id="{E49D30BF-A16B-4E36-B665-BBA33FE6AE38}"/>
              </a:ext>
            </a:extLst>
          </p:cNvPr>
          <p:cNvPicPr>
            <a:picLocks noGrp="1" noChangeAspect="1"/>
          </p:cNvPicPr>
          <p:nvPr>
            <p:ph idx="1"/>
          </p:nvPr>
        </p:nvPicPr>
        <p:blipFill rotWithShape="1">
          <a:blip r:embed="rId3"/>
          <a:srcRect b="9713"/>
          <a:stretch/>
        </p:blipFill>
        <p:spPr>
          <a:xfrm>
            <a:off x="887084" y="1863247"/>
            <a:ext cx="7369832" cy="3998934"/>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7</a:t>
            </a:fld>
            <a:endParaRPr lang="en-US" dirty="0">
              <a:solidFill>
                <a:schemeClr val="bg1"/>
              </a:solidFill>
              <a:latin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3.5: Authentication: Supplicant, Verifier, and Credentials</a:t>
            </a:r>
          </a:p>
        </p:txBody>
      </p:sp>
      <p:pic>
        <p:nvPicPr>
          <p:cNvPr id="7" name="Content Placeholder 6" descr="The illustration depicts a PC marked as the “Supplicant: Wishes to prove its identity” and a server marked as the “Verifi-er: Tests the credentials; accepts or rejects the supplicant”. &#10;An arrow runs from the PC to server labeled as Credentials with a text below it that reads “Credentials are proofs of identity (passwords, etc.)”.">
            <a:extLst>
              <a:ext uri="{FF2B5EF4-FFF2-40B4-BE49-F238E27FC236}">
                <a16:creationId xmlns:a16="http://schemas.microsoft.com/office/drawing/2014/main" id="{331DCF94-BD3B-4488-9DD8-9664A55CA5C2}"/>
              </a:ext>
            </a:extLst>
          </p:cNvPr>
          <p:cNvPicPr>
            <a:picLocks noGrp="1" noChangeAspect="1"/>
          </p:cNvPicPr>
          <p:nvPr>
            <p:ph idx="1"/>
          </p:nvPr>
        </p:nvPicPr>
        <p:blipFill rotWithShape="1">
          <a:blip r:embed="rId3"/>
          <a:srcRect b="18479"/>
          <a:stretch/>
        </p:blipFill>
        <p:spPr>
          <a:xfrm>
            <a:off x="457200" y="2728075"/>
            <a:ext cx="8229600" cy="2282336"/>
          </a:xfrm>
        </p:spPr>
      </p:pic>
      <p:sp>
        <p:nvSpPr>
          <p:cNvPr id="6" name="Slide Number Placeholder 3"/>
          <p:cNvSpPr>
            <a:spLocks noGrp="1"/>
          </p:cNvSpPr>
          <p:nvPr>
            <p:ph type="sldNum" sz="quarter" idx="4294967295"/>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8</a:t>
            </a:fld>
            <a:endParaRPr lang="en-US" dirty="0">
              <a:solidFill>
                <a:schemeClr val="bg1"/>
              </a:solidFill>
              <a:latin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3-11: Hashing</a:t>
            </a:r>
          </a:p>
        </p:txBody>
      </p:sp>
      <p:pic>
        <p:nvPicPr>
          <p:cNvPr id="11" name="Content Placeholder 10" descr="This figure offers information about hashing.&#10;&#10;When hashing is applied to a binary message, the result (called the hash) is far shorter than the original message—typically only 128 to 512 bits long. By contrast, encryption produces ciphertext that is about as long as the plaintext. &#10;&#10;Unlike encryption, which can be reversed by decryption, hashing is irreversible.">
            <a:extLst>
              <a:ext uri="{FF2B5EF4-FFF2-40B4-BE49-F238E27FC236}">
                <a16:creationId xmlns:a16="http://schemas.microsoft.com/office/drawing/2014/main" id="{A02A066A-A14C-40D5-B7F7-505A6D42E8CD}"/>
              </a:ext>
            </a:extLst>
          </p:cNvPr>
          <p:cNvPicPr>
            <a:picLocks noGrp="1" noChangeAspect="1"/>
          </p:cNvPicPr>
          <p:nvPr>
            <p:ph idx="1"/>
          </p:nvPr>
        </p:nvPicPr>
        <p:blipFill rotWithShape="1">
          <a:blip r:embed="rId3"/>
          <a:srcRect b="6601"/>
          <a:stretch/>
        </p:blipFill>
        <p:spPr>
          <a:xfrm>
            <a:off x="1223208" y="1763038"/>
            <a:ext cx="6697583" cy="4483051"/>
          </a:xfrm>
        </p:spPr>
      </p:pic>
    </p:spTree>
  </p:cSld>
  <p:clrMapOvr>
    <a:masterClrMapping/>
  </p:clrMapOvr>
</p:sld>
</file>

<file path=ppt/theme/theme1.xml><?xml version="1.0" encoding="utf-8"?>
<a:theme xmlns:a="http://schemas.openxmlformats.org/drawingml/2006/main" name="508 Lecture">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43679</TotalTime>
  <Words>3340</Words>
  <Application>Microsoft Macintosh PowerPoint</Application>
  <PresentationFormat>On-screen Show (4:3)</PresentationFormat>
  <Paragraphs>261</Paragraphs>
  <Slides>42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Lucida Sans Unicode</vt:lpstr>
      <vt:lpstr>Noto Sans Symbols</vt:lpstr>
      <vt:lpstr>Times New Roman</vt:lpstr>
      <vt:lpstr>Verdana</vt:lpstr>
      <vt:lpstr>508 Lecture</vt:lpstr>
      <vt:lpstr>Cryptographic System Standards</vt:lpstr>
      <vt:lpstr>Context</vt:lpstr>
      <vt:lpstr>Corporate Computer Security</vt:lpstr>
      <vt:lpstr>3.3: Cryptographic System Standards</vt:lpstr>
      <vt:lpstr>Figure 3-8: Cryptographic System Stages</vt:lpstr>
      <vt:lpstr>3.4: The Negotiation Stage</vt:lpstr>
      <vt:lpstr>Figure 3-9: Selected SSL/TLS Cipher Suites</vt:lpstr>
      <vt:lpstr>3.5: Authentication: Supplicant, Verifier, and Credentials</vt:lpstr>
      <vt:lpstr>Figure 3-11: Hashing</vt:lpstr>
      <vt:lpstr>Figure 3-12: Microsoft Challenge Handshake Authentication Protocol (MS-CHAP)</vt:lpstr>
      <vt:lpstr>3.6: The Keying Stage (1 of 2)</vt:lpstr>
      <vt:lpstr>Figure 3-13: Public Key Encryption for Confidentiality</vt:lpstr>
      <vt:lpstr>Figure 3-14: Public Key Keying for Symmetric Session Keys</vt:lpstr>
      <vt:lpstr>3.6: The Keying Stage (2 of 2)</vt:lpstr>
      <vt:lpstr>Figure 3-15: Keying Using Diffie-Hellman Key Agreement</vt:lpstr>
      <vt:lpstr>3.7: Message-by-Message Authentication (1 of 10)</vt:lpstr>
      <vt:lpstr>3.7: Message-by-Message Authentication (2 of 10)</vt:lpstr>
      <vt:lpstr>Figure 3-16: Digital Signature for Message-by-Message Authentication</vt:lpstr>
      <vt:lpstr>Figure 3-17: Public Key Encryption for Confidentiality and Authentication</vt:lpstr>
      <vt:lpstr>Figure 3-19: Digital Certificate for Google.com</vt:lpstr>
      <vt:lpstr>Figure 3-21: Digital Signature and Digital Certificate in Authentication</vt:lpstr>
      <vt:lpstr>3.7: Message-by-Message Authentication (3 of 10)</vt:lpstr>
      <vt:lpstr>3.7: Message-by-Message Authentication (4 of 10)</vt:lpstr>
      <vt:lpstr>3.7: Message-by-Message Authentication (5 of 10)</vt:lpstr>
      <vt:lpstr>3.7: Message-by-Message Authentication (6 of 10)</vt:lpstr>
      <vt:lpstr>3.7: Message-by-Message Authentication (7 of 10)</vt:lpstr>
      <vt:lpstr>Figure 3-22: Key-Hashed Message Authentication Code (HMAC)</vt:lpstr>
      <vt:lpstr>3.7: Message-by-Message Authentication (8 of 10)</vt:lpstr>
      <vt:lpstr>3.7: Message-by-Message Authentication (9 of 10)</vt:lpstr>
      <vt:lpstr>3.7: Message-by-Message Authentication (10 of 10)</vt:lpstr>
      <vt:lpstr>3.8: Quantum Security (1 of 2)</vt:lpstr>
      <vt:lpstr>3.8: Quantum Security (2 of 2)</vt:lpstr>
      <vt:lpstr>3.9: Cryptographic Systems</vt:lpstr>
      <vt:lpstr>Figure 3-24: Cryptographic System</vt:lpstr>
      <vt:lpstr>Figure 3-25: Virtual Private Networks (VPNs)</vt:lpstr>
      <vt:lpstr>Figure 3-26: Host-to-Host SSL/TLS VPN</vt:lpstr>
      <vt:lpstr>Figure 3-27: SSL/TLS and Remote Access VPN Using a Gateway</vt:lpstr>
      <vt:lpstr>Figure 3-28: IP Security (IPsec) versus SSL/TLS</vt:lpstr>
      <vt:lpstr>Figure 3-29: IPsec Operation: Tunnel and Transport Modes</vt:lpstr>
      <vt:lpstr>Figure 3-30: Comparing IPsec Transport and Tunnel Modes</vt:lpstr>
      <vt:lpstr>Figure 3-31: IPsec Security Associations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USHE Lecture PowerPoint Template</dc:title>
  <dc:subject>Psychology</dc:subject>
  <dc:creator>Crystal McCarthy</dc:creator>
  <cp:keywords>Psychology</cp:keywords>
  <cp:lastModifiedBy>Zainab Abaid</cp:lastModifiedBy>
  <cp:revision>400</cp:revision>
  <dcterms:modified xsi:type="dcterms:W3CDTF">2022-10-10T05:51:46Z</dcterms:modified>
</cp:coreProperties>
</file>