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394" r:id="rId3"/>
    <p:sldId id="395" r:id="rId4"/>
    <p:sldId id="396" r:id="rId5"/>
    <p:sldId id="416" r:id="rId6"/>
    <p:sldId id="400" r:id="rId7"/>
    <p:sldId id="413" r:id="rId8"/>
    <p:sldId id="410" r:id="rId9"/>
    <p:sldId id="397" r:id="rId10"/>
    <p:sldId id="415" r:id="rId11"/>
    <p:sldId id="402" r:id="rId12"/>
    <p:sldId id="403" r:id="rId13"/>
    <p:sldId id="404" r:id="rId14"/>
    <p:sldId id="405" r:id="rId15"/>
    <p:sldId id="406" r:id="rId16"/>
    <p:sldId id="407" r:id="rId17"/>
    <p:sldId id="409" r:id="rId18"/>
    <p:sldId id="412" r:id="rId19"/>
    <p:sldId id="408" r:id="rId20"/>
    <p:sldId id="398" r:id="rId21"/>
    <p:sldId id="414" r:id="rId22"/>
  </p:sldIdLst>
  <p:sldSz cx="9144000" cy="6858000" type="screen4x3"/>
  <p:notesSz cx="7099300" cy="10234613"/>
  <p:embeddedFontLst>
    <p:embeddedFont>
      <p:font typeface="Tahoma" panose="020B0604030504040204" pitchFamily="34" charset="0"/>
      <p:regular r:id="rId24"/>
      <p:bold r:id="rId25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77794" autoAdjust="0"/>
  </p:normalViewPr>
  <p:slideViewPr>
    <p:cSldViewPr>
      <p:cViewPr varScale="1">
        <p:scale>
          <a:sx n="53" d="100"/>
          <a:sy n="53" d="100"/>
        </p:scale>
        <p:origin x="18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06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1-Introduction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1-Introduction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1-Introduction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1-Introduction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1-Introduction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1-Introduction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1-Introduction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/>
              <a:t>0-Preliminaries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lvl="0" eaLnBrk="0" hangingPunct="0">
              <a:buClrTx/>
            </a:pPr>
            <a:r>
              <a:rPr lang="en-US" sz="2000" noProof="0" dirty="0">
                <a:solidFill>
                  <a:srgbClr val="000000"/>
                </a:solidFill>
              </a:rPr>
              <a:t>Mr. Hassan Mustafa</a:t>
            </a:r>
          </a:p>
          <a:p>
            <a:pPr lvl="0" eaLnBrk="0" hangingPunct="0">
              <a:buClrTx/>
            </a:pPr>
            <a:r>
              <a:rPr lang="en-US" sz="2000" dirty="0">
                <a:solidFill>
                  <a:srgbClr val="000000"/>
                </a:solidFill>
              </a:rPr>
              <a:t>hassan.mustafa@nu.edu.pk</a:t>
            </a:r>
            <a:endParaRPr lang="en-US" sz="2000" noProof="0" dirty="0">
              <a:solidFill>
                <a:srgbClr val="000000"/>
              </a:solidFill>
            </a:endParaRPr>
          </a:p>
          <a:p>
            <a:pPr lvl="0" eaLnBrk="0" hangingPunct="0">
              <a:buClrTx/>
            </a:pPr>
            <a:endParaRPr lang="en-US" sz="2000" noProof="0" dirty="0">
              <a:solidFill>
                <a:srgbClr val="000000"/>
              </a:solidFill>
            </a:endParaRPr>
          </a:p>
          <a:p>
            <a:pPr lvl="0" eaLnBrk="0" hangingPunct="0">
              <a:buClrTx/>
            </a:pPr>
            <a:r>
              <a:rPr lang="en-US" sz="2000" noProof="0" dirty="0">
                <a:solidFill>
                  <a:srgbClr val="000000"/>
                </a:solidFill>
              </a:rPr>
              <a:t>National University of Computer and Emerging Sciences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1-Introduction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Data Structures </a:t>
            </a:r>
            <a:br>
              <a:rPr lang="en-US" noProof="0" dirty="0"/>
            </a:br>
            <a:r>
              <a:rPr lang="en-US" dirty="0">
                <a:solidFill>
                  <a:schemeClr val="tx1"/>
                </a:solidFill>
              </a:rPr>
              <a:t>Spring 2021</a:t>
            </a:r>
            <a:endParaRPr lang="en-US" noProof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Evaluation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Labs will be conducted from week 2 onwards</a:t>
            </a:r>
          </a:p>
          <a:p>
            <a:pPr lvl="1"/>
            <a:r>
              <a:rPr lang="en-US" dirty="0"/>
              <a:t>Labs attendance is mandatory!</a:t>
            </a:r>
          </a:p>
          <a:p>
            <a:pPr lvl="1"/>
            <a:r>
              <a:rPr lang="en-US" dirty="0"/>
              <a:t>Hard to get good marks in assignments without 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1-Introduction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18175"/>
              </p:ext>
            </p:extLst>
          </p:nvPr>
        </p:nvGraphicFramePr>
        <p:xfrm>
          <a:off x="1524000" y="1556792"/>
          <a:ext cx="60960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Evaluation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9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27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cellular service company provides contract to its 10 million users</a:t>
            </a:r>
          </a:p>
          <a:p>
            <a:r>
              <a:rPr lang="en-US" dirty="0"/>
              <a:t>Due to new security enforcements, the company wants to </a:t>
            </a:r>
            <a:r>
              <a:rPr lang="en-US" dirty="0">
                <a:solidFill>
                  <a:srgbClr val="0070C0"/>
                </a:solidFill>
              </a:rPr>
              <a:t>prevent issuing of multiple contracts to users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Method of Detecting Multiple Contracts</a:t>
            </a:r>
          </a:p>
          <a:p>
            <a:pPr lvl="1" indent="-342900"/>
            <a:r>
              <a:rPr lang="en-US" dirty="0"/>
              <a:t>Before issuing a new contract to user</a:t>
            </a:r>
          </a:p>
          <a:p>
            <a:pPr lvl="1" indent="-342900"/>
            <a:r>
              <a:rPr lang="en-US" dirty="0"/>
              <a:t>First search the </a:t>
            </a:r>
            <a:r>
              <a:rPr lang="en-US" dirty="0">
                <a:solidFill>
                  <a:srgbClr val="0070C0"/>
                </a:solidFill>
              </a:rPr>
              <a:t>id of user </a:t>
            </a:r>
            <a:r>
              <a:rPr lang="en-US" dirty="0"/>
              <a:t>in existing contracts database</a:t>
            </a:r>
          </a:p>
          <a:p>
            <a:pPr lvl="1" indent="-342900"/>
            <a:r>
              <a:rPr lang="en-US" dirty="0"/>
              <a:t>In case of failure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issue a new contract</a:t>
            </a:r>
          </a:p>
          <a:p>
            <a:pPr lvl="1" indent="-342900"/>
            <a:r>
              <a:rPr lang="en-US" dirty="0"/>
              <a:t>In case of success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do not issue a new contract to user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5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Array Data Structure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4149080"/>
            <a:ext cx="8496300" cy="2160240"/>
          </a:xfrm>
        </p:spPr>
        <p:txBody>
          <a:bodyPr/>
          <a:lstStyle/>
          <a:p>
            <a:r>
              <a:rPr lang="en-US" dirty="0"/>
              <a:t>Linear Array (with 10 million entries)</a:t>
            </a:r>
          </a:p>
          <a:p>
            <a:pPr lvl="1"/>
            <a:r>
              <a:rPr lang="en-US" dirty="0"/>
              <a:t>3 arrays (NIC, Name, Address)</a:t>
            </a:r>
          </a:p>
          <a:p>
            <a:pPr lvl="1"/>
            <a:r>
              <a:rPr lang="en-US" dirty="0"/>
              <a:t>Structured array</a:t>
            </a:r>
          </a:p>
          <a:p>
            <a:pPr lvl="1"/>
            <a:r>
              <a:rPr lang="en-US" dirty="0"/>
              <a:t>Class’s object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88175"/>
              </p:ext>
            </p:extLst>
          </p:nvPr>
        </p:nvGraphicFramePr>
        <p:xfrm>
          <a:off x="2195736" y="1268760"/>
          <a:ext cx="6624414" cy="246857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11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6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40">
                <a:tc>
                  <a:txBody>
                    <a:bodyPr/>
                    <a:lstStyle/>
                    <a:p>
                      <a:r>
                        <a:rPr lang="en-US" sz="1600" dirty="0"/>
                        <a:t>NIC#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Address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6584495-9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Muhammad </a:t>
                      </a:r>
                      <a:r>
                        <a:rPr lang="en-US" sz="1400" dirty="0" err="1"/>
                        <a:t>Faheem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House No 3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Bahar</a:t>
                      </a:r>
                      <a:r>
                        <a:rPr lang="en-US" sz="1400" dirty="0"/>
                        <a:t> Sec 16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1748425-5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Naeem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Alam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A-11 Shams Plaza Block-B </a:t>
                      </a:r>
                      <a:r>
                        <a:rPr lang="en-US" sz="1400" dirty="0" err="1"/>
                        <a:t>N.Nazimabad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0889679-1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Arslan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Akhtar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H No 152 Bostang Colony 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3419668-1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Zain</a:t>
                      </a:r>
                      <a:r>
                        <a:rPr lang="en-US" sz="1400" dirty="0"/>
                        <a:t> Ahmed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Sharfabad</a:t>
                      </a:r>
                      <a:r>
                        <a:rPr lang="en-US" sz="1400" dirty="0"/>
                        <a:t> Street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 Karachi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3445864-3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Sumair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Farooq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 Office </a:t>
                      </a:r>
                      <a:r>
                        <a:rPr lang="en-US" sz="1400" dirty="0" err="1"/>
                        <a:t>Tayyar</a:t>
                      </a:r>
                      <a:r>
                        <a:rPr lang="en-US" sz="1400" dirty="0"/>
                        <a:t>,</a:t>
                      </a:r>
                      <a:r>
                        <a:rPr lang="en-US" sz="1400" baseline="0" dirty="0"/>
                        <a:t> Multan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6395653-4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Ali </a:t>
                      </a:r>
                      <a:r>
                        <a:rPr lang="en-US" sz="1400" dirty="0" err="1"/>
                        <a:t>Affan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H.No</a:t>
                      </a:r>
                      <a:r>
                        <a:rPr lang="en-US" sz="1400" dirty="0"/>
                        <a:t>. 425, Sector</a:t>
                      </a:r>
                      <a:r>
                        <a:rPr lang="en-US" sz="1400" baseline="0" dirty="0"/>
                        <a:t> F-11/4, Islamabad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8224641-1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Syed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Faraz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Sharfabad</a:t>
                      </a:r>
                      <a:r>
                        <a:rPr lang="en-US" sz="1400" dirty="0"/>
                        <a:t> Street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, Faisalabad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46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Array Data </a:t>
            </a:r>
            <a:r>
              <a:rPr lang="en-US"/>
              <a:t>Structure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28" y="4939819"/>
            <a:ext cx="8496300" cy="1420728"/>
          </a:xfrm>
        </p:spPr>
        <p:txBody>
          <a:bodyPr/>
          <a:lstStyle/>
          <a:p>
            <a:r>
              <a:rPr lang="en-US" dirty="0"/>
              <a:t>Any disadvantage of linear array data structure?</a:t>
            </a:r>
          </a:p>
          <a:p>
            <a:r>
              <a:rPr lang="en-US" dirty="0"/>
              <a:t>How to improve?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227619"/>
              </p:ext>
            </p:extLst>
          </p:nvPr>
        </p:nvGraphicFramePr>
        <p:xfrm>
          <a:off x="2195736" y="1268760"/>
          <a:ext cx="6624414" cy="246857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11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6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40">
                <a:tc>
                  <a:txBody>
                    <a:bodyPr/>
                    <a:lstStyle/>
                    <a:p>
                      <a:r>
                        <a:rPr lang="en-US" sz="1600" dirty="0"/>
                        <a:t>NIC#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Address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6584495-9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Muhammad </a:t>
                      </a:r>
                      <a:r>
                        <a:rPr lang="en-US" sz="1400" dirty="0" err="1"/>
                        <a:t>Faheem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House No 3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Bahar</a:t>
                      </a:r>
                      <a:r>
                        <a:rPr lang="en-US" sz="1400" dirty="0"/>
                        <a:t> Sec 16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1748425-5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Naeem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Alam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A-11 Shams Plaza Block-B </a:t>
                      </a:r>
                      <a:r>
                        <a:rPr lang="en-US" sz="1400" dirty="0" err="1"/>
                        <a:t>N.Nazimabad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0889679-1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Arslan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Akhtar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H No 152 Bostang Colony 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3419668-1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Zain</a:t>
                      </a:r>
                      <a:r>
                        <a:rPr lang="en-US" sz="1400" dirty="0"/>
                        <a:t> Ahmed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Sharfabad</a:t>
                      </a:r>
                      <a:r>
                        <a:rPr lang="en-US" sz="1400" dirty="0"/>
                        <a:t> Street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 Karachi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3445864-3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Sumair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Farooq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 Office </a:t>
                      </a:r>
                      <a:r>
                        <a:rPr lang="en-US" sz="1400" dirty="0" err="1"/>
                        <a:t>Tayyar</a:t>
                      </a:r>
                      <a:r>
                        <a:rPr lang="en-US" sz="1400" dirty="0"/>
                        <a:t>,</a:t>
                      </a:r>
                      <a:r>
                        <a:rPr lang="en-US" sz="1400" baseline="0" dirty="0"/>
                        <a:t> Multan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6395653-4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Ali </a:t>
                      </a:r>
                      <a:r>
                        <a:rPr lang="en-US" sz="1400" dirty="0" err="1"/>
                        <a:t>Affan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H.No</a:t>
                      </a:r>
                      <a:r>
                        <a:rPr lang="en-US" sz="1400" dirty="0"/>
                        <a:t>. 425, Sector</a:t>
                      </a:r>
                      <a:r>
                        <a:rPr lang="en-US" sz="1400" baseline="0" dirty="0"/>
                        <a:t> F-11/4, Islamabad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8224641-1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Syed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Faraz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Sharfabad</a:t>
                      </a:r>
                      <a:r>
                        <a:rPr lang="en-US" sz="1400" dirty="0"/>
                        <a:t> Street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, Faisalabad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51520" y="1229959"/>
            <a:ext cx="1540503" cy="7294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Contract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1979712" y="1268760"/>
            <a:ext cx="145232" cy="2447373"/>
          </a:xfrm>
          <a:prstGeom prst="leftBracket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7" idx="2"/>
            <a:endCxn id="8" idx="1"/>
          </p:cNvCxnSpPr>
          <p:nvPr/>
        </p:nvCxnSpPr>
        <p:spPr>
          <a:xfrm rot="16200000" flipH="1">
            <a:off x="1234230" y="1746964"/>
            <a:ext cx="533025" cy="957940"/>
          </a:xfrm>
          <a:prstGeom prst="bentConnector2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>
            <a:off x="1152837" y="2204864"/>
            <a:ext cx="639186" cy="583395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82135" y="4060142"/>
            <a:ext cx="1188132" cy="56694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Issue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4502" y="4060141"/>
            <a:ext cx="1188132" cy="566949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Issue</a:t>
            </a:r>
          </a:p>
        </p:txBody>
      </p:sp>
      <p:cxnSp>
        <p:nvCxnSpPr>
          <p:cNvPr id="16" name="Straight Arrow Connector 15"/>
          <p:cNvCxnSpPr>
            <a:stCxn id="11" idx="3"/>
            <a:endCxn id="14" idx="0"/>
          </p:cNvCxnSpPr>
          <p:nvPr/>
        </p:nvCxnSpPr>
        <p:spPr>
          <a:xfrm flipH="1">
            <a:off x="718568" y="2788259"/>
            <a:ext cx="753862" cy="127188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3" idx="0"/>
          </p:cNvCxnSpPr>
          <p:nvPr/>
        </p:nvCxnSpPr>
        <p:spPr>
          <a:xfrm>
            <a:off x="1472430" y="2788259"/>
            <a:ext cx="603771" cy="127188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2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1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Improved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dictionary data structure</a:t>
            </a:r>
          </a:p>
          <a:p>
            <a:pPr lvl="1"/>
            <a:r>
              <a:rPr lang="en-US" dirty="0"/>
              <a:t>Group similar records together</a:t>
            </a:r>
          </a:p>
          <a:p>
            <a:pPr lvl="1"/>
            <a:r>
              <a:rPr lang="en-US" dirty="0"/>
              <a:t>Similarity in terms of first digit of NIC number</a:t>
            </a:r>
          </a:p>
          <a:p>
            <a:pPr lvl="1"/>
            <a:r>
              <a:rPr lang="en-US" dirty="0"/>
              <a:t>Add a dictionary entry for each distinct digit (0 – 9)</a:t>
            </a:r>
          </a:p>
          <a:p>
            <a:pPr lvl="1"/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419668-1, 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445864-3,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748425-5. </a:t>
            </a:r>
          </a:p>
          <a:p>
            <a:pPr lvl="1"/>
            <a:r>
              <a:rPr lang="en-US" dirty="0"/>
              <a:t>3 and 1 are dictionary entries </a:t>
            </a:r>
          </a:p>
          <a:p>
            <a:endParaRPr lang="en-US" dirty="0"/>
          </a:p>
          <a:p>
            <a:r>
              <a:rPr lang="en-US" dirty="0"/>
              <a:t>Existing contracts are searched in two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Search the dictionary entry (i.e., group searching)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Search contract within the group (i.e.,  with the same NIC digit)</a:t>
            </a:r>
          </a:p>
          <a:p>
            <a:endParaRPr lang="en-US" dirty="0"/>
          </a:p>
          <a:p>
            <a:r>
              <a:rPr lang="en-US" dirty="0"/>
              <a:t>How much improvement w.r.t. linear array?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02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Dictionary Data Structure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246287"/>
              </p:ext>
            </p:extLst>
          </p:nvPr>
        </p:nvGraphicFramePr>
        <p:xfrm>
          <a:off x="1150220" y="1124744"/>
          <a:ext cx="6624414" cy="246857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11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6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40">
                <a:tc>
                  <a:txBody>
                    <a:bodyPr/>
                    <a:lstStyle/>
                    <a:p>
                      <a:r>
                        <a:rPr lang="en-US" sz="1600" dirty="0"/>
                        <a:t>NIC#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Address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6584495-9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Muhammad </a:t>
                      </a:r>
                      <a:r>
                        <a:rPr lang="en-US" sz="1400" dirty="0" err="1"/>
                        <a:t>Faheem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House No 3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Bahar</a:t>
                      </a:r>
                      <a:r>
                        <a:rPr lang="en-US" sz="1400" dirty="0"/>
                        <a:t> Sec 16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1748425-5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Naeem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Alam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A-11 Shams Plaza Block-B </a:t>
                      </a:r>
                      <a:r>
                        <a:rPr lang="en-US" sz="1400" dirty="0" err="1"/>
                        <a:t>N.Nazimabad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0889679-1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Arslan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Akhtar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H No 152 Bostang Colony 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3419668-1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Zain</a:t>
                      </a:r>
                      <a:r>
                        <a:rPr lang="en-US" sz="1400" dirty="0"/>
                        <a:t> Ahmed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Sharfabad</a:t>
                      </a:r>
                      <a:r>
                        <a:rPr lang="en-US" sz="1400" dirty="0"/>
                        <a:t> Street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 Karachi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3445864-3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Sumair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Farooq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 Office </a:t>
                      </a:r>
                      <a:r>
                        <a:rPr lang="en-US" sz="1400" dirty="0" err="1"/>
                        <a:t>Tayyar</a:t>
                      </a:r>
                      <a:r>
                        <a:rPr lang="en-US" sz="1400" dirty="0"/>
                        <a:t>,</a:t>
                      </a:r>
                      <a:r>
                        <a:rPr lang="en-US" sz="1400" baseline="0" dirty="0"/>
                        <a:t> Multan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6395653-4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Ali </a:t>
                      </a:r>
                      <a:r>
                        <a:rPr lang="en-US" sz="1400" dirty="0" err="1"/>
                        <a:t>Affan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H.No</a:t>
                      </a:r>
                      <a:r>
                        <a:rPr lang="en-US" sz="1400" dirty="0"/>
                        <a:t>. 425, Sector</a:t>
                      </a:r>
                      <a:r>
                        <a:rPr lang="en-US" sz="1400" baseline="0" dirty="0"/>
                        <a:t> F-11/4, Islamabad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8224641-1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Syed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Faraz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Sharfabad</a:t>
                      </a:r>
                      <a:r>
                        <a:rPr lang="en-US" sz="1400" dirty="0"/>
                        <a:t> Street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, Faisalabad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624920" y="3907801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2624920" y="4507461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2624919" y="5111590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61807" y="3941997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61806" y="4507461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491880" y="4026449"/>
            <a:ext cx="1152128" cy="27252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12700">
            <a:solidFill>
              <a:srgbClr val="00206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1885" y="4507460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1806" y="5116012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81885" y="5116011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3465663" y="4603577"/>
            <a:ext cx="1152128" cy="27252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12700">
            <a:solidFill>
              <a:srgbClr val="00206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462804" y="5196040"/>
            <a:ext cx="1152128" cy="27252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12700">
            <a:solidFill>
              <a:srgbClr val="00206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75271" y="5931909"/>
            <a:ext cx="188118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Dictionary Item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44009" y="5897693"/>
            <a:ext cx="172819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Array Elements</a:t>
            </a:r>
          </a:p>
        </p:txBody>
      </p:sp>
      <p:sp>
        <p:nvSpPr>
          <p:cNvPr id="21" name="Left Brace 20"/>
          <p:cNvSpPr/>
          <p:nvPr/>
        </p:nvSpPr>
        <p:spPr>
          <a:xfrm rot="16200000">
            <a:off x="5354878" y="5021752"/>
            <a:ext cx="264544" cy="1405617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>
            <a:off x="2129817" y="3934042"/>
            <a:ext cx="264544" cy="1631602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19" idx="1"/>
            <a:endCxn id="22" idx="1"/>
          </p:cNvCxnSpPr>
          <p:nvPr/>
        </p:nvCxnSpPr>
        <p:spPr>
          <a:xfrm rot="10800000">
            <a:off x="2129817" y="4749843"/>
            <a:ext cx="45454" cy="1366732"/>
          </a:xfrm>
          <a:prstGeom prst="curvedConnector3">
            <a:avLst>
              <a:gd name="adj1" fmla="val 1645134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0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Dictionary Data Structure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440160"/>
          </a:xfrm>
        </p:spPr>
        <p:txBody>
          <a:bodyPr/>
          <a:lstStyle/>
          <a:p>
            <a:r>
              <a:rPr lang="en-US" dirty="0"/>
              <a:t>Another possibility</a:t>
            </a:r>
          </a:p>
          <a:p>
            <a:pPr lvl="1"/>
            <a:r>
              <a:rPr lang="en-US" dirty="0"/>
              <a:t>Maintain pointers with structures (or records)</a:t>
            </a:r>
          </a:p>
          <a:p>
            <a:pPr lvl="1"/>
            <a:r>
              <a:rPr lang="en-US" dirty="0"/>
              <a:t>Non NULL pointer indicates presence of next record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9936"/>
              </p:ext>
            </p:extLst>
          </p:nvPr>
        </p:nvGraphicFramePr>
        <p:xfrm>
          <a:off x="2196058" y="2976648"/>
          <a:ext cx="6624414" cy="246857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11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6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40">
                <a:tc>
                  <a:txBody>
                    <a:bodyPr/>
                    <a:lstStyle/>
                    <a:p>
                      <a:r>
                        <a:rPr lang="en-US" sz="1600" dirty="0"/>
                        <a:t>NIC#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Address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6584495-9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Muhammad </a:t>
                      </a:r>
                      <a:r>
                        <a:rPr lang="en-US" sz="1400" dirty="0" err="1"/>
                        <a:t>Faheem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House No 3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Bahar</a:t>
                      </a:r>
                      <a:r>
                        <a:rPr lang="en-US" sz="1400" dirty="0"/>
                        <a:t> Sec 16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1748425-5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Naeem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Alam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A-11 Shams Plaza Block-B </a:t>
                      </a:r>
                      <a:r>
                        <a:rPr lang="en-US" sz="1400" dirty="0" err="1"/>
                        <a:t>N.Nazimabad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0889679-1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Arslan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Akhtar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H No 152 Bostang Colony 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3419668-1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Zain</a:t>
                      </a:r>
                      <a:r>
                        <a:rPr lang="en-US" sz="1400" dirty="0"/>
                        <a:t> Ahmed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Sharfabad</a:t>
                      </a:r>
                      <a:r>
                        <a:rPr lang="en-US" sz="1400" dirty="0"/>
                        <a:t> Street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 Karachi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3445864-3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Sumair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Farooq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 Office </a:t>
                      </a:r>
                      <a:r>
                        <a:rPr lang="en-US" sz="1400" dirty="0" err="1"/>
                        <a:t>Tayyar</a:t>
                      </a:r>
                      <a:r>
                        <a:rPr lang="en-US" sz="1400" dirty="0"/>
                        <a:t>,</a:t>
                      </a:r>
                      <a:r>
                        <a:rPr lang="en-US" sz="1400" baseline="0" dirty="0"/>
                        <a:t> Multan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6395653-4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Ali </a:t>
                      </a:r>
                      <a:r>
                        <a:rPr lang="en-US" sz="1400" dirty="0" err="1"/>
                        <a:t>Affan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H.No</a:t>
                      </a:r>
                      <a:r>
                        <a:rPr lang="en-US" sz="1400" dirty="0"/>
                        <a:t>. 425, Sector</a:t>
                      </a:r>
                      <a:r>
                        <a:rPr lang="en-US" sz="1400" baseline="0" dirty="0"/>
                        <a:t> F-11/4, Islamabad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8224641-1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Syed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Faraz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Sharfabad</a:t>
                      </a:r>
                      <a:r>
                        <a:rPr lang="en-US" sz="1400" dirty="0"/>
                        <a:t> Street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, Faisalabad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49820" y="3038860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820" y="3638520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349819" y="4242649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1069899" y="3259576"/>
            <a:ext cx="1126159" cy="820375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1069899" y="3859236"/>
            <a:ext cx="1126159" cy="49936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904194" y="4371643"/>
            <a:ext cx="275497" cy="297455"/>
          </a:xfrm>
          <a:custGeom>
            <a:avLst/>
            <a:gdLst>
              <a:gd name="connsiteX0" fmla="*/ 275497 w 275497"/>
              <a:gd name="connsiteY0" fmla="*/ 0 h 297455"/>
              <a:gd name="connsiteX1" fmla="*/ 76 w 275497"/>
              <a:gd name="connsiteY1" fmla="*/ 110169 h 297455"/>
              <a:gd name="connsiteX2" fmla="*/ 253463 w 275497"/>
              <a:gd name="connsiteY2" fmla="*/ 297455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497" h="297455">
                <a:moveTo>
                  <a:pt x="275497" y="0"/>
                </a:moveTo>
                <a:cubicBezTo>
                  <a:pt x="139622" y="30296"/>
                  <a:pt x="3748" y="60593"/>
                  <a:pt x="76" y="110169"/>
                </a:cubicBezTo>
                <a:cubicBezTo>
                  <a:pt x="-3596" y="159745"/>
                  <a:pt x="124933" y="228600"/>
                  <a:pt x="253463" y="297455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3"/>
          </p:cNvCxnSpPr>
          <p:nvPr/>
        </p:nvCxnSpPr>
        <p:spPr>
          <a:xfrm flipV="1">
            <a:off x="1069898" y="3470724"/>
            <a:ext cx="1109793" cy="9926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540695" y="3505521"/>
            <a:ext cx="661030" cy="1443210"/>
          </a:xfrm>
          <a:custGeom>
            <a:avLst/>
            <a:gdLst>
              <a:gd name="connsiteX0" fmla="*/ 661030 w 661030"/>
              <a:gd name="connsiteY0" fmla="*/ 0 h 1443210"/>
              <a:gd name="connsiteX1" fmla="*/ 18 w 661030"/>
              <a:gd name="connsiteY1" fmla="*/ 1101687 h 1443210"/>
              <a:gd name="connsiteX2" fmla="*/ 638996 w 661030"/>
              <a:gd name="connsiteY2" fmla="*/ 1443210 h 144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030" h="1443210">
                <a:moveTo>
                  <a:pt x="661030" y="0"/>
                </a:moveTo>
                <a:cubicBezTo>
                  <a:pt x="332360" y="430576"/>
                  <a:pt x="3690" y="861152"/>
                  <a:pt x="18" y="1101687"/>
                </a:cubicBezTo>
                <a:cubicBezTo>
                  <a:pt x="-3654" y="1342222"/>
                  <a:pt x="545353" y="1366092"/>
                  <a:pt x="638996" y="144321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&amp; Reference </a:t>
            </a:r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Data Structures Using C++ (By D.S. Malik)</a:t>
            </a:r>
          </a:p>
          <a:p>
            <a:endParaRPr lang="en-US" sz="2000" dirty="0"/>
          </a:p>
          <a:p>
            <a:r>
              <a:rPr lang="en-US" sz="2000" dirty="0"/>
              <a:t>Data Structures Using C and C++ (By Y. </a:t>
            </a:r>
            <a:r>
              <a:rPr lang="en-US" sz="2000" dirty="0" err="1"/>
              <a:t>Langsam</a:t>
            </a:r>
            <a:r>
              <a:rPr lang="en-US" sz="2000" dirty="0"/>
              <a:t>, M. J. </a:t>
            </a:r>
            <a:r>
              <a:rPr lang="en-US" sz="2000" dirty="0" err="1"/>
              <a:t>Augenstein</a:t>
            </a:r>
            <a:r>
              <a:rPr lang="en-US" sz="2000" dirty="0"/>
              <a:t>, A. M. </a:t>
            </a:r>
            <a:r>
              <a:rPr lang="en-US" sz="2000" dirty="0" err="1"/>
              <a:t>Tenenbaum</a:t>
            </a:r>
            <a:r>
              <a:rPr lang="en-US" sz="2000" dirty="0"/>
              <a:t>)</a:t>
            </a:r>
          </a:p>
          <a:p>
            <a:endParaRPr lang="en-US" dirty="0"/>
          </a:p>
          <a:p>
            <a:r>
              <a:rPr lang="en-US" sz="2000" dirty="0"/>
              <a:t>Data Structures and Algorithms (By A. V. </a:t>
            </a:r>
            <a:r>
              <a:rPr lang="en-US" sz="2000" dirty="0" err="1"/>
              <a:t>Aho</a:t>
            </a:r>
            <a:r>
              <a:rPr lang="en-US" sz="2000" dirty="0"/>
              <a:t>, J. E. Hopcroft, J. D. Ullman)</a:t>
            </a:r>
          </a:p>
          <a:p>
            <a:endParaRPr lang="en-US" dirty="0"/>
          </a:p>
          <a:p>
            <a:r>
              <a:rPr lang="en-US" sz="2000" dirty="0" err="1"/>
              <a:t>Schaum's</a:t>
            </a:r>
            <a:r>
              <a:rPr lang="en-US" sz="2000" dirty="0"/>
              <a:t> Outline Series, Theory and problems of Data Structures (By Seymour </a:t>
            </a:r>
            <a:r>
              <a:rPr lang="en-US" sz="2000" dirty="0" err="1"/>
              <a:t>Lipschutz</a:t>
            </a:r>
            <a:r>
              <a:rPr lang="en-US" sz="20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92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1-Introduction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9683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4212305"/>
            <a:ext cx="8496300" cy="15841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0-Preliminaries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67568"/>
              </p:ext>
            </p:extLst>
          </p:nvPr>
        </p:nvGraphicFramePr>
        <p:xfrm>
          <a:off x="2241774" y="1182952"/>
          <a:ext cx="6624414" cy="246857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11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6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40">
                <a:tc>
                  <a:txBody>
                    <a:bodyPr/>
                    <a:lstStyle/>
                    <a:p>
                      <a:r>
                        <a:rPr lang="en-US" sz="1600" dirty="0"/>
                        <a:t>NIC#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Address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6584495-9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Muhammad </a:t>
                      </a:r>
                      <a:r>
                        <a:rPr lang="en-US" sz="1400" dirty="0" err="1"/>
                        <a:t>Faheem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House No 3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Bahar</a:t>
                      </a:r>
                      <a:r>
                        <a:rPr lang="en-US" sz="1400" dirty="0"/>
                        <a:t> Sec 16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1748425-5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Naeem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Alam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A-11 Shams Plaza Block-B </a:t>
                      </a:r>
                      <a:r>
                        <a:rPr lang="en-US" sz="1400" dirty="0" err="1"/>
                        <a:t>N.Nazimabad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0889679-1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Arslan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Akhtar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H No 152 Bostang Colony 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3419668-1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Zain</a:t>
                      </a:r>
                      <a:r>
                        <a:rPr lang="en-US" sz="1400" dirty="0"/>
                        <a:t> Ahmed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Sharfabad</a:t>
                      </a:r>
                      <a:r>
                        <a:rPr lang="en-US" sz="1400" dirty="0"/>
                        <a:t> Street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 Karachi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3445864-3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Sumair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Farooq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 Office </a:t>
                      </a:r>
                      <a:r>
                        <a:rPr lang="en-US" sz="1400" dirty="0" err="1"/>
                        <a:t>Tayyar</a:t>
                      </a:r>
                      <a:r>
                        <a:rPr lang="en-US" sz="1400" dirty="0"/>
                        <a:t>,</a:t>
                      </a:r>
                      <a:r>
                        <a:rPr lang="en-US" sz="1400" baseline="0" dirty="0"/>
                        <a:t> Multan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6395653-4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Ali </a:t>
                      </a:r>
                      <a:r>
                        <a:rPr lang="en-US" sz="1400" dirty="0" err="1"/>
                        <a:t>Affan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H.No</a:t>
                      </a:r>
                      <a:r>
                        <a:rPr lang="en-US" sz="1400" dirty="0"/>
                        <a:t>. 425, Sector</a:t>
                      </a:r>
                      <a:r>
                        <a:rPr lang="en-US" sz="1400" baseline="0" dirty="0"/>
                        <a:t> F-11/4, Islamabad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8224641-1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Syed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Faraz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Sharfabad</a:t>
                      </a:r>
                      <a:r>
                        <a:rPr lang="en-US" sz="1400" dirty="0"/>
                        <a:t> Street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, Faisalabad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95536" y="1245164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1844824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535" y="2448953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1115615" y="1465880"/>
            <a:ext cx="1126159" cy="820375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>
            <a:off x="1115615" y="2065540"/>
            <a:ext cx="1126159" cy="49936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949910" y="2577947"/>
            <a:ext cx="275497" cy="297455"/>
          </a:xfrm>
          <a:custGeom>
            <a:avLst/>
            <a:gdLst>
              <a:gd name="connsiteX0" fmla="*/ 275497 w 275497"/>
              <a:gd name="connsiteY0" fmla="*/ 0 h 297455"/>
              <a:gd name="connsiteX1" fmla="*/ 76 w 275497"/>
              <a:gd name="connsiteY1" fmla="*/ 110169 h 297455"/>
              <a:gd name="connsiteX2" fmla="*/ 253463 w 275497"/>
              <a:gd name="connsiteY2" fmla="*/ 297455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497" h="297455">
                <a:moveTo>
                  <a:pt x="275497" y="0"/>
                </a:moveTo>
                <a:cubicBezTo>
                  <a:pt x="139622" y="30296"/>
                  <a:pt x="3748" y="60593"/>
                  <a:pt x="76" y="110169"/>
                </a:cubicBezTo>
                <a:cubicBezTo>
                  <a:pt x="-3596" y="159745"/>
                  <a:pt x="124933" y="228600"/>
                  <a:pt x="253463" y="297455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" idx="3"/>
          </p:cNvCxnSpPr>
          <p:nvPr/>
        </p:nvCxnSpPr>
        <p:spPr>
          <a:xfrm flipV="1">
            <a:off x="1115614" y="1677028"/>
            <a:ext cx="1109793" cy="9926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586411" y="1711825"/>
            <a:ext cx="661030" cy="1443210"/>
          </a:xfrm>
          <a:custGeom>
            <a:avLst/>
            <a:gdLst>
              <a:gd name="connsiteX0" fmla="*/ 661030 w 661030"/>
              <a:gd name="connsiteY0" fmla="*/ 0 h 1443210"/>
              <a:gd name="connsiteX1" fmla="*/ 18 w 661030"/>
              <a:gd name="connsiteY1" fmla="*/ 1101687 h 1443210"/>
              <a:gd name="connsiteX2" fmla="*/ 638996 w 661030"/>
              <a:gd name="connsiteY2" fmla="*/ 1443210 h 144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030" h="1443210">
                <a:moveTo>
                  <a:pt x="661030" y="0"/>
                </a:moveTo>
                <a:cubicBezTo>
                  <a:pt x="332360" y="430576"/>
                  <a:pt x="3690" y="861152"/>
                  <a:pt x="18" y="1101687"/>
                </a:cubicBezTo>
                <a:cubicBezTo>
                  <a:pt x="-3654" y="1342222"/>
                  <a:pt x="545353" y="1366092"/>
                  <a:pt x="638996" y="144321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1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81178" y="1304169"/>
            <a:ext cx="2016126" cy="729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Introduction to Computer Science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94585" y="2628974"/>
            <a:ext cx="2016126" cy="729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Computer Programming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2195" y="3996799"/>
            <a:ext cx="2016126" cy="7294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Structures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3568" y="5292943"/>
            <a:ext cx="2016126" cy="7294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Algorithm Analysis</a:t>
            </a:r>
          </a:p>
        </p:txBody>
      </p:sp>
      <p:cxnSp>
        <p:nvCxnSpPr>
          <p:cNvPr id="31" name="Straight Arrow Connector 30"/>
          <p:cNvCxnSpPr>
            <a:endCxn id="27" idx="0"/>
          </p:cNvCxnSpPr>
          <p:nvPr/>
        </p:nvCxnSpPr>
        <p:spPr>
          <a:xfrm>
            <a:off x="1702648" y="2033632"/>
            <a:ext cx="0" cy="59534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 flipH="1">
            <a:off x="1700258" y="3358437"/>
            <a:ext cx="2390" cy="6383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2"/>
            <a:endCxn id="29" idx="0"/>
          </p:cNvCxnSpPr>
          <p:nvPr/>
        </p:nvCxnSpPr>
        <p:spPr>
          <a:xfrm flipH="1">
            <a:off x="1691631" y="4726262"/>
            <a:ext cx="8627" cy="5666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3081298" y="1253263"/>
            <a:ext cx="57802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What is Hardware, Software, Programming, Operating System etc.</a:t>
            </a: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3081298" y="2591409"/>
            <a:ext cx="58915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How to write software with the help of procedural and object oriented programming?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3081298" y="3916863"/>
            <a:ext cx="60627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How to organize information/data, usually in memory, so that it can be used efficiently?</a:t>
            </a:r>
          </a:p>
        </p:txBody>
      </p:sp>
      <p:sp>
        <p:nvSpPr>
          <p:cNvPr id="46" name="TextBox 10"/>
          <p:cNvSpPr txBox="1">
            <a:spLocks noChangeArrowheads="1"/>
          </p:cNvSpPr>
          <p:nvPr/>
        </p:nvSpPr>
        <p:spPr bwMode="auto">
          <a:xfrm>
            <a:off x="3081297" y="5251622"/>
            <a:ext cx="57802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How to analyze the performance of algorithms to evaluate their suitability for solving complex problems? </a:t>
            </a:r>
          </a:p>
        </p:txBody>
      </p:sp>
    </p:spTree>
    <p:extLst>
      <p:ext uri="{BB962C8B-B14F-4D97-AF65-F5344CB8AC3E}">
        <p14:creationId xmlns:p14="http://schemas.microsoft.com/office/powerpoint/2010/main" val="2497024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a data structure?</a:t>
            </a:r>
          </a:p>
          <a:p>
            <a:r>
              <a:rPr lang="en-US" dirty="0"/>
              <a:t>In a general sense, any representation that is used for storing information is a data structure</a:t>
            </a:r>
          </a:p>
          <a:p>
            <a:endParaRPr lang="en-US" dirty="0"/>
          </a:p>
          <a:p>
            <a:r>
              <a:rPr lang="en-US" dirty="0"/>
              <a:t>Example: An integer, structures, classes, arrays, etc.</a:t>
            </a:r>
          </a:p>
          <a:p>
            <a:endParaRPr lang="en-US" dirty="0"/>
          </a:p>
          <a:p>
            <a:r>
              <a:rPr lang="en-US" dirty="0"/>
              <a:t>More typically, a </a:t>
            </a:r>
            <a:r>
              <a:rPr lang="en-US" dirty="0">
                <a:solidFill>
                  <a:srgbClr val="0033CC"/>
                </a:solidFill>
              </a:rPr>
              <a:t>data structure</a:t>
            </a:r>
            <a:r>
              <a:rPr lang="en-US" dirty="0"/>
              <a:t> provides </a:t>
            </a:r>
            <a:r>
              <a:rPr lang="en-US" dirty="0">
                <a:solidFill>
                  <a:srgbClr val="0033CC"/>
                </a:solidFill>
              </a:rPr>
              <a:t>a way for organizing a collection of data items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Where data structure is helpful?</a:t>
            </a:r>
          </a:p>
          <a:p>
            <a:r>
              <a:rPr lang="en-US" dirty="0"/>
              <a:t>Data structure can make the difference between a program running in a few seconds or many days</a:t>
            </a:r>
          </a:p>
          <a:p>
            <a:pPr lvl="1"/>
            <a:r>
              <a:rPr lang="en-US" dirty="0"/>
              <a:t>Efficiency of data structure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0-Preliminaries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094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Structure Efficiency?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major measures of efficiency of a data structure or algorithm</a:t>
            </a:r>
          </a:p>
          <a:p>
            <a:pPr lvl="1"/>
            <a:r>
              <a:rPr lang="en-US" dirty="0"/>
              <a:t>Time and space</a:t>
            </a:r>
          </a:p>
          <a:p>
            <a:endParaRPr lang="en-US" dirty="0"/>
          </a:p>
          <a:p>
            <a:r>
              <a:rPr lang="en-US" dirty="0"/>
              <a:t>Cost of data structure</a:t>
            </a:r>
          </a:p>
          <a:p>
            <a:pPr lvl="1"/>
            <a:r>
              <a:rPr lang="en-US" dirty="0"/>
              <a:t>Time and space resources it consumes</a:t>
            </a:r>
          </a:p>
          <a:p>
            <a:pPr lvl="1"/>
            <a:endParaRPr lang="en-US" dirty="0"/>
          </a:p>
          <a:p>
            <a:r>
              <a:rPr lang="en-US" dirty="0"/>
              <a:t>Efficiency of a data structure depends on its operations </a:t>
            </a:r>
          </a:p>
          <a:p>
            <a:pPr lvl="1"/>
            <a:r>
              <a:rPr lang="en-US" dirty="0"/>
              <a:t>Makes a difference between program running in few seconds or days</a:t>
            </a:r>
          </a:p>
          <a:p>
            <a:pPr lvl="1"/>
            <a:endParaRPr lang="en-US" dirty="0"/>
          </a:p>
          <a:p>
            <a:r>
              <a:rPr lang="en-US" dirty="0"/>
              <a:t>Difficult to define data structure that performs better in all situations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9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Raise your hand before asking any question </a:t>
            </a:r>
          </a:p>
          <a:p>
            <a:pPr lvl="1"/>
            <a:r>
              <a:rPr lang="en-US" dirty="0"/>
              <a:t>Wait for the permission</a:t>
            </a:r>
          </a:p>
          <a:p>
            <a:r>
              <a:rPr lang="en-US" dirty="0"/>
              <a:t>Never ever miss a class</a:t>
            </a:r>
          </a:p>
          <a:p>
            <a:pPr lvl="1"/>
            <a:r>
              <a:rPr lang="en-US" dirty="0"/>
              <a:t>No retakes (except for Final Exam*)</a:t>
            </a:r>
          </a:p>
          <a:p>
            <a:r>
              <a:rPr lang="en-US" dirty="0"/>
              <a:t>Never use mobile phone in the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Above all, whatever you do, please do not disturb others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* Conditional: as per university policy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18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Dishonesty and Plagiarism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kind of cheating will be considered serious offense</a:t>
            </a:r>
          </a:p>
          <a:p>
            <a:endParaRPr lang="en-US" dirty="0"/>
          </a:p>
          <a:p>
            <a:r>
              <a:rPr lang="en-US" dirty="0"/>
              <a:t>All parties involve in </a:t>
            </a:r>
            <a:r>
              <a:rPr lang="en-US" dirty="0">
                <a:solidFill>
                  <a:srgbClr val="0070C0"/>
                </a:solidFill>
              </a:rPr>
              <a:t>cheating </a:t>
            </a:r>
            <a:r>
              <a:rPr lang="en-US" dirty="0"/>
              <a:t>will get </a:t>
            </a:r>
            <a:r>
              <a:rPr lang="en-US" dirty="0">
                <a:solidFill>
                  <a:srgbClr val="0070C0"/>
                </a:solidFill>
              </a:rPr>
              <a:t>minus (-) 50% </a:t>
            </a:r>
            <a:r>
              <a:rPr lang="en-US" dirty="0"/>
              <a:t>marks</a:t>
            </a:r>
          </a:p>
          <a:p>
            <a:pPr lvl="1"/>
            <a:r>
              <a:rPr lang="en-US" dirty="0"/>
              <a:t>Exams, quizzes, assignments, projects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Habitual </a:t>
            </a:r>
            <a:r>
              <a:rPr lang="en-US" dirty="0"/>
              <a:t>cases will be awarded </a:t>
            </a:r>
            <a:r>
              <a:rPr lang="en-US" dirty="0">
                <a:solidFill>
                  <a:srgbClr val="0070C0"/>
                </a:solidFill>
              </a:rPr>
              <a:t>“F”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10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</a:t>
            </a:r>
            <a:r>
              <a:rPr lang="en-US" dirty="0">
                <a:solidFill>
                  <a:srgbClr val="0070C0"/>
                </a:solidFill>
              </a:rPr>
              <a:t>arriving after the attendance </a:t>
            </a:r>
            <a:r>
              <a:rPr lang="en-US" dirty="0"/>
              <a:t>will be marked </a:t>
            </a:r>
            <a:r>
              <a:rPr lang="en-US" dirty="0">
                <a:solidFill>
                  <a:srgbClr val="0070C0"/>
                </a:solidFill>
              </a:rPr>
              <a:t>“late”</a:t>
            </a:r>
          </a:p>
          <a:p>
            <a:pPr lvl="1"/>
            <a:r>
              <a:rPr lang="en-US" dirty="0"/>
              <a:t>No excuse to students arriving immediately after the attendance</a:t>
            </a:r>
          </a:p>
          <a:p>
            <a:endParaRPr lang="en-US" dirty="0"/>
          </a:p>
          <a:p>
            <a:r>
              <a:rPr lang="en-US" dirty="0"/>
              <a:t>Two</a:t>
            </a:r>
            <a:r>
              <a:rPr lang="en-US" dirty="0">
                <a:solidFill>
                  <a:srgbClr val="0070C0"/>
                </a:solidFill>
              </a:rPr>
              <a:t> late arrivals </a:t>
            </a:r>
            <a:r>
              <a:rPr lang="en-US" dirty="0"/>
              <a:t>will be treated </a:t>
            </a:r>
            <a:r>
              <a:rPr lang="en-US" dirty="0">
                <a:solidFill>
                  <a:srgbClr val="0070C0"/>
                </a:solidFill>
              </a:rPr>
              <a:t>as absent</a:t>
            </a:r>
          </a:p>
          <a:p>
            <a:pPr lvl="1"/>
            <a:endParaRPr lang="en-US" dirty="0"/>
          </a:p>
          <a:p>
            <a:r>
              <a:rPr lang="en-US" dirty="0"/>
              <a:t>Students are </a:t>
            </a:r>
            <a:r>
              <a:rPr lang="en-US" dirty="0">
                <a:solidFill>
                  <a:srgbClr val="0070C0"/>
                </a:solidFill>
              </a:rPr>
              <a:t>not </a:t>
            </a:r>
            <a:r>
              <a:rPr lang="en-US" dirty="0"/>
              <a:t>allowed to switch sections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1-Introduction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27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general sense, any representation that is used for storing information is a data structure</a:t>
            </a:r>
          </a:p>
          <a:p>
            <a:pPr lvl="1"/>
            <a:r>
              <a:rPr lang="en-US" dirty="0"/>
              <a:t>Example: integers, structures, classes, arrays, etc.</a:t>
            </a:r>
          </a:p>
          <a:p>
            <a:endParaRPr lang="en-US" dirty="0"/>
          </a:p>
          <a:p>
            <a:r>
              <a:rPr lang="en-US" dirty="0"/>
              <a:t>More typically, a </a:t>
            </a:r>
            <a:r>
              <a:rPr lang="en-US" dirty="0">
                <a:solidFill>
                  <a:srgbClr val="0070C0"/>
                </a:solidFill>
              </a:rPr>
              <a:t>data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structure </a:t>
            </a:r>
            <a:r>
              <a:rPr lang="en-US" dirty="0"/>
              <a:t>provides </a:t>
            </a:r>
            <a:r>
              <a:rPr lang="en-US" dirty="0">
                <a:solidFill>
                  <a:srgbClr val="0070C0"/>
                </a:solidFill>
              </a:rPr>
              <a:t>a way for organizing a collection of data items</a:t>
            </a:r>
          </a:p>
          <a:p>
            <a:pPr lvl="1"/>
            <a:r>
              <a:rPr lang="en-US" dirty="0"/>
              <a:t>Storing, accessing and modifying data items</a:t>
            </a:r>
          </a:p>
          <a:p>
            <a:endParaRPr lang="en-US" dirty="0"/>
          </a:p>
          <a:p>
            <a:r>
              <a:rPr lang="en-US" dirty="0"/>
              <a:t>Most data structures have associated </a:t>
            </a:r>
            <a:r>
              <a:rPr lang="en-US" dirty="0">
                <a:solidFill>
                  <a:srgbClr val="0070C0"/>
                </a:solidFill>
              </a:rPr>
              <a:t>algorithms to perform operations</a:t>
            </a:r>
            <a:r>
              <a:rPr lang="en-US" dirty="0"/>
              <a:t> on data</a:t>
            </a:r>
          </a:p>
          <a:p>
            <a:pPr lvl="1"/>
            <a:r>
              <a:rPr lang="en-US" dirty="0"/>
              <a:t>Search, insert, remove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94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data structure requires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Space</a:t>
            </a:r>
            <a:r>
              <a:rPr lang="en-US" dirty="0"/>
              <a:t> for storing data items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Time</a:t>
            </a:r>
            <a:r>
              <a:rPr lang="en-US" dirty="0"/>
              <a:t> to perform each basic operation </a:t>
            </a:r>
          </a:p>
          <a:p>
            <a:pPr lvl="1"/>
            <a:r>
              <a:rPr lang="en-US" dirty="0"/>
              <a:t>Programming </a:t>
            </a:r>
            <a:r>
              <a:rPr lang="en-US" dirty="0">
                <a:solidFill>
                  <a:srgbClr val="0070C0"/>
                </a:solidFill>
              </a:rPr>
              <a:t>efforts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Cost</a:t>
            </a:r>
            <a:r>
              <a:rPr lang="en-US" dirty="0"/>
              <a:t> of a data structure</a:t>
            </a:r>
          </a:p>
          <a:p>
            <a:pPr lvl="1"/>
            <a:r>
              <a:rPr lang="en-US" dirty="0"/>
              <a:t>Time and space resources in consumes</a:t>
            </a:r>
          </a:p>
          <a:p>
            <a:pPr lvl="1"/>
            <a:endParaRPr lang="en-US" dirty="0"/>
          </a:p>
          <a:p>
            <a:r>
              <a:rPr lang="en-US" dirty="0"/>
              <a:t>Choice of data structure depends on many factors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Type</a:t>
            </a:r>
            <a:r>
              <a:rPr lang="en-US" dirty="0"/>
              <a:t> of data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Frequency</a:t>
            </a:r>
            <a:r>
              <a:rPr lang="en-US" dirty="0"/>
              <a:t> with which various </a:t>
            </a:r>
            <a:r>
              <a:rPr lang="en-US" dirty="0">
                <a:solidFill>
                  <a:srgbClr val="0070C0"/>
                </a:solidFill>
              </a:rPr>
              <a:t>data operations </a:t>
            </a:r>
            <a:r>
              <a:rPr lang="en-US" dirty="0"/>
              <a:t>are applied</a:t>
            </a:r>
          </a:p>
          <a:p>
            <a:endParaRPr lang="en-US" dirty="0"/>
          </a:p>
          <a:p>
            <a:r>
              <a:rPr lang="en-US" dirty="0"/>
              <a:t>Hard to define data structure that performs better in all situations</a:t>
            </a:r>
          </a:p>
          <a:p>
            <a:pPr lvl="1"/>
            <a:r>
              <a:rPr lang="en-US" dirty="0"/>
              <a:t>Time and space tradeoff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8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the commonly used data structures</a:t>
            </a:r>
          </a:p>
          <a:p>
            <a:pPr lvl="1"/>
            <a:r>
              <a:rPr lang="en-US" dirty="0"/>
              <a:t>Form a programmer’s basic data structure “toolkit”</a:t>
            </a:r>
          </a:p>
          <a:p>
            <a:endParaRPr lang="en-US" dirty="0"/>
          </a:p>
          <a:p>
            <a:r>
              <a:rPr lang="en-US" dirty="0"/>
              <a:t>Case studies of data structures</a:t>
            </a:r>
          </a:p>
          <a:p>
            <a:endParaRPr lang="en-US" dirty="0"/>
          </a:p>
          <a:p>
            <a:r>
              <a:rPr lang="en-US" dirty="0"/>
              <a:t>Examine the costs and benefits of every data structure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75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Simple and abstract data types</a:t>
            </a:r>
          </a:p>
          <a:p>
            <a:r>
              <a:rPr lang="en-US" sz="2000" dirty="0"/>
              <a:t>Arrays</a:t>
            </a:r>
          </a:p>
          <a:p>
            <a:r>
              <a:rPr lang="en-US" sz="2000" dirty="0"/>
              <a:t>Background: Templates and Algorithm Analysis</a:t>
            </a:r>
          </a:p>
          <a:p>
            <a:r>
              <a:rPr lang="en-US" sz="2000" dirty="0"/>
              <a:t>Searching and sorting techniques</a:t>
            </a:r>
          </a:p>
          <a:p>
            <a:r>
              <a:rPr lang="en-US" sz="2000" dirty="0"/>
              <a:t>Linked Lists</a:t>
            </a:r>
          </a:p>
          <a:p>
            <a:r>
              <a:rPr lang="en-US" sz="2000" dirty="0"/>
              <a:t>Queues</a:t>
            </a:r>
          </a:p>
          <a:p>
            <a:r>
              <a:rPr lang="en-US" sz="2000" dirty="0"/>
              <a:t>Stacks</a:t>
            </a:r>
          </a:p>
          <a:p>
            <a:r>
              <a:rPr lang="en-US" sz="2000" dirty="0"/>
              <a:t>Trees: Definitions and terminology</a:t>
            </a:r>
          </a:p>
          <a:p>
            <a:endParaRPr lang="en-US" sz="2000" dirty="0"/>
          </a:p>
          <a:p>
            <a:r>
              <a:rPr lang="en-US" sz="2000" dirty="0"/>
              <a:t>Trees: Binary Search Trees, AVL Trees</a:t>
            </a:r>
          </a:p>
          <a:p>
            <a:r>
              <a:rPr lang="en-US" sz="2000" dirty="0"/>
              <a:t>Heap</a:t>
            </a:r>
          </a:p>
          <a:p>
            <a:r>
              <a:rPr lang="en-US" sz="2000" dirty="0"/>
              <a:t>Graphs</a:t>
            </a:r>
          </a:p>
          <a:p>
            <a:r>
              <a:rPr lang="en-US" sz="2000" dirty="0"/>
              <a:t>B+ Trees</a:t>
            </a:r>
          </a:p>
          <a:p>
            <a:r>
              <a:rPr lang="en-US" sz="2000" dirty="0"/>
              <a:t>Hashing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323528" y="4221088"/>
            <a:ext cx="84963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99288" y="3707318"/>
            <a:ext cx="18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 term</a:t>
            </a:r>
          </a:p>
        </p:txBody>
      </p:sp>
    </p:spTree>
    <p:extLst>
      <p:ext uri="{BB962C8B-B14F-4D97-AF65-F5344CB8AC3E}">
        <p14:creationId xmlns:p14="http://schemas.microsoft.com/office/powerpoint/2010/main" val="9710208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10178</TotalTime>
  <Words>1375</Words>
  <Application>Microsoft Office PowerPoint</Application>
  <PresentationFormat>On-screen Show (4:3)</PresentationFormat>
  <Paragraphs>368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Wingdings</vt:lpstr>
      <vt:lpstr>Tahoma</vt:lpstr>
      <vt:lpstr>Default Design</vt:lpstr>
      <vt:lpstr>Data Structures  Spring 2021</vt:lpstr>
      <vt:lpstr>General Overview</vt:lpstr>
      <vt:lpstr>Some Rules</vt:lpstr>
      <vt:lpstr>Dishonesty and Plagiarism</vt:lpstr>
      <vt:lpstr>Attendance Policy</vt:lpstr>
      <vt:lpstr>What is a Data Structure?</vt:lpstr>
      <vt:lpstr>Costs and Benefits</vt:lpstr>
      <vt:lpstr>Goals of This Course</vt:lpstr>
      <vt:lpstr>Course Content</vt:lpstr>
      <vt:lpstr>Tentative Evaluation Breakdown</vt:lpstr>
      <vt:lpstr>Motivational Example</vt:lpstr>
      <vt:lpstr>Example: Linear Array Data Structure (1)</vt:lpstr>
      <vt:lpstr>Example: Linear Array Data Structure (2)</vt:lpstr>
      <vt:lpstr>Example: Improved Data Structure</vt:lpstr>
      <vt:lpstr>Example: Dictionary Data Structure (1)</vt:lpstr>
      <vt:lpstr>Example: Dictionary Data Structure (2)</vt:lpstr>
      <vt:lpstr>Course &amp; Reference Books</vt:lpstr>
      <vt:lpstr>Any Question So Far?</vt:lpstr>
      <vt:lpstr>PowerPoint Presentation</vt:lpstr>
      <vt:lpstr>Data Structure</vt:lpstr>
      <vt:lpstr>What is Data Structure Efficiency?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Hassan Mustafa</cp:lastModifiedBy>
  <cp:revision>365</cp:revision>
  <cp:lastPrinted>2013-10-17T07:59:38Z</cp:lastPrinted>
  <dcterms:created xsi:type="dcterms:W3CDTF">2007-03-29T10:37:57Z</dcterms:created>
  <dcterms:modified xsi:type="dcterms:W3CDTF">2021-03-13T16:47:22Z</dcterms:modified>
</cp:coreProperties>
</file>