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7099300" cy="10234600"/>
  <p:embeddedFontLs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YzqHWbZ4Be56gcshiUoP+WAI/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50501F-CE66-4F3E-A2FF-1C5EAEE5DF87}">
  <a:tblStyle styleId="{1850501F-CE66-4F3E-A2FF-1C5EAEE5DF8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Tahom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/>
          <p:nvPr>
            <p:ph type="ctrTitle"/>
          </p:nvPr>
        </p:nvSpPr>
        <p:spPr>
          <a:xfrm>
            <a:off x="684213" y="18446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" type="subTitle"/>
          </p:nvPr>
        </p:nvSpPr>
        <p:spPr>
          <a:xfrm>
            <a:off x="1403350" y="37163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40"/>
          <p:cNvCxnSpPr/>
          <p:nvPr/>
        </p:nvCxnSpPr>
        <p:spPr>
          <a:xfrm>
            <a:off x="323850" y="3500438"/>
            <a:ext cx="8642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29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>
            <a:off x="323528" y="188640"/>
            <a:ext cx="8494776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 rot="5400000">
            <a:off x="2015716" y="-567122"/>
            <a:ext cx="5112568" cy="8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  <a:defRPr sz="17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  <a:defRPr sz="15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1" type="ftr"/>
          </p:nvPr>
        </p:nvSpPr>
        <p:spPr>
          <a:xfrm>
            <a:off x="3059832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49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0"/>
          <p:cNvSpPr txBox="1"/>
          <p:nvPr>
            <p:ph type="title"/>
          </p:nvPr>
        </p:nvSpPr>
        <p:spPr>
          <a:xfrm rot="5400000">
            <a:off x="4832350" y="2138363"/>
            <a:ext cx="5851525" cy="212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" type="body"/>
          </p:nvPr>
        </p:nvSpPr>
        <p:spPr>
          <a:xfrm rot="5400000">
            <a:off x="508000" y="90488"/>
            <a:ext cx="5851525" cy="621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  <a:defRPr sz="17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  <a:defRPr sz="15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1" type="ftr"/>
          </p:nvPr>
        </p:nvSpPr>
        <p:spPr>
          <a:xfrm>
            <a:off x="3066920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50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  <a:defRPr sz="17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  <a:defRPr sz="15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1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42"/>
          <p:cNvSpPr txBox="1"/>
          <p:nvPr>
            <p:ph idx="11" type="ftr"/>
          </p:nvPr>
        </p:nvSpPr>
        <p:spPr>
          <a:xfrm>
            <a:off x="3059832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323850" y="1124744"/>
            <a:ext cx="417195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  <a:defRPr sz="17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  <a:defRPr sz="15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 sz="1800"/>
            </a:lvl9pPr>
          </a:lstStyle>
          <a:p/>
        </p:txBody>
      </p:sp>
      <p:sp>
        <p:nvSpPr>
          <p:cNvPr id="38" name="Google Shape;38;p43"/>
          <p:cNvSpPr txBox="1"/>
          <p:nvPr>
            <p:ph idx="2" type="body"/>
          </p:nvPr>
        </p:nvSpPr>
        <p:spPr>
          <a:xfrm>
            <a:off x="4648200" y="1124744"/>
            <a:ext cx="417195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  <a:defRPr sz="17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  <a:defRPr sz="15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 sz="1800"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3059832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3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323528" y="188640"/>
            <a:ext cx="849477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  <a:defRPr sz="17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  <a:defRPr sz="15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  <a:defRPr sz="1600"/>
            </a:lvl9pPr>
          </a:lstStyle>
          <a:p/>
        </p:txBody>
      </p:sp>
      <p:sp>
        <p:nvSpPr>
          <p:cNvPr id="46" name="Google Shape;46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  <a:defRPr sz="17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  <a:defRPr sz="15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  <a:defRPr sz="1600"/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3059832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4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1" type="ftr"/>
          </p:nvPr>
        </p:nvSpPr>
        <p:spPr>
          <a:xfrm>
            <a:off x="3059832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idx="11" type="ftr"/>
          </p:nvPr>
        </p:nvSpPr>
        <p:spPr>
          <a:xfrm>
            <a:off x="3059832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46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Tahom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  <a:defRPr sz="2000"/>
            </a:lvl9pPr>
          </a:lstStyle>
          <a:p/>
        </p:txBody>
      </p:sp>
      <p:sp>
        <p:nvSpPr>
          <p:cNvPr id="63" name="Google Shape;63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47"/>
          <p:cNvSpPr txBox="1"/>
          <p:nvPr>
            <p:ph idx="11" type="ftr"/>
          </p:nvPr>
        </p:nvSpPr>
        <p:spPr>
          <a:xfrm>
            <a:off x="3059832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47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48"/>
          <p:cNvSpPr txBox="1"/>
          <p:nvPr>
            <p:ph idx="11" type="ftr"/>
          </p:nvPr>
        </p:nvSpPr>
        <p:spPr>
          <a:xfrm>
            <a:off x="3059832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48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332237" y="188640"/>
            <a:ext cx="8494776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925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Char char="–"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6550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  <a:defRPr b="0" i="0" sz="1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1" type="ftr"/>
          </p:nvPr>
        </p:nvSpPr>
        <p:spPr>
          <a:xfrm>
            <a:off x="3059832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39"/>
          <p:cNvCxnSpPr/>
          <p:nvPr/>
        </p:nvCxnSpPr>
        <p:spPr>
          <a:xfrm>
            <a:off x="250825" y="1052736"/>
            <a:ext cx="8642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9"/>
          <p:cNvSpPr txBox="1"/>
          <p:nvPr>
            <p:ph idx="10" type="dt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684213" y="18446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Structures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403350" y="37163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rPr b="1" lang="en-US"/>
              <a:t>12. Queues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304" name="Google Shape;304;p10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Static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Queue is implemented by an array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Size of queue remains fix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A queue can be implemented as a linked list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Expand or shrink with each enqueue or dequeue operation</a:t>
            </a:r>
            <a:endParaRPr/>
          </a:p>
          <a:p>
            <a:pPr indent="-165100" lvl="1" marL="742950" rtl="0" algn="l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305" name="Google Shape;305;p10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306" name="Google Shape;306;p10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</a:t>
            </a:r>
            <a:endParaRPr/>
          </a:p>
        </p:txBody>
      </p:sp>
      <p:sp>
        <p:nvSpPr>
          <p:cNvPr id="313" name="Google Shape;313;p11"/>
          <p:cNvSpPr txBox="1"/>
          <p:nvPr>
            <p:ph idx="1" type="body"/>
          </p:nvPr>
        </p:nvSpPr>
        <p:spPr>
          <a:xfrm>
            <a:off x="323849" y="1124744"/>
            <a:ext cx="6302039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0070C0"/>
                </a:solidFill>
              </a:rPr>
              <a:t>two counters </a:t>
            </a:r>
            <a:r>
              <a:rPr lang="en-US"/>
              <a:t>that signify </a:t>
            </a:r>
            <a:r>
              <a:rPr lang="en-US">
                <a:solidFill>
                  <a:srgbClr val="0070C0"/>
                </a:solidFill>
              </a:rPr>
              <a:t>rear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front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When queue is </a:t>
            </a:r>
            <a:r>
              <a:rPr lang="en-US">
                <a:solidFill>
                  <a:srgbClr val="0070C0"/>
                </a:solidFill>
              </a:rPr>
              <a:t>empty 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Both </a:t>
            </a:r>
            <a:r>
              <a:rPr lang="en-US">
                <a:solidFill>
                  <a:srgbClr val="0070C0"/>
                </a:solidFill>
              </a:rPr>
              <a:t>front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rear</a:t>
            </a:r>
            <a:r>
              <a:rPr lang="en-US"/>
              <a:t> are set to </a:t>
            </a:r>
            <a:r>
              <a:rPr lang="en-US">
                <a:solidFill>
                  <a:srgbClr val="0070C0"/>
                </a:solidFill>
              </a:rPr>
              <a:t>-1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When there is </a:t>
            </a:r>
            <a:r>
              <a:rPr lang="en-US">
                <a:solidFill>
                  <a:srgbClr val="0070C0"/>
                </a:solidFill>
              </a:rPr>
              <a:t>only one value</a:t>
            </a:r>
            <a:r>
              <a:rPr lang="en-US"/>
              <a:t> in the Queue, 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Both </a:t>
            </a:r>
            <a:r>
              <a:rPr lang="en-US">
                <a:solidFill>
                  <a:srgbClr val="0070C0"/>
                </a:solidFill>
              </a:rPr>
              <a:t>rear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front</a:t>
            </a:r>
            <a:r>
              <a:rPr lang="en-US"/>
              <a:t> have </a:t>
            </a:r>
            <a:r>
              <a:rPr lang="en-US">
                <a:solidFill>
                  <a:srgbClr val="0070C0"/>
                </a:solidFill>
              </a:rPr>
              <a:t>same</a:t>
            </a:r>
            <a:r>
              <a:rPr lang="en-US"/>
              <a:t> index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While </a:t>
            </a:r>
            <a:r>
              <a:rPr lang="en-US">
                <a:solidFill>
                  <a:srgbClr val="0070C0"/>
                </a:solidFill>
              </a:rPr>
              <a:t>enqueueing </a:t>
            </a:r>
            <a:r>
              <a:rPr lang="en-US"/>
              <a:t>increment </a:t>
            </a:r>
            <a:r>
              <a:rPr lang="en-US">
                <a:solidFill>
                  <a:srgbClr val="0070C0"/>
                </a:solidFill>
              </a:rPr>
              <a:t>rear by 1 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While </a:t>
            </a:r>
            <a:r>
              <a:rPr lang="en-US">
                <a:solidFill>
                  <a:srgbClr val="0070C0"/>
                </a:solidFill>
              </a:rPr>
              <a:t>dequeueing</a:t>
            </a:r>
            <a:r>
              <a:rPr lang="en-US"/>
              <a:t>, increment </a:t>
            </a:r>
            <a:r>
              <a:rPr lang="en-US">
                <a:solidFill>
                  <a:srgbClr val="0070C0"/>
                </a:solidFill>
              </a:rPr>
              <a:t>front by 1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314" name="Google Shape;314;p11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315" name="Google Shape;315;p11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6" name="Google Shape;316;p11"/>
          <p:cNvGraphicFramePr/>
          <p:nvPr/>
        </p:nvGraphicFramePr>
        <p:xfrm>
          <a:off x="7355735" y="29137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{1850501F-CE66-4F3E-A2FF-1C5EAEE5DF87}</a:tableStyleId>
              </a:tblPr>
              <a:tblGrid>
                <a:gridCol w="533400"/>
              </a:tblGrid>
              <a:tr h="46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8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8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11"/>
          <p:cNvSpPr txBox="1"/>
          <p:nvPr/>
        </p:nvSpPr>
        <p:spPr>
          <a:xfrm>
            <a:off x="7846805" y="3020127"/>
            <a:ext cx="1143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Element</a:t>
            </a:r>
            <a:endParaRPr/>
          </a:p>
        </p:txBody>
      </p:sp>
      <p:sp>
        <p:nvSpPr>
          <p:cNvPr id="318" name="Google Shape;318;p11"/>
          <p:cNvSpPr txBox="1"/>
          <p:nvPr/>
        </p:nvSpPr>
        <p:spPr>
          <a:xfrm>
            <a:off x="7879928" y="5885564"/>
            <a:ext cx="1143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Last Element</a:t>
            </a:r>
            <a:endParaRPr/>
          </a:p>
        </p:txBody>
      </p:sp>
      <p:cxnSp>
        <p:nvCxnSpPr>
          <p:cNvPr id="319" name="Google Shape;319;p11"/>
          <p:cNvCxnSpPr/>
          <p:nvPr/>
        </p:nvCxnSpPr>
        <p:spPr>
          <a:xfrm>
            <a:off x="6822335" y="3066164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11"/>
          <p:cNvSpPr txBox="1"/>
          <p:nvPr/>
        </p:nvSpPr>
        <p:spPr>
          <a:xfrm>
            <a:off x="6086276" y="2909659"/>
            <a:ext cx="8063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sp>
        <p:nvSpPr>
          <p:cNvPr id="321" name="Google Shape;321;p11"/>
          <p:cNvSpPr txBox="1"/>
          <p:nvPr/>
        </p:nvSpPr>
        <p:spPr>
          <a:xfrm>
            <a:off x="7846804" y="3448424"/>
            <a:ext cx="145297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 Element</a:t>
            </a:r>
            <a:endParaRPr/>
          </a:p>
        </p:txBody>
      </p:sp>
      <p:sp>
        <p:nvSpPr>
          <p:cNvPr id="322" name="Google Shape;322;p11"/>
          <p:cNvSpPr txBox="1"/>
          <p:nvPr/>
        </p:nvSpPr>
        <p:spPr>
          <a:xfrm>
            <a:off x="8085581" y="4469303"/>
            <a:ext cx="53340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l">
              <a:spcBef>
                <a:spcPts val="65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l">
              <a:spcBef>
                <a:spcPts val="65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cxnSp>
        <p:nvCxnSpPr>
          <p:cNvPr id="323" name="Google Shape;323;p11"/>
          <p:cNvCxnSpPr/>
          <p:nvPr/>
        </p:nvCxnSpPr>
        <p:spPr>
          <a:xfrm>
            <a:off x="6822335" y="594928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11"/>
          <p:cNvSpPr txBox="1"/>
          <p:nvPr/>
        </p:nvSpPr>
        <p:spPr>
          <a:xfrm>
            <a:off x="6202185" y="5775026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cxnSp>
        <p:nvCxnSpPr>
          <p:cNvPr id="325" name="Google Shape;325;p11"/>
          <p:cNvCxnSpPr/>
          <p:nvPr/>
        </p:nvCxnSpPr>
        <p:spPr>
          <a:xfrm>
            <a:off x="7355735" y="5199764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 Example (1)</a:t>
            </a:r>
            <a:endParaRPr/>
          </a:p>
        </p:txBody>
      </p:sp>
      <p:sp>
        <p:nvSpPr>
          <p:cNvPr id="331" name="Google Shape;331;p12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332" name="Google Shape;332;p12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3" name="Google Shape;333;p12"/>
          <p:cNvGrpSpPr/>
          <p:nvPr/>
        </p:nvGrpSpPr>
        <p:grpSpPr>
          <a:xfrm>
            <a:off x="539552" y="1268760"/>
            <a:ext cx="7788275" cy="979488"/>
            <a:chOff x="480" y="1440"/>
            <a:chExt cx="4906" cy="617"/>
          </a:xfrm>
        </p:grpSpPr>
        <p:grpSp>
          <p:nvGrpSpPr>
            <p:cNvPr id="334" name="Google Shape;334;p12"/>
            <p:cNvGrpSpPr/>
            <p:nvPr/>
          </p:nvGrpSpPr>
          <p:grpSpPr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335" name="Google Shape;335;p12"/>
              <p:cNvSpPr/>
              <p:nvPr/>
            </p:nvSpPr>
            <p:spPr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" name="Google Shape;336;p12"/>
              <p:cNvSpPr/>
              <p:nvPr/>
            </p:nvSpPr>
            <p:spPr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8" name="Google Shape;338;p12"/>
              <p:cNvSpPr/>
              <p:nvPr/>
            </p:nvSpPr>
            <p:spPr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9" name="Google Shape;339;p12"/>
              <p:cNvSpPr/>
              <p:nvPr/>
            </p:nvSpPr>
            <p:spPr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" name="Google Shape;340;p12"/>
              <p:cNvSpPr/>
              <p:nvPr/>
            </p:nvSpPr>
            <p:spPr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" name="Google Shape;341;p12"/>
              <p:cNvSpPr/>
              <p:nvPr/>
            </p:nvSpPr>
            <p:spPr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2" name="Google Shape;342;p12"/>
              <p:cNvSpPr/>
              <p:nvPr/>
            </p:nvSpPr>
            <p:spPr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3" name="Google Shape;343;p12"/>
              <p:cNvSpPr/>
              <p:nvPr/>
            </p:nvSpPr>
            <p:spPr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" name="Google Shape;344;p12"/>
              <p:cNvSpPr txBox="1"/>
              <p:nvPr/>
            </p:nvSpPr>
            <p:spPr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0       1        2        3        4        5        6        7        8</a:t>
                </a:r>
                <a:endParaRPr/>
              </a:p>
            </p:txBody>
          </p:sp>
        </p:grpSp>
        <p:sp>
          <p:nvSpPr>
            <p:cNvPr id="345" name="Google Shape;345;p12"/>
            <p:cNvSpPr txBox="1"/>
            <p:nvPr/>
          </p:nvSpPr>
          <p:spPr>
            <a:xfrm>
              <a:off x="4560" y="1440"/>
              <a:ext cx="826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front= -1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rear = -1</a:t>
              </a:r>
              <a:endParaRPr/>
            </a:p>
          </p:txBody>
        </p:sp>
      </p:grpSp>
      <p:grpSp>
        <p:nvGrpSpPr>
          <p:cNvPr id="346" name="Google Shape;346;p12"/>
          <p:cNvGrpSpPr/>
          <p:nvPr/>
        </p:nvGrpSpPr>
        <p:grpSpPr>
          <a:xfrm>
            <a:off x="539552" y="3014866"/>
            <a:ext cx="7788275" cy="979488"/>
            <a:chOff x="480" y="1440"/>
            <a:chExt cx="4906" cy="617"/>
          </a:xfrm>
        </p:grpSpPr>
        <p:grpSp>
          <p:nvGrpSpPr>
            <p:cNvPr id="347" name="Google Shape;347;p12"/>
            <p:cNvGrpSpPr/>
            <p:nvPr/>
          </p:nvGrpSpPr>
          <p:grpSpPr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348" name="Google Shape;348;p12"/>
              <p:cNvSpPr/>
              <p:nvPr/>
            </p:nvSpPr>
            <p:spPr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349" name="Google Shape;349;p12"/>
              <p:cNvSpPr/>
              <p:nvPr/>
            </p:nvSpPr>
            <p:spPr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0" name="Google Shape;350;p12"/>
              <p:cNvSpPr/>
              <p:nvPr/>
            </p:nvSpPr>
            <p:spPr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1" name="Google Shape;351;p12"/>
              <p:cNvSpPr/>
              <p:nvPr/>
            </p:nvSpPr>
            <p:spPr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2" name="Google Shape;352;p12"/>
              <p:cNvSpPr/>
              <p:nvPr/>
            </p:nvSpPr>
            <p:spPr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3" name="Google Shape;353;p12"/>
              <p:cNvSpPr/>
              <p:nvPr/>
            </p:nvSpPr>
            <p:spPr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4" name="Google Shape;354;p12"/>
              <p:cNvSpPr/>
              <p:nvPr/>
            </p:nvSpPr>
            <p:spPr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5" name="Google Shape;355;p12"/>
              <p:cNvSpPr/>
              <p:nvPr/>
            </p:nvSpPr>
            <p:spPr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6" name="Google Shape;356;p12"/>
              <p:cNvSpPr/>
              <p:nvPr/>
            </p:nvSpPr>
            <p:spPr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" name="Google Shape;357;p12"/>
              <p:cNvSpPr txBox="1"/>
              <p:nvPr/>
            </p:nvSpPr>
            <p:spPr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0        1        2        3         4       5        6        7        8</a:t>
                </a:r>
                <a:endParaRPr/>
              </a:p>
            </p:txBody>
          </p:sp>
        </p:grpSp>
        <p:sp>
          <p:nvSpPr>
            <p:cNvPr id="358" name="Google Shape;358;p12"/>
            <p:cNvSpPr txBox="1"/>
            <p:nvPr/>
          </p:nvSpPr>
          <p:spPr>
            <a:xfrm>
              <a:off x="4560" y="1440"/>
              <a:ext cx="826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front=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rear = 0</a:t>
              </a:r>
              <a:endParaRPr/>
            </a:p>
          </p:txBody>
        </p:sp>
      </p:grpSp>
      <p:grpSp>
        <p:nvGrpSpPr>
          <p:cNvPr id="359" name="Google Shape;359;p12"/>
          <p:cNvGrpSpPr/>
          <p:nvPr/>
        </p:nvGrpSpPr>
        <p:grpSpPr>
          <a:xfrm>
            <a:off x="539552" y="4760972"/>
            <a:ext cx="7788275" cy="979488"/>
            <a:chOff x="480" y="1440"/>
            <a:chExt cx="4906" cy="617"/>
          </a:xfrm>
        </p:grpSpPr>
        <p:grpSp>
          <p:nvGrpSpPr>
            <p:cNvPr id="360" name="Google Shape;360;p12"/>
            <p:cNvGrpSpPr/>
            <p:nvPr/>
          </p:nvGrpSpPr>
          <p:grpSpPr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361" name="Google Shape;361;p12"/>
              <p:cNvSpPr/>
              <p:nvPr/>
            </p:nvSpPr>
            <p:spPr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362" name="Google Shape;362;p12"/>
              <p:cNvSpPr/>
              <p:nvPr/>
            </p:nvSpPr>
            <p:spPr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363" name="Google Shape;363;p12"/>
              <p:cNvSpPr/>
              <p:nvPr/>
            </p:nvSpPr>
            <p:spPr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4" name="Google Shape;364;p12"/>
              <p:cNvSpPr/>
              <p:nvPr/>
            </p:nvSpPr>
            <p:spPr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5" name="Google Shape;365;p12"/>
              <p:cNvSpPr/>
              <p:nvPr/>
            </p:nvSpPr>
            <p:spPr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6" name="Google Shape;366;p12"/>
              <p:cNvSpPr/>
              <p:nvPr/>
            </p:nvSpPr>
            <p:spPr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7" name="Google Shape;367;p12"/>
              <p:cNvSpPr/>
              <p:nvPr/>
            </p:nvSpPr>
            <p:spPr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8" name="Google Shape;368;p12"/>
              <p:cNvSpPr/>
              <p:nvPr/>
            </p:nvSpPr>
            <p:spPr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9" name="Google Shape;369;p12"/>
              <p:cNvSpPr/>
              <p:nvPr/>
            </p:nvSpPr>
            <p:spPr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0" name="Google Shape;370;p12"/>
              <p:cNvSpPr txBox="1"/>
              <p:nvPr/>
            </p:nvSpPr>
            <p:spPr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0       1         2        3       4        5        6        7        8</a:t>
                </a:r>
                <a:endParaRPr/>
              </a:p>
            </p:txBody>
          </p:sp>
        </p:grpSp>
        <p:sp>
          <p:nvSpPr>
            <p:cNvPr id="371" name="Google Shape;371;p12"/>
            <p:cNvSpPr txBox="1"/>
            <p:nvPr/>
          </p:nvSpPr>
          <p:spPr>
            <a:xfrm>
              <a:off x="4560" y="1440"/>
              <a:ext cx="826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front=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rear = 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 Example (2)</a:t>
            </a:r>
            <a:endParaRPr/>
          </a:p>
        </p:txBody>
      </p:sp>
      <p:sp>
        <p:nvSpPr>
          <p:cNvPr id="377" name="Google Shape;377;p13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378" name="Google Shape;378;p13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9" name="Google Shape;379;p13"/>
          <p:cNvGrpSpPr/>
          <p:nvPr/>
        </p:nvGrpSpPr>
        <p:grpSpPr>
          <a:xfrm>
            <a:off x="990600" y="1504950"/>
            <a:ext cx="7656513" cy="998538"/>
            <a:chOff x="480" y="1428"/>
            <a:chExt cx="4823" cy="629"/>
          </a:xfrm>
        </p:grpSpPr>
        <p:grpSp>
          <p:nvGrpSpPr>
            <p:cNvPr id="380" name="Google Shape;380;p13"/>
            <p:cNvGrpSpPr/>
            <p:nvPr/>
          </p:nvGrpSpPr>
          <p:grpSpPr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381" name="Google Shape;381;p13"/>
              <p:cNvSpPr/>
              <p:nvPr/>
            </p:nvSpPr>
            <p:spPr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8</a:t>
                </a: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" name="Google Shape;390;p13"/>
              <p:cNvSpPr txBox="1"/>
              <p:nvPr/>
            </p:nvSpPr>
            <p:spPr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0       1        2        3        4        5        6        7        8</a:t>
                </a:r>
                <a:endParaRPr/>
              </a:p>
            </p:txBody>
          </p:sp>
        </p:grpSp>
        <p:sp>
          <p:nvSpPr>
            <p:cNvPr id="391" name="Google Shape;391;p13"/>
            <p:cNvSpPr txBox="1"/>
            <p:nvPr/>
          </p:nvSpPr>
          <p:spPr>
            <a:xfrm>
              <a:off x="4477" y="1428"/>
              <a:ext cx="826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front=0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rear=6</a:t>
              </a:r>
              <a:endParaRPr/>
            </a:p>
          </p:txBody>
        </p:sp>
      </p:grpSp>
      <p:grpSp>
        <p:nvGrpSpPr>
          <p:cNvPr id="392" name="Google Shape;392;p13"/>
          <p:cNvGrpSpPr/>
          <p:nvPr/>
        </p:nvGrpSpPr>
        <p:grpSpPr>
          <a:xfrm>
            <a:off x="990600" y="2929743"/>
            <a:ext cx="7654925" cy="960438"/>
            <a:chOff x="624" y="1932"/>
            <a:chExt cx="4822" cy="605"/>
          </a:xfrm>
        </p:grpSpPr>
        <p:grpSp>
          <p:nvGrpSpPr>
            <p:cNvPr id="393" name="Google Shape;393;p13"/>
            <p:cNvGrpSpPr/>
            <p:nvPr/>
          </p:nvGrpSpPr>
          <p:grpSpPr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394" name="Google Shape;394;p13"/>
              <p:cNvSpPr/>
              <p:nvPr/>
            </p:nvSpPr>
            <p:spPr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8</a:t>
                </a: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3" name="Google Shape;403;p13"/>
              <p:cNvSpPr txBox="1"/>
              <p:nvPr/>
            </p:nvSpPr>
            <p:spPr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0       1        2        3        4         5       6        7        8</a:t>
                </a:r>
                <a:endParaRPr/>
              </a:p>
            </p:txBody>
          </p:sp>
        </p:grpSp>
        <p:sp>
          <p:nvSpPr>
            <p:cNvPr id="404" name="Google Shape;404;p13"/>
            <p:cNvSpPr txBox="1"/>
            <p:nvPr/>
          </p:nvSpPr>
          <p:spPr>
            <a:xfrm>
              <a:off x="4620" y="1932"/>
              <a:ext cx="826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front=4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rear=6</a:t>
              </a:r>
              <a:endParaRPr/>
            </a:p>
          </p:txBody>
        </p:sp>
      </p:grpSp>
      <p:grpSp>
        <p:nvGrpSpPr>
          <p:cNvPr id="405" name="Google Shape;405;p13"/>
          <p:cNvGrpSpPr/>
          <p:nvPr/>
        </p:nvGrpSpPr>
        <p:grpSpPr>
          <a:xfrm>
            <a:off x="990600" y="4425949"/>
            <a:ext cx="7654925" cy="960438"/>
            <a:chOff x="624" y="1932"/>
            <a:chExt cx="4822" cy="605"/>
          </a:xfrm>
        </p:grpSpPr>
        <p:grpSp>
          <p:nvGrpSpPr>
            <p:cNvPr id="406" name="Google Shape;406;p13"/>
            <p:cNvGrpSpPr/>
            <p:nvPr/>
          </p:nvGrpSpPr>
          <p:grpSpPr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407" name="Google Shape;407;p13"/>
              <p:cNvSpPr/>
              <p:nvPr/>
            </p:nvSpPr>
            <p:spPr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12</a:t>
                </a:r>
                <a:endParaRPr/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67</a:t>
                </a:r>
                <a:endParaRPr/>
              </a:p>
            </p:txBody>
          </p:sp>
          <p:sp>
            <p:nvSpPr>
              <p:cNvPr id="416" name="Google Shape;416;p13"/>
              <p:cNvSpPr txBox="1"/>
              <p:nvPr/>
            </p:nvSpPr>
            <p:spPr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0        1       2        3        4        5        6        7        8</a:t>
                </a:r>
                <a:endParaRPr/>
              </a:p>
            </p:txBody>
          </p:sp>
        </p:grpSp>
        <p:sp>
          <p:nvSpPr>
            <p:cNvPr id="417" name="Google Shape;417;p13"/>
            <p:cNvSpPr txBox="1"/>
            <p:nvPr/>
          </p:nvSpPr>
          <p:spPr>
            <a:xfrm>
              <a:off x="4620" y="1932"/>
              <a:ext cx="826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front=5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rear=8</a:t>
              </a:r>
              <a:endParaRPr/>
            </a:p>
          </p:txBody>
        </p:sp>
      </p:grpSp>
      <p:sp>
        <p:nvSpPr>
          <p:cNvPr id="418" name="Google Shape;418;p13"/>
          <p:cNvSpPr txBox="1"/>
          <p:nvPr/>
        </p:nvSpPr>
        <p:spPr>
          <a:xfrm>
            <a:off x="1403648" y="5596621"/>
            <a:ext cx="5596570" cy="646331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Problem: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can we insert more elements?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Rear index can not move beyond the last element….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Circular Queue</a:t>
            </a:r>
            <a:endParaRPr/>
          </a:p>
        </p:txBody>
      </p:sp>
      <p:sp>
        <p:nvSpPr>
          <p:cNvPr id="424" name="Google Shape;424;p14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Allow </a:t>
            </a:r>
            <a:r>
              <a:rPr lang="en-US">
                <a:solidFill>
                  <a:srgbClr val="0070C0"/>
                </a:solidFill>
              </a:rPr>
              <a:t>rear</a:t>
            </a:r>
            <a:r>
              <a:rPr lang="en-US"/>
              <a:t> to wrap around the array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if(rear == queueSize-1)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		rear = 0;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		rear++;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Alternatively, use modular arithmetic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rear = (rear + 1) % queueSize;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425" name="Google Shape;425;p14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426" name="Google Shape;426;p14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32" name="Google Shape;432;p15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433" name="Google Shape;433;p15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4" name="Google Shape;434;p15"/>
          <p:cNvGrpSpPr/>
          <p:nvPr/>
        </p:nvGrpSpPr>
        <p:grpSpPr>
          <a:xfrm>
            <a:off x="1019795" y="1479903"/>
            <a:ext cx="7750175" cy="923925"/>
            <a:chOff x="624" y="1955"/>
            <a:chExt cx="4882" cy="582"/>
          </a:xfrm>
        </p:grpSpPr>
        <p:grpSp>
          <p:nvGrpSpPr>
            <p:cNvPr id="435" name="Google Shape;435;p15"/>
            <p:cNvGrpSpPr/>
            <p:nvPr/>
          </p:nvGrpSpPr>
          <p:grpSpPr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12</a:t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67</a:t>
                </a:r>
                <a:endParaRPr/>
              </a:p>
            </p:txBody>
          </p:sp>
          <p:sp>
            <p:nvSpPr>
              <p:cNvPr id="445" name="Google Shape;445;p15"/>
              <p:cNvSpPr txBox="1"/>
              <p:nvPr/>
            </p:nvSpPr>
            <p:spPr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0       1        2        3        4        5        6        7        8</a:t>
                </a:r>
                <a:endParaRPr/>
              </a:p>
            </p:txBody>
          </p:sp>
        </p:grpSp>
        <p:sp>
          <p:nvSpPr>
            <p:cNvPr id="446" name="Google Shape;446;p15"/>
            <p:cNvSpPr txBox="1"/>
            <p:nvPr/>
          </p:nvSpPr>
          <p:spPr>
            <a:xfrm>
              <a:off x="4680" y="1955"/>
              <a:ext cx="826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front=5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rear=8</a:t>
              </a:r>
              <a:endParaRPr/>
            </a:p>
          </p:txBody>
        </p:sp>
      </p:grpSp>
      <p:sp>
        <p:nvSpPr>
          <p:cNvPr id="447" name="Google Shape;447;p15"/>
          <p:cNvSpPr txBox="1"/>
          <p:nvPr/>
        </p:nvSpPr>
        <p:spPr>
          <a:xfrm>
            <a:off x="890413" y="2916896"/>
            <a:ext cx="6430963" cy="646331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Enqueue 39	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Rear = (Rear+1) mod queueSize = (8+1) mod 9 = 0</a:t>
            </a:r>
            <a:endParaRPr/>
          </a:p>
        </p:txBody>
      </p:sp>
      <p:grpSp>
        <p:nvGrpSpPr>
          <p:cNvPr id="448" name="Google Shape;448;p15"/>
          <p:cNvGrpSpPr/>
          <p:nvPr/>
        </p:nvGrpSpPr>
        <p:grpSpPr>
          <a:xfrm>
            <a:off x="1009242" y="4079381"/>
            <a:ext cx="7742238" cy="920750"/>
            <a:chOff x="624" y="1957"/>
            <a:chExt cx="4877" cy="580"/>
          </a:xfrm>
        </p:grpSpPr>
        <p:grpSp>
          <p:nvGrpSpPr>
            <p:cNvPr id="449" name="Google Shape;449;p15"/>
            <p:cNvGrpSpPr/>
            <p:nvPr/>
          </p:nvGrpSpPr>
          <p:grpSpPr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450" name="Google Shape;450;p15"/>
              <p:cNvSpPr/>
              <p:nvPr/>
            </p:nvSpPr>
            <p:spPr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39</a:t>
                </a:r>
                <a:endParaRPr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12</a:t>
                </a:r>
                <a:endParaRPr/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67</a:t>
                </a:r>
                <a:endParaRPr/>
              </a:p>
            </p:txBody>
          </p:sp>
          <p:sp>
            <p:nvSpPr>
              <p:cNvPr id="459" name="Google Shape;459;p15"/>
              <p:cNvSpPr txBox="1"/>
              <p:nvPr/>
            </p:nvSpPr>
            <p:spPr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0        1       2        3        4        5        6        7        8</a:t>
                </a:r>
                <a:endParaRPr/>
              </a:p>
            </p:txBody>
          </p:sp>
        </p:grpSp>
        <p:sp>
          <p:nvSpPr>
            <p:cNvPr id="460" name="Google Shape;460;p15"/>
            <p:cNvSpPr txBox="1"/>
            <p:nvPr/>
          </p:nvSpPr>
          <p:spPr>
            <a:xfrm>
              <a:off x="4675" y="1957"/>
              <a:ext cx="826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front=5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rear=0</a:t>
              </a:r>
              <a:endParaRPr/>
            </a:p>
          </p:txBody>
        </p:sp>
      </p:grpSp>
      <p:sp>
        <p:nvSpPr>
          <p:cNvPr id="461" name="Google Shape;461;p15"/>
          <p:cNvSpPr txBox="1"/>
          <p:nvPr/>
        </p:nvSpPr>
        <p:spPr>
          <a:xfrm>
            <a:off x="1025070" y="5349986"/>
            <a:ext cx="6161647" cy="369332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Problem: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avoid overwriting an existing element?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Determine Empty and Full Queues?</a:t>
            </a:r>
            <a:endParaRPr/>
          </a:p>
        </p:txBody>
      </p:sp>
      <p:sp>
        <p:nvSpPr>
          <p:cNvPr id="467" name="Google Shape;467;p16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A counter indicating number of values/items in the queue 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Covered in first array-based implementation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Without using an additional counter (only relying on front and rear)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Covered in alternative array-based implementation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468" name="Google Shape;468;p16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469" name="Google Shape;469;p16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7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476" name="Google Shape;476;p17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17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Array-based Implementation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 – Code (1) </a:t>
            </a:r>
            <a:endParaRPr/>
          </a:p>
        </p:txBody>
      </p:sp>
      <p:sp>
        <p:nvSpPr>
          <p:cNvPr id="483" name="Google Shape;483;p18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0"/>
              <a:buFont typeface="Consolas"/>
              <a:buNone/>
            </a:pP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IntQueue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private: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*queueArray; </a:t>
            </a:r>
            <a:r>
              <a:rPr lang="en-US" sz="165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Pointer to array implemented as Queue  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queueSize;   </a:t>
            </a:r>
            <a:r>
              <a:rPr lang="en-US" sz="165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Total size of the Queue</a:t>
            </a:r>
            <a:br>
              <a:rPr lang="en-US" sz="165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front;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rear;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numItems;    </a:t>
            </a:r>
            <a:r>
              <a:rPr lang="en-US" sz="165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Number of items currently in the Queue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SzPts val="1650"/>
              <a:buFont typeface="Consolas"/>
              <a:buNone/>
            </a:pP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public: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IntQueue(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~IntQueue(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enqueue(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dequeue(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isEmpty(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isFull(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makeNull(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SzPts val="1650"/>
              <a:buFont typeface="Consolas"/>
              <a:buNone/>
            </a:pP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18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485" name="Google Shape;485;p18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9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 – Code (2) </a:t>
            </a:r>
            <a:endParaRPr/>
          </a:p>
        </p:txBody>
      </p:sp>
      <p:sp>
        <p:nvSpPr>
          <p:cNvPr id="491" name="Google Shape;491;p19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0"/>
              <a:buFont typeface="Consolas"/>
              <a:buNone/>
            </a:pP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IntQueue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private: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*queueArray; </a:t>
            </a:r>
            <a:r>
              <a:rPr lang="en-US" sz="165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Pointer to array implemented as Queue  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queueSize;   </a:t>
            </a:r>
            <a:r>
              <a:rPr lang="en-US" sz="165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Total size of the Queue</a:t>
            </a:r>
            <a:br>
              <a:rPr lang="en-US" sz="165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front;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rear;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numItems;    </a:t>
            </a:r>
            <a:r>
              <a:rPr lang="en-US" sz="165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Number of items currently in the Queue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SzPts val="1650"/>
              <a:buFont typeface="Consolas"/>
              <a:buNone/>
            </a:pP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public: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	IntQueue(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~IntQueue(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enqueue(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dequeue(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isEmpty(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isFull(</a:t>
            </a:r>
            <a:r>
              <a:rPr b="1" lang="en-US" sz="165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165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makeNull(void);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SzPts val="1650"/>
              <a:buFont typeface="Consolas"/>
              <a:buNone/>
            </a:pPr>
            <a:br>
              <a:rPr lang="en-US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5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19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493" name="Google Shape;493;p19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19"/>
          <p:cNvSpPr txBox="1"/>
          <p:nvPr/>
        </p:nvSpPr>
        <p:spPr>
          <a:xfrm>
            <a:off x="3913652" y="5013176"/>
            <a:ext cx="4906498" cy="584775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Clears the queue by resetting the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front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rear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indices, and setting the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numItems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0.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Queue is </a:t>
            </a:r>
            <a:r>
              <a:rPr lang="en-US">
                <a:solidFill>
                  <a:srgbClr val="0070C0"/>
                </a:solidFill>
              </a:rPr>
              <a:t>First-In-First-Out (FIFO) </a:t>
            </a:r>
            <a:r>
              <a:rPr lang="en-US"/>
              <a:t>data structure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>
                <a:solidFill>
                  <a:srgbClr val="0070C0"/>
                </a:solidFill>
              </a:rPr>
              <a:t>First element added </a:t>
            </a:r>
            <a:r>
              <a:rPr lang="en-US"/>
              <a:t>to the queue will be </a:t>
            </a:r>
            <a:r>
              <a:rPr lang="en-US">
                <a:solidFill>
                  <a:srgbClr val="0070C0"/>
                </a:solidFill>
              </a:rPr>
              <a:t>first one to be removed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Queue implements a special kind of list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Items are </a:t>
            </a:r>
            <a:r>
              <a:rPr lang="en-US">
                <a:solidFill>
                  <a:srgbClr val="0070C0"/>
                </a:solidFill>
              </a:rPr>
              <a:t>inserted</a:t>
            </a:r>
            <a:r>
              <a:rPr lang="en-US"/>
              <a:t> at one end (the </a:t>
            </a:r>
            <a:r>
              <a:rPr lang="en-US">
                <a:solidFill>
                  <a:srgbClr val="0070C0"/>
                </a:solidFill>
              </a:rPr>
              <a:t>rear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Items are </a:t>
            </a:r>
            <a:r>
              <a:rPr lang="en-US">
                <a:solidFill>
                  <a:srgbClr val="0070C0"/>
                </a:solidFill>
              </a:rPr>
              <a:t>deleted</a:t>
            </a:r>
            <a:r>
              <a:rPr lang="en-US"/>
              <a:t> at the other end (the </a:t>
            </a:r>
            <a:r>
              <a:rPr lang="en-US">
                <a:solidFill>
                  <a:srgbClr val="0070C0"/>
                </a:solidFill>
              </a:rPr>
              <a:t>front</a:t>
            </a:r>
            <a:r>
              <a:rPr lang="en-US"/>
              <a:t>)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 – Code (3)</a:t>
            </a:r>
            <a:endParaRPr/>
          </a:p>
        </p:txBody>
      </p:sp>
      <p:sp>
        <p:nvSpPr>
          <p:cNvPr id="500" name="Google Shape;500;p20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/>
              <a:t>Constructor </a:t>
            </a:r>
            <a:endParaRPr sz="1800"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IntQueue::IntQueue(int s)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queueArray =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[s];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queueSize = s;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front = -1;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rear = -1;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numItems = 0;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/>
              <a:t>Destructor </a:t>
            </a:r>
            <a:endParaRPr sz="1800"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IntQueue::~IntQueue(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[] queueArray;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501" name="Google Shape;501;p20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02" name="Google Shape;502;p20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 – Code (4)</a:t>
            </a:r>
            <a:endParaRPr/>
          </a:p>
        </p:txBody>
      </p:sp>
      <p:sp>
        <p:nvSpPr>
          <p:cNvPr id="508" name="Google Shape;508;p21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isFull() </a:t>
            </a:r>
            <a:r>
              <a:rPr lang="en-US"/>
              <a:t>returns true if the queue is full and false otherwise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IntQueue::isFull(void)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(numItems &lt; queueSize)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false;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true;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isEmpty() </a:t>
            </a:r>
            <a:r>
              <a:rPr lang="en-US"/>
              <a:t>returns true if the queue is empty and false otherwise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IntQueue::isEmpty(void)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(numItems == 0)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true;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false;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509" name="Google Shape;509;p21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10" name="Google Shape;510;p21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 – Code (5)</a:t>
            </a:r>
            <a:endParaRPr/>
          </a:p>
        </p:txBody>
      </p:sp>
      <p:sp>
        <p:nvSpPr>
          <p:cNvPr id="516" name="Google Shape;516;p22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makeNull() </a:t>
            </a:r>
            <a:r>
              <a:rPr lang="en-US"/>
              <a:t>resets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front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&amp;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indices and sets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numItems=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IntQueue::makeNull(void)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front = - 1;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rear = - 1;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numItems = 0;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18" name="Google Shape;518;p22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 – Code (6)</a:t>
            </a:r>
            <a:endParaRPr/>
          </a:p>
        </p:txBody>
      </p:sp>
      <p:sp>
        <p:nvSpPr>
          <p:cNvPr id="524" name="Google Shape;524;p23"/>
          <p:cNvSpPr txBox="1"/>
          <p:nvPr>
            <p:ph idx="1" type="body"/>
          </p:nvPr>
        </p:nvSpPr>
        <p:spPr>
          <a:xfrm>
            <a:off x="323850" y="1124744"/>
            <a:ext cx="84963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Function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enqueue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inserts the value in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at the end of the Queue</a:t>
            </a:r>
            <a:endParaRPr/>
          </a:p>
        </p:txBody>
      </p:sp>
      <p:sp>
        <p:nvSpPr>
          <p:cNvPr id="525" name="Google Shape;525;p23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26" name="Google Shape;526;p23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23"/>
          <p:cNvSpPr txBox="1"/>
          <p:nvPr/>
        </p:nvSpPr>
        <p:spPr>
          <a:xfrm>
            <a:off x="1691680" y="2168237"/>
            <a:ext cx="5760640" cy="3970318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IntQueue::enqueue(int num)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(isFull())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"The queue is full.\n";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// Calculate the new rear 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rear = (rear + 1) % queueSize;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// Insert new item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queueArray[rear] =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// Update item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numItems++;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4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Implementation – Code (7)</a:t>
            </a:r>
            <a:endParaRPr/>
          </a:p>
        </p:txBody>
      </p:sp>
      <p:sp>
        <p:nvSpPr>
          <p:cNvPr id="533" name="Google Shape;533;p24"/>
          <p:cNvSpPr txBox="1"/>
          <p:nvPr>
            <p:ph idx="1" type="body"/>
          </p:nvPr>
        </p:nvSpPr>
        <p:spPr>
          <a:xfrm>
            <a:off x="323850" y="1124744"/>
            <a:ext cx="84963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Function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dequeue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removes and returns the value at the front of the Queue</a:t>
            </a:r>
            <a:endParaRPr/>
          </a:p>
        </p:txBody>
      </p:sp>
      <p:sp>
        <p:nvSpPr>
          <p:cNvPr id="534" name="Google Shape;534;p24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35" name="Google Shape;535;p24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24"/>
          <p:cNvSpPr txBox="1"/>
          <p:nvPr/>
        </p:nvSpPr>
        <p:spPr>
          <a:xfrm>
            <a:off x="1871700" y="1988840"/>
            <a:ext cx="5400600" cy="424731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IntQueue::dequeue(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(isEmpty())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"The queue is empty.\n";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// Move front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front = (front + 1) % queueSize;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// Retrieve the front item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num = queueArray[front];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Update item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numItems--;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Queues</a:t>
            </a:r>
            <a:endParaRPr/>
          </a:p>
        </p:txBody>
      </p:sp>
      <p:sp>
        <p:nvSpPr>
          <p:cNvPr id="542" name="Google Shape;542;p25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IntQueue iQueue(5);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cout &lt;&lt; "Enqueuing 5 items...\n";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// Enqueue 5 items.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x = 0; x &lt; 5; x++)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iQueue.enqueue(x);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// Attempt to enqueue a 6th item.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cout &lt;&lt; "Now attempting to enqueue again...\n";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iQueue.enqueue(5);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// Deqeue and retrieve all items in the queue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cout &lt;&lt; "The values in the queue were:\n";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(!iQueue.isEmpty()){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value = iQueue.dequeue();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cout &lt;&lt; value &lt;&lt; endl;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43" name="Google Shape;543;p25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44" name="Google Shape;544;p25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25"/>
          <p:cNvSpPr txBox="1"/>
          <p:nvPr/>
        </p:nvSpPr>
        <p:spPr>
          <a:xfrm>
            <a:off x="5112568" y="555645"/>
            <a:ext cx="3851920" cy="28623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Enqueuing 5 items...</a:t>
            </a:r>
            <a:b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 attempting to enqueue again...</a:t>
            </a:r>
            <a:b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queue is full</a:t>
            </a:r>
            <a:b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values in the queue were:</a:t>
            </a:r>
            <a:b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6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6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52" name="Google Shape;552;p26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26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Alternative Array-based Implementation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Implementation – Code (1) </a:t>
            </a:r>
            <a:endParaRPr/>
          </a:p>
        </p:txBody>
      </p:sp>
      <p:sp>
        <p:nvSpPr>
          <p:cNvPr id="559" name="Google Shape;559;p27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CQueue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Private: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*queueArray; </a:t>
            </a: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Pointer to array implemented as Queue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queueSize; 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Total size of the Queue</a:t>
            </a:r>
            <a:endParaRPr sz="17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front;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rear;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CQueue(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size);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~CQueue(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IsFull();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IsEmpty();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enqueue(int num);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dequeue();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MakeNull();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27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61" name="Google Shape;561;p27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Implementation – Code (2)</a:t>
            </a:r>
            <a:endParaRPr/>
          </a:p>
        </p:txBody>
      </p:sp>
      <p:sp>
        <p:nvSpPr>
          <p:cNvPr id="567" name="Google Shape;567;p28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isEmpty() </a:t>
            </a:r>
            <a:r>
              <a:rPr lang="en-US"/>
              <a:t>returns true if the queue is empty and false otherwise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CQueue::IsEmpty()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(front==-1) 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true;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we can check “rear” too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isFull() </a:t>
            </a:r>
            <a:r>
              <a:rPr lang="en-US"/>
              <a:t>returns true if the queue is full and false otherwise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CQueue::IsFull()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 ( (rear+1)%queueSize ) == front )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69" name="Google Shape;569;p28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Implementation – Code (3)</a:t>
            </a:r>
            <a:endParaRPr/>
          </a:p>
        </p:txBody>
      </p:sp>
      <p:sp>
        <p:nvSpPr>
          <p:cNvPr id="575" name="Google Shape;575;p29"/>
          <p:cNvSpPr txBox="1"/>
          <p:nvPr>
            <p:ph idx="1" type="body"/>
          </p:nvPr>
        </p:nvSpPr>
        <p:spPr>
          <a:xfrm>
            <a:off x="323850" y="1124744"/>
            <a:ext cx="84963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Function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enqueue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inserts the value in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at the end of the Queue</a:t>
            </a:r>
            <a:endParaRPr/>
          </a:p>
        </p:txBody>
      </p:sp>
      <p:sp>
        <p:nvSpPr>
          <p:cNvPr id="576" name="Google Shape;576;p29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77" name="Google Shape;577;p29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29"/>
          <p:cNvSpPr txBox="1"/>
          <p:nvPr/>
        </p:nvSpPr>
        <p:spPr>
          <a:xfrm>
            <a:off x="1979712" y="2177445"/>
            <a:ext cx="4680520" cy="341632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CQueue ::enqueue(int 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IsFull() 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cout&lt;&lt;“Overflow”;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(IsEmpty())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rear = front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rear=(rear+1) % queueSize;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queueArray[rear] =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 – Analogy (1)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A queue is like a line of people waiting for a bank teller 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The queue has a </a:t>
            </a:r>
            <a:r>
              <a:rPr lang="en-US">
                <a:solidFill>
                  <a:srgbClr val="0070C0"/>
                </a:solidFill>
              </a:rPr>
              <a:t>front</a:t>
            </a:r>
            <a:r>
              <a:rPr lang="en-US"/>
              <a:t> and a </a:t>
            </a:r>
            <a:r>
              <a:rPr lang="en-US">
                <a:solidFill>
                  <a:srgbClr val="0070C0"/>
                </a:solidFill>
              </a:rPr>
              <a:t>rear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1" name="Google Shape;111;p3"/>
          <p:cNvGrpSpPr/>
          <p:nvPr/>
        </p:nvGrpSpPr>
        <p:grpSpPr>
          <a:xfrm>
            <a:off x="1958823" y="3432671"/>
            <a:ext cx="400709" cy="1290582"/>
            <a:chOff x="2778" y="2448"/>
            <a:chExt cx="252" cy="813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113" name="Google Shape;113;p3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5" name="Google Shape;115;p3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7" name="Google Shape;117;p3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118" name="Google Shape;118;p3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20" name="Google Shape;120;p3"/>
          <p:cNvGrpSpPr/>
          <p:nvPr/>
        </p:nvGrpSpPr>
        <p:grpSpPr>
          <a:xfrm>
            <a:off x="2619223" y="3432671"/>
            <a:ext cx="400709" cy="1290582"/>
            <a:chOff x="2778" y="2448"/>
            <a:chExt cx="252" cy="813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122" name="Google Shape;122;p3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26" name="Google Shape;126;p3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127" name="Google Shape;127;p3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29" name="Google Shape;129;p3"/>
          <p:cNvGrpSpPr/>
          <p:nvPr/>
        </p:nvGrpSpPr>
        <p:grpSpPr>
          <a:xfrm>
            <a:off x="3279623" y="3432671"/>
            <a:ext cx="400709" cy="1290582"/>
            <a:chOff x="2778" y="2448"/>
            <a:chExt cx="252" cy="813"/>
          </a:xfrm>
        </p:grpSpPr>
        <p:grpSp>
          <p:nvGrpSpPr>
            <p:cNvPr id="130" name="Google Shape;130;p3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131" name="Google Shape;131;p3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3" name="Google Shape;133;p3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35" name="Google Shape;135;p3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136" name="Google Shape;136;p3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38" name="Google Shape;138;p3"/>
          <p:cNvGrpSpPr/>
          <p:nvPr/>
        </p:nvGrpSpPr>
        <p:grpSpPr>
          <a:xfrm>
            <a:off x="3940023" y="3432671"/>
            <a:ext cx="400709" cy="1290582"/>
            <a:chOff x="2778" y="2448"/>
            <a:chExt cx="252" cy="813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140" name="Google Shape;140;p3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2" name="Google Shape;142;p3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4" name="Google Shape;144;p3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145" name="Google Shape;145;p3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7" name="Google Shape;147;p3"/>
          <p:cNvSpPr/>
          <p:nvPr/>
        </p:nvSpPr>
        <p:spPr>
          <a:xfrm>
            <a:off x="4762677" y="4499471"/>
            <a:ext cx="715131" cy="352574"/>
          </a:xfrm>
          <a:prstGeom prst="roundRect">
            <a:avLst>
              <a:gd fmla="val 306" name="adj"/>
            </a:avLst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800277" y="4499471"/>
            <a:ext cx="647997" cy="352574"/>
          </a:xfrm>
          <a:prstGeom prst="roundRect">
            <a:avLst>
              <a:gd fmla="val 306" name="adj"/>
            </a:avLst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809" y="289932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enqueue</a:t>
            </a:r>
            <a:r>
              <a:rPr lang="en-US"/>
              <a:t> Operation</a:t>
            </a:r>
            <a:endParaRPr/>
          </a:p>
        </p:txBody>
      </p:sp>
      <p:sp>
        <p:nvSpPr>
          <p:cNvPr id="584" name="Google Shape;584;p30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85" name="Google Shape;585;p30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p30"/>
          <p:cNvSpPr txBox="1"/>
          <p:nvPr/>
        </p:nvSpPr>
        <p:spPr>
          <a:xfrm>
            <a:off x="323528" y="1268760"/>
            <a:ext cx="3960440" cy="267765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CQueue ::enqueue(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IsFull() 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cout&lt;&lt;“Overflow”;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(IsEmpty())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rear = front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rear=(rear+1) % queueSize;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queueArray[rear] =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87" name="Google Shape;587;p30"/>
          <p:cNvSpPr txBox="1"/>
          <p:nvPr/>
        </p:nvSpPr>
        <p:spPr>
          <a:xfrm>
            <a:off x="4572000" y="3140968"/>
            <a:ext cx="4212120" cy="31085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IntQueue::enqueue(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num)</a:t>
            </a:r>
            <a:b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(isFull())</a:t>
            </a:r>
            <a:b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"The queue is full.\n";</a:t>
            </a:r>
            <a:b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// Calculate the new rear 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rear = (rear + 1) % queueSize;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// Insert new item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queueArray[rear] =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// Update item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numItems++;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1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Implementation – Code (4)</a:t>
            </a:r>
            <a:endParaRPr/>
          </a:p>
        </p:txBody>
      </p:sp>
      <p:sp>
        <p:nvSpPr>
          <p:cNvPr id="593" name="Google Shape;593;p31"/>
          <p:cNvSpPr txBox="1"/>
          <p:nvPr>
            <p:ph idx="1" type="body"/>
          </p:nvPr>
        </p:nvSpPr>
        <p:spPr>
          <a:xfrm>
            <a:off x="323850" y="1124744"/>
            <a:ext cx="84963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dequeue </a:t>
            </a:r>
            <a:r>
              <a:rPr lang="en-US"/>
              <a:t>removes and returns the value at the front of the Queue</a:t>
            </a:r>
            <a:endParaRPr/>
          </a:p>
        </p:txBody>
      </p:sp>
      <p:sp>
        <p:nvSpPr>
          <p:cNvPr id="594" name="Google Shape;594;p31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595" name="Google Shape;595;p31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31"/>
          <p:cNvSpPr txBox="1"/>
          <p:nvPr/>
        </p:nvSpPr>
        <p:spPr>
          <a:xfrm>
            <a:off x="899592" y="1980068"/>
            <a:ext cx="7344816" cy="424731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CQueue::dequeue()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IsEmpty() 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cout&lt;&lt;“Underflow”;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ReturnValue = queueArray[front];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front == rear )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//only one element in the 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front = rear =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front = (front+1) % queueSize;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ReturnValue;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 So Far?</a:t>
            </a:r>
            <a:endParaRPr/>
          </a:p>
        </p:txBody>
      </p:sp>
      <p:sp>
        <p:nvSpPr>
          <p:cNvPr id="602" name="Google Shape;602;p32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603" name="Google Shape;603;p32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604" name="Google Shape;604;p32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Cj03841720000[1]" id="605" name="Google Shape;6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725" y="1412875"/>
            <a:ext cx="3641725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 – Analogy (2)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New people must enter the queue at the rear 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157" name="Google Shape;157;p4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1477103" y="3140968"/>
            <a:ext cx="1066800" cy="1981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9" name="Google Shape;159;p4"/>
          <p:cNvGrpSpPr/>
          <p:nvPr/>
        </p:nvGrpSpPr>
        <p:grpSpPr>
          <a:xfrm>
            <a:off x="2635649" y="3284984"/>
            <a:ext cx="400709" cy="1290582"/>
            <a:chOff x="2778" y="2448"/>
            <a:chExt cx="252" cy="813"/>
          </a:xfrm>
        </p:grpSpPr>
        <p:grpSp>
          <p:nvGrpSpPr>
            <p:cNvPr id="160" name="Google Shape;160;p4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161" name="Google Shape;161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3" name="Google Shape;163;p4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5" name="Google Shape;165;p4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166" name="Google Shape;166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68" name="Google Shape;168;p4"/>
          <p:cNvGrpSpPr/>
          <p:nvPr/>
        </p:nvGrpSpPr>
        <p:grpSpPr>
          <a:xfrm>
            <a:off x="3296049" y="3284984"/>
            <a:ext cx="400709" cy="1290582"/>
            <a:chOff x="2778" y="2448"/>
            <a:chExt cx="252" cy="813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170" name="Google Shape;170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2" name="Google Shape;172;p4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4" name="Google Shape;174;p4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175" name="Google Shape;175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77" name="Google Shape;177;p4"/>
          <p:cNvGrpSpPr/>
          <p:nvPr/>
        </p:nvGrpSpPr>
        <p:grpSpPr>
          <a:xfrm>
            <a:off x="3956449" y="3284984"/>
            <a:ext cx="400709" cy="1290582"/>
            <a:chOff x="2778" y="2448"/>
            <a:chExt cx="252" cy="813"/>
          </a:xfrm>
        </p:grpSpPr>
        <p:grpSp>
          <p:nvGrpSpPr>
            <p:cNvPr id="178" name="Google Shape;178;p4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179" name="Google Shape;179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81" name="Google Shape;181;p4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83" name="Google Shape;183;p4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184" name="Google Shape;184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86" name="Google Shape;186;p4"/>
          <p:cNvGrpSpPr/>
          <p:nvPr/>
        </p:nvGrpSpPr>
        <p:grpSpPr>
          <a:xfrm>
            <a:off x="4616849" y="3284984"/>
            <a:ext cx="400709" cy="1290582"/>
            <a:chOff x="2778" y="2448"/>
            <a:chExt cx="252" cy="813"/>
          </a:xfrm>
        </p:grpSpPr>
        <p:grpSp>
          <p:nvGrpSpPr>
            <p:cNvPr id="187" name="Google Shape;187;p4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188" name="Google Shape;188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90" name="Google Shape;190;p4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92" name="Google Shape;192;p4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193" name="Google Shape;193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95" name="Google Shape;195;p4"/>
          <p:cNvGrpSpPr/>
          <p:nvPr/>
        </p:nvGrpSpPr>
        <p:grpSpPr>
          <a:xfrm>
            <a:off x="1810149" y="3293368"/>
            <a:ext cx="400709" cy="1290582"/>
            <a:chOff x="2778" y="2448"/>
            <a:chExt cx="252" cy="813"/>
          </a:xfrm>
        </p:grpSpPr>
        <p:grpSp>
          <p:nvGrpSpPr>
            <p:cNvPr id="196" name="Google Shape;196;p4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197" name="Google Shape;197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99" name="Google Shape;199;p4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1" name="Google Shape;201;p4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202" name="Google Shape;202;p4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cxnSp>
        <p:nvCxnSpPr>
          <p:cNvPr id="204" name="Google Shape;204;p4"/>
          <p:cNvCxnSpPr/>
          <p:nvPr/>
        </p:nvCxnSpPr>
        <p:spPr>
          <a:xfrm flipH="1" rot="10800000">
            <a:off x="29303" y="4283968"/>
            <a:ext cx="1524000" cy="457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4"/>
          <p:cNvSpPr/>
          <p:nvPr/>
        </p:nvSpPr>
        <p:spPr>
          <a:xfrm>
            <a:off x="4525103" y="4656584"/>
            <a:ext cx="715131" cy="352574"/>
          </a:xfrm>
          <a:prstGeom prst="roundRect">
            <a:avLst>
              <a:gd fmla="val 306" name="adj"/>
            </a:avLst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1096103" y="4893568"/>
            <a:ext cx="647997" cy="352574"/>
          </a:xfrm>
          <a:prstGeom prst="roundRect">
            <a:avLst>
              <a:gd fmla="val 306" name="adj"/>
            </a:avLst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pic>
        <p:nvPicPr>
          <p:cNvPr id="207" name="Google Shape;2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809" y="289932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 – Analogy (3)</a:t>
            </a:r>
            <a:endParaRPr/>
          </a:p>
        </p:txBody>
      </p:sp>
      <p:sp>
        <p:nvSpPr>
          <p:cNvPr id="213" name="Google Shape;213;p5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An item is always taken from the front of the queue</a:t>
            </a:r>
            <a:endParaRPr/>
          </a:p>
        </p:txBody>
      </p:sp>
      <p:sp>
        <p:nvSpPr>
          <p:cNvPr id="214" name="Google Shape;214;p5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215" name="Google Shape;215;p5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5"/>
          <p:cNvSpPr/>
          <p:nvPr/>
        </p:nvSpPr>
        <p:spPr>
          <a:xfrm>
            <a:off x="3747888" y="3124200"/>
            <a:ext cx="1066800" cy="1981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7" name="Google Shape;217;p5"/>
          <p:cNvGrpSpPr/>
          <p:nvPr/>
        </p:nvGrpSpPr>
        <p:grpSpPr>
          <a:xfrm>
            <a:off x="2010834" y="3429000"/>
            <a:ext cx="400709" cy="1290582"/>
            <a:chOff x="2778" y="2448"/>
            <a:chExt cx="252" cy="813"/>
          </a:xfrm>
        </p:grpSpPr>
        <p:grpSp>
          <p:nvGrpSpPr>
            <p:cNvPr id="218" name="Google Shape;218;p5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219" name="Google Shape;219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1" name="Google Shape;221;p5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23" name="Google Shape;223;p5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224" name="Google Shape;224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26" name="Google Shape;226;p5"/>
          <p:cNvGrpSpPr/>
          <p:nvPr/>
        </p:nvGrpSpPr>
        <p:grpSpPr>
          <a:xfrm>
            <a:off x="2671234" y="3429000"/>
            <a:ext cx="400709" cy="1290582"/>
            <a:chOff x="2778" y="2448"/>
            <a:chExt cx="252" cy="813"/>
          </a:xfrm>
        </p:grpSpPr>
        <p:grpSp>
          <p:nvGrpSpPr>
            <p:cNvPr id="227" name="Google Shape;227;p5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228" name="Google Shape;228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0" name="Google Shape;230;p5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2" name="Google Shape;232;p5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233" name="Google Shape;233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35" name="Google Shape;235;p5"/>
          <p:cNvGrpSpPr/>
          <p:nvPr/>
        </p:nvGrpSpPr>
        <p:grpSpPr>
          <a:xfrm>
            <a:off x="3331634" y="3429000"/>
            <a:ext cx="400709" cy="1290582"/>
            <a:chOff x="2778" y="2448"/>
            <a:chExt cx="252" cy="813"/>
          </a:xfrm>
        </p:grpSpPr>
        <p:grpSp>
          <p:nvGrpSpPr>
            <p:cNvPr id="236" name="Google Shape;236;p5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237" name="Google Shape;237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9" name="Google Shape;239;p5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41" name="Google Shape;241;p5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242" name="Google Shape;242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44" name="Google Shape;244;p5"/>
          <p:cNvGrpSpPr/>
          <p:nvPr/>
        </p:nvGrpSpPr>
        <p:grpSpPr>
          <a:xfrm>
            <a:off x="3992034" y="3429000"/>
            <a:ext cx="400709" cy="1290582"/>
            <a:chOff x="2778" y="2448"/>
            <a:chExt cx="252" cy="813"/>
          </a:xfrm>
        </p:grpSpPr>
        <p:grpSp>
          <p:nvGrpSpPr>
            <p:cNvPr id="245" name="Google Shape;245;p5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246" name="Google Shape;246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48" name="Google Shape;248;p5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50" name="Google Shape;250;p5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251" name="Google Shape;251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53" name="Google Shape;253;p5"/>
          <p:cNvGrpSpPr/>
          <p:nvPr/>
        </p:nvGrpSpPr>
        <p:grpSpPr>
          <a:xfrm>
            <a:off x="1375834" y="3429000"/>
            <a:ext cx="400709" cy="1290582"/>
            <a:chOff x="2778" y="2448"/>
            <a:chExt cx="252" cy="813"/>
          </a:xfrm>
        </p:grpSpPr>
        <p:grpSp>
          <p:nvGrpSpPr>
            <p:cNvPr id="254" name="Google Shape;254;p5"/>
            <p:cNvGrpSpPr/>
            <p:nvPr/>
          </p:nvGrpSpPr>
          <p:grpSpPr>
            <a:xfrm>
              <a:off x="2778" y="2787"/>
              <a:ext cx="252" cy="234"/>
              <a:chOff x="3258" y="3075"/>
              <a:chExt cx="252" cy="234"/>
            </a:xfrm>
          </p:grpSpPr>
          <p:sp>
            <p:nvSpPr>
              <p:cNvPr id="255" name="Google Shape;255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57" name="Google Shape;257;p5"/>
            <p:cNvSpPr/>
            <p:nvPr/>
          </p:nvSpPr>
          <p:spPr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59" name="Google Shape;259;p5"/>
            <p:cNvGrpSpPr/>
            <p:nvPr/>
          </p:nvGrpSpPr>
          <p:grpSpPr>
            <a:xfrm>
              <a:off x="2778" y="3027"/>
              <a:ext cx="252" cy="234"/>
              <a:chOff x="3258" y="3075"/>
              <a:chExt cx="252" cy="234"/>
            </a:xfrm>
          </p:grpSpPr>
          <p:sp>
            <p:nvSpPr>
              <p:cNvPr id="260" name="Google Shape;260;p5"/>
              <p:cNvSpPr/>
              <p:nvPr/>
            </p:nvSpPr>
            <p:spPr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 flipH="1" rot="-1704760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262" name="Google Shape;262;p5"/>
          <p:cNvSpPr/>
          <p:nvPr/>
        </p:nvSpPr>
        <p:spPr>
          <a:xfrm>
            <a:off x="4662377" y="4752068"/>
            <a:ext cx="715131" cy="352574"/>
          </a:xfrm>
          <a:prstGeom prst="roundRect">
            <a:avLst>
              <a:gd fmla="val 306" name="adj"/>
            </a:avLst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1233288" y="4800600"/>
            <a:ext cx="647997" cy="352574"/>
          </a:xfrm>
          <a:prstGeom prst="roundRect">
            <a:avLst>
              <a:gd fmla="val 306" name="adj"/>
            </a:avLst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cxnSp>
        <p:nvCxnSpPr>
          <p:cNvPr id="264" name="Google Shape;264;p5"/>
          <p:cNvCxnSpPr/>
          <p:nvPr/>
        </p:nvCxnSpPr>
        <p:spPr>
          <a:xfrm flipH="1" rot="10800000">
            <a:off x="4586088" y="3429000"/>
            <a:ext cx="1524000" cy="457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809" y="289932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Queues – Examples </a:t>
            </a:r>
            <a:endParaRPr/>
          </a:p>
        </p:txBody>
      </p:sp>
      <p:sp>
        <p:nvSpPr>
          <p:cNvPr id="271" name="Google Shape;271;p6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Billing counter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Booking movie tickets 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Queue for paying bills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A print queue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Vehicles on toll-tax bridge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Luggage checking machine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And others?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273" name="Google Shape;273;p6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Queues – Applications </a:t>
            </a:r>
            <a:endParaRPr/>
          </a:p>
        </p:txBody>
      </p:sp>
      <p:sp>
        <p:nvSpPr>
          <p:cNvPr id="279" name="Google Shape;279;p7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>
                <a:solidFill>
                  <a:srgbClr val="0070C0"/>
                </a:solidFill>
              </a:rPr>
              <a:t>Operating systems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>
                <a:solidFill>
                  <a:srgbClr val="0070C0"/>
                </a:solidFill>
              </a:rPr>
              <a:t>Process scheduling </a:t>
            </a:r>
            <a:r>
              <a:rPr lang="en-US"/>
              <a:t>in multiprogramming environment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Controlling </a:t>
            </a:r>
            <a:r>
              <a:rPr lang="en-US">
                <a:solidFill>
                  <a:srgbClr val="0070C0"/>
                </a:solidFill>
              </a:rPr>
              <a:t>provisioning of resources </a:t>
            </a:r>
            <a:r>
              <a:rPr lang="en-US"/>
              <a:t>to multiple users (or processing)</a:t>
            </a:r>
            <a:endParaRPr/>
          </a:p>
          <a:p>
            <a:pPr indent="-165100" lvl="1" marL="742950" rtl="0" algn="l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>
                <a:solidFill>
                  <a:srgbClr val="0070C0"/>
                </a:solidFill>
              </a:rPr>
              <a:t>Middleware/Communication software 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Hold </a:t>
            </a:r>
            <a:r>
              <a:rPr lang="en-US">
                <a:solidFill>
                  <a:srgbClr val="0070C0"/>
                </a:solidFill>
              </a:rPr>
              <a:t>messages</a:t>
            </a:r>
            <a:r>
              <a:rPr lang="en-US"/>
              <a:t>/packets in </a:t>
            </a:r>
            <a:r>
              <a:rPr lang="en-US">
                <a:solidFill>
                  <a:srgbClr val="0070C0"/>
                </a:solidFill>
              </a:rPr>
              <a:t>order of their arrival</a:t>
            </a:r>
            <a:endParaRPr/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</a:pPr>
            <a:r>
              <a:rPr lang="en-US"/>
              <a:t>Messages are usually transmitted faster than the time to process them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The most common application is in </a:t>
            </a:r>
            <a:r>
              <a:rPr lang="en-US">
                <a:solidFill>
                  <a:srgbClr val="0070C0"/>
                </a:solidFill>
              </a:rPr>
              <a:t>client-server models</a:t>
            </a:r>
            <a:endParaRPr/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</a:pPr>
            <a:r>
              <a:rPr lang="en-US"/>
              <a:t>Multiple clients may be requesting services from one or more servers</a:t>
            </a:r>
            <a:endParaRPr/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</a:pPr>
            <a:r>
              <a:rPr lang="en-US"/>
              <a:t>Some clients may have to wait while the servers are busy</a:t>
            </a:r>
            <a:endParaRPr/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⮚"/>
            </a:pPr>
            <a:r>
              <a:rPr lang="en-US"/>
              <a:t>Those clients are placed in a queue and serviced in the order of arrival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280" name="Google Shape;280;p7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281" name="Google Shape;281;p7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Operations (Queue ADT)</a:t>
            </a:r>
            <a:endParaRPr/>
          </a:p>
        </p:txBody>
      </p:sp>
      <p:sp>
        <p:nvSpPr>
          <p:cNvPr id="287" name="Google Shape;287;p8"/>
          <p:cNvSpPr txBox="1"/>
          <p:nvPr>
            <p:ph idx="1" type="body"/>
          </p:nvPr>
        </p:nvSpPr>
        <p:spPr>
          <a:xfrm>
            <a:off x="323850" y="1124744"/>
            <a:ext cx="84963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MAKENULL(Q) 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Makes Queue Q be an empty list</a:t>
            </a:r>
            <a:endParaRPr/>
          </a:p>
          <a:p>
            <a:pPr indent="-133350" lvl="4" marL="2057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FRONT(Q)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Returns the first element on Queue Q</a:t>
            </a:r>
            <a:endParaRPr/>
          </a:p>
          <a:p>
            <a:pPr indent="-133350" lvl="4" marL="2057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ENQUEUE(x,Q)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Inserts element x at the end of Queue Q </a:t>
            </a:r>
            <a:endParaRPr/>
          </a:p>
          <a:p>
            <a:pPr indent="-133350" lvl="4" marL="2057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DEQUEUE(Q)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Deletes the first element of Q</a:t>
            </a:r>
            <a:endParaRPr/>
          </a:p>
          <a:p>
            <a:pPr indent="-133350" lvl="4" marL="2057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EMPTY(Q)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900"/>
              <a:buChar char="–"/>
            </a:pPr>
            <a:r>
              <a:rPr lang="en-US"/>
              <a:t>Returns true if and only if Q is an empty queue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288" name="Google Shape;288;p8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289" name="Google Shape;289;p8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/>
          <p:nvPr>
            <p:ph type="title"/>
          </p:nvPr>
        </p:nvSpPr>
        <p:spPr>
          <a:xfrm>
            <a:off x="323528" y="188640"/>
            <a:ext cx="8496944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Enqueue And Dequeue Operations</a:t>
            </a:r>
            <a:endParaRPr/>
          </a:p>
        </p:txBody>
      </p:sp>
      <p:sp>
        <p:nvSpPr>
          <p:cNvPr id="295" name="Google Shape;295;p9"/>
          <p:cNvSpPr txBox="1"/>
          <p:nvPr>
            <p:ph idx="11" type="ftr"/>
          </p:nvPr>
        </p:nvSpPr>
        <p:spPr>
          <a:xfrm>
            <a:off x="3062088" y="6381750"/>
            <a:ext cx="302418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12-Queues</a:t>
            </a:r>
            <a:endParaRPr/>
          </a:p>
        </p:txBody>
      </p:sp>
      <p:sp>
        <p:nvSpPr>
          <p:cNvPr id="296" name="Google Shape;296;p9"/>
          <p:cNvSpPr txBox="1"/>
          <p:nvPr>
            <p:ph idx="12" type="sldNum"/>
          </p:nvPr>
        </p:nvSpPr>
        <p:spPr>
          <a:xfrm>
            <a:off x="6732588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gure 18-9" id="297" name="Google Shape;2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282476"/>
            <a:ext cx="2075204" cy="4769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8-10" id="298" name="Google Shape;2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1282476"/>
            <a:ext cx="2303462" cy="476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2007-03-29T10:37:57Z</dcterms:created>
  <dc:creator>koldehbs</dc:creator>
</cp:coreProperties>
</file>