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672" r:id="rId3"/>
    <p:sldId id="673" r:id="rId4"/>
    <p:sldId id="674" r:id="rId5"/>
    <p:sldId id="675" r:id="rId6"/>
    <p:sldId id="676" r:id="rId7"/>
    <p:sldId id="678" r:id="rId8"/>
    <p:sldId id="679" r:id="rId9"/>
    <p:sldId id="680" r:id="rId10"/>
    <p:sldId id="688" r:id="rId11"/>
    <p:sldId id="681" r:id="rId12"/>
    <p:sldId id="685" r:id="rId13"/>
    <p:sldId id="686" r:id="rId14"/>
    <p:sldId id="687" r:id="rId15"/>
    <p:sldId id="682" r:id="rId16"/>
    <p:sldId id="683" r:id="rId17"/>
    <p:sldId id="684" r:id="rId18"/>
    <p:sldId id="689" r:id="rId19"/>
    <p:sldId id="520" r:id="rId20"/>
  </p:sldIdLst>
  <p:sldSz cx="9144000" cy="6858000" type="screen4x3"/>
  <p:notesSz cx="7099300" cy="10234613"/>
  <p:embeddedFontLs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108" d="100"/>
          <a:sy n="108" d="100"/>
        </p:scale>
        <p:origin x="181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0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14-Recursion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14. Recursion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array[], </a:t>
            </a:r>
            <a:r>
              <a:rPr lang="en-US" sz="17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value, </a:t>
            </a:r>
            <a:r>
              <a:rPr lang="en-US" sz="17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first, </a:t>
            </a:r>
            <a:r>
              <a:rPr lang="en-US" sz="17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last) 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(first &gt; last )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-1; 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Base case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mid = (first + last)/2;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(array[mid] == value) { 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    return mid;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else if 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(array [mid] &lt; value){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(array, value, mid+1, last);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last possibility: </a:t>
            </a:r>
            <a:r>
              <a:rPr lang="en-US" sz="17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arrray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[mid] &gt; value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binarySearch</a:t>
            </a: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(array, value, first, mid-1);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 Function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124744"/>
                <a:ext cx="8496300" cy="2736304"/>
              </a:xfrm>
            </p:spPr>
            <p:txBody>
              <a:bodyPr/>
              <a:lstStyle/>
              <a:p>
                <a:r>
                  <a:rPr lang="en-US" dirty="0"/>
                  <a:t>A mathematical definition: For a non-negative integer 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≤1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Factorial is defined in terms of itself</a:t>
                </a:r>
              </a:p>
              <a:p>
                <a:pPr lvl="1"/>
                <a:r>
                  <a:rPr lang="en-US" dirty="0"/>
                  <a:t>Defined in cases: a base case and a recursive case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124744"/>
                <a:ext cx="8496300" cy="2736304"/>
              </a:xfrm>
              <a:blipFill rotWithShape="0">
                <a:blip r:embed="rId3"/>
                <a:stretch>
                  <a:fillRect l="-861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447764" y="3967237"/>
            <a:ext cx="4248472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(n &lt;= 1)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n *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(n - 1);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 Function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/>
              <a:t>Suppose the factorial function is invoked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55776" y="2049562"/>
            <a:ext cx="3661859" cy="3323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 err="1"/>
              <a:t>fac</a:t>
            </a:r>
            <a:r>
              <a:rPr lang="en-US" sz="2100" dirty="0"/>
              <a:t>(5)</a:t>
            </a:r>
          </a:p>
          <a:p>
            <a:r>
              <a:rPr lang="en-US" sz="2100" dirty="0"/>
              <a:t>5  *  </a:t>
            </a:r>
            <a:r>
              <a:rPr lang="en-US" sz="2100" dirty="0" err="1"/>
              <a:t>fac</a:t>
            </a:r>
            <a:r>
              <a:rPr lang="en-US" sz="2100" dirty="0"/>
              <a:t>(4)</a:t>
            </a:r>
          </a:p>
          <a:p>
            <a:r>
              <a:rPr lang="en-US" sz="2100" dirty="0"/>
              <a:t>5  *  4  *  </a:t>
            </a:r>
            <a:r>
              <a:rPr lang="en-US" sz="2100" dirty="0" err="1"/>
              <a:t>fac</a:t>
            </a:r>
            <a:r>
              <a:rPr lang="en-US" sz="2100" dirty="0"/>
              <a:t>(3)</a:t>
            </a:r>
          </a:p>
          <a:p>
            <a:r>
              <a:rPr lang="en-US" sz="2100" dirty="0"/>
              <a:t>5  *  4  *  3  *  </a:t>
            </a:r>
            <a:r>
              <a:rPr lang="en-US" sz="2100" dirty="0" err="1"/>
              <a:t>fac</a:t>
            </a:r>
            <a:r>
              <a:rPr lang="en-US" sz="2100" dirty="0"/>
              <a:t>(2)</a:t>
            </a:r>
          </a:p>
          <a:p>
            <a:r>
              <a:rPr lang="en-US" sz="2100" dirty="0"/>
              <a:t>5  *  4  *  3  *  2  *  </a:t>
            </a:r>
            <a:r>
              <a:rPr lang="en-US" sz="2100" dirty="0" err="1"/>
              <a:t>fac</a:t>
            </a:r>
            <a:r>
              <a:rPr lang="en-US" sz="2100" dirty="0"/>
              <a:t>(1)</a:t>
            </a:r>
          </a:p>
          <a:p>
            <a:r>
              <a:rPr lang="en-US" sz="2100" dirty="0"/>
              <a:t>5  *  4  *  3  *  2  *  1</a:t>
            </a:r>
          </a:p>
          <a:p>
            <a:r>
              <a:rPr lang="en-US" sz="2100" dirty="0"/>
              <a:t>5  *  4  *  3  *  2</a:t>
            </a:r>
          </a:p>
          <a:p>
            <a:r>
              <a:rPr lang="en-US" sz="2100" dirty="0"/>
              <a:t>5  *  4  *  6</a:t>
            </a:r>
          </a:p>
          <a:p>
            <a:r>
              <a:rPr lang="en-US" sz="2100" dirty="0"/>
              <a:t>5  *  24</a:t>
            </a:r>
          </a:p>
          <a:p>
            <a:r>
              <a:rPr lang="en-US" sz="2100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19501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592288"/>
          </a:xfrm>
        </p:spPr>
        <p:txBody>
          <a:bodyPr/>
          <a:lstStyle/>
          <a:p>
            <a:r>
              <a:rPr lang="en-US" dirty="0"/>
              <a:t>Recursive functions cannot use statically allocated local variables</a:t>
            </a:r>
          </a:p>
          <a:p>
            <a:pPr lvl="1"/>
            <a:r>
              <a:rPr lang="en-US" dirty="0"/>
              <a:t>Each instance of the function needs its own copies of local variables</a:t>
            </a:r>
          </a:p>
          <a:p>
            <a:endParaRPr lang="en-US" dirty="0"/>
          </a:p>
          <a:p>
            <a:r>
              <a:rPr lang="en-US" dirty="0"/>
              <a:t>Most modern languages allocate local variables for functions on the run-time stack</a:t>
            </a:r>
          </a:p>
          <a:p>
            <a:endParaRPr lang="en-US" dirty="0"/>
          </a:p>
          <a:p>
            <a:r>
              <a:rPr lang="en-US" dirty="0"/>
              <a:t>Calling a recursive function </a:t>
            </a:r>
            <a:r>
              <a:rPr lang="en-US" dirty="0">
                <a:solidFill>
                  <a:srgbClr val="0070C0"/>
                </a:solidFill>
              </a:rPr>
              <a:t>many times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with large arguments </a:t>
            </a:r>
            <a:r>
              <a:rPr lang="en-US" dirty="0"/>
              <a:t>may result in stack overflow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1600" y="4266962"/>
            <a:ext cx="720080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 java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10000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java.lang.StackOverflowError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Fac.facIter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(Fac.java:35)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Fac.facIter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(Fac.java:38)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Fac.facIter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(Fac.java:38)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00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deal with stack overflow:</a:t>
            </a:r>
          </a:p>
          <a:p>
            <a:pPr lvl="1"/>
            <a:r>
              <a:rPr lang="en-US" dirty="0"/>
              <a:t>Limit input size (Brittle: How to know limit on a particular machine?)</a:t>
            </a:r>
          </a:p>
          <a:p>
            <a:pPr lvl="1"/>
            <a:r>
              <a:rPr lang="en-US" dirty="0"/>
              <a:t>Increase stack size (brittle – how to know how big?)</a:t>
            </a:r>
          </a:p>
          <a:p>
            <a:pPr lvl="1"/>
            <a:r>
              <a:rPr lang="en-US" dirty="0"/>
              <a:t>Replace recursion with iteration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 definitions are often more natural</a:t>
            </a:r>
          </a:p>
          <a:p>
            <a:pPr lvl="1"/>
            <a:r>
              <a:rPr lang="en-US" dirty="0"/>
              <a:t>Imperative/iterative definitions often perform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2852936"/>
            <a:ext cx="5472608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facIterative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factorialAccumulator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x = n; x &gt; 0; x--)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factorialAccumulator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*= x;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factorialAccumulator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4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operations on linked lists may be implemented by using recursion</a:t>
            </a:r>
          </a:p>
          <a:p>
            <a:endParaRPr lang="en-US" dirty="0"/>
          </a:p>
          <a:p>
            <a:r>
              <a:rPr lang="en-US" dirty="0"/>
              <a:t>We will discuss two functions:</a:t>
            </a:r>
          </a:p>
          <a:p>
            <a:pPr lvl="1"/>
            <a:r>
              <a:rPr lang="en-US" dirty="0"/>
              <a:t>Counting the number of nodes in a list</a:t>
            </a:r>
          </a:p>
          <a:p>
            <a:pPr lvl="1"/>
            <a:r>
              <a:rPr lang="en-US" dirty="0"/>
              <a:t>Displaying the value of the list nodes in reverse order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8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Nodes in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function's recursive logic can be expressed as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List::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countNodes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(Node *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!= NULL)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1 +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countNodes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-&gt;next);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is the base case?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being equal to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List Nodes in Reverse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function's recursive logic can be expressed as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List::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showReverse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(Node *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!= NULL)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showReverse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-&gt;next);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-&gt;value &lt;&lt; " 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base case for the function is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nodePtr</a:t>
            </a:r>
            <a:r>
              <a:rPr lang="en-US" dirty="0"/>
              <a:t> being equal to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50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  <a:r>
              <a:rPr lang="en-US"/>
              <a:t>or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4957192" y="3978424"/>
            <a:ext cx="1905000" cy="9906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2137792" y="3978424"/>
            <a:ext cx="1905000" cy="9906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156842" y="3902224"/>
            <a:ext cx="1905000" cy="901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976242" y="3902224"/>
            <a:ext cx="1905000" cy="901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65155" y="4130824"/>
            <a:ext cx="175689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990033"/>
                </a:solidFill>
                <a:latin typeface="+mn-lt"/>
              </a:rPr>
              <a:t>EFFICIENCY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85442" y="4130824"/>
            <a:ext cx="131927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990033"/>
                </a:solidFill>
                <a:latin typeface="+mn-lt"/>
              </a:rPr>
              <a:t>CLARITY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4271392" y="2302024"/>
            <a:ext cx="457200" cy="1295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271392" y="3597424"/>
            <a:ext cx="4572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 rot="16200000" flipV="1">
            <a:off x="4233292" y="4397524"/>
            <a:ext cx="533400" cy="1371600"/>
          </a:xfrm>
          <a:prstGeom prst="flowChartDelay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4499992" y="1844824"/>
            <a:ext cx="1752600" cy="457200"/>
          </a:xfrm>
          <a:prstGeom prst="rtTriangle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 flipH="1">
            <a:off x="2747392" y="1844824"/>
            <a:ext cx="1752600" cy="457200"/>
          </a:xfrm>
          <a:prstGeom prst="rtTriangle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128392" y="2302024"/>
            <a:ext cx="838200" cy="19050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2290192" y="2302024"/>
            <a:ext cx="838200" cy="18288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3128392" y="2302024"/>
            <a:ext cx="0" cy="25146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5033392" y="2302024"/>
            <a:ext cx="838200" cy="19050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5871592" y="2302024"/>
            <a:ext cx="838200" cy="18288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5871592" y="2302024"/>
            <a:ext cx="0" cy="25146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98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one that </a:t>
            </a:r>
            <a:r>
              <a:rPr lang="en-US" dirty="0">
                <a:solidFill>
                  <a:srgbClr val="0070C0"/>
                </a:solidFill>
              </a:rPr>
              <a:t>calls itself </a:t>
            </a:r>
            <a:r>
              <a:rPr lang="en-US" dirty="0"/>
              <a:t>is called </a:t>
            </a:r>
            <a:r>
              <a:rPr lang="en-US" dirty="0">
                <a:solidFill>
                  <a:srgbClr val="0070C0"/>
                </a:solidFill>
              </a:rPr>
              <a:t>recursive function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What is the problem with the above function?</a:t>
            </a:r>
          </a:p>
          <a:p>
            <a:pPr lvl="1"/>
            <a:r>
              <a:rPr lang="en-US" dirty="0"/>
              <a:t>No code to stop it from repeating (i.e., calling itself)</a:t>
            </a:r>
          </a:p>
          <a:p>
            <a:pPr lvl="1"/>
            <a:r>
              <a:rPr lang="en-US" dirty="0"/>
              <a:t>Function behaves like an infinite loop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44001" y="2060848"/>
            <a:ext cx="6958484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– Number of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function must have some algorithm (i.e., logic) to control the number of times it repeats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 to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Receive an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argument to control the number to times to call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79612" y="2132856"/>
            <a:ext cx="6984776" cy="258532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times)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(times &gt; 0)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			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(times ‑ 1);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32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– Execution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447551"/>
          </a:xfrm>
        </p:spPr>
        <p:txBody>
          <a:bodyPr/>
          <a:lstStyle/>
          <a:p>
            <a:r>
              <a:rPr lang="en-US" dirty="0"/>
              <a:t>Each time the function is called, a new instance of 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parameter is created</a:t>
            </a:r>
          </a:p>
          <a:p>
            <a:pPr lvl="1"/>
            <a:r>
              <a:rPr lang="en-US" dirty="0"/>
              <a:t>Suppose program invokes the function as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Message(5)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2709584"/>
            <a:ext cx="3200400" cy="1081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55576" y="3247498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03032" y="2755785"/>
            <a:ext cx="2648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n-lt"/>
              </a:rPr>
              <a:t>1</a:t>
            </a:r>
            <a:r>
              <a:rPr lang="en-US" altLang="en-US" sz="2000" baseline="30000" dirty="0">
                <a:latin typeface="+mn-lt"/>
              </a:rPr>
              <a:t>st</a:t>
            </a:r>
            <a:r>
              <a:rPr lang="en-US" altLang="en-US" sz="2000" dirty="0">
                <a:latin typeface="+mn-lt"/>
              </a:rPr>
              <a:t> call of the function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78172" y="3312129"/>
            <a:ext cx="2098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n-lt"/>
              </a:rPr>
              <a:t>Value of times: 5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212776" y="3791029"/>
            <a:ext cx="0" cy="12807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212776" y="507178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4851" y="2669950"/>
            <a:ext cx="327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 the first call to function, times is set to 5.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584376" y="4531061"/>
            <a:ext cx="3200400" cy="1081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584376" y="506897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804581" y="4577262"/>
            <a:ext cx="2702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n-lt"/>
              </a:rPr>
              <a:t>2</a:t>
            </a:r>
            <a:r>
              <a:rPr lang="en-US" altLang="en-US" sz="2000" baseline="30000" dirty="0">
                <a:latin typeface="+mn-lt"/>
              </a:rPr>
              <a:t>nd</a:t>
            </a:r>
            <a:r>
              <a:rPr lang="en-US" altLang="en-US" sz="2000" dirty="0">
                <a:latin typeface="+mn-lt"/>
              </a:rPr>
              <a:t> call of the function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106972" y="5133606"/>
            <a:ext cx="2098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n-lt"/>
              </a:rPr>
              <a:t>Value of times: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5356" y="4481825"/>
            <a:ext cx="3564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When the function calls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itself, a new instance of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times is created with the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value 4.</a:t>
            </a:r>
          </a:p>
        </p:txBody>
      </p:sp>
    </p:spTree>
    <p:extLst>
      <p:ext uri="{BB962C8B-B14F-4D97-AF65-F5344CB8AC3E}">
        <p14:creationId xmlns:p14="http://schemas.microsoft.com/office/powerpoint/2010/main" val="34351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– Execution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55576" y="1158074"/>
            <a:ext cx="7467600" cy="5334000"/>
            <a:chOff x="457200" y="1066800"/>
            <a:chExt cx="7467600" cy="53340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457200" y="10668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57200" y="1447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1974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1</a:t>
              </a:r>
              <a:r>
                <a:rPr lang="en-US" altLang="en-US" sz="1400" baseline="30000">
                  <a:latin typeface="+mn-lt"/>
                </a:rPr>
                <a:t>st</a:t>
              </a:r>
              <a:r>
                <a:rPr lang="en-US" altLang="en-US" sz="1400">
                  <a:latin typeface="+mn-lt"/>
                </a:rPr>
                <a:t> call of the function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5</a:t>
              </a: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762000" y="1828800"/>
              <a:ext cx="762000" cy="304800"/>
              <a:chOff x="1200" y="2640"/>
              <a:chExt cx="480" cy="192"/>
            </a:xfrm>
          </p:grpSpPr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24000" y="19812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524000" y="236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559768" y="2021837"/>
              <a:ext cx="2209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2</a:t>
              </a:r>
              <a:r>
                <a:rPr lang="en-US" altLang="en-US" sz="1400" baseline="30000" dirty="0">
                  <a:latin typeface="+mn-lt"/>
                </a:rPr>
                <a:t>nd</a:t>
              </a:r>
              <a:r>
                <a:rPr lang="en-US" altLang="en-US" sz="1400" dirty="0">
                  <a:latin typeface="+mn-lt"/>
                </a:rPr>
                <a:t>  call of the function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752600" y="2362200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4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590800" y="2895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590800" y="32766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743200" y="2895600"/>
              <a:ext cx="1974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3</a:t>
              </a:r>
              <a:r>
                <a:rPr lang="en-US" altLang="en-US" sz="1400" baseline="30000">
                  <a:latin typeface="+mn-lt"/>
                </a:rPr>
                <a:t>rd</a:t>
              </a:r>
              <a:r>
                <a:rPr lang="en-US" altLang="en-US" sz="1400">
                  <a:latin typeface="+mn-lt"/>
                </a:rPr>
                <a:t> call of the function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3</a:t>
              </a:r>
            </a:p>
          </p:txBody>
        </p: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1828800" y="2743200"/>
              <a:ext cx="762000" cy="304800"/>
              <a:chOff x="1200" y="2640"/>
              <a:chExt cx="480" cy="192"/>
            </a:xfrm>
          </p:grpSpPr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657600" y="38100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3657600" y="41910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789164" y="3843635"/>
              <a:ext cx="1974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4</a:t>
              </a:r>
              <a:r>
                <a:rPr lang="en-US" altLang="en-US" sz="1400" baseline="30000" dirty="0">
                  <a:latin typeface="+mn-lt"/>
                </a:rPr>
                <a:t>th</a:t>
              </a:r>
              <a:r>
                <a:rPr lang="en-US" altLang="en-US" sz="1400" dirty="0">
                  <a:latin typeface="+mn-lt"/>
                </a:rPr>
                <a:t> call of the function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895526" y="421477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Value of times: 2</a:t>
              </a:r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2895600" y="3657600"/>
              <a:ext cx="762000" cy="304800"/>
              <a:chOff x="1200" y="2640"/>
              <a:chExt cx="480" cy="192"/>
            </a:xfrm>
          </p:grpSpPr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4724400" y="47244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4724400" y="5105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4846637" y="4758035"/>
              <a:ext cx="1974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5</a:t>
              </a:r>
              <a:r>
                <a:rPr lang="en-US" altLang="en-US" sz="1400" baseline="30000" dirty="0">
                  <a:latin typeface="+mn-lt"/>
                </a:rPr>
                <a:t>th</a:t>
              </a:r>
              <a:r>
                <a:rPr lang="en-US" altLang="en-US" sz="1400" dirty="0">
                  <a:latin typeface="+mn-lt"/>
                </a:rPr>
                <a:t> call of the function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5029200" y="5138737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Value of times: 1</a:t>
              </a:r>
            </a:p>
          </p:txBody>
        </p:sp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3962400" y="4572000"/>
              <a:ext cx="762000" cy="304800"/>
              <a:chOff x="1200" y="2640"/>
              <a:chExt cx="480" cy="192"/>
            </a:xfrm>
          </p:grpSpPr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5791200" y="56388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5791200" y="6019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5910262" y="5672334"/>
              <a:ext cx="1974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6</a:t>
              </a:r>
              <a:r>
                <a:rPr lang="en-US" altLang="en-US" sz="1400" baseline="30000" dirty="0">
                  <a:latin typeface="+mn-lt"/>
                </a:rPr>
                <a:t>th</a:t>
              </a:r>
              <a:r>
                <a:rPr lang="en-US" altLang="en-US" sz="1400" dirty="0">
                  <a:latin typeface="+mn-lt"/>
                </a:rPr>
                <a:t> call of the function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6122987" y="6038369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Value of times: 0</a:t>
              </a:r>
            </a:p>
          </p:txBody>
        </p:sp>
        <p:grpSp>
          <p:nvGrpSpPr>
            <p:cNvPr id="35" name="Group 43"/>
            <p:cNvGrpSpPr>
              <a:grpSpLocks/>
            </p:cNvGrpSpPr>
            <p:nvPr/>
          </p:nvGrpSpPr>
          <p:grpSpPr bwMode="auto">
            <a:xfrm>
              <a:off x="5029200" y="5486400"/>
              <a:ext cx="762000" cy="304800"/>
              <a:chOff x="1200" y="2640"/>
              <a:chExt cx="480" cy="192"/>
            </a:xfrm>
          </p:grpSpPr>
          <p:sp>
            <p:nvSpPr>
              <p:cNvPr id="36" name="Line 4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4427984" y="952768"/>
            <a:ext cx="4588916" cy="18928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times)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(times &gt; 0)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  {			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(times ‑ 1);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232792" y="5293062"/>
            <a:ext cx="4339208" cy="101566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This cycle repeats itself until 0 is passed to the function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Depth of recursion: 6</a:t>
            </a:r>
          </a:p>
        </p:txBody>
      </p:sp>
    </p:spTree>
    <p:extLst>
      <p:ext uri="{BB962C8B-B14F-4D97-AF65-F5344CB8AC3E}">
        <p14:creationId xmlns:p14="http://schemas.microsoft.com/office/powerpoint/2010/main" val="2686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– Modification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after the recursive invocation of the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9562" y="2007276"/>
            <a:ext cx="7884876" cy="28623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times)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"Message called with " &lt;&lt; times &lt;&lt;" in times.\n";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(times &gt; 0) 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(times - 1);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"Message returning with " &lt;&lt; times;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" in times.\n";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68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– Execution (3)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73" name="Group 72"/>
          <p:cNvGrpSpPr/>
          <p:nvPr/>
        </p:nvGrpSpPr>
        <p:grpSpPr>
          <a:xfrm>
            <a:off x="16061" y="1160501"/>
            <a:ext cx="2133600" cy="762000"/>
            <a:chOff x="16061" y="1160501"/>
            <a:chExt cx="2133600" cy="7620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6061" y="1160501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6061" y="154150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8461" y="1160501"/>
              <a:ext cx="1974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1</a:t>
              </a:r>
              <a:r>
                <a:rPr lang="en-US" altLang="en-US" sz="1400" baseline="30000" dirty="0">
                  <a:latin typeface="+mn-lt"/>
                </a:rPr>
                <a:t>st</a:t>
              </a:r>
              <a:r>
                <a:rPr lang="en-US" altLang="en-US" sz="1400" dirty="0">
                  <a:latin typeface="+mn-lt"/>
                </a:rPr>
                <a:t> call of the function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4661" y="154150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5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0861" y="1922501"/>
            <a:ext cx="3014662" cy="914400"/>
            <a:chOff x="320861" y="1922501"/>
            <a:chExt cx="3014662" cy="914400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20861" y="1922501"/>
              <a:ext cx="762000" cy="304800"/>
              <a:chOff x="1200" y="2640"/>
              <a:chExt cx="480" cy="192"/>
            </a:xfrm>
          </p:grpSpPr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082861" y="2074901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082861" y="245590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125723" y="2097424"/>
              <a:ext cx="2209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2</a:t>
              </a:r>
              <a:r>
                <a:rPr lang="en-US" altLang="en-US" sz="1400" baseline="30000" dirty="0">
                  <a:latin typeface="+mn-lt"/>
                </a:rPr>
                <a:t>nd</a:t>
              </a:r>
              <a:r>
                <a:rPr lang="en-US" altLang="en-US" sz="1400" dirty="0">
                  <a:latin typeface="+mn-lt"/>
                </a:rPr>
                <a:t>  call of the function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311461" y="245590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4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87661" y="2836901"/>
            <a:ext cx="2895600" cy="914400"/>
            <a:chOff x="1387661" y="2836901"/>
            <a:chExt cx="2895600" cy="914400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49661" y="2989301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149661" y="337030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302061" y="2989301"/>
              <a:ext cx="1974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3</a:t>
              </a:r>
              <a:r>
                <a:rPr lang="en-US" altLang="en-US" sz="1400" baseline="30000">
                  <a:latin typeface="+mn-lt"/>
                </a:rPr>
                <a:t>rd</a:t>
              </a:r>
              <a:r>
                <a:rPr lang="en-US" altLang="en-US" sz="1400">
                  <a:latin typeface="+mn-lt"/>
                </a:rPr>
                <a:t> call of the function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378261" y="337030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3</a:t>
              </a:r>
            </a:p>
          </p:txBody>
        </p: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1387661" y="2836901"/>
              <a:ext cx="762000" cy="304800"/>
              <a:chOff x="1200" y="2640"/>
              <a:chExt cx="480" cy="192"/>
            </a:xfrm>
          </p:grpSpPr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2454461" y="3751301"/>
            <a:ext cx="2895600" cy="914400"/>
            <a:chOff x="2454461" y="3751301"/>
            <a:chExt cx="2895600" cy="914400"/>
          </a:xfrm>
        </p:grpSpPr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216461" y="3903701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3216461" y="428470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368861" y="3903701"/>
              <a:ext cx="1974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4</a:t>
              </a:r>
              <a:r>
                <a:rPr lang="en-US" altLang="en-US" sz="1400" baseline="30000" dirty="0">
                  <a:latin typeface="+mn-lt"/>
                </a:rPr>
                <a:t>th</a:t>
              </a:r>
              <a:r>
                <a:rPr lang="en-US" altLang="en-US" sz="1400" dirty="0">
                  <a:latin typeface="+mn-lt"/>
                </a:rPr>
                <a:t> call of the function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445061" y="428470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2</a:t>
              </a:r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2454461" y="3751301"/>
              <a:ext cx="762000" cy="304800"/>
              <a:chOff x="1200" y="2640"/>
              <a:chExt cx="480" cy="192"/>
            </a:xfrm>
          </p:grpSpPr>
          <p:sp>
            <p:nvSpPr>
              <p:cNvPr id="55" name="Line 3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3521261" y="4665701"/>
            <a:ext cx="2895600" cy="914400"/>
            <a:chOff x="3521261" y="4665701"/>
            <a:chExt cx="2895600" cy="914400"/>
          </a:xfrm>
        </p:grpSpPr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4283261" y="4818101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4283261" y="519910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4435661" y="4818101"/>
              <a:ext cx="1974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5</a:t>
              </a:r>
              <a:r>
                <a:rPr lang="en-US" altLang="en-US" sz="1400" baseline="30000" dirty="0">
                  <a:latin typeface="+mn-lt"/>
                </a:rPr>
                <a:t>th</a:t>
              </a:r>
              <a:r>
                <a:rPr lang="en-US" altLang="en-US" sz="1400" dirty="0">
                  <a:latin typeface="+mn-lt"/>
                </a:rPr>
                <a:t> call of the function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4511861" y="519910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1</a:t>
              </a:r>
            </a:p>
          </p:txBody>
        </p:sp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3521261" y="4665701"/>
              <a:ext cx="762000" cy="304800"/>
              <a:chOff x="1200" y="2640"/>
              <a:chExt cx="480" cy="192"/>
            </a:xfrm>
          </p:grpSpPr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4" name="Line 38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588061" y="5580101"/>
            <a:ext cx="2895600" cy="914400"/>
            <a:chOff x="4588061" y="5580101"/>
            <a:chExt cx="2895600" cy="914400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5350061" y="5732501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 sz="2400">
                <a:latin typeface="+mn-lt"/>
              </a:endParaRP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5350061" y="611350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5391064" y="5786388"/>
              <a:ext cx="1974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+mn-lt"/>
                </a:rPr>
                <a:t>6</a:t>
              </a:r>
              <a:r>
                <a:rPr lang="en-US" altLang="en-US" sz="1400" baseline="30000" dirty="0">
                  <a:latin typeface="+mn-lt"/>
                </a:rPr>
                <a:t>th</a:t>
              </a:r>
              <a:r>
                <a:rPr lang="en-US" altLang="en-US" sz="1400" dirty="0">
                  <a:latin typeface="+mn-lt"/>
                </a:rPr>
                <a:t>  call of the function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5578661" y="6113501"/>
              <a:ext cx="176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+mn-lt"/>
                </a:rPr>
                <a:t>Value of times: 0</a:t>
              </a:r>
            </a:p>
          </p:txBody>
        </p:sp>
        <p:grpSp>
          <p:nvGrpSpPr>
            <p:cNvPr id="35" name="Group 43"/>
            <p:cNvGrpSpPr>
              <a:grpSpLocks/>
            </p:cNvGrpSpPr>
            <p:nvPr/>
          </p:nvGrpSpPr>
          <p:grpSpPr bwMode="auto">
            <a:xfrm>
              <a:off x="4588061" y="5580101"/>
              <a:ext cx="762000" cy="304800"/>
              <a:chOff x="1200" y="2640"/>
              <a:chExt cx="480" cy="192"/>
            </a:xfrm>
          </p:grpSpPr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36" name="Group 13"/>
          <p:cNvGrpSpPr>
            <a:grpSpLocks/>
          </p:cNvGrpSpPr>
          <p:nvPr/>
        </p:nvGrpSpPr>
        <p:grpSpPr bwMode="auto">
          <a:xfrm rot="10800000">
            <a:off x="6416861" y="5427701"/>
            <a:ext cx="762000" cy="304800"/>
            <a:chOff x="1200" y="2640"/>
            <a:chExt cx="480" cy="192"/>
          </a:xfrm>
        </p:grpSpPr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1204" y="26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1204" y="28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" name="Group 13"/>
          <p:cNvGrpSpPr>
            <a:grpSpLocks/>
          </p:cNvGrpSpPr>
          <p:nvPr/>
        </p:nvGrpSpPr>
        <p:grpSpPr bwMode="auto">
          <a:xfrm rot="10800000">
            <a:off x="5350061" y="4513301"/>
            <a:ext cx="762000" cy="304800"/>
            <a:chOff x="1200" y="2640"/>
            <a:chExt cx="480" cy="192"/>
          </a:xfrm>
        </p:grpSpPr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1204" y="26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1205" y="28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8" name="Group 13"/>
          <p:cNvGrpSpPr>
            <a:grpSpLocks/>
          </p:cNvGrpSpPr>
          <p:nvPr/>
        </p:nvGrpSpPr>
        <p:grpSpPr bwMode="auto">
          <a:xfrm rot="10800000">
            <a:off x="4283261" y="3598901"/>
            <a:ext cx="762000" cy="304800"/>
            <a:chOff x="1200" y="2640"/>
            <a:chExt cx="480" cy="192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1205" y="26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205" y="28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9" name="Group 13"/>
          <p:cNvGrpSpPr>
            <a:grpSpLocks/>
          </p:cNvGrpSpPr>
          <p:nvPr/>
        </p:nvGrpSpPr>
        <p:grpSpPr bwMode="auto">
          <a:xfrm rot="10800000">
            <a:off x="3216461" y="2684501"/>
            <a:ext cx="762000" cy="304800"/>
            <a:chOff x="1200" y="2640"/>
            <a:chExt cx="480" cy="19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1204" y="26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204" y="28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0" name="Group 13"/>
          <p:cNvGrpSpPr>
            <a:grpSpLocks/>
          </p:cNvGrpSpPr>
          <p:nvPr/>
        </p:nvGrpSpPr>
        <p:grpSpPr bwMode="auto">
          <a:xfrm rot="10800000">
            <a:off x="2149661" y="1770101"/>
            <a:ext cx="762000" cy="304800"/>
            <a:chOff x="1200" y="2640"/>
            <a:chExt cx="480" cy="192"/>
          </a:xfrm>
        </p:grpSpPr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04" y="26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1205" y="28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171298" y="1094773"/>
            <a:ext cx="2663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Message called with 5 in times.</a:t>
            </a:r>
            <a:br>
              <a:rPr lang="en-US" altLang="en-US" sz="1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This is a recursive function.</a:t>
            </a:r>
            <a:endParaRPr 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64658" y="1976616"/>
            <a:ext cx="2663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Message called with 4 in times.</a:t>
            </a:r>
            <a:br>
              <a:rPr lang="en-US" altLang="en-US" sz="1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This is a recursive function.</a:t>
            </a:r>
            <a:endParaRPr 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10512" y="2875304"/>
            <a:ext cx="2663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Message called with 3 in times.</a:t>
            </a:r>
            <a:br>
              <a:rPr lang="en-US" altLang="en-US" sz="1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This is a recursive function.</a:t>
            </a:r>
            <a:endParaRPr 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79651" y="3786556"/>
            <a:ext cx="2663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Message called with 2 in times.</a:t>
            </a:r>
            <a:br>
              <a:rPr lang="en-US" altLang="en-US" sz="1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This is a recursive function.</a:t>
            </a:r>
            <a:endParaRPr 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65394" y="4710159"/>
            <a:ext cx="2663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Message called with 1 in times.</a:t>
            </a:r>
            <a:br>
              <a:rPr lang="en-US" altLang="en-US" sz="1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This is a recursive function.</a:t>
            </a:r>
            <a:endParaRPr 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26190" y="5929673"/>
            <a:ext cx="2702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Message called with 0 in times.</a:t>
            </a:r>
            <a:endParaRPr 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65394" y="5132227"/>
            <a:ext cx="289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Message returning with 1 in times.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20605" y="4200662"/>
            <a:ext cx="289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Message returning with 2 in times.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26123" y="3309776"/>
            <a:ext cx="289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Message returning with 3 in times.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66342" y="2399834"/>
            <a:ext cx="289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Message returning with 4 in times.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0570" y="1494844"/>
            <a:ext cx="289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Message returning with 5 in times.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26190" y="6178980"/>
            <a:ext cx="289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Message returning with 0 in times.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1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problem by reducing it to a </a:t>
            </a:r>
            <a:r>
              <a:rPr lang="en-US" dirty="0">
                <a:solidFill>
                  <a:srgbClr val="0070C0"/>
                </a:solidFill>
              </a:rPr>
              <a:t>smaller version of itself</a:t>
            </a:r>
          </a:p>
          <a:p>
            <a:endParaRPr lang="en-US" dirty="0"/>
          </a:p>
          <a:p>
            <a:r>
              <a:rPr lang="en-US" dirty="0"/>
              <a:t>A properly written recursive function must</a:t>
            </a:r>
          </a:p>
          <a:p>
            <a:pPr lvl="1"/>
            <a:r>
              <a:rPr lang="en-US" dirty="0"/>
              <a:t>Handle the </a:t>
            </a:r>
            <a:r>
              <a:rPr lang="en-US" dirty="0">
                <a:solidFill>
                  <a:srgbClr val="0070C0"/>
                </a:solidFill>
              </a:rPr>
              <a:t>base case</a:t>
            </a:r>
            <a:r>
              <a:rPr lang="en-US" dirty="0"/>
              <a:t>, and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Convergence </a:t>
            </a:r>
            <a:r>
              <a:rPr lang="en-US" dirty="0"/>
              <a:t>to the base case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Failure</a:t>
            </a:r>
            <a:r>
              <a:rPr lang="en-US" dirty="0"/>
              <a:t> to properly handle the base case or converge to the base case (divergence) may result </a:t>
            </a:r>
            <a:r>
              <a:rPr lang="en-US" dirty="0">
                <a:solidFill>
                  <a:srgbClr val="0070C0"/>
                </a:solidFill>
              </a:rPr>
              <a:t>in infinite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040560"/>
          </a:xfrm>
        </p:spPr>
        <p:txBody>
          <a:bodyPr/>
          <a:lstStyle/>
          <a:p>
            <a:r>
              <a:rPr lang="en-US" dirty="0"/>
              <a:t>To solve problem recursively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Sub-problem must be smaller than the original problem</a:t>
            </a:r>
          </a:p>
          <a:p>
            <a:pPr lvl="1"/>
            <a:r>
              <a:rPr lang="en-US" dirty="0"/>
              <a:t>Otherwise, recursion never terminates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14-Recursion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9572" y="2032374"/>
            <a:ext cx="7704856" cy="16312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Define the base case(s)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Define the recursive case(s)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Divide the problem into smaller sub-problems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Solve the sub-problems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Combine results to get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7744" y="4180861"/>
            <a:ext cx="64807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Sub-problems solved as a recursive call to the same function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4928839" y="3178099"/>
            <a:ext cx="1723366" cy="970982"/>
          </a:xfrm>
          <a:custGeom>
            <a:avLst/>
            <a:gdLst>
              <a:gd name="connsiteX0" fmla="*/ 535259 w 1723366"/>
              <a:gd name="connsiteY0" fmla="*/ 1471961 h 1471961"/>
              <a:gd name="connsiteX1" fmla="*/ 1572322 w 1723366"/>
              <a:gd name="connsiteY1" fmla="*/ 970156 h 1471961"/>
              <a:gd name="connsiteX2" fmla="*/ 1550020 w 1723366"/>
              <a:gd name="connsiteY2" fmla="*/ 133814 h 1471961"/>
              <a:gd name="connsiteX3" fmla="*/ 0 w 1723366"/>
              <a:gd name="connsiteY3" fmla="*/ 0 h 14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366" h="1471961">
                <a:moveTo>
                  <a:pt x="535259" y="1471961"/>
                </a:moveTo>
                <a:cubicBezTo>
                  <a:pt x="969227" y="1332570"/>
                  <a:pt x="1403195" y="1193180"/>
                  <a:pt x="1572322" y="970156"/>
                </a:cubicBezTo>
                <a:cubicBezTo>
                  <a:pt x="1741449" y="747132"/>
                  <a:pt x="1812074" y="295507"/>
                  <a:pt x="1550020" y="133814"/>
                </a:cubicBezTo>
                <a:cubicBezTo>
                  <a:pt x="1287966" y="-27879"/>
                  <a:pt x="275063" y="16727"/>
                  <a:pt x="0" y="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</TotalTime>
  <Words>1495</Words>
  <Application>Microsoft Office PowerPoint</Application>
  <PresentationFormat>On-screen Show (4:3)</PresentationFormat>
  <Paragraphs>247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 New</vt:lpstr>
      <vt:lpstr>Cambria Math</vt:lpstr>
      <vt:lpstr>Wingdings</vt:lpstr>
      <vt:lpstr>Tahoma</vt:lpstr>
      <vt:lpstr>Consolas</vt:lpstr>
      <vt:lpstr>Arial</vt:lpstr>
      <vt:lpstr>Default Design</vt:lpstr>
      <vt:lpstr>Data Structures</vt:lpstr>
      <vt:lpstr>Recursive Function (1)</vt:lpstr>
      <vt:lpstr>Recursive Function – Number of Repetitions</vt:lpstr>
      <vt:lpstr>Recursive Function – Execution (1)</vt:lpstr>
      <vt:lpstr>Recursive Function – Execution (2)</vt:lpstr>
      <vt:lpstr>Recursive Function – Modification </vt:lpstr>
      <vt:lpstr>Recursive Function – Execution (3) </vt:lpstr>
      <vt:lpstr>Recursion (1)</vt:lpstr>
      <vt:lpstr>Recursion (2) </vt:lpstr>
      <vt:lpstr>Example: Binary Search</vt:lpstr>
      <vt:lpstr>Example: Factorial Function (1)</vt:lpstr>
      <vt:lpstr>Example: Factorial Function (1)</vt:lpstr>
      <vt:lpstr>Stack Overflow (1)</vt:lpstr>
      <vt:lpstr>Stack Overflow (2)</vt:lpstr>
      <vt:lpstr>Example: Linked List Operations</vt:lpstr>
      <vt:lpstr>Counting Nodes in The List</vt:lpstr>
      <vt:lpstr>Displaying List Nodes in Reverse Order</vt:lpstr>
      <vt:lpstr>Recursion or Iteration?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1800</cp:revision>
  <cp:lastPrinted>2013-10-17T07:59:38Z</cp:lastPrinted>
  <dcterms:created xsi:type="dcterms:W3CDTF">2007-03-29T10:37:57Z</dcterms:created>
  <dcterms:modified xsi:type="dcterms:W3CDTF">2021-04-22T07:21:50Z</dcterms:modified>
</cp:coreProperties>
</file>