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692" r:id="rId3"/>
    <p:sldId id="693" r:id="rId4"/>
    <p:sldId id="690" r:id="rId5"/>
    <p:sldId id="694" r:id="rId6"/>
    <p:sldId id="695" r:id="rId7"/>
    <p:sldId id="706" r:id="rId8"/>
    <p:sldId id="697" r:id="rId9"/>
    <p:sldId id="696" r:id="rId10"/>
    <p:sldId id="698" r:id="rId11"/>
    <p:sldId id="700" r:id="rId12"/>
    <p:sldId id="701" r:id="rId13"/>
    <p:sldId id="702" r:id="rId14"/>
    <p:sldId id="703" r:id="rId15"/>
    <p:sldId id="704" r:id="rId16"/>
    <p:sldId id="707" r:id="rId17"/>
    <p:sldId id="705" r:id="rId18"/>
    <p:sldId id="708" r:id="rId19"/>
    <p:sldId id="709" r:id="rId20"/>
    <p:sldId id="710" r:id="rId21"/>
    <p:sldId id="715" r:id="rId22"/>
    <p:sldId id="711" r:id="rId23"/>
    <p:sldId id="712" r:id="rId24"/>
    <p:sldId id="714" r:id="rId25"/>
    <p:sldId id="713" r:id="rId26"/>
    <p:sldId id="717" r:id="rId27"/>
    <p:sldId id="718" r:id="rId28"/>
    <p:sldId id="716" r:id="rId29"/>
    <p:sldId id="719" r:id="rId30"/>
    <p:sldId id="725" r:id="rId31"/>
    <p:sldId id="720" r:id="rId32"/>
    <p:sldId id="724" r:id="rId33"/>
    <p:sldId id="722" r:id="rId34"/>
    <p:sldId id="723" r:id="rId35"/>
    <p:sldId id="520" r:id="rId36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Tahoma" panose="020B0604030504040204" pitchFamily="34" charset="0"/>
      <p:regular r:id="rId42"/>
      <p:bold r:id="rId43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77649" autoAdjust="0"/>
  </p:normalViewPr>
  <p:slideViewPr>
    <p:cSldViewPr>
      <p:cViewPr varScale="1">
        <p:scale>
          <a:sx n="57" d="100"/>
          <a:sy n="57" d="100"/>
        </p:scale>
        <p:origin x="184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4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15-Stacks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15-Stacks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15-Stacks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15-Stacks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15-Stacks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15-Stacks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15-Stacks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/>
              <a:t>15-Stacks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15. Stacks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Stack in Function Calls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begins execution an </a:t>
            </a:r>
            <a:r>
              <a:rPr lang="en-US" dirty="0">
                <a:solidFill>
                  <a:srgbClr val="0070C0"/>
                </a:solidFill>
              </a:rPr>
              <a:t>activation record </a:t>
            </a:r>
            <a:r>
              <a:rPr lang="en-US" dirty="0"/>
              <a:t>is created to store the current execution environment for that function</a:t>
            </a:r>
          </a:p>
          <a:p>
            <a:endParaRPr lang="en-US" dirty="0"/>
          </a:p>
          <a:p>
            <a:r>
              <a:rPr lang="en-US" dirty="0"/>
              <a:t>Activation record contains all the necessary information about a function call, including</a:t>
            </a:r>
          </a:p>
          <a:p>
            <a:pPr lvl="1"/>
            <a:r>
              <a:rPr lang="en-US" dirty="0"/>
              <a:t>Parameters passed by the caller function</a:t>
            </a:r>
          </a:p>
          <a:p>
            <a:pPr lvl="1"/>
            <a:r>
              <a:rPr lang="en-US" dirty="0"/>
              <a:t>Local variables </a:t>
            </a:r>
          </a:p>
          <a:p>
            <a:pPr lvl="1"/>
            <a:r>
              <a:rPr lang="en-US" dirty="0"/>
              <a:t>Content of the registers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Callee</a:t>
            </a:r>
            <a:r>
              <a:rPr lang="en-US" dirty="0"/>
              <a:t>) Function’s return value(s) </a:t>
            </a:r>
          </a:p>
          <a:p>
            <a:pPr lvl="1"/>
            <a:r>
              <a:rPr lang="en-US" dirty="0"/>
              <a:t>Return address of the caller function</a:t>
            </a:r>
          </a:p>
          <a:p>
            <a:pPr lvl="2"/>
            <a:r>
              <a:rPr lang="en-US" dirty="0"/>
              <a:t>Address of instruction following the function call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6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Stack in Function Calls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Each invocation </a:t>
            </a:r>
            <a:r>
              <a:rPr lang="en-US" dirty="0"/>
              <a:t>of a function has its </a:t>
            </a:r>
            <a:r>
              <a:rPr lang="en-US" dirty="0">
                <a:solidFill>
                  <a:srgbClr val="0070C0"/>
                </a:solidFill>
              </a:rPr>
              <a:t>own activation record</a:t>
            </a:r>
          </a:p>
          <a:p>
            <a:pPr lvl="3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Recursive/Multiple calls </a:t>
            </a:r>
            <a:r>
              <a:rPr lang="en-US" dirty="0"/>
              <a:t>to the functions require </a:t>
            </a:r>
            <a:r>
              <a:rPr lang="en-US" dirty="0">
                <a:solidFill>
                  <a:srgbClr val="0070C0"/>
                </a:solidFill>
              </a:rPr>
              <a:t>several activation records </a:t>
            </a:r>
            <a:r>
              <a:rPr lang="en-US" dirty="0"/>
              <a:t>to exist simultaneously</a:t>
            </a:r>
          </a:p>
          <a:p>
            <a:pPr lvl="3"/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function returns </a:t>
            </a:r>
            <a:r>
              <a:rPr lang="en-US" dirty="0"/>
              <a:t>only after </a:t>
            </a:r>
            <a:r>
              <a:rPr lang="en-US" dirty="0">
                <a:solidFill>
                  <a:srgbClr val="0070C0"/>
                </a:solidFill>
              </a:rPr>
              <a:t>all functions it calls have returned </a:t>
            </a:r>
            <a:r>
              <a:rPr lang="en-US" dirty="0"/>
              <a:t>Last In First Out (LIFO) behavior</a:t>
            </a:r>
          </a:p>
          <a:p>
            <a:pPr lvl="3"/>
            <a:endParaRPr lang="en-US" dirty="0"/>
          </a:p>
          <a:p>
            <a:r>
              <a:rPr lang="en-US" dirty="0"/>
              <a:t>A program/OS keeps track of all the functions that have been called using </a:t>
            </a:r>
            <a:r>
              <a:rPr lang="en-US" dirty="0">
                <a:solidFill>
                  <a:srgbClr val="0070C0"/>
                </a:solidFill>
              </a:rPr>
              <a:t>run-time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6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 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a=3;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f1(a);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statement 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f1(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x){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&lt;&lt; f2(x+1);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statement 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f2(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p){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q=f3(p/2);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statement C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2*q;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f3(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n){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n*n+1;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55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called …</a:t>
            </a:r>
          </a:p>
          <a:p>
            <a:pPr lvl="1"/>
            <a:r>
              <a:rPr lang="en-US" dirty="0"/>
              <a:t>Copy of activation record pushed onto run-time stack</a:t>
            </a:r>
          </a:p>
          <a:p>
            <a:pPr lvl="1"/>
            <a:r>
              <a:rPr lang="en-US" dirty="0"/>
              <a:t>Arguments copied into parameter spaces</a:t>
            </a:r>
          </a:p>
          <a:p>
            <a:pPr lvl="1"/>
            <a:r>
              <a:rPr lang="en-US" dirty="0"/>
              <a:t>Control transferred to starting address of body of function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091" y="5474313"/>
            <a:ext cx="5976664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OS denotes that when execution of main() is completed, it returns to the operating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3114" y="3300171"/>
            <a:ext cx="146231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 value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54239" y="2832242"/>
            <a:ext cx="7227062" cy="2525403"/>
            <a:chOff x="1054239" y="2832242"/>
            <a:chExt cx="7227062" cy="252540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4239" y="2832242"/>
              <a:ext cx="7227062" cy="2525403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5910234" y="3496362"/>
              <a:ext cx="17603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 address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0495" y="3300172"/>
              <a:ext cx="146231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154" y="3300171"/>
              <a:ext cx="144385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Return value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38608" y="3573704"/>
              <a:ext cx="14623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Parameters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27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void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a=3;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f1(a);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statement 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void f1(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x){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&lt;&lt; f2(x+1);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statement 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f2(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p){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q=f3(p/2);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statement C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return 2*q;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f3(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n){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return n*n+1;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9042" y="4495840"/>
            <a:ext cx="5814958" cy="23639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6100" y="1155935"/>
            <a:ext cx="4572976" cy="159796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16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Dynamic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possible implementations of stack data structure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Static, i.e., fixed size implementation using arrays</a:t>
            </a:r>
          </a:p>
          <a:p>
            <a:endParaRPr lang="en-US" dirty="0"/>
          </a:p>
          <a:p>
            <a:pPr lvl="1"/>
            <a:r>
              <a:rPr lang="en-US" dirty="0"/>
              <a:t>Dynamic implementation using linked lists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0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Array-based Implementation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9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First Solution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are stored in contiguous cells of an array</a:t>
            </a:r>
          </a:p>
          <a:p>
            <a:endParaRPr lang="en-US" dirty="0"/>
          </a:p>
          <a:p>
            <a:r>
              <a:rPr lang="en-US" dirty="0"/>
              <a:t>New elements can be inserted to the top of the list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91880" y="5269682"/>
            <a:ext cx="2438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GB" altLang="en-US" sz="2400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91880" y="4752157"/>
            <a:ext cx="2438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GB" altLang="en-US" sz="2400">
              <a:latin typeface="+mn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91880" y="4296544"/>
            <a:ext cx="2438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+mn-lt"/>
                <a:cs typeface="Times New Roman" panose="02020603050405020304" pitchFamily="18" charset="0"/>
              </a:rPr>
              <a:t>Last Element</a:t>
            </a:r>
            <a:endParaRPr lang="en-US" altLang="en-US" sz="2000">
              <a:latin typeface="+mn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1880" y="3840932"/>
            <a:ext cx="2438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GB" altLang="en-US" sz="2000">
              <a:latin typeface="+mn-lt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1880" y="3380557"/>
            <a:ext cx="2438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+mn-lt"/>
                <a:cs typeface="Times New Roman" panose="02020603050405020304" pitchFamily="18" charset="0"/>
              </a:rPr>
              <a:t>Second Element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491880" y="2924944"/>
            <a:ext cx="2438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First Element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491880" y="2924944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491880" y="5787207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491880" y="2924944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930280" y="2924944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491880" y="3380557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491880" y="3840932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491880" y="4296544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491880" y="4752157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491880" y="5269682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21" name="AutoShape 19"/>
          <p:cNvSpPr>
            <a:spLocks/>
          </p:cNvSpPr>
          <p:nvPr/>
        </p:nvSpPr>
        <p:spPr bwMode="auto">
          <a:xfrm>
            <a:off x="6006480" y="2924944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400">
              <a:latin typeface="+mn-lt"/>
            </a:endParaRPr>
          </a:p>
        </p:txBody>
      </p:sp>
      <p:sp>
        <p:nvSpPr>
          <p:cNvPr id="22" name="AutoShape 20"/>
          <p:cNvSpPr>
            <a:spLocks/>
          </p:cNvSpPr>
          <p:nvPr/>
        </p:nvSpPr>
        <p:spPr bwMode="auto">
          <a:xfrm>
            <a:off x="6006480" y="4829944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400">
              <a:latin typeface="+mn-lt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158880" y="3601189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List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158880" y="5121855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Empty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017937" y="5314878"/>
            <a:ext cx="14739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 err="1">
                <a:latin typeface="+mn-lt"/>
              </a:rPr>
              <a:t>maxlength</a:t>
            </a:r>
            <a:endParaRPr lang="en-US" altLang="en-US" sz="2000" dirty="0">
              <a:latin typeface="+mn-lt"/>
            </a:endParaRP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836962" y="2955104"/>
            <a:ext cx="1590675" cy="400050"/>
            <a:chOff x="1110" y="2981"/>
            <a:chExt cx="1002" cy="252"/>
          </a:xfrm>
        </p:grpSpPr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440" y="31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1110" y="2981"/>
              <a:ext cx="57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>
                  <a:latin typeface="+mn-lt"/>
                </a:rPr>
                <a:t>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4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First Solution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 </a:t>
            </a:r>
          </a:p>
          <a:p>
            <a:pPr lvl="1"/>
            <a:r>
              <a:rPr lang="en-US" altLang="en-US" dirty="0"/>
              <a:t>Every PUSH and POP requires moving the entire array up and down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95936" y="1484784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000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95936" y="2399184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000">
              <a:latin typeface="+mn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95936" y="1941984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000">
              <a:latin typeface="+mn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995936" y="2856384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000">
              <a:latin typeface="+mn-lt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995936" y="3313584"/>
            <a:ext cx="990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000">
              <a:latin typeface="+mn-lt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95936" y="422798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000">
              <a:latin typeface="+mn-lt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995936" y="1484784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>
                <a:latin typeface="+mn-lt"/>
              </a:rPr>
              <a:t>1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995936" y="1484784"/>
            <a:ext cx="990600" cy="914400"/>
            <a:chOff x="384" y="1824"/>
            <a:chExt cx="624" cy="576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84" y="211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+mn-lt"/>
                </a:rPr>
                <a:t>1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4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+mn-lt"/>
                </a:rPr>
                <a:t>2</a:t>
              </a:r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3995936" y="1484784"/>
            <a:ext cx="990600" cy="1371600"/>
            <a:chOff x="1440" y="1776"/>
            <a:chExt cx="624" cy="864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440" y="23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+mn-lt"/>
                </a:rPr>
                <a:t>1</a:t>
              </a:r>
            </a:p>
          </p:txBody>
        </p: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1440" y="1776"/>
              <a:ext cx="624" cy="576"/>
              <a:chOff x="384" y="1824"/>
              <a:chExt cx="624" cy="576"/>
            </a:xfrm>
          </p:grpSpPr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384" y="211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+mn-lt"/>
                  </a:rPr>
                  <a:t>2</a:t>
                </a:r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+mn-lt"/>
                  </a:rPr>
                  <a:t>3</a:t>
                </a:r>
              </a:p>
            </p:txBody>
          </p:sp>
        </p:grp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3995936" y="1484784"/>
            <a:ext cx="990600" cy="1371600"/>
            <a:chOff x="1488" y="2016"/>
            <a:chExt cx="624" cy="864"/>
          </a:xfrm>
        </p:grpSpPr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488" y="2592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2000">
                <a:latin typeface="+mn-lt"/>
              </a:endParaRPr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1488" y="2016"/>
              <a:ext cx="624" cy="576"/>
              <a:chOff x="384" y="1824"/>
              <a:chExt cx="624" cy="576"/>
            </a:xfrm>
          </p:grpSpPr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384" y="211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dirty="0">
                    <a:latin typeface="+mn-lt"/>
                  </a:rPr>
                  <a:t>1</a:t>
                </a: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+mn-lt"/>
                  </a:rPr>
                  <a:t>2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 rot="5400000">
            <a:off x="4183879" y="353432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90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Better Solution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Idea</a:t>
            </a:r>
          </a:p>
          <a:p>
            <a:r>
              <a:rPr lang="en-US" dirty="0"/>
              <a:t>Anchor the top of the stack at the bottom of the array</a:t>
            </a:r>
          </a:p>
          <a:p>
            <a:r>
              <a:rPr lang="en-US" dirty="0"/>
              <a:t>Let the stack grow towards the top of the array</a:t>
            </a:r>
          </a:p>
          <a:p>
            <a:r>
              <a:rPr lang="en-US" dirty="0"/>
              <a:t>Top indicates the current position of the first stack element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647876" y="3613498"/>
            <a:ext cx="2438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GB" altLang="en-US" sz="2400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47876" y="3095973"/>
            <a:ext cx="2438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GB" altLang="en-US" sz="2400">
              <a:latin typeface="+mn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47876" y="3661833"/>
            <a:ext cx="2438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Last Element</a:t>
            </a:r>
            <a:endParaRPr lang="en-US" altLang="en-US" sz="2000" dirty="0">
              <a:latin typeface="+mn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47876" y="2184748"/>
            <a:ext cx="2438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GB" altLang="en-US" sz="2000">
              <a:latin typeface="+mn-lt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609777" y="2631191"/>
            <a:ext cx="2438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Second Element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609777" y="2175578"/>
            <a:ext cx="2438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First Element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647876" y="1268760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647876" y="413102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647876" y="1268760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086276" y="1268760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647876" y="172437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647876" y="2184748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647876" y="2640360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647876" y="309597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647876" y="3613498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21" name="AutoShape 19"/>
          <p:cNvSpPr>
            <a:spLocks/>
          </p:cNvSpPr>
          <p:nvPr/>
        </p:nvSpPr>
        <p:spPr bwMode="auto">
          <a:xfrm>
            <a:off x="6189370" y="2306204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400">
              <a:latin typeface="+mn-lt"/>
            </a:endParaRPr>
          </a:p>
        </p:txBody>
      </p:sp>
      <p:sp>
        <p:nvSpPr>
          <p:cNvPr id="22" name="AutoShape 20"/>
          <p:cNvSpPr>
            <a:spLocks/>
          </p:cNvSpPr>
          <p:nvPr/>
        </p:nvSpPr>
        <p:spPr bwMode="auto">
          <a:xfrm>
            <a:off x="6183760" y="1235556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400">
              <a:latin typeface="+mn-lt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359301" y="2982449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List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336160" y="1527467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Empty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173933" y="3658694"/>
            <a:ext cx="14739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 err="1">
                <a:latin typeface="+mn-lt"/>
              </a:rPr>
              <a:t>maxlength</a:t>
            </a:r>
            <a:endParaRPr lang="en-US" altLang="en-US" sz="2000" dirty="0">
              <a:latin typeface="+mn-lt"/>
            </a:endParaRP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967555" y="2184748"/>
            <a:ext cx="1590675" cy="400050"/>
            <a:chOff x="1110" y="2981"/>
            <a:chExt cx="1002" cy="252"/>
          </a:xfrm>
        </p:grpSpPr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440" y="31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110" y="2981"/>
              <a:ext cx="57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>
                  <a:latin typeface="+mn-lt"/>
                </a:rPr>
                <a:t>top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665407" y="3140968"/>
            <a:ext cx="242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090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is a special kind of list </a:t>
            </a:r>
          </a:p>
          <a:p>
            <a:pPr lvl="1"/>
            <a:r>
              <a:rPr lang="en-US" dirty="0"/>
              <a:t>Insertion and deletions takes place at one end called </a:t>
            </a:r>
            <a:r>
              <a:rPr lang="en-US" dirty="0">
                <a:solidFill>
                  <a:srgbClr val="0070C0"/>
                </a:solidFill>
              </a:rPr>
              <a:t>top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Other names</a:t>
            </a:r>
          </a:p>
          <a:p>
            <a:pPr lvl="1"/>
            <a:r>
              <a:rPr lang="en-US" dirty="0"/>
              <a:t>Push down list</a:t>
            </a:r>
          </a:p>
          <a:p>
            <a:pPr lvl="1"/>
            <a:r>
              <a:rPr lang="en-US" dirty="0"/>
              <a:t>Last In First Out (LIFO)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7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ifndef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INTSTACK_H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#define INTSTACK_H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private: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*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stackArray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stackSize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top;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public: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~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 );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push(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pop(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&amp;);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endif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29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size)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//constructor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stackArray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[size]; 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stackSize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= size; 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top = -1;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/>
              <a:t>Destructor 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::~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//destructor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[]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stackArray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29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</a:t>
            </a:r>
          </a:p>
          <a:p>
            <a:pPr marL="40005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status;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(top ==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stackSize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- 1)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status = true;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status = false;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status;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return (top == stackSize-1);</a:t>
            </a:r>
            <a:b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28575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/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2000" dirty="0">
                <a:cs typeface="Courier New" panose="02070309020205020404" pitchFamily="49" charset="0"/>
              </a:rPr>
              <a:t> function </a:t>
            </a:r>
          </a:p>
          <a:p>
            <a:pPr marL="40005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(top == -1);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285750"/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16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inserts the argument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dirty="0"/>
              <a:t> onto the stack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691680" y="1892709"/>
            <a:ext cx="5472956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::push(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()) 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{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&lt;&lt; "The stack is full.\n";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else 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{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top++;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stackArray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[top] =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5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864096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removes the value from top of the stack and returns it as a reference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691680" y="2333119"/>
            <a:ext cx="5472956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::pop(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&amp;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{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&lt;&lt; "The stack is empty.\n";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{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stackArray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[top];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top--;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2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Stack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stack(4);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508104" y="2928915"/>
            <a:ext cx="411938" cy="14537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508104" y="3288955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08104" y="3648995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08104" y="4009035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16177" y="290438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16177" y="32856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177" y="3626314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6177" y="4007537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45889" y="2904385"/>
            <a:ext cx="137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stackArray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863897" y="3108935"/>
            <a:ext cx="644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54389" y="2969709"/>
            <a:ext cx="6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3722" y="3418155"/>
            <a:ext cx="136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stackSize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822895" y="2892264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822895" y="3401055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22895" y="29011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44914" y="34170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4963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Stack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stack(4);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"Pushing Integers\n";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760638" y="2973787"/>
            <a:ext cx="411938" cy="14537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760638" y="333382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60638" y="369386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60638" y="405390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8711" y="29492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68711" y="33304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8711" y="3671186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8711" y="4052409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8423" y="2949257"/>
            <a:ext cx="137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stackArray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16431" y="3153807"/>
            <a:ext cx="644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06923" y="3014581"/>
            <a:ext cx="6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6256" y="3463027"/>
            <a:ext cx="136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stackSize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75429" y="2937136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75429" y="3445927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32059" y="2946058"/>
            <a:ext cx="39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97448" y="346192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08625" y="2950755"/>
            <a:ext cx="39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0638" y="3342082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68721" y="3693867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60637" y="4062365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040843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Stack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97" y="1124744"/>
            <a:ext cx="5959846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stack(4);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"Pushing Integers\n";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"Popping...\n";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760638" y="2973787"/>
            <a:ext cx="411938" cy="14537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760638" y="333382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60638" y="369386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60638" y="405390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8711" y="29492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68711" y="33304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8711" y="3671186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8711" y="4052409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8423" y="2949257"/>
            <a:ext cx="137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stackArray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16431" y="3153807"/>
            <a:ext cx="644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06923" y="3014581"/>
            <a:ext cx="6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6256" y="3463027"/>
            <a:ext cx="136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stackSize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75429" y="2937136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75429" y="3445927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32059" y="2946058"/>
            <a:ext cx="39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10895" y="3461922"/>
            <a:ext cx="35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08625" y="2950755"/>
            <a:ext cx="39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0638" y="3342082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68721" y="3693867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71859" y="1638303"/>
            <a:ext cx="84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77919" y="1622308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86491" y="1638303"/>
            <a:ext cx="5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1" name="Freeform 30"/>
          <p:cNvSpPr/>
          <p:nvPr/>
        </p:nvSpPr>
        <p:spPr>
          <a:xfrm>
            <a:off x="5905290" y="1949824"/>
            <a:ext cx="589639" cy="1008529"/>
          </a:xfrm>
          <a:custGeom>
            <a:avLst/>
            <a:gdLst>
              <a:gd name="connsiteX0" fmla="*/ 51757 w 589639"/>
              <a:gd name="connsiteY0" fmla="*/ 1008529 h 1008529"/>
              <a:gd name="connsiteX1" fmla="*/ 51757 w 589639"/>
              <a:gd name="connsiteY1" fmla="*/ 403411 h 1008529"/>
              <a:gd name="connsiteX2" fmla="*/ 589639 w 589639"/>
              <a:gd name="connsiteY2" fmla="*/ 0 h 100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639" h="1008529">
                <a:moveTo>
                  <a:pt x="51757" y="1008529"/>
                </a:moveTo>
                <a:cubicBezTo>
                  <a:pt x="6933" y="790014"/>
                  <a:pt x="-37890" y="571499"/>
                  <a:pt x="51757" y="403411"/>
                </a:cubicBezTo>
                <a:cubicBezTo>
                  <a:pt x="141404" y="235323"/>
                  <a:pt x="365521" y="117661"/>
                  <a:pt x="589639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7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Stack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97" y="1124744"/>
            <a:ext cx="5959846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stack(4);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"Pushing Integers\n";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"Popping...\n";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806628" y="1196752"/>
            <a:ext cx="3851920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Pushing Integers</a:t>
            </a:r>
          </a:p>
          <a:p>
            <a:r>
              <a:rPr lang="en-US" dirty="0"/>
              <a:t>Popping… 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15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3756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Pointer-based Implementation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2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 on floor</a:t>
            </a:r>
          </a:p>
          <a:p>
            <a:endParaRPr lang="en-US" dirty="0"/>
          </a:p>
          <a:p>
            <a:r>
              <a:rPr lang="en-US" dirty="0"/>
              <a:t>Dishes on a shelf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02" y="3789040"/>
            <a:ext cx="3182321" cy="2090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98" y="3564654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98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Pointer-based Implementation of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can expand or shrink with each </a:t>
            </a:r>
            <a:r>
              <a:rPr lang="en-US" dirty="0">
                <a:solidFill>
                  <a:srgbClr val="0070C0"/>
                </a:solidFill>
              </a:rPr>
              <a:t>push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pop</a:t>
            </a:r>
            <a:r>
              <a:rPr lang="en-US" dirty="0"/>
              <a:t> operation	</a:t>
            </a:r>
          </a:p>
          <a:p>
            <a:r>
              <a:rPr lang="en-US" dirty="0">
                <a:solidFill>
                  <a:srgbClr val="0070C0"/>
                </a:solidFill>
              </a:rPr>
              <a:t>Push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pop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operate</a:t>
            </a:r>
            <a:r>
              <a:rPr lang="en-US" dirty="0"/>
              <a:t> only on the </a:t>
            </a:r>
            <a:r>
              <a:rPr lang="en-US" dirty="0">
                <a:solidFill>
                  <a:srgbClr val="0070C0"/>
                </a:solidFill>
              </a:rPr>
              <a:t>header cell</a:t>
            </a:r>
            <a:r>
              <a:rPr lang="en-US" dirty="0"/>
              <a:t>, i.e., the first cell of  the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81076" y="378904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571676" y="378904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638476" y="378904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629076" y="378904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695876" y="378904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686476" y="378904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809676" y="3865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+mn-lt"/>
              </a:rPr>
              <a:t>x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867076" y="3865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+mn-lt"/>
              </a:rPr>
              <a:t>y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800276" y="40938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857676" y="40938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762676" y="3408040"/>
            <a:ext cx="304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6000">
                <a:latin typeface="+mn-lt"/>
              </a:rPr>
              <a:t>.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848276" y="3865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+mn-lt"/>
              </a:rPr>
              <a:t>z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742876" y="40938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980876" y="3798565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+mn-lt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209890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node *next;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}*top;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Push(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Pop(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662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returns true if the stack is empty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9752" y="2471618"/>
            <a:ext cx="4032622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Stack::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(top==NULL)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6946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/>
              <a:t>function inserts a node at the top/head of the stack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123467" y="2420888"/>
            <a:ext cx="4897066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Stack::Push(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node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=new node;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-&gt;data=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-&gt;next=top;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top=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3313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/>
              <a:t>function deletes the node from the top of the stack and returns its data by reference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123467" y="2086462"/>
            <a:ext cx="4897066" cy="39703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Stack:Pop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&lt;&lt;“underflow error”; 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indent="-571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top;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top-&gt;data;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top = top-&gt;next;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delete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535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ADT emphasizes specific operations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Uses an explicit linear ordering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Insertions and removals are performed individually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Inserted objects are pushed onto the stack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Top of the stack is the most recently pushed object onto the stack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an object is popped from the stack, the current top is erased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3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 – Operations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Graphically, the stack operations are viewed as follows: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9" name="Picture 4" descr="C:\Users\dwharder\Desktop\s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63" y="2349500"/>
            <a:ext cx="2447925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Users\dwharder\Desktop\s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575" y="2466975"/>
            <a:ext cx="1614488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C:\Users\dwharder\Desktop\s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7888" y="2352675"/>
            <a:ext cx="1757362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770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 – Operations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MAKENULL(S)</a:t>
            </a:r>
          </a:p>
          <a:p>
            <a:pPr lvl="1"/>
            <a:r>
              <a:rPr lang="en-US" dirty="0"/>
              <a:t>Make Stack S be an empty stack</a:t>
            </a:r>
          </a:p>
          <a:p>
            <a:pPr lvl="3"/>
            <a:endParaRPr lang="en-US" dirty="0"/>
          </a:p>
          <a:p>
            <a:r>
              <a:rPr lang="en-US" dirty="0"/>
              <a:t>TOP(S)</a:t>
            </a:r>
          </a:p>
          <a:p>
            <a:pPr lvl="1"/>
            <a:r>
              <a:rPr lang="en-US" dirty="0"/>
              <a:t>Return the element at the top of stack S</a:t>
            </a:r>
          </a:p>
          <a:p>
            <a:pPr lvl="3"/>
            <a:endParaRPr lang="en-US" dirty="0"/>
          </a:p>
          <a:p>
            <a:r>
              <a:rPr lang="en-US" dirty="0"/>
              <a:t>POP(S)</a:t>
            </a:r>
          </a:p>
          <a:p>
            <a:pPr lvl="1"/>
            <a:r>
              <a:rPr lang="en-US" dirty="0"/>
              <a:t>Remove the top element of the stack</a:t>
            </a:r>
          </a:p>
          <a:p>
            <a:pPr lvl="4"/>
            <a:endParaRPr lang="en-US" dirty="0"/>
          </a:p>
          <a:p>
            <a:r>
              <a:rPr lang="en-US" dirty="0"/>
              <a:t>PUSH(</a:t>
            </a:r>
            <a:r>
              <a:rPr lang="en-US" dirty="0" err="1"/>
              <a:t>S,x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Insert the element x at the top of the stack</a:t>
            </a:r>
          </a:p>
          <a:p>
            <a:pPr lvl="4"/>
            <a:endParaRPr lang="en-US" dirty="0"/>
          </a:p>
          <a:p>
            <a:r>
              <a:rPr lang="en-US" dirty="0"/>
              <a:t>EMPTY(S)</a:t>
            </a:r>
          </a:p>
          <a:p>
            <a:pPr lvl="1"/>
            <a:r>
              <a:rPr lang="en-US" dirty="0"/>
              <a:t>Return true if S is an empty stack and return false otherwise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62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igure 18-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0336"/>
            <a:ext cx="6477000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Operations of Stack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7" name="Picture 4" descr="Figure 18-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6000" y="3534032"/>
            <a:ext cx="5172000" cy="22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4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applications</a:t>
            </a:r>
          </a:p>
          <a:p>
            <a:pPr lvl="1"/>
            <a:r>
              <a:rPr lang="en-US" dirty="0"/>
              <a:t>Parsing code</a:t>
            </a:r>
          </a:p>
          <a:p>
            <a:pPr lvl="2"/>
            <a:r>
              <a:rPr lang="en-US" dirty="0"/>
              <a:t>Matching parenthesis</a:t>
            </a:r>
          </a:p>
          <a:p>
            <a:pPr lvl="2"/>
            <a:r>
              <a:rPr lang="en-US" dirty="0"/>
              <a:t>XML (e.g., XHTML)</a:t>
            </a:r>
          </a:p>
          <a:p>
            <a:pPr lvl="1"/>
            <a:r>
              <a:rPr lang="en-US" dirty="0"/>
              <a:t>Tracking function calls</a:t>
            </a:r>
          </a:p>
          <a:p>
            <a:pPr lvl="1"/>
            <a:r>
              <a:rPr lang="en-US" dirty="0"/>
              <a:t>Dealing with undo/redo operations</a:t>
            </a:r>
          </a:p>
          <a:p>
            <a:endParaRPr lang="en-US" dirty="0"/>
          </a:p>
          <a:p>
            <a:r>
              <a:rPr lang="en-US" dirty="0"/>
              <a:t>The stack is a very simple data structure</a:t>
            </a:r>
          </a:p>
          <a:p>
            <a:pPr lvl="1"/>
            <a:r>
              <a:rPr lang="en-US" dirty="0"/>
              <a:t>Given any problem, if it is possible to use a stack, this significantly simplifies the solution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94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  <a:p>
            <a:pPr lvl="1"/>
            <a:r>
              <a:rPr lang="en-US" dirty="0"/>
              <a:t>Solving one problem may lead to subsequent problems</a:t>
            </a:r>
          </a:p>
          <a:p>
            <a:pPr lvl="1"/>
            <a:r>
              <a:rPr lang="en-US" dirty="0"/>
              <a:t>These problems may result in further problems</a:t>
            </a:r>
          </a:p>
          <a:p>
            <a:pPr lvl="1"/>
            <a:r>
              <a:rPr lang="en-US" dirty="0"/>
              <a:t>As problems are solved, focus shifts back to the problem which lead to the solved problem</a:t>
            </a:r>
          </a:p>
          <a:p>
            <a:endParaRPr lang="en-US" dirty="0"/>
          </a:p>
          <a:p>
            <a:r>
              <a:rPr lang="en-US" dirty="0"/>
              <a:t>Notice that function calls behave similarly</a:t>
            </a:r>
          </a:p>
          <a:p>
            <a:pPr lvl="1"/>
            <a:r>
              <a:rPr lang="en-US" dirty="0"/>
              <a:t>A function is a collection of code which solves a problem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15-Stacks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479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</TotalTime>
  <Words>1964</Words>
  <Application>Microsoft Office PowerPoint</Application>
  <PresentationFormat>On-screen Show (4:3)</PresentationFormat>
  <Paragraphs>463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Wingdings</vt:lpstr>
      <vt:lpstr>Consolas</vt:lpstr>
      <vt:lpstr>Courier New</vt:lpstr>
      <vt:lpstr>Tahoma</vt:lpstr>
      <vt:lpstr>Default Design</vt:lpstr>
      <vt:lpstr>Data Structures</vt:lpstr>
      <vt:lpstr>Stack</vt:lpstr>
      <vt:lpstr>Stack Examples</vt:lpstr>
      <vt:lpstr>Stack ADT</vt:lpstr>
      <vt:lpstr>Stack ADT – Operations (1)</vt:lpstr>
      <vt:lpstr>Stack ADT – Operations (2)</vt:lpstr>
      <vt:lpstr>Push and Pop Operations of Stack </vt:lpstr>
      <vt:lpstr>Applications (1)</vt:lpstr>
      <vt:lpstr>Applications (2) </vt:lpstr>
      <vt:lpstr>Use of Stack in Function Calls (1)</vt:lpstr>
      <vt:lpstr>Use of Stack in Function Calls (2)</vt:lpstr>
      <vt:lpstr>Runtime Stack Example (1)</vt:lpstr>
      <vt:lpstr>Runtime Stack</vt:lpstr>
      <vt:lpstr>Runtime Stack Example (2)</vt:lpstr>
      <vt:lpstr>Static and Dynamic Stacks</vt:lpstr>
      <vt:lpstr>PowerPoint Presentation</vt:lpstr>
      <vt:lpstr>Array Implementation – First Solution (1)</vt:lpstr>
      <vt:lpstr>Array Implementation – First Solution (2)</vt:lpstr>
      <vt:lpstr>Array Implementation – Better Solution (2)</vt:lpstr>
      <vt:lpstr>Array Implementation – Code (1)</vt:lpstr>
      <vt:lpstr>Array Implementation – Code (2)</vt:lpstr>
      <vt:lpstr>Array Implementation – Code (3)</vt:lpstr>
      <vt:lpstr>Array Implementation – Code (4)</vt:lpstr>
      <vt:lpstr>Array Implementation – Code (5)</vt:lpstr>
      <vt:lpstr>Using Stack (1)</vt:lpstr>
      <vt:lpstr>Using Stack (2)</vt:lpstr>
      <vt:lpstr>Using Stack (3)</vt:lpstr>
      <vt:lpstr>Using Stack (4)</vt:lpstr>
      <vt:lpstr>PowerPoint Presentation</vt:lpstr>
      <vt:lpstr>Pointer-based Implementation of Stacks</vt:lpstr>
      <vt:lpstr>Pointer Implementation – Code (1)</vt:lpstr>
      <vt:lpstr>Pointer Implementation – Code (2)</vt:lpstr>
      <vt:lpstr>Pointer Implementation – Code (3)</vt:lpstr>
      <vt:lpstr>Pointer Implementation – Code (4)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Hassan Mustafa</cp:lastModifiedBy>
  <cp:revision>1919</cp:revision>
  <cp:lastPrinted>2013-10-17T07:59:38Z</cp:lastPrinted>
  <dcterms:created xsi:type="dcterms:W3CDTF">2007-03-29T10:37:57Z</dcterms:created>
  <dcterms:modified xsi:type="dcterms:W3CDTF">2020-10-26T16:29:53Z</dcterms:modified>
</cp:coreProperties>
</file>