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56" r:id="rId2"/>
    <p:sldId id="726" r:id="rId3"/>
    <p:sldId id="727" r:id="rId4"/>
    <p:sldId id="729" r:id="rId5"/>
    <p:sldId id="731" r:id="rId6"/>
    <p:sldId id="728" r:id="rId7"/>
    <p:sldId id="732" r:id="rId8"/>
    <p:sldId id="730" r:id="rId9"/>
    <p:sldId id="733" r:id="rId10"/>
    <p:sldId id="734" r:id="rId11"/>
    <p:sldId id="739" r:id="rId12"/>
    <p:sldId id="740" r:id="rId13"/>
    <p:sldId id="741" r:id="rId14"/>
    <p:sldId id="742" r:id="rId15"/>
    <p:sldId id="743" r:id="rId16"/>
    <p:sldId id="735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4" r:id="rId27"/>
    <p:sldId id="753" r:id="rId28"/>
    <p:sldId id="755" r:id="rId29"/>
    <p:sldId id="756" r:id="rId30"/>
    <p:sldId id="758" r:id="rId31"/>
    <p:sldId id="757" r:id="rId32"/>
    <p:sldId id="759" r:id="rId33"/>
    <p:sldId id="764" r:id="rId34"/>
    <p:sldId id="761" r:id="rId35"/>
    <p:sldId id="762" r:id="rId36"/>
    <p:sldId id="520" r:id="rId37"/>
    <p:sldId id="765" r:id="rId38"/>
    <p:sldId id="766" r:id="rId39"/>
    <p:sldId id="767" r:id="rId40"/>
  </p:sldIdLst>
  <p:sldSz cx="9144000" cy="6858000" type="screen4x3"/>
  <p:notesSz cx="7099300" cy="10234613"/>
  <p:embeddedFontLst>
    <p:embeddedFont>
      <p:font typeface="ＭＳ Ｐゴシック" panose="020B0600070205080204" pitchFamily="34" charset="-128"/>
      <p:regular r:id="rId42"/>
    </p:embeddedFont>
    <p:embeddedFont>
      <p:font typeface="Tahoma" panose="020B0604030504040204" pitchFamily="34" charset="0"/>
      <p:regular r:id="rId43"/>
      <p:bold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</p:embeddedFont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3399"/>
    <a:srgbClr val="FF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9" autoAdjust="0"/>
    <p:restoredTop sz="77649" autoAdjust="0"/>
  </p:normalViewPr>
  <p:slideViewPr>
    <p:cSldViewPr>
      <p:cViewPr varScale="1">
        <p:scale>
          <a:sx n="57" d="100"/>
          <a:sy n="57" d="100"/>
        </p:scale>
        <p:origin x="1848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265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E307F30-E95D-4DC1-945B-D02103101FA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3B227E-7079-4B80-BA2E-DD57F6C58329}" type="slidenum">
              <a:rPr lang="en-GB"/>
              <a:pPr/>
              <a:t>1</a:t>
            </a:fld>
            <a:endParaRPr lang="en-GB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10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pitchFamily="34" charset="-128"/>
              </a:rPr>
              <a:t>Infix: A-B/(C*D^E)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pitchFamily="34" charset="-128"/>
              </a:rPr>
              <a:t>Postfix: ABCDE^*/-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ＭＳ Ｐゴシック" pitchFamily="34" charset="-128"/>
              </a:rPr>
              <a:t>Prefix: -A/B*C^DE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600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Associativity property:  Which operator is evaluated first when two operators with the same precedence are adjacent in an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193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88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07F30-E95D-4DC1-945B-D02103101FA8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42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7163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13-Stacks Applications</a:t>
            </a: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30464EE-74C5-42DE-B41A-1E7939C181C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486" name="Line 6"/>
          <p:cNvSpPr>
            <a:spLocks noChangeShapeType="1"/>
          </p:cNvSpPr>
          <p:nvPr userDrawn="1"/>
        </p:nvSpPr>
        <p:spPr bwMode="auto">
          <a:xfrm>
            <a:off x="323850" y="35004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13-Stacks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CE2B5B-3ECC-4073-85E0-5A38BE95B70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74638"/>
            <a:ext cx="2124075" cy="5851525"/>
          </a:xfrm>
        </p:spPr>
        <p:txBody>
          <a:bodyPr vert="eaVert"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6219825" cy="5851525"/>
          </a:xfrm>
        </p:spPr>
        <p:txBody>
          <a:bodyPr vert="eaVert"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6920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13-Stacks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C10656-B5F6-4C2B-B258-D0013A6A179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11256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5pPr>
              <a:defRPr sz="15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62088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13-Stacks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C8D6E8-E2D4-466A-B54E-56FCD6F950C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13-Stacks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227E4-7A49-48B5-9005-D3E138ABBA16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171950" cy="5001419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13-Stacks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4D7F138-CABA-494C-B139-3348C3F117E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4776" cy="114300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13-Stacks Applications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A79DA3-BF4E-40A8-8F6E-F5109A9F2DA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77787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13-Stacks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65293E3-F4F3-4363-BC2F-E6A2CD940E4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13-Stacks Applications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FD2D0C-D78B-4496-B32C-58738062D58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13-Stacks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03EBF0-A890-4352-8C84-0E2FE7968D9C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59832" y="6381750"/>
            <a:ext cx="3024188" cy="47625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GB" dirty="0" smtClean="0"/>
              <a:t>13-Stacks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CAE48C-F1F9-47E0-96BC-AD3F31B5CC07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2237" y="188640"/>
            <a:ext cx="8494776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124744"/>
            <a:ext cx="84963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832" y="6381750"/>
            <a:ext cx="30241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 dirty="0" smtClean="0"/>
              <a:t>13-Stacks Applications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C9CEF86-67DF-4174-BD01-46D228FA3D60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50825" y="1052736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70C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Tahoma" pitchFamily="34" charset="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5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16-Stack </a:t>
            </a:r>
            <a:r>
              <a:rPr lang="en-GB" dirty="0" smtClean="0"/>
              <a:t>Applications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0464EE-74C5-42DE-B41A-1E7939C181C3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Data Structures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 smtClean="0"/>
              <a:t>16. </a:t>
            </a:r>
            <a:r>
              <a:rPr lang="de-DE" b="1" dirty="0" smtClean="0"/>
              <a:t>Applications of Stacks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Convert 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10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580842"/>
              </p:ext>
            </p:extLst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</a:t>
            </a:r>
            <a:r>
              <a:rPr lang="en-US" alt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A+B*C</a:t>
            </a:r>
            <a:endParaRPr lang="en-US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Convert 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788413"/>
              </p:ext>
            </p:extLst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A+B*C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75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Convert 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12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8510155"/>
              </p:ext>
            </p:extLst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A+B*C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55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Convert 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13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462993"/>
              </p:ext>
            </p:extLst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A+B*C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63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Convert 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14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985606"/>
              </p:ext>
            </p:extLst>
          </p:nvPr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A+B*C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739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Convert 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15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250330"/>
              </p:ext>
            </p:extLst>
          </p:nvPr>
        </p:nvGraphicFramePr>
        <p:xfrm>
          <a:off x="5652120" y="3681028"/>
          <a:ext cx="3366377" cy="3154948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A+B*C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8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Convert Infix to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16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/>
        </p:nvGraphicFramePr>
        <p:xfrm>
          <a:off x="5652120" y="3681028"/>
          <a:ext cx="3366377" cy="316058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ABC*+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A+B*C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01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Convert Infix to Postfix – Practice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17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740463"/>
              </p:ext>
            </p:extLst>
          </p:nvPr>
        </p:nvGraphicFramePr>
        <p:xfrm>
          <a:off x="5652120" y="3681028"/>
          <a:ext cx="3366377" cy="272874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A*B+C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40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to Convert Infix to Postfix – Practice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(!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empty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altLang="en-US" sz="1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output any remaining operators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18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148000"/>
              </p:ext>
            </p:extLst>
          </p:nvPr>
        </p:nvGraphicFramePr>
        <p:xfrm>
          <a:off x="5652120" y="3681028"/>
          <a:ext cx="3366377" cy="2728740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AB*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AB*C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AB*C+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41191" y="3232582"/>
            <a:ext cx="22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A*B+C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Expression Contains Parenthesis?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function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(op1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, op2) </a:t>
            </a:r>
            <a:r>
              <a:rPr lang="en-US" dirty="0" smtClean="0">
                <a:cs typeface="Courier New" panose="02070309020205020404" pitchFamily="49" charset="0"/>
              </a:rPr>
              <a:t>has to be modified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‘(‘ , op) =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FALSE    </a:t>
            </a:r>
            <a:r>
              <a:rPr lang="en-US" dirty="0" smtClean="0"/>
              <a:t>For </a:t>
            </a:r>
            <a:r>
              <a:rPr lang="en-US" dirty="0"/>
              <a:t>any operator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op, ‘(‘ ) =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FALSE    </a:t>
            </a:r>
            <a:r>
              <a:rPr lang="en-US" dirty="0" smtClean="0"/>
              <a:t>For </a:t>
            </a:r>
            <a:r>
              <a:rPr lang="en-US" dirty="0"/>
              <a:t>any operator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other than </a:t>
            </a:r>
            <a:r>
              <a:rPr lang="en-US" dirty="0">
                <a:cs typeface="Courier New" panose="02070309020205020404" pitchFamily="49" charset="0"/>
              </a:rPr>
              <a:t>‘)’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op, ‘)‘ ) =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TRUE     </a:t>
            </a:r>
            <a:r>
              <a:rPr lang="en-US" dirty="0" smtClean="0"/>
              <a:t>For </a:t>
            </a:r>
            <a:r>
              <a:rPr lang="en-US" dirty="0"/>
              <a:t>any operator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other than ‘(‘</a:t>
            </a: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 ‘)‘ ,op ) = </a:t>
            </a:r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undef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/>
              <a:t>For </a:t>
            </a:r>
            <a:r>
              <a:rPr lang="en-US" dirty="0"/>
              <a:t>any operator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</a:t>
            </a:r>
            <a:r>
              <a:rPr lang="en-US" dirty="0"/>
              <a:t> (an error)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14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algebraic expression is </a:t>
            </a:r>
            <a:r>
              <a:rPr lang="en-US" dirty="0" smtClean="0"/>
              <a:t>combination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operators 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Operand </a:t>
            </a:r>
            <a:r>
              <a:rPr lang="en-US" dirty="0"/>
              <a:t>is the </a:t>
            </a:r>
            <a:r>
              <a:rPr lang="en-US" dirty="0" smtClean="0">
                <a:solidFill>
                  <a:srgbClr val="0070C0"/>
                </a:solidFill>
              </a:rPr>
              <a:t>object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of</a:t>
            </a:r>
            <a:r>
              <a:rPr lang="en-US" dirty="0" smtClean="0"/>
              <a:t> mathematical </a:t>
            </a:r>
            <a:r>
              <a:rPr lang="en-US" dirty="0" smtClean="0">
                <a:solidFill>
                  <a:srgbClr val="0070C0"/>
                </a:solidFill>
              </a:rPr>
              <a:t>operation</a:t>
            </a:r>
          </a:p>
          <a:p>
            <a:pPr lvl="1"/>
            <a:r>
              <a:rPr lang="en-US" dirty="0" smtClean="0"/>
              <a:t>Quantity that is operated on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Operator </a:t>
            </a:r>
            <a:r>
              <a:rPr lang="en-US" dirty="0"/>
              <a:t>is a symbol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0070C0"/>
                </a:solidFill>
              </a:rPr>
              <a:t>signifies </a:t>
            </a:r>
            <a:r>
              <a:rPr lang="en-US" dirty="0">
                <a:solidFill>
                  <a:srgbClr val="0070C0"/>
                </a:solidFill>
              </a:rPr>
              <a:t>a mathematical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logical </a:t>
            </a:r>
            <a:r>
              <a:rPr lang="en-US" dirty="0" smtClean="0">
                <a:solidFill>
                  <a:srgbClr val="0070C0"/>
                </a:solidFill>
              </a:rPr>
              <a:t>operation 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8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pop the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parenthesis &amp; discard it 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  <a:endParaRPr lang="en-US" sz="15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20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620126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(A+B)*C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74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push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pop the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parenthesis &amp; discard it 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  <a:endParaRPr lang="en-US" sz="15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21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502024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(A+B)*C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33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push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pop the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parenthesis &amp; discard it 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  <a:endParaRPr lang="en-US" sz="15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22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130233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(A+B)*C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79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next input character;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 empty(</a:t>
            </a:r>
            <a:r>
              <a:rPr lang="en-US" sz="15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) 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push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//pop the parenthesis &amp; discard it 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(!empty(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 ) {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= pop(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23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934925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(A+B)*C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48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push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pop the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parenthesis &amp; discard it 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  <a:endParaRPr lang="en-US" sz="15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24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076138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(A+B)*C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702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push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pop the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parenthesis &amp; discard it 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  <a:endParaRPr lang="en-US" sz="15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25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149440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(A+B)*C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87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push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pop the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parenthesis &amp; discard it 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  <a:endParaRPr lang="en-US" sz="15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26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934280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(A+B)*C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65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push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pop the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parenthesis &amp; discard it 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  <a:endParaRPr lang="en-US" sz="15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27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783307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(A+B)*C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50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11256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stack;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while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!empty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&amp;&amp; </a:t>
            </a:r>
            <a:r>
              <a:rPr lang="en-US" sz="15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stacktop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),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{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empty(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)||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!= ‘)’ 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push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pop the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parenthesis &amp; discard it 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</a:t>
            </a:r>
            <a:r>
              <a:rPr lang="en-US" sz="15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pop(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(!empty(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 ) 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5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remaining ops</a:t>
            </a:r>
            <a:endParaRPr lang="en-US" sz="15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= pop(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opstk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15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add</a:t>
            </a:r>
            <a:r>
              <a:rPr lang="en-US" sz="15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topsymb</a:t>
            </a: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 to the postfix string;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sz="15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28</a:t>
            </a:fld>
            <a:endParaRPr lang="en-GB"/>
          </a:p>
        </p:txBody>
      </p:sp>
      <p:graphicFrame>
        <p:nvGraphicFramePr>
          <p:cNvPr id="8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32369"/>
              </p:ext>
            </p:extLst>
          </p:nvPr>
        </p:nvGraphicFramePr>
        <p:xfrm>
          <a:off x="5665567" y="3458512"/>
          <a:ext cx="3366377" cy="3291912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7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AB+C*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6273" y="3068960"/>
            <a:ext cx="26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b="1" dirty="0" smtClean="0">
                <a:solidFill>
                  <a:srgbClr val="0070C0"/>
                </a:solidFill>
                <a:latin typeface="+mn-lt"/>
              </a:rPr>
              <a:t>Example: (A+B)*C</a:t>
            </a:r>
            <a:endParaRPr lang="en-US" altLang="en-US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461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</a:t>
            </a:r>
            <a:r>
              <a:rPr lang="en-US" dirty="0" smtClean="0"/>
              <a:t>Postfix – Rules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Token </a:t>
            </a:r>
            <a:r>
              <a:rPr lang="en-US" dirty="0">
                <a:solidFill>
                  <a:srgbClr val="0070C0"/>
                </a:solidFill>
              </a:rPr>
              <a:t>is an </a:t>
            </a:r>
            <a:r>
              <a:rPr lang="en-US" dirty="0" smtClean="0">
                <a:solidFill>
                  <a:srgbClr val="0070C0"/>
                </a:solidFill>
              </a:rPr>
              <a:t>operand</a:t>
            </a:r>
          </a:p>
          <a:p>
            <a:pPr lvl="1"/>
            <a:r>
              <a:rPr lang="en-US" dirty="0" smtClean="0"/>
              <a:t>Append </a:t>
            </a:r>
            <a:r>
              <a:rPr lang="en-US" dirty="0"/>
              <a:t>it to the end of </a:t>
            </a:r>
            <a:r>
              <a:rPr lang="en-US" dirty="0" smtClean="0"/>
              <a:t>postfix string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Token </a:t>
            </a:r>
            <a:r>
              <a:rPr lang="en-US" dirty="0">
                <a:solidFill>
                  <a:srgbClr val="0070C0"/>
                </a:solidFill>
              </a:rPr>
              <a:t>is a left </a:t>
            </a:r>
            <a:r>
              <a:rPr lang="en-US" dirty="0" smtClean="0">
                <a:solidFill>
                  <a:srgbClr val="0070C0"/>
                </a:solidFill>
              </a:rPr>
              <a:t>parenthesis</a:t>
            </a:r>
          </a:p>
          <a:p>
            <a:pPr lvl="1"/>
            <a:r>
              <a:rPr lang="en-US" dirty="0" smtClean="0"/>
              <a:t>Push </a:t>
            </a:r>
            <a:r>
              <a:rPr lang="en-US" dirty="0"/>
              <a:t>it on the </a:t>
            </a:r>
            <a:r>
              <a:rPr lang="en-US" dirty="0" err="1" smtClean="0"/>
              <a:t>opstk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Token </a:t>
            </a:r>
            <a:r>
              <a:rPr lang="en-US" dirty="0">
                <a:solidFill>
                  <a:srgbClr val="0070C0"/>
                </a:solidFill>
              </a:rPr>
              <a:t>is a right </a:t>
            </a:r>
            <a:r>
              <a:rPr lang="en-US" dirty="0" smtClean="0">
                <a:solidFill>
                  <a:srgbClr val="0070C0"/>
                </a:solidFill>
              </a:rPr>
              <a:t>parenthesis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op </a:t>
            </a:r>
            <a:r>
              <a:rPr lang="en-US" dirty="0"/>
              <a:t>the </a:t>
            </a:r>
            <a:r>
              <a:rPr lang="en-US" dirty="0" err="1" smtClean="0"/>
              <a:t>opstk</a:t>
            </a:r>
            <a:r>
              <a:rPr lang="en-US" dirty="0" smtClean="0"/>
              <a:t> </a:t>
            </a:r>
            <a:r>
              <a:rPr lang="en-US" dirty="0"/>
              <a:t>until the corresponding left parenthesis is </a:t>
            </a:r>
            <a:r>
              <a:rPr lang="en-US" dirty="0" smtClean="0"/>
              <a:t>removed </a:t>
            </a:r>
          </a:p>
          <a:p>
            <a:pPr lvl="1"/>
            <a:r>
              <a:rPr lang="en-US" dirty="0" smtClean="0"/>
              <a:t>Append </a:t>
            </a:r>
            <a:r>
              <a:rPr lang="en-US" dirty="0"/>
              <a:t>each operator to the end of the </a:t>
            </a:r>
            <a:r>
              <a:rPr lang="en-US" dirty="0" smtClean="0"/>
              <a:t>postfix string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Token </a:t>
            </a:r>
            <a:r>
              <a:rPr lang="en-US" dirty="0">
                <a:solidFill>
                  <a:srgbClr val="0070C0"/>
                </a:solidFill>
              </a:rPr>
              <a:t>is an operator, *, /, +, or </a:t>
            </a:r>
            <a:r>
              <a:rPr lang="en-US" dirty="0" smtClean="0">
                <a:solidFill>
                  <a:srgbClr val="0070C0"/>
                </a:solidFill>
              </a:rPr>
              <a:t>–</a:t>
            </a:r>
          </a:p>
          <a:p>
            <a:pPr lvl="1"/>
            <a:r>
              <a:rPr lang="en-US" dirty="0" smtClean="0"/>
              <a:t>Push </a:t>
            </a:r>
            <a:r>
              <a:rPr lang="en-US" dirty="0"/>
              <a:t>it on the </a:t>
            </a:r>
            <a:r>
              <a:rPr lang="en-US" dirty="0" err="1" smtClean="0"/>
              <a:t>opstk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remove any operators already on the </a:t>
            </a:r>
            <a:r>
              <a:rPr lang="en-US" dirty="0" err="1" smtClean="0"/>
              <a:t>opstk</a:t>
            </a:r>
            <a:r>
              <a:rPr lang="en-US" dirty="0" smtClean="0"/>
              <a:t> </a:t>
            </a:r>
            <a:r>
              <a:rPr lang="en-US" dirty="0"/>
              <a:t>that have higher or equal precedence and append them to the </a:t>
            </a:r>
            <a:r>
              <a:rPr lang="en-US" dirty="0" smtClean="0"/>
              <a:t>postfix string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Input expression </a:t>
            </a:r>
            <a:r>
              <a:rPr lang="en-US" dirty="0">
                <a:solidFill>
                  <a:srgbClr val="0070C0"/>
                </a:solidFill>
              </a:rPr>
              <a:t>has been completely </a:t>
            </a:r>
            <a:r>
              <a:rPr lang="en-US" dirty="0" smtClean="0">
                <a:solidFill>
                  <a:srgbClr val="0070C0"/>
                </a:solidFill>
              </a:rPr>
              <a:t>processed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operators still on the </a:t>
            </a:r>
            <a:r>
              <a:rPr lang="en-US" dirty="0" err="1" smtClean="0"/>
              <a:t>opstk</a:t>
            </a:r>
            <a:r>
              <a:rPr lang="en-US" dirty="0" smtClean="0"/>
              <a:t> </a:t>
            </a:r>
            <a:r>
              <a:rPr lang="en-US" dirty="0"/>
              <a:t>can be removed and appended to the end of the </a:t>
            </a:r>
            <a:r>
              <a:rPr lang="en-US" dirty="0" smtClean="0"/>
              <a:t>postfix string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0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Infix</a:t>
            </a:r>
            <a:r>
              <a:rPr lang="fr-FR" dirty="0"/>
              <a:t>, </a:t>
            </a:r>
            <a:r>
              <a:rPr lang="fr-FR" dirty="0" err="1"/>
              <a:t>Postfix</a:t>
            </a:r>
            <a:r>
              <a:rPr lang="fr-FR" dirty="0"/>
              <a:t> and </a:t>
            </a:r>
            <a:r>
              <a:rPr lang="fr-FR" dirty="0" err="1"/>
              <a:t>Prefix</a:t>
            </a:r>
            <a:r>
              <a:rPr lang="fr-FR" dirty="0"/>
              <a:t>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Infix</a:t>
            </a:r>
          </a:p>
          <a:p>
            <a:pPr lvl="1"/>
            <a:r>
              <a:rPr lang="en-US" dirty="0" smtClean="0"/>
              <a:t>Expressions in which operands surround the operators</a:t>
            </a:r>
          </a:p>
          <a:p>
            <a:pPr lvl="1"/>
            <a:r>
              <a:rPr lang="en-US" dirty="0" smtClean="0"/>
              <a:t>Example: A+B-C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Postfix</a:t>
            </a:r>
            <a:r>
              <a:rPr lang="en-US" dirty="0" smtClean="0"/>
              <a:t> or Reverse Polish Notation (RPN)</a:t>
            </a:r>
          </a:p>
          <a:p>
            <a:pPr lvl="1"/>
            <a:r>
              <a:rPr lang="en-US" dirty="0" smtClean="0"/>
              <a:t>Operators comes after the operands</a:t>
            </a:r>
          </a:p>
          <a:p>
            <a:pPr lvl="1"/>
            <a:r>
              <a:rPr lang="en-US" dirty="0" smtClean="0"/>
              <a:t>Example: AB+C-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Prefix</a:t>
            </a:r>
            <a:r>
              <a:rPr lang="en-US" dirty="0" smtClean="0"/>
              <a:t> or Polish Notation</a:t>
            </a:r>
          </a:p>
          <a:p>
            <a:pPr lvl="1"/>
            <a:r>
              <a:rPr lang="en-US" dirty="0" smtClean="0"/>
              <a:t>Operator comes before the operands</a:t>
            </a:r>
          </a:p>
          <a:p>
            <a:pPr lvl="1"/>
            <a:r>
              <a:rPr lang="en-US" dirty="0" smtClean="0"/>
              <a:t>Example: -+ABC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0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</a:t>
            </a:r>
            <a:r>
              <a:rPr lang="en-US" dirty="0" smtClean="0"/>
              <a:t>Postfix – Practice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>
                <a:latin typeface="Consolas" panose="020B0609020204030204" pitchFamily="49" charset="0"/>
              </a:rPr>
              <a:t>((</a:t>
            </a:r>
            <a:r>
              <a:rPr lang="en-US" dirty="0">
                <a:latin typeface="Consolas" panose="020B0609020204030204" pitchFamily="49" charset="0"/>
              </a:rPr>
              <a:t>A-(B+C</a:t>
            </a:r>
            <a:r>
              <a:rPr lang="en-US" dirty="0" smtClean="0">
                <a:latin typeface="Consolas" panose="020B0609020204030204" pitchFamily="49" charset="0"/>
              </a:rPr>
              <a:t>))*D) </a:t>
            </a:r>
            <a:r>
              <a:rPr lang="en-US" dirty="0">
                <a:latin typeface="Consolas" panose="020B0609020204030204" pitchFamily="49" charset="0"/>
              </a:rPr>
              <a:t>$ (E+F)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30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986514"/>
              </p:ext>
            </p:extLst>
          </p:nvPr>
        </p:nvGraphicFramePr>
        <p:xfrm>
          <a:off x="5652120" y="750258"/>
          <a:ext cx="3366377" cy="6080848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</a:t>
            </a:r>
            <a:r>
              <a:rPr lang="en-US" dirty="0" smtClean="0"/>
              <a:t>Postfix – Practice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>
                <a:latin typeface="Consolas" panose="020B0609020204030204" pitchFamily="49" charset="0"/>
              </a:rPr>
              <a:t>((</a:t>
            </a:r>
            <a:r>
              <a:rPr lang="en-US" dirty="0">
                <a:latin typeface="Consolas" panose="020B0609020204030204" pitchFamily="49" charset="0"/>
              </a:rPr>
              <a:t>A-(B+C</a:t>
            </a:r>
            <a:r>
              <a:rPr lang="en-US" dirty="0" smtClean="0">
                <a:latin typeface="Consolas" panose="020B0609020204030204" pitchFamily="49" charset="0"/>
              </a:rPr>
              <a:t>))*D) </a:t>
            </a:r>
            <a:r>
              <a:rPr lang="en-US" dirty="0">
                <a:latin typeface="Consolas" panose="020B0609020204030204" pitchFamily="49" charset="0"/>
              </a:rPr>
              <a:t>$ (E+F)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31</a:t>
            </a:fld>
            <a:endParaRPr lang="en-GB"/>
          </a:p>
        </p:txBody>
      </p:sp>
      <p:graphicFrame>
        <p:nvGraphicFramePr>
          <p:cNvPr id="6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10111"/>
              </p:ext>
            </p:extLst>
          </p:nvPr>
        </p:nvGraphicFramePr>
        <p:xfrm>
          <a:off x="5652120" y="750258"/>
          <a:ext cx="3366377" cy="6080848"/>
        </p:xfrm>
        <a:graphic>
          <a:graphicData uri="http://schemas.openxmlformats.org/drawingml/2006/table">
            <a:tbl>
              <a:tblPr/>
              <a:tblGrid>
                <a:gridCol w="721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Postfix string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opstk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((-(+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((-(+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((-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(*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(*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E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$(+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ABC+-D*EF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$(+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ABC+-D*EF+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3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ABC+-D*EF+$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29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Prefix Expression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5040560"/>
          </a:xfrm>
        </p:spPr>
        <p:txBody>
          <a:bodyPr/>
          <a:lstStyle/>
          <a:p>
            <a:r>
              <a:rPr lang="en-US" dirty="0" smtClean="0"/>
              <a:t>An Infix to Prefix Conversion Algorithm</a:t>
            </a:r>
          </a:p>
          <a:p>
            <a:pPr lvl="1"/>
            <a:r>
              <a:rPr lang="en-US" dirty="0" smtClean="0"/>
              <a:t>Reverse the infix string</a:t>
            </a:r>
          </a:p>
          <a:p>
            <a:pPr lvl="2"/>
            <a:r>
              <a:rPr lang="en-US" dirty="0" smtClean="0"/>
              <a:t>Adjust parenthesis</a:t>
            </a:r>
            <a:r>
              <a:rPr lang="en-US" dirty="0"/>
              <a:t>, i.e., </a:t>
            </a:r>
            <a:r>
              <a:rPr lang="en-US" dirty="0" smtClean="0"/>
              <a:t>make every </a:t>
            </a:r>
            <a:r>
              <a:rPr lang="en-US" dirty="0"/>
              <a:t>'(' as ')' and every ')' as '(' </a:t>
            </a:r>
            <a:endParaRPr lang="en-US" dirty="0" smtClean="0"/>
          </a:p>
          <a:p>
            <a:pPr lvl="1"/>
            <a:r>
              <a:rPr lang="en-US" dirty="0" smtClean="0"/>
              <a:t>Perform infix to postfix algorithm on reversed string</a:t>
            </a:r>
          </a:p>
          <a:p>
            <a:pPr lvl="1"/>
            <a:r>
              <a:rPr lang="en-US" dirty="0" smtClean="0"/>
              <a:t>Reverse the output postfix expression to get the prefix expression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dirty="0">
                <a:latin typeface="Consolas" panose="020B0609020204030204" pitchFamily="49" charset="0"/>
              </a:rPr>
              <a:t>(A + B) * (B – C)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)C – B</a:t>
            </a:r>
            <a:r>
              <a:rPr lang="en-US" dirty="0" smtClean="0">
                <a:latin typeface="Consolas" panose="020B0609020204030204" pitchFamily="49" charset="0"/>
              </a:rPr>
              <a:t>(*)</a:t>
            </a:r>
            <a:r>
              <a:rPr lang="en-US" dirty="0" smtClean="0">
                <a:latin typeface="Consolas" panose="020B0609020204030204" pitchFamily="49" charset="0"/>
              </a:rPr>
              <a:t>B + A( 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(C – B) * (B + A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 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Reverse infix string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  </a:t>
            </a:r>
            <a:r>
              <a:rPr lang="en-US" dirty="0">
                <a:sym typeface="Wingdings" panose="05000000000000000000" pitchFamily="2" charset="2"/>
              </a:rPr>
              <a:t>B  -  B   A  +  </a:t>
            </a:r>
            <a:r>
              <a:rPr lang="en-US" dirty="0" smtClean="0">
                <a:sym typeface="Wingdings" panose="05000000000000000000" pitchFamily="2" charset="2"/>
              </a:rPr>
              <a:t>*   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Perform infix to postfix conversion</a:t>
            </a:r>
            <a:endParaRPr lang="en-US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*  </a:t>
            </a:r>
            <a:r>
              <a:rPr lang="en-US" dirty="0">
                <a:sym typeface="Wingdings" panose="05000000000000000000" pitchFamily="2" charset="2"/>
              </a:rPr>
              <a:t>+  A  B  -  B  </a:t>
            </a:r>
            <a:r>
              <a:rPr lang="en-US" dirty="0" smtClean="0">
                <a:sym typeface="Wingdings" panose="05000000000000000000" pitchFamily="2" charset="2"/>
              </a:rPr>
              <a:t>C    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Reverse postfix to get prefix expression</a:t>
            </a:r>
            <a:endParaRPr lang="en-US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69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Prefix Expression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Example: 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(A+B^C)*D+E^5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5^E+D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*)C^B+A(   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5^E+D*(C^B+A</a:t>
            </a:r>
            <a:r>
              <a:rPr lang="en-US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)    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Reverse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infix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string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5E^DCB^A+*+       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Perform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infix to postfix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conversion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+*+A^BCD^E5        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Reverse postfix to get prefix expression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9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 Postfix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scan the input string reading one element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at a time into 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is an operator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opnd2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opnd1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value 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= result of 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applying 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to opnd1 and opnd2;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, value);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return (</a:t>
            </a:r>
            <a:r>
              <a:rPr lang="en-US" altLang="en-US" sz="18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652120" y="2924944"/>
            <a:ext cx="3024336" cy="92333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Each </a:t>
            </a:r>
            <a:r>
              <a:rPr lang="en-US" dirty="0"/>
              <a:t>operator in postfix string refers to the previous two operands in the string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2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a Postfix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the empty stack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scan the input string reading one element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at a time into </a:t>
            </a:r>
            <a:r>
              <a:rPr lang="en-US" alt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(not end of input)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next input character;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is an operand)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dirty="0" smtClean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is an operator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opnd2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opnd1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value 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 result of 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applying </a:t>
            </a:r>
            <a:r>
              <a:rPr lang="en-US" alt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symb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to opnd1 and opnd2;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6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value);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}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else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end while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return (</a:t>
            </a:r>
            <a:r>
              <a:rPr lang="en-US" alt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pop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opndstk</a:t>
            </a:r>
            <a:r>
              <a:rPr lang="en-US" alt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  <p:graphicFrame>
        <p:nvGraphicFramePr>
          <p:cNvPr id="6" name="Group 6"/>
          <p:cNvGraphicFramePr>
            <a:graphicFrameLocks/>
          </p:cNvGraphicFramePr>
          <p:nvPr/>
        </p:nvGraphicFramePr>
        <p:xfrm>
          <a:off x="5004048" y="1844824"/>
          <a:ext cx="4000500" cy="4906990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symb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opnd1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opnd2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value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opndstk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6,2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6,2,3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6,5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-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1,3,8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1,3,8,2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/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1,3,4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1,7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*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7,2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$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49,3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+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52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45501" y="1195637"/>
            <a:ext cx="2911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b="1" dirty="0" err="1" smtClean="0">
                <a:solidFill>
                  <a:srgbClr val="0070C0"/>
                </a:solidFill>
              </a:rPr>
              <a:t>Example</a:t>
            </a:r>
            <a:r>
              <a:rPr lang="fr-FR" sz="1500" b="1" dirty="0" smtClean="0">
                <a:solidFill>
                  <a:srgbClr val="0070C0"/>
                </a:solidFill>
              </a:rPr>
              <a:t> </a:t>
            </a:r>
            <a:r>
              <a:rPr lang="fr-FR" sz="1500" b="1" dirty="0" err="1" smtClean="0">
                <a:solidFill>
                  <a:srgbClr val="0070C0"/>
                </a:solidFill>
              </a:rPr>
              <a:t>Postfix</a:t>
            </a:r>
            <a:r>
              <a:rPr lang="fr-FR" sz="1500" b="1" dirty="0" smtClean="0">
                <a:solidFill>
                  <a:srgbClr val="0070C0"/>
                </a:solidFill>
              </a:rPr>
              <a:t> Expression:  </a:t>
            </a:r>
          </a:p>
          <a:p>
            <a:r>
              <a:rPr lang="fr-FR" sz="1500" b="1" dirty="0" smtClean="0">
                <a:solidFill>
                  <a:srgbClr val="0070C0"/>
                </a:solidFill>
              </a:rPr>
              <a:t>6 2 3 + - 3 8 2 / + * 2 $ 3 +</a:t>
            </a:r>
            <a:endParaRPr lang="fr-FR" sz="1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4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36</a:t>
            </a:fld>
            <a:endParaRPr lang="en-GB"/>
          </a:p>
        </p:txBody>
      </p:sp>
      <p:pic>
        <p:nvPicPr>
          <p:cNvPr id="6" name="Picture 3" descr="MCj0384172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8725" y="1412875"/>
            <a:ext cx="3641725" cy="4679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8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02 – Sec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postfix and prefix notations of the following expressions</a:t>
            </a:r>
          </a:p>
          <a:p>
            <a:endParaRPr lang="en-US" sz="2000" dirty="0" smtClean="0">
              <a:latin typeface="Tahoma" pitchFamily="34" charset="0"/>
              <a:ea typeface="ＭＳ Ｐゴシック" pitchFamily="34" charset="-128"/>
            </a:endParaRPr>
          </a:p>
          <a:p>
            <a:r>
              <a:rPr lang="en-US" sz="2000" dirty="0" smtClean="0">
                <a:latin typeface="Consolas" panose="020B0609020204030204" pitchFamily="49" charset="0"/>
                <a:ea typeface="ＭＳ Ｐゴシック" pitchFamily="34" charset="-128"/>
              </a:rPr>
              <a:t>A-B/(C*D^E)</a:t>
            </a:r>
          </a:p>
          <a:p>
            <a:endParaRPr lang="en-US" sz="2000" dirty="0" smtClean="0">
              <a:latin typeface="Consolas" panose="020B0609020204030204" pitchFamily="49" charset="0"/>
              <a:ea typeface="ＭＳ Ｐゴシック" pitchFamily="34" charset="-128"/>
            </a:endParaRPr>
          </a:p>
          <a:p>
            <a:r>
              <a:rPr lang="pt-BR" sz="2000" dirty="0" smtClean="0">
                <a:latin typeface="Consolas" panose="020B0609020204030204" pitchFamily="49" charset="0"/>
              </a:rPr>
              <a:t>A / B * C – D + E / F / (G + H)</a:t>
            </a:r>
          </a:p>
          <a:p>
            <a:endParaRPr lang="en-US" sz="2000" dirty="0">
              <a:latin typeface="Tahoma" pitchFamily="34" charset="0"/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4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02 – Sec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postfix and prefix notations of the following expressions</a:t>
            </a:r>
          </a:p>
          <a:p>
            <a:endParaRPr lang="en-US" sz="2000" dirty="0" smtClean="0">
              <a:latin typeface="Tahoma" pitchFamily="34" charset="0"/>
              <a:ea typeface="ＭＳ Ｐゴシック" pitchFamily="34" charset="-128"/>
            </a:endParaRPr>
          </a:p>
          <a:p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</a:rPr>
              <a:t>B</a:t>
            </a:r>
            <a:r>
              <a:rPr lang="en-US" sz="2000" dirty="0" smtClean="0">
                <a:latin typeface="Consolas" panose="020B0609020204030204" pitchFamily="49" charset="0"/>
                <a:ea typeface="ＭＳ Ｐゴシック" pitchFamily="34" charset="-128"/>
              </a:rPr>
              <a:t>-A/(C*D^E)</a:t>
            </a:r>
          </a:p>
          <a:p>
            <a:endParaRPr lang="en-US" sz="2000" dirty="0" smtClean="0">
              <a:latin typeface="Consolas" panose="020B0609020204030204" pitchFamily="49" charset="0"/>
              <a:ea typeface="ＭＳ Ｐゴシック" pitchFamily="34" charset="-128"/>
            </a:endParaRPr>
          </a:p>
          <a:p>
            <a:r>
              <a:rPr lang="pt-BR" sz="2000" dirty="0" smtClean="0">
                <a:latin typeface="Consolas" panose="020B0609020204030204" pitchFamily="49" charset="0"/>
              </a:rPr>
              <a:t>A / B * D – C + E / F / (G + H)</a:t>
            </a:r>
          </a:p>
          <a:p>
            <a:endParaRPr lang="en-US" sz="2000" dirty="0">
              <a:latin typeface="Tahoma" pitchFamily="34" charset="0"/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02 – Sec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postfix and prefix notations of the following expressions</a:t>
            </a:r>
          </a:p>
          <a:p>
            <a:endParaRPr lang="en-US" sz="2000" dirty="0" smtClean="0">
              <a:latin typeface="Tahoma" pitchFamily="34" charset="0"/>
              <a:ea typeface="ＭＳ Ｐゴシック" pitchFamily="34" charset="-128"/>
            </a:endParaRPr>
          </a:p>
          <a:p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</a:rPr>
              <a:t>B</a:t>
            </a:r>
            <a:r>
              <a:rPr lang="en-US" sz="2000" dirty="0" smtClean="0">
                <a:latin typeface="Consolas" panose="020B0609020204030204" pitchFamily="49" charset="0"/>
                <a:ea typeface="ＭＳ Ｐゴシック" pitchFamily="34" charset="-128"/>
              </a:rPr>
              <a:t>-A/(C*E^D)</a:t>
            </a:r>
          </a:p>
          <a:p>
            <a:endParaRPr lang="en-US" sz="2000" dirty="0" smtClean="0">
              <a:latin typeface="Consolas" panose="020B0609020204030204" pitchFamily="49" charset="0"/>
              <a:ea typeface="ＭＳ Ｐゴシック" pitchFamily="34" charset="-128"/>
            </a:endParaRPr>
          </a:p>
          <a:p>
            <a:r>
              <a:rPr lang="pt-BR" sz="2000" dirty="0" smtClean="0">
                <a:latin typeface="Consolas" panose="020B0609020204030204" pitchFamily="49" charset="0"/>
              </a:rPr>
              <a:t>A / B * D – C + E / F </a:t>
            </a:r>
            <a:r>
              <a:rPr lang="pt-BR" sz="2000" smtClean="0">
                <a:latin typeface="Consolas" panose="020B0609020204030204" pitchFamily="49" charset="0"/>
              </a:rPr>
              <a:t>/ (K </a:t>
            </a:r>
            <a:r>
              <a:rPr lang="pt-BR" sz="2000" dirty="0" smtClean="0">
                <a:latin typeface="Consolas" panose="020B0609020204030204" pitchFamily="49" charset="0"/>
              </a:rPr>
              <a:t>+ H)</a:t>
            </a:r>
          </a:p>
          <a:p>
            <a:endParaRPr lang="en-US" sz="2000" dirty="0">
              <a:latin typeface="Tahoma" pitchFamily="34" charset="0"/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1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Conversion From Infix to Postfix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Infix: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A+B*C </a:t>
            </a:r>
          </a:p>
          <a:p>
            <a:endParaRPr lang="en-US" dirty="0"/>
          </a:p>
          <a:p>
            <a:r>
              <a:rPr lang="en-US" dirty="0" smtClean="0"/>
              <a:t>Conversion: Applying the rules of precedence</a:t>
            </a:r>
            <a:endParaRPr lang="en-US" dirty="0"/>
          </a:p>
          <a:p>
            <a:pPr marL="457200" lvl="1" indent="0">
              <a:buNone/>
            </a:pPr>
            <a:r>
              <a:rPr lang="en-US" sz="21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</a:rPr>
              <a:t>+(B*C)  </a:t>
            </a:r>
            <a:r>
              <a:rPr lang="en-US" sz="2100" dirty="0"/>
              <a:t>Parentheses for emphasis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</a:rPr>
              <a:t>A+(BC*)  </a:t>
            </a:r>
            <a:r>
              <a:rPr lang="en-US" sz="2100" dirty="0"/>
              <a:t>Convert the </a:t>
            </a:r>
            <a:r>
              <a:rPr lang="en-US" sz="2100" dirty="0" smtClean="0"/>
              <a:t>multiplication    </a:t>
            </a:r>
            <a:endParaRPr lang="en-US" sz="2100" dirty="0"/>
          </a:p>
          <a:p>
            <a:pPr marL="457200" lvl="1" indent="0">
              <a:buNone/>
            </a:pPr>
            <a:r>
              <a:rPr lang="en-US" sz="2100" dirty="0">
                <a:solidFill>
                  <a:srgbClr val="0070C0"/>
                </a:solidFill>
                <a:latin typeface="Consolas" panose="020B0609020204030204" pitchFamily="49" charset="0"/>
              </a:rPr>
              <a:t>ABC*+    </a:t>
            </a:r>
            <a:r>
              <a:rPr lang="en-US" sz="2100" dirty="0" smtClean="0"/>
              <a:t>Postfix </a:t>
            </a:r>
            <a:r>
              <a:rPr lang="en-US" sz="2100" dirty="0"/>
              <a:t>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Conversion From Infix to Postfix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Infix:</a:t>
            </a:r>
            <a:r>
              <a:rPr lang="de-DE" dirty="0" smtClean="0"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 </a:t>
            </a:r>
            <a:r>
              <a:rPr lang="de-DE" dirty="0">
                <a:solidFill>
                  <a:srgbClr val="0070C0"/>
                </a:solidFill>
                <a:latin typeface="Consolas" panose="020B0609020204030204" pitchFamily="49" charset="0"/>
              </a:rPr>
              <a:t>(A+B)*C-(D-E) ) $ (F+G)</a:t>
            </a:r>
          </a:p>
          <a:p>
            <a:endParaRPr lang="de-DE" dirty="0" smtClean="0"/>
          </a:p>
          <a:p>
            <a:r>
              <a:rPr lang="de-DE" dirty="0" smtClean="0"/>
              <a:t>Conversion: Applying the rules of precedence</a:t>
            </a:r>
          </a:p>
          <a:p>
            <a:pPr marL="400050" lvl="1" indent="0">
              <a:buNone/>
            </a:pPr>
            <a:r>
              <a:rPr lang="de-DE" sz="21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 </a:t>
            </a:r>
            <a:r>
              <a:rPr lang="de-DE" sz="2100" dirty="0">
                <a:solidFill>
                  <a:srgbClr val="0070C0"/>
                </a:solidFill>
                <a:latin typeface="Consolas" panose="020B0609020204030204" pitchFamily="49" charset="0"/>
              </a:rPr>
              <a:t>(AB+)*C-(DE-) ) $ (FG+)</a:t>
            </a:r>
          </a:p>
          <a:p>
            <a:pPr marL="400050" lvl="1" indent="0">
              <a:buNone/>
            </a:pPr>
            <a:r>
              <a:rPr lang="de-DE" sz="2100" dirty="0">
                <a:solidFill>
                  <a:srgbClr val="0070C0"/>
                </a:solidFill>
                <a:latin typeface="Consolas" panose="020B0609020204030204" pitchFamily="49" charset="0"/>
              </a:rPr>
              <a:t>( (AB+C*)-(DE-) ) $ (FG+)</a:t>
            </a:r>
          </a:p>
          <a:p>
            <a:pPr marL="400050" lvl="1" indent="0">
              <a:buNone/>
            </a:pPr>
            <a:r>
              <a:rPr lang="de-DE" sz="2100" dirty="0">
                <a:solidFill>
                  <a:srgbClr val="0070C0"/>
                </a:solidFill>
                <a:latin typeface="Consolas" panose="020B0609020204030204" pitchFamily="49" charset="0"/>
              </a:rPr>
              <a:t>(AB+C*DE--) $ (FG+)</a:t>
            </a:r>
          </a:p>
          <a:p>
            <a:pPr marL="400050" lvl="1" indent="0">
              <a:buNone/>
            </a:pPr>
            <a:r>
              <a:rPr lang="de-DE" sz="2100" dirty="0">
                <a:solidFill>
                  <a:srgbClr val="0070C0"/>
                </a:solidFill>
                <a:latin typeface="Consolas" panose="020B0609020204030204" pitchFamily="49" charset="0"/>
              </a:rPr>
              <a:t>AB+C*DE- -FG+$</a:t>
            </a:r>
          </a:p>
          <a:p>
            <a:endParaRPr lang="en-US" dirty="0" smtClean="0"/>
          </a:p>
          <a:p>
            <a:r>
              <a:rPr lang="en-US" dirty="0" smtClean="0"/>
              <a:t>Exercise: Convert the following to Postfix</a:t>
            </a:r>
          </a:p>
          <a:p>
            <a:pPr lvl="1"/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( A + B ) * ( C – D)</a:t>
            </a:r>
          </a:p>
          <a:p>
            <a:pPr lvl="1"/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A </a:t>
            </a:r>
            <a:r>
              <a:rPr lang="pt-BR" dirty="0" smtClean="0">
                <a:solidFill>
                  <a:srgbClr val="0070C0"/>
                </a:solidFill>
                <a:latin typeface="Consolas" panose="020B0609020204030204" pitchFamily="49" charset="0"/>
              </a:rPr>
              <a:t>/ 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B * C – D + E / F / (G + H)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02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Infix</a:t>
            </a:r>
            <a:r>
              <a:rPr lang="fr-FR" dirty="0"/>
              <a:t>, </a:t>
            </a:r>
            <a:r>
              <a:rPr lang="fr-FR" dirty="0" err="1"/>
              <a:t>Postfix</a:t>
            </a:r>
            <a:r>
              <a:rPr lang="fr-FR" dirty="0"/>
              <a:t> and </a:t>
            </a:r>
            <a:r>
              <a:rPr lang="fr-FR" dirty="0" err="1"/>
              <a:t>Prefix</a:t>
            </a:r>
            <a:r>
              <a:rPr lang="fr-FR" dirty="0"/>
              <a:t> </a:t>
            </a:r>
            <a:r>
              <a:rPr lang="fr-FR" dirty="0" smtClean="0"/>
              <a:t>Expressions – </a:t>
            </a:r>
            <a:r>
              <a:rPr lang="fr-FR" dirty="0" err="1" smtClean="0"/>
              <a:t>Examples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6</a:t>
            </a:fld>
            <a:endParaRPr lang="en-GB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19169"/>
              </p:ext>
            </p:extLst>
          </p:nvPr>
        </p:nvGraphicFramePr>
        <p:xfrm>
          <a:off x="762000" y="1600200"/>
          <a:ext cx="8001000" cy="42672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Infix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PostFix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A+B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AB+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+AB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(A+B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)*(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C + 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AB+CD+*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*+AB+CD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A-B/(C*D^E)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ＭＳ Ｐゴシック" pitchFamily="34" charset="-128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8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Prefix and Postfix?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</a:t>
            </a:r>
            <a:r>
              <a:rPr lang="en-US" dirty="0" smtClean="0"/>
              <a:t>algebraic expressions are </a:t>
            </a:r>
            <a:r>
              <a:rPr lang="en-US" dirty="0"/>
              <a:t>written using </a:t>
            </a:r>
            <a:r>
              <a:rPr lang="en-US" dirty="0" smtClean="0"/>
              <a:t>Infix notation</a:t>
            </a:r>
            <a:endParaRPr lang="en-US" dirty="0"/>
          </a:p>
          <a:p>
            <a:pPr lvl="1"/>
            <a:r>
              <a:rPr lang="en-US" dirty="0" smtClean="0"/>
              <a:t>For example: </a:t>
            </a:r>
            <a:r>
              <a:rPr lang="en-US" dirty="0" smtClean="0">
                <a:latin typeface="Consolas" panose="020B0609020204030204" pitchFamily="49" charset="0"/>
              </a:rPr>
              <a:t>(3 </a:t>
            </a:r>
            <a:r>
              <a:rPr lang="en-US" dirty="0">
                <a:latin typeface="Consolas" panose="020B0609020204030204" pitchFamily="49" charset="0"/>
              </a:rPr>
              <a:t>+ 4) × 5 – 6</a:t>
            </a:r>
          </a:p>
          <a:p>
            <a:endParaRPr lang="en-US" dirty="0" smtClean="0"/>
          </a:p>
          <a:p>
            <a:r>
              <a:rPr lang="en-US" dirty="0" smtClean="0"/>
              <a:t>Appearance may be misleading, Infix notations are not as simple as they seem</a:t>
            </a:r>
          </a:p>
          <a:p>
            <a:pPr lvl="1"/>
            <a:r>
              <a:rPr lang="en-US" dirty="0" smtClean="0"/>
              <a:t>Operator precedence</a:t>
            </a:r>
          </a:p>
          <a:p>
            <a:pPr lvl="1"/>
            <a:r>
              <a:rPr lang="en-US" dirty="0" smtClean="0"/>
              <a:t>Associativity property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Operators have precedence</a:t>
            </a:r>
            <a:r>
              <a:rPr lang="en-US" dirty="0" smtClean="0"/>
              <a:t>: Parentheses </a:t>
            </a:r>
            <a:r>
              <a:rPr lang="en-US" dirty="0"/>
              <a:t>are </a:t>
            </a:r>
            <a:r>
              <a:rPr lang="en-US" dirty="0" smtClean="0"/>
              <a:t>often required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(3 + 4) ×  5 – </a:t>
            </a:r>
            <a:r>
              <a:rPr lang="en-US" dirty="0" smtClean="0">
                <a:latin typeface="Consolas" panose="020B0609020204030204" pitchFamily="49" charset="0"/>
              </a:rPr>
              <a:t>6  =  </a:t>
            </a:r>
            <a:r>
              <a:rPr lang="en-US" dirty="0" smtClean="0">
                <a:latin typeface="Consolas" panose="020B0609020204030204" pitchFamily="49" charset="0"/>
              </a:rPr>
              <a:t>29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3 </a:t>
            </a:r>
            <a:r>
              <a:rPr lang="en-US" dirty="0">
                <a:latin typeface="Consolas" panose="020B0609020204030204" pitchFamily="49" charset="0"/>
              </a:rPr>
              <a:t>+ 4   ×  5 – </a:t>
            </a:r>
            <a:r>
              <a:rPr lang="en-US" dirty="0" smtClean="0">
                <a:latin typeface="Consolas" panose="020B0609020204030204" pitchFamily="49" charset="0"/>
              </a:rPr>
              <a:t>6  =  </a:t>
            </a:r>
            <a:r>
              <a:rPr lang="en-US" dirty="0">
                <a:latin typeface="Consolas" panose="020B0609020204030204" pitchFamily="49" charset="0"/>
              </a:rPr>
              <a:t>17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3 </a:t>
            </a:r>
            <a:r>
              <a:rPr lang="en-US" dirty="0">
                <a:latin typeface="Consolas" panose="020B0609020204030204" pitchFamily="49" charset="0"/>
              </a:rPr>
              <a:t>+ 4   × (5 – 6</a:t>
            </a:r>
            <a:r>
              <a:rPr lang="en-US" dirty="0" smtClean="0">
                <a:latin typeface="Consolas" panose="020B0609020204030204" pitchFamily="49" charset="0"/>
              </a:rPr>
              <a:t>) =  </a:t>
            </a:r>
            <a:r>
              <a:rPr lang="en-US" dirty="0">
                <a:latin typeface="Consolas" panose="020B0609020204030204" pitchFamily="49" charset="0"/>
              </a:rPr>
              <a:t>–1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3 + 4) × (5 – 6</a:t>
            </a:r>
            <a:r>
              <a:rPr lang="en-US" dirty="0" smtClean="0">
                <a:latin typeface="Consolas" panose="020B0609020204030204" pitchFamily="49" charset="0"/>
              </a:rPr>
              <a:t>) =  </a:t>
            </a:r>
            <a:r>
              <a:rPr lang="en-US" dirty="0">
                <a:latin typeface="Consolas" panose="020B0609020204030204" pitchFamily="49" charset="0"/>
              </a:rPr>
              <a:t>–7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84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Prefix and Postfix?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496855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Infix</a:t>
            </a:r>
            <a:r>
              <a:rPr lang="en-US" dirty="0"/>
              <a:t> Expression </a:t>
            </a:r>
            <a:r>
              <a:rPr lang="en-US" dirty="0" smtClean="0"/>
              <a:t>is </a:t>
            </a:r>
            <a:r>
              <a:rPr lang="en-US" dirty="0">
                <a:solidFill>
                  <a:srgbClr val="0070C0"/>
                </a:solidFill>
              </a:rPr>
              <a:t>Hard To Parse </a:t>
            </a:r>
            <a:r>
              <a:rPr lang="en-US" dirty="0"/>
              <a:t>and difficult to </a:t>
            </a:r>
            <a:r>
              <a:rPr lang="en-US" dirty="0" smtClean="0"/>
              <a:t>evaluate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Postfix </a:t>
            </a:r>
            <a:r>
              <a:rPr lang="en-US" dirty="0"/>
              <a:t>and prefix  do not rely on operator priority and are easier to </a:t>
            </a:r>
            <a:r>
              <a:rPr lang="en-US" dirty="0" smtClean="0"/>
              <a:t>parse</a:t>
            </a:r>
            <a:endParaRPr lang="en-US" dirty="0"/>
          </a:p>
          <a:p>
            <a:pPr lvl="1"/>
            <a:r>
              <a:rPr lang="en-US" dirty="0"/>
              <a:t>No ambiguity and no brackets are </a:t>
            </a:r>
            <a:r>
              <a:rPr lang="en-US" dirty="0" smtClean="0"/>
              <a:t>required</a:t>
            </a:r>
          </a:p>
          <a:p>
            <a:endParaRPr lang="en-US" dirty="0"/>
          </a:p>
          <a:p>
            <a:r>
              <a:rPr lang="en-US" dirty="0" smtClean="0"/>
              <a:t>Many </a:t>
            </a:r>
            <a:r>
              <a:rPr lang="en-US" dirty="0"/>
              <a:t>compilers </a:t>
            </a:r>
            <a:r>
              <a:rPr lang="en-US" dirty="0" smtClean="0"/>
              <a:t>first </a:t>
            </a:r>
            <a:r>
              <a:rPr lang="en-US" dirty="0"/>
              <a:t>translate </a:t>
            </a:r>
            <a:r>
              <a:rPr lang="en-US" dirty="0" smtClean="0"/>
              <a:t>algebraic expressions </a:t>
            </a:r>
            <a:r>
              <a:rPr lang="en-US" dirty="0"/>
              <a:t>into some form of </a:t>
            </a:r>
            <a:r>
              <a:rPr lang="en-US" dirty="0" smtClean="0"/>
              <a:t>postfix </a:t>
            </a:r>
            <a:r>
              <a:rPr lang="en-US" dirty="0"/>
              <a:t>notation </a:t>
            </a:r>
            <a:endParaRPr lang="en-US" dirty="0" smtClean="0"/>
          </a:p>
          <a:p>
            <a:pPr lvl="1"/>
            <a:r>
              <a:rPr lang="en-US" dirty="0" smtClean="0"/>
              <a:t>Afterwards translate </a:t>
            </a:r>
            <a:r>
              <a:rPr lang="en-US" dirty="0"/>
              <a:t>this </a:t>
            </a:r>
            <a:r>
              <a:rPr lang="en-US" dirty="0" smtClean="0"/>
              <a:t>postfix expression into </a:t>
            </a:r>
            <a:r>
              <a:rPr lang="en-US" dirty="0"/>
              <a:t>machine </a:t>
            </a:r>
            <a:r>
              <a:rPr lang="en-US" dirty="0" smtClean="0"/>
              <a:t>code</a:t>
            </a:r>
          </a:p>
          <a:p>
            <a:pPr marL="857250" lvl="2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MOVE.L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#$2A, D1      ; Load  42 into Register D1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MOVE.L #$100, D2     ; Load 256 into Register D2</a:t>
            </a:r>
          </a:p>
          <a:p>
            <a:pPr marL="857250" lvl="2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ADD D2, D1         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;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Add D2 into D1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Expression to </a:t>
            </a:r>
            <a:r>
              <a:rPr lang="en-US" dirty="0" smtClean="0"/>
              <a:t>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Precedence function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(op1, op2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op1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op2</a:t>
            </a:r>
            <a:r>
              <a:rPr lang="en-US" dirty="0"/>
              <a:t> are </a:t>
            </a:r>
            <a:r>
              <a:rPr lang="en-US" dirty="0" smtClean="0"/>
              <a:t>characters </a:t>
            </a:r>
            <a:r>
              <a:rPr lang="en-US" dirty="0"/>
              <a:t>representing </a:t>
            </a:r>
            <a:r>
              <a:rPr lang="en-US" dirty="0" smtClean="0"/>
              <a:t>operators</a:t>
            </a:r>
          </a:p>
          <a:p>
            <a:pPr lvl="1"/>
            <a:endParaRPr lang="en-US" dirty="0"/>
          </a:p>
          <a:p>
            <a:r>
              <a:rPr lang="en-US" dirty="0" smtClean="0"/>
              <a:t>Precedence function returns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lvl="1"/>
            <a:r>
              <a:rPr lang="en-US" dirty="0" smtClean="0"/>
              <a:t>If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op1</a:t>
            </a:r>
            <a:r>
              <a:rPr lang="en-US" dirty="0"/>
              <a:t> has precedence over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op2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Otherwise function returns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Examples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(‘*’,’+’) </a:t>
            </a:r>
            <a:r>
              <a:rPr lang="en-US" dirty="0" smtClean="0">
                <a:cs typeface="Courier New" panose="02070309020205020404" pitchFamily="49" charset="0"/>
              </a:rPr>
              <a:t>returns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(‘+’,’+’) </a:t>
            </a:r>
            <a:r>
              <a:rPr lang="en-US" dirty="0" smtClean="0">
                <a:cs typeface="Courier New" panose="02070309020205020404" pitchFamily="49" charset="0"/>
              </a:rPr>
              <a:t>returns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prcd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(‘+’,’*’) </a:t>
            </a:r>
            <a:r>
              <a:rPr lang="en-US" dirty="0" smtClean="0">
                <a:cs typeface="Courier New" panose="02070309020205020404" pitchFamily="49" charset="0"/>
              </a:rPr>
              <a:t>returns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16-Stack Applications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C8D6E8-E2D4-466A-B54E-56FCD6F950C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4190</TotalTime>
  <Words>4295</Words>
  <Application>Microsoft Office PowerPoint</Application>
  <PresentationFormat>On-screen Show (4:3)</PresentationFormat>
  <Paragraphs>1032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Wingdings</vt:lpstr>
      <vt:lpstr>Courier New</vt:lpstr>
      <vt:lpstr>ＭＳ Ｐゴシック</vt:lpstr>
      <vt:lpstr>Times New Roman</vt:lpstr>
      <vt:lpstr>Tahoma</vt:lpstr>
      <vt:lpstr>Consolas</vt:lpstr>
      <vt:lpstr>Default Design</vt:lpstr>
      <vt:lpstr>Data Structures</vt:lpstr>
      <vt:lpstr>Algebraic Expressions</vt:lpstr>
      <vt:lpstr>Infix, Postfix and Prefix Expressions</vt:lpstr>
      <vt:lpstr>Example: Conversion From Infix to Postfix (1)</vt:lpstr>
      <vt:lpstr>Example: Conversion From Infix to Postfix (2)</vt:lpstr>
      <vt:lpstr>Infix, Postfix and Prefix Expressions – Examples</vt:lpstr>
      <vt:lpstr>Why Do We Need Prefix and Postfix? (1)</vt:lpstr>
      <vt:lpstr>Why Do We Need Prefix and Postfix? (2)</vt:lpstr>
      <vt:lpstr>Conversion of Infix Expression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 – Practice </vt:lpstr>
      <vt:lpstr>Algorithm to Convert Infix to Postfix – Practice </vt:lpstr>
      <vt:lpstr>What If Expression Contains Parenthesis?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Algorithm to Convert Infix to Postfix</vt:lpstr>
      <vt:lpstr>Conversion of Infix Expression to Postfix – Rules </vt:lpstr>
      <vt:lpstr>Conversion of Infix Expression to Postfix – Practice </vt:lpstr>
      <vt:lpstr>Conversion of Infix Expression to Postfix – Practice </vt:lpstr>
      <vt:lpstr>Conversion To Prefix Expression (1)</vt:lpstr>
      <vt:lpstr>Conversion To Prefix Expression (2)</vt:lpstr>
      <vt:lpstr>Evaluating a Postfix Expression</vt:lpstr>
      <vt:lpstr>Evaluating a Postfix Expression</vt:lpstr>
      <vt:lpstr>Any Question So Far?</vt:lpstr>
      <vt:lpstr>Quiz 02 – Sec A</vt:lpstr>
      <vt:lpstr>Quiz 02 – Sec C</vt:lpstr>
      <vt:lpstr>Quiz 02 – Sec B</vt:lpstr>
    </vt:vector>
  </TitlesOfParts>
  <Company>IPVS - 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Betriebssysteme</dc:title>
  <dc:creator>koldehbs</dc:creator>
  <cp:lastModifiedBy>Windows User</cp:lastModifiedBy>
  <cp:revision>2056</cp:revision>
  <cp:lastPrinted>2013-10-17T07:59:38Z</cp:lastPrinted>
  <dcterms:created xsi:type="dcterms:W3CDTF">2007-03-29T10:37:57Z</dcterms:created>
  <dcterms:modified xsi:type="dcterms:W3CDTF">2018-10-15T05:31:13Z</dcterms:modified>
</cp:coreProperties>
</file>