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8"/>
  </p:notesMasterIdLst>
  <p:sldIdLst>
    <p:sldId id="256" r:id="rId2"/>
    <p:sldId id="765" r:id="rId3"/>
    <p:sldId id="766" r:id="rId4"/>
    <p:sldId id="767" r:id="rId5"/>
    <p:sldId id="768" r:id="rId6"/>
    <p:sldId id="769" r:id="rId7"/>
    <p:sldId id="770" r:id="rId8"/>
    <p:sldId id="771" r:id="rId9"/>
    <p:sldId id="772" r:id="rId10"/>
    <p:sldId id="773" r:id="rId11"/>
    <p:sldId id="774" r:id="rId12"/>
    <p:sldId id="775" r:id="rId13"/>
    <p:sldId id="776" r:id="rId14"/>
    <p:sldId id="777" r:id="rId15"/>
    <p:sldId id="778" r:id="rId16"/>
    <p:sldId id="779" r:id="rId17"/>
    <p:sldId id="780" r:id="rId18"/>
    <p:sldId id="781" r:id="rId19"/>
    <p:sldId id="792" r:id="rId20"/>
    <p:sldId id="793" r:id="rId21"/>
    <p:sldId id="794" r:id="rId22"/>
    <p:sldId id="795" r:id="rId23"/>
    <p:sldId id="782" r:id="rId24"/>
    <p:sldId id="783" r:id="rId25"/>
    <p:sldId id="787" r:id="rId26"/>
    <p:sldId id="788" r:id="rId27"/>
    <p:sldId id="784" r:id="rId28"/>
    <p:sldId id="785" r:id="rId29"/>
    <p:sldId id="789" r:id="rId30"/>
    <p:sldId id="790" r:id="rId31"/>
    <p:sldId id="801" r:id="rId32"/>
    <p:sldId id="802" r:id="rId33"/>
    <p:sldId id="805" r:id="rId34"/>
    <p:sldId id="804" r:id="rId35"/>
    <p:sldId id="806" r:id="rId36"/>
    <p:sldId id="799" r:id="rId37"/>
    <p:sldId id="798" r:id="rId38"/>
    <p:sldId id="797" r:id="rId39"/>
    <p:sldId id="807" r:id="rId40"/>
    <p:sldId id="800" r:id="rId41"/>
    <p:sldId id="808" r:id="rId42"/>
    <p:sldId id="809" r:id="rId43"/>
    <p:sldId id="520" r:id="rId44"/>
    <p:sldId id="810" r:id="rId45"/>
    <p:sldId id="791" r:id="rId46"/>
    <p:sldId id="786" r:id="rId47"/>
  </p:sldIdLst>
  <p:sldSz cx="9144000" cy="6858000" type="screen4x3"/>
  <p:notesSz cx="7099300" cy="10234613"/>
  <p:embeddedFontLs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ＭＳ Ｐゴシック" panose="020B0600070205080204" pitchFamily="34" charset="-128"/>
      <p:regular r:id="rId53"/>
    </p:embeddedFont>
    <p:embeddedFont>
      <p:font typeface="Tahoma" panose="020B0604030504040204" pitchFamily="34" charset="0"/>
      <p:regular r:id="rId54"/>
      <p:bold r:id="rId55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 autoAdjust="0"/>
    <p:restoredTop sz="77649" autoAdjust="0"/>
  </p:normalViewPr>
  <p:slideViewPr>
    <p:cSldViewPr>
      <p:cViewPr varScale="1">
        <p:scale>
          <a:sx n="87" d="100"/>
          <a:sy n="87" d="100"/>
        </p:scale>
        <p:origin x="2334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B227E-7079-4B80-BA2E-DD57F6C58329}" type="slidenum">
              <a:rPr lang="en-GB"/>
              <a:pPr/>
              <a:t>1</a:t>
            </a:fld>
            <a:endParaRPr lang="en-GB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02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80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17-Tree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17-Tree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17-Tree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17-Tree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17-Tree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17-Tree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17-Tree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17-Tree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17-Tree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17-Tree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17-Tree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 dirty="0" smtClean="0"/>
              <a:t>17-Tree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png"/><Relationship Id="rId4" Type="http://schemas.openxmlformats.org/officeDocument/2006/relationships/image" Target="../media/image24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5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17-Tree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Data Structures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 smtClean="0"/>
              <a:t>17. Tree Data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Depth (or Level)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node in a tree, there exists a unique path from the root node to that node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length of this path is the depth of the node, e.g.,</a:t>
            </a:r>
          </a:p>
          <a:p>
            <a:pPr lvl="1"/>
            <a:r>
              <a:rPr lang="en-US" dirty="0"/>
              <a:t>E has depth 2</a:t>
            </a:r>
          </a:p>
          <a:p>
            <a:pPr lvl="1"/>
            <a:r>
              <a:rPr lang="en-US" dirty="0"/>
              <a:t>L has depth 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6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3" y="3143250"/>
            <a:ext cx="3902075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5"/>
          <p:cNvSpPr>
            <a:spLocks/>
          </p:cNvSpPr>
          <p:nvPr/>
        </p:nvSpPr>
        <p:spPr bwMode="auto">
          <a:xfrm>
            <a:off x="4211638" y="5865813"/>
            <a:ext cx="4175125" cy="1587"/>
          </a:xfrm>
          <a:custGeom>
            <a:avLst/>
            <a:gdLst>
              <a:gd name="T0" fmla="*/ 0 w 2630"/>
              <a:gd name="T1" fmla="*/ 0 h 1"/>
              <a:gd name="T2" fmla="*/ 2147483647 w 2630"/>
              <a:gd name="T3" fmla="*/ 0 h 1"/>
              <a:gd name="T4" fmla="*/ 0 60000 65536"/>
              <a:gd name="T5" fmla="*/ 0 60000 65536"/>
              <a:gd name="T6" fmla="*/ 0 w 2630"/>
              <a:gd name="T7" fmla="*/ 0 h 1"/>
              <a:gd name="T8" fmla="*/ 2630 w 263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30" h="1">
                <a:moveTo>
                  <a:pt x="0" y="0"/>
                </a:moveTo>
                <a:lnTo>
                  <a:pt x="263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283075" y="5014913"/>
            <a:ext cx="439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4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Depth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 </a:t>
            </a:r>
            <a:r>
              <a:rPr lang="en-US" dirty="0"/>
              <a:t>of depth up to 17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17" name="Picture 3" descr="C:\Users\dwharder\Desktop\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61955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V="1">
            <a:off x="3365029" y="5864068"/>
            <a:ext cx="22637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69779" y="5130643"/>
            <a:ext cx="38893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784129" y="3933668"/>
            <a:ext cx="19129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2"/>
          <p:cNvSpPr txBox="1">
            <a:spLocks noChangeArrowheads="1"/>
          </p:cNvSpPr>
          <p:nvPr/>
        </p:nvSpPr>
        <p:spPr bwMode="auto">
          <a:xfrm>
            <a:off x="3501554" y="376221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>
                <a:latin typeface="+mn-lt"/>
              </a:rPr>
              <a:t>9</a:t>
            </a:r>
          </a:p>
        </p:txBody>
      </p:sp>
      <p:sp>
        <p:nvSpPr>
          <p:cNvPr id="22" name="TextBox 13"/>
          <p:cNvSpPr txBox="1">
            <a:spLocks noChangeArrowheads="1"/>
          </p:cNvSpPr>
          <p:nvPr/>
        </p:nvSpPr>
        <p:spPr bwMode="auto">
          <a:xfrm>
            <a:off x="2861792" y="4951255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>
                <a:latin typeface="+mn-lt"/>
              </a:rPr>
              <a:t>14</a:t>
            </a:r>
          </a:p>
        </p:txBody>
      </p:sp>
      <p:sp>
        <p:nvSpPr>
          <p:cNvPr id="23" name="TextBox 14"/>
          <p:cNvSpPr txBox="1">
            <a:spLocks noChangeArrowheads="1"/>
          </p:cNvSpPr>
          <p:nvPr/>
        </p:nvSpPr>
        <p:spPr bwMode="auto">
          <a:xfrm>
            <a:off x="2960217" y="5679918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>
                <a:latin typeface="+mn-lt"/>
              </a:rPr>
              <a:t>17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339504" y="2741455"/>
            <a:ext cx="19129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6"/>
          <p:cNvSpPr txBox="1">
            <a:spLocks noChangeArrowheads="1"/>
          </p:cNvSpPr>
          <p:nvPr/>
        </p:nvSpPr>
        <p:spPr bwMode="auto">
          <a:xfrm>
            <a:off x="2050579" y="2560480"/>
            <a:ext cx="328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>
                <a:latin typeface="+mn-lt"/>
              </a:rPr>
              <a:t>4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229967" y="1787368"/>
            <a:ext cx="4968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8"/>
          <p:cNvSpPr txBox="1">
            <a:spLocks noChangeArrowheads="1"/>
          </p:cNvSpPr>
          <p:nvPr/>
        </p:nvSpPr>
        <p:spPr bwMode="auto">
          <a:xfrm>
            <a:off x="1956917" y="160639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>
                <a:latin typeface="+mn-l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19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height of a tree is defined as the maximum depth of any node within the tree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height of a tree with one node is 0</a:t>
            </a:r>
          </a:p>
          <a:p>
            <a:pPr lvl="1"/>
            <a:r>
              <a:rPr lang="en-US" dirty="0" smtClean="0"/>
              <a:t>Just </a:t>
            </a:r>
            <a:r>
              <a:rPr lang="en-US" dirty="0"/>
              <a:t>the root node</a:t>
            </a:r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convenience, we define the height of the empty tree to be  –1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94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Height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Height of this tree is 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11" name="Picture 3" descr="C:\Users\dwharder\Desktop\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44153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99766" y="5846266"/>
            <a:ext cx="49672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956916" y="3660278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>
                <a:latin typeface="+mn-lt"/>
              </a:rPr>
              <a:t>17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971203" y="1774328"/>
            <a:ext cx="2016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-829022" y="3803153"/>
            <a:ext cx="4032250" cy="0"/>
          </a:xfrm>
          <a:prstGeom prst="line">
            <a:avLst/>
          </a:prstGeom>
          <a:ln w="28575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9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Ancestors And Descendants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 path exists from node a to node </a:t>
            </a:r>
            <a:r>
              <a:rPr lang="en-US" dirty="0" smtClean="0"/>
              <a:t>b</a:t>
            </a:r>
            <a:endParaRPr lang="en-US" dirty="0"/>
          </a:p>
          <a:p>
            <a:pPr lvl="1"/>
            <a:r>
              <a:rPr lang="en-US" dirty="0"/>
              <a:t>a is an ancestor of b</a:t>
            </a:r>
          </a:p>
          <a:p>
            <a:pPr lvl="1"/>
            <a:r>
              <a:rPr lang="en-US" dirty="0"/>
              <a:t>b is a descendent of a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 smtClean="0"/>
              <a:t>Thus</a:t>
            </a:r>
            <a:r>
              <a:rPr lang="en-US" dirty="0"/>
              <a:t>, a node is both an ancestor and a descendant of itself</a:t>
            </a:r>
          </a:p>
          <a:p>
            <a:pPr lvl="1"/>
            <a:r>
              <a:rPr lang="en-US" dirty="0"/>
              <a:t>We can add the adjective </a:t>
            </a:r>
            <a:r>
              <a:rPr lang="en-US" dirty="0">
                <a:solidFill>
                  <a:srgbClr val="0070C0"/>
                </a:solidFill>
              </a:rPr>
              <a:t>strict</a:t>
            </a:r>
            <a:r>
              <a:rPr lang="en-US" dirty="0"/>
              <a:t> to exclude </a:t>
            </a:r>
            <a:r>
              <a:rPr lang="en-US" dirty="0" smtClean="0"/>
              <a:t>equality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is a strict descendent of b if a is a descendant of b but a ≠ b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 smtClean="0"/>
              <a:t>The </a:t>
            </a:r>
            <a:r>
              <a:rPr lang="en-US" dirty="0"/>
              <a:t>root node is an ancestor of all nodes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08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</a:t>
            </a:r>
            <a:r>
              <a:rPr lang="en-US" dirty="0" smtClean="0"/>
              <a:t>Ancestors And Descendants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descendants of node B are </a:t>
            </a:r>
            <a:r>
              <a:rPr lang="en-US" dirty="0" smtClean="0"/>
              <a:t>C</a:t>
            </a:r>
            <a:r>
              <a:rPr lang="en-US" dirty="0"/>
              <a:t>, D, E, F, and </a:t>
            </a:r>
            <a:r>
              <a:rPr lang="en-US" dirty="0" smtClean="0"/>
              <a:t>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ancestors of node I are </a:t>
            </a:r>
            <a:r>
              <a:rPr lang="en-US" dirty="0" smtClean="0"/>
              <a:t>H </a:t>
            </a:r>
            <a:r>
              <a:rPr lang="en-US" dirty="0"/>
              <a:t>and </a:t>
            </a:r>
            <a:r>
              <a:rPr lang="en-US" dirty="0" smtClean="0"/>
              <a:t>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6" name="Picture 5" descr="b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998" y="1556792"/>
            <a:ext cx="2607899" cy="1918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b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595" y="3906876"/>
            <a:ext cx="2901622" cy="213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42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Descendants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descendants (including itself) of the indicated node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6" name="Picture 2" descr="C:\Users\dwharder\Desktop\v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8143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rot="5400000">
            <a:off x="5457578" y="3163899"/>
            <a:ext cx="647700" cy="576263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5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Ancestors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ancestors (including itself) of the indicated node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6" name="Picture 2" descr="C:\Users\dwharder\Desktop\v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0305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rot="5400000">
            <a:off x="5241554" y="3208806"/>
            <a:ext cx="647700" cy="576263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32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Subtree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approach to a tree is to define the tree </a:t>
            </a:r>
            <a:r>
              <a:rPr lang="en-US" dirty="0" smtClean="0"/>
              <a:t>recursively</a:t>
            </a:r>
            <a:endParaRPr lang="en-US" dirty="0"/>
          </a:p>
          <a:p>
            <a:pPr lvl="1"/>
            <a:r>
              <a:rPr lang="en-US" dirty="0"/>
              <a:t>A degree-0 node is a tree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node with degree n is a tree if it has n children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of its children are disjoint trees (i.e., with no intersecting nodes)</a:t>
            </a:r>
          </a:p>
          <a:p>
            <a:endParaRPr lang="en-US" dirty="0"/>
          </a:p>
          <a:p>
            <a:r>
              <a:rPr lang="en-US" dirty="0" smtClean="0"/>
              <a:t>Given </a:t>
            </a:r>
            <a:r>
              <a:rPr lang="en-US" dirty="0"/>
              <a:t>any </a:t>
            </a:r>
            <a:r>
              <a:rPr lang="en-US" dirty="0">
                <a:solidFill>
                  <a:srgbClr val="0070C0"/>
                </a:solidFill>
              </a:rPr>
              <a:t>node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 within a tree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>
                <a:solidFill>
                  <a:srgbClr val="0070C0"/>
                </a:solidFill>
              </a:rPr>
              <a:t>root r</a:t>
            </a:r>
            <a:r>
              <a:rPr lang="en-US" dirty="0"/>
              <a:t>, the collection of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/>
              <a:t>all of its descendants is said to</a:t>
            </a:r>
            <a:br>
              <a:rPr lang="en-US" dirty="0"/>
            </a:br>
            <a:r>
              <a:rPr lang="en-US" dirty="0"/>
              <a:t>be a subtree of the tree with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root 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6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420" y="3140968"/>
            <a:ext cx="3888730" cy="291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87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" name="Freeform 3"/>
          <p:cNvSpPr>
            <a:spLocks/>
          </p:cNvSpPr>
          <p:nvPr/>
        </p:nvSpPr>
        <p:spPr bwMode="auto">
          <a:xfrm>
            <a:off x="6473825" y="3792021"/>
            <a:ext cx="184731" cy="369332"/>
          </a:xfrm>
          <a:custGeom>
            <a:avLst/>
            <a:gdLst>
              <a:gd name="T0" fmla="*/ 2147483647 w 1471"/>
              <a:gd name="T1" fmla="*/ 2147483647 h 1622"/>
              <a:gd name="T2" fmla="*/ 2147483647 w 1471"/>
              <a:gd name="T3" fmla="*/ 2147483647 h 1622"/>
              <a:gd name="T4" fmla="*/ 2147483647 w 1471"/>
              <a:gd name="T5" fmla="*/ 2147483647 h 1622"/>
              <a:gd name="T6" fmla="*/ 2147483647 w 1471"/>
              <a:gd name="T7" fmla="*/ 2147483647 h 1622"/>
              <a:gd name="T8" fmla="*/ 2147483647 w 1471"/>
              <a:gd name="T9" fmla="*/ 2147483647 h 1622"/>
              <a:gd name="T10" fmla="*/ 2147483647 w 1471"/>
              <a:gd name="T11" fmla="*/ 2147483647 h 1622"/>
              <a:gd name="T12" fmla="*/ 2147483647 w 1471"/>
              <a:gd name="T13" fmla="*/ 2147483647 h 1622"/>
              <a:gd name="T14" fmla="*/ 2147483647 w 1471"/>
              <a:gd name="T15" fmla="*/ 2147483647 h 1622"/>
              <a:gd name="T16" fmla="*/ 2147483647 w 1471"/>
              <a:gd name="T17" fmla="*/ 2147483647 h 1622"/>
              <a:gd name="T18" fmla="*/ 2147483647 w 1471"/>
              <a:gd name="T19" fmla="*/ 2147483647 h 1622"/>
              <a:gd name="T20" fmla="*/ 2147483647 w 1471"/>
              <a:gd name="T21" fmla="*/ 2147483647 h 1622"/>
              <a:gd name="T22" fmla="*/ 2147483647 w 1471"/>
              <a:gd name="T23" fmla="*/ 2147483647 h 1622"/>
              <a:gd name="T24" fmla="*/ 2147483647 w 1471"/>
              <a:gd name="T25" fmla="*/ 2147483647 h 1622"/>
              <a:gd name="T26" fmla="*/ 2147483647 w 1471"/>
              <a:gd name="T27" fmla="*/ 2147483647 h 1622"/>
              <a:gd name="T28" fmla="*/ 2147483647 w 1471"/>
              <a:gd name="T29" fmla="*/ 2147483647 h 1622"/>
              <a:gd name="T30" fmla="*/ 2147483647 w 1471"/>
              <a:gd name="T31" fmla="*/ 2147483647 h 1622"/>
              <a:gd name="T32" fmla="*/ 2147483647 w 1471"/>
              <a:gd name="T33" fmla="*/ 2147483647 h 1622"/>
              <a:gd name="T34" fmla="*/ 2147483647 w 1471"/>
              <a:gd name="T35" fmla="*/ 2147483647 h 1622"/>
              <a:gd name="T36" fmla="*/ 2147483647 w 1471"/>
              <a:gd name="T37" fmla="*/ 2147483647 h 1622"/>
              <a:gd name="T38" fmla="*/ 2147483647 w 1471"/>
              <a:gd name="T39" fmla="*/ 2147483647 h 1622"/>
              <a:gd name="T40" fmla="*/ 2147483647 w 1471"/>
              <a:gd name="T41" fmla="*/ 2147483647 h 1622"/>
              <a:gd name="T42" fmla="*/ 2147483647 w 1471"/>
              <a:gd name="T43" fmla="*/ 2147483647 h 1622"/>
              <a:gd name="T44" fmla="*/ 2147483647 w 1471"/>
              <a:gd name="T45" fmla="*/ 2147483647 h 1622"/>
              <a:gd name="T46" fmla="*/ 2147483647 w 1471"/>
              <a:gd name="T47" fmla="*/ 2147483647 h 1622"/>
              <a:gd name="T48" fmla="*/ 2147483647 w 1471"/>
              <a:gd name="T49" fmla="*/ 2147483647 h 1622"/>
              <a:gd name="T50" fmla="*/ 2147483647 w 1471"/>
              <a:gd name="T51" fmla="*/ 2147483647 h 1622"/>
              <a:gd name="T52" fmla="*/ 2147483647 w 1471"/>
              <a:gd name="T53" fmla="*/ 2147483647 h 1622"/>
              <a:gd name="T54" fmla="*/ 2147483647 w 1471"/>
              <a:gd name="T55" fmla="*/ 0 h 1622"/>
              <a:gd name="T56" fmla="*/ 2147483647 w 1471"/>
              <a:gd name="T57" fmla="*/ 2147483647 h 1622"/>
              <a:gd name="T58" fmla="*/ 2147483647 w 1471"/>
              <a:gd name="T59" fmla="*/ 2147483647 h 162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471"/>
              <a:gd name="T91" fmla="*/ 0 h 1622"/>
              <a:gd name="T92" fmla="*/ 1471 w 1471"/>
              <a:gd name="T93" fmla="*/ 1622 h 1622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471" h="1622">
                <a:moveTo>
                  <a:pt x="666" y="33"/>
                </a:moveTo>
                <a:cubicBezTo>
                  <a:pt x="636" y="36"/>
                  <a:pt x="605" y="35"/>
                  <a:pt x="576" y="41"/>
                </a:cubicBezTo>
                <a:cubicBezTo>
                  <a:pt x="547" y="47"/>
                  <a:pt x="518" y="110"/>
                  <a:pt x="487" y="130"/>
                </a:cubicBezTo>
                <a:cubicBezTo>
                  <a:pt x="444" y="198"/>
                  <a:pt x="372" y="244"/>
                  <a:pt x="317" y="300"/>
                </a:cubicBezTo>
                <a:cubicBezTo>
                  <a:pt x="248" y="370"/>
                  <a:pt x="190" y="449"/>
                  <a:pt x="131" y="527"/>
                </a:cubicBezTo>
                <a:cubicBezTo>
                  <a:pt x="115" y="571"/>
                  <a:pt x="100" y="618"/>
                  <a:pt x="74" y="657"/>
                </a:cubicBezTo>
                <a:cubicBezTo>
                  <a:pt x="65" y="686"/>
                  <a:pt x="64" y="709"/>
                  <a:pt x="41" y="730"/>
                </a:cubicBezTo>
                <a:cubicBezTo>
                  <a:pt x="28" y="784"/>
                  <a:pt x="12" y="837"/>
                  <a:pt x="1" y="892"/>
                </a:cubicBezTo>
                <a:cubicBezTo>
                  <a:pt x="7" y="1062"/>
                  <a:pt x="0" y="1077"/>
                  <a:pt x="41" y="1200"/>
                </a:cubicBezTo>
                <a:cubicBezTo>
                  <a:pt x="56" y="1246"/>
                  <a:pt x="91" y="1279"/>
                  <a:pt x="122" y="1314"/>
                </a:cubicBezTo>
                <a:cubicBezTo>
                  <a:pt x="139" y="1333"/>
                  <a:pt x="218" y="1430"/>
                  <a:pt x="236" y="1436"/>
                </a:cubicBezTo>
                <a:cubicBezTo>
                  <a:pt x="291" y="1454"/>
                  <a:pt x="338" y="1493"/>
                  <a:pt x="390" y="1517"/>
                </a:cubicBezTo>
                <a:cubicBezTo>
                  <a:pt x="408" y="1525"/>
                  <a:pt x="429" y="1525"/>
                  <a:pt x="447" y="1533"/>
                </a:cubicBezTo>
                <a:cubicBezTo>
                  <a:pt x="544" y="1576"/>
                  <a:pt x="643" y="1602"/>
                  <a:pt x="747" y="1622"/>
                </a:cubicBezTo>
                <a:cubicBezTo>
                  <a:pt x="812" y="1619"/>
                  <a:pt x="877" y="1621"/>
                  <a:pt x="941" y="1614"/>
                </a:cubicBezTo>
                <a:cubicBezTo>
                  <a:pt x="1004" y="1608"/>
                  <a:pt x="1048" y="1551"/>
                  <a:pt x="1104" y="1533"/>
                </a:cubicBezTo>
                <a:cubicBezTo>
                  <a:pt x="1131" y="1493"/>
                  <a:pt x="1112" y="1514"/>
                  <a:pt x="1168" y="1476"/>
                </a:cubicBezTo>
                <a:cubicBezTo>
                  <a:pt x="1190" y="1461"/>
                  <a:pt x="1225" y="1419"/>
                  <a:pt x="1225" y="1419"/>
                </a:cubicBezTo>
                <a:cubicBezTo>
                  <a:pt x="1243" y="1366"/>
                  <a:pt x="1219" y="1426"/>
                  <a:pt x="1258" y="1371"/>
                </a:cubicBezTo>
                <a:cubicBezTo>
                  <a:pt x="1283" y="1336"/>
                  <a:pt x="1298" y="1293"/>
                  <a:pt x="1323" y="1257"/>
                </a:cubicBezTo>
                <a:cubicBezTo>
                  <a:pt x="1351" y="1172"/>
                  <a:pt x="1388" y="1093"/>
                  <a:pt x="1412" y="1006"/>
                </a:cubicBezTo>
                <a:cubicBezTo>
                  <a:pt x="1428" y="950"/>
                  <a:pt x="1430" y="892"/>
                  <a:pt x="1444" y="836"/>
                </a:cubicBezTo>
                <a:cubicBezTo>
                  <a:pt x="1462" y="694"/>
                  <a:pt x="1471" y="546"/>
                  <a:pt x="1436" y="406"/>
                </a:cubicBezTo>
                <a:cubicBezTo>
                  <a:pt x="1424" y="298"/>
                  <a:pt x="1394" y="138"/>
                  <a:pt x="1274" y="98"/>
                </a:cubicBezTo>
                <a:cubicBezTo>
                  <a:pt x="1263" y="90"/>
                  <a:pt x="1251" y="83"/>
                  <a:pt x="1241" y="73"/>
                </a:cubicBezTo>
                <a:cubicBezTo>
                  <a:pt x="1234" y="66"/>
                  <a:pt x="1233" y="55"/>
                  <a:pt x="1225" y="49"/>
                </a:cubicBezTo>
                <a:cubicBezTo>
                  <a:pt x="1197" y="27"/>
                  <a:pt x="1155" y="32"/>
                  <a:pt x="1120" y="25"/>
                </a:cubicBezTo>
                <a:cubicBezTo>
                  <a:pt x="1055" y="12"/>
                  <a:pt x="992" y="6"/>
                  <a:pt x="925" y="0"/>
                </a:cubicBezTo>
                <a:cubicBezTo>
                  <a:pt x="855" y="3"/>
                  <a:pt x="784" y="4"/>
                  <a:pt x="714" y="9"/>
                </a:cubicBezTo>
                <a:cubicBezTo>
                  <a:pt x="703" y="10"/>
                  <a:pt x="647" y="14"/>
                  <a:pt x="666" y="33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400800" y="3702724"/>
            <a:ext cx="2438400" cy="519351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latin typeface="+mn-lt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4416425" y="3868221"/>
            <a:ext cx="184731" cy="369332"/>
          </a:xfrm>
          <a:custGeom>
            <a:avLst/>
            <a:gdLst>
              <a:gd name="T0" fmla="*/ 2147483647 w 1471"/>
              <a:gd name="T1" fmla="*/ 2147483647 h 1622"/>
              <a:gd name="T2" fmla="*/ 2147483647 w 1471"/>
              <a:gd name="T3" fmla="*/ 2147483647 h 1622"/>
              <a:gd name="T4" fmla="*/ 2147483647 w 1471"/>
              <a:gd name="T5" fmla="*/ 2147483647 h 1622"/>
              <a:gd name="T6" fmla="*/ 2147483647 w 1471"/>
              <a:gd name="T7" fmla="*/ 2147483647 h 1622"/>
              <a:gd name="T8" fmla="*/ 2147483647 w 1471"/>
              <a:gd name="T9" fmla="*/ 2147483647 h 1622"/>
              <a:gd name="T10" fmla="*/ 2147483647 w 1471"/>
              <a:gd name="T11" fmla="*/ 2147483647 h 1622"/>
              <a:gd name="T12" fmla="*/ 2147483647 w 1471"/>
              <a:gd name="T13" fmla="*/ 2147483647 h 1622"/>
              <a:gd name="T14" fmla="*/ 2147483647 w 1471"/>
              <a:gd name="T15" fmla="*/ 2147483647 h 1622"/>
              <a:gd name="T16" fmla="*/ 2147483647 w 1471"/>
              <a:gd name="T17" fmla="*/ 2147483647 h 1622"/>
              <a:gd name="T18" fmla="*/ 2147483647 w 1471"/>
              <a:gd name="T19" fmla="*/ 2147483647 h 1622"/>
              <a:gd name="T20" fmla="*/ 2147483647 w 1471"/>
              <a:gd name="T21" fmla="*/ 2147483647 h 1622"/>
              <a:gd name="T22" fmla="*/ 2147483647 w 1471"/>
              <a:gd name="T23" fmla="*/ 2147483647 h 1622"/>
              <a:gd name="T24" fmla="*/ 2147483647 w 1471"/>
              <a:gd name="T25" fmla="*/ 2147483647 h 1622"/>
              <a:gd name="T26" fmla="*/ 2147483647 w 1471"/>
              <a:gd name="T27" fmla="*/ 2147483647 h 1622"/>
              <a:gd name="T28" fmla="*/ 2147483647 w 1471"/>
              <a:gd name="T29" fmla="*/ 2147483647 h 1622"/>
              <a:gd name="T30" fmla="*/ 2147483647 w 1471"/>
              <a:gd name="T31" fmla="*/ 2147483647 h 1622"/>
              <a:gd name="T32" fmla="*/ 2147483647 w 1471"/>
              <a:gd name="T33" fmla="*/ 2147483647 h 1622"/>
              <a:gd name="T34" fmla="*/ 2147483647 w 1471"/>
              <a:gd name="T35" fmla="*/ 2147483647 h 1622"/>
              <a:gd name="T36" fmla="*/ 2147483647 w 1471"/>
              <a:gd name="T37" fmla="*/ 2147483647 h 1622"/>
              <a:gd name="T38" fmla="*/ 2147483647 w 1471"/>
              <a:gd name="T39" fmla="*/ 2147483647 h 1622"/>
              <a:gd name="T40" fmla="*/ 2147483647 w 1471"/>
              <a:gd name="T41" fmla="*/ 2147483647 h 1622"/>
              <a:gd name="T42" fmla="*/ 2147483647 w 1471"/>
              <a:gd name="T43" fmla="*/ 2147483647 h 1622"/>
              <a:gd name="T44" fmla="*/ 2147483647 w 1471"/>
              <a:gd name="T45" fmla="*/ 2147483647 h 1622"/>
              <a:gd name="T46" fmla="*/ 2147483647 w 1471"/>
              <a:gd name="T47" fmla="*/ 2147483647 h 1622"/>
              <a:gd name="T48" fmla="*/ 2147483647 w 1471"/>
              <a:gd name="T49" fmla="*/ 2147483647 h 1622"/>
              <a:gd name="T50" fmla="*/ 2147483647 w 1471"/>
              <a:gd name="T51" fmla="*/ 2147483647 h 1622"/>
              <a:gd name="T52" fmla="*/ 2147483647 w 1471"/>
              <a:gd name="T53" fmla="*/ 2147483647 h 1622"/>
              <a:gd name="T54" fmla="*/ 2147483647 w 1471"/>
              <a:gd name="T55" fmla="*/ 0 h 1622"/>
              <a:gd name="T56" fmla="*/ 2147483647 w 1471"/>
              <a:gd name="T57" fmla="*/ 2147483647 h 1622"/>
              <a:gd name="T58" fmla="*/ 2147483647 w 1471"/>
              <a:gd name="T59" fmla="*/ 2147483647 h 162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471"/>
              <a:gd name="T91" fmla="*/ 0 h 1622"/>
              <a:gd name="T92" fmla="*/ 1471 w 1471"/>
              <a:gd name="T93" fmla="*/ 1622 h 1622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471" h="1622">
                <a:moveTo>
                  <a:pt x="666" y="33"/>
                </a:moveTo>
                <a:cubicBezTo>
                  <a:pt x="636" y="36"/>
                  <a:pt x="605" y="35"/>
                  <a:pt x="576" y="41"/>
                </a:cubicBezTo>
                <a:cubicBezTo>
                  <a:pt x="547" y="47"/>
                  <a:pt x="518" y="110"/>
                  <a:pt x="487" y="130"/>
                </a:cubicBezTo>
                <a:cubicBezTo>
                  <a:pt x="444" y="198"/>
                  <a:pt x="372" y="244"/>
                  <a:pt x="317" y="300"/>
                </a:cubicBezTo>
                <a:cubicBezTo>
                  <a:pt x="248" y="370"/>
                  <a:pt x="190" y="449"/>
                  <a:pt x="131" y="527"/>
                </a:cubicBezTo>
                <a:cubicBezTo>
                  <a:pt x="115" y="571"/>
                  <a:pt x="100" y="618"/>
                  <a:pt x="74" y="657"/>
                </a:cubicBezTo>
                <a:cubicBezTo>
                  <a:pt x="65" y="686"/>
                  <a:pt x="64" y="709"/>
                  <a:pt x="41" y="730"/>
                </a:cubicBezTo>
                <a:cubicBezTo>
                  <a:pt x="28" y="784"/>
                  <a:pt x="12" y="837"/>
                  <a:pt x="1" y="892"/>
                </a:cubicBezTo>
                <a:cubicBezTo>
                  <a:pt x="7" y="1062"/>
                  <a:pt x="0" y="1077"/>
                  <a:pt x="41" y="1200"/>
                </a:cubicBezTo>
                <a:cubicBezTo>
                  <a:pt x="56" y="1246"/>
                  <a:pt x="91" y="1279"/>
                  <a:pt x="122" y="1314"/>
                </a:cubicBezTo>
                <a:cubicBezTo>
                  <a:pt x="139" y="1333"/>
                  <a:pt x="218" y="1430"/>
                  <a:pt x="236" y="1436"/>
                </a:cubicBezTo>
                <a:cubicBezTo>
                  <a:pt x="291" y="1454"/>
                  <a:pt x="338" y="1493"/>
                  <a:pt x="390" y="1517"/>
                </a:cubicBezTo>
                <a:cubicBezTo>
                  <a:pt x="408" y="1525"/>
                  <a:pt x="429" y="1525"/>
                  <a:pt x="447" y="1533"/>
                </a:cubicBezTo>
                <a:cubicBezTo>
                  <a:pt x="544" y="1576"/>
                  <a:pt x="643" y="1602"/>
                  <a:pt x="747" y="1622"/>
                </a:cubicBezTo>
                <a:cubicBezTo>
                  <a:pt x="812" y="1619"/>
                  <a:pt x="877" y="1621"/>
                  <a:pt x="941" y="1614"/>
                </a:cubicBezTo>
                <a:cubicBezTo>
                  <a:pt x="1004" y="1608"/>
                  <a:pt x="1048" y="1551"/>
                  <a:pt x="1104" y="1533"/>
                </a:cubicBezTo>
                <a:cubicBezTo>
                  <a:pt x="1131" y="1493"/>
                  <a:pt x="1112" y="1514"/>
                  <a:pt x="1168" y="1476"/>
                </a:cubicBezTo>
                <a:cubicBezTo>
                  <a:pt x="1190" y="1461"/>
                  <a:pt x="1225" y="1419"/>
                  <a:pt x="1225" y="1419"/>
                </a:cubicBezTo>
                <a:cubicBezTo>
                  <a:pt x="1243" y="1366"/>
                  <a:pt x="1219" y="1426"/>
                  <a:pt x="1258" y="1371"/>
                </a:cubicBezTo>
                <a:cubicBezTo>
                  <a:pt x="1283" y="1336"/>
                  <a:pt x="1298" y="1293"/>
                  <a:pt x="1323" y="1257"/>
                </a:cubicBezTo>
                <a:cubicBezTo>
                  <a:pt x="1351" y="1172"/>
                  <a:pt x="1388" y="1093"/>
                  <a:pt x="1412" y="1006"/>
                </a:cubicBezTo>
                <a:cubicBezTo>
                  <a:pt x="1428" y="950"/>
                  <a:pt x="1430" y="892"/>
                  <a:pt x="1444" y="836"/>
                </a:cubicBezTo>
                <a:cubicBezTo>
                  <a:pt x="1462" y="694"/>
                  <a:pt x="1471" y="546"/>
                  <a:pt x="1436" y="406"/>
                </a:cubicBezTo>
                <a:cubicBezTo>
                  <a:pt x="1424" y="298"/>
                  <a:pt x="1394" y="138"/>
                  <a:pt x="1274" y="98"/>
                </a:cubicBezTo>
                <a:cubicBezTo>
                  <a:pt x="1263" y="90"/>
                  <a:pt x="1251" y="83"/>
                  <a:pt x="1241" y="73"/>
                </a:cubicBezTo>
                <a:cubicBezTo>
                  <a:pt x="1234" y="66"/>
                  <a:pt x="1233" y="55"/>
                  <a:pt x="1225" y="49"/>
                </a:cubicBezTo>
                <a:cubicBezTo>
                  <a:pt x="1197" y="27"/>
                  <a:pt x="1155" y="32"/>
                  <a:pt x="1120" y="25"/>
                </a:cubicBezTo>
                <a:cubicBezTo>
                  <a:pt x="1055" y="12"/>
                  <a:pt x="992" y="6"/>
                  <a:pt x="925" y="0"/>
                </a:cubicBezTo>
                <a:cubicBezTo>
                  <a:pt x="855" y="3"/>
                  <a:pt x="784" y="4"/>
                  <a:pt x="714" y="9"/>
                </a:cubicBezTo>
                <a:cubicBezTo>
                  <a:pt x="703" y="10"/>
                  <a:pt x="647" y="14"/>
                  <a:pt x="666" y="33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4672013" y="3781703"/>
            <a:ext cx="184731" cy="369332"/>
          </a:xfrm>
          <a:custGeom>
            <a:avLst/>
            <a:gdLst>
              <a:gd name="T0" fmla="*/ 2147483647 w 1306"/>
              <a:gd name="T1" fmla="*/ 2147483647 h 1469"/>
              <a:gd name="T2" fmla="*/ 2147483647 w 1306"/>
              <a:gd name="T3" fmla="*/ 2147483647 h 1469"/>
              <a:gd name="T4" fmla="*/ 2147483647 w 1306"/>
              <a:gd name="T5" fmla="*/ 2147483647 h 1469"/>
              <a:gd name="T6" fmla="*/ 2147483647 w 1306"/>
              <a:gd name="T7" fmla="*/ 2147483647 h 1469"/>
              <a:gd name="T8" fmla="*/ 2147483647 w 1306"/>
              <a:gd name="T9" fmla="*/ 2147483647 h 1469"/>
              <a:gd name="T10" fmla="*/ 2147483647 w 1306"/>
              <a:gd name="T11" fmla="*/ 2147483647 h 1469"/>
              <a:gd name="T12" fmla="*/ 2147483647 w 1306"/>
              <a:gd name="T13" fmla="*/ 2147483647 h 1469"/>
              <a:gd name="T14" fmla="*/ 2147483647 w 1306"/>
              <a:gd name="T15" fmla="*/ 2147483647 h 1469"/>
              <a:gd name="T16" fmla="*/ 2147483647 w 1306"/>
              <a:gd name="T17" fmla="*/ 2147483647 h 1469"/>
              <a:gd name="T18" fmla="*/ 0 w 1306"/>
              <a:gd name="T19" fmla="*/ 2147483647 h 1469"/>
              <a:gd name="T20" fmla="*/ 2147483647 w 1306"/>
              <a:gd name="T21" fmla="*/ 2147483647 h 1469"/>
              <a:gd name="T22" fmla="*/ 2147483647 w 1306"/>
              <a:gd name="T23" fmla="*/ 2147483647 h 1469"/>
              <a:gd name="T24" fmla="*/ 2147483647 w 1306"/>
              <a:gd name="T25" fmla="*/ 2147483647 h 1469"/>
              <a:gd name="T26" fmla="*/ 2147483647 w 1306"/>
              <a:gd name="T27" fmla="*/ 2147483647 h 1469"/>
              <a:gd name="T28" fmla="*/ 2147483647 w 1306"/>
              <a:gd name="T29" fmla="*/ 2147483647 h 1469"/>
              <a:gd name="T30" fmla="*/ 2147483647 w 1306"/>
              <a:gd name="T31" fmla="*/ 2147483647 h 1469"/>
              <a:gd name="T32" fmla="*/ 2147483647 w 1306"/>
              <a:gd name="T33" fmla="*/ 2147483647 h 1469"/>
              <a:gd name="T34" fmla="*/ 2147483647 w 1306"/>
              <a:gd name="T35" fmla="*/ 2147483647 h 1469"/>
              <a:gd name="T36" fmla="*/ 2147483647 w 1306"/>
              <a:gd name="T37" fmla="*/ 2147483647 h 1469"/>
              <a:gd name="T38" fmla="*/ 2147483647 w 1306"/>
              <a:gd name="T39" fmla="*/ 2147483647 h 1469"/>
              <a:gd name="T40" fmla="*/ 2147483647 w 1306"/>
              <a:gd name="T41" fmla="*/ 2147483647 h 1469"/>
              <a:gd name="T42" fmla="*/ 2147483647 w 1306"/>
              <a:gd name="T43" fmla="*/ 2147483647 h 1469"/>
              <a:gd name="T44" fmla="*/ 2147483647 w 1306"/>
              <a:gd name="T45" fmla="*/ 2147483647 h 1469"/>
              <a:gd name="T46" fmla="*/ 2147483647 w 1306"/>
              <a:gd name="T47" fmla="*/ 2147483647 h 1469"/>
              <a:gd name="T48" fmla="*/ 2147483647 w 1306"/>
              <a:gd name="T49" fmla="*/ 2147483647 h 1469"/>
              <a:gd name="T50" fmla="*/ 2147483647 w 1306"/>
              <a:gd name="T51" fmla="*/ 2147483647 h 1469"/>
              <a:gd name="T52" fmla="*/ 2147483647 w 1306"/>
              <a:gd name="T53" fmla="*/ 2147483647 h 1469"/>
              <a:gd name="T54" fmla="*/ 2147483647 w 1306"/>
              <a:gd name="T55" fmla="*/ 2147483647 h 1469"/>
              <a:gd name="T56" fmla="*/ 2147483647 w 1306"/>
              <a:gd name="T57" fmla="*/ 2147483647 h 146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306"/>
              <a:gd name="T88" fmla="*/ 0 h 1469"/>
              <a:gd name="T89" fmla="*/ 1306 w 1306"/>
              <a:gd name="T90" fmla="*/ 1469 h 146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306" h="1469">
                <a:moveTo>
                  <a:pt x="543" y="68"/>
                </a:moveTo>
                <a:cubicBezTo>
                  <a:pt x="502" y="82"/>
                  <a:pt x="490" y="96"/>
                  <a:pt x="454" y="108"/>
                </a:cubicBezTo>
                <a:cubicBezTo>
                  <a:pt x="418" y="136"/>
                  <a:pt x="378" y="152"/>
                  <a:pt x="341" y="181"/>
                </a:cubicBezTo>
                <a:cubicBezTo>
                  <a:pt x="300" y="213"/>
                  <a:pt x="264" y="250"/>
                  <a:pt x="227" y="287"/>
                </a:cubicBezTo>
                <a:cubicBezTo>
                  <a:pt x="213" y="301"/>
                  <a:pt x="206" y="319"/>
                  <a:pt x="195" y="335"/>
                </a:cubicBezTo>
                <a:cubicBezTo>
                  <a:pt x="176" y="363"/>
                  <a:pt x="148" y="386"/>
                  <a:pt x="130" y="416"/>
                </a:cubicBezTo>
                <a:cubicBezTo>
                  <a:pt x="98" y="468"/>
                  <a:pt x="131" y="433"/>
                  <a:pt x="97" y="465"/>
                </a:cubicBezTo>
                <a:cubicBezTo>
                  <a:pt x="90" y="493"/>
                  <a:pt x="79" y="514"/>
                  <a:pt x="65" y="538"/>
                </a:cubicBezTo>
                <a:cubicBezTo>
                  <a:pt x="55" y="555"/>
                  <a:pt x="32" y="587"/>
                  <a:pt x="32" y="587"/>
                </a:cubicBezTo>
                <a:cubicBezTo>
                  <a:pt x="23" y="631"/>
                  <a:pt x="11" y="673"/>
                  <a:pt x="0" y="716"/>
                </a:cubicBezTo>
                <a:cubicBezTo>
                  <a:pt x="3" y="773"/>
                  <a:pt x="4" y="830"/>
                  <a:pt x="8" y="887"/>
                </a:cubicBezTo>
                <a:cubicBezTo>
                  <a:pt x="13" y="947"/>
                  <a:pt x="48" y="1005"/>
                  <a:pt x="73" y="1057"/>
                </a:cubicBezTo>
                <a:cubicBezTo>
                  <a:pt x="135" y="1183"/>
                  <a:pt x="185" y="1232"/>
                  <a:pt x="308" y="1308"/>
                </a:cubicBezTo>
                <a:cubicBezTo>
                  <a:pt x="348" y="1333"/>
                  <a:pt x="384" y="1362"/>
                  <a:pt x="430" y="1373"/>
                </a:cubicBezTo>
                <a:cubicBezTo>
                  <a:pt x="484" y="1400"/>
                  <a:pt x="540" y="1426"/>
                  <a:pt x="600" y="1438"/>
                </a:cubicBezTo>
                <a:cubicBezTo>
                  <a:pt x="639" y="1446"/>
                  <a:pt x="676" y="1450"/>
                  <a:pt x="714" y="1462"/>
                </a:cubicBezTo>
                <a:cubicBezTo>
                  <a:pt x="764" y="1459"/>
                  <a:pt x="838" y="1469"/>
                  <a:pt x="892" y="1446"/>
                </a:cubicBezTo>
                <a:cubicBezTo>
                  <a:pt x="955" y="1419"/>
                  <a:pt x="995" y="1350"/>
                  <a:pt x="1038" y="1300"/>
                </a:cubicBezTo>
                <a:cubicBezTo>
                  <a:pt x="1094" y="1234"/>
                  <a:pt x="1158" y="1174"/>
                  <a:pt x="1200" y="1097"/>
                </a:cubicBezTo>
                <a:cubicBezTo>
                  <a:pt x="1231" y="1039"/>
                  <a:pt x="1252" y="978"/>
                  <a:pt x="1281" y="919"/>
                </a:cubicBezTo>
                <a:cubicBezTo>
                  <a:pt x="1292" y="865"/>
                  <a:pt x="1299" y="812"/>
                  <a:pt x="1306" y="757"/>
                </a:cubicBezTo>
                <a:cubicBezTo>
                  <a:pt x="1300" y="649"/>
                  <a:pt x="1299" y="491"/>
                  <a:pt x="1233" y="392"/>
                </a:cubicBezTo>
                <a:cubicBezTo>
                  <a:pt x="1207" y="299"/>
                  <a:pt x="1138" y="231"/>
                  <a:pt x="1070" y="165"/>
                </a:cubicBezTo>
                <a:cubicBezTo>
                  <a:pt x="1022" y="118"/>
                  <a:pt x="975" y="73"/>
                  <a:pt x="908" y="51"/>
                </a:cubicBezTo>
                <a:cubicBezTo>
                  <a:pt x="850" y="32"/>
                  <a:pt x="791" y="32"/>
                  <a:pt x="730" y="27"/>
                </a:cubicBezTo>
                <a:cubicBezTo>
                  <a:pt x="662" y="30"/>
                  <a:pt x="579" y="0"/>
                  <a:pt x="527" y="43"/>
                </a:cubicBezTo>
                <a:cubicBezTo>
                  <a:pt x="519" y="49"/>
                  <a:pt x="518" y="61"/>
                  <a:pt x="511" y="68"/>
                </a:cubicBezTo>
                <a:cubicBezTo>
                  <a:pt x="503" y="75"/>
                  <a:pt x="451" y="116"/>
                  <a:pt x="430" y="116"/>
                </a:cubicBezTo>
                <a:lnTo>
                  <a:pt x="465" y="6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669088" y="4131747"/>
            <a:ext cx="184731" cy="369332"/>
          </a:xfrm>
          <a:custGeom>
            <a:avLst/>
            <a:gdLst>
              <a:gd name="T0" fmla="*/ 2147483647 w 1338"/>
              <a:gd name="T1" fmla="*/ 2147483647 h 1508"/>
              <a:gd name="T2" fmla="*/ 2147483647 w 1338"/>
              <a:gd name="T3" fmla="*/ 2147483647 h 1508"/>
              <a:gd name="T4" fmla="*/ 2147483647 w 1338"/>
              <a:gd name="T5" fmla="*/ 2147483647 h 1508"/>
              <a:gd name="T6" fmla="*/ 2147483647 w 1338"/>
              <a:gd name="T7" fmla="*/ 2147483647 h 1508"/>
              <a:gd name="T8" fmla="*/ 2147483647 w 1338"/>
              <a:gd name="T9" fmla="*/ 2147483647 h 1508"/>
              <a:gd name="T10" fmla="*/ 2147483647 w 1338"/>
              <a:gd name="T11" fmla="*/ 2147483647 h 1508"/>
              <a:gd name="T12" fmla="*/ 2147483647 w 1338"/>
              <a:gd name="T13" fmla="*/ 2147483647 h 1508"/>
              <a:gd name="T14" fmla="*/ 2147483647 w 1338"/>
              <a:gd name="T15" fmla="*/ 2147483647 h 1508"/>
              <a:gd name="T16" fmla="*/ 2147483647 w 1338"/>
              <a:gd name="T17" fmla="*/ 2147483647 h 1508"/>
              <a:gd name="T18" fmla="*/ 2147483647 w 1338"/>
              <a:gd name="T19" fmla="*/ 2147483647 h 1508"/>
              <a:gd name="T20" fmla="*/ 2147483647 w 1338"/>
              <a:gd name="T21" fmla="*/ 2147483647 h 1508"/>
              <a:gd name="T22" fmla="*/ 0 w 1338"/>
              <a:gd name="T23" fmla="*/ 2147483647 h 1508"/>
              <a:gd name="T24" fmla="*/ 2147483647 w 1338"/>
              <a:gd name="T25" fmla="*/ 2147483647 h 1508"/>
              <a:gd name="T26" fmla="*/ 2147483647 w 1338"/>
              <a:gd name="T27" fmla="*/ 2147483647 h 1508"/>
              <a:gd name="T28" fmla="*/ 2147483647 w 1338"/>
              <a:gd name="T29" fmla="*/ 2147483647 h 1508"/>
              <a:gd name="T30" fmla="*/ 2147483647 w 1338"/>
              <a:gd name="T31" fmla="*/ 2147483647 h 1508"/>
              <a:gd name="T32" fmla="*/ 2147483647 w 1338"/>
              <a:gd name="T33" fmla="*/ 2147483647 h 1508"/>
              <a:gd name="T34" fmla="*/ 2147483647 w 1338"/>
              <a:gd name="T35" fmla="*/ 2147483647 h 1508"/>
              <a:gd name="T36" fmla="*/ 2147483647 w 1338"/>
              <a:gd name="T37" fmla="*/ 2147483647 h 1508"/>
              <a:gd name="T38" fmla="*/ 2147483647 w 1338"/>
              <a:gd name="T39" fmla="*/ 2147483647 h 1508"/>
              <a:gd name="T40" fmla="*/ 2147483647 w 1338"/>
              <a:gd name="T41" fmla="*/ 2147483647 h 1508"/>
              <a:gd name="T42" fmla="*/ 2147483647 w 1338"/>
              <a:gd name="T43" fmla="*/ 2147483647 h 1508"/>
              <a:gd name="T44" fmla="*/ 2147483647 w 1338"/>
              <a:gd name="T45" fmla="*/ 2147483647 h 1508"/>
              <a:gd name="T46" fmla="*/ 2147483647 w 1338"/>
              <a:gd name="T47" fmla="*/ 2147483647 h 1508"/>
              <a:gd name="T48" fmla="*/ 2147483647 w 1338"/>
              <a:gd name="T49" fmla="*/ 2147483647 h 1508"/>
              <a:gd name="T50" fmla="*/ 2147483647 w 1338"/>
              <a:gd name="T51" fmla="*/ 2147483647 h 1508"/>
              <a:gd name="T52" fmla="*/ 2147483647 w 1338"/>
              <a:gd name="T53" fmla="*/ 2147483647 h 1508"/>
              <a:gd name="T54" fmla="*/ 2147483647 w 1338"/>
              <a:gd name="T55" fmla="*/ 2147483647 h 1508"/>
              <a:gd name="T56" fmla="*/ 2147483647 w 1338"/>
              <a:gd name="T57" fmla="*/ 0 h 1508"/>
              <a:gd name="T58" fmla="*/ 2147483647 w 1338"/>
              <a:gd name="T59" fmla="*/ 2147483647 h 150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338"/>
              <a:gd name="T91" fmla="*/ 0 h 1508"/>
              <a:gd name="T92" fmla="*/ 1338 w 1338"/>
              <a:gd name="T93" fmla="*/ 1508 h 150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338" h="1508">
                <a:moveTo>
                  <a:pt x="697" y="8"/>
                </a:moveTo>
                <a:cubicBezTo>
                  <a:pt x="661" y="20"/>
                  <a:pt x="639" y="43"/>
                  <a:pt x="608" y="64"/>
                </a:cubicBezTo>
                <a:cubicBezTo>
                  <a:pt x="589" y="94"/>
                  <a:pt x="569" y="106"/>
                  <a:pt x="543" y="129"/>
                </a:cubicBezTo>
                <a:cubicBezTo>
                  <a:pt x="467" y="196"/>
                  <a:pt x="534" y="150"/>
                  <a:pt x="478" y="186"/>
                </a:cubicBezTo>
                <a:cubicBezTo>
                  <a:pt x="458" y="216"/>
                  <a:pt x="442" y="227"/>
                  <a:pt x="414" y="251"/>
                </a:cubicBezTo>
                <a:cubicBezTo>
                  <a:pt x="388" y="273"/>
                  <a:pt x="377" y="297"/>
                  <a:pt x="349" y="316"/>
                </a:cubicBezTo>
                <a:cubicBezTo>
                  <a:pt x="324" y="352"/>
                  <a:pt x="262" y="411"/>
                  <a:pt x="227" y="437"/>
                </a:cubicBezTo>
                <a:cubicBezTo>
                  <a:pt x="206" y="470"/>
                  <a:pt x="177" y="496"/>
                  <a:pt x="154" y="527"/>
                </a:cubicBezTo>
                <a:cubicBezTo>
                  <a:pt x="105" y="594"/>
                  <a:pt x="141" y="557"/>
                  <a:pt x="105" y="591"/>
                </a:cubicBezTo>
                <a:cubicBezTo>
                  <a:pt x="94" y="625"/>
                  <a:pt x="76" y="659"/>
                  <a:pt x="57" y="689"/>
                </a:cubicBezTo>
                <a:cubicBezTo>
                  <a:pt x="49" y="720"/>
                  <a:pt x="47" y="739"/>
                  <a:pt x="24" y="762"/>
                </a:cubicBezTo>
                <a:cubicBezTo>
                  <a:pt x="12" y="811"/>
                  <a:pt x="6" y="857"/>
                  <a:pt x="0" y="908"/>
                </a:cubicBezTo>
                <a:cubicBezTo>
                  <a:pt x="6" y="988"/>
                  <a:pt x="10" y="1064"/>
                  <a:pt x="49" y="1135"/>
                </a:cubicBezTo>
                <a:cubicBezTo>
                  <a:pt x="109" y="1244"/>
                  <a:pt x="244" y="1332"/>
                  <a:pt x="357" y="1378"/>
                </a:cubicBezTo>
                <a:cubicBezTo>
                  <a:pt x="381" y="1388"/>
                  <a:pt x="407" y="1391"/>
                  <a:pt x="430" y="1402"/>
                </a:cubicBezTo>
                <a:cubicBezTo>
                  <a:pt x="538" y="1456"/>
                  <a:pt x="659" y="1488"/>
                  <a:pt x="778" y="1508"/>
                </a:cubicBezTo>
                <a:cubicBezTo>
                  <a:pt x="871" y="1502"/>
                  <a:pt x="882" y="1504"/>
                  <a:pt x="949" y="1483"/>
                </a:cubicBezTo>
                <a:cubicBezTo>
                  <a:pt x="1004" y="1446"/>
                  <a:pt x="979" y="1457"/>
                  <a:pt x="1022" y="1443"/>
                </a:cubicBezTo>
                <a:cubicBezTo>
                  <a:pt x="1080" y="1404"/>
                  <a:pt x="1119" y="1353"/>
                  <a:pt x="1168" y="1305"/>
                </a:cubicBezTo>
                <a:cubicBezTo>
                  <a:pt x="1197" y="1277"/>
                  <a:pt x="1211" y="1237"/>
                  <a:pt x="1241" y="1208"/>
                </a:cubicBezTo>
                <a:cubicBezTo>
                  <a:pt x="1258" y="1139"/>
                  <a:pt x="1235" y="1208"/>
                  <a:pt x="1273" y="1151"/>
                </a:cubicBezTo>
                <a:cubicBezTo>
                  <a:pt x="1288" y="1128"/>
                  <a:pt x="1301" y="1095"/>
                  <a:pt x="1314" y="1070"/>
                </a:cubicBezTo>
                <a:cubicBezTo>
                  <a:pt x="1323" y="1023"/>
                  <a:pt x="1332" y="980"/>
                  <a:pt x="1338" y="932"/>
                </a:cubicBezTo>
                <a:cubicBezTo>
                  <a:pt x="1335" y="864"/>
                  <a:pt x="1335" y="797"/>
                  <a:pt x="1330" y="729"/>
                </a:cubicBezTo>
                <a:cubicBezTo>
                  <a:pt x="1325" y="662"/>
                  <a:pt x="1314" y="584"/>
                  <a:pt x="1297" y="518"/>
                </a:cubicBezTo>
                <a:cubicBezTo>
                  <a:pt x="1262" y="383"/>
                  <a:pt x="1267" y="249"/>
                  <a:pt x="1176" y="137"/>
                </a:cubicBezTo>
                <a:cubicBezTo>
                  <a:pt x="1152" y="108"/>
                  <a:pt x="1130" y="74"/>
                  <a:pt x="1095" y="56"/>
                </a:cubicBezTo>
                <a:cubicBezTo>
                  <a:pt x="1066" y="41"/>
                  <a:pt x="1028" y="39"/>
                  <a:pt x="997" y="32"/>
                </a:cubicBezTo>
                <a:cubicBezTo>
                  <a:pt x="951" y="22"/>
                  <a:pt x="906" y="9"/>
                  <a:pt x="860" y="0"/>
                </a:cubicBezTo>
                <a:cubicBezTo>
                  <a:pt x="665" y="8"/>
                  <a:pt x="611" y="8"/>
                  <a:pt x="697" y="8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4929188" y="3109396"/>
            <a:ext cx="184731" cy="369332"/>
          </a:xfrm>
          <a:custGeom>
            <a:avLst/>
            <a:gdLst>
              <a:gd name="T0" fmla="*/ 2147483647 w 365"/>
              <a:gd name="T1" fmla="*/ 0 h 486"/>
              <a:gd name="T2" fmla="*/ 2147483647 w 365"/>
              <a:gd name="T3" fmla="*/ 2147483647 h 486"/>
              <a:gd name="T4" fmla="*/ 2147483647 w 365"/>
              <a:gd name="T5" fmla="*/ 2147483647 h 486"/>
              <a:gd name="T6" fmla="*/ 2147483647 w 365"/>
              <a:gd name="T7" fmla="*/ 2147483647 h 486"/>
              <a:gd name="T8" fmla="*/ 2147483647 w 365"/>
              <a:gd name="T9" fmla="*/ 2147483647 h 486"/>
              <a:gd name="T10" fmla="*/ 2147483647 w 365"/>
              <a:gd name="T11" fmla="*/ 2147483647 h 486"/>
              <a:gd name="T12" fmla="*/ 2147483647 w 365"/>
              <a:gd name="T13" fmla="*/ 2147483647 h 486"/>
              <a:gd name="T14" fmla="*/ 2147483647 w 365"/>
              <a:gd name="T15" fmla="*/ 2147483647 h 486"/>
              <a:gd name="T16" fmla="*/ 0 w 365"/>
              <a:gd name="T17" fmla="*/ 2147483647 h 486"/>
              <a:gd name="T18" fmla="*/ 2147483647 w 365"/>
              <a:gd name="T19" fmla="*/ 2147483647 h 486"/>
              <a:gd name="T20" fmla="*/ 2147483647 w 365"/>
              <a:gd name="T21" fmla="*/ 2147483647 h 4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65"/>
              <a:gd name="T34" fmla="*/ 0 h 486"/>
              <a:gd name="T35" fmla="*/ 365 w 365"/>
              <a:gd name="T36" fmla="*/ 486 h 48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65" h="486">
                <a:moveTo>
                  <a:pt x="365" y="0"/>
                </a:moveTo>
                <a:cubicBezTo>
                  <a:pt x="341" y="24"/>
                  <a:pt x="324" y="37"/>
                  <a:pt x="292" y="48"/>
                </a:cubicBezTo>
                <a:cubicBezTo>
                  <a:pt x="266" y="75"/>
                  <a:pt x="233" y="98"/>
                  <a:pt x="203" y="121"/>
                </a:cubicBezTo>
                <a:cubicBezTo>
                  <a:pt x="198" y="129"/>
                  <a:pt x="194" y="139"/>
                  <a:pt x="187" y="146"/>
                </a:cubicBezTo>
                <a:cubicBezTo>
                  <a:pt x="180" y="153"/>
                  <a:pt x="168" y="154"/>
                  <a:pt x="162" y="162"/>
                </a:cubicBezTo>
                <a:cubicBezTo>
                  <a:pt x="157" y="169"/>
                  <a:pt x="158" y="179"/>
                  <a:pt x="154" y="186"/>
                </a:cubicBezTo>
                <a:cubicBezTo>
                  <a:pt x="125" y="238"/>
                  <a:pt x="84" y="290"/>
                  <a:pt x="65" y="348"/>
                </a:cubicBezTo>
                <a:cubicBezTo>
                  <a:pt x="56" y="376"/>
                  <a:pt x="46" y="411"/>
                  <a:pt x="33" y="437"/>
                </a:cubicBezTo>
                <a:cubicBezTo>
                  <a:pt x="24" y="455"/>
                  <a:pt x="0" y="486"/>
                  <a:pt x="0" y="486"/>
                </a:cubicBezTo>
                <a:cubicBezTo>
                  <a:pt x="3" y="473"/>
                  <a:pt x="4" y="459"/>
                  <a:pt x="8" y="446"/>
                </a:cubicBezTo>
                <a:cubicBezTo>
                  <a:pt x="12" y="429"/>
                  <a:pt x="24" y="397"/>
                  <a:pt x="24" y="397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4621213" y="3733284"/>
            <a:ext cx="184731" cy="369332"/>
          </a:xfrm>
          <a:custGeom>
            <a:avLst/>
            <a:gdLst>
              <a:gd name="T0" fmla="*/ 2147483647 w 1341"/>
              <a:gd name="T1" fmla="*/ 2147483647 h 1566"/>
              <a:gd name="T2" fmla="*/ 2147483647 w 1341"/>
              <a:gd name="T3" fmla="*/ 2147483647 h 1566"/>
              <a:gd name="T4" fmla="*/ 2147483647 w 1341"/>
              <a:gd name="T5" fmla="*/ 2147483647 h 1566"/>
              <a:gd name="T6" fmla="*/ 2147483647 w 1341"/>
              <a:gd name="T7" fmla="*/ 2147483647 h 1566"/>
              <a:gd name="T8" fmla="*/ 2147483647 w 1341"/>
              <a:gd name="T9" fmla="*/ 2147483647 h 1566"/>
              <a:gd name="T10" fmla="*/ 2147483647 w 1341"/>
              <a:gd name="T11" fmla="*/ 2147483647 h 1566"/>
              <a:gd name="T12" fmla="*/ 2147483647 w 1341"/>
              <a:gd name="T13" fmla="*/ 2147483647 h 1566"/>
              <a:gd name="T14" fmla="*/ 2147483647 w 1341"/>
              <a:gd name="T15" fmla="*/ 2147483647 h 1566"/>
              <a:gd name="T16" fmla="*/ 2147483647 w 1341"/>
              <a:gd name="T17" fmla="*/ 2147483647 h 1566"/>
              <a:gd name="T18" fmla="*/ 2147483647 w 1341"/>
              <a:gd name="T19" fmla="*/ 2147483647 h 1566"/>
              <a:gd name="T20" fmla="*/ 2147483647 w 1341"/>
              <a:gd name="T21" fmla="*/ 2147483647 h 1566"/>
              <a:gd name="T22" fmla="*/ 2147483647 w 1341"/>
              <a:gd name="T23" fmla="*/ 2147483647 h 1566"/>
              <a:gd name="T24" fmla="*/ 2147483647 w 1341"/>
              <a:gd name="T25" fmla="*/ 2147483647 h 1566"/>
              <a:gd name="T26" fmla="*/ 2147483647 w 1341"/>
              <a:gd name="T27" fmla="*/ 2147483647 h 1566"/>
              <a:gd name="T28" fmla="*/ 2147483647 w 1341"/>
              <a:gd name="T29" fmla="*/ 2147483647 h 1566"/>
              <a:gd name="T30" fmla="*/ 2147483647 w 1341"/>
              <a:gd name="T31" fmla="*/ 2147483647 h 1566"/>
              <a:gd name="T32" fmla="*/ 2147483647 w 1341"/>
              <a:gd name="T33" fmla="*/ 2147483647 h 1566"/>
              <a:gd name="T34" fmla="*/ 2147483647 w 1341"/>
              <a:gd name="T35" fmla="*/ 2147483647 h 1566"/>
              <a:gd name="T36" fmla="*/ 2147483647 w 1341"/>
              <a:gd name="T37" fmla="*/ 2147483647 h 1566"/>
              <a:gd name="T38" fmla="*/ 2147483647 w 1341"/>
              <a:gd name="T39" fmla="*/ 2147483647 h 1566"/>
              <a:gd name="T40" fmla="*/ 2147483647 w 1341"/>
              <a:gd name="T41" fmla="*/ 2147483647 h 1566"/>
              <a:gd name="T42" fmla="*/ 2147483647 w 1341"/>
              <a:gd name="T43" fmla="*/ 2147483647 h 1566"/>
              <a:gd name="T44" fmla="*/ 2147483647 w 1341"/>
              <a:gd name="T45" fmla="*/ 2147483647 h 1566"/>
              <a:gd name="T46" fmla="*/ 2147483647 w 1341"/>
              <a:gd name="T47" fmla="*/ 2147483647 h 1566"/>
              <a:gd name="T48" fmla="*/ 2147483647 w 1341"/>
              <a:gd name="T49" fmla="*/ 2147483647 h 1566"/>
              <a:gd name="T50" fmla="*/ 2147483647 w 1341"/>
              <a:gd name="T51" fmla="*/ 2147483647 h 1566"/>
              <a:gd name="T52" fmla="*/ 2147483647 w 1341"/>
              <a:gd name="T53" fmla="*/ 2147483647 h 1566"/>
              <a:gd name="T54" fmla="*/ 2147483647 w 1341"/>
              <a:gd name="T55" fmla="*/ 2147483647 h 1566"/>
              <a:gd name="T56" fmla="*/ 2147483647 w 1341"/>
              <a:gd name="T57" fmla="*/ 2147483647 h 1566"/>
              <a:gd name="T58" fmla="*/ 2147483647 w 1341"/>
              <a:gd name="T59" fmla="*/ 2147483647 h 1566"/>
              <a:gd name="T60" fmla="*/ 2147483647 w 1341"/>
              <a:gd name="T61" fmla="*/ 2147483647 h 1566"/>
              <a:gd name="T62" fmla="*/ 2147483647 w 1341"/>
              <a:gd name="T63" fmla="*/ 2147483647 h 156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341"/>
              <a:gd name="T97" fmla="*/ 0 h 1566"/>
              <a:gd name="T98" fmla="*/ 1341 w 1341"/>
              <a:gd name="T99" fmla="*/ 1566 h 156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341" h="1566">
                <a:moveTo>
                  <a:pt x="632" y="82"/>
                </a:moveTo>
                <a:cubicBezTo>
                  <a:pt x="587" y="85"/>
                  <a:pt x="543" y="81"/>
                  <a:pt x="502" y="98"/>
                </a:cubicBezTo>
                <a:cubicBezTo>
                  <a:pt x="432" y="128"/>
                  <a:pt x="369" y="190"/>
                  <a:pt x="316" y="244"/>
                </a:cubicBezTo>
                <a:cubicBezTo>
                  <a:pt x="309" y="251"/>
                  <a:pt x="298" y="253"/>
                  <a:pt x="291" y="260"/>
                </a:cubicBezTo>
                <a:cubicBezTo>
                  <a:pt x="249" y="297"/>
                  <a:pt x="213" y="339"/>
                  <a:pt x="178" y="382"/>
                </a:cubicBezTo>
                <a:cubicBezTo>
                  <a:pt x="143" y="425"/>
                  <a:pt x="118" y="480"/>
                  <a:pt x="81" y="520"/>
                </a:cubicBezTo>
                <a:cubicBezTo>
                  <a:pt x="61" y="600"/>
                  <a:pt x="91" y="500"/>
                  <a:pt x="48" y="584"/>
                </a:cubicBezTo>
                <a:cubicBezTo>
                  <a:pt x="31" y="617"/>
                  <a:pt x="28" y="663"/>
                  <a:pt x="16" y="698"/>
                </a:cubicBezTo>
                <a:cubicBezTo>
                  <a:pt x="0" y="810"/>
                  <a:pt x="0" y="790"/>
                  <a:pt x="16" y="966"/>
                </a:cubicBezTo>
                <a:cubicBezTo>
                  <a:pt x="18" y="983"/>
                  <a:pt x="32" y="1014"/>
                  <a:pt x="32" y="1014"/>
                </a:cubicBezTo>
                <a:cubicBezTo>
                  <a:pt x="41" y="1068"/>
                  <a:pt x="65" y="1103"/>
                  <a:pt x="89" y="1152"/>
                </a:cubicBezTo>
                <a:cubicBezTo>
                  <a:pt x="166" y="1309"/>
                  <a:pt x="253" y="1402"/>
                  <a:pt x="413" y="1484"/>
                </a:cubicBezTo>
                <a:cubicBezTo>
                  <a:pt x="462" y="1509"/>
                  <a:pt x="528" y="1538"/>
                  <a:pt x="583" y="1549"/>
                </a:cubicBezTo>
                <a:cubicBezTo>
                  <a:pt x="613" y="1555"/>
                  <a:pt x="673" y="1566"/>
                  <a:pt x="673" y="1566"/>
                </a:cubicBezTo>
                <a:cubicBezTo>
                  <a:pt x="732" y="1563"/>
                  <a:pt x="792" y="1563"/>
                  <a:pt x="851" y="1557"/>
                </a:cubicBezTo>
                <a:cubicBezTo>
                  <a:pt x="873" y="1555"/>
                  <a:pt x="916" y="1541"/>
                  <a:pt x="916" y="1541"/>
                </a:cubicBezTo>
                <a:cubicBezTo>
                  <a:pt x="952" y="1523"/>
                  <a:pt x="991" y="1506"/>
                  <a:pt x="1029" y="1493"/>
                </a:cubicBezTo>
                <a:cubicBezTo>
                  <a:pt x="1085" y="1437"/>
                  <a:pt x="1152" y="1397"/>
                  <a:pt x="1200" y="1330"/>
                </a:cubicBezTo>
                <a:cubicBezTo>
                  <a:pt x="1254" y="1255"/>
                  <a:pt x="1276" y="1165"/>
                  <a:pt x="1305" y="1079"/>
                </a:cubicBezTo>
                <a:cubicBezTo>
                  <a:pt x="1325" y="958"/>
                  <a:pt x="1317" y="1015"/>
                  <a:pt x="1329" y="909"/>
                </a:cubicBezTo>
                <a:cubicBezTo>
                  <a:pt x="1325" y="763"/>
                  <a:pt x="1341" y="550"/>
                  <a:pt x="1248" y="414"/>
                </a:cubicBezTo>
                <a:cubicBezTo>
                  <a:pt x="1224" y="343"/>
                  <a:pt x="1239" y="381"/>
                  <a:pt x="1200" y="301"/>
                </a:cubicBezTo>
                <a:cubicBezTo>
                  <a:pt x="1191" y="283"/>
                  <a:pt x="1178" y="268"/>
                  <a:pt x="1167" y="252"/>
                </a:cubicBezTo>
                <a:cubicBezTo>
                  <a:pt x="1162" y="244"/>
                  <a:pt x="1151" y="228"/>
                  <a:pt x="1151" y="228"/>
                </a:cubicBezTo>
                <a:cubicBezTo>
                  <a:pt x="1133" y="173"/>
                  <a:pt x="1095" y="123"/>
                  <a:pt x="1054" y="82"/>
                </a:cubicBezTo>
                <a:cubicBezTo>
                  <a:pt x="1032" y="15"/>
                  <a:pt x="993" y="19"/>
                  <a:pt x="932" y="9"/>
                </a:cubicBezTo>
                <a:cubicBezTo>
                  <a:pt x="794" y="13"/>
                  <a:pt x="685" y="0"/>
                  <a:pt x="567" y="57"/>
                </a:cubicBezTo>
                <a:cubicBezTo>
                  <a:pt x="546" y="79"/>
                  <a:pt x="557" y="68"/>
                  <a:pt x="535" y="90"/>
                </a:cubicBezTo>
                <a:lnTo>
                  <a:pt x="545" y="43"/>
                </a:lnTo>
                <a:lnTo>
                  <a:pt x="497" y="43"/>
                </a:lnTo>
                <a:lnTo>
                  <a:pt x="545" y="43"/>
                </a:lnTo>
                <a:lnTo>
                  <a:pt x="545" y="9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4343400" y="3778924"/>
            <a:ext cx="2438400" cy="519351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latin typeface="+mn-lt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133600" y="1600200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+mn-lt"/>
              </a:rPr>
              <a:t>A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447800" y="2438400"/>
            <a:ext cx="3810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+mn-lt"/>
              </a:rPr>
              <a:t>B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895600" y="2438400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+mn-lt"/>
              </a:rPr>
              <a:t>C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57200" y="3505200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+mn-lt"/>
              </a:rPr>
              <a:t>D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1447800" y="4724400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+mn-lt"/>
              </a:rPr>
              <a:t>G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447800" y="3505200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+mn-lt"/>
              </a:rPr>
              <a:t>E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514600" y="3505200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+mn-lt"/>
              </a:rPr>
              <a:t>F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2514600" y="1982788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>
            <a:off x="1676400" y="1981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6002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838200" y="2895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1828800" y="2895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16764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133600" y="5562600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+mn-lt"/>
              </a:rPr>
              <a:t>I</a:t>
            </a: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1828800" y="5105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533400" y="5562600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+mn-lt"/>
              </a:rPr>
              <a:t>H</a:t>
            </a: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914400" y="5105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4419600" y="1828800"/>
            <a:ext cx="41148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0070C0"/>
                </a:solidFill>
                <a:latin typeface="+mn-lt"/>
              </a:rPr>
              <a:t>Property</a:t>
            </a:r>
            <a:r>
              <a:rPr lang="en-US" altLang="en-US" dirty="0">
                <a:latin typeface="+mn-lt"/>
              </a:rPr>
              <a:t>		</a:t>
            </a:r>
            <a:r>
              <a:rPr lang="en-US" altLang="en-US" b="1" dirty="0">
                <a:solidFill>
                  <a:srgbClr val="0070C0"/>
                </a:solidFill>
                <a:latin typeface="+mn-lt"/>
              </a:rPr>
              <a:t>Value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>
                <a:latin typeface="+mn-lt"/>
              </a:rPr>
              <a:t>Number of nodes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>
                <a:latin typeface="+mn-lt"/>
              </a:rPr>
              <a:t>Height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>
                <a:latin typeface="+mn-lt"/>
              </a:rPr>
              <a:t>Root Node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>
                <a:latin typeface="+mn-lt"/>
              </a:rPr>
              <a:t>Leaves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>
                <a:latin typeface="+mn-lt"/>
              </a:rPr>
              <a:t>Ancestors of  H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>
                <a:latin typeface="+mn-lt"/>
              </a:rPr>
              <a:t>Descendants of  B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>
                <a:latin typeface="+mn-lt"/>
              </a:rPr>
              <a:t>Siblings of  E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 smtClean="0">
                <a:latin typeface="+mn-lt"/>
              </a:rPr>
              <a:t>Left </a:t>
            </a:r>
            <a:r>
              <a:rPr lang="en-US" altLang="en-US" dirty="0">
                <a:latin typeface="+mn-lt"/>
              </a:rPr>
              <a:t>subtree</a:t>
            </a:r>
          </a:p>
        </p:txBody>
      </p:sp>
    </p:spTree>
    <p:extLst>
      <p:ext uri="{BB962C8B-B14F-4D97-AF65-F5344CB8AC3E}">
        <p14:creationId xmlns:p14="http://schemas.microsoft.com/office/powerpoint/2010/main" val="216484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rooted tree data structure stores information in nodes</a:t>
            </a:r>
          </a:p>
          <a:p>
            <a:r>
              <a:rPr lang="en-US" dirty="0" smtClean="0"/>
              <a:t>Similar </a:t>
            </a:r>
            <a:r>
              <a:rPr lang="en-US" dirty="0"/>
              <a:t>to linked </a:t>
            </a:r>
            <a:r>
              <a:rPr lang="en-US" dirty="0" smtClean="0"/>
              <a:t>lists:</a:t>
            </a:r>
            <a:endParaRPr lang="en-US" dirty="0"/>
          </a:p>
          <a:p>
            <a:pPr lvl="1"/>
            <a:r>
              <a:rPr lang="en-US" dirty="0"/>
              <a:t>There is a first node, or </a:t>
            </a:r>
            <a:r>
              <a:rPr lang="en-US" dirty="0">
                <a:solidFill>
                  <a:srgbClr val="0070C0"/>
                </a:solidFill>
              </a:rPr>
              <a:t>root</a:t>
            </a:r>
          </a:p>
          <a:p>
            <a:pPr lvl="1"/>
            <a:r>
              <a:rPr lang="en-US" dirty="0"/>
              <a:t>Each node has variable number of </a:t>
            </a:r>
            <a:r>
              <a:rPr lang="en-US" dirty="0">
                <a:solidFill>
                  <a:srgbClr val="0070C0"/>
                </a:solidFill>
              </a:rPr>
              <a:t>references to successors</a:t>
            </a:r>
          </a:p>
          <a:p>
            <a:pPr lvl="1"/>
            <a:r>
              <a:rPr lang="en-US" dirty="0"/>
              <a:t>Each node, other than the root, has </a:t>
            </a:r>
            <a:r>
              <a:rPr lang="en-US" dirty="0">
                <a:solidFill>
                  <a:srgbClr val="0070C0"/>
                </a:solidFill>
              </a:rPr>
              <a:t>exactly one node pointing to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6" name="Picture 5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2" y="3140968"/>
            <a:ext cx="3889375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5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HTML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800200"/>
          </a:xfrm>
        </p:spPr>
        <p:txBody>
          <a:bodyPr/>
          <a:lstStyle/>
          <a:p>
            <a:r>
              <a:rPr lang="en-US" dirty="0" smtClean="0"/>
              <a:t>HTML document has a tree structure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2204864"/>
            <a:ext cx="52925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&lt;html&gt;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&lt;head&gt;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title&gt;Hello World!&lt;/title&gt;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&lt;/</a:t>
            </a:r>
            <a:r>
              <a:rPr lang="en-US" dirty="0">
                <a:latin typeface="Consolas" panose="020B0609020204030204" pitchFamily="49" charset="0"/>
              </a:rPr>
              <a:t>head&gt;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&lt;</a:t>
            </a:r>
            <a:r>
              <a:rPr lang="en-US" dirty="0">
                <a:latin typeface="Consolas" panose="020B0609020204030204" pitchFamily="49" charset="0"/>
              </a:rPr>
              <a:t>body&gt;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h1&gt;This is a &lt;u&gt;Heading&lt;/u&gt;&lt;/h1&gt;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  </a:t>
            </a:r>
            <a:r>
              <a:rPr lang="en-US" dirty="0">
                <a:latin typeface="Consolas" panose="020B0609020204030204" pitchFamily="49" charset="0"/>
              </a:rPr>
              <a:t>&lt;p&gt;This is a paragraph with some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</a:t>
            </a:r>
            <a:r>
              <a:rPr lang="en-US" dirty="0">
                <a:latin typeface="Consolas" panose="020B0609020204030204" pitchFamily="49" charset="0"/>
              </a:rPr>
              <a:t>&lt;u&gt;underlined&lt;/u&gt; text.&lt;/p&gt;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&lt;/</a:t>
            </a:r>
            <a:r>
              <a:rPr lang="en-US" dirty="0">
                <a:latin typeface="Consolas" panose="020B0609020204030204" pitchFamily="49" charset="0"/>
              </a:rPr>
              <a:t>body&gt;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&lt;/</a:t>
            </a:r>
            <a:r>
              <a:rPr lang="en-US" dirty="0">
                <a:latin typeface="Consolas" panose="020B0609020204030204" pitchFamily="49" charset="0"/>
              </a:rPr>
              <a:t>html&gt;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6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HTML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800200"/>
          </a:xfrm>
        </p:spPr>
        <p:txBody>
          <a:bodyPr/>
          <a:lstStyle/>
          <a:p>
            <a:r>
              <a:rPr lang="en-US" dirty="0" smtClean="0"/>
              <a:t>HTML document has a tree structure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2204864"/>
            <a:ext cx="52925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&lt;html&gt;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&lt;head&gt;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title&gt;Hello World!&lt;/title&gt;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&lt;/</a:t>
            </a:r>
            <a:r>
              <a:rPr lang="en-US" dirty="0">
                <a:latin typeface="Consolas" panose="020B0609020204030204" pitchFamily="49" charset="0"/>
              </a:rPr>
              <a:t>head&gt;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&lt;</a:t>
            </a:r>
            <a:r>
              <a:rPr lang="en-US" dirty="0">
                <a:latin typeface="Consolas" panose="020B0609020204030204" pitchFamily="49" charset="0"/>
              </a:rPr>
              <a:t>body&gt;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h1&gt;This is a &lt;u&gt;Heading&lt;/u&gt;&lt;/h1&gt;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  </a:t>
            </a:r>
            <a:r>
              <a:rPr lang="en-US" dirty="0">
                <a:latin typeface="Consolas" panose="020B0609020204030204" pitchFamily="49" charset="0"/>
              </a:rPr>
              <a:t>&lt;p&gt;This is a paragraph with some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</a:t>
            </a:r>
            <a:r>
              <a:rPr lang="en-US" dirty="0">
                <a:latin typeface="Consolas" panose="020B0609020204030204" pitchFamily="49" charset="0"/>
              </a:rPr>
              <a:t>&lt;u&gt;underlined&lt;/u&gt; text.&lt;/p&gt;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&lt;/</a:t>
            </a:r>
            <a:r>
              <a:rPr lang="en-US" dirty="0">
                <a:latin typeface="Consolas" panose="020B0609020204030204" pitchFamily="49" charset="0"/>
              </a:rPr>
              <a:t>body&gt;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&lt;/</a:t>
            </a:r>
            <a:r>
              <a:rPr lang="en-US" dirty="0">
                <a:latin typeface="Consolas" panose="020B0609020204030204" pitchFamily="49" charset="0"/>
              </a:rPr>
              <a:t>html&gt;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H="1">
            <a:off x="2915816" y="2964056"/>
            <a:ext cx="3687985" cy="661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latin typeface="+mn-lt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589513" y="2740219"/>
            <a:ext cx="996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heading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4224660" y="4725144"/>
            <a:ext cx="123210" cy="8917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latin typeface="+mn-lt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6228183" y="3035494"/>
            <a:ext cx="410542" cy="590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latin typeface="+mn-lt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 flipV="1">
            <a:off x="2664109" y="4706164"/>
            <a:ext cx="1490464" cy="9541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latin typeface="+mn-lt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556047" y="5674495"/>
            <a:ext cx="13182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+mn-lt"/>
              </a:rPr>
              <a:t>underlining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 flipV="1">
            <a:off x="5702100" y="4756537"/>
            <a:ext cx="1222859" cy="71127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latin typeface="+mn-lt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2664110" y="4420061"/>
            <a:ext cx="4248150" cy="1081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latin typeface="+mn-lt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692684" y="5480691"/>
            <a:ext cx="1225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paragraph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483634" y="3923100"/>
            <a:ext cx="1524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body of page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1469472" y="3532575"/>
            <a:ext cx="504825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latin typeface="+mn-lt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469472" y="4251713"/>
            <a:ext cx="5048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latin typeface="+mn-lt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3304976" y="2316356"/>
            <a:ext cx="236378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latin typeface="+mn-lt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632251" y="2092519"/>
            <a:ext cx="773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hlink"/>
                </a:solidFill>
                <a:latin typeface="+mn-lt"/>
              </a:rPr>
              <a:t>title</a:t>
            </a: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>
            <a:off x="5197276" y="2387794"/>
            <a:ext cx="504825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844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HTML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nested tags define a tree rooted at the HTML tag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15-Tree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91580" y="1484784"/>
            <a:ext cx="52925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&lt;html&gt;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&lt;head&gt;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title&gt;Hello World!&lt;/title&gt;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&lt;/</a:t>
            </a:r>
            <a:r>
              <a:rPr lang="en-US" dirty="0">
                <a:latin typeface="Consolas" panose="020B0609020204030204" pitchFamily="49" charset="0"/>
              </a:rPr>
              <a:t>head&gt;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&lt;</a:t>
            </a:r>
            <a:r>
              <a:rPr lang="en-US" dirty="0">
                <a:latin typeface="Consolas" panose="020B0609020204030204" pitchFamily="49" charset="0"/>
              </a:rPr>
              <a:t>body&gt;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h1&gt;This is a &lt;u&gt;Heading&lt;/u&gt;&lt;/h1&gt;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  </a:t>
            </a:r>
            <a:r>
              <a:rPr lang="en-US" dirty="0">
                <a:latin typeface="Consolas" panose="020B0609020204030204" pitchFamily="49" charset="0"/>
              </a:rPr>
              <a:t>&lt;p&gt;This is a paragraph with some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</a:t>
            </a:r>
            <a:r>
              <a:rPr lang="en-US" dirty="0">
                <a:latin typeface="Consolas" panose="020B0609020204030204" pitchFamily="49" charset="0"/>
              </a:rPr>
              <a:t>&lt;u&gt;underlined&lt;/u&gt; text.&lt;/p&gt;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&lt;/</a:t>
            </a:r>
            <a:r>
              <a:rPr lang="en-US" dirty="0">
                <a:latin typeface="Consolas" panose="020B0609020204030204" pitchFamily="49" charset="0"/>
              </a:rPr>
              <a:t>body&gt;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&lt;/</a:t>
            </a:r>
            <a:r>
              <a:rPr lang="en-US" dirty="0">
                <a:latin typeface="Consolas" panose="020B0609020204030204" pitchFamily="49" charset="0"/>
              </a:rPr>
              <a:t>html&gt;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5" descr="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212098"/>
            <a:ext cx="6986240" cy="258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72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solidFill>
                  <a:srgbClr val="0070C0"/>
                </a:solidFill>
              </a:rPr>
              <a:t>Binary Tree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71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binary </a:t>
            </a:r>
            <a:r>
              <a:rPr lang="en-US" dirty="0"/>
              <a:t>tree </a:t>
            </a:r>
            <a:r>
              <a:rPr lang="en-US" dirty="0" smtClean="0"/>
              <a:t>each </a:t>
            </a:r>
            <a:r>
              <a:rPr lang="en-US" dirty="0"/>
              <a:t>node has </a:t>
            </a:r>
            <a:r>
              <a:rPr lang="en-US" dirty="0" smtClean="0"/>
              <a:t>at most two children</a:t>
            </a:r>
            <a:endParaRPr lang="en-US" dirty="0"/>
          </a:p>
          <a:p>
            <a:pPr lvl="1"/>
            <a:r>
              <a:rPr lang="en-US" dirty="0" smtClean="0"/>
              <a:t>Allows to </a:t>
            </a:r>
            <a:r>
              <a:rPr lang="en-US" dirty="0"/>
              <a:t>label </a:t>
            </a:r>
            <a:r>
              <a:rPr lang="en-US" dirty="0" smtClean="0"/>
              <a:t>the children </a:t>
            </a:r>
            <a:r>
              <a:rPr lang="en-US" dirty="0"/>
              <a:t>as left and </a:t>
            </a:r>
            <a:r>
              <a:rPr lang="en-US" dirty="0" smtClean="0"/>
              <a:t>right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Likewise, the </a:t>
            </a:r>
            <a:r>
              <a:rPr lang="en-US" dirty="0"/>
              <a:t>two sub-trees </a:t>
            </a:r>
            <a:r>
              <a:rPr lang="en-US" dirty="0" smtClean="0"/>
              <a:t>are referred as 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Left-hand subtree</a:t>
            </a:r>
            <a:endParaRPr lang="en-US" dirty="0"/>
          </a:p>
          <a:p>
            <a:pPr lvl="1"/>
            <a:r>
              <a:rPr lang="en-US" smtClean="0">
                <a:solidFill>
                  <a:srgbClr val="0070C0"/>
                </a:solidFill>
              </a:rPr>
              <a:t>Right-hand subtree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  <p:pic>
        <p:nvPicPr>
          <p:cNvPr id="6" name="Picture 4" descr="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1609155"/>
            <a:ext cx="252095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Graphic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213" y="4293096"/>
            <a:ext cx="3309937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5380038" y="4650283"/>
            <a:ext cx="1857375" cy="1428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7119938" y="4650283"/>
            <a:ext cx="1857375" cy="14287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95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variations on binary trees with five nodes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  <p:pic>
        <p:nvPicPr>
          <p:cNvPr id="6" name="Picture 5" descr="C:\Users\dwharder\Desktop\bb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164" y="1899059"/>
            <a:ext cx="4608512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8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Tree: Full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>
                <a:solidFill>
                  <a:srgbClr val="0070C0"/>
                </a:solidFill>
              </a:rPr>
              <a:t>full node </a:t>
            </a:r>
            <a:r>
              <a:rPr lang="en-US" dirty="0"/>
              <a:t>is a node where both the left and right sub-trees are non-empty trees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  <p:pic>
        <p:nvPicPr>
          <p:cNvPr id="6" name="Picture 5" descr="x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243" y="2348880"/>
            <a:ext cx="67675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692175" y="4555481"/>
            <a:ext cx="6264077" cy="585356"/>
            <a:chOff x="1188243" y="4869160"/>
            <a:chExt cx="6264077" cy="585356"/>
          </a:xfrm>
        </p:grpSpPr>
        <p:sp>
          <p:nvSpPr>
            <p:cNvPr id="7" name="TextBox 6"/>
            <p:cNvSpPr txBox="1"/>
            <p:nvPr/>
          </p:nvSpPr>
          <p:spPr>
            <a:xfrm>
              <a:off x="2267744" y="4869160"/>
              <a:ext cx="5184576" cy="576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341563" y="5137150"/>
              <a:ext cx="215900" cy="215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CA" altLang="en-US" sz="1800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176713" y="5140717"/>
              <a:ext cx="215900" cy="2159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CA" altLang="en-US" sz="1800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6336507" y="5137150"/>
              <a:ext cx="215900" cy="2159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CA" altLang="en-US" sz="18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88243" y="5085184"/>
              <a:ext cx="5521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full nodes            </a:t>
              </a:r>
              <a:r>
                <a:rPr lang="en-US" dirty="0" smtClean="0"/>
                <a:t>   </a:t>
              </a:r>
              <a:r>
                <a:rPr lang="en-US" dirty="0" smtClean="0">
                  <a:solidFill>
                    <a:srgbClr val="0070C0"/>
                  </a:solidFill>
                </a:rPr>
                <a:t>neither</a:t>
              </a:r>
              <a:r>
                <a:rPr lang="en-US" dirty="0" smtClean="0"/>
                <a:t>               </a:t>
              </a:r>
              <a:r>
                <a:rPr lang="en-US" dirty="0">
                  <a:solidFill>
                    <a:srgbClr val="00B050"/>
                  </a:solidFill>
                </a:rPr>
                <a:t>leaf </a:t>
              </a:r>
              <a:r>
                <a:rPr lang="en-US" dirty="0" smtClean="0">
                  <a:solidFill>
                    <a:srgbClr val="00B050"/>
                  </a:solidFill>
                </a:rPr>
                <a:t>nodes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13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full binary tree </a:t>
            </a:r>
            <a:r>
              <a:rPr lang="en-US" dirty="0" smtClean="0"/>
              <a:t>is where </a:t>
            </a:r>
            <a:r>
              <a:rPr lang="en-US" dirty="0"/>
              <a:t>each node is:</a:t>
            </a:r>
          </a:p>
          <a:p>
            <a:pPr lvl="1"/>
            <a:r>
              <a:rPr lang="en-US" dirty="0"/>
              <a:t>A full node, or</a:t>
            </a:r>
          </a:p>
          <a:p>
            <a:pPr lvl="1"/>
            <a:r>
              <a:rPr lang="en-US" dirty="0"/>
              <a:t>A leaf node</a:t>
            </a:r>
          </a:p>
          <a:p>
            <a:r>
              <a:rPr lang="en-US" dirty="0" smtClean="0"/>
              <a:t>Full binary tree is also called proper binary tree, strictly binary tree or 2-tree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  <p:pic>
        <p:nvPicPr>
          <p:cNvPr id="6" name="Picture 7" descr="x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11" y="3284984"/>
            <a:ext cx="7554178" cy="2303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49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(Or Perfect)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complete binary </a:t>
            </a:r>
            <a:r>
              <a:rPr lang="en-US" dirty="0"/>
              <a:t>tree of height h is a binary tree where</a:t>
            </a:r>
          </a:p>
          <a:p>
            <a:pPr lvl="1"/>
            <a:r>
              <a:rPr lang="en-US" dirty="0"/>
              <a:t>All leaf nodes have the same depth h</a:t>
            </a:r>
          </a:p>
          <a:p>
            <a:pPr lvl="1"/>
            <a:r>
              <a:rPr lang="en-US" dirty="0"/>
              <a:t>All other nodes are full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6" name="Picture 5" descr="a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50" y="2939269"/>
            <a:ext cx="8213524" cy="146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4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</a:t>
            </a:r>
            <a:r>
              <a:rPr lang="en-US" dirty="0" smtClean="0"/>
              <a:t>Binary Tree: Recursive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binary tree of height h = 0 is </a:t>
            </a:r>
            <a:r>
              <a:rPr lang="en-US" dirty="0" smtClean="0"/>
              <a:t>perfect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binary tree with height h &gt; 0 is </a:t>
            </a:r>
            <a:r>
              <a:rPr lang="en-US" dirty="0" smtClean="0"/>
              <a:t>perfect 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both sub-trees are prefect binary trees of height h – 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54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Parent Child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nodes </a:t>
            </a:r>
            <a:r>
              <a:rPr lang="en-US" dirty="0" smtClean="0"/>
              <a:t>have </a:t>
            </a:r>
            <a:r>
              <a:rPr lang="en-US" dirty="0"/>
              <a:t>zero or more child nodes or children</a:t>
            </a:r>
          </a:p>
          <a:p>
            <a:pPr lvl="1"/>
            <a:r>
              <a:rPr lang="en-US" dirty="0"/>
              <a:t>I has three children:  J, K and L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 smtClean="0"/>
              <a:t>For </a:t>
            </a:r>
            <a:r>
              <a:rPr lang="en-US" dirty="0"/>
              <a:t>all nodes other than the root node, there is one parent node</a:t>
            </a:r>
          </a:p>
          <a:p>
            <a:pPr lvl="1"/>
            <a:r>
              <a:rPr lang="en-US" dirty="0"/>
              <a:t>H is the parent I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6" name="Picture 5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239" y="3212976"/>
            <a:ext cx="18288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95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Binary Tree: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binary </a:t>
            </a:r>
            <a:r>
              <a:rPr lang="en-US" dirty="0"/>
              <a:t>trees of height h = 0, 1, 2, 3 and 4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  <p:pic>
        <p:nvPicPr>
          <p:cNvPr id="6" name="Picture 5" descr="perfect_binary_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1820465"/>
            <a:ext cx="5400600" cy="443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77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/>
              <a:t>Tree: </a:t>
            </a:r>
            <a:r>
              <a:rPr lang="en-US" dirty="0" smtClean="0"/>
              <a:t>Properties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complete binary </a:t>
            </a:r>
            <a:r>
              <a:rPr lang="en-US" dirty="0"/>
              <a:t>tree with 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has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  <a:r>
              <a:rPr lang="en-US" dirty="0"/>
              <a:t> leaf nodes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1017576" y="4149725"/>
            <a:ext cx="7159625" cy="2011362"/>
            <a:chOff x="1017576" y="4149725"/>
            <a:chExt cx="7159625" cy="2011362"/>
          </a:xfrm>
        </p:grpSpPr>
        <p:pic>
          <p:nvPicPr>
            <p:cNvPr id="7" name="Picture 6" descr="a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576" y="4149725"/>
              <a:ext cx="7159625" cy="2011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4"/>
            <p:cNvSpPr txBox="1">
              <a:spLocks noChangeArrowheads="1"/>
            </p:cNvSpPr>
            <p:nvPr/>
          </p:nvSpPr>
          <p:spPr bwMode="auto">
            <a:xfrm>
              <a:off x="1017576" y="4924573"/>
              <a:ext cx="354584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r>
                <a:rPr lang="en-CA" altLang="en-US" sz="2400" i="1">
                  <a:latin typeface="Consolas" panose="020B0609020204030204" pitchFamily="49" charset="0"/>
                  <a:cs typeface="Times New Roman" pitchFamily="18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21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/>
              <a:t>Tree: Properties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complete binary </a:t>
            </a:r>
            <a:r>
              <a:rPr lang="en-US" dirty="0"/>
              <a:t>tree with 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has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  <a:r>
              <a:rPr lang="en-US" dirty="0"/>
              <a:t> leaf nodes</a:t>
            </a:r>
          </a:p>
          <a:p>
            <a:endParaRPr lang="en-US" dirty="0" smtClean="0"/>
          </a:p>
          <a:p>
            <a:r>
              <a:rPr lang="en-US" dirty="0" smtClean="0"/>
              <a:t>A complete binary </a:t>
            </a:r>
            <a:r>
              <a:rPr lang="en-US" dirty="0"/>
              <a:t>tree of 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has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h + 1 </a:t>
            </a:r>
            <a:r>
              <a:rPr lang="en-US" dirty="0">
                <a:latin typeface="Consolas" panose="020B0609020204030204" pitchFamily="49" charset="0"/>
              </a:rPr>
              <a:t>– 1 </a:t>
            </a:r>
            <a:r>
              <a:rPr lang="en-US" dirty="0"/>
              <a:t>nodes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224802"/>
              </p:ext>
            </p:extLst>
          </p:nvPr>
        </p:nvGraphicFramePr>
        <p:xfrm>
          <a:off x="1482725" y="2420938"/>
          <a:ext cx="5386388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3" imgW="3403440" imgH="444240" progId="Equation.3">
                  <p:embed/>
                </p:oleObj>
              </mc:Choice>
              <mc:Fallback>
                <p:oleObj name="Equation" r:id="rId3" imgW="3403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2420938"/>
                        <a:ext cx="5386388" cy="896937"/>
                      </a:xfrm>
                      <a:prstGeom prst="rect">
                        <a:avLst/>
                      </a:prstGeom>
                      <a:noFill/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017576" y="4149725"/>
            <a:ext cx="7159625" cy="2011362"/>
            <a:chOff x="1017576" y="4149725"/>
            <a:chExt cx="7159625" cy="2011362"/>
          </a:xfrm>
        </p:grpSpPr>
        <p:pic>
          <p:nvPicPr>
            <p:cNvPr id="11" name="Picture 10" descr="a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576" y="4149725"/>
              <a:ext cx="7159625" cy="2011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4"/>
            <p:cNvSpPr txBox="1">
              <a:spLocks noChangeArrowheads="1"/>
            </p:cNvSpPr>
            <p:nvPr/>
          </p:nvSpPr>
          <p:spPr bwMode="auto">
            <a:xfrm>
              <a:off x="1017576" y="4924573"/>
              <a:ext cx="354584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r>
                <a:rPr lang="en-CA" altLang="en-US" sz="2400" i="1">
                  <a:latin typeface="Consolas" panose="020B0609020204030204" pitchFamily="49" charset="0"/>
                  <a:cs typeface="Times New Roman" pitchFamily="18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67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/>
              <a:t>Tree: Properties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complete binary </a:t>
            </a:r>
            <a:r>
              <a:rPr lang="en-US" dirty="0"/>
              <a:t>tree with 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has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  <a:r>
              <a:rPr lang="en-US" dirty="0"/>
              <a:t> leaf nodes</a:t>
            </a:r>
          </a:p>
          <a:p>
            <a:endParaRPr lang="en-US" dirty="0" smtClean="0"/>
          </a:p>
          <a:p>
            <a:r>
              <a:rPr lang="en-US" dirty="0" smtClean="0"/>
              <a:t>A complete binary </a:t>
            </a:r>
            <a:r>
              <a:rPr lang="en-US" dirty="0"/>
              <a:t>tree of 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has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h + 1 </a:t>
            </a:r>
            <a:r>
              <a:rPr lang="en-US" dirty="0">
                <a:latin typeface="Consolas" panose="020B0609020204030204" pitchFamily="49" charset="0"/>
              </a:rPr>
              <a:t>– 1 </a:t>
            </a:r>
            <a:r>
              <a:rPr lang="en-US" dirty="0"/>
              <a:t>nodes</a:t>
            </a:r>
          </a:p>
          <a:p>
            <a:pPr lvl="1"/>
            <a:r>
              <a:rPr lang="en-US" dirty="0" smtClean="0"/>
              <a:t>Number of leaf nodes: </a:t>
            </a:r>
            <a:r>
              <a:rPr lang="en-US" dirty="0" smtClean="0">
                <a:latin typeface="Consolas" panose="020B0609020204030204" pitchFamily="49" charset="0"/>
              </a:rPr>
              <a:t>L = 2</a:t>
            </a:r>
            <a:r>
              <a:rPr lang="en-US" baseline="30000" dirty="0" smtClean="0">
                <a:latin typeface="Consolas" panose="020B0609020204030204" pitchFamily="49" charset="0"/>
              </a:rPr>
              <a:t>h</a:t>
            </a:r>
          </a:p>
          <a:p>
            <a:pPr lvl="1"/>
            <a:r>
              <a:rPr lang="en-US" dirty="0" smtClean="0"/>
              <a:t>Number of internal nodes:</a:t>
            </a:r>
            <a:r>
              <a:rPr lang="en-US" dirty="0" smtClean="0">
                <a:latin typeface="Consolas" panose="020B0609020204030204" pitchFamily="49" charset="0"/>
              </a:rPr>
              <a:t> 2</a:t>
            </a:r>
            <a:r>
              <a:rPr lang="en-US" baseline="30000" dirty="0" smtClean="0">
                <a:latin typeface="Consolas" panose="020B0609020204030204" pitchFamily="49" charset="0"/>
              </a:rPr>
              <a:t>h</a:t>
            </a:r>
            <a:r>
              <a:rPr lang="en-US" dirty="0" smtClean="0">
                <a:latin typeface="Consolas" panose="020B0609020204030204" pitchFamily="49" charset="0"/>
              </a:rPr>
              <a:t> – 1</a:t>
            </a:r>
          </a:p>
          <a:p>
            <a:pPr lvl="1"/>
            <a:r>
              <a:rPr lang="en-US" dirty="0" smtClean="0"/>
              <a:t>Total number of nodes: </a:t>
            </a:r>
            <a:r>
              <a:rPr lang="en-US" dirty="0" smtClean="0">
                <a:latin typeface="Consolas" panose="020B0609020204030204" pitchFamily="49" charset="0"/>
              </a:rPr>
              <a:t>2L-1 =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h + 1 </a:t>
            </a:r>
            <a:r>
              <a:rPr lang="en-US" dirty="0">
                <a:latin typeface="Consolas" panose="020B0609020204030204" pitchFamily="49" charset="0"/>
              </a:rPr>
              <a:t>– 1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1017576" y="4149725"/>
            <a:ext cx="7159625" cy="2011362"/>
            <a:chOff x="1017576" y="4149725"/>
            <a:chExt cx="7159625" cy="2011362"/>
          </a:xfrm>
        </p:grpSpPr>
        <p:pic>
          <p:nvPicPr>
            <p:cNvPr id="10" name="Picture 9" descr="a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576" y="4149725"/>
              <a:ext cx="7159625" cy="2011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1017576" y="4924573"/>
              <a:ext cx="354584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r>
                <a:rPr lang="en-CA" altLang="en-US" sz="2400" i="1">
                  <a:latin typeface="Consolas" panose="020B0609020204030204" pitchFamily="49" charset="0"/>
                  <a:cs typeface="Times New Roman" pitchFamily="18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949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/>
              <a:t>Tree: Properties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complete binary </a:t>
            </a:r>
            <a:r>
              <a:rPr lang="en-US" dirty="0"/>
              <a:t>tree with 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has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  <a:r>
              <a:rPr lang="en-US" dirty="0"/>
              <a:t> leaf nodes</a:t>
            </a:r>
          </a:p>
          <a:p>
            <a:endParaRPr lang="en-US" dirty="0" smtClean="0"/>
          </a:p>
          <a:p>
            <a:r>
              <a:rPr lang="en-US" dirty="0" smtClean="0"/>
              <a:t>A complete binary </a:t>
            </a:r>
            <a:r>
              <a:rPr lang="en-US" dirty="0"/>
              <a:t>tree of 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has </a:t>
            </a:r>
            <a:r>
              <a:rPr lang="en-US" dirty="0" smtClean="0">
                <a:latin typeface="Consolas" panose="020B0609020204030204" pitchFamily="49" charset="0"/>
              </a:rPr>
              <a:t>2</a:t>
            </a:r>
            <a:r>
              <a:rPr lang="en-US" baseline="30000" dirty="0" smtClean="0">
                <a:latin typeface="Consolas" panose="020B0609020204030204" pitchFamily="49" charset="0"/>
              </a:rPr>
              <a:t>h </a:t>
            </a:r>
            <a:r>
              <a:rPr lang="en-US" baseline="30000" dirty="0">
                <a:latin typeface="Consolas" panose="020B0609020204030204" pitchFamily="49" charset="0"/>
              </a:rPr>
              <a:t>+ 1 </a:t>
            </a:r>
            <a:r>
              <a:rPr lang="en-US" dirty="0">
                <a:latin typeface="Consolas" panose="020B0609020204030204" pitchFamily="49" charset="0"/>
              </a:rPr>
              <a:t>– 1 </a:t>
            </a:r>
            <a:r>
              <a:rPr lang="en-US" dirty="0"/>
              <a:t>nodes</a:t>
            </a:r>
          </a:p>
          <a:p>
            <a:pPr lvl="1"/>
            <a:r>
              <a:rPr lang="en-US" dirty="0" smtClean="0"/>
              <a:t>Number of leaf nodes: </a:t>
            </a:r>
            <a:r>
              <a:rPr lang="en-US" dirty="0" smtClean="0">
                <a:latin typeface="Consolas" panose="020B0609020204030204" pitchFamily="49" charset="0"/>
              </a:rPr>
              <a:t>L = 2</a:t>
            </a:r>
            <a:r>
              <a:rPr lang="en-US" baseline="30000" dirty="0" smtClean="0">
                <a:latin typeface="Consolas" panose="020B0609020204030204" pitchFamily="49" charset="0"/>
              </a:rPr>
              <a:t>h</a:t>
            </a:r>
          </a:p>
          <a:p>
            <a:pPr lvl="1"/>
            <a:r>
              <a:rPr lang="en-US" dirty="0"/>
              <a:t>Number of internal nodes: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2</a:t>
            </a:r>
            <a:r>
              <a:rPr lang="en-US" baseline="30000" dirty="0" smtClean="0">
                <a:latin typeface="Consolas" panose="020B0609020204030204" pitchFamily="49" charset="0"/>
              </a:rPr>
              <a:t>h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– 1</a:t>
            </a:r>
          </a:p>
          <a:p>
            <a:pPr lvl="1"/>
            <a:r>
              <a:rPr lang="en-US" dirty="0"/>
              <a:t>Total number of nodes: </a:t>
            </a:r>
            <a:r>
              <a:rPr lang="en-US" dirty="0" smtClean="0">
                <a:latin typeface="Consolas" panose="020B0609020204030204" pitchFamily="49" charset="0"/>
              </a:rPr>
              <a:t>2L-1 </a:t>
            </a:r>
            <a:r>
              <a:rPr lang="en-US" dirty="0">
                <a:latin typeface="Consolas" panose="020B0609020204030204" pitchFamily="49" charset="0"/>
              </a:rPr>
              <a:t>= 2</a:t>
            </a:r>
            <a:r>
              <a:rPr lang="en-US" baseline="30000" dirty="0">
                <a:latin typeface="Consolas" panose="020B0609020204030204" pitchFamily="49" charset="0"/>
              </a:rPr>
              <a:t>h + 1 </a:t>
            </a:r>
            <a:r>
              <a:rPr lang="en-US" dirty="0">
                <a:latin typeface="Consolas" panose="020B0609020204030204" pitchFamily="49" charset="0"/>
              </a:rPr>
              <a:t>– 1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complete binary </a:t>
            </a:r>
            <a:r>
              <a:rPr lang="en-US" dirty="0"/>
              <a:t>tree with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nodes has height </a:t>
            </a:r>
            <a:r>
              <a:rPr lang="en-US" dirty="0" smtClean="0">
                <a:latin typeface="Consolas" panose="020B0609020204030204" pitchFamily="49" charset="0"/>
              </a:rPr>
              <a:t>log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(n </a:t>
            </a:r>
            <a:r>
              <a:rPr lang="en-US" dirty="0">
                <a:latin typeface="Consolas" panose="020B0609020204030204" pitchFamily="49" charset="0"/>
              </a:rPr>
              <a:t>+ 1) – 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34</a:t>
            </a:fld>
            <a:endParaRPr lang="en-GB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969041"/>
              </p:ext>
            </p:extLst>
          </p:nvPr>
        </p:nvGraphicFramePr>
        <p:xfrm>
          <a:off x="2798738" y="4226235"/>
          <a:ext cx="3546524" cy="2016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3" imgW="1676160" imgH="939600" progId="Equation.3">
                  <p:embed/>
                </p:oleObj>
              </mc:Choice>
              <mc:Fallback>
                <p:oleObj name="Equation" r:id="rId3" imgW="16761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38" y="4226235"/>
                        <a:ext cx="3546524" cy="2016757"/>
                      </a:xfrm>
                      <a:prstGeom prst="rect">
                        <a:avLst/>
                      </a:prstGeom>
                      <a:noFill/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582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/>
              <a:t>Tree: Properties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complete binary </a:t>
            </a:r>
            <a:r>
              <a:rPr lang="en-US" dirty="0"/>
              <a:t>tree with 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has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  <a:r>
              <a:rPr lang="en-US" dirty="0"/>
              <a:t> leaf nodes</a:t>
            </a:r>
          </a:p>
          <a:p>
            <a:endParaRPr lang="en-US" dirty="0" smtClean="0"/>
          </a:p>
          <a:p>
            <a:r>
              <a:rPr lang="en-US" dirty="0" smtClean="0"/>
              <a:t>A complete binary </a:t>
            </a:r>
            <a:r>
              <a:rPr lang="en-US" dirty="0"/>
              <a:t>tree of 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has </a:t>
            </a:r>
            <a:r>
              <a:rPr lang="en-US" dirty="0" smtClean="0">
                <a:latin typeface="Consolas" panose="020B0609020204030204" pitchFamily="49" charset="0"/>
              </a:rPr>
              <a:t>2</a:t>
            </a:r>
            <a:r>
              <a:rPr lang="en-US" baseline="30000" dirty="0" smtClean="0">
                <a:latin typeface="Consolas" panose="020B0609020204030204" pitchFamily="49" charset="0"/>
              </a:rPr>
              <a:t>h </a:t>
            </a:r>
            <a:r>
              <a:rPr lang="en-US" baseline="30000" dirty="0">
                <a:latin typeface="Consolas" panose="020B0609020204030204" pitchFamily="49" charset="0"/>
              </a:rPr>
              <a:t>+ 1 </a:t>
            </a:r>
            <a:r>
              <a:rPr lang="en-US" dirty="0">
                <a:latin typeface="Consolas" panose="020B0609020204030204" pitchFamily="49" charset="0"/>
              </a:rPr>
              <a:t>– 1 </a:t>
            </a:r>
            <a:r>
              <a:rPr lang="en-US" dirty="0"/>
              <a:t>nodes</a:t>
            </a:r>
          </a:p>
          <a:p>
            <a:pPr lvl="1"/>
            <a:r>
              <a:rPr lang="en-US" dirty="0" smtClean="0"/>
              <a:t>Number of leaf nodes: </a:t>
            </a:r>
            <a:r>
              <a:rPr lang="en-US" dirty="0" smtClean="0">
                <a:latin typeface="Consolas" panose="020B0609020204030204" pitchFamily="49" charset="0"/>
              </a:rPr>
              <a:t>L = 2</a:t>
            </a:r>
            <a:r>
              <a:rPr lang="en-US" baseline="30000" dirty="0" smtClean="0">
                <a:latin typeface="Consolas" panose="020B0609020204030204" pitchFamily="49" charset="0"/>
              </a:rPr>
              <a:t>h</a:t>
            </a:r>
          </a:p>
          <a:p>
            <a:pPr lvl="1"/>
            <a:r>
              <a:rPr lang="en-US" dirty="0"/>
              <a:t>Number of internal nodes: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2</a:t>
            </a:r>
            <a:r>
              <a:rPr lang="en-US" baseline="30000" dirty="0" smtClean="0">
                <a:latin typeface="Consolas" panose="020B0609020204030204" pitchFamily="49" charset="0"/>
              </a:rPr>
              <a:t>h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– 1</a:t>
            </a:r>
          </a:p>
          <a:p>
            <a:pPr lvl="1"/>
            <a:r>
              <a:rPr lang="en-US" dirty="0"/>
              <a:t>Total number of nodes: </a:t>
            </a:r>
            <a:r>
              <a:rPr lang="en-US" dirty="0" smtClean="0">
                <a:latin typeface="Consolas" panose="020B0609020204030204" pitchFamily="49" charset="0"/>
              </a:rPr>
              <a:t>2L-1 </a:t>
            </a:r>
            <a:r>
              <a:rPr lang="en-US" dirty="0">
                <a:latin typeface="Consolas" panose="020B0609020204030204" pitchFamily="49" charset="0"/>
              </a:rPr>
              <a:t>= 2</a:t>
            </a:r>
            <a:r>
              <a:rPr lang="en-US" baseline="30000" dirty="0">
                <a:latin typeface="Consolas" panose="020B0609020204030204" pitchFamily="49" charset="0"/>
              </a:rPr>
              <a:t>h + 1 </a:t>
            </a:r>
            <a:r>
              <a:rPr lang="en-US" dirty="0">
                <a:latin typeface="Consolas" panose="020B0609020204030204" pitchFamily="49" charset="0"/>
              </a:rPr>
              <a:t>– 1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complete binary </a:t>
            </a:r>
            <a:r>
              <a:rPr lang="en-US" dirty="0"/>
              <a:t>tree with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nodes has height </a:t>
            </a:r>
            <a:r>
              <a:rPr lang="en-US" dirty="0" smtClean="0">
                <a:latin typeface="Consolas" panose="020B0609020204030204" pitchFamily="49" charset="0"/>
              </a:rPr>
              <a:t>log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(n </a:t>
            </a:r>
            <a:r>
              <a:rPr lang="en-US" dirty="0">
                <a:latin typeface="Consolas" panose="020B0609020204030204" pitchFamily="49" charset="0"/>
              </a:rPr>
              <a:t>+ 1) – 1</a:t>
            </a:r>
          </a:p>
          <a:p>
            <a:endParaRPr lang="en-US" dirty="0" smtClean="0"/>
          </a:p>
          <a:p>
            <a:r>
              <a:rPr lang="en-US" dirty="0" smtClean="0"/>
              <a:t>Number </a:t>
            </a:r>
            <a:r>
              <a:rPr lang="en-US" dirty="0"/>
              <a:t>n of nodes in a binary tree of 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is at least  </a:t>
            </a:r>
            <a:r>
              <a:rPr lang="en-US" dirty="0" smtClean="0">
                <a:latin typeface="Consolas" panose="020B0609020204030204" pitchFamily="49" charset="0"/>
              </a:rPr>
              <a:t>h+1</a:t>
            </a:r>
            <a:r>
              <a:rPr lang="en-US" dirty="0" smtClean="0"/>
              <a:t>               </a:t>
            </a:r>
            <a:r>
              <a:rPr lang="en-US" dirty="0"/>
              <a:t>and at </a:t>
            </a:r>
            <a:r>
              <a:rPr lang="en-US" dirty="0" smtClean="0"/>
              <a:t>most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h + 1 </a:t>
            </a:r>
            <a:r>
              <a:rPr lang="en-US" dirty="0">
                <a:latin typeface="Consolas" panose="020B0609020204030204" pitchFamily="49" charset="0"/>
              </a:rPr>
              <a:t>– 1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83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Almost (or Nearly) </a:t>
            </a:r>
            <a:r>
              <a:rPr lang="en-US" dirty="0"/>
              <a:t>Complete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</a:t>
            </a:r>
            <a:r>
              <a:rPr lang="en-US" dirty="0"/>
              <a:t>complete binary tree of height h is </a:t>
            </a:r>
            <a:r>
              <a:rPr lang="en-US" dirty="0" smtClean="0"/>
              <a:t>a binary </a:t>
            </a:r>
            <a:r>
              <a:rPr lang="en-US" dirty="0"/>
              <a:t>tree </a:t>
            </a:r>
            <a:r>
              <a:rPr lang="en-US" dirty="0" smtClean="0"/>
              <a:t>in </a:t>
            </a:r>
            <a:r>
              <a:rPr lang="en-US" dirty="0"/>
              <a:t>which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dirty="0" smtClean="0">
                <a:latin typeface="Consolas" panose="020B0609020204030204" pitchFamily="49" charset="0"/>
              </a:rPr>
              <a:t>2</a:t>
            </a:r>
            <a:r>
              <a:rPr lang="en-US" baseline="30000" dirty="0" smtClean="0">
                <a:latin typeface="Consolas" panose="020B0609020204030204" pitchFamily="49" charset="0"/>
              </a:rPr>
              <a:t>d</a:t>
            </a:r>
            <a:r>
              <a:rPr lang="en-US" dirty="0" smtClean="0"/>
              <a:t>  </a:t>
            </a:r>
            <a:r>
              <a:rPr lang="en-US" dirty="0"/>
              <a:t>nodes at depth </a:t>
            </a:r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dirty="0"/>
              <a:t> for </a:t>
            </a:r>
            <a:r>
              <a:rPr lang="en-US" dirty="0">
                <a:latin typeface="Consolas" panose="020B0609020204030204" pitchFamily="49" charset="0"/>
              </a:rPr>
              <a:t>d = 1,2,...,h−</a:t>
            </a:r>
            <a:r>
              <a:rPr lang="en-US" dirty="0" smtClean="0">
                <a:latin typeface="Consolas" panose="020B0609020204030204" pitchFamily="49" charset="0"/>
              </a:rPr>
              <a:t>1</a:t>
            </a:r>
          </a:p>
          <a:p>
            <a:pPr lvl="2"/>
            <a:r>
              <a:rPr lang="en-US" dirty="0"/>
              <a:t>Each leaf in the tree is either at level </a:t>
            </a:r>
            <a:r>
              <a:rPr lang="en-US" dirty="0" smtClean="0">
                <a:latin typeface="Consolas" panose="020B0609020204030204" pitchFamily="49" charset="0"/>
              </a:rPr>
              <a:t>h</a:t>
            </a:r>
            <a:r>
              <a:rPr lang="en-US" dirty="0" smtClean="0"/>
              <a:t> or </a:t>
            </a:r>
            <a:r>
              <a:rPr lang="en-US" dirty="0"/>
              <a:t>at level </a:t>
            </a:r>
            <a:r>
              <a:rPr lang="en-US" dirty="0" smtClean="0">
                <a:latin typeface="Consolas" panose="020B0609020204030204" pitchFamily="49" charset="0"/>
              </a:rPr>
              <a:t>h– 1</a:t>
            </a:r>
            <a:endParaRPr lang="en-US" dirty="0">
              <a:latin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nodes at depth </a:t>
            </a:r>
            <a:r>
              <a:rPr lang="en-US" dirty="0">
                <a:latin typeface="Consolas" panose="020B0609020204030204" pitchFamily="49" charset="0"/>
              </a:rPr>
              <a:t>h </a:t>
            </a:r>
            <a:r>
              <a:rPr lang="en-US" dirty="0"/>
              <a:t>are as far left as </a:t>
            </a:r>
            <a:r>
              <a:rPr lang="en-US" dirty="0" smtClean="0"/>
              <a:t>possible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36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40968"/>
            <a:ext cx="5988308" cy="2605438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6815892" y="3068960"/>
            <a:ext cx="250447" cy="20882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66339" y="3645024"/>
            <a:ext cx="1826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Complete binary tree of height h-1</a:t>
            </a:r>
            <a:endParaRPr lang="en-US" dirty="0">
              <a:latin typeface="+mn-lt"/>
            </a:endParaRPr>
          </a:p>
        </p:txBody>
      </p:sp>
      <p:sp>
        <p:nvSpPr>
          <p:cNvPr id="9" name="Right Brace 8"/>
          <p:cNvSpPr/>
          <p:nvPr/>
        </p:nvSpPr>
        <p:spPr>
          <a:xfrm rot="5400000">
            <a:off x="5799044" y="4873998"/>
            <a:ext cx="356769" cy="16769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75401" y="5939988"/>
            <a:ext cx="351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Missing node towards the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Almost (or Nearly) </a:t>
            </a:r>
            <a:r>
              <a:rPr lang="en-US" dirty="0"/>
              <a:t>Complete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</a:t>
            </a:r>
            <a:r>
              <a:rPr lang="en-US" dirty="0"/>
              <a:t>complete binary tree of height h is </a:t>
            </a:r>
            <a:r>
              <a:rPr lang="en-US" dirty="0" smtClean="0"/>
              <a:t>a binary </a:t>
            </a:r>
            <a:r>
              <a:rPr lang="en-US" dirty="0"/>
              <a:t>tree </a:t>
            </a:r>
            <a:r>
              <a:rPr lang="en-US" dirty="0" smtClean="0"/>
              <a:t>in </a:t>
            </a:r>
            <a:r>
              <a:rPr lang="en-US" dirty="0"/>
              <a:t>which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dirty="0" smtClean="0">
                <a:latin typeface="Consolas" panose="020B0609020204030204" pitchFamily="49" charset="0"/>
              </a:rPr>
              <a:t>2</a:t>
            </a:r>
            <a:r>
              <a:rPr lang="en-US" baseline="30000" dirty="0" smtClean="0">
                <a:latin typeface="Consolas" panose="020B0609020204030204" pitchFamily="49" charset="0"/>
              </a:rPr>
              <a:t>d</a:t>
            </a:r>
            <a:r>
              <a:rPr lang="en-US" dirty="0" smtClean="0"/>
              <a:t>  </a:t>
            </a:r>
            <a:r>
              <a:rPr lang="en-US" dirty="0"/>
              <a:t>nodes at depth </a:t>
            </a:r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dirty="0"/>
              <a:t> for </a:t>
            </a:r>
            <a:r>
              <a:rPr lang="en-US" dirty="0">
                <a:latin typeface="Consolas" panose="020B0609020204030204" pitchFamily="49" charset="0"/>
              </a:rPr>
              <a:t>d = 1,2,...,h−</a:t>
            </a:r>
            <a:r>
              <a:rPr lang="en-US" dirty="0" smtClean="0">
                <a:latin typeface="Consolas" panose="020B0609020204030204" pitchFamily="49" charset="0"/>
              </a:rPr>
              <a:t>1</a:t>
            </a:r>
          </a:p>
          <a:p>
            <a:pPr lvl="2"/>
            <a:r>
              <a:rPr lang="en-US" dirty="0"/>
              <a:t>Each leaf in the tree is either at level </a:t>
            </a:r>
            <a:r>
              <a:rPr lang="en-US" dirty="0" smtClean="0">
                <a:latin typeface="Consolas" panose="020B0609020204030204" pitchFamily="49" charset="0"/>
              </a:rPr>
              <a:t>h</a:t>
            </a:r>
            <a:r>
              <a:rPr lang="en-US" dirty="0" smtClean="0"/>
              <a:t> or </a:t>
            </a:r>
            <a:r>
              <a:rPr lang="en-US" dirty="0"/>
              <a:t>at level </a:t>
            </a:r>
            <a:r>
              <a:rPr lang="en-US" dirty="0" smtClean="0">
                <a:latin typeface="Consolas" panose="020B0609020204030204" pitchFamily="49" charset="0"/>
              </a:rPr>
              <a:t>h– 1</a:t>
            </a:r>
            <a:endParaRPr lang="en-US" dirty="0">
              <a:latin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The </a:t>
            </a:r>
            <a:r>
              <a:rPr lang="en-US" b="1" dirty="0">
                <a:solidFill>
                  <a:srgbClr val="0070C0"/>
                </a:solidFill>
              </a:rPr>
              <a:t>nodes at depth h are as far left as </a:t>
            </a:r>
            <a:r>
              <a:rPr lang="en-US" b="1" dirty="0" smtClean="0">
                <a:solidFill>
                  <a:srgbClr val="0070C0"/>
                </a:solidFill>
              </a:rPr>
              <a:t>possible (Formal ?)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37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40968"/>
            <a:ext cx="5988308" cy="2605438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6815892" y="3068960"/>
            <a:ext cx="250447" cy="20882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66339" y="3645024"/>
            <a:ext cx="1826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Complete binary tree of height h-1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5799044" y="4873998"/>
            <a:ext cx="356769" cy="16769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75401" y="5939988"/>
            <a:ext cx="351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Missing node towards the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19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(or Nearly) Complete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Condition 2: </a:t>
            </a:r>
            <a:r>
              <a:rPr lang="en-US" dirty="0" smtClean="0"/>
              <a:t>The </a:t>
            </a:r>
            <a:r>
              <a:rPr lang="en-US" dirty="0"/>
              <a:t>nodes at depth h are as far left as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If </a:t>
            </a:r>
            <a:r>
              <a:rPr lang="en-US" dirty="0"/>
              <a:t>a node p at depth h−1 has a left </a:t>
            </a:r>
            <a:r>
              <a:rPr lang="en-US" dirty="0" smtClean="0"/>
              <a:t>child</a:t>
            </a:r>
          </a:p>
          <a:p>
            <a:pPr lvl="1"/>
            <a:r>
              <a:rPr lang="en-US" dirty="0" smtClean="0"/>
              <a:t>Every node </a:t>
            </a:r>
            <a:r>
              <a:rPr lang="en-US" dirty="0"/>
              <a:t>at depth h−1 to the left of p has 2 </a:t>
            </a:r>
            <a:r>
              <a:rPr lang="en-US" dirty="0" smtClean="0"/>
              <a:t>children</a:t>
            </a:r>
          </a:p>
          <a:p>
            <a:r>
              <a:rPr lang="en-US" dirty="0" smtClean="0"/>
              <a:t>If a node </a:t>
            </a:r>
            <a:r>
              <a:rPr lang="en-US" dirty="0"/>
              <a:t>at depth h−1 has a right </a:t>
            </a:r>
            <a:r>
              <a:rPr lang="en-US" dirty="0" smtClean="0"/>
              <a:t>child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also has </a:t>
            </a:r>
            <a:r>
              <a:rPr lang="en-US" dirty="0" smtClean="0"/>
              <a:t>a left child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2195736" y="3242758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31840" y="4080486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59632" y="4000094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55776" y="4792182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3568" y="4792182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63688" y="4792182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8" idx="3"/>
            <a:endCxn id="10" idx="7"/>
          </p:cNvCxnSpPr>
          <p:nvPr/>
        </p:nvCxnSpPr>
        <p:spPr>
          <a:xfrm flipH="1">
            <a:off x="1689871" y="3672997"/>
            <a:ext cx="579682" cy="400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5"/>
            <a:endCxn id="9" idx="1"/>
          </p:cNvCxnSpPr>
          <p:nvPr/>
        </p:nvCxnSpPr>
        <p:spPr>
          <a:xfrm>
            <a:off x="2625975" y="3672997"/>
            <a:ext cx="579682" cy="4813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  <a:endCxn id="12" idx="0"/>
          </p:cNvCxnSpPr>
          <p:nvPr/>
        </p:nvCxnSpPr>
        <p:spPr>
          <a:xfrm flipH="1">
            <a:off x="935596" y="4430333"/>
            <a:ext cx="397853" cy="361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5"/>
            <a:endCxn id="13" idx="0"/>
          </p:cNvCxnSpPr>
          <p:nvPr/>
        </p:nvCxnSpPr>
        <p:spPr>
          <a:xfrm>
            <a:off x="1689871" y="4430333"/>
            <a:ext cx="325845" cy="361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  <a:endCxn id="11" idx="7"/>
          </p:cNvCxnSpPr>
          <p:nvPr/>
        </p:nvCxnSpPr>
        <p:spPr>
          <a:xfrm flipH="1">
            <a:off x="2986015" y="4510725"/>
            <a:ext cx="219642" cy="355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734798" y="4742150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9" idx="5"/>
            <a:endCxn id="30" idx="1"/>
          </p:cNvCxnSpPr>
          <p:nvPr/>
        </p:nvCxnSpPr>
        <p:spPr>
          <a:xfrm>
            <a:off x="3562079" y="4510725"/>
            <a:ext cx="246536" cy="3052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79512" y="5583731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12" idx="3"/>
            <a:endCxn id="34" idx="0"/>
          </p:cNvCxnSpPr>
          <p:nvPr/>
        </p:nvCxnSpPr>
        <p:spPr>
          <a:xfrm flipH="1">
            <a:off x="431540" y="5222421"/>
            <a:ext cx="325845" cy="3613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501543" y="2984155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437647" y="3821883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565439" y="3741491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61583" y="4533579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989375" y="4533579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2" idx="3"/>
            <a:endCxn id="44" idx="7"/>
          </p:cNvCxnSpPr>
          <p:nvPr/>
        </p:nvCxnSpPr>
        <p:spPr>
          <a:xfrm flipH="1">
            <a:off x="5995678" y="3414394"/>
            <a:ext cx="579682" cy="400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2" idx="5"/>
            <a:endCxn id="43" idx="1"/>
          </p:cNvCxnSpPr>
          <p:nvPr/>
        </p:nvCxnSpPr>
        <p:spPr>
          <a:xfrm>
            <a:off x="6931782" y="3414394"/>
            <a:ext cx="579682" cy="4813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4" idx="3"/>
            <a:endCxn id="46" idx="0"/>
          </p:cNvCxnSpPr>
          <p:nvPr/>
        </p:nvCxnSpPr>
        <p:spPr>
          <a:xfrm flipH="1">
            <a:off x="5241403" y="4171730"/>
            <a:ext cx="397853" cy="361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5" idx="3"/>
            <a:endCxn id="57" idx="7"/>
          </p:cNvCxnSpPr>
          <p:nvPr/>
        </p:nvCxnSpPr>
        <p:spPr>
          <a:xfrm flipH="1">
            <a:off x="6713949" y="4963818"/>
            <a:ext cx="221451" cy="406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3"/>
            <a:endCxn id="45" idx="7"/>
          </p:cNvCxnSpPr>
          <p:nvPr/>
        </p:nvCxnSpPr>
        <p:spPr>
          <a:xfrm flipH="1">
            <a:off x="7291822" y="4252122"/>
            <a:ext cx="219642" cy="355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8040605" y="4483547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43" idx="5"/>
            <a:endCxn id="53" idx="1"/>
          </p:cNvCxnSpPr>
          <p:nvPr/>
        </p:nvCxnSpPr>
        <p:spPr>
          <a:xfrm>
            <a:off x="7867886" y="4252122"/>
            <a:ext cx="246536" cy="3052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485319" y="5325128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46" idx="3"/>
            <a:endCxn id="55" idx="0"/>
          </p:cNvCxnSpPr>
          <p:nvPr/>
        </p:nvCxnSpPr>
        <p:spPr>
          <a:xfrm flipH="1">
            <a:off x="4737347" y="4963818"/>
            <a:ext cx="325845" cy="3613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283710" y="5296238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408710" y="5306638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45" idx="5"/>
            <a:endCxn id="58" idx="0"/>
          </p:cNvCxnSpPr>
          <p:nvPr/>
        </p:nvCxnSpPr>
        <p:spPr>
          <a:xfrm>
            <a:off x="7291822" y="4963818"/>
            <a:ext cx="368916" cy="342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5419614" y="5324049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stCxn id="46" idx="5"/>
            <a:endCxn id="65" idx="0"/>
          </p:cNvCxnSpPr>
          <p:nvPr/>
        </p:nvCxnSpPr>
        <p:spPr>
          <a:xfrm>
            <a:off x="5419614" y="4963818"/>
            <a:ext cx="252028" cy="360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91629" y="5927771"/>
            <a:ext cx="315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Almost Complete binary tree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860032" y="5890510"/>
            <a:ext cx="3606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 Almost Complete binary tree</a:t>
            </a:r>
          </a:p>
          <a:p>
            <a:pPr algn="ctr"/>
            <a:r>
              <a:rPr lang="en-US" dirty="0" smtClean="0"/>
              <a:t>(condition 2 violated)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6083694" y="4563939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44" idx="5"/>
            <a:endCxn id="75" idx="0"/>
          </p:cNvCxnSpPr>
          <p:nvPr/>
        </p:nvCxnSpPr>
        <p:spPr>
          <a:xfrm>
            <a:off x="5995678" y="4171730"/>
            <a:ext cx="340044" cy="392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39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vs. Almost Complete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39</a:t>
            </a:fld>
            <a:endParaRPr lang="en-GB"/>
          </a:p>
        </p:txBody>
      </p:sp>
      <p:pic>
        <p:nvPicPr>
          <p:cNvPr id="6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76" y="1361938"/>
            <a:ext cx="5867400" cy="424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60376" y="1285738"/>
            <a:ext cx="2819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355976" y="1285738"/>
            <a:ext cx="2819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384176" y="3495538"/>
            <a:ext cx="2819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584576" y="3495538"/>
            <a:ext cx="2819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25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Degree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degree of a node is defined as the number of its </a:t>
            </a:r>
            <a:r>
              <a:rPr lang="en-US" dirty="0" smtClean="0"/>
              <a:t>children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deg</a:t>
            </a:r>
            <a:r>
              <a:rPr lang="en-US" dirty="0" smtClean="0">
                <a:latin typeface="Consolas" panose="020B0609020204030204" pitchFamily="49" charset="0"/>
              </a:rPr>
              <a:t>(I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smtClean="0">
                <a:latin typeface="Consolas" panose="020B0609020204030204" pitchFamily="49" charset="0"/>
              </a:rPr>
              <a:t>3</a:t>
            </a:r>
            <a:r>
              <a:rPr lang="en-US" dirty="0"/>
              <a:t>	</a:t>
            </a:r>
          </a:p>
          <a:p>
            <a:endParaRPr lang="en-US" dirty="0" smtClean="0"/>
          </a:p>
          <a:p>
            <a:r>
              <a:rPr lang="en-US" dirty="0" smtClean="0"/>
              <a:t>Nodes </a:t>
            </a:r>
            <a:r>
              <a:rPr lang="en-US" dirty="0"/>
              <a:t>with the same parent are siblings</a:t>
            </a:r>
          </a:p>
          <a:p>
            <a:pPr lvl="1"/>
            <a:r>
              <a:rPr lang="en-US" dirty="0"/>
              <a:t>J, K, and L are siblings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6" name="Picture 5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14" y="3068960"/>
            <a:ext cx="18288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0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Almost Complete Binary Tree: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number of nodes </a:t>
            </a:r>
            <a:r>
              <a:rPr lang="en-US" dirty="0" smtClean="0">
                <a:latin typeface="Consolas" panose="020B0609020204030204" pitchFamily="49" charset="0"/>
              </a:rPr>
              <a:t>n</a:t>
            </a:r>
            <a:r>
              <a:rPr lang="en-US" dirty="0" smtClean="0"/>
              <a:t> are between </a:t>
            </a:r>
          </a:p>
          <a:p>
            <a:pPr lvl="1"/>
            <a:r>
              <a:rPr lang="en-US" dirty="0" smtClean="0"/>
              <a:t>Complete binary tree of height </a:t>
            </a:r>
            <a:r>
              <a:rPr lang="en-US" dirty="0" smtClean="0">
                <a:latin typeface="Consolas" panose="020B0609020204030204" pitchFamily="49" charset="0"/>
              </a:rPr>
              <a:t>h-1</a:t>
            </a:r>
            <a:r>
              <a:rPr lang="en-US" dirty="0" smtClean="0"/>
              <a:t>, i.e., </a:t>
            </a:r>
            <a:r>
              <a:rPr lang="en-US" dirty="0" smtClean="0">
                <a:latin typeface="Consolas" panose="020B0609020204030204" pitchFamily="49" charset="0"/>
              </a:rPr>
              <a:t>2</a:t>
            </a:r>
            <a:r>
              <a:rPr lang="en-US" baseline="30000" dirty="0" smtClean="0">
                <a:latin typeface="Consolas" panose="020B0609020204030204" pitchFamily="49" charset="0"/>
              </a:rPr>
              <a:t>h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/>
              <a:t>nodes</a:t>
            </a:r>
          </a:p>
          <a:p>
            <a:pPr lvl="1"/>
            <a:r>
              <a:rPr lang="en-US" dirty="0" smtClean="0"/>
              <a:t>Complete binary tree of height </a:t>
            </a:r>
            <a:r>
              <a:rPr lang="en-US" dirty="0" smtClean="0">
                <a:latin typeface="Consolas" panose="020B0609020204030204" pitchFamily="49" charset="0"/>
              </a:rPr>
              <a:t>h</a:t>
            </a:r>
            <a:r>
              <a:rPr lang="en-US" dirty="0" smtClean="0"/>
              <a:t>, i.e., </a:t>
            </a:r>
            <a:r>
              <a:rPr lang="en-US" dirty="0" smtClean="0">
                <a:latin typeface="Consolas" panose="020B0609020204030204" pitchFamily="49" charset="0"/>
              </a:rPr>
              <a:t>2</a:t>
            </a:r>
            <a:r>
              <a:rPr lang="en-US" baseline="30000" dirty="0" smtClean="0">
                <a:latin typeface="Consolas" panose="020B0609020204030204" pitchFamily="49" charset="0"/>
              </a:rPr>
              <a:t>h+1</a:t>
            </a:r>
            <a:r>
              <a:rPr lang="en-US" dirty="0" smtClean="0">
                <a:latin typeface="Consolas" panose="020B0609020204030204" pitchFamily="49" charset="0"/>
              </a:rPr>
              <a:t> -1 </a:t>
            </a:r>
            <a:r>
              <a:rPr lang="en-US" dirty="0" smtClean="0"/>
              <a:t>nodes</a:t>
            </a:r>
          </a:p>
          <a:p>
            <a:pPr lvl="1"/>
            <a:endParaRPr lang="en-US" dirty="0"/>
          </a:p>
          <a:p>
            <a:r>
              <a:rPr lang="en-US" dirty="0" smtClean="0"/>
              <a:t>Height </a:t>
            </a:r>
            <a:r>
              <a:rPr lang="en-US" dirty="0" smtClean="0">
                <a:latin typeface="Consolas" panose="020B0609020204030204" pitchFamily="49" charset="0"/>
              </a:rPr>
              <a:t>h</a:t>
            </a:r>
            <a:r>
              <a:rPr lang="en-US" dirty="0" smtClean="0"/>
              <a:t> is the largest integer less than or equal to </a:t>
            </a:r>
            <a:r>
              <a:rPr lang="en-US" dirty="0" smtClean="0">
                <a:latin typeface="Consolas" panose="020B0609020204030204" pitchFamily="49" charset="0"/>
              </a:rPr>
              <a:t>log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(n)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95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(Completely) Balanced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Balanced binary tree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each node, the difference in height of the right and left sub-trees is no more than one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Completely balance binary tree</a:t>
            </a:r>
          </a:p>
          <a:p>
            <a:pPr lvl="1"/>
            <a:r>
              <a:rPr lang="en-US" dirty="0" smtClean="0"/>
              <a:t>Left </a:t>
            </a:r>
            <a:r>
              <a:rPr lang="en-US" dirty="0"/>
              <a:t>and right sub-trees of every node have the same height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4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Balanced </a:t>
            </a:r>
            <a:r>
              <a:rPr lang="en-US" dirty="0"/>
              <a:t>Binary </a:t>
            </a:r>
            <a:r>
              <a:rPr lang="en-US" dirty="0" smtClean="0"/>
              <a:t>Tree: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355776" y="1484784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+mn-lt"/>
              </a:rPr>
              <a:t>a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669976" y="2018184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+mn-lt"/>
              </a:rPr>
              <a:t>b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041576" y="2018184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+mn-lt"/>
              </a:rPr>
              <a:t>c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288976" y="2703984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+mn-lt"/>
              </a:rPr>
              <a:t>d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050976" y="2703984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+mn-lt"/>
              </a:rPr>
              <a:t>e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660576" y="2703984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+mn-lt"/>
              </a:rPr>
              <a:t>f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346376" y="2703984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+mn-lt"/>
              </a:rPr>
              <a:t>g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060376" y="338978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+mn-lt"/>
              </a:rPr>
              <a:t>h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517576" y="338978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latin typeface="+mn-lt"/>
              </a:rPr>
              <a:t>i</a:t>
            </a:r>
            <a:endParaRPr lang="en-US" sz="2400" dirty="0">
              <a:latin typeface="+mn-lt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117776" y="338978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+mn-lt"/>
              </a:rPr>
              <a:t>j</a:t>
            </a:r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 flipH="1">
            <a:off x="1974776" y="1941984"/>
            <a:ext cx="533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2508176" y="1941984"/>
            <a:ext cx="533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 flipH="1">
            <a:off x="1517576" y="2475384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>
            <a:off x="1822376" y="2475384"/>
            <a:ext cx="381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 flipH="1">
            <a:off x="2889176" y="2475384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>
            <a:off x="3193976" y="2475384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 flipH="1">
            <a:off x="1288976" y="3161185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24" name="Line 31"/>
          <p:cNvSpPr>
            <a:spLocks noChangeShapeType="1"/>
          </p:cNvSpPr>
          <p:nvPr/>
        </p:nvSpPr>
        <p:spPr bwMode="auto">
          <a:xfrm>
            <a:off x="1441376" y="3161185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25" name="Line 32"/>
          <p:cNvSpPr>
            <a:spLocks noChangeShapeType="1"/>
          </p:cNvSpPr>
          <p:nvPr/>
        </p:nvSpPr>
        <p:spPr bwMode="auto">
          <a:xfrm flipH="1">
            <a:off x="3270176" y="3161185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26" name="Text Box 42"/>
          <p:cNvSpPr txBox="1">
            <a:spLocks noChangeArrowheads="1"/>
          </p:cNvSpPr>
          <p:nvPr/>
        </p:nvSpPr>
        <p:spPr bwMode="auto">
          <a:xfrm>
            <a:off x="787326" y="4164707"/>
            <a:ext cx="3441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+mn-lt"/>
              </a:rPr>
              <a:t>A balanced binary tree</a:t>
            </a: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6318176" y="1484784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+mn-lt"/>
              </a:rPr>
              <a:t>a</a:t>
            </a: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6013376" y="2018184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+mn-lt"/>
              </a:rPr>
              <a:t>b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5632376" y="2551584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+mn-lt"/>
              </a:rPr>
              <a:t>c</a:t>
            </a: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5327576" y="3084984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+mn-lt"/>
              </a:rPr>
              <a:t>d</a:t>
            </a: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6318176" y="2551584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+mn-lt"/>
              </a:rPr>
              <a:t>e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6089576" y="3161184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+mn-lt"/>
              </a:rPr>
              <a:t>f</a:t>
            </a: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5784776" y="3694584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+mn-lt"/>
              </a:rPr>
              <a:t>g</a:t>
            </a: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318176" y="3694584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+mn-lt"/>
              </a:rPr>
              <a:t>h</a:t>
            </a: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5556176" y="4227984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+mn-lt"/>
              </a:rPr>
              <a:t>i</a:t>
            </a: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6013376" y="4227984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+mn-lt"/>
              </a:rPr>
              <a:t>j</a:t>
            </a:r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 flipH="1">
            <a:off x="6241976" y="1865784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 flipH="1">
            <a:off x="5860976" y="2475384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 flipH="1">
            <a:off x="5556176" y="2932584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6165776" y="2475384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 flipH="1">
            <a:off x="6318176" y="3008784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 flipH="1">
            <a:off x="6013376" y="3542184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6241976" y="3542184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 flipH="1">
            <a:off x="5708576" y="4151784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5937176" y="4151784"/>
            <a:ext cx="1524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4641776" y="4798257"/>
            <a:ext cx="3429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+mn-lt"/>
              </a:rPr>
              <a:t>An unbalanced binary tree</a:t>
            </a:r>
          </a:p>
        </p:txBody>
      </p:sp>
    </p:spTree>
    <p:extLst>
      <p:ext uri="{BB962C8B-B14F-4D97-AF65-F5344CB8AC3E}">
        <p14:creationId xmlns:p14="http://schemas.microsoft.com/office/powerpoint/2010/main" val="246059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43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18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(Completely) Balanced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Balanced binary tree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each node, the difference in height of the right and left sub-trees is no more than one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a binary tree is balanced?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every level above the lowest is “complete</a:t>
            </a:r>
            <a:r>
              <a:rPr lang="en-US" dirty="0" smtClean="0"/>
              <a:t>”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Completely balance binary tree</a:t>
            </a:r>
          </a:p>
          <a:p>
            <a:pPr lvl="1"/>
            <a:r>
              <a:rPr lang="en-US" dirty="0" smtClean="0"/>
              <a:t>Left </a:t>
            </a:r>
            <a:r>
              <a:rPr lang="en-US" dirty="0"/>
              <a:t>and right sub-trees of every node have the same height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5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</a:t>
            </a:r>
            <a:r>
              <a:rPr lang="en-US" dirty="0" smtClean="0"/>
              <a:t>(or Perfect) Binary </a:t>
            </a:r>
            <a:r>
              <a:rPr lang="en-US" dirty="0"/>
              <a:t>Tree: </a:t>
            </a:r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complete binary </a:t>
            </a:r>
            <a:r>
              <a:rPr lang="en-US" dirty="0"/>
              <a:t>tree with 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has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  <a:r>
              <a:rPr lang="en-US" dirty="0"/>
              <a:t> leaf nodes</a:t>
            </a:r>
          </a:p>
          <a:p>
            <a:endParaRPr lang="en-US" dirty="0" smtClean="0"/>
          </a:p>
          <a:p>
            <a:r>
              <a:rPr lang="en-US" dirty="0" smtClean="0"/>
              <a:t>A complete binary </a:t>
            </a:r>
            <a:r>
              <a:rPr lang="en-US" dirty="0"/>
              <a:t>tree of 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has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h + 1 </a:t>
            </a:r>
            <a:r>
              <a:rPr lang="en-US" dirty="0">
                <a:latin typeface="Consolas" panose="020B0609020204030204" pitchFamily="49" charset="0"/>
              </a:rPr>
              <a:t>– 1 </a:t>
            </a:r>
            <a:r>
              <a:rPr lang="en-US" dirty="0"/>
              <a:t>nodes</a:t>
            </a:r>
          </a:p>
          <a:p>
            <a:pPr lvl="1"/>
            <a:r>
              <a:rPr lang="en-US" dirty="0" smtClean="0"/>
              <a:t>Number of leaf nodes: 2</a:t>
            </a:r>
            <a:r>
              <a:rPr lang="en-US" baseline="30000" dirty="0" smtClean="0"/>
              <a:t>h</a:t>
            </a:r>
          </a:p>
          <a:p>
            <a:pPr lvl="1"/>
            <a:r>
              <a:rPr lang="en-US" dirty="0" smtClean="0"/>
              <a:t>Number of internal nodes: 2</a:t>
            </a:r>
            <a:r>
              <a:rPr lang="en-US" baseline="30000" dirty="0" smtClean="0"/>
              <a:t>h</a:t>
            </a:r>
            <a:r>
              <a:rPr lang="en-US" dirty="0" smtClean="0"/>
              <a:t> - 1</a:t>
            </a:r>
          </a:p>
          <a:p>
            <a:endParaRPr lang="en-US" dirty="0" smtClean="0"/>
          </a:p>
          <a:p>
            <a:r>
              <a:rPr lang="en-US" dirty="0" smtClean="0"/>
              <a:t>A complete binary </a:t>
            </a:r>
            <a:r>
              <a:rPr lang="en-US" dirty="0"/>
              <a:t>tree with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nodes has height </a:t>
            </a:r>
            <a:r>
              <a:rPr lang="en-US" dirty="0" smtClean="0">
                <a:latin typeface="Consolas" panose="020B0609020204030204" pitchFamily="49" charset="0"/>
              </a:rPr>
              <a:t>log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(n </a:t>
            </a:r>
            <a:r>
              <a:rPr lang="en-US" dirty="0">
                <a:latin typeface="Consolas" panose="020B0609020204030204" pitchFamily="49" charset="0"/>
              </a:rPr>
              <a:t>+ 1) – 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45</a:t>
            </a:fld>
            <a:endParaRPr lang="en-GB"/>
          </a:p>
        </p:txBody>
      </p:sp>
      <p:pic>
        <p:nvPicPr>
          <p:cNvPr id="7" name="Picture 6" descr="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76" y="4149725"/>
            <a:ext cx="7159625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40284" y="4149725"/>
            <a:ext cx="354584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CA" altLang="en-US" sz="2400" i="1">
                <a:latin typeface="Consolas" panose="020B0609020204030204" pitchFamily="49" charset="0"/>
                <a:cs typeface="Times New Roman" pitchFamily="18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4904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Almost Complete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binary tree of height h is an almost complete binary tree if:</a:t>
            </a:r>
          </a:p>
          <a:p>
            <a:pPr lvl="1"/>
            <a:r>
              <a:rPr lang="en-US" dirty="0" smtClean="0"/>
              <a:t>Any node a at depth (or level) less than h-1 has two children</a:t>
            </a:r>
          </a:p>
          <a:p>
            <a:pPr lvl="1"/>
            <a:r>
              <a:rPr lang="en-US" dirty="0" smtClean="0"/>
              <a:t>For any node a in the tree with a right descendant at level h, </a:t>
            </a:r>
          </a:p>
          <a:p>
            <a:pPr lvl="2"/>
            <a:r>
              <a:rPr lang="en-US" dirty="0" smtClean="0"/>
              <a:t>a must have a left child</a:t>
            </a:r>
          </a:p>
          <a:p>
            <a:pPr lvl="2"/>
            <a:r>
              <a:rPr lang="en-US" dirty="0" smtClean="0"/>
              <a:t>Every left child of a is either a leaf at level h or has two children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46</a:t>
            </a:fld>
            <a:endParaRPr lang="en-GB"/>
          </a:p>
        </p:txBody>
      </p:sp>
      <p:pic>
        <p:nvPicPr>
          <p:cNvPr id="6" name="Picture 5" descr="complete_binary_tree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32" y="3429000"/>
            <a:ext cx="8378838" cy="1761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4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Leaf And Internal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with degree zero are also called </a:t>
            </a:r>
            <a:r>
              <a:rPr lang="en-US" dirty="0">
                <a:solidFill>
                  <a:srgbClr val="0070C0"/>
                </a:solidFill>
              </a:rPr>
              <a:t>leaf </a:t>
            </a:r>
            <a:r>
              <a:rPr lang="en-US" dirty="0" smtClean="0">
                <a:solidFill>
                  <a:srgbClr val="0070C0"/>
                </a:solidFill>
              </a:rPr>
              <a:t>nodes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other nodes are said to be </a:t>
            </a:r>
            <a:r>
              <a:rPr lang="en-US" dirty="0">
                <a:solidFill>
                  <a:srgbClr val="0070C0"/>
                </a:solidFill>
              </a:rPr>
              <a:t>internal nodes</a:t>
            </a:r>
            <a:r>
              <a:rPr lang="en-US" dirty="0"/>
              <a:t>, that is, they are internal to the tree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6" name="Picture 5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2" y="2708920"/>
            <a:ext cx="390207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40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Leaf Nodes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Leaf nodes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6" name="Picture 5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52098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2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Internal Nodes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nodes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6" name="Picture 5" descr="C:\Users\dwharder\Desktop\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551" y="1558143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0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path is a sequence of </a:t>
            </a:r>
            <a:r>
              <a:rPr lang="en-US" dirty="0" smtClean="0"/>
              <a:t>nodes (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baseline="-25000" dirty="0" smtClean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, a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...,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baseline="-25000" dirty="0" smtClean="0">
                <a:latin typeface="Consolas" panose="020B0609020204030204" pitchFamily="49" charset="0"/>
              </a:rPr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Where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baseline="-25000" dirty="0" smtClean="0">
                <a:latin typeface="Consolas" panose="020B0609020204030204" pitchFamily="49" charset="0"/>
              </a:rPr>
              <a:t>k</a:t>
            </a:r>
            <a:r>
              <a:rPr lang="en-US" dirty="0" smtClean="0">
                <a:latin typeface="Consolas" panose="020B0609020204030204" pitchFamily="49" charset="0"/>
              </a:rPr>
              <a:t> + 1 </a:t>
            </a:r>
            <a:r>
              <a:rPr lang="en-US" dirty="0"/>
              <a:t>is a child of </a:t>
            </a:r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baseline="-25000" dirty="0" err="1" smtClean="0">
                <a:latin typeface="Consolas" panose="020B0609020204030204" pitchFamily="49" charset="0"/>
              </a:rPr>
              <a:t>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length of this path </a:t>
            </a:r>
            <a:r>
              <a:rPr lang="en-US" dirty="0" smtClean="0"/>
              <a:t>is: </a:t>
            </a:r>
            <a:r>
              <a:rPr lang="en-US" dirty="0" smtClean="0">
                <a:latin typeface="Consolas" panose="020B0609020204030204" pitchFamily="49" charset="0"/>
              </a:rPr>
              <a:t>n = |nodes in the path| - 1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For example, the </a:t>
            </a:r>
            <a:r>
              <a:rPr lang="en-US" dirty="0"/>
              <a:t>path (B, E, G</a:t>
            </a:r>
            <a:r>
              <a:rPr lang="en-US" dirty="0" smtClean="0"/>
              <a:t>) has </a:t>
            </a:r>
            <a:r>
              <a:rPr lang="en-US" dirty="0"/>
              <a:t>length 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6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2" y="3212976"/>
            <a:ext cx="390207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59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Path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Paths </a:t>
            </a:r>
            <a:r>
              <a:rPr lang="en-US" dirty="0"/>
              <a:t>of length </a:t>
            </a:r>
            <a:r>
              <a:rPr lang="en-US" dirty="0">
                <a:solidFill>
                  <a:srgbClr val="FFC000"/>
                </a:solidFill>
              </a:rPr>
              <a:t>10 (11 nodes)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4 (5 nodes)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6" name="Picture 2" descr="C:\Users\dwharder\Desktop\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30362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rot="10800000">
            <a:off x="3392910" y="2474912"/>
            <a:ext cx="3455987" cy="72072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6077373" y="3503612"/>
            <a:ext cx="963612" cy="661987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6817147" y="3036887"/>
            <a:ext cx="218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>
                <a:latin typeface="+mn-lt"/>
              </a:rPr>
              <a:t>Start of these paths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970385" y="5148262"/>
            <a:ext cx="210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>
                <a:latin typeface="+mn-lt"/>
              </a:rPr>
              <a:t>End of these paths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86510" y="4918075"/>
            <a:ext cx="941387" cy="37782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86510" y="5354637"/>
            <a:ext cx="223361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04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5174</TotalTime>
  <Words>1789</Words>
  <Application>Microsoft Office PowerPoint</Application>
  <PresentationFormat>On-screen Show (4:3)</PresentationFormat>
  <Paragraphs>405</Paragraphs>
  <Slides>46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Consolas</vt:lpstr>
      <vt:lpstr>Arial</vt:lpstr>
      <vt:lpstr>Wingdings</vt:lpstr>
      <vt:lpstr>ＭＳ Ｐゴシック</vt:lpstr>
      <vt:lpstr>Times New Roman</vt:lpstr>
      <vt:lpstr>Tahoma</vt:lpstr>
      <vt:lpstr>Default Design</vt:lpstr>
      <vt:lpstr>Equation</vt:lpstr>
      <vt:lpstr>Data Structures</vt:lpstr>
      <vt:lpstr>Trees</vt:lpstr>
      <vt:lpstr>Terminology: Parent Child Relations</vt:lpstr>
      <vt:lpstr>Terminology: Degree</vt:lpstr>
      <vt:lpstr>Terminology: Leaf And Internal Nodes</vt:lpstr>
      <vt:lpstr>Terminology: Leaf Nodes Examples</vt:lpstr>
      <vt:lpstr>Terminology: Internal Nodes Example</vt:lpstr>
      <vt:lpstr>Terminology: Path</vt:lpstr>
      <vt:lpstr>Terminology: Path Example</vt:lpstr>
      <vt:lpstr>Terminology: Depth (or Level)</vt:lpstr>
      <vt:lpstr>Terminology: Depth Example</vt:lpstr>
      <vt:lpstr>Terminology: Height</vt:lpstr>
      <vt:lpstr>Terminology: Height Example</vt:lpstr>
      <vt:lpstr>Terminology: Ancestors And Descendants</vt:lpstr>
      <vt:lpstr>Terminology: Ancestors And Descendants Example</vt:lpstr>
      <vt:lpstr>Terminology: Descendants Example</vt:lpstr>
      <vt:lpstr>Terminology: Ancestors Example</vt:lpstr>
      <vt:lpstr>Terminology: Subtree</vt:lpstr>
      <vt:lpstr>Tree Properties</vt:lpstr>
      <vt:lpstr>Example: HTML (1)</vt:lpstr>
      <vt:lpstr>Example: HTML (2)</vt:lpstr>
      <vt:lpstr>Example: HTML (3)</vt:lpstr>
      <vt:lpstr>PowerPoint Presentation</vt:lpstr>
      <vt:lpstr>Binary Tree</vt:lpstr>
      <vt:lpstr>Binary Tree: Example</vt:lpstr>
      <vt:lpstr>Binary Tree: Full Node</vt:lpstr>
      <vt:lpstr>Full Binary Tree</vt:lpstr>
      <vt:lpstr>Complete (Or Perfect) Binary Tree</vt:lpstr>
      <vt:lpstr>Complete Binary Tree: Recursive Definition</vt:lpstr>
      <vt:lpstr>Complete Binary Tree: Example</vt:lpstr>
      <vt:lpstr>Binary Tree: Properties (1)</vt:lpstr>
      <vt:lpstr>Binary Tree: Properties (2)</vt:lpstr>
      <vt:lpstr>Binary Tree: Properties (3)</vt:lpstr>
      <vt:lpstr>Binary Tree: Properties (4)</vt:lpstr>
      <vt:lpstr>Binary Tree: Properties (4)</vt:lpstr>
      <vt:lpstr>Almost (or Nearly) Complete Binary Tree</vt:lpstr>
      <vt:lpstr>Almost (or Nearly) Complete Binary Tree</vt:lpstr>
      <vt:lpstr>Almost (or Nearly) Complete Binary Tree</vt:lpstr>
      <vt:lpstr>Full vs. Almost Complete Binary Tree</vt:lpstr>
      <vt:lpstr>Almost Complete Binary Tree: Properties</vt:lpstr>
      <vt:lpstr>(Completely) Balanced Binary Tree</vt:lpstr>
      <vt:lpstr>Balanced Binary Tree: Example</vt:lpstr>
      <vt:lpstr>Any Question So Far?</vt:lpstr>
      <vt:lpstr>(Completely) Balanced Binary Tree</vt:lpstr>
      <vt:lpstr>Complete (or Perfect) Binary Tree: Definitions</vt:lpstr>
      <vt:lpstr>Almost Complete Binary Tree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admin</cp:lastModifiedBy>
  <cp:revision>2236</cp:revision>
  <cp:lastPrinted>2013-10-17T07:59:38Z</cp:lastPrinted>
  <dcterms:created xsi:type="dcterms:W3CDTF">2007-03-29T10:37:57Z</dcterms:created>
  <dcterms:modified xsi:type="dcterms:W3CDTF">2020-11-02T12:51:02Z</dcterms:modified>
</cp:coreProperties>
</file>