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3"/>
  </p:notesMasterIdLst>
  <p:sldIdLst>
    <p:sldId id="256" r:id="rId2"/>
    <p:sldId id="809" r:id="rId3"/>
    <p:sldId id="810" r:id="rId4"/>
    <p:sldId id="811" r:id="rId5"/>
    <p:sldId id="817" r:id="rId6"/>
    <p:sldId id="813" r:id="rId7"/>
    <p:sldId id="819" r:id="rId8"/>
    <p:sldId id="820" r:id="rId9"/>
    <p:sldId id="821" r:id="rId10"/>
    <p:sldId id="823" r:id="rId11"/>
    <p:sldId id="822" r:id="rId12"/>
    <p:sldId id="824" r:id="rId13"/>
    <p:sldId id="825" r:id="rId14"/>
    <p:sldId id="826" r:id="rId15"/>
    <p:sldId id="814" r:id="rId16"/>
    <p:sldId id="816" r:id="rId17"/>
    <p:sldId id="815" r:id="rId18"/>
    <p:sldId id="827" r:id="rId19"/>
    <p:sldId id="830" r:id="rId20"/>
    <p:sldId id="831" r:id="rId21"/>
    <p:sldId id="832" r:id="rId22"/>
    <p:sldId id="833" r:id="rId23"/>
    <p:sldId id="828" r:id="rId24"/>
    <p:sldId id="835" r:id="rId25"/>
    <p:sldId id="829" r:id="rId26"/>
    <p:sldId id="836" r:id="rId27"/>
    <p:sldId id="838" r:id="rId28"/>
    <p:sldId id="839" r:id="rId29"/>
    <p:sldId id="842" r:id="rId30"/>
    <p:sldId id="843" r:id="rId31"/>
    <p:sldId id="847" r:id="rId32"/>
    <p:sldId id="849" r:id="rId33"/>
    <p:sldId id="848" r:id="rId34"/>
    <p:sldId id="850" r:id="rId35"/>
    <p:sldId id="865" r:id="rId36"/>
    <p:sldId id="864" r:id="rId37"/>
    <p:sldId id="863" r:id="rId38"/>
    <p:sldId id="862" r:id="rId39"/>
    <p:sldId id="861" r:id="rId40"/>
    <p:sldId id="860" r:id="rId41"/>
    <p:sldId id="866" r:id="rId42"/>
    <p:sldId id="868" r:id="rId43"/>
    <p:sldId id="870" r:id="rId44"/>
    <p:sldId id="869" r:id="rId45"/>
    <p:sldId id="520" r:id="rId46"/>
    <p:sldId id="844" r:id="rId47"/>
    <p:sldId id="845" r:id="rId48"/>
    <p:sldId id="846" r:id="rId49"/>
    <p:sldId id="812" r:id="rId50"/>
    <p:sldId id="841" r:id="rId51"/>
    <p:sldId id="837" r:id="rId52"/>
  </p:sldIdLst>
  <p:sldSz cx="9144000" cy="6858000" type="screen4x3"/>
  <p:notesSz cx="7099300" cy="10234613"/>
  <p:embeddedFontLst>
    <p:embeddedFont>
      <p:font typeface="Consolas" panose="020B0609020204030204" pitchFamily="49" charset="0"/>
      <p:regular r:id="rId54"/>
      <p:bold r:id="rId55"/>
      <p:italic r:id="rId56"/>
      <p:boldItalic r:id="rId57"/>
    </p:embeddedFont>
    <p:embeddedFont>
      <p:font typeface="Tahoma" panose="020B0604030504040204" pitchFamily="34" charset="0"/>
      <p:regular r:id="rId58"/>
      <p:bold r:id="rId59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9" autoAdjust="0"/>
    <p:restoredTop sz="94353" autoAdjust="0"/>
  </p:normalViewPr>
  <p:slideViewPr>
    <p:cSldViewPr>
      <p:cViewPr varScale="1">
        <p:scale>
          <a:sx n="70" d="100"/>
          <a:sy n="70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B227E-7079-4B80-BA2E-DD57F6C58329}" type="slidenum">
              <a:rPr lang="en-GB"/>
              <a:pPr/>
              <a:t>1</a:t>
            </a:fld>
            <a:endParaRPr lang="en-GB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029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25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18-Tree Implementation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18-Tree Implementation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18-Tree Implementation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18-Tree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18-Tree 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18-Tree Implementation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18-Tree Implementation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 dirty="0"/>
              <a:t>18-Tree Implementation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0464EE-74C5-42DE-B41A-1E7939C181C3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Structures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18. Binary Tree Implementation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 Example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10 has index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  <a:p>
            <a:pPr lvl="1"/>
            <a:r>
              <a:rPr lang="en-US" dirty="0"/>
              <a:t>Its children 13 and 23 have indices </a:t>
            </a:r>
            <a:r>
              <a:rPr lang="en-US" dirty="0">
                <a:solidFill>
                  <a:srgbClr val="0070C0"/>
                </a:solidFill>
              </a:rPr>
              <a:t>10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11</a:t>
            </a:r>
            <a:r>
              <a:rPr lang="en-US" dirty="0"/>
              <a:t>, respectively</a:t>
            </a:r>
          </a:p>
          <a:p>
            <a:pPr lvl="1"/>
            <a:r>
              <a:rPr lang="en-US" dirty="0"/>
              <a:t>Its parent is node 9 with index 5/2 = </a:t>
            </a:r>
            <a:r>
              <a:rPr lang="en-US" dirty="0">
                <a:solidFill>
                  <a:srgbClr val="7030A0"/>
                </a:solidFill>
              </a:rPr>
              <a:t>2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16" name="Picture 7" descr="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0338"/>
            <a:ext cx="5165725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 descr="g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6" descr="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Oval 18"/>
          <p:cNvSpPr/>
          <p:nvPr/>
        </p:nvSpPr>
        <p:spPr>
          <a:xfrm>
            <a:off x="3813175" y="3757613"/>
            <a:ext cx="500063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122488" y="4884738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/>
              <a:t>0       1      </a:t>
            </a:r>
            <a:r>
              <a:rPr lang="en-US" altLang="en-US" sz="900" b="1">
                <a:solidFill>
                  <a:srgbClr val="FF00FF"/>
                </a:solidFill>
              </a:rPr>
              <a:t>2</a:t>
            </a:r>
            <a:r>
              <a:rPr lang="en-US" altLang="en-US" sz="900" b="1">
                <a:solidFill>
                  <a:srgbClr val="0070C0"/>
                </a:solidFill>
              </a:rPr>
              <a:t>   </a:t>
            </a:r>
            <a:r>
              <a:rPr lang="en-US" altLang="en-US" sz="900" b="1">
                <a:solidFill>
                  <a:srgbClr val="FF0000"/>
                </a:solidFill>
              </a:rPr>
              <a:t>    </a:t>
            </a:r>
            <a:r>
              <a:rPr lang="en-US" altLang="en-US" sz="900" b="1"/>
              <a:t>3       4       </a:t>
            </a:r>
            <a:r>
              <a:rPr lang="en-US" altLang="en-US" sz="900" b="1">
                <a:solidFill>
                  <a:srgbClr val="FF0000"/>
                </a:solidFill>
              </a:rPr>
              <a:t>5       </a:t>
            </a:r>
            <a:r>
              <a:rPr lang="en-US" altLang="en-US" sz="900" b="1"/>
              <a:t>6       7       8       9     10     11     12     13     14    15     16     17</a:t>
            </a:r>
          </a:p>
        </p:txBody>
      </p:sp>
      <p:sp>
        <p:nvSpPr>
          <p:cNvPr id="21" name="Oval 20"/>
          <p:cNvSpPr/>
          <p:nvPr/>
        </p:nvSpPr>
        <p:spPr>
          <a:xfrm>
            <a:off x="3586163" y="5060950"/>
            <a:ext cx="333375" cy="3286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2732088" y="5060950"/>
            <a:ext cx="333375" cy="328613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3167063" y="3189288"/>
            <a:ext cx="500062" cy="500062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4817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array index is not started from 0</a:t>
            </a:r>
          </a:p>
          <a:p>
            <a:pPr lvl="1"/>
            <a:r>
              <a:rPr lang="en-US" dirty="0"/>
              <a:t>In C++, this simplifies the calculations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75656" y="2007051"/>
            <a:ext cx="3438762" cy="83099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 = k &gt;&gt; 1;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k &lt;&lt; 1;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right_child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1;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7" descr="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555" y="3356992"/>
            <a:ext cx="5165725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10918" y="5541392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>
                <a:solidFill>
                  <a:srgbClr val="FF0000"/>
                </a:solidFill>
              </a:rPr>
              <a:t>0       1      2       3       4       5       6       7       8       9     10     11     12     13     14    15     16     17</a:t>
            </a:r>
          </a:p>
        </p:txBody>
      </p:sp>
    </p:spTree>
    <p:extLst>
      <p:ext uri="{BB962C8B-B14F-4D97-AF65-F5344CB8AC3E}">
        <p14:creationId xmlns:p14="http://schemas.microsoft.com/office/powerpoint/2010/main" val="31249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Storage: Disadvantage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store any tree as an array using breadth-first traversals?</a:t>
            </a:r>
          </a:p>
          <a:p>
            <a:pPr lvl="1"/>
            <a:r>
              <a:rPr lang="en-US" dirty="0"/>
              <a:t>There is a significant potential for a lot of wasted memory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Consider the following tree with 12 nodes </a:t>
            </a:r>
          </a:p>
          <a:p>
            <a:pPr lvl="1"/>
            <a:r>
              <a:rPr lang="en-US" dirty="0"/>
              <a:t>What is the required size of array?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7" name="Picture 16" descr="b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3644900"/>
            <a:ext cx="5705475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1735138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144838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545013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5245100" y="46847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5964238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15748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193198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2290763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264953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2994025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33528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407193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44069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4748213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5097463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544353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58166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6162675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6848475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0854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Storage: Disadvantage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store any tree as an array using breadth-first traversals?</a:t>
            </a:r>
          </a:p>
          <a:p>
            <a:pPr lvl="1"/>
            <a:r>
              <a:rPr lang="en-US" dirty="0"/>
              <a:t>There is a significant potential for a lot of wasted memory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Consider the following tree with 12 nodes </a:t>
            </a:r>
          </a:p>
          <a:p>
            <a:pPr lvl="1"/>
            <a:r>
              <a:rPr lang="en-US" dirty="0"/>
              <a:t>What is the required size of array? </a:t>
            </a:r>
            <a:r>
              <a:rPr lang="en-US" b="1" dirty="0">
                <a:solidFill>
                  <a:srgbClr val="0070C0"/>
                </a:solidFill>
              </a:rPr>
              <a:t>32</a:t>
            </a:r>
          </a:p>
          <a:p>
            <a:pPr lvl="1"/>
            <a:r>
              <a:rPr lang="en-US" dirty="0"/>
              <a:t>What will be the array size if a child is added to node K?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7" name="Picture 16" descr="b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3644900"/>
            <a:ext cx="5705475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1735138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144838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545013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5245100" y="46847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5964238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15748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193198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2290763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264953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2994025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33528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407193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44069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4748213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5097463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544353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58166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6162675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6848475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99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Storage: Disadvantage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store any tree as an array using breadth-first traversals?</a:t>
            </a:r>
          </a:p>
          <a:p>
            <a:pPr lvl="1"/>
            <a:r>
              <a:rPr lang="en-US" dirty="0"/>
              <a:t>There is a significant potential for a lot of wasted memory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Consider the following tree with 12 nodes </a:t>
            </a:r>
          </a:p>
          <a:p>
            <a:pPr lvl="1"/>
            <a:r>
              <a:rPr lang="en-US" dirty="0"/>
              <a:t>What is the required size of array? </a:t>
            </a:r>
            <a:r>
              <a:rPr lang="en-US" b="1" dirty="0">
                <a:solidFill>
                  <a:srgbClr val="0070C0"/>
                </a:solidFill>
              </a:rPr>
              <a:t>32</a:t>
            </a:r>
          </a:p>
          <a:p>
            <a:pPr lvl="1"/>
            <a:r>
              <a:rPr lang="en-US" dirty="0"/>
              <a:t>What will be the array size if a child is added to node K? </a:t>
            </a:r>
            <a:r>
              <a:rPr lang="en-US" b="1" dirty="0">
                <a:solidFill>
                  <a:srgbClr val="0070C0"/>
                </a:solidFill>
              </a:rPr>
              <a:t>double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7" name="Picture 16" descr="b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3644900"/>
            <a:ext cx="5705475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1735138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144838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545013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5245100" y="46847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5964238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15748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193198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2290763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264953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2994025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33528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407193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44069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4748213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5097463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544353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58166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6162675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6848475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0950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70C0"/>
                </a:solidFill>
              </a:rPr>
              <a:t>Linked List Storage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2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Linked List Structure (1)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implement a binary tree by using a class which:</a:t>
            </a:r>
          </a:p>
          <a:p>
            <a:pPr lvl="1"/>
            <a:r>
              <a:rPr lang="en-US" dirty="0"/>
              <a:t>Stores an element</a:t>
            </a:r>
          </a:p>
          <a:p>
            <a:pPr lvl="1"/>
            <a:r>
              <a:rPr lang="en-US" dirty="0"/>
              <a:t>A left child pointer (pointer to first child)</a:t>
            </a:r>
          </a:p>
          <a:p>
            <a:pPr lvl="1"/>
            <a:r>
              <a:rPr lang="en-US" dirty="0"/>
              <a:t>A right child pointer (pointer to second child)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root pointer </a:t>
            </a:r>
            <a:r>
              <a:rPr lang="en-US" dirty="0"/>
              <a:t>points to the root node</a:t>
            </a:r>
          </a:p>
          <a:p>
            <a:pPr lvl="1"/>
            <a:r>
              <a:rPr lang="en-US" dirty="0"/>
              <a:t>Follow pointers to find every other element in the tree</a:t>
            </a:r>
          </a:p>
          <a:p>
            <a:r>
              <a:rPr lang="en-US" dirty="0">
                <a:solidFill>
                  <a:srgbClr val="0070C0"/>
                </a:solidFill>
              </a:rPr>
              <a:t>Leaf nodes </a:t>
            </a:r>
            <a:r>
              <a:rPr lang="en-US" dirty="0"/>
              <a:t>have </a:t>
            </a:r>
            <a:r>
              <a:rPr lang="en-US" dirty="0" err="1">
                <a:latin typeface="Consolas" panose="020B0609020204030204" pitchFamily="49" charset="0"/>
              </a:rPr>
              <a:t>LeftChild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RightChild</a:t>
            </a:r>
            <a:r>
              <a:rPr lang="en-US" dirty="0"/>
              <a:t> pointers set to </a:t>
            </a:r>
            <a:r>
              <a:rPr lang="en-US" dirty="0">
                <a:latin typeface="Consolas" panose="020B0609020204030204" pitchFamily="49" charset="0"/>
              </a:rPr>
              <a:t>NULL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195736" y="2852936"/>
            <a:ext cx="4176464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class Node{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Type value;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Node *</a:t>
            </a:r>
            <a:r>
              <a:rPr lang="en-US" dirty="0" err="1">
                <a:latin typeface="Consolas" panose="020B0609020204030204" pitchFamily="49" charset="0"/>
              </a:rPr>
              <a:t>LeftChild</a:t>
            </a:r>
            <a:r>
              <a:rPr lang="en-US" dirty="0">
                <a:latin typeface="Consolas" panose="020B0609020204030204" pitchFamily="49" charset="0"/>
              </a:rPr>
              <a:t>,*</a:t>
            </a:r>
            <a:r>
              <a:rPr lang="en-US" dirty="0" err="1">
                <a:latin typeface="Consolas" panose="020B0609020204030204" pitchFamily="49" charset="0"/>
              </a:rPr>
              <a:t>RightChild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}root;</a:t>
            </a:r>
          </a:p>
        </p:txBody>
      </p:sp>
    </p:spTree>
    <p:extLst>
      <p:ext uri="{BB962C8B-B14F-4D97-AF65-F5344CB8AC3E}">
        <p14:creationId xmlns:p14="http://schemas.microsoft.com/office/powerpoint/2010/main" val="137274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Linked List Structure: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495300" y="1550563"/>
            <a:ext cx="8153400" cy="4725988"/>
            <a:chOff x="288" y="1056"/>
            <a:chExt cx="5136" cy="2977"/>
          </a:xfrm>
        </p:grpSpPr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2544" y="1056"/>
              <a:ext cx="673" cy="192"/>
              <a:chOff x="1151" y="1392"/>
              <a:chExt cx="625" cy="145"/>
            </a:xfrm>
          </p:grpSpPr>
          <p:sp>
            <p:nvSpPr>
              <p:cNvPr id="85" name="Rectangle 4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6" name="Oval 6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7" name="Rectangle 7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8" name="Oval 8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9" name="AutoShape 10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a</a:t>
                </a:r>
              </a:p>
            </p:txBody>
          </p:sp>
        </p:grp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1392" y="1680"/>
              <a:ext cx="672" cy="192"/>
              <a:chOff x="1151" y="1392"/>
              <a:chExt cx="625" cy="145"/>
            </a:xfrm>
          </p:grpSpPr>
          <p:sp>
            <p:nvSpPr>
              <p:cNvPr id="80" name="Rectangle 13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1" name="Oval 14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2" name="Rectangle 15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3" name="Oval 16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4" name="AutoShape 17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b</a:t>
                </a:r>
              </a:p>
            </p:txBody>
          </p:sp>
        </p:grpSp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3648" y="1680"/>
              <a:ext cx="672" cy="192"/>
              <a:chOff x="1151" y="1392"/>
              <a:chExt cx="625" cy="145"/>
            </a:xfrm>
          </p:grpSpPr>
          <p:sp>
            <p:nvSpPr>
              <p:cNvPr id="75" name="Rectangle 19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6" name="Oval 20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7" name="Rectangle 21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8" name="Oval 22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" name="AutoShape 23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c</a:t>
                </a:r>
              </a:p>
            </p:txBody>
          </p:sp>
        </p:grpSp>
        <p:grpSp>
          <p:nvGrpSpPr>
            <p:cNvPr id="10" name="Group 24"/>
            <p:cNvGrpSpPr>
              <a:grpSpLocks/>
            </p:cNvGrpSpPr>
            <p:nvPr/>
          </p:nvGrpSpPr>
          <p:grpSpPr bwMode="auto">
            <a:xfrm>
              <a:off x="816" y="2495"/>
              <a:ext cx="673" cy="193"/>
              <a:chOff x="1151" y="1392"/>
              <a:chExt cx="625" cy="145"/>
            </a:xfrm>
          </p:grpSpPr>
          <p:sp>
            <p:nvSpPr>
              <p:cNvPr id="70" name="Rectangle 25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1" name="Oval 26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2" name="Rectangle 27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3" name="Oval 28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4" name="AutoShape 29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d</a:t>
                </a:r>
              </a:p>
            </p:txBody>
          </p:sp>
        </p:grp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1872" y="2496"/>
              <a:ext cx="673" cy="192"/>
              <a:chOff x="1151" y="1392"/>
              <a:chExt cx="625" cy="145"/>
            </a:xfrm>
          </p:grpSpPr>
          <p:sp>
            <p:nvSpPr>
              <p:cNvPr id="65" name="Rectangle 31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6" name="Oval 32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7" name="Rectangle 33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" name="Oval 34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" name="AutoShape 35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e</a:t>
                </a:r>
              </a:p>
            </p:txBody>
          </p:sp>
        </p:grpSp>
        <p:grpSp>
          <p:nvGrpSpPr>
            <p:cNvPr id="12" name="Group 36"/>
            <p:cNvGrpSpPr>
              <a:grpSpLocks/>
            </p:cNvGrpSpPr>
            <p:nvPr/>
          </p:nvGrpSpPr>
          <p:grpSpPr bwMode="auto">
            <a:xfrm>
              <a:off x="288" y="3168"/>
              <a:ext cx="673" cy="192"/>
              <a:chOff x="1151" y="1392"/>
              <a:chExt cx="625" cy="145"/>
            </a:xfrm>
          </p:grpSpPr>
          <p:sp>
            <p:nvSpPr>
              <p:cNvPr id="60" name="Rectangle 37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1" name="Oval 38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2" name="Rectangle 39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3" name="Oval 40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4" name="AutoShape 41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g</a:t>
                </a:r>
              </a:p>
            </p:txBody>
          </p:sp>
        </p:grpSp>
        <p:grpSp>
          <p:nvGrpSpPr>
            <p:cNvPr id="13" name="Group 42"/>
            <p:cNvGrpSpPr>
              <a:grpSpLocks/>
            </p:cNvGrpSpPr>
            <p:nvPr/>
          </p:nvGrpSpPr>
          <p:grpSpPr bwMode="auto">
            <a:xfrm>
              <a:off x="1440" y="3168"/>
              <a:ext cx="672" cy="192"/>
              <a:chOff x="1151" y="1392"/>
              <a:chExt cx="625" cy="145"/>
            </a:xfrm>
          </p:grpSpPr>
          <p:sp>
            <p:nvSpPr>
              <p:cNvPr id="55" name="Rectangle 43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" name="Oval 44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7" name="Rectangle 45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8" name="Oval 46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9" name="AutoShape 47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h</a:t>
                </a:r>
              </a:p>
            </p:txBody>
          </p:sp>
        </p:grpSp>
        <p:grpSp>
          <p:nvGrpSpPr>
            <p:cNvPr id="14" name="Group 48"/>
            <p:cNvGrpSpPr>
              <a:grpSpLocks/>
            </p:cNvGrpSpPr>
            <p:nvPr/>
          </p:nvGrpSpPr>
          <p:grpSpPr bwMode="auto">
            <a:xfrm>
              <a:off x="2448" y="3168"/>
              <a:ext cx="672" cy="192"/>
              <a:chOff x="1151" y="1392"/>
              <a:chExt cx="625" cy="145"/>
            </a:xfrm>
          </p:grpSpPr>
          <p:sp>
            <p:nvSpPr>
              <p:cNvPr id="50" name="Rectangle 49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3" name="Oval 52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4" name="AutoShape 53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i</a:t>
                </a:r>
              </a:p>
            </p:txBody>
          </p:sp>
        </p:grp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1824" y="3888"/>
              <a:ext cx="625" cy="145"/>
              <a:chOff x="1151" y="1392"/>
              <a:chExt cx="625" cy="145"/>
            </a:xfrm>
          </p:grpSpPr>
          <p:sp>
            <p:nvSpPr>
              <p:cNvPr id="45" name="Rectangle 55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6" name="Oval 56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" name="Rectangle 57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8" name="Oval 58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9" name="AutoShape 59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l</a:t>
                </a:r>
              </a:p>
            </p:txBody>
          </p:sp>
        </p:grpSp>
        <p:grpSp>
          <p:nvGrpSpPr>
            <p:cNvPr id="16" name="Group 60"/>
            <p:cNvGrpSpPr>
              <a:grpSpLocks/>
            </p:cNvGrpSpPr>
            <p:nvPr/>
          </p:nvGrpSpPr>
          <p:grpSpPr bwMode="auto">
            <a:xfrm>
              <a:off x="4272" y="2496"/>
              <a:ext cx="672" cy="192"/>
              <a:chOff x="1151" y="1392"/>
              <a:chExt cx="625" cy="145"/>
            </a:xfrm>
          </p:grpSpPr>
          <p:sp>
            <p:nvSpPr>
              <p:cNvPr id="40" name="Rectangle 61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1" name="Oval 62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2" name="Rectangle 63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3" name="Oval 64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" name="AutoShape 65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f</a:t>
                </a:r>
              </a:p>
            </p:txBody>
          </p:sp>
        </p:grpSp>
        <p:grpSp>
          <p:nvGrpSpPr>
            <p:cNvPr id="17" name="Group 66"/>
            <p:cNvGrpSpPr>
              <a:grpSpLocks/>
            </p:cNvGrpSpPr>
            <p:nvPr/>
          </p:nvGrpSpPr>
          <p:grpSpPr bwMode="auto">
            <a:xfrm>
              <a:off x="3791" y="3168"/>
              <a:ext cx="625" cy="145"/>
              <a:chOff x="1151" y="1392"/>
              <a:chExt cx="625" cy="145"/>
            </a:xfrm>
          </p:grpSpPr>
          <p:sp>
            <p:nvSpPr>
              <p:cNvPr id="35" name="Rectangle 67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" name="Oval 68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7" name="Rectangle 69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8" name="Oval 70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9" name="AutoShape 71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j</a:t>
                </a:r>
              </a:p>
            </p:txBody>
          </p:sp>
        </p:grpSp>
        <p:grpSp>
          <p:nvGrpSpPr>
            <p:cNvPr id="18" name="Group 72"/>
            <p:cNvGrpSpPr>
              <a:grpSpLocks/>
            </p:cNvGrpSpPr>
            <p:nvPr/>
          </p:nvGrpSpPr>
          <p:grpSpPr bwMode="auto">
            <a:xfrm>
              <a:off x="4799" y="3168"/>
              <a:ext cx="625" cy="145"/>
              <a:chOff x="1151" y="1392"/>
              <a:chExt cx="625" cy="145"/>
            </a:xfrm>
          </p:grpSpPr>
          <p:sp>
            <p:nvSpPr>
              <p:cNvPr id="30" name="Rectangle 73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" name="Oval 74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2" name="Rectangle 75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3" name="Oval 76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4" name="AutoShape 77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k</a:t>
                </a:r>
              </a:p>
            </p:txBody>
          </p:sp>
        </p:grpSp>
        <p:sp>
          <p:nvSpPr>
            <p:cNvPr id="19" name="Line 79"/>
            <p:cNvSpPr>
              <a:spLocks noChangeShapeType="1"/>
            </p:cNvSpPr>
            <p:nvPr/>
          </p:nvSpPr>
          <p:spPr bwMode="auto">
            <a:xfrm flipH="1">
              <a:off x="1776" y="1152"/>
              <a:ext cx="864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80"/>
            <p:cNvSpPr>
              <a:spLocks noChangeShapeType="1"/>
            </p:cNvSpPr>
            <p:nvPr/>
          </p:nvSpPr>
          <p:spPr bwMode="auto">
            <a:xfrm>
              <a:off x="3168" y="1152"/>
              <a:ext cx="76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82"/>
            <p:cNvSpPr>
              <a:spLocks noChangeShapeType="1"/>
            </p:cNvSpPr>
            <p:nvPr/>
          </p:nvSpPr>
          <p:spPr bwMode="auto">
            <a:xfrm flipH="1">
              <a:off x="1152" y="1776"/>
              <a:ext cx="336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83"/>
            <p:cNvSpPr>
              <a:spLocks noChangeShapeType="1"/>
            </p:cNvSpPr>
            <p:nvPr/>
          </p:nvSpPr>
          <p:spPr bwMode="auto">
            <a:xfrm>
              <a:off x="1968" y="1776"/>
              <a:ext cx="24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84"/>
            <p:cNvSpPr>
              <a:spLocks noChangeShapeType="1"/>
            </p:cNvSpPr>
            <p:nvPr/>
          </p:nvSpPr>
          <p:spPr bwMode="auto">
            <a:xfrm flipH="1">
              <a:off x="624" y="2592"/>
              <a:ext cx="28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86"/>
            <p:cNvSpPr>
              <a:spLocks noChangeShapeType="1"/>
            </p:cNvSpPr>
            <p:nvPr/>
          </p:nvSpPr>
          <p:spPr bwMode="auto">
            <a:xfrm flipH="1">
              <a:off x="1776" y="2592"/>
              <a:ext cx="192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87"/>
            <p:cNvSpPr>
              <a:spLocks noChangeShapeType="1"/>
            </p:cNvSpPr>
            <p:nvPr/>
          </p:nvSpPr>
          <p:spPr bwMode="auto">
            <a:xfrm>
              <a:off x="2448" y="2592"/>
              <a:ext cx="33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88"/>
            <p:cNvSpPr>
              <a:spLocks noChangeShapeType="1"/>
            </p:cNvSpPr>
            <p:nvPr/>
          </p:nvSpPr>
          <p:spPr bwMode="auto">
            <a:xfrm flipH="1">
              <a:off x="2160" y="3264"/>
              <a:ext cx="384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89"/>
            <p:cNvSpPr>
              <a:spLocks noChangeShapeType="1"/>
            </p:cNvSpPr>
            <p:nvPr/>
          </p:nvSpPr>
          <p:spPr bwMode="auto">
            <a:xfrm>
              <a:off x="4224" y="1776"/>
              <a:ext cx="336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90"/>
            <p:cNvSpPr>
              <a:spLocks noChangeShapeType="1"/>
            </p:cNvSpPr>
            <p:nvPr/>
          </p:nvSpPr>
          <p:spPr bwMode="auto">
            <a:xfrm flipH="1">
              <a:off x="4128" y="2592"/>
              <a:ext cx="24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91"/>
            <p:cNvSpPr>
              <a:spLocks noChangeShapeType="1"/>
            </p:cNvSpPr>
            <p:nvPr/>
          </p:nvSpPr>
          <p:spPr bwMode="auto">
            <a:xfrm>
              <a:off x="4848" y="2592"/>
              <a:ext cx="24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903144" y="1052736"/>
            <a:ext cx="150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pointer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4462324" y="1265763"/>
            <a:ext cx="446845" cy="2337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70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70C0"/>
                </a:solidFill>
              </a:rPr>
              <a:t>Tree Traversal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445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traverse </a:t>
            </a:r>
            <a:r>
              <a:rPr lang="en-US" dirty="0"/>
              <a:t>(or </a:t>
            </a:r>
            <a:r>
              <a:rPr lang="en-US" dirty="0">
                <a:solidFill>
                  <a:srgbClr val="0070C0"/>
                </a:solidFill>
              </a:rPr>
              <a:t>walk</a:t>
            </a:r>
            <a:r>
              <a:rPr lang="en-US" dirty="0"/>
              <a:t>) the tree is to visit each node in the tree exactly once</a:t>
            </a:r>
          </a:p>
          <a:p>
            <a:pPr lvl="1"/>
            <a:r>
              <a:rPr lang="en-US" dirty="0"/>
              <a:t>Traversal must start at the root node </a:t>
            </a:r>
          </a:p>
          <a:p>
            <a:pPr lvl="2"/>
            <a:r>
              <a:rPr lang="en-US" dirty="0"/>
              <a:t>There is a pointer to the root node of the binary tree</a:t>
            </a:r>
          </a:p>
          <a:p>
            <a:endParaRPr lang="en-US" dirty="0"/>
          </a:p>
          <a:p>
            <a:r>
              <a:rPr lang="en-US" dirty="0"/>
              <a:t>Two types of traversals</a:t>
            </a:r>
          </a:p>
          <a:p>
            <a:pPr lvl="1"/>
            <a:r>
              <a:rPr lang="en-US" dirty="0"/>
              <a:t>Breadth-First Traversal </a:t>
            </a:r>
          </a:p>
          <a:p>
            <a:pPr lvl="1"/>
            <a:r>
              <a:rPr lang="en-US" dirty="0"/>
              <a:t>Depth-First Traversal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33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Type: Any type of objects can be stored in a tree</a:t>
            </a:r>
          </a:p>
          <a:p>
            <a:pPr lvl="4"/>
            <a:endParaRPr lang="en-US" dirty="0"/>
          </a:p>
          <a:p>
            <a:r>
              <a:rPr lang="en-US" dirty="0"/>
              <a:t>Accessor methods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root() </a:t>
            </a:r>
            <a:r>
              <a:rPr lang="en-US" dirty="0"/>
              <a:t>– return the root of the tree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parent(p) </a:t>
            </a:r>
            <a:r>
              <a:rPr lang="en-US" dirty="0"/>
              <a:t>–  return the parent of a node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children(p) </a:t>
            </a:r>
            <a:r>
              <a:rPr lang="en-US" dirty="0"/>
              <a:t>– return the children of a node</a:t>
            </a:r>
          </a:p>
          <a:p>
            <a:pPr lvl="3"/>
            <a:endParaRPr lang="en-US" dirty="0"/>
          </a:p>
          <a:p>
            <a:r>
              <a:rPr lang="en-US" dirty="0"/>
              <a:t>Query methods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size() </a:t>
            </a:r>
            <a:r>
              <a:rPr lang="en-US" dirty="0"/>
              <a:t>– return the number of nodes in the tree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isEmpty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–  return true if the tree is empty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elements() </a:t>
            </a:r>
            <a:r>
              <a:rPr lang="en-US" dirty="0"/>
              <a:t>– return all elements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isRoot</a:t>
            </a:r>
            <a:r>
              <a:rPr lang="en-US" dirty="0">
                <a:latin typeface="Consolas" panose="020B0609020204030204" pitchFamily="49" charset="0"/>
              </a:rPr>
              <a:t>(p) </a:t>
            </a:r>
            <a:r>
              <a:rPr lang="en-US" dirty="0"/>
              <a:t>– return true if node p is the root  </a:t>
            </a:r>
          </a:p>
          <a:p>
            <a:pPr lvl="4"/>
            <a:endParaRPr lang="en-US" dirty="0"/>
          </a:p>
          <a:p>
            <a:r>
              <a:rPr lang="en-US" dirty="0"/>
              <a:t>Other methods</a:t>
            </a:r>
          </a:p>
          <a:p>
            <a:pPr lvl="1"/>
            <a:r>
              <a:rPr lang="en-US" dirty="0"/>
              <a:t>Tree traversal, Node addition/deletion, create/destroy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089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Traversal (For Arbitrary Trees)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nodes at a given depth </a:t>
            </a:r>
            <a:r>
              <a:rPr lang="en-US" dirty="0">
                <a:latin typeface="Consolas" panose="020B0609020204030204" pitchFamily="49" charset="0"/>
              </a:rPr>
              <a:t>d</a:t>
            </a:r>
            <a:r>
              <a:rPr lang="en-US" dirty="0"/>
              <a:t> are traversed before nodes at </a:t>
            </a:r>
            <a:r>
              <a:rPr lang="en-US" dirty="0">
                <a:latin typeface="Consolas" panose="020B0609020204030204" pitchFamily="49" charset="0"/>
              </a:rPr>
              <a:t>d+1</a:t>
            </a:r>
          </a:p>
          <a:p>
            <a:r>
              <a:rPr lang="en-US" dirty="0"/>
              <a:t>Can be implemented using a queue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Order:  A B H C D G I E F J 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/>
          </a:p>
        </p:txBody>
      </p:sp>
      <p:pic>
        <p:nvPicPr>
          <p:cNvPr id="6" name="Picture 4" descr="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566" y="2204864"/>
            <a:ext cx="4932363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05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Traversal –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queue and push the root node onto the queue</a:t>
            </a:r>
          </a:p>
          <a:p>
            <a:r>
              <a:rPr lang="en-US" dirty="0"/>
              <a:t>While the queue is not empty:</a:t>
            </a:r>
          </a:p>
          <a:p>
            <a:pPr lvl="1"/>
            <a:r>
              <a:rPr lang="en-US" dirty="0" err="1"/>
              <a:t>Enqueue</a:t>
            </a:r>
            <a:r>
              <a:rPr lang="en-US" dirty="0"/>
              <a:t> </a:t>
            </a:r>
            <a:r>
              <a:rPr lang="en-US"/>
              <a:t>all children </a:t>
            </a:r>
            <a:r>
              <a:rPr lang="en-US" dirty="0"/>
              <a:t>of the front node onto the queue</a:t>
            </a:r>
          </a:p>
          <a:p>
            <a:pPr lvl="1"/>
            <a:r>
              <a:rPr lang="en-US" dirty="0" err="1"/>
              <a:t>Dequeue</a:t>
            </a:r>
            <a:r>
              <a:rPr lang="en-US" dirty="0"/>
              <a:t> the front node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6" name="Picture 4" descr="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2996952"/>
            <a:ext cx="4932363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3269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Traversal (For Arbitrary Trees)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Traverse as much as possible along the branch of each child before going to the next sibling</a:t>
            </a:r>
          </a:p>
          <a:p>
            <a:pPr lvl="1"/>
            <a:r>
              <a:rPr lang="en-US" dirty="0"/>
              <a:t>Nodes along one branch of the tree are traversed before </a:t>
            </a:r>
            <a:r>
              <a:rPr lang="en-US" dirty="0">
                <a:solidFill>
                  <a:srgbClr val="0070C0"/>
                </a:solidFill>
              </a:rPr>
              <a:t>backtracking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Each node</a:t>
            </a:r>
            <a:r>
              <a:rPr lang="en-US" dirty="0"/>
              <a:t> could be </a:t>
            </a:r>
            <a:r>
              <a:rPr lang="en-US" dirty="0">
                <a:solidFill>
                  <a:srgbClr val="0070C0"/>
                </a:solidFill>
              </a:rPr>
              <a:t>visited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multiple times </a:t>
            </a:r>
            <a:r>
              <a:rPr lang="en-US" dirty="0"/>
              <a:t>in such a scheme</a:t>
            </a:r>
          </a:p>
          <a:p>
            <a:pPr lvl="1"/>
            <a:r>
              <a:rPr lang="en-US" dirty="0"/>
              <a:t>The first time the node is approached (before any children)</a:t>
            </a:r>
          </a:p>
          <a:p>
            <a:pPr lvl="1"/>
            <a:r>
              <a:rPr lang="en-US" dirty="0"/>
              <a:t>The last time it is approached (after all children)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6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832" y="3766761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218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Tree Traversal (Binary Trees)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node in a binary tree, there are three choices</a:t>
            </a:r>
          </a:p>
          <a:p>
            <a:pPr lvl="1"/>
            <a:r>
              <a:rPr lang="en-US" dirty="0"/>
              <a:t>Visit the node first</a:t>
            </a:r>
          </a:p>
          <a:p>
            <a:pPr lvl="1"/>
            <a:r>
              <a:rPr lang="en-US" dirty="0"/>
              <a:t>Visit one of the subtrees first</a:t>
            </a:r>
          </a:p>
          <a:p>
            <a:pPr lvl="1"/>
            <a:r>
              <a:rPr lang="en-US" dirty="0"/>
              <a:t>Visit both the subtrees first</a:t>
            </a:r>
          </a:p>
          <a:p>
            <a:endParaRPr lang="en-US" dirty="0"/>
          </a:p>
          <a:p>
            <a:r>
              <a:rPr lang="en-US" dirty="0"/>
              <a:t>These choices lead to three commonly used traversals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Inorder</a:t>
            </a:r>
            <a:r>
              <a:rPr lang="en-US" dirty="0">
                <a:solidFill>
                  <a:srgbClr val="0070C0"/>
                </a:solidFill>
              </a:rPr>
              <a:t> traversal: </a:t>
            </a:r>
            <a:r>
              <a:rPr lang="en-US" dirty="0"/>
              <a:t>(Left subtree) </a:t>
            </a:r>
            <a:r>
              <a:rPr lang="en-US" dirty="0">
                <a:solidFill>
                  <a:srgbClr val="0070C0"/>
                </a:solidFill>
              </a:rPr>
              <a:t>visit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Root</a:t>
            </a:r>
            <a:r>
              <a:rPr lang="en-US" dirty="0"/>
              <a:t> (Right subtree)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Preorder traversal: visit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Root</a:t>
            </a:r>
            <a:r>
              <a:rPr lang="en-US" dirty="0"/>
              <a:t> (Left subtree)  (Right subtree) 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Postorder</a:t>
            </a:r>
            <a:r>
              <a:rPr lang="en-US" dirty="0">
                <a:solidFill>
                  <a:srgbClr val="0070C0"/>
                </a:solidFill>
              </a:rPr>
              <a:t> traversal: </a:t>
            </a:r>
            <a:r>
              <a:rPr lang="en-US" dirty="0"/>
              <a:t>(Left subtree) (Right subtree) </a:t>
            </a:r>
            <a:r>
              <a:rPr lang="en-US" dirty="0">
                <a:solidFill>
                  <a:srgbClr val="0070C0"/>
                </a:solidFill>
              </a:rPr>
              <a:t>visit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Root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86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Traverse the left subtree in </a:t>
            </a:r>
            <a:r>
              <a:rPr lang="en-US" dirty="0" err="1"/>
              <a:t>inorder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Visit the root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Traverse the right subtree in </a:t>
            </a:r>
            <a:r>
              <a:rPr lang="en-US" dirty="0" err="1"/>
              <a:t>inorder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24</a:t>
            </a:fld>
            <a:endParaRPr lang="en-GB"/>
          </a:p>
        </p:txBody>
      </p:sp>
      <p:pic>
        <p:nvPicPr>
          <p:cNvPr id="26" name="Picture 25" descr="inor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96952"/>
            <a:ext cx="3610414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213862" y="558966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000" dirty="0">
                <a:latin typeface="+mn-lt"/>
                <a:cs typeface="Arial" charset="0"/>
              </a:rPr>
              <a:t>A, B, C, D, E, F, G, H, I, J</a:t>
            </a:r>
          </a:p>
        </p:txBody>
      </p:sp>
    </p:spTree>
    <p:extLst>
      <p:ext uri="{BB962C8B-B14F-4D97-AF65-F5344CB8AC3E}">
        <p14:creationId xmlns:p14="http://schemas.microsoft.com/office/powerpoint/2010/main" val="273084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Traverse the left subtree in </a:t>
            </a:r>
            <a:r>
              <a:rPr lang="en-US" dirty="0" err="1"/>
              <a:t>inorder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Visit the root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Traverse the right subtree in </a:t>
            </a:r>
            <a:r>
              <a:rPr lang="en-US" dirty="0" err="1"/>
              <a:t>inorder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+ </a:t>
            </a:r>
            <a:r>
              <a:rPr lang="en-US" dirty="0">
                <a:solidFill>
                  <a:srgbClr val="0070C0"/>
                </a:solidFill>
              </a:rPr>
              <a:t>Right</a:t>
            </a:r>
          </a:p>
          <a:p>
            <a:pPr lvl="1"/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*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] + [</a:t>
            </a: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+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(A * B) + [(</a:t>
            </a: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*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) + E)</a:t>
            </a:r>
          </a:p>
          <a:p>
            <a:pPr lvl="1"/>
            <a:r>
              <a:rPr lang="en-US" dirty="0"/>
              <a:t>(A * B) + [(C * D) + E]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25</a:t>
            </a:fld>
            <a:endParaRPr lang="en-GB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652120" y="1556792"/>
            <a:ext cx="2971800" cy="2819400"/>
            <a:chOff x="3744" y="1056"/>
            <a:chExt cx="1872" cy="1776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464" y="10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4032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992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3744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4368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4704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328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4272" y="129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752" y="129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3936" y="17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4272" y="17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4944" y="17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5232" y="17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4464" y="254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5088" y="254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4656" y="230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4992" y="225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715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 –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inorder</a:t>
            </a:r>
            <a:r>
              <a:rPr lang="en-US" sz="1800" dirty="0">
                <a:latin typeface="Consolas" panose="020B0609020204030204" pitchFamily="49" charset="0"/>
              </a:rPr>
              <a:t>(Node *p) </a:t>
            </a:r>
            <a:r>
              <a:rPr lang="en-US" sz="1800" dirty="0" err="1">
                <a:latin typeface="Consolas" panose="020B0609020204030204" pitchFamily="49" charset="0"/>
              </a:rPr>
              <a:t>const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if (p != NULL)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inorder</a:t>
            </a:r>
            <a:r>
              <a:rPr lang="en-US" sz="1800" dirty="0">
                <a:latin typeface="Consolas" panose="020B0609020204030204" pitchFamily="49" charset="0"/>
              </a:rPr>
              <a:t>(p-&gt;</a:t>
            </a:r>
            <a:r>
              <a:rPr lang="en-US" sz="1800" dirty="0" err="1">
                <a:latin typeface="Consolas" panose="020B0609020204030204" pitchFamily="49" charset="0"/>
              </a:rPr>
              <a:t>leftChild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</a:rPr>
              <a:t> &lt;&lt; p-&gt;info &lt;&lt; " ";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inorder</a:t>
            </a:r>
            <a:r>
              <a:rPr lang="en-US" sz="1800" dirty="0">
                <a:latin typeface="Consolas" panose="020B0609020204030204" pitchFamily="49" charset="0"/>
              </a:rPr>
              <a:t>(p-&gt;</a:t>
            </a:r>
            <a:r>
              <a:rPr lang="en-US" sz="1800" dirty="0" err="1">
                <a:latin typeface="Consolas" panose="020B0609020204030204" pitchFamily="49" charset="0"/>
              </a:rPr>
              <a:t>rightChild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traverse_inorder</a:t>
            </a:r>
            <a:r>
              <a:rPr lang="en-US" sz="1800" dirty="0"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. . .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inorder</a:t>
            </a:r>
            <a:r>
              <a:rPr lang="en-US" sz="1800" dirty="0">
                <a:latin typeface="Consolas" panose="020B0609020204030204" pitchFamily="49" charset="0"/>
              </a:rPr>
              <a:t> (root);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260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Visit the node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Traverse the left subtree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Traverse the right subtree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+ </a:t>
            </a: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Right</a:t>
            </a:r>
          </a:p>
          <a:p>
            <a:pPr lvl="1"/>
            <a:r>
              <a:rPr lang="en-US" dirty="0"/>
              <a:t>+ [ * </a:t>
            </a: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] [+ </a:t>
            </a: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+ ( * AB) [+ * </a:t>
            </a: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 E]</a:t>
            </a:r>
          </a:p>
          <a:p>
            <a:pPr lvl="1"/>
            <a:r>
              <a:rPr lang="en-US" dirty="0"/>
              <a:t>+*AB + *C D 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27</a:t>
            </a:fld>
            <a:endParaRPr lang="en-GB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652120" y="1556792"/>
            <a:ext cx="2971800" cy="2819400"/>
            <a:chOff x="3744" y="1056"/>
            <a:chExt cx="1872" cy="1776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464" y="10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4032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992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3744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4368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4704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328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4272" y="129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752" y="129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3936" y="17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4272" y="17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4944" y="17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5232" y="17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4464" y="254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5088" y="254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4656" y="230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4992" y="225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985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 –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preorder</a:t>
            </a:r>
            <a:r>
              <a:rPr lang="en-US" sz="1800" dirty="0">
                <a:latin typeface="Consolas" panose="020B0609020204030204" pitchFamily="49" charset="0"/>
              </a:rPr>
              <a:t>(Node *p) </a:t>
            </a:r>
            <a:r>
              <a:rPr lang="en-US" sz="1800" dirty="0" err="1">
                <a:latin typeface="Consolas" panose="020B0609020204030204" pitchFamily="49" charset="0"/>
              </a:rPr>
              <a:t>const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if (p != NULL)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</a:rPr>
              <a:t> &lt;&lt; p-&gt;info &lt;&lt; " ";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preorder</a:t>
            </a:r>
            <a:r>
              <a:rPr lang="en-US" sz="1800" dirty="0">
                <a:latin typeface="Consolas" panose="020B0609020204030204" pitchFamily="49" charset="0"/>
              </a:rPr>
              <a:t>(p-&gt;</a:t>
            </a:r>
            <a:r>
              <a:rPr lang="en-US" sz="1800" dirty="0" err="1">
                <a:latin typeface="Consolas" panose="020B0609020204030204" pitchFamily="49" charset="0"/>
              </a:rPr>
              <a:t>leftChild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preorder</a:t>
            </a:r>
            <a:r>
              <a:rPr lang="en-US" sz="1800" dirty="0">
                <a:latin typeface="Consolas" panose="020B0609020204030204" pitchFamily="49" charset="0"/>
              </a:rPr>
              <a:t>(p-&gt;</a:t>
            </a:r>
            <a:r>
              <a:rPr lang="en-US" sz="1800" dirty="0" err="1">
                <a:latin typeface="Consolas" panose="020B0609020204030204" pitchFamily="49" charset="0"/>
              </a:rPr>
              <a:t>rightChild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traverse_preorder</a:t>
            </a:r>
            <a:r>
              <a:rPr lang="en-US" sz="1800" dirty="0"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. . .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preorder</a:t>
            </a:r>
            <a:r>
              <a:rPr lang="en-US" sz="1800" dirty="0">
                <a:latin typeface="Consolas" panose="020B0609020204030204" pitchFamily="49" charset="0"/>
              </a:rPr>
              <a:t> (root);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014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Traverse the left subtree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Traverse the right subtree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Visit the node</a:t>
            </a:r>
          </a:p>
          <a:p>
            <a:endParaRPr lang="en-US" u="sng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 +</a:t>
            </a:r>
          </a:p>
          <a:p>
            <a:pPr lvl="1"/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 *] [</a:t>
            </a: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+] +</a:t>
            </a:r>
          </a:p>
          <a:p>
            <a:pPr lvl="1"/>
            <a:r>
              <a:rPr lang="en-US" dirty="0"/>
              <a:t>(AB*) [</a:t>
            </a: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 * E + ]+</a:t>
            </a:r>
          </a:p>
          <a:p>
            <a:pPr lvl="1"/>
            <a:r>
              <a:rPr lang="en-US" dirty="0"/>
              <a:t>(AB*) [C D * E + ]+</a:t>
            </a:r>
          </a:p>
          <a:p>
            <a:pPr lvl="1"/>
            <a:r>
              <a:rPr lang="en-US" dirty="0"/>
              <a:t>AB* C D * E + +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29</a:t>
            </a:fld>
            <a:endParaRPr lang="en-GB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652120" y="1556792"/>
            <a:ext cx="2971800" cy="2819400"/>
            <a:chOff x="3744" y="1056"/>
            <a:chExt cx="1872" cy="1776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464" y="10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4032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992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3744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4368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4704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328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4272" y="129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752" y="129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3936" y="17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4272" y="17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4944" y="17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5232" y="17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4464" y="254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5088" y="254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4656" y="230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4992" y="225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260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Storage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  <a:p>
            <a:r>
              <a:rPr lang="en-US" dirty="0"/>
              <a:t>Linked list based storage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67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 –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postorder</a:t>
            </a:r>
            <a:r>
              <a:rPr lang="en-US" sz="1800" dirty="0">
                <a:latin typeface="Consolas" panose="020B0609020204030204" pitchFamily="49" charset="0"/>
              </a:rPr>
              <a:t>(Node *p) </a:t>
            </a:r>
            <a:r>
              <a:rPr lang="en-US" sz="1800" dirty="0" err="1">
                <a:latin typeface="Consolas" panose="020B0609020204030204" pitchFamily="49" charset="0"/>
              </a:rPr>
              <a:t>const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if (p != NULL)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postorder</a:t>
            </a:r>
            <a:r>
              <a:rPr lang="en-US" sz="1800" dirty="0">
                <a:latin typeface="Consolas" panose="020B0609020204030204" pitchFamily="49" charset="0"/>
              </a:rPr>
              <a:t>(p-&gt;</a:t>
            </a:r>
            <a:r>
              <a:rPr lang="en-US" sz="1800" dirty="0" err="1">
                <a:latin typeface="Consolas" panose="020B0609020204030204" pitchFamily="49" charset="0"/>
              </a:rPr>
              <a:t>leftChild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postorder</a:t>
            </a:r>
            <a:r>
              <a:rPr lang="en-US" sz="1800" dirty="0">
                <a:latin typeface="Consolas" panose="020B0609020204030204" pitchFamily="49" charset="0"/>
              </a:rPr>
              <a:t>(p-&gt;</a:t>
            </a:r>
            <a:r>
              <a:rPr lang="en-US" sz="1800" dirty="0" err="1">
                <a:latin typeface="Consolas" panose="020B0609020204030204" pitchFamily="49" charset="0"/>
              </a:rPr>
              <a:t>rightChild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</a:rPr>
              <a:t> &lt;&lt; p-&gt;info &lt;&lt; " ";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traverse_postorder</a:t>
            </a:r>
            <a:r>
              <a:rPr lang="en-US" sz="1800" dirty="0"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. . .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postorder</a:t>
            </a:r>
            <a:r>
              <a:rPr lang="en-US" sz="1800" dirty="0">
                <a:latin typeface="Consolas" panose="020B0609020204030204" pitchFamily="49" charset="0"/>
              </a:rPr>
              <a:t> (root);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613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Printing a Directory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directory structure presented on the left</a:t>
            </a:r>
          </a:p>
          <a:p>
            <a:pPr lvl="1"/>
            <a:r>
              <a:rPr lang="en-US" dirty="0"/>
              <a:t>Which traversal should be used?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31</a:t>
            </a:fld>
            <a:endParaRPr lang="en-GB"/>
          </a:p>
        </p:txBody>
      </p:sp>
      <p:pic>
        <p:nvPicPr>
          <p:cNvPr id="6" name="Picture 6" descr="C:\Users\dwharder\Desktop\bb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89" y="2564904"/>
            <a:ext cx="5030787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32588" y="2202904"/>
            <a:ext cx="1943868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r>
              <a:rPr lang="en-US" dirty="0">
                <a:latin typeface="Consolas" panose="020B0609020204030204" pitchFamily="49" charset="0"/>
              </a:rPr>
              <a:t>      bin/</a:t>
            </a:r>
          </a:p>
          <a:p>
            <a:r>
              <a:rPr lang="en-US" dirty="0">
                <a:latin typeface="Consolas" panose="020B0609020204030204" pitchFamily="49" charset="0"/>
              </a:rPr>
              <a:t>      local/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adm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cron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r>
              <a:rPr lang="en-US" dirty="0">
                <a:latin typeface="Consolas" panose="020B0609020204030204" pitchFamily="49" charset="0"/>
              </a:rPr>
              <a:t>      log/</a:t>
            </a:r>
          </a:p>
        </p:txBody>
      </p:sp>
    </p:spTree>
    <p:extLst>
      <p:ext uri="{BB962C8B-B14F-4D97-AF65-F5344CB8AC3E}">
        <p14:creationId xmlns:p14="http://schemas.microsoft.com/office/powerpoint/2010/main" val="360365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70C0"/>
                </a:solidFill>
              </a:rPr>
              <a:t>Expression Tree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694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algebraic expression has an inherent tree-like structure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dirty="0">
                <a:solidFill>
                  <a:srgbClr val="0070C0"/>
                </a:solidFill>
              </a:rPr>
              <a:t>expression tree </a:t>
            </a:r>
            <a:r>
              <a:rPr lang="en-US" dirty="0"/>
              <a:t>is a </a:t>
            </a:r>
            <a:r>
              <a:rPr lang="en-US" dirty="0">
                <a:solidFill>
                  <a:srgbClr val="0070C0"/>
                </a:solidFill>
              </a:rPr>
              <a:t>binary tree </a:t>
            </a:r>
            <a:r>
              <a:rPr lang="en-US" dirty="0"/>
              <a:t>in which 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parentheses</a:t>
            </a:r>
            <a:r>
              <a:rPr lang="en-US" dirty="0"/>
              <a:t> in the expression </a:t>
            </a:r>
            <a:r>
              <a:rPr lang="en-US" dirty="0">
                <a:solidFill>
                  <a:srgbClr val="0070C0"/>
                </a:solidFill>
              </a:rPr>
              <a:t>do not appear</a:t>
            </a:r>
          </a:p>
          <a:p>
            <a:pPr lvl="2"/>
            <a:r>
              <a:rPr lang="en-US" dirty="0"/>
              <a:t>Tree representation captures the intent of parenthesis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leaves</a:t>
            </a:r>
            <a:r>
              <a:rPr lang="en-US" dirty="0"/>
              <a:t> are the </a:t>
            </a:r>
            <a:r>
              <a:rPr lang="en-US" dirty="0">
                <a:solidFill>
                  <a:srgbClr val="0070C0"/>
                </a:solidFill>
              </a:rPr>
              <a:t>variables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constants</a:t>
            </a:r>
            <a:r>
              <a:rPr lang="en-US" dirty="0"/>
              <a:t> in the expression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non-leaf</a:t>
            </a:r>
            <a:r>
              <a:rPr lang="en-US" dirty="0"/>
              <a:t> nodes are the </a:t>
            </a:r>
            <a:r>
              <a:rPr lang="en-US" dirty="0">
                <a:solidFill>
                  <a:srgbClr val="0070C0"/>
                </a:solidFill>
              </a:rPr>
              <a:t>operators</a:t>
            </a:r>
            <a:r>
              <a:rPr lang="en-US" dirty="0"/>
              <a:t> in the expression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Binary operator </a:t>
            </a:r>
            <a:r>
              <a:rPr lang="en-US" dirty="0"/>
              <a:t>has two non-empty subtrees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Unary operator </a:t>
            </a:r>
            <a:r>
              <a:rPr lang="en-US" dirty="0"/>
              <a:t>has one non-empty subtree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33</a:t>
            </a:fld>
            <a:endParaRPr lang="en-GB"/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5929387" y="4583806"/>
            <a:ext cx="2890763" cy="1725725"/>
            <a:chOff x="2341" y="2207"/>
            <a:chExt cx="1322" cy="997"/>
          </a:xfrm>
        </p:grpSpPr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2341" y="2207"/>
              <a:ext cx="773" cy="455"/>
              <a:chOff x="2245" y="1026"/>
              <a:chExt cx="1088" cy="680"/>
            </a:xfrm>
          </p:grpSpPr>
          <p:sp>
            <p:nvSpPr>
              <p:cNvPr id="41" name="Oval 40"/>
              <p:cNvSpPr>
                <a:spLocks noChangeArrowheads="1"/>
              </p:cNvSpPr>
              <p:nvPr/>
            </p:nvSpPr>
            <p:spPr bwMode="auto">
              <a:xfrm>
                <a:off x="2653" y="1026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+mn-lt"/>
                  </a:rPr>
                  <a:t>+</a:t>
                </a:r>
              </a:p>
            </p:txBody>
          </p:sp>
          <p:sp>
            <p:nvSpPr>
              <p:cNvPr id="42" name="Oval 41"/>
              <p:cNvSpPr>
                <a:spLocks noChangeArrowheads="1"/>
              </p:cNvSpPr>
              <p:nvPr/>
            </p:nvSpPr>
            <p:spPr bwMode="auto">
              <a:xfrm>
                <a:off x="3061" y="1434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 dirty="0">
                    <a:latin typeface="+mn-lt"/>
                  </a:rPr>
                  <a:t>-</a:t>
                </a:r>
              </a:p>
            </p:txBody>
          </p:sp>
          <p:sp>
            <p:nvSpPr>
              <p:cNvPr id="43" name="Oval 42"/>
              <p:cNvSpPr>
                <a:spLocks noChangeArrowheads="1"/>
              </p:cNvSpPr>
              <p:nvPr/>
            </p:nvSpPr>
            <p:spPr bwMode="auto">
              <a:xfrm>
                <a:off x="2245" y="1434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+mn-lt"/>
                  </a:rPr>
                  <a:t>3</a:t>
                </a:r>
              </a:p>
            </p:txBody>
          </p:sp>
          <p:cxnSp>
            <p:nvCxnSpPr>
              <p:cNvPr id="44" name="AutoShape 66"/>
              <p:cNvCxnSpPr>
                <a:cxnSpLocks noChangeShapeType="1"/>
                <a:stCxn id="41" idx="5"/>
                <a:endCxn id="42" idx="1"/>
              </p:cNvCxnSpPr>
              <p:nvPr/>
            </p:nvCxnSpPr>
            <p:spPr bwMode="auto">
              <a:xfrm>
                <a:off x="2885" y="1258"/>
                <a:ext cx="216" cy="2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AutoShape 67"/>
              <p:cNvCxnSpPr>
                <a:cxnSpLocks noChangeShapeType="1"/>
                <a:stCxn id="41" idx="3"/>
                <a:endCxn id="43" idx="7"/>
              </p:cNvCxnSpPr>
              <p:nvPr/>
            </p:nvCxnSpPr>
            <p:spPr bwMode="auto">
              <a:xfrm flipH="1">
                <a:off x="2477" y="1258"/>
                <a:ext cx="216" cy="2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2670" y="2750"/>
              <a:ext cx="193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</a:rPr>
                <a:t>*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2789" y="3022"/>
              <a:ext cx="193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</a:rPr>
                <a:t>5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2381" y="3022"/>
              <a:ext cx="193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</a:rPr>
                <a:t>4</a:t>
              </a:r>
            </a:p>
          </p:txBody>
        </p:sp>
        <p:cxnSp>
          <p:nvCxnSpPr>
            <p:cNvPr id="31" name="AutoShape 71"/>
            <p:cNvCxnSpPr>
              <a:cxnSpLocks noChangeShapeType="1"/>
              <a:stCxn id="28" idx="5"/>
              <a:endCxn id="29" idx="1"/>
            </p:cNvCxnSpPr>
            <p:nvPr/>
          </p:nvCxnSpPr>
          <p:spPr bwMode="auto">
            <a:xfrm flipH="1">
              <a:off x="2817" y="2905"/>
              <a:ext cx="18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72"/>
            <p:cNvCxnSpPr>
              <a:cxnSpLocks noChangeShapeType="1"/>
              <a:stCxn id="28" idx="3"/>
              <a:endCxn id="30" idx="7"/>
            </p:cNvCxnSpPr>
            <p:nvPr/>
          </p:nvCxnSpPr>
          <p:spPr bwMode="auto">
            <a:xfrm flipH="1">
              <a:off x="2545" y="2905"/>
              <a:ext cx="153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3016" y="2749"/>
              <a:ext cx="647" cy="454"/>
              <a:chOff x="3322" y="2795"/>
              <a:chExt cx="647" cy="454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3470" y="2795"/>
                <a:ext cx="193" cy="1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+mn-lt"/>
                  </a:rPr>
                  <a:t>+</a:t>
                </a:r>
              </a:p>
            </p:txBody>
          </p:sp>
          <p:sp>
            <p:nvSpPr>
              <p:cNvPr id="37" name="Oval 36"/>
              <p:cNvSpPr>
                <a:spLocks noChangeArrowheads="1"/>
              </p:cNvSpPr>
              <p:nvPr/>
            </p:nvSpPr>
            <p:spPr bwMode="auto">
              <a:xfrm>
                <a:off x="3776" y="3067"/>
                <a:ext cx="193" cy="1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+mn-lt"/>
                  </a:rPr>
                  <a:t>6</a:t>
                </a:r>
              </a:p>
            </p:txBody>
          </p:sp>
          <p:sp>
            <p:nvSpPr>
              <p:cNvPr id="38" name="Oval 37"/>
              <p:cNvSpPr>
                <a:spLocks noChangeArrowheads="1"/>
              </p:cNvSpPr>
              <p:nvPr/>
            </p:nvSpPr>
            <p:spPr bwMode="auto">
              <a:xfrm>
                <a:off x="3322" y="3067"/>
                <a:ext cx="193" cy="1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+mn-lt"/>
                  </a:rPr>
                  <a:t>9</a:t>
                </a:r>
              </a:p>
            </p:txBody>
          </p:sp>
          <p:cxnSp>
            <p:nvCxnSpPr>
              <p:cNvPr id="39" name="AutoShape 77"/>
              <p:cNvCxnSpPr>
                <a:cxnSpLocks noChangeShapeType="1"/>
                <a:stCxn id="36" idx="5"/>
                <a:endCxn id="37" idx="1"/>
              </p:cNvCxnSpPr>
              <p:nvPr/>
            </p:nvCxnSpPr>
            <p:spPr bwMode="auto">
              <a:xfrm>
                <a:off x="3635" y="2950"/>
                <a:ext cx="169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AutoShape 78"/>
              <p:cNvCxnSpPr>
                <a:cxnSpLocks noChangeShapeType="1"/>
                <a:stCxn id="36" idx="3"/>
                <a:endCxn id="38" idx="7"/>
              </p:cNvCxnSpPr>
              <p:nvPr/>
            </p:nvCxnSpPr>
            <p:spPr bwMode="auto">
              <a:xfrm flipH="1">
                <a:off x="3487" y="2950"/>
                <a:ext cx="11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34" name="AutoShape 79"/>
            <p:cNvCxnSpPr>
              <a:cxnSpLocks noChangeShapeType="1"/>
              <a:stCxn id="42" idx="3"/>
              <a:endCxn id="28" idx="7"/>
            </p:cNvCxnSpPr>
            <p:nvPr/>
          </p:nvCxnSpPr>
          <p:spPr bwMode="auto">
            <a:xfrm flipH="1">
              <a:off x="2835" y="2632"/>
              <a:ext cx="107" cy="1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80"/>
            <p:cNvCxnSpPr>
              <a:cxnSpLocks noChangeShapeType="1"/>
              <a:stCxn id="42" idx="5"/>
              <a:endCxn id="36" idx="1"/>
            </p:cNvCxnSpPr>
            <p:nvPr/>
          </p:nvCxnSpPr>
          <p:spPr bwMode="auto">
            <a:xfrm>
              <a:off x="3079" y="2632"/>
              <a:ext cx="113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951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Postfix into Expression Tree –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1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latin typeface="Consolas" panose="020B0609020204030204" pitchFamily="49" charset="0"/>
              </a:rPr>
              <a:t>(not the end of the expression)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2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3  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(the next symbol in the expression is an operand)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4    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5       create a node for the operand 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6    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the reference to the created node onto the stack 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7 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8  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(the next symbol in the expression is a binary operator)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9    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10      create a node for the operator 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11   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from the stack a reference to an operand 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12      make the operand the right subtree of the operator node 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13   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600" dirty="0">
                <a:latin typeface="Consolas" panose="020B0609020204030204" pitchFamily="49" charset="0"/>
              </a:rPr>
              <a:t> from the stack a reference to an operand 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14      make the operand the left subtree of the operator node 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15   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600" dirty="0">
                <a:latin typeface="Consolas" panose="020B0609020204030204" pitchFamily="49" charset="0"/>
              </a:rPr>
              <a:t> the reference to the operator node onto the stack 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16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17 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6299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Postfix into Expression Tree – Example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latin typeface="Consolas" panose="020B0609020204030204" pitchFamily="49" charset="0"/>
              </a:rPr>
              <a:t>(not the end of the expression)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(the next symbol is an operand)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create a node for the operand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the reference to the created node onto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(the next symbol is a binary operator)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create an operator node;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operant from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make the operand the right subtree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>
                <a:latin typeface="Consolas" panose="020B0609020204030204" pitchFamily="49" charset="0"/>
              </a:rPr>
              <a:t> operand from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make the operand the left subtree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>
                <a:latin typeface="Consolas" panose="020B0609020204030204" pitchFamily="49" charset="0"/>
              </a:rPr>
              <a:t> the operator node onto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520701" y="2449730"/>
            <a:ext cx="215575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Example: </a:t>
            </a:r>
          </a:p>
          <a:p>
            <a:r>
              <a:rPr lang="pt-BR" b="1" dirty="0">
                <a:solidFill>
                  <a:srgbClr val="0070C0"/>
                </a:solidFill>
              </a:rPr>
              <a:t>a b + c d e + * *</a:t>
            </a:r>
          </a:p>
        </p:txBody>
      </p:sp>
      <p:pic>
        <p:nvPicPr>
          <p:cNvPr id="9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208325" y="4560245"/>
            <a:ext cx="2611825" cy="1677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39551" y="1529898"/>
            <a:ext cx="5837453" cy="1395046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89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Postfix into Expression Tree – Example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latin typeface="Consolas" panose="020B0609020204030204" pitchFamily="49" charset="0"/>
              </a:rPr>
              <a:t>(not the end of the expression)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(the next symbol is an operand)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create a node for the operand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>
                <a:latin typeface="Consolas" panose="020B0609020204030204" pitchFamily="49" charset="0"/>
              </a:rPr>
              <a:t> the reference to the created node onto the stack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(the next symbol is a binary operator)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create an operator node;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>
                <a:latin typeface="Consolas" panose="020B0609020204030204" pitchFamily="49" charset="0"/>
              </a:rPr>
              <a:t> operant from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make the operand the right subtree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>
                <a:latin typeface="Consolas" panose="020B0609020204030204" pitchFamily="49" charset="0"/>
              </a:rPr>
              <a:t> operand from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make the operand the left subtree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>
                <a:latin typeface="Consolas" panose="020B0609020204030204" pitchFamily="49" charset="0"/>
              </a:rPr>
              <a:t> the operator node onto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520701" y="2449730"/>
            <a:ext cx="215575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Example: </a:t>
            </a:r>
          </a:p>
          <a:p>
            <a:r>
              <a:rPr lang="pt-BR" b="1" dirty="0">
                <a:solidFill>
                  <a:srgbClr val="0070C0"/>
                </a:solidFill>
              </a:rPr>
              <a:t>a b + c d e + * *</a:t>
            </a:r>
          </a:p>
        </p:txBody>
      </p:sp>
      <p:pic>
        <p:nvPicPr>
          <p:cNvPr id="8" name="Imag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1767" y="4077072"/>
            <a:ext cx="2779912" cy="202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67544" y="2954639"/>
            <a:ext cx="4320480" cy="2274561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03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Postfix into Expression Tree – Example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latin typeface="Consolas" panose="020B0609020204030204" pitchFamily="49" charset="0"/>
              </a:rPr>
              <a:t>(not the end of the expression)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(the next symbol is an operand)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create a node for the operand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>
                <a:latin typeface="Consolas" panose="020B0609020204030204" pitchFamily="49" charset="0"/>
              </a:rPr>
              <a:t> the reference to the created node onto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if(the next symbol is a binary operator)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create an operator node;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>
                <a:latin typeface="Consolas" panose="020B0609020204030204" pitchFamily="49" charset="0"/>
              </a:rPr>
              <a:t> operant from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make the operand the right subtree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>
                <a:latin typeface="Consolas" panose="020B0609020204030204" pitchFamily="49" charset="0"/>
              </a:rPr>
              <a:t> operand from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make the operand the left subtree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>
                <a:latin typeface="Consolas" panose="020B0609020204030204" pitchFamily="49" charset="0"/>
              </a:rPr>
              <a:t> the operator node onto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520701" y="2449730"/>
            <a:ext cx="215575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Example: </a:t>
            </a:r>
          </a:p>
          <a:p>
            <a:r>
              <a:rPr lang="pt-BR" b="1" dirty="0">
                <a:solidFill>
                  <a:srgbClr val="0070C0"/>
                </a:solidFill>
              </a:rPr>
              <a:t>a b + c d e + * *</a:t>
            </a:r>
          </a:p>
        </p:txBody>
      </p:sp>
      <p:pic>
        <p:nvPicPr>
          <p:cNvPr id="9" name="Imag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9177" y="4103989"/>
            <a:ext cx="3727277" cy="2133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539551" y="1529898"/>
            <a:ext cx="5837453" cy="1395046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2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Postfix into Expression Tree – Example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latin typeface="Consolas" panose="020B0609020204030204" pitchFamily="49" charset="0"/>
              </a:rPr>
              <a:t>(not the end of the expression)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(the next symbol is an operand)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create a node for the operand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>
                <a:latin typeface="Consolas" panose="020B0609020204030204" pitchFamily="49" charset="0"/>
              </a:rPr>
              <a:t> the reference to the created node onto the stack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(the next symbol is a binary operator)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create an operator node;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>
                <a:latin typeface="Consolas" panose="020B0609020204030204" pitchFamily="49" charset="0"/>
              </a:rPr>
              <a:t> operant from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make the operand the right subtree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>
                <a:latin typeface="Consolas" panose="020B0609020204030204" pitchFamily="49" charset="0"/>
              </a:rPr>
              <a:t> operand from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make the operand the left subtree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>
                <a:latin typeface="Consolas" panose="020B0609020204030204" pitchFamily="49" charset="0"/>
              </a:rPr>
              <a:t> the operator node onto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520701" y="2449730"/>
            <a:ext cx="215575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Example: </a:t>
            </a:r>
          </a:p>
          <a:p>
            <a:r>
              <a:rPr lang="pt-BR" b="1" dirty="0">
                <a:solidFill>
                  <a:srgbClr val="0070C0"/>
                </a:solidFill>
              </a:rPr>
              <a:t>a b + c d e + * *</a:t>
            </a:r>
          </a:p>
        </p:txBody>
      </p:sp>
      <p:pic>
        <p:nvPicPr>
          <p:cNvPr id="8" name="Image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8972" y="4082504"/>
            <a:ext cx="3837216" cy="2154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67544" y="2954639"/>
            <a:ext cx="4320480" cy="2274561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071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Postfix into Expression Tree – Example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latin typeface="Consolas" panose="020B0609020204030204" pitchFamily="49" charset="0"/>
              </a:rPr>
              <a:t>(not the end of the expression)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(the next symbol is an operand)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create a node for the operand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>
                <a:latin typeface="Consolas" panose="020B0609020204030204" pitchFamily="49" charset="0"/>
              </a:rPr>
              <a:t> the reference to the created node onto the stack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(the next symbol is a binary operator)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create an operator node;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operant from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make the operand the right subtree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>
                <a:latin typeface="Consolas" panose="020B0609020204030204" pitchFamily="49" charset="0"/>
              </a:rPr>
              <a:t> operand from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make the operand the left subtree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>
                <a:latin typeface="Consolas" panose="020B0609020204030204" pitchFamily="49" charset="0"/>
              </a:rPr>
              <a:t> the operator node onto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520701" y="2449730"/>
            <a:ext cx="215575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Example: </a:t>
            </a:r>
          </a:p>
          <a:p>
            <a:r>
              <a:rPr lang="pt-BR" b="1" dirty="0">
                <a:solidFill>
                  <a:srgbClr val="0070C0"/>
                </a:solidFill>
              </a:rPr>
              <a:t>a b + c d e + * *</a:t>
            </a:r>
          </a:p>
        </p:txBody>
      </p:sp>
      <p:pic>
        <p:nvPicPr>
          <p:cNvPr id="9" name="Image 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4220" y="3501007"/>
            <a:ext cx="4489767" cy="334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467544" y="2954639"/>
            <a:ext cx="4320480" cy="2274561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6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70C0"/>
                </a:solidFill>
              </a:rPr>
              <a:t>Contiguous Storage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7805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Postfix into Expression Tree – Example (6)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latin typeface="Consolas" panose="020B0609020204030204" pitchFamily="49" charset="0"/>
              </a:rPr>
              <a:t>(not the end of the expression)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(the next symbol is an operand)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create a node for the operand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>
                <a:latin typeface="Consolas" panose="020B0609020204030204" pitchFamily="49" charset="0"/>
              </a:rPr>
              <a:t> the reference to the created node onto the stack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(the next symbol is a binary operator)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create an operator node;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>
                <a:latin typeface="Consolas" panose="020B0609020204030204" pitchFamily="49" charset="0"/>
              </a:rPr>
              <a:t> operant from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make the operand the right subtree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>
                <a:latin typeface="Consolas" panose="020B0609020204030204" pitchFamily="49" charset="0"/>
              </a:rPr>
              <a:t> operand from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make the operand the left subtree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>
                <a:latin typeface="Consolas" panose="020B0609020204030204" pitchFamily="49" charset="0"/>
              </a:rPr>
              <a:t> the operator node onto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40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520701" y="2449730"/>
            <a:ext cx="215575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Example: </a:t>
            </a:r>
          </a:p>
          <a:p>
            <a:r>
              <a:rPr lang="pt-BR" b="1" dirty="0">
                <a:solidFill>
                  <a:srgbClr val="0070C0"/>
                </a:solidFill>
              </a:rPr>
              <a:t>a b + c d e + * *</a:t>
            </a:r>
          </a:p>
        </p:txBody>
      </p:sp>
      <p:pic>
        <p:nvPicPr>
          <p:cNvPr id="8" name="Image 10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833800"/>
            <a:ext cx="4841431" cy="30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67544" y="2954639"/>
            <a:ext cx="4320480" cy="2274561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28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Expression Tree?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 trees impose a hierarchy on the operations </a:t>
            </a:r>
          </a:p>
          <a:p>
            <a:pPr lvl="1"/>
            <a:r>
              <a:rPr lang="en-US" dirty="0"/>
              <a:t>Terms deeper in the tree get evaluated first</a:t>
            </a:r>
          </a:p>
          <a:p>
            <a:pPr lvl="1"/>
            <a:r>
              <a:rPr lang="en-US" dirty="0"/>
              <a:t>Establish correct precedence of operations without using parentheses</a:t>
            </a:r>
          </a:p>
          <a:p>
            <a:endParaRPr lang="en-US" dirty="0"/>
          </a:p>
          <a:p>
            <a:r>
              <a:rPr lang="en-US" dirty="0"/>
              <a:t>A compiler will read an expression in a language like C++/Java, and transform it into an expression tree</a:t>
            </a:r>
          </a:p>
          <a:p>
            <a:endParaRPr lang="en-US" dirty="0"/>
          </a:p>
          <a:p>
            <a:r>
              <a:rPr lang="en-US" dirty="0"/>
              <a:t>Expression trees can be very useful for:</a:t>
            </a:r>
          </a:p>
          <a:p>
            <a:pPr lvl="1"/>
            <a:r>
              <a:rPr lang="en-US" dirty="0"/>
              <a:t>Evaluation of the expression</a:t>
            </a:r>
          </a:p>
          <a:p>
            <a:pPr lvl="1"/>
            <a:r>
              <a:rPr lang="en-US" dirty="0"/>
              <a:t>Generating correct compiler code to actually compute the expression's value at execution time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7496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an Expression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a post-order traversal of the tree </a:t>
            </a:r>
          </a:p>
          <a:p>
            <a:pPr lvl="1"/>
            <a:r>
              <a:rPr lang="en-US" dirty="0"/>
              <a:t>Ask each node to evaluate itself</a:t>
            </a:r>
          </a:p>
          <a:p>
            <a:endParaRPr lang="en-US" dirty="0"/>
          </a:p>
          <a:p>
            <a:r>
              <a:rPr lang="en-US" dirty="0"/>
              <a:t>An operand node evaluates itself by just returning its value</a:t>
            </a:r>
          </a:p>
          <a:p>
            <a:endParaRPr lang="en-US" dirty="0"/>
          </a:p>
          <a:p>
            <a:r>
              <a:rPr lang="en-US" dirty="0"/>
              <a:t>An operator node has to apply the operator </a:t>
            </a:r>
          </a:p>
          <a:p>
            <a:pPr lvl="1"/>
            <a:r>
              <a:rPr lang="en-US" dirty="0"/>
              <a:t>To the results of evaluations from its left subtree and right subtree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42</a:t>
            </a:fld>
            <a:endParaRPr lang="en-GB"/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746750" y="4114800"/>
            <a:ext cx="2406650" cy="2184400"/>
            <a:chOff x="3244" y="2848"/>
            <a:chExt cx="1516" cy="1376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648" y="2848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+mn-lt"/>
                </a:rPr>
                <a:t>+</a:t>
              </a:r>
            </a:p>
          </p:txBody>
        </p: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3244" y="3080"/>
              <a:ext cx="1516" cy="1144"/>
              <a:chOff x="3244" y="2888"/>
              <a:chExt cx="1516" cy="1144"/>
            </a:xfrm>
          </p:grpSpPr>
          <p:sp>
            <p:nvSpPr>
              <p:cNvPr id="9" name="Oval 6"/>
              <p:cNvSpPr>
                <a:spLocks noChangeArrowheads="1"/>
              </p:cNvSpPr>
              <p:nvPr/>
            </p:nvSpPr>
            <p:spPr bwMode="auto">
              <a:xfrm>
                <a:off x="4080" y="3040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+mn-lt"/>
                  </a:rPr>
                  <a:t>*</a:t>
                </a:r>
              </a:p>
            </p:txBody>
          </p:sp>
          <p:sp>
            <p:nvSpPr>
              <p:cNvPr id="10" name="Oval 7"/>
              <p:cNvSpPr>
                <a:spLocks noChangeArrowheads="1"/>
              </p:cNvSpPr>
              <p:nvPr/>
            </p:nvSpPr>
            <p:spPr bwMode="auto">
              <a:xfrm>
                <a:off x="3244" y="3040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+mn-lt"/>
                  </a:rPr>
                  <a:t>2</a:t>
                </a:r>
              </a:p>
            </p:txBody>
          </p:sp>
          <p:cxnSp>
            <p:nvCxnSpPr>
              <p:cNvPr id="11" name="AutoShape 8"/>
              <p:cNvCxnSpPr>
                <a:cxnSpLocks noChangeShapeType="1"/>
                <a:stCxn id="7" idx="5"/>
                <a:endCxn id="9" idx="1"/>
              </p:cNvCxnSpPr>
              <p:nvPr/>
            </p:nvCxnSpPr>
            <p:spPr bwMode="auto">
              <a:xfrm>
                <a:off x="3880" y="2888"/>
                <a:ext cx="24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AutoShape 9"/>
              <p:cNvCxnSpPr>
                <a:cxnSpLocks noChangeShapeType="1"/>
                <a:stCxn id="7" idx="3"/>
                <a:endCxn id="10" idx="7"/>
              </p:cNvCxnSpPr>
              <p:nvPr/>
            </p:nvCxnSpPr>
            <p:spPr bwMode="auto">
              <a:xfrm flipH="1">
                <a:off x="3476" y="2888"/>
                <a:ext cx="212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" name="Oval 14"/>
              <p:cNvSpPr>
                <a:spLocks noChangeArrowheads="1"/>
              </p:cNvSpPr>
              <p:nvPr/>
            </p:nvSpPr>
            <p:spPr bwMode="auto">
              <a:xfrm>
                <a:off x="4488" y="3352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+mn-lt"/>
                  </a:rPr>
                  <a:t>3</a:t>
                </a:r>
              </a:p>
            </p:txBody>
          </p:sp>
          <p:sp>
            <p:nvSpPr>
              <p:cNvPr id="14" name="Oval 15"/>
              <p:cNvSpPr>
                <a:spLocks noChangeArrowheads="1"/>
              </p:cNvSpPr>
              <p:nvPr/>
            </p:nvSpPr>
            <p:spPr bwMode="auto">
              <a:xfrm>
                <a:off x="3672" y="3352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+mn-lt"/>
                  </a:rPr>
                  <a:t>-</a:t>
                </a:r>
              </a:p>
            </p:txBody>
          </p:sp>
          <p:cxnSp>
            <p:nvCxnSpPr>
              <p:cNvPr id="15" name="AutoShape 16"/>
              <p:cNvCxnSpPr>
                <a:cxnSpLocks noChangeShapeType="1"/>
                <a:stCxn id="9" idx="5"/>
                <a:endCxn id="13" idx="1"/>
              </p:cNvCxnSpPr>
              <p:nvPr/>
            </p:nvCxnSpPr>
            <p:spPr bwMode="auto">
              <a:xfrm>
                <a:off x="4312" y="3272"/>
                <a:ext cx="216" cy="1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AutoShape 17"/>
              <p:cNvCxnSpPr>
                <a:cxnSpLocks noChangeShapeType="1"/>
              </p:cNvCxnSpPr>
              <p:nvPr/>
            </p:nvCxnSpPr>
            <p:spPr bwMode="auto">
              <a:xfrm flipH="1">
                <a:off x="3888" y="3264"/>
                <a:ext cx="216" cy="1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" name="Oval 18"/>
              <p:cNvSpPr>
                <a:spLocks noChangeArrowheads="1"/>
              </p:cNvSpPr>
              <p:nvPr/>
            </p:nvSpPr>
            <p:spPr bwMode="auto">
              <a:xfrm>
                <a:off x="4034" y="3760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+mn-lt"/>
                  </a:rPr>
                  <a:t>1</a:t>
                </a:r>
              </a:p>
            </p:txBody>
          </p:sp>
          <p:sp>
            <p:nvSpPr>
              <p:cNvPr id="18" name="Oval 19"/>
              <p:cNvSpPr>
                <a:spLocks noChangeArrowheads="1"/>
              </p:cNvSpPr>
              <p:nvPr/>
            </p:nvSpPr>
            <p:spPr bwMode="auto">
              <a:xfrm>
                <a:off x="3264" y="3760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+mn-lt"/>
                  </a:rPr>
                  <a:t>5</a:t>
                </a:r>
              </a:p>
            </p:txBody>
          </p:sp>
          <p:cxnSp>
            <p:nvCxnSpPr>
              <p:cNvPr id="19" name="AutoShape 20"/>
              <p:cNvCxnSpPr>
                <a:cxnSpLocks noChangeShapeType="1"/>
                <a:stCxn id="14" idx="5"/>
                <a:endCxn id="17" idx="1"/>
              </p:cNvCxnSpPr>
              <p:nvPr/>
            </p:nvCxnSpPr>
            <p:spPr bwMode="auto">
              <a:xfrm>
                <a:off x="3904" y="3584"/>
                <a:ext cx="170" cy="2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21"/>
              <p:cNvCxnSpPr>
                <a:cxnSpLocks noChangeShapeType="1"/>
                <a:stCxn id="14" idx="3"/>
                <a:endCxn id="18" idx="7"/>
              </p:cNvCxnSpPr>
              <p:nvPr/>
            </p:nvCxnSpPr>
            <p:spPr bwMode="auto">
              <a:xfrm flipH="1">
                <a:off x="3496" y="3584"/>
                <a:ext cx="216" cy="2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453055" y="4687585"/>
            <a:ext cx="4916267" cy="78483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dirty="0">
                <a:latin typeface="+mn-lt"/>
              </a:rPr>
              <a:t>Order of evaluation:              </a:t>
            </a:r>
            <a:r>
              <a:rPr lang="en-US" altLang="en-US" b="1" dirty="0">
                <a:solidFill>
                  <a:srgbClr val="FF0000"/>
                </a:solidFill>
                <a:latin typeface="+mn-lt"/>
              </a:rPr>
              <a:t>3       1       2</a:t>
            </a:r>
          </a:p>
          <a:p>
            <a:pPr algn="l">
              <a:spcBef>
                <a:spcPct val="50000"/>
              </a:spcBef>
            </a:pPr>
            <a:r>
              <a:rPr lang="en-US" altLang="en-US" dirty="0">
                <a:latin typeface="+mn-lt"/>
              </a:rPr>
              <a:t>                                       (2 + ((5 – 1) * 3))</a:t>
            </a:r>
          </a:p>
        </p:txBody>
      </p:sp>
    </p:spTree>
    <p:extLst>
      <p:ext uri="{BB962C8B-B14F-4D97-AF65-F5344CB8AC3E}">
        <p14:creationId xmlns:p14="http://schemas.microsoft.com/office/powerpoint/2010/main" val="394489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an Expression Tree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Expression: 	  a b + c d e + * *  </a:t>
            </a:r>
          </a:p>
          <a:p>
            <a:pPr marL="0" indent="0">
              <a:buNone/>
            </a:pPr>
            <a:r>
              <a:rPr lang="pt-BR" dirty="0"/>
              <a:t>	             1 2 + 3 4 5 + * *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43</a:t>
            </a:fld>
            <a:endParaRPr lang="en-GB"/>
          </a:p>
        </p:txBody>
      </p:sp>
      <p:pic>
        <p:nvPicPr>
          <p:cNvPr id="6" name="Image 10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564904"/>
            <a:ext cx="5472608" cy="3418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625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an Expression Tree -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1 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evaluate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ExpressionTree</a:t>
            </a:r>
            <a:r>
              <a:rPr lang="en-US" sz="1800" dirty="0">
                <a:latin typeface="Consolas" panose="020B0609020204030204" pitchFamily="49" charset="0"/>
              </a:rPr>
              <a:t> t){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2    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latin typeface="Consolas" panose="020B0609020204030204" pitchFamily="49" charset="0"/>
              </a:rPr>
              <a:t>(t is a leaf)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3       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value of t's operand 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4    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5        operator =  </a:t>
            </a:r>
            <a:r>
              <a:rPr lang="en-US" sz="1800" dirty="0" err="1">
                <a:latin typeface="Consolas" panose="020B0609020204030204" pitchFamily="49" charset="0"/>
              </a:rPr>
              <a:t>t.element</a:t>
            </a:r>
            <a:r>
              <a:rPr lang="en-US" sz="1800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6        operand1 = evaluate(</a:t>
            </a:r>
            <a:r>
              <a:rPr lang="en-US" sz="1800" dirty="0" err="1">
                <a:latin typeface="Consolas" panose="020B0609020204030204" pitchFamily="49" charset="0"/>
              </a:rPr>
              <a:t>t.left</a:t>
            </a:r>
            <a:r>
              <a:rPr lang="en-US" sz="1800" dirty="0">
                <a:latin typeface="Consolas" panose="020B0609020204030204" pitchFamily="49" charset="0"/>
              </a:rPr>
              <a:t>) 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7        operand2 = evaluate(</a:t>
            </a:r>
            <a:r>
              <a:rPr lang="en-US" sz="1800" dirty="0" err="1">
                <a:latin typeface="Consolas" panose="020B0609020204030204" pitchFamily="49" charset="0"/>
              </a:rPr>
              <a:t>t.right</a:t>
            </a:r>
            <a:r>
              <a:rPr lang="en-US" sz="1800" dirty="0">
                <a:latin typeface="Consolas" panose="020B0609020204030204" pitchFamily="49" charset="0"/>
              </a:rPr>
              <a:t>) 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8       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applyOperator</a:t>
            </a:r>
            <a:r>
              <a:rPr lang="en-US" sz="1800" dirty="0">
                <a:latin typeface="Consolas" panose="020B0609020204030204" pitchFamily="49" charset="0"/>
              </a:rPr>
              <a:t>(operand1, operator, operand2) 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9   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10 } 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9670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45</a:t>
            </a:fld>
            <a:endParaRPr lang="en-GB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1862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– Section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Preorder, </a:t>
            </a:r>
            <a:r>
              <a:rPr lang="en-US" dirty="0" err="1"/>
              <a:t>Postorder</a:t>
            </a:r>
            <a:r>
              <a:rPr lang="en-US" dirty="0"/>
              <a:t> and </a:t>
            </a:r>
            <a:r>
              <a:rPr lang="en-US" dirty="0" err="1"/>
              <a:t>Inorder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46</a:t>
            </a:fld>
            <a:endParaRPr lang="en-GB"/>
          </a:p>
        </p:txBody>
      </p:sp>
      <p:sp>
        <p:nvSpPr>
          <p:cNvPr id="47" name="Oval 7"/>
          <p:cNvSpPr>
            <a:spLocks noChangeArrowheads="1"/>
          </p:cNvSpPr>
          <p:nvPr/>
        </p:nvSpPr>
        <p:spPr bwMode="auto">
          <a:xfrm>
            <a:off x="3082280" y="36806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48" name="Oval 8"/>
          <p:cNvSpPr>
            <a:spLocks noChangeArrowheads="1"/>
          </p:cNvSpPr>
          <p:nvPr/>
        </p:nvSpPr>
        <p:spPr bwMode="auto">
          <a:xfrm>
            <a:off x="3615680" y="29186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N</a:t>
            </a:r>
          </a:p>
        </p:txBody>
      </p:sp>
      <p:sp>
        <p:nvSpPr>
          <p:cNvPr id="49" name="Oval 9"/>
          <p:cNvSpPr>
            <a:spLocks noChangeArrowheads="1"/>
          </p:cNvSpPr>
          <p:nvPr/>
        </p:nvSpPr>
        <p:spPr bwMode="auto">
          <a:xfrm>
            <a:off x="4225280" y="21566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50" name="Oval 10"/>
          <p:cNvSpPr>
            <a:spLocks noChangeArrowheads="1"/>
          </p:cNvSpPr>
          <p:nvPr/>
        </p:nvSpPr>
        <p:spPr bwMode="auto">
          <a:xfrm>
            <a:off x="5444480" y="44426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F</a:t>
            </a:r>
          </a:p>
        </p:txBody>
      </p:sp>
      <p:sp>
        <p:nvSpPr>
          <p:cNvPr id="51" name="Oval 12"/>
          <p:cNvSpPr>
            <a:spLocks noChangeArrowheads="1"/>
          </p:cNvSpPr>
          <p:nvPr/>
        </p:nvSpPr>
        <p:spPr bwMode="auto">
          <a:xfrm>
            <a:off x="4911080" y="38330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H</a:t>
            </a:r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4301480" y="34520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4834880" y="45188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G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4149080" y="40616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L</a:t>
            </a:r>
          </a:p>
        </p:txBody>
      </p:sp>
      <p:sp>
        <p:nvSpPr>
          <p:cNvPr id="55" name="Oval 25"/>
          <p:cNvSpPr>
            <a:spLocks noChangeArrowheads="1"/>
          </p:cNvSpPr>
          <p:nvPr/>
        </p:nvSpPr>
        <p:spPr bwMode="auto">
          <a:xfrm>
            <a:off x="2625080" y="45950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</a:t>
            </a:r>
          </a:p>
        </p:txBody>
      </p:sp>
      <p:sp>
        <p:nvSpPr>
          <p:cNvPr id="56" name="Oval 26"/>
          <p:cNvSpPr>
            <a:spLocks noChangeArrowheads="1"/>
          </p:cNvSpPr>
          <p:nvPr/>
        </p:nvSpPr>
        <p:spPr bwMode="auto">
          <a:xfrm>
            <a:off x="3234680" y="53570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I</a:t>
            </a:r>
          </a:p>
        </p:txBody>
      </p:sp>
      <p:sp>
        <p:nvSpPr>
          <p:cNvPr id="57" name="Oval 28"/>
          <p:cNvSpPr>
            <a:spLocks noChangeArrowheads="1"/>
          </p:cNvSpPr>
          <p:nvPr/>
        </p:nvSpPr>
        <p:spPr bwMode="auto">
          <a:xfrm>
            <a:off x="3768080" y="45950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L</a:t>
            </a:r>
          </a:p>
        </p:txBody>
      </p:sp>
      <p:sp>
        <p:nvSpPr>
          <p:cNvPr id="58" name="Line 29"/>
          <p:cNvSpPr>
            <a:spLocks noChangeShapeType="1"/>
          </p:cNvSpPr>
          <p:nvPr/>
        </p:nvSpPr>
        <p:spPr bwMode="auto">
          <a:xfrm flipH="1">
            <a:off x="3844280" y="2461431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31"/>
          <p:cNvSpPr>
            <a:spLocks noChangeShapeType="1"/>
          </p:cNvSpPr>
          <p:nvPr/>
        </p:nvSpPr>
        <p:spPr bwMode="auto">
          <a:xfrm flipH="1">
            <a:off x="3310880" y="3223431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32"/>
          <p:cNvSpPr>
            <a:spLocks noChangeShapeType="1"/>
          </p:cNvSpPr>
          <p:nvPr/>
        </p:nvSpPr>
        <p:spPr bwMode="auto">
          <a:xfrm flipH="1">
            <a:off x="2853680" y="4061631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33"/>
          <p:cNvSpPr>
            <a:spLocks noChangeShapeType="1"/>
          </p:cNvSpPr>
          <p:nvPr/>
        </p:nvSpPr>
        <p:spPr bwMode="auto">
          <a:xfrm>
            <a:off x="2853680" y="4976031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34"/>
          <p:cNvSpPr>
            <a:spLocks noChangeShapeType="1"/>
          </p:cNvSpPr>
          <p:nvPr/>
        </p:nvSpPr>
        <p:spPr bwMode="auto">
          <a:xfrm>
            <a:off x="3387080" y="3985431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35"/>
          <p:cNvSpPr>
            <a:spLocks noChangeShapeType="1"/>
          </p:cNvSpPr>
          <p:nvPr/>
        </p:nvSpPr>
        <p:spPr bwMode="auto">
          <a:xfrm>
            <a:off x="4072880" y="4899831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36"/>
          <p:cNvSpPr>
            <a:spLocks noChangeShapeType="1"/>
          </p:cNvSpPr>
          <p:nvPr/>
        </p:nvSpPr>
        <p:spPr bwMode="auto">
          <a:xfrm>
            <a:off x="3996680" y="3223431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39"/>
          <p:cNvSpPr>
            <a:spLocks noChangeShapeType="1"/>
          </p:cNvSpPr>
          <p:nvPr/>
        </p:nvSpPr>
        <p:spPr bwMode="auto">
          <a:xfrm flipH="1">
            <a:off x="4987280" y="4214031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40"/>
          <p:cNvSpPr>
            <a:spLocks noChangeShapeType="1"/>
          </p:cNvSpPr>
          <p:nvPr/>
        </p:nvSpPr>
        <p:spPr bwMode="auto">
          <a:xfrm>
            <a:off x="5292080" y="4137831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41"/>
          <p:cNvSpPr>
            <a:spLocks noChangeShapeType="1"/>
          </p:cNvSpPr>
          <p:nvPr/>
        </p:nvSpPr>
        <p:spPr bwMode="auto">
          <a:xfrm>
            <a:off x="4682480" y="3756831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42"/>
          <p:cNvSpPr>
            <a:spLocks noChangeShapeType="1"/>
          </p:cNvSpPr>
          <p:nvPr/>
        </p:nvSpPr>
        <p:spPr bwMode="auto">
          <a:xfrm flipH="1">
            <a:off x="4301480" y="3756831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Oval 43"/>
          <p:cNvSpPr>
            <a:spLocks noChangeArrowheads="1"/>
          </p:cNvSpPr>
          <p:nvPr/>
        </p:nvSpPr>
        <p:spPr bwMode="auto">
          <a:xfrm>
            <a:off x="4453880" y="52808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667416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– Section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preorder, </a:t>
            </a:r>
            <a:r>
              <a:rPr lang="en-US" dirty="0" err="1"/>
              <a:t>postorder</a:t>
            </a:r>
            <a:r>
              <a:rPr lang="en-US" dirty="0"/>
              <a:t> and </a:t>
            </a:r>
            <a:r>
              <a:rPr lang="en-US" dirty="0" err="1"/>
              <a:t>inorder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3082280" y="36806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3615680" y="29186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4225280" y="21566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5444480" y="44426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F</a:t>
            </a: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4911080" y="38330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H</a:t>
            </a:r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4301480" y="34520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3</a:t>
            </a:r>
          </a:p>
        </p:txBody>
      </p:sp>
      <p:sp>
        <p:nvSpPr>
          <p:cNvPr id="12" name="Oval 19"/>
          <p:cNvSpPr>
            <a:spLocks noChangeArrowheads="1"/>
          </p:cNvSpPr>
          <p:nvPr/>
        </p:nvSpPr>
        <p:spPr bwMode="auto">
          <a:xfrm>
            <a:off x="4834880" y="45188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K</a:t>
            </a:r>
          </a:p>
        </p:txBody>
      </p:sp>
      <p:sp>
        <p:nvSpPr>
          <p:cNvPr id="13" name="Oval 20"/>
          <p:cNvSpPr>
            <a:spLocks noChangeArrowheads="1"/>
          </p:cNvSpPr>
          <p:nvPr/>
        </p:nvSpPr>
        <p:spPr bwMode="auto">
          <a:xfrm>
            <a:off x="4149080" y="40616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G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2625080" y="45950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X</a:t>
            </a:r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3234680" y="53570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I</a:t>
            </a:r>
          </a:p>
        </p:txBody>
      </p:sp>
      <p:sp>
        <p:nvSpPr>
          <p:cNvPr id="16" name="Oval 28"/>
          <p:cNvSpPr>
            <a:spLocks noChangeArrowheads="1"/>
          </p:cNvSpPr>
          <p:nvPr/>
        </p:nvSpPr>
        <p:spPr bwMode="auto">
          <a:xfrm>
            <a:off x="3768080" y="45950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L</a:t>
            </a:r>
          </a:p>
        </p:txBody>
      </p:sp>
      <p:sp>
        <p:nvSpPr>
          <p:cNvPr id="17" name="Line 29"/>
          <p:cNvSpPr>
            <a:spLocks noChangeShapeType="1"/>
          </p:cNvSpPr>
          <p:nvPr/>
        </p:nvSpPr>
        <p:spPr bwMode="auto">
          <a:xfrm flipH="1">
            <a:off x="3844280" y="2461431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31"/>
          <p:cNvSpPr>
            <a:spLocks noChangeShapeType="1"/>
          </p:cNvSpPr>
          <p:nvPr/>
        </p:nvSpPr>
        <p:spPr bwMode="auto">
          <a:xfrm flipH="1">
            <a:off x="3310880" y="3223431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32"/>
          <p:cNvSpPr>
            <a:spLocks noChangeShapeType="1"/>
          </p:cNvSpPr>
          <p:nvPr/>
        </p:nvSpPr>
        <p:spPr bwMode="auto">
          <a:xfrm flipH="1">
            <a:off x="2853680" y="4061631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33"/>
          <p:cNvSpPr>
            <a:spLocks noChangeShapeType="1"/>
          </p:cNvSpPr>
          <p:nvPr/>
        </p:nvSpPr>
        <p:spPr bwMode="auto">
          <a:xfrm>
            <a:off x="2853680" y="4976031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34"/>
          <p:cNvSpPr>
            <a:spLocks noChangeShapeType="1"/>
          </p:cNvSpPr>
          <p:nvPr/>
        </p:nvSpPr>
        <p:spPr bwMode="auto">
          <a:xfrm>
            <a:off x="3387080" y="3985431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4072880" y="4899831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3996680" y="3223431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39"/>
          <p:cNvSpPr>
            <a:spLocks noChangeShapeType="1"/>
          </p:cNvSpPr>
          <p:nvPr/>
        </p:nvSpPr>
        <p:spPr bwMode="auto">
          <a:xfrm flipH="1">
            <a:off x="4987280" y="4214031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40"/>
          <p:cNvSpPr>
            <a:spLocks noChangeShapeType="1"/>
          </p:cNvSpPr>
          <p:nvPr/>
        </p:nvSpPr>
        <p:spPr bwMode="auto">
          <a:xfrm>
            <a:off x="5292080" y="4137831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41"/>
          <p:cNvSpPr>
            <a:spLocks noChangeShapeType="1"/>
          </p:cNvSpPr>
          <p:nvPr/>
        </p:nvSpPr>
        <p:spPr bwMode="auto">
          <a:xfrm>
            <a:off x="4682480" y="3756831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 flipH="1">
            <a:off x="4301480" y="3756831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43"/>
          <p:cNvSpPr>
            <a:spLocks noChangeArrowheads="1"/>
          </p:cNvSpPr>
          <p:nvPr/>
        </p:nvSpPr>
        <p:spPr bwMode="auto">
          <a:xfrm>
            <a:off x="4453880" y="52808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567377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– Section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preorder, </a:t>
            </a:r>
            <a:r>
              <a:rPr lang="en-US" dirty="0" err="1"/>
              <a:t>postorder</a:t>
            </a:r>
            <a:r>
              <a:rPr lang="en-US" dirty="0"/>
              <a:t> and </a:t>
            </a:r>
            <a:r>
              <a:rPr lang="en-US" dirty="0" err="1"/>
              <a:t>inorder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48</a:t>
            </a:fld>
            <a:endParaRPr lang="en-GB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3174504" y="3026432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3707904" y="2264432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5536704" y="3788432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F</a:t>
            </a: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5003304" y="3178832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H</a:t>
            </a:r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4393704" y="2797832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Z</a:t>
            </a:r>
          </a:p>
        </p:txBody>
      </p:sp>
      <p:sp>
        <p:nvSpPr>
          <p:cNvPr id="12" name="Oval 19"/>
          <p:cNvSpPr>
            <a:spLocks noChangeArrowheads="1"/>
          </p:cNvSpPr>
          <p:nvPr/>
        </p:nvSpPr>
        <p:spPr bwMode="auto">
          <a:xfrm>
            <a:off x="4927104" y="3864632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K</a:t>
            </a:r>
          </a:p>
        </p:txBody>
      </p:sp>
      <p:sp>
        <p:nvSpPr>
          <p:cNvPr id="13" name="Oval 20"/>
          <p:cNvSpPr>
            <a:spLocks noChangeArrowheads="1"/>
          </p:cNvSpPr>
          <p:nvPr/>
        </p:nvSpPr>
        <p:spPr bwMode="auto">
          <a:xfrm>
            <a:off x="4241304" y="3407432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G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2717304" y="3940832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X</a:t>
            </a:r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3326904" y="4702832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I</a:t>
            </a:r>
          </a:p>
        </p:txBody>
      </p:sp>
      <p:sp>
        <p:nvSpPr>
          <p:cNvPr id="16" name="Oval 28"/>
          <p:cNvSpPr>
            <a:spLocks noChangeArrowheads="1"/>
          </p:cNvSpPr>
          <p:nvPr/>
        </p:nvSpPr>
        <p:spPr bwMode="auto">
          <a:xfrm>
            <a:off x="3860304" y="3940832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L</a:t>
            </a:r>
          </a:p>
        </p:txBody>
      </p:sp>
      <p:sp>
        <p:nvSpPr>
          <p:cNvPr id="18" name="Line 31"/>
          <p:cNvSpPr>
            <a:spLocks noChangeShapeType="1"/>
          </p:cNvSpPr>
          <p:nvPr/>
        </p:nvSpPr>
        <p:spPr bwMode="auto">
          <a:xfrm flipH="1">
            <a:off x="3403104" y="2569232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32"/>
          <p:cNvSpPr>
            <a:spLocks noChangeShapeType="1"/>
          </p:cNvSpPr>
          <p:nvPr/>
        </p:nvSpPr>
        <p:spPr bwMode="auto">
          <a:xfrm flipH="1">
            <a:off x="2945904" y="3407432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33"/>
          <p:cNvSpPr>
            <a:spLocks noChangeShapeType="1"/>
          </p:cNvSpPr>
          <p:nvPr/>
        </p:nvSpPr>
        <p:spPr bwMode="auto">
          <a:xfrm>
            <a:off x="2945904" y="4321832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34"/>
          <p:cNvSpPr>
            <a:spLocks noChangeShapeType="1"/>
          </p:cNvSpPr>
          <p:nvPr/>
        </p:nvSpPr>
        <p:spPr bwMode="auto">
          <a:xfrm>
            <a:off x="3479304" y="3331232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4165104" y="4245632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4088904" y="2569232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39"/>
          <p:cNvSpPr>
            <a:spLocks noChangeShapeType="1"/>
          </p:cNvSpPr>
          <p:nvPr/>
        </p:nvSpPr>
        <p:spPr bwMode="auto">
          <a:xfrm flipH="1">
            <a:off x="5079504" y="3559832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40"/>
          <p:cNvSpPr>
            <a:spLocks noChangeShapeType="1"/>
          </p:cNvSpPr>
          <p:nvPr/>
        </p:nvSpPr>
        <p:spPr bwMode="auto">
          <a:xfrm>
            <a:off x="5384304" y="3483632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41"/>
          <p:cNvSpPr>
            <a:spLocks noChangeShapeType="1"/>
          </p:cNvSpPr>
          <p:nvPr/>
        </p:nvSpPr>
        <p:spPr bwMode="auto">
          <a:xfrm>
            <a:off x="4774704" y="3102632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 flipH="1">
            <a:off x="4393704" y="3102632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43"/>
          <p:cNvSpPr>
            <a:spLocks noChangeArrowheads="1"/>
          </p:cNvSpPr>
          <p:nvPr/>
        </p:nvSpPr>
        <p:spPr bwMode="auto">
          <a:xfrm>
            <a:off x="4546104" y="4626632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5</a:t>
            </a:r>
          </a:p>
        </p:txBody>
      </p:sp>
      <p:sp>
        <p:nvSpPr>
          <p:cNvPr id="29" name="Line 32"/>
          <p:cNvSpPr>
            <a:spLocks noChangeShapeType="1"/>
          </p:cNvSpPr>
          <p:nvPr/>
        </p:nvSpPr>
        <p:spPr bwMode="auto">
          <a:xfrm flipH="1">
            <a:off x="2496426" y="4283732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26"/>
          <p:cNvSpPr>
            <a:spLocks noChangeArrowheads="1"/>
          </p:cNvSpPr>
          <p:nvPr/>
        </p:nvSpPr>
        <p:spPr bwMode="auto">
          <a:xfrm>
            <a:off x="2284512" y="4814496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3720288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Structure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Children of a node at index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is stored at indices </a:t>
            </a:r>
            <a:r>
              <a:rPr lang="en-US" dirty="0">
                <a:latin typeface="Consolas" panose="020B0609020204030204" pitchFamily="49" charset="0"/>
              </a:rPr>
              <a:t>2n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2n + 1 </a:t>
            </a:r>
          </a:p>
          <a:p>
            <a:pPr lvl="1"/>
            <a:r>
              <a:rPr lang="en-US" dirty="0"/>
              <a:t>If array index starts at 1</a:t>
            </a:r>
          </a:p>
          <a:p>
            <a:r>
              <a:rPr lang="en-US" dirty="0"/>
              <a:t>Unused nodes in tree represented by a predefined bit pattern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49</a:t>
            </a:fld>
            <a:endParaRPr lang="en-GB"/>
          </a:p>
        </p:txBody>
      </p:sp>
      <p:grpSp>
        <p:nvGrpSpPr>
          <p:cNvPr id="39" name="Group 38"/>
          <p:cNvGrpSpPr/>
          <p:nvPr/>
        </p:nvGrpSpPr>
        <p:grpSpPr>
          <a:xfrm>
            <a:off x="1655468" y="2480469"/>
            <a:ext cx="2033587" cy="4276725"/>
            <a:chOff x="1885777" y="2420888"/>
            <a:chExt cx="2033587" cy="4276725"/>
          </a:xfrm>
        </p:grpSpPr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3347864" y="2420888"/>
              <a:ext cx="571500" cy="569912"/>
              <a:chOff x="1389" y="1133"/>
              <a:chExt cx="360" cy="359"/>
            </a:xfrm>
          </p:grpSpPr>
          <p:sp>
            <p:nvSpPr>
              <p:cNvPr id="7" name="Oval 29"/>
              <p:cNvSpPr>
                <a:spLocks noChangeArrowheads="1"/>
              </p:cNvSpPr>
              <p:nvPr/>
            </p:nvSpPr>
            <p:spPr bwMode="auto">
              <a:xfrm>
                <a:off x="1389" y="113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" name="Rectangle 30"/>
              <p:cNvSpPr>
                <a:spLocks noChangeArrowheads="1"/>
              </p:cNvSpPr>
              <p:nvPr/>
            </p:nvSpPr>
            <p:spPr bwMode="auto">
              <a:xfrm>
                <a:off x="1458" y="1186"/>
                <a:ext cx="21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 sz="20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</a:t>
                </a:r>
              </a:p>
            </p:txBody>
          </p:sp>
        </p:grp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2844713" y="3359100"/>
              <a:ext cx="571500" cy="569913"/>
              <a:chOff x="1004" y="1702"/>
              <a:chExt cx="360" cy="359"/>
            </a:xfrm>
          </p:grpSpPr>
          <p:sp>
            <p:nvSpPr>
              <p:cNvPr id="10" name="Oval 32"/>
              <p:cNvSpPr>
                <a:spLocks noChangeArrowheads="1"/>
              </p:cNvSpPr>
              <p:nvPr/>
            </p:nvSpPr>
            <p:spPr bwMode="auto">
              <a:xfrm>
                <a:off x="1004" y="1702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" name="Rectangle 33"/>
              <p:cNvSpPr>
                <a:spLocks noChangeArrowheads="1"/>
              </p:cNvSpPr>
              <p:nvPr/>
            </p:nvSpPr>
            <p:spPr bwMode="auto">
              <a:xfrm>
                <a:off x="1073" y="1755"/>
                <a:ext cx="21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 sz="20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</a:t>
                </a:r>
              </a:p>
            </p:txBody>
          </p:sp>
        </p:grp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 flipH="1">
              <a:off x="3188024" y="2905075"/>
              <a:ext cx="269378" cy="452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885777" y="6127700"/>
              <a:ext cx="571500" cy="569913"/>
              <a:chOff x="468" y="3468"/>
              <a:chExt cx="360" cy="359"/>
            </a:xfrm>
          </p:grpSpPr>
          <p:sp>
            <p:nvSpPr>
              <p:cNvPr id="14" name="Oval 36"/>
              <p:cNvSpPr>
                <a:spLocks noChangeArrowheads="1"/>
              </p:cNvSpPr>
              <p:nvPr/>
            </p:nvSpPr>
            <p:spPr bwMode="auto">
              <a:xfrm>
                <a:off x="468" y="3468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5" name="Rectangle 37"/>
              <p:cNvSpPr>
                <a:spLocks noChangeArrowheads="1"/>
              </p:cNvSpPr>
              <p:nvPr/>
            </p:nvSpPr>
            <p:spPr bwMode="auto">
              <a:xfrm>
                <a:off x="537" y="3521"/>
                <a:ext cx="20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 sz="20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</a:t>
                </a:r>
              </a:p>
            </p:txBody>
          </p:sp>
        </p:grpSp>
        <p:sp>
          <p:nvSpPr>
            <p:cNvPr id="16" name="Line 38"/>
            <p:cNvSpPr>
              <a:spLocks noChangeShapeType="1"/>
            </p:cNvSpPr>
            <p:nvPr/>
          </p:nvSpPr>
          <p:spPr bwMode="auto">
            <a:xfrm flipH="1">
              <a:off x="2098502" y="5672088"/>
              <a:ext cx="227013" cy="469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7" name="Group 39"/>
            <p:cNvGrpSpPr>
              <a:grpSpLocks/>
            </p:cNvGrpSpPr>
            <p:nvPr/>
          </p:nvGrpSpPr>
          <p:grpSpPr bwMode="auto">
            <a:xfrm>
              <a:off x="2528714" y="4256038"/>
              <a:ext cx="571500" cy="569912"/>
              <a:chOff x="873" y="2289"/>
              <a:chExt cx="360" cy="359"/>
            </a:xfrm>
          </p:grpSpPr>
          <p:sp>
            <p:nvSpPr>
              <p:cNvPr id="18" name="Oval 40"/>
              <p:cNvSpPr>
                <a:spLocks noChangeArrowheads="1"/>
              </p:cNvSpPr>
              <p:nvPr/>
            </p:nvSpPr>
            <p:spPr bwMode="auto">
              <a:xfrm>
                <a:off x="873" y="2289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" name="Rectangle 41"/>
              <p:cNvSpPr>
                <a:spLocks noChangeArrowheads="1"/>
              </p:cNvSpPr>
              <p:nvPr/>
            </p:nvSpPr>
            <p:spPr bwMode="auto">
              <a:xfrm>
                <a:off x="942" y="2342"/>
                <a:ext cx="21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 sz="20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</a:t>
                </a:r>
              </a:p>
            </p:txBody>
          </p:sp>
        </p:grpSp>
        <p:grpSp>
          <p:nvGrpSpPr>
            <p:cNvPr id="20" name="Group 42"/>
            <p:cNvGrpSpPr>
              <a:grpSpLocks/>
            </p:cNvGrpSpPr>
            <p:nvPr/>
          </p:nvGrpSpPr>
          <p:grpSpPr bwMode="auto">
            <a:xfrm>
              <a:off x="2171527" y="5121225"/>
              <a:ext cx="571500" cy="569913"/>
              <a:chOff x="648" y="2834"/>
              <a:chExt cx="360" cy="359"/>
            </a:xfrm>
          </p:grpSpPr>
          <p:sp>
            <p:nvSpPr>
              <p:cNvPr id="21" name="Oval 43"/>
              <p:cNvSpPr>
                <a:spLocks noChangeArrowheads="1"/>
              </p:cNvSpPr>
              <p:nvPr/>
            </p:nvSpPr>
            <p:spPr bwMode="auto">
              <a:xfrm>
                <a:off x="648" y="283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2" name="Rectangle 44"/>
              <p:cNvSpPr>
                <a:spLocks noChangeArrowheads="1"/>
              </p:cNvSpPr>
              <p:nvPr/>
            </p:nvSpPr>
            <p:spPr bwMode="auto">
              <a:xfrm>
                <a:off x="717" y="2887"/>
                <a:ext cx="23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 sz="20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</a:t>
                </a:r>
              </a:p>
            </p:txBody>
          </p:sp>
        </p:grpSp>
        <p:sp>
          <p:nvSpPr>
            <p:cNvPr id="23" name="Line 45"/>
            <p:cNvSpPr>
              <a:spLocks noChangeShapeType="1"/>
            </p:cNvSpPr>
            <p:nvPr/>
          </p:nvSpPr>
          <p:spPr bwMode="auto">
            <a:xfrm flipH="1">
              <a:off x="2793827" y="3927425"/>
              <a:ext cx="184150" cy="325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Line 46"/>
            <p:cNvSpPr>
              <a:spLocks noChangeShapeType="1"/>
            </p:cNvSpPr>
            <p:nvPr/>
          </p:nvSpPr>
          <p:spPr bwMode="auto">
            <a:xfrm flipH="1">
              <a:off x="2506488" y="4824362"/>
              <a:ext cx="146051" cy="314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246116" y="2296109"/>
            <a:ext cx="1607050" cy="4561891"/>
            <a:chOff x="5863855" y="2173492"/>
            <a:chExt cx="1607050" cy="4561891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6610480" y="2210005"/>
              <a:ext cx="854075" cy="44592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" name="Line 4"/>
            <p:cNvSpPr>
              <a:spLocks noChangeShapeType="1"/>
            </p:cNvSpPr>
            <p:nvPr/>
          </p:nvSpPr>
          <p:spPr bwMode="auto">
            <a:xfrm>
              <a:off x="6604130" y="2659267"/>
              <a:ext cx="866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6604130" y="3051380"/>
              <a:ext cx="866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6604130" y="3441905"/>
              <a:ext cx="866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Line 7"/>
            <p:cNvSpPr>
              <a:spLocks noChangeShapeType="1"/>
            </p:cNvSpPr>
            <p:nvPr/>
          </p:nvSpPr>
          <p:spPr bwMode="auto">
            <a:xfrm>
              <a:off x="6604130" y="3849892"/>
              <a:ext cx="866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>
              <a:off x="6604130" y="4243592"/>
              <a:ext cx="866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>
              <a:off x="6604130" y="4632530"/>
              <a:ext cx="866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>
              <a:off x="6604130" y="5023055"/>
              <a:ext cx="866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6620005" y="6235538"/>
              <a:ext cx="8493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Rectangle 12"/>
            <p:cNvSpPr>
              <a:spLocks noChangeArrowheads="1"/>
            </p:cNvSpPr>
            <p:nvPr/>
          </p:nvSpPr>
          <p:spPr bwMode="auto">
            <a:xfrm>
              <a:off x="6783518" y="2173492"/>
              <a:ext cx="437620" cy="4561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</a:t>
              </a:r>
            </a:p>
            <a:p>
              <a:pPr algn="ctr"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</a:t>
              </a:r>
            </a:p>
            <a:p>
              <a:pPr algn="ctr"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</a:p>
            <a:p>
              <a:pPr algn="ctr"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</a:t>
              </a:r>
            </a:p>
            <a:p>
              <a:pPr algn="ctr"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</a:p>
            <a:p>
              <a:pPr algn="ctr"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</a:p>
            <a:p>
              <a:pPr algn="ctr"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</a:p>
            <a:p>
              <a:pPr algn="ctr"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</a:t>
              </a:r>
            </a:p>
            <a:p>
              <a:pPr algn="ctr"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</a:p>
            <a:p>
              <a:pPr algn="ctr"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</a:t>
              </a:r>
            </a:p>
            <a:p>
              <a:pPr algn="ctr"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</a:t>
              </a: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604130" y="5413580"/>
              <a:ext cx="866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6604130" y="5804105"/>
              <a:ext cx="866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5863855" y="2173492"/>
              <a:ext cx="759823" cy="4561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[1]</a:t>
              </a:r>
            </a:p>
            <a:p>
              <a:pPr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[2]</a:t>
              </a:r>
            </a:p>
            <a:p>
              <a:pPr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[3]</a:t>
              </a:r>
            </a:p>
            <a:p>
              <a:pPr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[4]</a:t>
              </a:r>
            </a:p>
            <a:p>
              <a:pPr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[5]</a:t>
              </a:r>
            </a:p>
            <a:p>
              <a:pPr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[6]</a:t>
              </a:r>
            </a:p>
            <a:p>
              <a:pPr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[7]</a:t>
              </a:r>
            </a:p>
            <a:p>
              <a:pPr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[8]</a:t>
              </a:r>
            </a:p>
            <a:p>
              <a:pPr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[9]</a:t>
              </a:r>
            </a:p>
            <a:p>
              <a:pPr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</a:t>
              </a:r>
            </a:p>
            <a:p>
              <a:pPr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[16]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585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store a binary tree as an array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Traverse tree in breadth-first order, placing the entries into array</a:t>
            </a:r>
          </a:p>
          <a:p>
            <a:pPr lvl="1"/>
            <a:r>
              <a:rPr lang="en-US" dirty="0"/>
              <a:t>Storage of elements (i.e., objects/data) starts from root node</a:t>
            </a:r>
          </a:p>
          <a:p>
            <a:pPr lvl="1"/>
            <a:r>
              <a:rPr lang="en-US" dirty="0"/>
              <a:t>Nodes at each level of the tree are stored left to right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6" name="Picture 12" descr="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356992"/>
            <a:ext cx="6058573" cy="272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4528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Traverse the left subtree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Traverse the right subtree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Visit the node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50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46388" y="5531367"/>
            <a:ext cx="4061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D, C, F, G, E, B, J, K, L, I, M, H, A</a:t>
            </a:r>
          </a:p>
        </p:txBody>
      </p:sp>
      <p:pic>
        <p:nvPicPr>
          <p:cNvPr id="8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964" y="2564904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97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Visit the node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Traverse the left subtree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Traverse the right subtree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51</a:t>
            </a:fld>
            <a:endParaRPr lang="en-GB"/>
          </a:p>
        </p:txBody>
      </p:sp>
      <p:pic>
        <p:nvPicPr>
          <p:cNvPr id="6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52936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18502" y="5644827"/>
            <a:ext cx="4061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A, B, C, D, E, F, G, H, I, J, K, L, M</a:t>
            </a:r>
          </a:p>
        </p:txBody>
      </p:sp>
    </p:spTree>
    <p:extLst>
      <p:ext uri="{BB962C8B-B14F-4D97-AF65-F5344CB8AC3E}">
        <p14:creationId xmlns:p14="http://schemas.microsoft.com/office/powerpoint/2010/main" val="54158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 Example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  <p:grpSp>
        <p:nvGrpSpPr>
          <p:cNvPr id="143" name="Group 47"/>
          <p:cNvGrpSpPr>
            <a:grpSpLocks/>
          </p:cNvGrpSpPr>
          <p:nvPr/>
        </p:nvGrpSpPr>
        <p:grpSpPr bwMode="auto">
          <a:xfrm>
            <a:off x="2889076" y="1484784"/>
            <a:ext cx="571500" cy="569913"/>
            <a:chOff x="4229" y="1348"/>
            <a:chExt cx="360" cy="359"/>
          </a:xfrm>
        </p:grpSpPr>
        <p:sp>
          <p:nvSpPr>
            <p:cNvPr id="144" name="Oval 48"/>
            <p:cNvSpPr>
              <a:spLocks noChangeArrowheads="1"/>
            </p:cNvSpPr>
            <p:nvPr/>
          </p:nvSpPr>
          <p:spPr bwMode="auto">
            <a:xfrm>
              <a:off x="4229" y="134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5" name="Rectangle 49"/>
            <p:cNvSpPr>
              <a:spLocks noChangeArrowheads="1"/>
            </p:cNvSpPr>
            <p:nvPr/>
          </p:nvSpPr>
          <p:spPr bwMode="auto">
            <a:xfrm>
              <a:off x="4298" y="1401"/>
              <a:ext cx="21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</a:t>
              </a:r>
            </a:p>
          </p:txBody>
        </p:sp>
      </p:grpSp>
      <p:grpSp>
        <p:nvGrpSpPr>
          <p:cNvPr id="146" name="Group 50"/>
          <p:cNvGrpSpPr>
            <a:grpSpLocks/>
          </p:cNvGrpSpPr>
          <p:nvPr/>
        </p:nvGrpSpPr>
        <p:grpSpPr bwMode="auto">
          <a:xfrm>
            <a:off x="1919114" y="2626197"/>
            <a:ext cx="571500" cy="569912"/>
            <a:chOff x="3618" y="2067"/>
            <a:chExt cx="360" cy="359"/>
          </a:xfrm>
        </p:grpSpPr>
        <p:sp>
          <p:nvSpPr>
            <p:cNvPr id="147" name="Oval 51"/>
            <p:cNvSpPr>
              <a:spLocks noChangeArrowheads="1"/>
            </p:cNvSpPr>
            <p:nvPr/>
          </p:nvSpPr>
          <p:spPr bwMode="auto">
            <a:xfrm>
              <a:off x="3618" y="2067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8" name="Rectangle 52"/>
            <p:cNvSpPr>
              <a:spLocks noChangeArrowheads="1"/>
            </p:cNvSpPr>
            <p:nvPr/>
          </p:nvSpPr>
          <p:spPr bwMode="auto">
            <a:xfrm>
              <a:off x="3687" y="2120"/>
              <a:ext cx="21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</a:t>
              </a:r>
            </a:p>
          </p:txBody>
        </p:sp>
      </p:grpSp>
      <p:sp>
        <p:nvSpPr>
          <p:cNvPr id="149" name="Line 53"/>
          <p:cNvSpPr>
            <a:spLocks noChangeShapeType="1"/>
          </p:cNvSpPr>
          <p:nvPr/>
        </p:nvSpPr>
        <p:spPr bwMode="auto">
          <a:xfrm flipH="1">
            <a:off x="2217564" y="1975322"/>
            <a:ext cx="765175" cy="646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0" name="Group 54"/>
          <p:cNvGrpSpPr>
            <a:grpSpLocks/>
          </p:cNvGrpSpPr>
          <p:nvPr/>
        </p:nvGrpSpPr>
        <p:grpSpPr bwMode="auto">
          <a:xfrm>
            <a:off x="3809826" y="2659534"/>
            <a:ext cx="571500" cy="569913"/>
            <a:chOff x="4809" y="2088"/>
            <a:chExt cx="360" cy="359"/>
          </a:xfrm>
        </p:grpSpPr>
        <p:sp>
          <p:nvSpPr>
            <p:cNvPr id="151" name="Oval 55"/>
            <p:cNvSpPr>
              <a:spLocks noChangeArrowheads="1"/>
            </p:cNvSpPr>
            <p:nvPr/>
          </p:nvSpPr>
          <p:spPr bwMode="auto">
            <a:xfrm>
              <a:off x="4809" y="208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2" name="Rectangle 56"/>
            <p:cNvSpPr>
              <a:spLocks noChangeArrowheads="1"/>
            </p:cNvSpPr>
            <p:nvPr/>
          </p:nvSpPr>
          <p:spPr bwMode="auto">
            <a:xfrm>
              <a:off x="4878" y="2141"/>
              <a:ext cx="21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</a:t>
              </a:r>
            </a:p>
          </p:txBody>
        </p:sp>
      </p:grpSp>
      <p:grpSp>
        <p:nvGrpSpPr>
          <p:cNvPr id="153" name="Group 57"/>
          <p:cNvGrpSpPr>
            <a:grpSpLocks/>
          </p:cNvGrpSpPr>
          <p:nvPr/>
        </p:nvGrpSpPr>
        <p:grpSpPr bwMode="auto">
          <a:xfrm>
            <a:off x="4319414" y="3732684"/>
            <a:ext cx="571500" cy="569913"/>
            <a:chOff x="5130" y="2764"/>
            <a:chExt cx="360" cy="359"/>
          </a:xfrm>
        </p:grpSpPr>
        <p:sp>
          <p:nvSpPr>
            <p:cNvPr id="154" name="Oval 58"/>
            <p:cNvSpPr>
              <a:spLocks noChangeArrowheads="1"/>
            </p:cNvSpPr>
            <p:nvPr/>
          </p:nvSpPr>
          <p:spPr bwMode="auto">
            <a:xfrm>
              <a:off x="5130" y="276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5" name="Rectangle 59"/>
            <p:cNvSpPr>
              <a:spLocks noChangeArrowheads="1"/>
            </p:cNvSpPr>
            <p:nvPr/>
          </p:nvSpPr>
          <p:spPr bwMode="auto">
            <a:xfrm>
              <a:off x="5199" y="2817"/>
              <a:ext cx="22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</a:t>
              </a:r>
            </a:p>
          </p:txBody>
        </p:sp>
      </p:grpSp>
      <p:sp>
        <p:nvSpPr>
          <p:cNvPr id="156" name="Line 60"/>
          <p:cNvSpPr>
            <a:spLocks noChangeShapeType="1"/>
          </p:cNvSpPr>
          <p:nvPr/>
        </p:nvSpPr>
        <p:spPr bwMode="auto">
          <a:xfrm>
            <a:off x="4260676" y="3218334"/>
            <a:ext cx="287338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7" name="Group 61"/>
          <p:cNvGrpSpPr>
            <a:grpSpLocks/>
          </p:cNvGrpSpPr>
          <p:nvPr/>
        </p:nvGrpSpPr>
        <p:grpSpPr bwMode="auto">
          <a:xfrm>
            <a:off x="2447751" y="3781897"/>
            <a:ext cx="571500" cy="569912"/>
            <a:chOff x="3951" y="2795"/>
            <a:chExt cx="360" cy="359"/>
          </a:xfrm>
        </p:grpSpPr>
        <p:sp>
          <p:nvSpPr>
            <p:cNvPr id="158" name="Oval 62"/>
            <p:cNvSpPr>
              <a:spLocks noChangeArrowheads="1"/>
            </p:cNvSpPr>
            <p:nvPr/>
          </p:nvSpPr>
          <p:spPr bwMode="auto">
            <a:xfrm>
              <a:off x="3951" y="279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9" name="Rectangle 63"/>
            <p:cNvSpPr>
              <a:spLocks noChangeArrowheads="1"/>
            </p:cNvSpPr>
            <p:nvPr/>
          </p:nvSpPr>
          <p:spPr bwMode="auto">
            <a:xfrm>
              <a:off x="4020" y="2848"/>
              <a:ext cx="20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</a:t>
              </a:r>
            </a:p>
          </p:txBody>
        </p:sp>
      </p:grpSp>
      <p:grpSp>
        <p:nvGrpSpPr>
          <p:cNvPr id="160" name="Group 64"/>
          <p:cNvGrpSpPr>
            <a:grpSpLocks/>
          </p:cNvGrpSpPr>
          <p:nvPr/>
        </p:nvGrpSpPr>
        <p:grpSpPr bwMode="auto">
          <a:xfrm>
            <a:off x="1988964" y="4989984"/>
            <a:ext cx="571500" cy="569913"/>
            <a:chOff x="3662" y="3556"/>
            <a:chExt cx="360" cy="359"/>
          </a:xfrm>
        </p:grpSpPr>
        <p:sp>
          <p:nvSpPr>
            <p:cNvPr id="161" name="Oval 65"/>
            <p:cNvSpPr>
              <a:spLocks noChangeArrowheads="1"/>
            </p:cNvSpPr>
            <p:nvPr/>
          </p:nvSpPr>
          <p:spPr bwMode="auto">
            <a:xfrm>
              <a:off x="3662" y="355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2" name="Rectangle 66"/>
            <p:cNvSpPr>
              <a:spLocks noChangeArrowheads="1"/>
            </p:cNvSpPr>
            <p:nvPr/>
          </p:nvSpPr>
          <p:spPr bwMode="auto">
            <a:xfrm>
              <a:off x="3731" y="3609"/>
              <a:ext cx="1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</a:t>
              </a:r>
            </a:p>
          </p:txBody>
        </p:sp>
      </p:grpSp>
      <p:sp>
        <p:nvSpPr>
          <p:cNvPr id="163" name="Line 67"/>
          <p:cNvSpPr>
            <a:spLocks noChangeShapeType="1"/>
          </p:cNvSpPr>
          <p:nvPr/>
        </p:nvSpPr>
        <p:spPr bwMode="auto">
          <a:xfrm>
            <a:off x="1844501" y="4372447"/>
            <a:ext cx="423863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64" name="Group 68"/>
          <p:cNvGrpSpPr>
            <a:grpSpLocks/>
          </p:cNvGrpSpPr>
          <p:nvPr/>
        </p:nvGrpSpPr>
        <p:grpSpPr bwMode="auto">
          <a:xfrm>
            <a:off x="1458739" y="3764434"/>
            <a:ext cx="571500" cy="569913"/>
            <a:chOff x="3328" y="2784"/>
            <a:chExt cx="360" cy="359"/>
          </a:xfrm>
        </p:grpSpPr>
        <p:sp>
          <p:nvSpPr>
            <p:cNvPr id="165" name="Oval 69"/>
            <p:cNvSpPr>
              <a:spLocks noChangeArrowheads="1"/>
            </p:cNvSpPr>
            <p:nvPr/>
          </p:nvSpPr>
          <p:spPr bwMode="auto">
            <a:xfrm>
              <a:off x="3328" y="278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6" name="Rectangle 70"/>
            <p:cNvSpPr>
              <a:spLocks noChangeArrowheads="1"/>
            </p:cNvSpPr>
            <p:nvPr/>
          </p:nvSpPr>
          <p:spPr bwMode="auto">
            <a:xfrm>
              <a:off x="3397" y="2837"/>
              <a:ext cx="23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</a:t>
              </a:r>
            </a:p>
          </p:txBody>
        </p:sp>
      </p:grpSp>
      <p:grpSp>
        <p:nvGrpSpPr>
          <p:cNvPr id="167" name="Group 71"/>
          <p:cNvGrpSpPr>
            <a:grpSpLocks/>
          </p:cNvGrpSpPr>
          <p:nvPr/>
        </p:nvGrpSpPr>
        <p:grpSpPr bwMode="auto">
          <a:xfrm>
            <a:off x="898351" y="4953472"/>
            <a:ext cx="571500" cy="569912"/>
            <a:chOff x="2975" y="3533"/>
            <a:chExt cx="360" cy="359"/>
          </a:xfrm>
        </p:grpSpPr>
        <p:sp>
          <p:nvSpPr>
            <p:cNvPr id="168" name="Oval 72"/>
            <p:cNvSpPr>
              <a:spLocks noChangeArrowheads="1"/>
            </p:cNvSpPr>
            <p:nvPr/>
          </p:nvSpPr>
          <p:spPr bwMode="auto">
            <a:xfrm>
              <a:off x="2975" y="353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9" name="Rectangle 73"/>
            <p:cNvSpPr>
              <a:spLocks noChangeArrowheads="1"/>
            </p:cNvSpPr>
            <p:nvPr/>
          </p:nvSpPr>
          <p:spPr bwMode="auto">
            <a:xfrm>
              <a:off x="3044" y="3586"/>
              <a:ext cx="23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</a:t>
              </a:r>
            </a:p>
          </p:txBody>
        </p:sp>
      </p:grpSp>
      <p:grpSp>
        <p:nvGrpSpPr>
          <p:cNvPr id="170" name="Group 74"/>
          <p:cNvGrpSpPr>
            <a:grpSpLocks/>
          </p:cNvGrpSpPr>
          <p:nvPr/>
        </p:nvGrpSpPr>
        <p:grpSpPr bwMode="auto">
          <a:xfrm>
            <a:off x="3347864" y="3731097"/>
            <a:ext cx="571500" cy="569912"/>
            <a:chOff x="4518" y="2763"/>
            <a:chExt cx="360" cy="359"/>
          </a:xfrm>
        </p:grpSpPr>
        <p:sp>
          <p:nvSpPr>
            <p:cNvPr id="171" name="Oval 75"/>
            <p:cNvSpPr>
              <a:spLocks noChangeArrowheads="1"/>
            </p:cNvSpPr>
            <p:nvPr/>
          </p:nvSpPr>
          <p:spPr bwMode="auto">
            <a:xfrm>
              <a:off x="4518" y="276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2" name="Rectangle 76"/>
            <p:cNvSpPr>
              <a:spLocks noChangeArrowheads="1"/>
            </p:cNvSpPr>
            <p:nvPr/>
          </p:nvSpPr>
          <p:spPr bwMode="auto">
            <a:xfrm>
              <a:off x="4587" y="2816"/>
              <a:ext cx="20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</a:t>
              </a:r>
            </a:p>
          </p:txBody>
        </p:sp>
      </p:grpSp>
      <p:sp>
        <p:nvSpPr>
          <p:cNvPr id="173" name="Line 77"/>
          <p:cNvSpPr>
            <a:spLocks noChangeShapeType="1"/>
          </p:cNvSpPr>
          <p:nvPr/>
        </p:nvSpPr>
        <p:spPr bwMode="auto">
          <a:xfrm flipH="1">
            <a:off x="3612976" y="3216747"/>
            <a:ext cx="322263" cy="493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4" name="Line 78"/>
          <p:cNvSpPr>
            <a:spLocks noChangeShapeType="1"/>
          </p:cNvSpPr>
          <p:nvPr/>
        </p:nvSpPr>
        <p:spPr bwMode="auto">
          <a:xfrm>
            <a:off x="2303289" y="3165947"/>
            <a:ext cx="373062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5" name="Line 79"/>
          <p:cNvSpPr>
            <a:spLocks noChangeShapeType="1"/>
          </p:cNvSpPr>
          <p:nvPr/>
        </p:nvSpPr>
        <p:spPr bwMode="auto">
          <a:xfrm flipH="1">
            <a:off x="1723851" y="3148484"/>
            <a:ext cx="323850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6" name="Line 80"/>
          <p:cNvSpPr>
            <a:spLocks noChangeShapeType="1"/>
          </p:cNvSpPr>
          <p:nvPr/>
        </p:nvSpPr>
        <p:spPr bwMode="auto">
          <a:xfrm flipH="1">
            <a:off x="1179339" y="4354984"/>
            <a:ext cx="425450" cy="579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7" name="Line 81"/>
          <p:cNvSpPr>
            <a:spLocks noChangeShapeType="1"/>
          </p:cNvSpPr>
          <p:nvPr/>
        </p:nvSpPr>
        <p:spPr bwMode="auto">
          <a:xfrm>
            <a:off x="3357389" y="1992784"/>
            <a:ext cx="714375" cy="66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8" name="Line 16"/>
          <p:cNvSpPr>
            <a:spLocks noChangeShapeType="1"/>
          </p:cNvSpPr>
          <p:nvPr/>
        </p:nvSpPr>
        <p:spPr bwMode="auto">
          <a:xfrm>
            <a:off x="6637507" y="2268915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9" name="Line 17"/>
          <p:cNvSpPr>
            <a:spLocks noChangeShapeType="1"/>
          </p:cNvSpPr>
          <p:nvPr/>
        </p:nvSpPr>
        <p:spPr bwMode="auto">
          <a:xfrm>
            <a:off x="6637507" y="266102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0" name="Line 18"/>
          <p:cNvSpPr>
            <a:spLocks noChangeShapeType="1"/>
          </p:cNvSpPr>
          <p:nvPr/>
        </p:nvSpPr>
        <p:spPr bwMode="auto">
          <a:xfrm>
            <a:off x="6637507" y="305155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1" name="Line 19"/>
          <p:cNvSpPr>
            <a:spLocks noChangeShapeType="1"/>
          </p:cNvSpPr>
          <p:nvPr/>
        </p:nvSpPr>
        <p:spPr bwMode="auto">
          <a:xfrm>
            <a:off x="6637507" y="345954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2" name="Line 20"/>
          <p:cNvSpPr>
            <a:spLocks noChangeShapeType="1"/>
          </p:cNvSpPr>
          <p:nvPr/>
        </p:nvSpPr>
        <p:spPr bwMode="auto">
          <a:xfrm>
            <a:off x="6637507" y="385324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3" name="Line 21"/>
          <p:cNvSpPr>
            <a:spLocks noChangeShapeType="1"/>
          </p:cNvSpPr>
          <p:nvPr/>
        </p:nvSpPr>
        <p:spPr bwMode="auto">
          <a:xfrm>
            <a:off x="6637507" y="424217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" name="Line 22"/>
          <p:cNvSpPr>
            <a:spLocks noChangeShapeType="1"/>
          </p:cNvSpPr>
          <p:nvPr/>
        </p:nvSpPr>
        <p:spPr bwMode="auto">
          <a:xfrm>
            <a:off x="6637507" y="463270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5" name="Line 23"/>
          <p:cNvSpPr>
            <a:spLocks noChangeShapeType="1"/>
          </p:cNvSpPr>
          <p:nvPr/>
        </p:nvSpPr>
        <p:spPr bwMode="auto">
          <a:xfrm>
            <a:off x="6637507" y="502322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6" name="Line 24"/>
          <p:cNvSpPr>
            <a:spLocks noChangeShapeType="1"/>
          </p:cNvSpPr>
          <p:nvPr/>
        </p:nvSpPr>
        <p:spPr bwMode="auto">
          <a:xfrm>
            <a:off x="6637507" y="541375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7" name="Rectangle 25"/>
          <p:cNvSpPr>
            <a:spLocks noChangeArrowheads="1"/>
          </p:cNvSpPr>
          <p:nvPr/>
        </p:nvSpPr>
        <p:spPr bwMode="auto">
          <a:xfrm>
            <a:off x="6642269" y="1884740"/>
            <a:ext cx="855663" cy="3524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8" name="Rectangle 26"/>
          <p:cNvSpPr>
            <a:spLocks noChangeArrowheads="1"/>
          </p:cNvSpPr>
          <p:nvPr/>
        </p:nvSpPr>
        <p:spPr bwMode="auto">
          <a:xfrm>
            <a:off x="6091532" y="1772184"/>
            <a:ext cx="591509" cy="374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[3]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[4]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[5]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[6]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[7]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[8]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[9]</a:t>
            </a:r>
          </a:p>
        </p:txBody>
      </p:sp>
      <p:sp>
        <p:nvSpPr>
          <p:cNvPr id="189" name="Rectangle 27"/>
          <p:cNvSpPr>
            <a:spLocks noChangeArrowheads="1"/>
          </p:cNvSpPr>
          <p:nvPr/>
        </p:nvSpPr>
        <p:spPr bwMode="auto">
          <a:xfrm>
            <a:off x="6849729" y="1814401"/>
            <a:ext cx="394339" cy="374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55590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 Example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Unused nodes in tree represented by a predefined bit pattern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  <p:grpSp>
        <p:nvGrpSpPr>
          <p:cNvPr id="39" name="Group 38"/>
          <p:cNvGrpSpPr/>
          <p:nvPr/>
        </p:nvGrpSpPr>
        <p:grpSpPr>
          <a:xfrm>
            <a:off x="1547664" y="1702334"/>
            <a:ext cx="2033587" cy="4276725"/>
            <a:chOff x="1885777" y="2420888"/>
            <a:chExt cx="2033587" cy="4276725"/>
          </a:xfrm>
        </p:grpSpPr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3347864" y="2420888"/>
              <a:ext cx="571500" cy="569912"/>
              <a:chOff x="1389" y="1133"/>
              <a:chExt cx="360" cy="359"/>
            </a:xfrm>
          </p:grpSpPr>
          <p:sp>
            <p:nvSpPr>
              <p:cNvPr id="7" name="Oval 29"/>
              <p:cNvSpPr>
                <a:spLocks noChangeArrowheads="1"/>
              </p:cNvSpPr>
              <p:nvPr/>
            </p:nvSpPr>
            <p:spPr bwMode="auto">
              <a:xfrm>
                <a:off x="1389" y="113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" name="Rectangle 30"/>
              <p:cNvSpPr>
                <a:spLocks noChangeArrowheads="1"/>
              </p:cNvSpPr>
              <p:nvPr/>
            </p:nvSpPr>
            <p:spPr bwMode="auto">
              <a:xfrm>
                <a:off x="1458" y="1186"/>
                <a:ext cx="21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 sz="20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</a:t>
                </a:r>
              </a:p>
            </p:txBody>
          </p:sp>
        </p:grp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2844713" y="3359100"/>
              <a:ext cx="571500" cy="569913"/>
              <a:chOff x="1004" y="1702"/>
              <a:chExt cx="360" cy="359"/>
            </a:xfrm>
          </p:grpSpPr>
          <p:sp>
            <p:nvSpPr>
              <p:cNvPr id="10" name="Oval 32"/>
              <p:cNvSpPr>
                <a:spLocks noChangeArrowheads="1"/>
              </p:cNvSpPr>
              <p:nvPr/>
            </p:nvSpPr>
            <p:spPr bwMode="auto">
              <a:xfrm>
                <a:off x="1004" y="1702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" name="Rectangle 33"/>
              <p:cNvSpPr>
                <a:spLocks noChangeArrowheads="1"/>
              </p:cNvSpPr>
              <p:nvPr/>
            </p:nvSpPr>
            <p:spPr bwMode="auto">
              <a:xfrm>
                <a:off x="1073" y="1755"/>
                <a:ext cx="21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 sz="20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</a:t>
                </a:r>
              </a:p>
            </p:txBody>
          </p:sp>
        </p:grp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 flipH="1">
              <a:off x="3188024" y="2905075"/>
              <a:ext cx="269378" cy="452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885777" y="6127700"/>
              <a:ext cx="571500" cy="569913"/>
              <a:chOff x="468" y="3468"/>
              <a:chExt cx="360" cy="359"/>
            </a:xfrm>
          </p:grpSpPr>
          <p:sp>
            <p:nvSpPr>
              <p:cNvPr id="14" name="Oval 36"/>
              <p:cNvSpPr>
                <a:spLocks noChangeArrowheads="1"/>
              </p:cNvSpPr>
              <p:nvPr/>
            </p:nvSpPr>
            <p:spPr bwMode="auto">
              <a:xfrm>
                <a:off x="468" y="3468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5" name="Rectangle 37"/>
              <p:cNvSpPr>
                <a:spLocks noChangeArrowheads="1"/>
              </p:cNvSpPr>
              <p:nvPr/>
            </p:nvSpPr>
            <p:spPr bwMode="auto">
              <a:xfrm>
                <a:off x="537" y="3521"/>
                <a:ext cx="20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 sz="20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</a:t>
                </a:r>
              </a:p>
            </p:txBody>
          </p:sp>
        </p:grpSp>
        <p:sp>
          <p:nvSpPr>
            <p:cNvPr id="16" name="Line 38"/>
            <p:cNvSpPr>
              <a:spLocks noChangeShapeType="1"/>
            </p:cNvSpPr>
            <p:nvPr/>
          </p:nvSpPr>
          <p:spPr bwMode="auto">
            <a:xfrm flipH="1">
              <a:off x="2098502" y="5672088"/>
              <a:ext cx="227013" cy="469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7" name="Group 39"/>
            <p:cNvGrpSpPr>
              <a:grpSpLocks/>
            </p:cNvGrpSpPr>
            <p:nvPr/>
          </p:nvGrpSpPr>
          <p:grpSpPr bwMode="auto">
            <a:xfrm>
              <a:off x="2528714" y="4256038"/>
              <a:ext cx="571500" cy="569912"/>
              <a:chOff x="873" y="2289"/>
              <a:chExt cx="360" cy="359"/>
            </a:xfrm>
          </p:grpSpPr>
          <p:sp>
            <p:nvSpPr>
              <p:cNvPr id="18" name="Oval 40"/>
              <p:cNvSpPr>
                <a:spLocks noChangeArrowheads="1"/>
              </p:cNvSpPr>
              <p:nvPr/>
            </p:nvSpPr>
            <p:spPr bwMode="auto">
              <a:xfrm>
                <a:off x="873" y="2289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" name="Rectangle 41"/>
              <p:cNvSpPr>
                <a:spLocks noChangeArrowheads="1"/>
              </p:cNvSpPr>
              <p:nvPr/>
            </p:nvSpPr>
            <p:spPr bwMode="auto">
              <a:xfrm>
                <a:off x="942" y="2342"/>
                <a:ext cx="21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 sz="20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</a:t>
                </a:r>
              </a:p>
            </p:txBody>
          </p:sp>
        </p:grpSp>
        <p:grpSp>
          <p:nvGrpSpPr>
            <p:cNvPr id="20" name="Group 42"/>
            <p:cNvGrpSpPr>
              <a:grpSpLocks/>
            </p:cNvGrpSpPr>
            <p:nvPr/>
          </p:nvGrpSpPr>
          <p:grpSpPr bwMode="auto">
            <a:xfrm>
              <a:off x="2171527" y="5121225"/>
              <a:ext cx="571500" cy="569913"/>
              <a:chOff x="648" y="2834"/>
              <a:chExt cx="360" cy="359"/>
            </a:xfrm>
          </p:grpSpPr>
          <p:sp>
            <p:nvSpPr>
              <p:cNvPr id="21" name="Oval 43"/>
              <p:cNvSpPr>
                <a:spLocks noChangeArrowheads="1"/>
              </p:cNvSpPr>
              <p:nvPr/>
            </p:nvSpPr>
            <p:spPr bwMode="auto">
              <a:xfrm>
                <a:off x="648" y="283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2" name="Rectangle 44"/>
              <p:cNvSpPr>
                <a:spLocks noChangeArrowheads="1"/>
              </p:cNvSpPr>
              <p:nvPr/>
            </p:nvSpPr>
            <p:spPr bwMode="auto">
              <a:xfrm>
                <a:off x="717" y="2887"/>
                <a:ext cx="23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 sz="20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</a:t>
                </a:r>
              </a:p>
            </p:txBody>
          </p:sp>
        </p:grpSp>
        <p:sp>
          <p:nvSpPr>
            <p:cNvPr id="23" name="Line 45"/>
            <p:cNvSpPr>
              <a:spLocks noChangeShapeType="1"/>
            </p:cNvSpPr>
            <p:nvPr/>
          </p:nvSpPr>
          <p:spPr bwMode="auto">
            <a:xfrm flipH="1">
              <a:off x="2793827" y="3927425"/>
              <a:ext cx="184150" cy="325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Line 46"/>
            <p:cNvSpPr>
              <a:spLocks noChangeShapeType="1"/>
            </p:cNvSpPr>
            <p:nvPr/>
          </p:nvSpPr>
          <p:spPr bwMode="auto">
            <a:xfrm flipH="1">
              <a:off x="2506488" y="4824362"/>
              <a:ext cx="146051" cy="314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562268" y="1711934"/>
            <a:ext cx="854075" cy="4459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Line 4"/>
          <p:cNvSpPr>
            <a:spLocks noChangeShapeType="1"/>
          </p:cNvSpPr>
          <p:nvPr/>
        </p:nvSpPr>
        <p:spPr bwMode="auto">
          <a:xfrm>
            <a:off x="6555918" y="2161196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6555918" y="2553309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6555918" y="2943834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>
            <a:off x="6555918" y="3351821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Line 8"/>
          <p:cNvSpPr>
            <a:spLocks noChangeShapeType="1"/>
          </p:cNvSpPr>
          <p:nvPr/>
        </p:nvSpPr>
        <p:spPr bwMode="auto">
          <a:xfrm>
            <a:off x="6555918" y="3745521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>
            <a:off x="6555918" y="4134459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6555918" y="4524984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Line 11"/>
          <p:cNvSpPr>
            <a:spLocks noChangeShapeType="1"/>
          </p:cNvSpPr>
          <p:nvPr/>
        </p:nvSpPr>
        <p:spPr bwMode="auto">
          <a:xfrm>
            <a:off x="6571793" y="5737467"/>
            <a:ext cx="849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6735306" y="1675421"/>
            <a:ext cx="437620" cy="4561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</p:txBody>
      </p:sp>
      <p:sp>
        <p:nvSpPr>
          <p:cNvPr id="35" name="Line 13"/>
          <p:cNvSpPr>
            <a:spLocks noChangeShapeType="1"/>
          </p:cNvSpPr>
          <p:nvPr/>
        </p:nvSpPr>
        <p:spPr bwMode="auto">
          <a:xfrm>
            <a:off x="6555918" y="4915509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Line 14"/>
          <p:cNvSpPr>
            <a:spLocks noChangeShapeType="1"/>
          </p:cNvSpPr>
          <p:nvPr/>
        </p:nvSpPr>
        <p:spPr bwMode="auto">
          <a:xfrm>
            <a:off x="6555918" y="5306034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5815643" y="1675421"/>
            <a:ext cx="759823" cy="4561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[3]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[4]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[5]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[6]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[7]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[8]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[9]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[16]</a:t>
            </a:r>
          </a:p>
        </p:txBody>
      </p:sp>
    </p:spTree>
    <p:extLst>
      <p:ext uri="{BB962C8B-B14F-4D97-AF65-F5344CB8AC3E}">
        <p14:creationId xmlns:p14="http://schemas.microsoft.com/office/powerpoint/2010/main" val="93075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children of the node with index </a:t>
            </a:r>
            <a:r>
              <a:rPr lang="en-US" dirty="0">
                <a:latin typeface="Consolas" panose="020B0609020204030204" pitchFamily="49" charset="0"/>
              </a:rPr>
              <a:t>k</a:t>
            </a:r>
            <a:r>
              <a:rPr lang="en-US" dirty="0"/>
              <a:t> are in </a:t>
            </a:r>
            <a:r>
              <a:rPr lang="en-US" dirty="0">
                <a:latin typeface="Consolas" panose="020B0609020204030204" pitchFamily="49" charset="0"/>
              </a:rPr>
              <a:t>2k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2k + 1</a:t>
            </a:r>
          </a:p>
          <a:p>
            <a:r>
              <a:rPr lang="en-US" dirty="0"/>
              <a:t>The parent of node with index </a:t>
            </a:r>
            <a:r>
              <a:rPr lang="en-US" dirty="0">
                <a:latin typeface="Consolas" panose="020B0609020204030204" pitchFamily="49" charset="0"/>
              </a:rPr>
              <a:t>k</a:t>
            </a:r>
            <a:r>
              <a:rPr lang="en-US" dirty="0"/>
              <a:t> is in </a:t>
            </a:r>
            <a:r>
              <a:rPr lang="en-US" dirty="0">
                <a:latin typeface="Consolas" panose="020B0609020204030204" pitchFamily="49" charset="0"/>
              </a:rPr>
              <a:t>k ÷ 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7" name="Picture 7" descr="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137" y="2636912"/>
            <a:ext cx="5165725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968500" y="4821312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 dirty="0">
                <a:solidFill>
                  <a:srgbClr val="FF0000"/>
                </a:solidFill>
              </a:rPr>
              <a:t>  </a:t>
            </a:r>
            <a:r>
              <a:rPr lang="en-US" altLang="en-US" sz="900" b="1" dirty="0">
                <a:solidFill>
                  <a:srgbClr val="FF0000"/>
                </a:solidFill>
              </a:rPr>
              <a:t>0       1      2       3       4       5       6       7       8       9     10     11     12     13     14    15     16     17</a:t>
            </a:r>
          </a:p>
        </p:txBody>
      </p:sp>
    </p:spTree>
    <p:extLst>
      <p:ext uri="{BB962C8B-B14F-4D97-AF65-F5344CB8AC3E}">
        <p14:creationId xmlns:p14="http://schemas.microsoft.com/office/powerpoint/2010/main" val="198202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 Example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10 has index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  <a:p>
            <a:pPr lvl="1"/>
            <a:r>
              <a:rPr lang="en-US" dirty="0"/>
              <a:t>Its children 13 and 23 have indices </a:t>
            </a:r>
            <a:r>
              <a:rPr lang="en-US" dirty="0">
                <a:solidFill>
                  <a:srgbClr val="0070C0"/>
                </a:solidFill>
              </a:rPr>
              <a:t>10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11</a:t>
            </a:r>
            <a:r>
              <a:rPr lang="en-US" dirty="0"/>
              <a:t>, respectively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18-Tree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6" name="Picture 7" descr="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36912"/>
            <a:ext cx="5165725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g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76" y="2992512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76" y="2992512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3433738" y="3694187"/>
            <a:ext cx="500063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743051" y="4821312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 dirty="0">
                <a:solidFill>
                  <a:srgbClr val="FF0000"/>
                </a:solidFill>
              </a:rPr>
              <a:t>  </a:t>
            </a:r>
            <a:r>
              <a:rPr lang="en-US" altLang="en-US" sz="900" b="1" dirty="0"/>
              <a:t>0       1      2</a:t>
            </a:r>
            <a:r>
              <a:rPr lang="en-US" altLang="en-US" sz="900" b="1" dirty="0">
                <a:solidFill>
                  <a:srgbClr val="0070C0"/>
                </a:solidFill>
              </a:rPr>
              <a:t>   </a:t>
            </a:r>
            <a:r>
              <a:rPr lang="en-US" altLang="en-US" sz="900" b="1" dirty="0">
                <a:solidFill>
                  <a:srgbClr val="FF0000"/>
                </a:solidFill>
              </a:rPr>
              <a:t>    </a:t>
            </a:r>
            <a:r>
              <a:rPr lang="en-US" altLang="en-US" sz="900" b="1" dirty="0"/>
              <a:t>3       4       </a:t>
            </a:r>
            <a:r>
              <a:rPr lang="en-US" altLang="en-US" sz="900" b="1" dirty="0">
                <a:solidFill>
                  <a:srgbClr val="FF0000"/>
                </a:solidFill>
              </a:rPr>
              <a:t>5       </a:t>
            </a:r>
            <a:r>
              <a:rPr lang="en-US" altLang="en-US" sz="900" b="1" dirty="0"/>
              <a:t>6       7       8       9     </a:t>
            </a:r>
            <a:r>
              <a:rPr lang="en-US" altLang="en-US" sz="900" b="1" dirty="0">
                <a:solidFill>
                  <a:srgbClr val="00B0F0"/>
                </a:solidFill>
              </a:rPr>
              <a:t>10     11     </a:t>
            </a:r>
            <a:r>
              <a:rPr lang="en-US" altLang="en-US" sz="900" b="1" dirty="0"/>
              <a:t>12     13     14    15     16     17</a:t>
            </a:r>
          </a:p>
        </p:txBody>
      </p:sp>
      <p:sp>
        <p:nvSpPr>
          <p:cNvPr id="11" name="Oval 10"/>
          <p:cNvSpPr/>
          <p:nvPr/>
        </p:nvSpPr>
        <p:spPr>
          <a:xfrm>
            <a:off x="3206726" y="4997524"/>
            <a:ext cx="333375" cy="3286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4611663" y="4997524"/>
            <a:ext cx="333375" cy="32861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4897413" y="4997524"/>
            <a:ext cx="333375" cy="32861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3113063" y="4264099"/>
            <a:ext cx="500063" cy="5000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3778226" y="4264099"/>
            <a:ext cx="500062" cy="5000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55205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5564</TotalTime>
  <Words>3116</Words>
  <Application>Microsoft Office PowerPoint</Application>
  <PresentationFormat>On-screen Show (4:3)</PresentationFormat>
  <Paragraphs>723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Times New Roman</vt:lpstr>
      <vt:lpstr>Consolas</vt:lpstr>
      <vt:lpstr>Wingdings</vt:lpstr>
      <vt:lpstr>Tahoma</vt:lpstr>
      <vt:lpstr>Default Design</vt:lpstr>
      <vt:lpstr>Data Structures</vt:lpstr>
      <vt:lpstr>Tree ADT</vt:lpstr>
      <vt:lpstr>Binary Tree Storage </vt:lpstr>
      <vt:lpstr>PowerPoint Presentation</vt:lpstr>
      <vt:lpstr>Array Storage (1)</vt:lpstr>
      <vt:lpstr>Array Storage Example (1)</vt:lpstr>
      <vt:lpstr>Array Storage Example (2)</vt:lpstr>
      <vt:lpstr>Array Storage (3)</vt:lpstr>
      <vt:lpstr>Array Storage Example (3)</vt:lpstr>
      <vt:lpstr>Array Storage Example (4)</vt:lpstr>
      <vt:lpstr>Array Storage (4)</vt:lpstr>
      <vt:lpstr>Array Storage: Disadvantage</vt:lpstr>
      <vt:lpstr>Array Storage: Disadvantage</vt:lpstr>
      <vt:lpstr>Array Storage: Disadvantage</vt:lpstr>
      <vt:lpstr>PowerPoint Presentation</vt:lpstr>
      <vt:lpstr>As Linked List Structure (1) </vt:lpstr>
      <vt:lpstr>As Linked List Structure: Example</vt:lpstr>
      <vt:lpstr>PowerPoint Presentation</vt:lpstr>
      <vt:lpstr>Tree Traversal</vt:lpstr>
      <vt:lpstr>Breadth-First Traversal (For Arbitrary Trees)</vt:lpstr>
      <vt:lpstr>Breadth-First Traversal – Implementation </vt:lpstr>
      <vt:lpstr>Depth-First Traversal (For Arbitrary Trees) </vt:lpstr>
      <vt:lpstr>Depth-First Tree Traversal (Binary Trees)</vt:lpstr>
      <vt:lpstr>Inorder Traversal</vt:lpstr>
      <vt:lpstr>Inorder Traversal</vt:lpstr>
      <vt:lpstr>Inorder Traversal – Implementation </vt:lpstr>
      <vt:lpstr>Preorder Traversal</vt:lpstr>
      <vt:lpstr>Preorder Traversal – Implementation </vt:lpstr>
      <vt:lpstr>Postorder Traversal</vt:lpstr>
      <vt:lpstr>Postorder Traversal – Implementation </vt:lpstr>
      <vt:lpstr>Example: Printing a Directory Hierarchy</vt:lpstr>
      <vt:lpstr>PowerPoint Presentation</vt:lpstr>
      <vt:lpstr>Expression Tree</vt:lpstr>
      <vt:lpstr>Convert Postfix into Expression Tree – Algorithm </vt:lpstr>
      <vt:lpstr>Convert Postfix into Expression Tree – Example (1)</vt:lpstr>
      <vt:lpstr>Convert Postfix into Expression Tree – Example (2)</vt:lpstr>
      <vt:lpstr>Convert Postfix into Expression Tree – Example (3)</vt:lpstr>
      <vt:lpstr>Convert Postfix into Expression Tree – Example (4)</vt:lpstr>
      <vt:lpstr>Convert Postfix into Expression Tree – Example (5)</vt:lpstr>
      <vt:lpstr>Convert Postfix into Expression Tree – Example (6)</vt:lpstr>
      <vt:lpstr>Why Expression Tree?</vt:lpstr>
      <vt:lpstr>Evaluating an Expression Tree</vt:lpstr>
      <vt:lpstr>Evaluating an Expression Tree – Example </vt:lpstr>
      <vt:lpstr>Evaluating an Expression Tree - Implementation</vt:lpstr>
      <vt:lpstr>Any Question So Far?</vt:lpstr>
      <vt:lpstr>Quiz – Section A</vt:lpstr>
      <vt:lpstr>Quiz – Section B</vt:lpstr>
      <vt:lpstr>Quiz – Section C</vt:lpstr>
      <vt:lpstr>Array-based Structure (2)</vt:lpstr>
      <vt:lpstr>Postorder Traversal</vt:lpstr>
      <vt:lpstr>Preorder Traversal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Hassan Mustafa</cp:lastModifiedBy>
  <cp:revision>2425</cp:revision>
  <cp:lastPrinted>2013-10-17T07:59:38Z</cp:lastPrinted>
  <dcterms:created xsi:type="dcterms:W3CDTF">2007-03-29T10:37:57Z</dcterms:created>
  <dcterms:modified xsi:type="dcterms:W3CDTF">2020-11-09T18:37:29Z</dcterms:modified>
</cp:coreProperties>
</file>