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6" r:id="rId2"/>
    <p:sldId id="810" r:id="rId3"/>
    <p:sldId id="811" r:id="rId4"/>
    <p:sldId id="812" r:id="rId5"/>
    <p:sldId id="813" r:id="rId6"/>
    <p:sldId id="815" r:id="rId7"/>
    <p:sldId id="814" r:id="rId8"/>
    <p:sldId id="817" r:id="rId9"/>
    <p:sldId id="818" r:id="rId10"/>
    <p:sldId id="819" r:id="rId11"/>
    <p:sldId id="820" r:id="rId12"/>
    <p:sldId id="821" r:id="rId13"/>
    <p:sldId id="824" r:id="rId14"/>
    <p:sldId id="825" r:id="rId15"/>
    <p:sldId id="827" r:id="rId16"/>
    <p:sldId id="826" r:id="rId17"/>
    <p:sldId id="830" r:id="rId18"/>
    <p:sldId id="822" r:id="rId19"/>
    <p:sldId id="828" r:id="rId20"/>
    <p:sldId id="829" r:id="rId21"/>
    <p:sldId id="831" r:id="rId22"/>
    <p:sldId id="832" r:id="rId23"/>
    <p:sldId id="833" r:id="rId24"/>
    <p:sldId id="840" r:id="rId25"/>
    <p:sldId id="834" r:id="rId26"/>
    <p:sldId id="836" r:id="rId27"/>
    <p:sldId id="835" r:id="rId28"/>
    <p:sldId id="837" r:id="rId29"/>
    <p:sldId id="838" r:id="rId30"/>
    <p:sldId id="842" r:id="rId31"/>
    <p:sldId id="843" r:id="rId32"/>
    <p:sldId id="841" r:id="rId33"/>
    <p:sldId id="844" r:id="rId34"/>
    <p:sldId id="845" r:id="rId35"/>
    <p:sldId id="846" r:id="rId36"/>
    <p:sldId id="847" r:id="rId37"/>
    <p:sldId id="849" r:id="rId38"/>
    <p:sldId id="850" r:id="rId39"/>
    <p:sldId id="848" r:id="rId40"/>
    <p:sldId id="851" r:id="rId41"/>
    <p:sldId id="852" r:id="rId42"/>
    <p:sldId id="853" r:id="rId43"/>
    <p:sldId id="854" r:id="rId44"/>
    <p:sldId id="855" r:id="rId45"/>
    <p:sldId id="856" r:id="rId46"/>
    <p:sldId id="857" r:id="rId47"/>
    <p:sldId id="858" r:id="rId48"/>
    <p:sldId id="859" r:id="rId49"/>
    <p:sldId id="862" r:id="rId50"/>
    <p:sldId id="863" r:id="rId51"/>
    <p:sldId id="861" r:id="rId52"/>
    <p:sldId id="860" r:id="rId53"/>
    <p:sldId id="520" r:id="rId54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MS PGothic" panose="020B0600070205080204" pitchFamily="34" charset="-128"/>
      <p:regular r:id="rId60"/>
    </p:embeddedFont>
    <p:embeddedFont>
      <p:font typeface="Tahoma" panose="020B0604030504040204" pitchFamily="34" charset="0"/>
      <p:regular r:id="rId61"/>
      <p:bold r:id="rId62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89964" autoAdjust="0"/>
  </p:normalViewPr>
  <p:slideViewPr>
    <p:cSldViewPr>
      <p:cViewPr varScale="1">
        <p:scale>
          <a:sx n="66" d="100"/>
          <a:sy n="66" d="100"/>
        </p:scale>
        <p:origin x="157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19-BST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19. Binary Search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</a:t>
            </a:r>
            <a:r>
              <a:rPr lang="en-US" dirty="0" smtClean="0"/>
              <a:t>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latin typeface="Consolas" panose="020B0609020204030204" pitchFamily="49" charset="0"/>
              </a:rPr>
              <a:t>find(2)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444069" y="2867528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910669" y="36581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901269" y="36581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6058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5202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cxnSp>
        <p:nvCxnSpPr>
          <p:cNvPr id="12" name="AutoShape 9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986869" y="4258178"/>
            <a:ext cx="304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0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3901269" y="4258178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3825069" y="3467603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2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3291669" y="3467603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3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4282269" y="4258178"/>
            <a:ext cx="5334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4346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063069" y="365810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20269" y="2896103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>
                <a:latin typeface="+mj-lt"/>
              </a:rPr>
              <a:t>10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977469" y="365810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30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758269" y="457250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596469" y="457250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25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587069" y="4572503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45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5220072" y="3126935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10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5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2 = 2, found</a:t>
            </a: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2605869" y="304850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>
              <a:latin typeface="+mj-lt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2453469" y="2505578"/>
            <a:ext cx="729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root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2834469" y="242937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2529669" y="2276978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</a:t>
            </a:r>
            <a:r>
              <a:rPr lang="en-US" dirty="0" smtClean="0"/>
              <a:t>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find(25)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1340768" y="2088706"/>
            <a:ext cx="729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root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1721768" y="2012506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1416968" y="186010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2483768" y="236063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1950368" y="31512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Oval 23"/>
          <p:cNvSpPr>
            <a:spLocks noChangeArrowheads="1"/>
          </p:cNvSpPr>
          <p:nvPr/>
        </p:nvSpPr>
        <p:spPr bwMode="auto">
          <a:xfrm>
            <a:off x="2940968" y="31512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Oval 24"/>
          <p:cNvSpPr>
            <a:spLocks noChangeArrowheads="1"/>
          </p:cNvSpPr>
          <p:nvPr/>
        </p:nvSpPr>
        <p:spPr bwMode="auto">
          <a:xfrm>
            <a:off x="2559968" y="39894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34" name="AutoShape 25"/>
          <p:cNvCxnSpPr>
            <a:cxnSpLocks noChangeShapeType="1"/>
            <a:stCxn id="32" idx="4"/>
            <a:endCxn id="33" idx="0"/>
          </p:cNvCxnSpPr>
          <p:nvPr/>
        </p:nvCxnSpPr>
        <p:spPr bwMode="auto">
          <a:xfrm flipH="1">
            <a:off x="2940968" y="3751287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26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2864768" y="2960712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27"/>
          <p:cNvCxnSpPr>
            <a:cxnSpLocks noChangeShapeType="1"/>
            <a:stCxn id="30" idx="4"/>
            <a:endCxn id="31" idx="0"/>
          </p:cNvCxnSpPr>
          <p:nvPr/>
        </p:nvCxnSpPr>
        <p:spPr bwMode="auto">
          <a:xfrm flipH="1">
            <a:off x="2331368" y="2960712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28"/>
          <p:cNvCxnSpPr>
            <a:cxnSpLocks noChangeShapeType="1"/>
            <a:stCxn id="33" idx="4"/>
            <a:endCxn id="38" idx="0"/>
          </p:cNvCxnSpPr>
          <p:nvPr/>
        </p:nvCxnSpPr>
        <p:spPr bwMode="auto">
          <a:xfrm flipH="1">
            <a:off x="2255168" y="4589487"/>
            <a:ext cx="685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1874168" y="48276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636168" y="2389212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950368" y="4827612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636168" y="4065612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30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2102768" y="3151212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559968" y="5665812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3017168" y="3151212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45</a:t>
            </a:r>
          </a:p>
        </p:txBody>
      </p:sp>
      <p:sp>
        <p:nvSpPr>
          <p:cNvPr id="45" name="Oval 36"/>
          <p:cNvSpPr>
            <a:spLocks noChangeArrowheads="1"/>
          </p:cNvSpPr>
          <p:nvPr/>
        </p:nvSpPr>
        <p:spPr bwMode="auto">
          <a:xfrm>
            <a:off x="2483768" y="56658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46" name="AutoShape 37"/>
          <p:cNvCxnSpPr>
            <a:cxnSpLocks noChangeShapeType="1"/>
            <a:stCxn id="38" idx="4"/>
            <a:endCxn id="45" idx="0"/>
          </p:cNvCxnSpPr>
          <p:nvPr/>
        </p:nvCxnSpPr>
        <p:spPr bwMode="auto">
          <a:xfrm>
            <a:off x="2255168" y="5427687"/>
            <a:ext cx="6096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5118559" y="2808445"/>
            <a:ext cx="228600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5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45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25 = 25, found</a:t>
            </a:r>
          </a:p>
        </p:txBody>
      </p:sp>
    </p:spTree>
    <p:extLst>
      <p:ext uri="{BB962C8B-B14F-4D97-AF65-F5344CB8AC3E}">
        <p14:creationId xmlns:p14="http://schemas.microsoft.com/office/powerpoint/2010/main" val="40822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 </a:t>
            </a:r>
            <a:r>
              <a:rPr lang="en-US" dirty="0" smtClean="0"/>
              <a:t>–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IntBinaryTree</a:t>
            </a:r>
            <a:r>
              <a:rPr lang="en-US" sz="1800" smtClean="0">
                <a:latin typeface="Consolas" panose="020B0609020204030204" pitchFamily="49" charset="0"/>
              </a:rPr>
              <a:t>::find(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 smtClean="0">
                <a:latin typeface="Consolas" panose="020B0609020204030204" pitchFamily="49" charset="0"/>
              </a:rPr>
              <a:t>){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// The function starts from the root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</a:rPr>
              <a:t>TreeNode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*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 root;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 ==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latin typeface="Consolas" panose="020B0609020204030204" pitchFamily="49" charset="0"/>
              </a:rPr>
              <a:t>;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value is found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</a:rPr>
              <a:t>nodePtr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-&gt;left;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</a:rPr>
              <a:t>nodePtr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-&gt;right;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latin typeface="Consolas" panose="020B0609020204030204" pitchFamily="49" charset="0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value not found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770240" y="4068938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236840" y="48595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227440" y="48595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9320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8464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3" name="AutoShape 9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5313040" y="5459588"/>
            <a:ext cx="304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0"/>
          <p:cNvCxnSpPr>
            <a:cxnSpLocks noChangeShapeType="1"/>
            <a:stCxn id="10" idx="4"/>
            <a:endCxn id="12" idx="0"/>
          </p:cNvCxnSpPr>
          <p:nvPr/>
        </p:nvCxnSpPr>
        <p:spPr bwMode="auto">
          <a:xfrm flipH="1">
            <a:off x="6227440" y="5459588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1"/>
          <p:cNvCxnSpPr>
            <a:cxnSpLocks noChangeShapeType="1"/>
            <a:stCxn id="8" idx="4"/>
            <a:endCxn id="10" idx="0"/>
          </p:cNvCxnSpPr>
          <p:nvPr/>
        </p:nvCxnSpPr>
        <p:spPr bwMode="auto">
          <a:xfrm>
            <a:off x="6151240" y="4669013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2"/>
          <p:cNvCxnSpPr>
            <a:cxnSpLocks noChangeShapeType="1"/>
            <a:stCxn id="8" idx="4"/>
            <a:endCxn id="9" idx="0"/>
          </p:cNvCxnSpPr>
          <p:nvPr/>
        </p:nvCxnSpPr>
        <p:spPr bwMode="auto">
          <a:xfrm flipH="1">
            <a:off x="5617840" y="4669013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3"/>
          <p:cNvCxnSpPr>
            <a:cxnSpLocks noChangeShapeType="1"/>
            <a:stCxn id="10" idx="4"/>
            <a:endCxn id="18" idx="0"/>
          </p:cNvCxnSpPr>
          <p:nvPr/>
        </p:nvCxnSpPr>
        <p:spPr bwMode="auto">
          <a:xfrm>
            <a:off x="6608440" y="5459588"/>
            <a:ext cx="5334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7608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389240" y="485951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846440" y="4097513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10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303640" y="485951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30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084440" y="577391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922640" y="577391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913240" y="5773913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45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7446640" y="4211813"/>
            <a:ext cx="2286000" cy="1815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10 &lt; 25, </a:t>
            </a:r>
            <a:r>
              <a:rPr lang="en-US" sz="1600" dirty="0" smtClean="0"/>
              <a:t>right</a:t>
            </a:r>
          </a:p>
          <a:p>
            <a:pPr eaLnBrk="0" hangingPunct="0">
              <a:spcBef>
                <a:spcPct val="50000"/>
              </a:spcBef>
            </a:pPr>
            <a:endParaRPr lang="en-US" sz="1600" dirty="0"/>
          </a:p>
          <a:p>
            <a:pPr eaLnBrk="0" hangingPunct="0">
              <a:spcBef>
                <a:spcPct val="50000"/>
              </a:spcBef>
            </a:pPr>
            <a:r>
              <a:rPr lang="en-US" sz="1600" dirty="0"/>
              <a:t>30 &gt; 25, left</a:t>
            </a:r>
          </a:p>
          <a:p>
            <a:pPr eaLnBrk="0" hangingPunct="0">
              <a:spcBef>
                <a:spcPct val="50000"/>
              </a:spcBef>
            </a:pPr>
            <a:endParaRPr lang="en-US" sz="1600" dirty="0" smtClean="0"/>
          </a:p>
          <a:p>
            <a:pPr eaLnBrk="0" hangingPunct="0">
              <a:spcBef>
                <a:spcPct val="50000"/>
              </a:spcBef>
            </a:pPr>
            <a:r>
              <a:rPr lang="en-US" sz="1600" dirty="0" smtClean="0"/>
              <a:t>25 </a:t>
            </a:r>
            <a:r>
              <a:rPr lang="en-US" sz="1600" dirty="0"/>
              <a:t>= 25, found</a:t>
            </a:r>
          </a:p>
        </p:txBody>
      </p:sp>
    </p:spTree>
    <p:extLst>
      <p:ext uri="{BB962C8B-B14F-4D97-AF65-F5344CB8AC3E}">
        <p14:creationId xmlns:p14="http://schemas.microsoft.com/office/powerpoint/2010/main" val="41028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</a:t>
            </a:r>
            <a:r>
              <a:rPr lang="en-US" dirty="0"/>
              <a:t>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insertion will be performed at a leaf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dirty="0"/>
              <a:t>Any empty node is a possible location for an </a:t>
            </a:r>
            <a:r>
              <a:rPr lang="en-US" dirty="0" smtClean="0"/>
              <a:t>insertion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Values </a:t>
            </a:r>
            <a:r>
              <a:rPr lang="en-US" dirty="0"/>
              <a:t>which may be inserted at any empty node depend on the surrounding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6" descr="C:\Users\dwharder\Desktop\d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84438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dirty="0" smtClean="0"/>
              <a:t>Which values can be held by empty node?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7" descr="C:\Users\dwharder\Desktop\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04864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62088" y="5008560"/>
            <a:ext cx="223224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node may hold 48, 49, or </a:t>
            </a:r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178212" y="3789040"/>
            <a:ext cx="1329892" cy="1219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dirty="0" smtClean="0"/>
              <a:t>Which values can be held by empty node?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1" name="Picture 8" descr="C:\Users\dwharder\Desktop\d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84438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62088" y="5008560"/>
            <a:ext cx="223224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node may hold </a:t>
            </a:r>
            <a:r>
              <a:rPr lang="en-US" dirty="0" smtClean="0"/>
              <a:t>35, 36, 37 or 38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483768" y="4365104"/>
            <a:ext cx="1694444" cy="643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</a:t>
            </a:r>
            <a:r>
              <a:rPr lang="en-US" dirty="0" smtClean="0"/>
              <a:t>BST –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Like find</a:t>
            </a:r>
            <a:r>
              <a:rPr lang="en-US" dirty="0"/>
              <a:t>, </a:t>
            </a:r>
            <a:r>
              <a:rPr lang="en-US" dirty="0" smtClean="0"/>
              <a:t>algorithm will </a:t>
            </a:r>
            <a:r>
              <a:rPr lang="en-US" dirty="0"/>
              <a:t>step through the tree</a:t>
            </a:r>
          </a:p>
          <a:p>
            <a:pPr lvl="1"/>
            <a:r>
              <a:rPr lang="en-US" dirty="0" smtClean="0"/>
              <a:t>If algorithm find </a:t>
            </a:r>
            <a:r>
              <a:rPr lang="en-US" dirty="0"/>
              <a:t>the object </a:t>
            </a:r>
            <a:r>
              <a:rPr lang="en-US" dirty="0">
                <a:solidFill>
                  <a:srgbClr val="0070C0"/>
                </a:solidFill>
              </a:rPr>
              <a:t>already in the tree</a:t>
            </a:r>
            <a:r>
              <a:rPr lang="en-US" dirty="0"/>
              <a:t>, </a:t>
            </a:r>
            <a:r>
              <a:rPr lang="en-US" dirty="0" smtClean="0"/>
              <a:t>it will </a:t>
            </a:r>
            <a:r>
              <a:rPr lang="en-US" dirty="0"/>
              <a:t>return</a:t>
            </a:r>
          </a:p>
          <a:p>
            <a:pPr lvl="2"/>
            <a:r>
              <a:rPr lang="en-US" dirty="0"/>
              <a:t>The object is already in the binary search tree (</a:t>
            </a:r>
            <a:r>
              <a:rPr lang="en-US" dirty="0">
                <a:solidFill>
                  <a:srgbClr val="0070C0"/>
                </a:solidFill>
              </a:rPr>
              <a:t>no duplicates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Otherwise</a:t>
            </a:r>
            <a:r>
              <a:rPr lang="en-US" dirty="0"/>
              <a:t>, </a:t>
            </a:r>
            <a:r>
              <a:rPr lang="en-US" dirty="0" smtClean="0"/>
              <a:t>algorithm will </a:t>
            </a:r>
            <a:r>
              <a:rPr lang="en-US" dirty="0">
                <a:solidFill>
                  <a:srgbClr val="0070C0"/>
                </a:solidFill>
              </a:rPr>
              <a:t>arrive at an empty node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 will be </a:t>
            </a:r>
            <a:r>
              <a:rPr lang="en-US" dirty="0">
                <a:solidFill>
                  <a:srgbClr val="0070C0"/>
                </a:solidFill>
              </a:rPr>
              <a:t>inserted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into that location</a:t>
            </a:r>
          </a:p>
          <a:p>
            <a:endParaRPr lang="en-US" dirty="0" smtClean="0"/>
          </a:p>
          <a:p>
            <a:r>
              <a:rPr lang="en-US" dirty="0" smtClean="0"/>
              <a:t>Why no duplicates?</a:t>
            </a:r>
          </a:p>
          <a:p>
            <a:pPr lvl="1"/>
            <a:r>
              <a:rPr lang="en-US" dirty="0" smtClean="0"/>
              <a:t>In reality, it is seldom the case where duplicate elements in a BST must be stored as separate entities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</a:t>
            </a:r>
            <a:r>
              <a:rPr lang="en-US" dirty="0" smtClean="0"/>
              <a:t>BST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32606"/>
          </a:xfrm>
        </p:spPr>
        <p:txBody>
          <a:bodyPr/>
          <a:lstStyle/>
          <a:p>
            <a:r>
              <a:rPr lang="en-US" dirty="0" err="1" smtClean="0"/>
              <a:t>insertNode</a:t>
            </a:r>
            <a:r>
              <a:rPr lang="en-US" dirty="0" smtClean="0"/>
              <a:t>(20)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209800" y="2209800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676400" y="30003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667000" y="30003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3716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2860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1" name="AutoShape 9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1752600" y="3600450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0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667000" y="3600450"/>
            <a:ext cx="3810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1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2590800" y="2809875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2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2057400" y="2809875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3"/>
          <p:cNvCxnSpPr>
            <a:cxnSpLocks noChangeShapeType="1"/>
            <a:stCxn id="8" idx="4"/>
            <a:endCxn id="16" idx="0"/>
          </p:cNvCxnSpPr>
          <p:nvPr/>
        </p:nvCxnSpPr>
        <p:spPr bwMode="auto">
          <a:xfrm>
            <a:off x="3048000" y="3600450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2004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28800" y="30003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86000" y="22383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10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743200" y="3000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30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524000" y="3914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362200" y="39147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352800" y="3914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45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48064" y="2689514"/>
            <a:ext cx="3429000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10 &lt; 20,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30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25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Insert 20 on left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1676400" y="5562600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752600" y="5638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20</a:t>
            </a:r>
          </a:p>
        </p:txBody>
      </p:sp>
      <p:cxnSp>
        <p:nvCxnSpPr>
          <p:cNvPr id="26" name="AutoShape 24"/>
          <p:cNvCxnSpPr>
            <a:cxnSpLocks noChangeShapeType="1"/>
            <a:stCxn id="10" idx="4"/>
            <a:endCxn id="24" idx="0"/>
          </p:cNvCxnSpPr>
          <p:nvPr/>
        </p:nvCxnSpPr>
        <p:spPr bwMode="auto">
          <a:xfrm flipH="1">
            <a:off x="2057400" y="4438650"/>
            <a:ext cx="609600" cy="10953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3121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10889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latin typeface="Consolas" panose="020B0609020204030204" pitchFamily="49" charset="0"/>
              </a:rPr>
              <a:t>IntBinaryTree</a:t>
            </a:r>
            <a:r>
              <a:rPr lang="en-US" sz="1500" dirty="0">
                <a:latin typeface="Consolas" panose="020B0609020204030204" pitchFamily="49" charset="0"/>
              </a:rPr>
              <a:t>::</a:t>
            </a:r>
            <a:r>
              <a:rPr lang="en-US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insertNode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 smtClean="0">
                <a:latin typeface="Consolas" panose="020B0609020204030204" pitchFamily="49" charset="0"/>
              </a:rPr>
              <a:t>) {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</a:rPr>
              <a:t>TreeNode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*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, *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; 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Pointer to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create new node &amp; traverse tree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</a:t>
            </a:r>
            <a:r>
              <a:rPr lang="en-US" sz="1500" dirty="0" err="1" smtClean="0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new </a:t>
            </a:r>
            <a:r>
              <a:rPr lang="en-US" sz="1500" dirty="0" err="1">
                <a:latin typeface="Consolas" panose="020B0609020204030204" pitchFamily="49" charset="0"/>
              </a:rPr>
              <a:t>TreeNode</a:t>
            </a:r>
            <a:r>
              <a:rPr lang="en-US" sz="1500" dirty="0" smtClean="0">
                <a:latin typeface="Consolas" panose="020B0609020204030204" pitchFamily="49" charset="0"/>
              </a:rPr>
              <a:t>;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Create a new node</a:t>
            </a:r>
            <a:b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-</a:t>
            </a:r>
            <a:r>
              <a:rPr lang="en-US" sz="1500" dirty="0">
                <a:latin typeface="Consolas" panose="020B0609020204030204" pitchFamily="49" charset="0"/>
              </a:rPr>
              <a:t>&gt;value = 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-</a:t>
            </a:r>
            <a:r>
              <a:rPr lang="en-US" sz="1500" dirty="0">
                <a:latin typeface="Consolas" panose="020B0609020204030204" pitchFamily="49" charset="0"/>
              </a:rPr>
              <a:t>&gt;left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-&gt;right = NULL;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if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(!</a:t>
            </a:r>
            <a:r>
              <a:rPr lang="en-US" sz="1500" dirty="0" smtClean="0">
                <a:latin typeface="Consolas" panose="020B0609020204030204" pitchFamily="49" charset="0"/>
              </a:rPr>
              <a:t>root)  root </a:t>
            </a:r>
            <a:r>
              <a:rPr lang="en-US" sz="1500" dirty="0">
                <a:latin typeface="Consolas" panose="020B0609020204030204" pitchFamily="49" charset="0"/>
              </a:rPr>
              <a:t>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;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If tree is empty.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</a:rPr>
              <a:t> {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// Tree is not empty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root; </a:t>
            </a:r>
            <a:endParaRPr lang="en-US" sz="15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 != NULL</a:t>
            </a:r>
            <a:r>
              <a:rPr lang="en-US" sz="1500" dirty="0" smtClean="0">
                <a:latin typeface="Consolas" panose="020B0609020204030204" pitchFamily="49" charset="0"/>
              </a:rPr>
              <a:t>) {     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 &lt;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-&gt;value</a:t>
            </a:r>
            <a:r>
              <a:rPr lang="en-US" sz="1500" dirty="0" smtClean="0">
                <a:latin typeface="Consolas" panose="020B0609020204030204" pitchFamily="49" charset="0"/>
              </a:rPr>
              <a:t>) 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Left subtree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</a:t>
            </a:r>
            <a:r>
              <a:rPr lang="en-US" sz="1500" dirty="0" smtClean="0">
                <a:latin typeface="Consolas" panose="020B0609020204030204" pitchFamily="49" charset="0"/>
              </a:rPr>
              <a:t>)  {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</a:t>
            </a:r>
            <a:r>
              <a:rPr lang="en-US" sz="1500" dirty="0" smtClean="0">
                <a:latin typeface="Consolas" panose="020B0609020204030204" pitchFamily="49" charset="0"/>
              </a:rPr>
              <a:t>;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500" dirty="0" smtClean="0">
                <a:latin typeface="Consolas" panose="020B0609020204030204" pitchFamily="49" charset="0"/>
              </a:rPr>
              <a:t>{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-</a:t>
            </a:r>
            <a:r>
              <a:rPr lang="en-US" sz="1500" dirty="0">
                <a:latin typeface="Consolas" panose="020B0609020204030204" pitchFamily="49" charset="0"/>
              </a:rPr>
              <a:t>&gt;left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; break; 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}</a:t>
            </a: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 &gt;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-&gt;value</a:t>
            </a:r>
            <a:r>
              <a:rPr lang="en-US" sz="1500" dirty="0" smtClean="0">
                <a:latin typeface="Consolas" panose="020B0609020204030204" pitchFamily="49" charset="0"/>
              </a:rPr>
              <a:t>) { 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Right subtree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     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-&gt;</a:t>
            </a:r>
            <a:r>
              <a:rPr lang="en-US" sz="1500" dirty="0">
                <a:latin typeface="Consolas" panose="020B0609020204030204" pitchFamily="49" charset="0"/>
              </a:rPr>
              <a:t>right</a:t>
            </a:r>
            <a:r>
              <a:rPr lang="en-US" sz="1500" dirty="0" smtClean="0">
                <a:latin typeface="Consolas" panose="020B0609020204030204" pitchFamily="49" charset="0"/>
              </a:rPr>
              <a:t>)   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-&gt;right;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   else  { 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-</a:t>
            </a:r>
            <a:r>
              <a:rPr lang="en-US" sz="1500" dirty="0">
                <a:latin typeface="Consolas" panose="020B0609020204030204" pitchFamily="49" charset="0"/>
              </a:rPr>
              <a:t>&gt;right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;   break;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500" dirty="0" smtClean="0">
                <a:latin typeface="Consolas" panose="020B0609020204030204" pitchFamily="49" charset="0"/>
              </a:rPr>
              <a:t>{  </a:t>
            </a:r>
            <a:r>
              <a:rPr lang="en-US" sz="1500" dirty="0" err="1" smtClean="0">
                <a:latin typeface="Consolas" panose="020B0609020204030204" pitchFamily="49" charset="0"/>
              </a:rPr>
              <a:t>cout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&lt;&lt; "Duplicate value found in tree.\n</a:t>
            </a:r>
            <a:r>
              <a:rPr lang="en-US" sz="1500" dirty="0" smtClean="0">
                <a:latin typeface="Consolas" panose="020B0609020204030204" pitchFamily="49" charset="0"/>
              </a:rPr>
              <a:t>"; break;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0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</a:t>
            </a:r>
            <a:r>
              <a:rPr lang="en-US" dirty="0" smtClean="0"/>
              <a:t>Observation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may unbalance the tree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construct degenerate </a:t>
            </a:r>
            <a:r>
              <a:rPr lang="en-US" dirty="0" smtClean="0"/>
              <a:t>BST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example is </a:t>
            </a:r>
            <a:r>
              <a:rPr lang="en-US" dirty="0" smtClean="0"/>
              <a:t>equivalent </a:t>
            </a:r>
            <a:r>
              <a:rPr lang="en-US" dirty="0"/>
              <a:t>to a linked </a:t>
            </a:r>
            <a:r>
              <a:rPr lang="en-US" dirty="0" smtClean="0"/>
              <a:t>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 descr="C:\Users\dwharder\Desktop\variants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22" y="2228559"/>
            <a:ext cx="3573332" cy="462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Binary Search Tree (BST)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a binary tree, we can dictate an order on the two children</a:t>
            </a:r>
          </a:p>
          <a:p>
            <a:endParaRPr lang="en-US" dirty="0"/>
          </a:p>
          <a:p>
            <a:r>
              <a:rPr lang="en-US" dirty="0" smtClean="0"/>
              <a:t>Binary Search </a:t>
            </a:r>
            <a:r>
              <a:rPr lang="en-US" dirty="0"/>
              <a:t>T</a:t>
            </a:r>
            <a:r>
              <a:rPr lang="en-US" dirty="0" smtClean="0"/>
              <a:t>ree (BST) defines the following order</a:t>
            </a:r>
            <a:r>
              <a:rPr lang="en-US" dirty="0"/>
              <a:t>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All elements in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left sub-tree to be less </a:t>
            </a:r>
            <a:r>
              <a:rPr lang="en-US" dirty="0"/>
              <a:t>than the </a:t>
            </a:r>
            <a:r>
              <a:rPr lang="en-US" dirty="0" smtClean="0"/>
              <a:t>element stored </a:t>
            </a:r>
            <a:r>
              <a:rPr lang="en-US" dirty="0"/>
              <a:t>in the root node, </a:t>
            </a:r>
            <a:r>
              <a:rPr lang="en-US" dirty="0" smtClean="0"/>
              <a:t>and</a:t>
            </a:r>
          </a:p>
          <a:p>
            <a:pPr lvl="4"/>
            <a:endParaRPr lang="en-US" dirty="0"/>
          </a:p>
          <a:p>
            <a:pPr lvl="1"/>
            <a:r>
              <a:rPr lang="en-US" dirty="0" smtClean="0"/>
              <a:t>All elements in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right sub-tree to be greater</a:t>
            </a:r>
            <a:r>
              <a:rPr lang="en-US" dirty="0"/>
              <a:t> than the </a:t>
            </a:r>
            <a:r>
              <a:rPr lang="en-US" dirty="0" smtClean="0"/>
              <a:t>element in </a:t>
            </a:r>
            <a:r>
              <a:rPr lang="en-US" dirty="0"/>
              <a:t>the root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  <a:endParaRPr lang="en-GB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2</a:t>
            </a:fld>
            <a:endParaRPr lang="en-GB">
              <a:latin typeface="+mn-lt"/>
            </a:endParaRPr>
          </a:p>
        </p:txBody>
      </p:sp>
      <p:pic>
        <p:nvPicPr>
          <p:cNvPr id="6" name="Picture 5" descr="C:\Users\dwharder\Desktop\b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33" y="4419004"/>
            <a:ext cx="4346343" cy="181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56234" y="5157192"/>
            <a:ext cx="216024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subtrees </a:t>
            </a:r>
            <a:r>
              <a:rPr lang="en-US" dirty="0" smtClean="0"/>
              <a:t>will themselves </a:t>
            </a:r>
            <a:r>
              <a:rPr lang="en-US" dirty="0"/>
              <a:t>be binary search </a:t>
            </a:r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Observation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these binary search trees store the same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Resultant tree depends on the </a:t>
            </a:r>
            <a:r>
              <a:rPr lang="en-US" dirty="0"/>
              <a:t>order in which the values are </a:t>
            </a:r>
            <a:r>
              <a:rPr lang="en-US" dirty="0" smtClean="0"/>
              <a:t>inserted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5" descr="C:\Users\dwharder\Desktop\varia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93912"/>
            <a:ext cx="7800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SearchNode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function determines if the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value 3 is in the tree.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IntBinaryTree.h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main(void)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tree;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&lt;&lt; "Inserting nodes.\n";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(5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(8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(3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(12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(9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if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tree.find</a:t>
            </a:r>
            <a:r>
              <a:rPr lang="en-US" sz="1600" dirty="0" smtClean="0">
                <a:latin typeface="Consolas" panose="020B0609020204030204" pitchFamily="49" charset="0"/>
              </a:rPr>
              <a:t>(3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&lt;&lt; "3 is found in the tree.\n";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else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&lt;&lt; "3 was not found in the tree.\n";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508104" y="2007175"/>
            <a:ext cx="2780908" cy="917769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dirty="0">
                <a:solidFill>
                  <a:schemeClr val="tx1"/>
                </a:solidFill>
              </a:rPr>
              <a:t>Inserting nodes.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 is found in the tree.</a:t>
            </a:r>
          </a:p>
        </p:txBody>
      </p:sp>
    </p:spTree>
    <p:extLst>
      <p:ext uri="{BB962C8B-B14F-4D97-AF65-F5344CB8AC3E}">
        <p14:creationId xmlns:p14="http://schemas.microsoft.com/office/powerpoint/2010/main" val="8366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binary tree built by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5" descr="Figure 20-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576" y="1844824"/>
            <a:ext cx="432241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5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node being erased is not always going to be a leaf node</a:t>
            </a:r>
          </a:p>
          <a:p>
            <a:r>
              <a:rPr lang="en-US" dirty="0" smtClean="0"/>
              <a:t>There </a:t>
            </a:r>
            <a:r>
              <a:rPr lang="en-US" dirty="0"/>
              <a:t>are three possible scenarios:</a:t>
            </a:r>
          </a:p>
          <a:p>
            <a:pPr lvl="1"/>
            <a:r>
              <a:rPr lang="en-US" dirty="0"/>
              <a:t>The node is a leaf node,</a:t>
            </a:r>
          </a:p>
          <a:p>
            <a:pPr lvl="1"/>
            <a:r>
              <a:rPr lang="en-US" dirty="0"/>
              <a:t>It has exactly one child, or</a:t>
            </a:r>
          </a:p>
          <a:p>
            <a:pPr lvl="1"/>
            <a:r>
              <a:rPr lang="en-US" dirty="0"/>
              <a:t>It has two children (it is a full node)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5" descr="C:\Users\dwharder\Desktop\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679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8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584176"/>
          </a:xfrm>
        </p:spPr>
        <p:txBody>
          <a:bodyPr/>
          <a:lstStyle/>
          <a:p>
            <a:r>
              <a:rPr lang="en-US" dirty="0" smtClean="0"/>
              <a:t>Deleting </a:t>
            </a:r>
            <a:r>
              <a:rPr lang="en-US" dirty="0"/>
              <a:t>a leaf node is easy 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its parent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the child pointer that links to it to NULL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the node’s </a:t>
            </a:r>
            <a:r>
              <a:rPr lang="en-US" dirty="0" smtClean="0"/>
              <a:t>memory</a:t>
            </a:r>
          </a:p>
          <a:p>
            <a:endParaRPr lang="en-US" dirty="0"/>
          </a:p>
          <a:p>
            <a:r>
              <a:rPr lang="en-US" dirty="0"/>
              <a:t>Consider deleting node containing </a:t>
            </a:r>
            <a:r>
              <a:rPr lang="en-US" dirty="0" smtClean="0"/>
              <a:t>25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09488" y="371703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760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7666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712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856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cxnSp>
        <p:nvCxnSpPr>
          <p:cNvPr id="12" name="AutoShape 9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852288" y="5107682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0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1766688" y="5107682"/>
            <a:ext cx="3810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1690488" y="4317107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2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1157088" y="4317107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3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2147688" y="5107682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3000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928488" y="45076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385688" y="37456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10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842888" y="45076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30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23688" y="54220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461888" y="54220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25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452488" y="54220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45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2088" y="3974207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25 = 25, delete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948288" y="371703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148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4054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1100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cxnSp>
        <p:nvCxnSpPr>
          <p:cNvPr id="29" name="AutoShape 26"/>
          <p:cNvCxnSpPr>
            <a:cxnSpLocks noChangeShapeType="1"/>
            <a:stCxn id="26" idx="4"/>
            <a:endCxn id="28" idx="0"/>
          </p:cNvCxnSpPr>
          <p:nvPr/>
        </p:nvCxnSpPr>
        <p:spPr bwMode="auto">
          <a:xfrm flipH="1">
            <a:off x="6491088" y="5107682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27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7329288" y="4317107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28"/>
          <p:cNvCxnSpPr>
            <a:cxnSpLocks noChangeShapeType="1"/>
            <a:stCxn id="25" idx="4"/>
            <a:endCxn id="26" idx="0"/>
          </p:cNvCxnSpPr>
          <p:nvPr/>
        </p:nvCxnSpPr>
        <p:spPr bwMode="auto">
          <a:xfrm flipH="1">
            <a:off x="6795888" y="4317107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29"/>
          <p:cNvCxnSpPr>
            <a:cxnSpLocks noChangeShapeType="1"/>
            <a:stCxn id="27" idx="4"/>
            <a:endCxn id="33" idx="0"/>
          </p:cNvCxnSpPr>
          <p:nvPr/>
        </p:nvCxnSpPr>
        <p:spPr bwMode="auto">
          <a:xfrm>
            <a:off x="7786488" y="5107682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388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567288" y="45076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024488" y="37456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10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481688" y="45076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30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6262488" y="54220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8091288" y="54220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45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271888" y="4812407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deleting node containing 75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6" descr="C:\Users\dwharder\Desktop\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3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deleting node containing 75</a:t>
            </a:r>
          </a:p>
          <a:p>
            <a:pPr lvl="1"/>
            <a:r>
              <a:rPr lang="en-US" dirty="0"/>
              <a:t>The node is deleted and </a:t>
            </a:r>
            <a:r>
              <a:rPr lang="en-US" dirty="0" smtClean="0"/>
              <a:t>left child of </a:t>
            </a:r>
            <a:r>
              <a:rPr lang="en-US" dirty="0"/>
              <a:t>81 is set to </a:t>
            </a:r>
            <a:r>
              <a:rPr lang="en-US" dirty="0" smtClean="0"/>
              <a:t>NULL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7" name="Picture 2" descr="C:\Users\dwharder\Desktop\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1867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</a:t>
            </a:r>
            <a:r>
              <a:rPr lang="en-US" dirty="0" smtClean="0"/>
              <a:t>node containing 40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7" descr="C:\Users\dwharder\Desktop\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</a:t>
            </a:r>
            <a:r>
              <a:rPr lang="en-US" dirty="0" smtClean="0"/>
              <a:t>node containing 40</a:t>
            </a:r>
            <a:endParaRPr lang="en-US" dirty="0"/>
          </a:p>
          <a:p>
            <a:pPr lvl="1"/>
            <a:r>
              <a:rPr lang="en-US" dirty="0" smtClean="0"/>
              <a:t>Node is deleted and right child of 39 is set to NULL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Picture 2" descr="C:\Users\dwharder\Desktop\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4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</a:t>
            </a:r>
            <a:r>
              <a:rPr lang="en-US" dirty="0" smtClean="0"/>
              <a:t>Node – Node With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node has only one </a:t>
            </a:r>
            <a:r>
              <a:rPr lang="en-US" dirty="0" smtClean="0"/>
              <a:t>child (left or right)</a:t>
            </a:r>
          </a:p>
          <a:p>
            <a:pPr lvl="1"/>
            <a:r>
              <a:rPr lang="en-US" dirty="0" smtClean="0"/>
              <a:t>Simply </a:t>
            </a:r>
            <a:r>
              <a:rPr lang="en-US" dirty="0"/>
              <a:t>promote the </a:t>
            </a:r>
            <a:r>
              <a:rPr lang="en-US" dirty="0" smtClean="0"/>
              <a:t>subtree </a:t>
            </a:r>
            <a:r>
              <a:rPr lang="en-US" dirty="0"/>
              <a:t>associated with the child</a:t>
            </a:r>
          </a:p>
          <a:p>
            <a:endParaRPr lang="en-US" dirty="0" smtClean="0"/>
          </a:p>
          <a:p>
            <a:r>
              <a:rPr lang="en-US" altLang="en-US" dirty="0">
                <a:latin typeface="Arial" charset="0"/>
                <a:cs typeface="Arial" charset="0"/>
              </a:rPr>
              <a:t>Consider </a:t>
            </a:r>
            <a:r>
              <a:rPr lang="en-US" altLang="en-US" dirty="0" smtClean="0">
                <a:latin typeface="Arial" charset="0"/>
                <a:cs typeface="Arial" charset="0"/>
              </a:rPr>
              <a:t>deleting 18 </a:t>
            </a:r>
            <a:r>
              <a:rPr lang="en-US" altLang="en-US" dirty="0">
                <a:latin typeface="Arial" charset="0"/>
                <a:cs typeface="Arial" charset="0"/>
              </a:rPr>
              <a:t>which has one </a:t>
            </a:r>
            <a:r>
              <a:rPr lang="en-US" altLang="en-US" dirty="0" smtClean="0">
                <a:latin typeface="Arial" charset="0"/>
                <a:cs typeface="Arial" charset="0"/>
              </a:rPr>
              <a:t>right child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Node 18 is deleted and  right tree of node 5 is update to point to 21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32004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192" y="3284984"/>
            <a:ext cx="32766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54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</a:t>
            </a:r>
            <a:r>
              <a:rPr lang="en-US" dirty="0" smtClean="0"/>
              <a:t>) – Example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6" descr="C:\Users\dwharder\Desktop\a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792151"/>
            <a:ext cx="41735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dwharder\Desktop\a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9526"/>
            <a:ext cx="8137525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dwharder\Desktop\a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792151"/>
            <a:ext cx="4037012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0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</a:t>
            </a:r>
            <a:r>
              <a:rPr lang="en-US" dirty="0" smtClean="0"/>
              <a:t>Node – Node With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Consider deleting 8 </a:t>
            </a:r>
            <a:r>
              <a:rPr lang="en-US" altLang="en-US" dirty="0">
                <a:latin typeface="Arial" charset="0"/>
                <a:cs typeface="Arial" charset="0"/>
              </a:rPr>
              <a:t>which has one left child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6" name="Picture 6" descr="C:\Users\dwharder\Desktop\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30115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</a:t>
            </a:r>
            <a:r>
              <a:rPr lang="en-US" dirty="0" smtClean="0"/>
              <a:t>Node – Node With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Consider deleting 8 </a:t>
            </a:r>
            <a:r>
              <a:rPr lang="en-US" altLang="en-US" dirty="0">
                <a:latin typeface="Arial" charset="0"/>
                <a:cs typeface="Arial" charset="0"/>
              </a:rPr>
              <a:t>which has one left </a:t>
            </a:r>
            <a:r>
              <a:rPr lang="en-US" altLang="en-US" dirty="0" smtClean="0">
                <a:latin typeface="Arial" charset="0"/>
                <a:cs typeface="Arial" charset="0"/>
              </a:rPr>
              <a:t>child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Node </a:t>
            </a:r>
            <a:r>
              <a:rPr lang="en-US" altLang="en-US" dirty="0">
                <a:latin typeface="Arial" charset="0"/>
                <a:cs typeface="Arial" charset="0"/>
              </a:rPr>
              <a:t>8 is deleted and the </a:t>
            </a:r>
            <a:r>
              <a:rPr lang="en-US" altLang="en-US" dirty="0" smtClean="0">
                <a:latin typeface="Arial" charset="0"/>
                <a:cs typeface="Arial" charset="0"/>
              </a:rPr>
              <a:t>left tree </a:t>
            </a:r>
            <a:r>
              <a:rPr lang="en-US" altLang="en-US" dirty="0">
                <a:latin typeface="Arial" charset="0"/>
                <a:cs typeface="Arial" charset="0"/>
              </a:rPr>
              <a:t>of </a:t>
            </a:r>
            <a:r>
              <a:rPr lang="en-US" altLang="en-US" dirty="0" smtClean="0">
                <a:latin typeface="Arial" charset="0"/>
                <a:cs typeface="Arial" charset="0"/>
              </a:rPr>
              <a:t>11 is </a:t>
            </a:r>
            <a:r>
              <a:rPr lang="en-US" altLang="en-US" dirty="0">
                <a:latin typeface="Arial" charset="0"/>
                <a:cs typeface="Arial" charset="0"/>
              </a:rPr>
              <a:t>updated to point to 3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3" descr="C:\Users\dwharder\Desktop\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9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deleting the </a:t>
            </a:r>
            <a:r>
              <a:rPr lang="en-US" dirty="0"/>
              <a:t>node containing 99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" name="Picture 6" descr="C:\Users\dwharder\Desktop\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1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deleting the </a:t>
            </a:r>
            <a:r>
              <a:rPr lang="en-US" dirty="0"/>
              <a:t>node containing </a:t>
            </a:r>
            <a:r>
              <a:rPr lang="en-US" dirty="0" smtClean="0"/>
              <a:t>99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right tree </a:t>
            </a:r>
            <a:r>
              <a:rPr lang="en-US" dirty="0"/>
              <a:t>of 70 is set to point to </a:t>
            </a:r>
            <a:r>
              <a:rPr lang="en-US" dirty="0" smtClean="0"/>
              <a:t>node 92</a:t>
            </a:r>
            <a:endParaRPr lang="en-US" dirty="0"/>
          </a:p>
          <a:p>
            <a:pPr lvl="1"/>
            <a:r>
              <a:rPr lang="en-US" dirty="0"/>
              <a:t>Again, the order of the tree is maintained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7" name="Picture 7" descr="C:\Users\dwharder\Desktop\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00" y="3212976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</a:t>
            </a:r>
            <a:r>
              <a:rPr lang="en-US" dirty="0" smtClean="0"/>
              <a:t>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not as easily solved if the node has two children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6" name="Picture 5" descr="Figure 20-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2863" y="2017435"/>
            <a:ext cx="6486525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5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node p with two children has to be deleted</a:t>
            </a:r>
          </a:p>
          <a:p>
            <a:pPr lvl="1"/>
            <a:r>
              <a:rPr lang="en-US" dirty="0"/>
              <a:t>Find a position in the right </a:t>
            </a:r>
            <a:r>
              <a:rPr lang="en-US" dirty="0" smtClean="0"/>
              <a:t>subtree of p </a:t>
            </a:r>
            <a:r>
              <a:rPr lang="en-US" dirty="0"/>
              <a:t>to attach </a:t>
            </a:r>
            <a:r>
              <a:rPr lang="en-US" dirty="0" smtClean="0"/>
              <a:t>its left subtree</a:t>
            </a:r>
          </a:p>
          <a:p>
            <a:pPr lvl="2"/>
            <a:r>
              <a:rPr lang="en-US" dirty="0" smtClean="0"/>
              <a:t>Left most node in the right subtree of node p</a:t>
            </a:r>
          </a:p>
          <a:p>
            <a:pPr lvl="1"/>
            <a:r>
              <a:rPr lang="en-US" dirty="0"/>
              <a:t>Attach the </a:t>
            </a:r>
            <a:r>
              <a:rPr lang="en-US" dirty="0" smtClean="0"/>
              <a:t>right </a:t>
            </a:r>
            <a:r>
              <a:rPr lang="en-US" dirty="0"/>
              <a:t>subtree </a:t>
            </a:r>
            <a:r>
              <a:rPr lang="en-US" dirty="0" smtClean="0"/>
              <a:t>of node p to its parent</a:t>
            </a:r>
          </a:p>
          <a:p>
            <a:r>
              <a:rPr lang="en-US" dirty="0" smtClean="0"/>
              <a:t>Consider deleting 10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pSp>
        <p:nvGrpSpPr>
          <p:cNvPr id="164" name="Group 163"/>
          <p:cNvGrpSpPr/>
          <p:nvPr/>
        </p:nvGrpSpPr>
        <p:grpSpPr>
          <a:xfrm>
            <a:off x="189881" y="3654075"/>
            <a:ext cx="2590800" cy="2210827"/>
            <a:chOff x="189881" y="3654075"/>
            <a:chExt cx="2590800" cy="2210827"/>
          </a:xfrm>
        </p:grpSpPr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1028081" y="36540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494681" y="4444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1485281" y="4444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1898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1042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15" name="AutoShape 9"/>
            <p:cNvCxnSpPr>
              <a:cxnSpLocks noChangeShapeType="1"/>
              <a:stCxn id="111" idx="4"/>
              <a:endCxn id="113" idx="0"/>
            </p:cNvCxnSpPr>
            <p:nvPr/>
          </p:nvCxnSpPr>
          <p:spPr bwMode="auto">
            <a:xfrm flipH="1">
              <a:off x="570881" y="5026702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10"/>
            <p:cNvCxnSpPr>
              <a:cxnSpLocks noChangeShapeType="1"/>
              <a:stCxn id="112" idx="4"/>
              <a:endCxn id="114" idx="0"/>
            </p:cNvCxnSpPr>
            <p:nvPr/>
          </p:nvCxnSpPr>
          <p:spPr bwMode="auto">
            <a:xfrm flipH="1">
              <a:off x="1485281" y="5026702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11"/>
            <p:cNvCxnSpPr>
              <a:cxnSpLocks noChangeShapeType="1"/>
              <a:endCxn id="112" idx="0"/>
            </p:cNvCxnSpPr>
            <p:nvPr/>
          </p:nvCxnSpPr>
          <p:spPr bwMode="auto">
            <a:xfrm>
              <a:off x="1409081" y="4254150"/>
              <a:ext cx="457200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12"/>
            <p:cNvCxnSpPr>
              <a:cxnSpLocks noChangeShapeType="1"/>
              <a:endCxn id="111" idx="0"/>
            </p:cNvCxnSpPr>
            <p:nvPr/>
          </p:nvCxnSpPr>
          <p:spPr bwMode="auto">
            <a:xfrm flipH="1">
              <a:off x="875681" y="4254150"/>
              <a:ext cx="533400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AutoShape 13"/>
            <p:cNvCxnSpPr>
              <a:cxnSpLocks noChangeShapeType="1"/>
              <a:stCxn id="112" idx="4"/>
              <a:endCxn id="120" idx="0"/>
            </p:cNvCxnSpPr>
            <p:nvPr/>
          </p:nvCxnSpPr>
          <p:spPr bwMode="auto">
            <a:xfrm>
              <a:off x="1866281" y="5026702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20186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21" name="Text Box 15"/>
            <p:cNvSpPr txBox="1">
              <a:spLocks noChangeArrowheads="1"/>
            </p:cNvSpPr>
            <p:nvPr/>
          </p:nvSpPr>
          <p:spPr bwMode="auto">
            <a:xfrm>
              <a:off x="647081" y="44446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22" name="Text Box 16"/>
            <p:cNvSpPr txBox="1">
              <a:spLocks noChangeArrowheads="1"/>
            </p:cNvSpPr>
            <p:nvPr/>
          </p:nvSpPr>
          <p:spPr bwMode="auto">
            <a:xfrm>
              <a:off x="1104281" y="36826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10</a:t>
              </a:r>
            </a:p>
          </p:txBody>
        </p:sp>
        <p:sp>
          <p:nvSpPr>
            <p:cNvPr id="123" name="Text Box 17"/>
            <p:cNvSpPr txBox="1">
              <a:spLocks noChangeArrowheads="1"/>
            </p:cNvSpPr>
            <p:nvPr/>
          </p:nvSpPr>
          <p:spPr bwMode="auto">
            <a:xfrm>
              <a:off x="1561481" y="44446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>
              <a:off x="342281" y="53590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25" name="Text Box 19"/>
            <p:cNvSpPr txBox="1">
              <a:spLocks noChangeArrowheads="1"/>
            </p:cNvSpPr>
            <p:nvPr/>
          </p:nvSpPr>
          <p:spPr bwMode="auto">
            <a:xfrm>
              <a:off x="1180481" y="53590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26" name="Text Box 20"/>
            <p:cNvSpPr txBox="1">
              <a:spLocks noChangeArrowheads="1"/>
            </p:cNvSpPr>
            <p:nvPr/>
          </p:nvSpPr>
          <p:spPr bwMode="auto">
            <a:xfrm>
              <a:off x="2171081" y="53590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628281" y="2539650"/>
            <a:ext cx="3124200" cy="3820552"/>
            <a:chOff x="2628281" y="2539650"/>
            <a:chExt cx="3124200" cy="3820552"/>
          </a:xfrm>
        </p:grpSpPr>
        <p:sp>
          <p:nvSpPr>
            <p:cNvPr id="127" name="Line 21"/>
            <p:cNvSpPr>
              <a:spLocks noChangeShapeType="1"/>
            </p:cNvSpPr>
            <p:nvPr/>
          </p:nvSpPr>
          <p:spPr bwMode="auto">
            <a:xfrm>
              <a:off x="2628281" y="459705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latin typeface="+mn-lt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3999881" y="2539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3695081" y="49399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457081" y="33302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390281" y="57781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4076081" y="41684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33" name="AutoShape 9"/>
            <p:cNvCxnSpPr>
              <a:cxnSpLocks noChangeShapeType="1"/>
              <a:stCxn id="129" idx="4"/>
              <a:endCxn id="131" idx="0"/>
            </p:cNvCxnSpPr>
            <p:nvPr/>
          </p:nvCxnSpPr>
          <p:spPr bwMode="auto">
            <a:xfrm flipH="1">
              <a:off x="3771281" y="5522002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4" name="AutoShape 10"/>
            <p:cNvCxnSpPr>
              <a:cxnSpLocks noChangeShapeType="1"/>
              <a:stCxn id="130" idx="4"/>
              <a:endCxn id="132" idx="0"/>
            </p:cNvCxnSpPr>
            <p:nvPr/>
          </p:nvCxnSpPr>
          <p:spPr bwMode="auto">
            <a:xfrm flipH="1">
              <a:off x="4457081" y="3912277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11"/>
            <p:cNvCxnSpPr>
              <a:cxnSpLocks noChangeShapeType="1"/>
              <a:stCxn id="128" idx="4"/>
              <a:endCxn id="130" idx="0"/>
            </p:cNvCxnSpPr>
            <p:nvPr/>
          </p:nvCxnSpPr>
          <p:spPr bwMode="auto">
            <a:xfrm>
              <a:off x="4380881" y="3121702"/>
              <a:ext cx="457200" cy="20852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12"/>
            <p:cNvCxnSpPr>
              <a:cxnSpLocks noChangeShapeType="1"/>
              <a:stCxn id="128" idx="4"/>
              <a:endCxn id="129" idx="0"/>
            </p:cNvCxnSpPr>
            <p:nvPr/>
          </p:nvCxnSpPr>
          <p:spPr bwMode="auto">
            <a:xfrm flipH="1">
              <a:off x="4076081" y="3121702"/>
              <a:ext cx="304800" cy="1818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AutoShape 13"/>
            <p:cNvCxnSpPr>
              <a:cxnSpLocks noChangeShapeType="1"/>
              <a:stCxn id="130" idx="4"/>
              <a:endCxn id="138" idx="0"/>
            </p:cNvCxnSpPr>
            <p:nvPr/>
          </p:nvCxnSpPr>
          <p:spPr bwMode="auto">
            <a:xfrm>
              <a:off x="4838081" y="3912277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4990481" y="41684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3847481" y="49399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40" name="Text Box 16"/>
            <p:cNvSpPr txBox="1">
              <a:spLocks noChangeArrowheads="1"/>
            </p:cNvSpPr>
            <p:nvPr/>
          </p:nvSpPr>
          <p:spPr bwMode="auto">
            <a:xfrm>
              <a:off x="4076081" y="2568225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10</a:t>
              </a:r>
            </a:p>
          </p:txBody>
        </p:sp>
        <p:sp>
          <p:nvSpPr>
            <p:cNvPr id="141" name="Text Box 17"/>
            <p:cNvSpPr txBox="1">
              <a:spLocks noChangeArrowheads="1"/>
            </p:cNvSpPr>
            <p:nvPr/>
          </p:nvSpPr>
          <p:spPr bwMode="auto">
            <a:xfrm>
              <a:off x="4533281" y="3330225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42" name="Text Box 18"/>
            <p:cNvSpPr txBox="1">
              <a:spLocks noChangeArrowheads="1"/>
            </p:cNvSpPr>
            <p:nvPr/>
          </p:nvSpPr>
          <p:spPr bwMode="auto">
            <a:xfrm>
              <a:off x="3542681" y="58543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43" name="Text Box 19"/>
            <p:cNvSpPr txBox="1">
              <a:spLocks noChangeArrowheads="1"/>
            </p:cNvSpPr>
            <p:nvPr/>
          </p:nvSpPr>
          <p:spPr bwMode="auto">
            <a:xfrm>
              <a:off x="4152281" y="4244625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44" name="Text Box 20"/>
            <p:cNvSpPr txBox="1">
              <a:spLocks noChangeArrowheads="1"/>
            </p:cNvSpPr>
            <p:nvPr/>
          </p:nvSpPr>
          <p:spPr bwMode="auto">
            <a:xfrm>
              <a:off x="5142881" y="4244625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  <p:cxnSp>
          <p:nvCxnSpPr>
            <p:cNvPr id="145" name="AutoShape 10"/>
            <p:cNvCxnSpPr>
              <a:cxnSpLocks noChangeShapeType="1"/>
              <a:stCxn id="132" idx="4"/>
              <a:endCxn id="129" idx="7"/>
            </p:cNvCxnSpPr>
            <p:nvPr/>
          </p:nvCxnSpPr>
          <p:spPr bwMode="auto">
            <a:xfrm flipH="1">
              <a:off x="4345489" y="4750477"/>
              <a:ext cx="111592" cy="2747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61" name="TextBox 160"/>
          <p:cNvSpPr txBox="1"/>
          <p:nvPr/>
        </p:nvSpPr>
        <p:spPr>
          <a:xfrm>
            <a:off x="58256" y="6010080"/>
            <a:ext cx="262544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left most node of right subtree of 10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647581" y="4968239"/>
            <a:ext cx="15240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Attach left subtree of 10 to that node, i.e., 25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6133481" y="3073050"/>
            <a:ext cx="2968954" cy="3292336"/>
            <a:chOff x="6133481" y="3073050"/>
            <a:chExt cx="2968954" cy="3292336"/>
          </a:xfrm>
        </p:grpSpPr>
        <p:sp>
          <p:nvSpPr>
            <p:cNvPr id="146" name="Line 21"/>
            <p:cNvSpPr>
              <a:spLocks noChangeShapeType="1"/>
            </p:cNvSpPr>
            <p:nvPr/>
          </p:nvSpPr>
          <p:spPr bwMode="auto">
            <a:xfrm>
              <a:off x="6133481" y="444465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latin typeface="+mn-lt"/>
              </a:endParaRPr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6895481" y="46827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7657481" y="30730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6590681" y="55209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7276481" y="39112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51" name="AutoShape 9"/>
            <p:cNvCxnSpPr>
              <a:cxnSpLocks noChangeShapeType="1"/>
              <a:stCxn id="147" idx="4"/>
              <a:endCxn id="149" idx="0"/>
            </p:cNvCxnSpPr>
            <p:nvPr/>
          </p:nvCxnSpPr>
          <p:spPr bwMode="auto">
            <a:xfrm flipH="1">
              <a:off x="6971681" y="5264827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AutoShape 10"/>
            <p:cNvCxnSpPr>
              <a:cxnSpLocks noChangeShapeType="1"/>
              <a:stCxn id="148" idx="4"/>
              <a:endCxn id="150" idx="0"/>
            </p:cNvCxnSpPr>
            <p:nvPr/>
          </p:nvCxnSpPr>
          <p:spPr bwMode="auto">
            <a:xfrm flipH="1">
              <a:off x="7657481" y="3655102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AutoShape 13"/>
            <p:cNvCxnSpPr>
              <a:cxnSpLocks noChangeShapeType="1"/>
              <a:stCxn id="148" idx="4"/>
              <a:endCxn id="154" idx="0"/>
            </p:cNvCxnSpPr>
            <p:nvPr/>
          </p:nvCxnSpPr>
          <p:spPr bwMode="auto">
            <a:xfrm>
              <a:off x="8038481" y="3655102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190881" y="39112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55" name="Text Box 15"/>
            <p:cNvSpPr txBox="1">
              <a:spLocks noChangeArrowheads="1"/>
            </p:cNvSpPr>
            <p:nvPr/>
          </p:nvSpPr>
          <p:spPr bwMode="auto">
            <a:xfrm>
              <a:off x="7047881" y="4682775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56" name="Text Box 17"/>
            <p:cNvSpPr txBox="1">
              <a:spLocks noChangeArrowheads="1"/>
            </p:cNvSpPr>
            <p:nvPr/>
          </p:nvSpPr>
          <p:spPr bwMode="auto">
            <a:xfrm>
              <a:off x="7733681" y="30730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743081" y="5597175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58" name="Text Box 19"/>
            <p:cNvSpPr txBox="1">
              <a:spLocks noChangeArrowheads="1"/>
            </p:cNvSpPr>
            <p:nvPr/>
          </p:nvSpPr>
          <p:spPr bwMode="auto">
            <a:xfrm>
              <a:off x="7352681" y="39874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59" name="Text Box 20"/>
            <p:cNvSpPr txBox="1">
              <a:spLocks noChangeArrowheads="1"/>
            </p:cNvSpPr>
            <p:nvPr/>
          </p:nvSpPr>
          <p:spPr bwMode="auto">
            <a:xfrm>
              <a:off x="8343281" y="39874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  <p:cxnSp>
          <p:nvCxnSpPr>
            <p:cNvPr id="160" name="AutoShape 10"/>
            <p:cNvCxnSpPr>
              <a:cxnSpLocks noChangeShapeType="1"/>
              <a:stCxn id="150" idx="4"/>
              <a:endCxn id="147" idx="7"/>
            </p:cNvCxnSpPr>
            <p:nvPr/>
          </p:nvCxnSpPr>
          <p:spPr bwMode="auto">
            <a:xfrm flipH="1">
              <a:off x="7545889" y="4493302"/>
              <a:ext cx="111592" cy="2747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3" name="TextBox 162"/>
            <p:cNvSpPr txBox="1"/>
            <p:nvPr/>
          </p:nvSpPr>
          <p:spPr>
            <a:xfrm>
              <a:off x="7578435" y="5165057"/>
              <a:ext cx="1524000" cy="12003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Attach right subtree of 10 to its parent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1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32048"/>
          </a:xfrm>
        </p:spPr>
        <p:txBody>
          <a:bodyPr/>
          <a:lstStyle/>
          <a:p>
            <a:r>
              <a:rPr lang="en-US" dirty="0"/>
              <a:t>Pointer to Pointer </a:t>
            </a:r>
            <a:r>
              <a:rPr lang="en-US" dirty="0" smtClean="0"/>
              <a:t>versus reference </a:t>
            </a:r>
            <a:r>
              <a:rPr lang="en-US" dirty="0"/>
              <a:t>to Pointer?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552" y="1857435"/>
            <a:ext cx="3600400" cy="42780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600" dirty="0">
                <a:latin typeface="Consolas" panose="020B0609020204030204" pitchFamily="49" charset="0"/>
              </a:rPr>
              <a:t>int g_One=1;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solidFill>
                  <a:srgbClr val="0070C0"/>
                </a:solidFill>
                <a:latin typeface="Consolas" panose="020B0609020204030204" pitchFamily="49" charset="0"/>
              </a:rPr>
              <a:t>void func(int* pInt);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 nvar=2;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int* pvar=&amp;nvar;</a:t>
            </a:r>
          </a:p>
          <a:p>
            <a:r>
              <a:rPr lang="da-DK" sz="1600" dirty="0">
                <a:solidFill>
                  <a:srgbClr val="0070C0"/>
                </a:solidFill>
                <a:latin typeface="Consolas" panose="020B0609020204030204" pitchFamily="49" charset="0"/>
              </a:rPr>
              <a:t>  func(pvar);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  std::cout&lt;&lt;*pvar&lt;&lt;std::endl;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</a:rPr>
              <a:t>void func(int* pInt)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pInt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=&amp;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g_One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 smtClean="0"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60032" y="1873562"/>
            <a:ext cx="3589031" cy="42780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600" dirty="0">
                <a:latin typeface="Consolas" panose="020B0609020204030204" pitchFamily="49" charset="0"/>
              </a:rPr>
              <a:t>int g_One=1;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solidFill>
                  <a:srgbClr val="0070C0"/>
                </a:solidFill>
                <a:latin typeface="Consolas" panose="020B0609020204030204" pitchFamily="49" charset="0"/>
              </a:rPr>
              <a:t>void func(int*&amp; rpInt);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 nvar=2;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int* pvar=&amp;nvar;</a:t>
            </a:r>
          </a:p>
          <a:p>
            <a:r>
              <a:rPr lang="da-DK" sz="1600" dirty="0">
                <a:solidFill>
                  <a:srgbClr val="0070C0"/>
                </a:solidFill>
                <a:latin typeface="Consolas" panose="020B0609020204030204" pitchFamily="49" charset="0"/>
              </a:rPr>
              <a:t>  func(pvar);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  std::cout&lt;&lt;*pvar&lt;&lt;std::endl;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</a:rPr>
              <a:t>void func(int*&amp; rpInt)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rpInt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=&amp;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g_One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 smtClean="0"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</a:t>
            </a:r>
            <a:r>
              <a:rPr lang="en-US" dirty="0" smtClean="0"/>
              <a:t>Node –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*root</a:t>
            </a:r>
            <a:r>
              <a:rPr lang="en-US" sz="1600" dirty="0" smtClean="0">
                <a:latin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*);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Recursively delete all tree nodes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*&amp;);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makeDeletion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displayInOrder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displayPreOrder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displayPostOrder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~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             { </a:t>
            </a:r>
            <a:r>
              <a:rPr lang="en-US" sz="1600" dirty="0" err="1" smtClean="0">
                <a:latin typeface="Consolas" panose="020B0609020204030204" pitchFamily="49" charset="0"/>
              </a:rPr>
              <a:t>destroySubTree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insertNode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bool find(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 remove(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        {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root)}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showNodesInOrder</a:t>
            </a:r>
            <a:r>
              <a:rPr lang="en-US" sz="1600" dirty="0" smtClean="0">
                <a:latin typeface="Consolas" panose="020B0609020204030204" pitchFamily="49" charset="0"/>
              </a:rPr>
              <a:t>()  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displayInOrder</a:t>
            </a:r>
            <a:r>
              <a:rPr lang="en-US" sz="1600" dirty="0" smtClean="0">
                <a:latin typeface="Consolas" panose="020B0609020204030204" pitchFamily="49" charset="0"/>
              </a:rPr>
              <a:t>(root); 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showNodesPreOrder</a:t>
            </a:r>
            <a:r>
              <a:rPr lang="en-US" sz="1600" dirty="0" smtClean="0">
                <a:latin typeface="Consolas" panose="020B0609020204030204" pitchFamily="49" charset="0"/>
              </a:rPr>
              <a:t>() 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displayPreOrder</a:t>
            </a:r>
            <a:r>
              <a:rPr lang="en-US" sz="1600" dirty="0" smtClean="0">
                <a:latin typeface="Consolas" panose="020B0609020204030204" pitchFamily="49" charset="0"/>
              </a:rPr>
              <a:t>(root);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showNodesPostOrder</a:t>
            </a:r>
            <a:r>
              <a:rPr lang="en-US" sz="1600" dirty="0" smtClean="0">
                <a:latin typeface="Consolas" panose="020B0609020204030204" pitchFamily="49" charset="0"/>
              </a:rPr>
              <a:t>()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displayPostOrder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220072" y="3039343"/>
            <a:ext cx="338437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argument passed to </a:t>
            </a:r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function is the value of the node </a:t>
            </a:r>
            <a:r>
              <a:rPr lang="en-US" dirty="0" smtClean="0"/>
              <a:t>to be deleted.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2088" y="3501008"/>
            <a:ext cx="2157984" cy="172819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IntBinaryTree</a:t>
            </a:r>
            <a:r>
              <a:rPr lang="en-US" sz="1800" dirty="0">
                <a:latin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</a:rPr>
              <a:t>deleteNode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TreeNode</a:t>
            </a:r>
            <a:r>
              <a:rPr lang="en-US" sz="1800" dirty="0">
                <a:latin typeface="Consolas" panose="020B0609020204030204" pitchFamily="49" charset="0"/>
              </a:rPr>
              <a:t> *&amp;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 smtClean="0">
                <a:latin typeface="Consolas" panose="020B0609020204030204" pitchFamily="49" charset="0"/>
              </a:rPr>
              <a:t>) 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== NULL)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node does not exist in the tree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&lt;&lt;“ not found.\n"; </a:t>
            </a:r>
            <a:r>
              <a:rPr lang="en-US" sz="1800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smtClean="0">
                <a:latin typeface="Consolas" panose="020B0609020204030204" pitchFamily="49" charset="0"/>
              </a:rPr>
              <a:t>value)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</a:rPr>
              <a:t>deleteNode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-&gt;left);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find in left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subtree</a:t>
            </a:r>
            <a:r>
              <a:rPr lang="en-US" sz="1800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else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&gt;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deleteNode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-&gt;right);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find in right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subtree</a:t>
            </a:r>
            <a:r>
              <a:rPr lang="en-US" sz="1800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nodePtr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-&gt;value i.e. node is found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makeDeletion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);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actually deletes node from BST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Note: 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sz="2000" dirty="0" smtClean="0"/>
              <a:t>The </a:t>
            </a:r>
            <a:r>
              <a:rPr lang="en-US" sz="2000" dirty="0"/>
              <a:t>declaration of the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parameter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TreeNode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*&amp;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dirty="0" smtClean="0"/>
              <a:t>a</a:t>
            </a:r>
            <a:r>
              <a:rPr lang="en-US" sz="1800" dirty="0" smtClean="0"/>
              <a:t> reference  </a:t>
            </a:r>
            <a:r>
              <a:rPr lang="en-US" sz="1800" dirty="0"/>
              <a:t>to a pointer to a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TreeNode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structure</a:t>
            </a:r>
          </a:p>
          <a:p>
            <a:pPr lvl="1"/>
            <a:r>
              <a:rPr lang="en-US" sz="1800" dirty="0" smtClean="0"/>
              <a:t>Any </a:t>
            </a:r>
            <a:r>
              <a:rPr lang="en-US" sz="1800" dirty="0"/>
              <a:t>action performed on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is actually performed on the argument passed into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IntBinaryTree</a:t>
            </a:r>
            <a:r>
              <a:rPr lang="en-US" sz="1550" dirty="0">
                <a:latin typeface="Consolas" panose="020B0609020204030204" pitchFamily="49" charset="0"/>
              </a:rPr>
              <a:t>::</a:t>
            </a:r>
            <a:r>
              <a:rPr lang="en-US" sz="1550" dirty="0" err="1">
                <a:latin typeface="Consolas" panose="020B0609020204030204" pitchFamily="49" charset="0"/>
              </a:rPr>
              <a:t>makeDeletion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TreeNode</a:t>
            </a:r>
            <a:r>
              <a:rPr lang="en-US" sz="1550" dirty="0">
                <a:latin typeface="Consolas" panose="020B0609020204030204" pitchFamily="49" charset="0"/>
              </a:rPr>
              <a:t> *&amp;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 smtClean="0">
                <a:latin typeface="Consolas" panose="020B0609020204030204" pitchFamily="49" charset="0"/>
              </a:rPr>
              <a:t>) {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</a:t>
            </a:r>
            <a:r>
              <a:rPr lang="en-US" sz="1550" dirty="0" err="1" smtClean="0">
                <a:latin typeface="Consolas" panose="020B0609020204030204" pitchFamily="49" charset="0"/>
              </a:rPr>
              <a:t>TreeNode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*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Temperary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pointer</a:t>
            </a:r>
          </a:p>
          <a:p>
            <a:pPr marL="0" indent="0">
              <a:buNone/>
            </a:pP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 == NULL) </a:t>
            </a:r>
            <a:r>
              <a:rPr lang="en-US" sz="1550" dirty="0" smtClean="0">
                <a:latin typeface="Consolas" panose="020B0609020204030204" pitchFamily="49" charset="0"/>
              </a:rPr>
              <a:t>{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case for leaf and one (left) child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left child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50" dirty="0" smtClean="0">
                <a:latin typeface="Consolas" panose="020B0609020204030204" pitchFamily="49" charset="0"/>
              </a:rPr>
              <a:t>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 == NULL) </a:t>
            </a:r>
            <a:r>
              <a:rPr lang="en-US" sz="1550" dirty="0" smtClean="0">
                <a:latin typeface="Consolas" panose="020B0609020204030204" pitchFamily="49" charset="0"/>
              </a:rPr>
              <a:t>{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case for one (right) child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right child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}</a:t>
            </a:r>
            <a:endParaRPr lang="en-US" sz="15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50" dirty="0" smtClean="0">
                <a:latin typeface="Consolas" panose="020B0609020204030204" pitchFamily="49" charset="0"/>
              </a:rPr>
              <a:t>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550" dirty="0" smtClean="0">
                <a:latin typeface="Consolas" panose="020B0609020204030204" pitchFamily="49" charset="0"/>
              </a:rPr>
              <a:t>{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case for two children.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</a:t>
            </a:r>
            <a:r>
              <a:rPr lang="en-US" sz="1550" dirty="0" smtClean="0">
                <a:latin typeface="Consolas" panose="020B0609020204030204" pitchFamily="49" charset="0"/>
              </a:rPr>
              <a:t>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Move one node to the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right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</a:t>
            </a:r>
            <a:r>
              <a:rPr lang="en-US" sz="1550" dirty="0" smtClean="0">
                <a:latin typeface="Consolas" panose="020B0609020204030204" pitchFamily="49" charset="0"/>
              </a:rPr>
              <a:t>) {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Go to the extreme left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node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</a:t>
            </a:r>
            <a:r>
              <a:rPr lang="en-US" sz="155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-</a:t>
            </a:r>
            <a:r>
              <a:rPr lang="en-US" sz="1550" dirty="0">
                <a:latin typeface="Consolas" panose="020B0609020204030204" pitchFamily="49" charset="0"/>
              </a:rPr>
              <a:t>&gt;left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</a:t>
            </a:r>
            <a:r>
              <a:rPr lang="en-US" sz="1550" dirty="0" smtClean="0">
                <a:latin typeface="Consolas" panose="020B0609020204030204" pitchFamily="49" charset="0"/>
              </a:rPr>
              <a:t>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left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subtree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smtClean="0">
                <a:latin typeface="Consolas" panose="020B0609020204030204" pitchFamily="49" charset="0"/>
              </a:rPr>
              <a:t>     </a:t>
            </a:r>
            <a:r>
              <a:rPr lang="en-US" sz="1550" dirty="0" err="1" smtClean="0">
                <a:latin typeface="Consolas" panose="020B0609020204030204" pitchFamily="49" charset="0"/>
              </a:rPr>
              <a:t>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</a:t>
            </a:r>
            <a:r>
              <a:rPr lang="en-US" sz="1550" dirty="0" smtClean="0">
                <a:latin typeface="Consolas" panose="020B0609020204030204" pitchFamily="49" charset="0"/>
              </a:rPr>
              <a:t>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right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subtree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50" dirty="0" smtClean="0">
                <a:latin typeface="Consolas" panose="020B0609020204030204" pitchFamily="49" charset="0"/>
              </a:rPr>
              <a:t>   }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5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 – Example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62" name="Group 61"/>
          <p:cNvGrpSpPr/>
          <p:nvPr/>
        </p:nvGrpSpPr>
        <p:grpSpPr>
          <a:xfrm>
            <a:off x="533400" y="2028825"/>
            <a:ext cx="2590800" cy="2200275"/>
            <a:chOff x="533400" y="2028825"/>
            <a:chExt cx="2590800" cy="220027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71600" y="202882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38200" y="2819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28800" y="2819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334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4478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11" name="AutoShape 9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flipH="1">
              <a:off x="914400" y="3419475"/>
              <a:ext cx="304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0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flipH="1">
              <a:off x="1828800" y="3419475"/>
              <a:ext cx="3810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1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1752600" y="2628900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2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1219200" y="2628900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  <a:stCxn id="8" idx="4"/>
              <a:endCxn id="16" idx="0"/>
            </p:cNvCxnSpPr>
            <p:nvPr/>
          </p:nvCxnSpPr>
          <p:spPr bwMode="auto">
            <a:xfrm>
              <a:off x="2209800" y="3419475"/>
              <a:ext cx="5334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3622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990600" y="28194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05000" y="28194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85800" y="37338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524000" y="37338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75720" y="2171700"/>
            <a:ext cx="2590800" cy="2200275"/>
            <a:chOff x="5867400" y="2133600"/>
            <a:chExt cx="2590800" cy="2200275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6705600" y="2133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6172200" y="29241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7162800" y="29241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58674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67818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28" name="AutoShape 28"/>
            <p:cNvCxnSpPr>
              <a:cxnSpLocks noChangeShapeType="1"/>
              <a:stCxn id="24" idx="4"/>
              <a:endCxn id="26" idx="0"/>
            </p:cNvCxnSpPr>
            <p:nvPr/>
          </p:nvCxnSpPr>
          <p:spPr bwMode="auto">
            <a:xfrm flipH="1">
              <a:off x="6248400" y="3524250"/>
              <a:ext cx="304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29"/>
            <p:cNvCxnSpPr>
              <a:cxnSpLocks noChangeShapeType="1"/>
              <a:stCxn id="24" idx="4"/>
              <a:endCxn id="27" idx="0"/>
            </p:cNvCxnSpPr>
            <p:nvPr/>
          </p:nvCxnSpPr>
          <p:spPr bwMode="auto">
            <a:xfrm>
              <a:off x="6553200" y="3524250"/>
              <a:ext cx="6096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30"/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>
              <a:off x="7086600" y="2733675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31"/>
            <p:cNvCxnSpPr>
              <a:cxnSpLocks noChangeShapeType="1"/>
              <a:stCxn id="23" idx="4"/>
              <a:endCxn id="24" idx="0"/>
            </p:cNvCxnSpPr>
            <p:nvPr/>
          </p:nvCxnSpPr>
          <p:spPr bwMode="auto">
            <a:xfrm flipH="1">
              <a:off x="6553200" y="2733675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32"/>
            <p:cNvCxnSpPr>
              <a:cxnSpLocks noChangeShapeType="1"/>
              <a:stCxn id="25" idx="4"/>
              <a:endCxn id="33" idx="0"/>
            </p:cNvCxnSpPr>
            <p:nvPr/>
          </p:nvCxnSpPr>
          <p:spPr bwMode="auto">
            <a:xfrm>
              <a:off x="7543800" y="3524250"/>
              <a:ext cx="5334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76962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324600" y="2924175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781800" y="2162175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7239000" y="2924175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6019800" y="3838575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6858000" y="3838575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7848600" y="3838575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56528" y="1424047"/>
            <a:ext cx="1828800" cy="3876675"/>
            <a:chOff x="3505200" y="1571625"/>
            <a:chExt cx="1828800" cy="3876675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114800" y="157162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81400" y="23622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4572000" y="23622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4191000" y="3200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44" name="AutoShape 44"/>
            <p:cNvCxnSpPr>
              <a:cxnSpLocks noChangeShapeType="1"/>
              <a:stCxn id="42" idx="4"/>
              <a:endCxn id="43" idx="0"/>
            </p:cNvCxnSpPr>
            <p:nvPr/>
          </p:nvCxnSpPr>
          <p:spPr bwMode="auto">
            <a:xfrm flipH="1">
              <a:off x="4572000" y="2962275"/>
              <a:ext cx="3810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45"/>
            <p:cNvCxnSpPr>
              <a:cxnSpLocks noChangeShapeType="1"/>
              <a:stCxn id="40" idx="4"/>
              <a:endCxn id="42" idx="0"/>
            </p:cNvCxnSpPr>
            <p:nvPr/>
          </p:nvCxnSpPr>
          <p:spPr bwMode="auto">
            <a:xfrm>
              <a:off x="4495800" y="2171700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46"/>
            <p:cNvCxnSpPr>
              <a:cxnSpLocks noChangeShapeType="1"/>
              <a:stCxn id="40" idx="4"/>
              <a:endCxn id="41" idx="0"/>
            </p:cNvCxnSpPr>
            <p:nvPr/>
          </p:nvCxnSpPr>
          <p:spPr bwMode="auto">
            <a:xfrm flipH="1">
              <a:off x="3962400" y="2171700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47"/>
            <p:cNvCxnSpPr>
              <a:cxnSpLocks noChangeShapeType="1"/>
              <a:stCxn id="43" idx="4"/>
              <a:endCxn id="48" idx="0"/>
            </p:cNvCxnSpPr>
            <p:nvPr/>
          </p:nvCxnSpPr>
          <p:spPr bwMode="auto">
            <a:xfrm flipH="1">
              <a:off x="3886200" y="3800475"/>
              <a:ext cx="685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3505200" y="4038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267200" y="16002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3581400" y="40386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267200" y="32766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733800" y="23622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4191000" y="48768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4648200" y="23622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4114800" y="48768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56" name="AutoShape 56"/>
            <p:cNvCxnSpPr>
              <a:cxnSpLocks noChangeShapeType="1"/>
              <a:stCxn id="48" idx="4"/>
              <a:endCxn id="55" idx="0"/>
            </p:cNvCxnSpPr>
            <p:nvPr/>
          </p:nvCxnSpPr>
          <p:spPr bwMode="auto">
            <a:xfrm>
              <a:off x="3886200" y="4638675"/>
              <a:ext cx="6096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9" name="TextBox 58"/>
          <p:cNvSpPr txBox="1"/>
          <p:nvPr/>
        </p:nvSpPr>
        <p:spPr>
          <a:xfrm>
            <a:off x="6718342" y="4674450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BST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7042" y="5525963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4" y="4497407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Height of the BST increases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better Solution to delete node p with two children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Replace</a:t>
            </a:r>
            <a:r>
              <a:rPr lang="en-US" dirty="0" smtClean="0"/>
              <a:t> node p with </a:t>
            </a:r>
            <a:r>
              <a:rPr lang="en-US" dirty="0"/>
              <a:t>the minimum </a:t>
            </a:r>
            <a:r>
              <a:rPr lang="en-US" dirty="0" smtClean="0"/>
              <a:t>object in </a:t>
            </a:r>
            <a:r>
              <a:rPr lang="en-US" dirty="0"/>
              <a:t>the right </a:t>
            </a:r>
            <a:r>
              <a:rPr lang="en-US" dirty="0" smtClean="0"/>
              <a:t>subtree</a:t>
            </a:r>
            <a:endParaRPr lang="en-US" dirty="0"/>
          </a:p>
          <a:p>
            <a:pPr lvl="1"/>
            <a:r>
              <a:rPr lang="en-US" dirty="0" smtClean="0"/>
              <a:t>Delete that </a:t>
            </a:r>
            <a:r>
              <a:rPr lang="en-US" dirty="0"/>
              <a:t>object from the right </a:t>
            </a:r>
            <a:r>
              <a:rPr lang="en-US" dirty="0" smtClean="0"/>
              <a:t>subtree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74" y="1700808"/>
            <a:ext cx="1809628" cy="159648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076" y="1412776"/>
            <a:ext cx="1800200" cy="200450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94" y="4653136"/>
            <a:ext cx="1877537" cy="165639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47" y="4544808"/>
            <a:ext cx="2507741" cy="16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</a:t>
            </a:r>
            <a:r>
              <a:rPr lang="en-US" dirty="0" smtClean="0"/>
              <a:t>Two Children –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6" name="Picture 2" descr="C:\Users\dwharder\Desktop\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28498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4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42</a:t>
            </a:r>
          </a:p>
          <a:p>
            <a:pPr lvl="1"/>
            <a:r>
              <a:rPr lang="en-US" dirty="0" smtClean="0"/>
              <a:t>Find minimum </a:t>
            </a:r>
            <a:r>
              <a:rPr lang="en-US" dirty="0"/>
              <a:t>object in the right </a:t>
            </a:r>
            <a:r>
              <a:rPr lang="en-US" dirty="0" smtClean="0"/>
              <a:t>subtree, i.e., 47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8" name="Picture 2" descr="C:\Users\dwharder\Desktop\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5699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pPr lvl="1"/>
            <a:r>
              <a:rPr lang="en-US" dirty="0" smtClean="0"/>
              <a:t>Replace 42 with 47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7" name="Picture 2" descr="C:\Users\dwharder\Desktop\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4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pPr lvl="1"/>
            <a:r>
              <a:rPr lang="en-US" dirty="0" smtClean="0"/>
              <a:t>Replace 42 with 47</a:t>
            </a:r>
          </a:p>
          <a:p>
            <a:pPr lvl="1"/>
            <a:r>
              <a:rPr lang="en-US" dirty="0" smtClean="0"/>
              <a:t>Delete the leaf node 47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8" name="Picture 2" descr="C:\Users\dwharder\Desktop\e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45679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0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47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6" name="Picture 2" descr="C:\Users\dwharder\Desktop\e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7" y="3442789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47</a:t>
            </a:r>
          </a:p>
          <a:p>
            <a:pPr lvl="1"/>
            <a:r>
              <a:rPr lang="en-US" dirty="0" smtClean="0"/>
              <a:t>Replace 47 with 51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7" name="Picture 2" descr="C:\Users\dwharder\Desktop\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47</a:t>
            </a:r>
            <a:endParaRPr lang="en-US" dirty="0"/>
          </a:p>
          <a:p>
            <a:pPr lvl="1"/>
            <a:r>
              <a:rPr lang="en-US" dirty="0"/>
              <a:t>Replace 47 with 51</a:t>
            </a:r>
          </a:p>
          <a:p>
            <a:pPr lvl="1"/>
            <a:r>
              <a:rPr lang="en-US" dirty="0" smtClean="0"/>
              <a:t>Node 51 is not a leaf node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7" name="Picture 2" descr="C:\Users\dwharder\Desktop\e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3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47</a:t>
            </a:r>
            <a:endParaRPr lang="en-US" dirty="0"/>
          </a:p>
          <a:p>
            <a:pPr lvl="1"/>
            <a:r>
              <a:rPr lang="en-US" dirty="0"/>
              <a:t>Replace 47 with 51</a:t>
            </a:r>
          </a:p>
          <a:p>
            <a:pPr lvl="1"/>
            <a:r>
              <a:rPr lang="en-US" dirty="0" smtClean="0"/>
              <a:t>Node 51 is not a leaf node </a:t>
            </a:r>
          </a:p>
          <a:p>
            <a:pPr lvl="2"/>
            <a:r>
              <a:rPr lang="en-US" dirty="0" smtClean="0"/>
              <a:t>Assign </a:t>
            </a:r>
            <a:r>
              <a:rPr lang="en-US" dirty="0"/>
              <a:t>the </a:t>
            </a:r>
            <a:r>
              <a:rPr lang="en-US" dirty="0" smtClean="0"/>
              <a:t>left subtree </a:t>
            </a:r>
            <a:r>
              <a:rPr lang="en-US" dirty="0"/>
              <a:t>of 70 to point to 59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8" name="Picture 2" descr="C:\Users\dwharder\Desktop\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35699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DeleteNode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function is used to remove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two of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them.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</a:t>
            </a:r>
            <a:r>
              <a:rPr lang="en-US" sz="1400" dirty="0" smtClean="0">
                <a:latin typeface="Consolas" panose="020B0609020204030204" pitchFamily="49" charset="0"/>
              </a:rPr>
              <a:t>) {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tree;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(5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(3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(9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"Here are the values in the tree:\n";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"Deleting 8...\n";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tree.remove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"Deleting 12...\n";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tree.remove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"Now, here are the nodes:\n";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796136" y="1797059"/>
            <a:ext cx="2591966" cy="2856077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Program Output: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Inserting nodes.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Here are the values in the tree: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operations one can perform on a binary search </a:t>
            </a:r>
            <a:r>
              <a:rPr lang="en-US" dirty="0" smtClean="0"/>
              <a:t>tree</a:t>
            </a:r>
            <a:endParaRPr lang="en-US" dirty="0"/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Creating</a:t>
            </a:r>
            <a:r>
              <a:rPr lang="en-US" dirty="0" smtClean="0"/>
              <a:t> </a:t>
            </a:r>
            <a:r>
              <a:rPr lang="en-US" dirty="0"/>
              <a:t>a binary search tree</a:t>
            </a:r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/>
              <a:t> </a:t>
            </a:r>
            <a:r>
              <a:rPr lang="en-US" dirty="0"/>
              <a:t>a node in a binary search tree</a:t>
            </a:r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Inserting</a:t>
            </a:r>
            <a:r>
              <a:rPr lang="en-US" dirty="0" smtClean="0"/>
              <a:t> </a:t>
            </a:r>
            <a:r>
              <a:rPr lang="en-US" dirty="0"/>
              <a:t>a node into a binary search tree</a:t>
            </a:r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Deleting</a:t>
            </a:r>
            <a:r>
              <a:rPr lang="en-US" dirty="0" smtClean="0"/>
              <a:t> </a:t>
            </a:r>
            <a:r>
              <a:rPr lang="en-US" dirty="0"/>
              <a:t>a node in a binary search </a:t>
            </a:r>
            <a:r>
              <a:rPr lang="en-US" dirty="0" smtClean="0"/>
              <a:t>tree</a:t>
            </a:r>
            <a:endParaRPr lang="en-US" dirty="0"/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Traversing</a:t>
            </a:r>
            <a:r>
              <a:rPr lang="en-US" dirty="0" smtClean="0"/>
              <a:t> </a:t>
            </a:r>
            <a:r>
              <a:rPr lang="en-US" dirty="0"/>
              <a:t>a binary search </a:t>
            </a:r>
            <a:r>
              <a:rPr lang="en-US" dirty="0" smtClean="0"/>
              <a:t>tree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 the following, we </a:t>
            </a:r>
            <a:r>
              <a:rPr lang="en-US" dirty="0"/>
              <a:t>will </a:t>
            </a:r>
            <a:r>
              <a:rPr lang="en-US" dirty="0" smtClean="0"/>
              <a:t>examine the algorithms and examples for all of the above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DeleteNode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function is used to remove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two of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them.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</a:t>
            </a:r>
            <a:r>
              <a:rPr lang="en-US" sz="1400" dirty="0" smtClean="0">
                <a:latin typeface="Consolas" panose="020B0609020204030204" pitchFamily="49" charset="0"/>
              </a:rPr>
              <a:t>) {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tree;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(5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(3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(9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"Here are the values in the tree:\n";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"Deleting 8...\n";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tree.remove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"Deleting 12...\n";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tree.remove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"Now, here are the nodes:\n";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796136" y="1797059"/>
            <a:ext cx="2591966" cy="4440253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Program Output: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Inserting nodes.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Here are the values in the tree: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Deleting 8...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Deleting 12...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Now, here are the nodes: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*root</a:t>
            </a:r>
            <a:r>
              <a:rPr lang="en-US" sz="1600" dirty="0" smtClean="0">
                <a:latin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*);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Recursively delete all tree nodes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void </a:t>
            </a:r>
            <a:r>
              <a:rPr lang="en-US" sz="1600" dirty="0" err="1" smtClean="0">
                <a:latin typeface="Consolas" panose="020B0609020204030204" pitchFamily="49" charset="0"/>
              </a:rPr>
              <a:t>deleteNode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makeDeletion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displayInOrder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displayPreOrder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displayPostOrder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~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             { </a:t>
            </a:r>
            <a:r>
              <a:rPr lang="en-US" sz="1600" dirty="0" err="1" smtClean="0">
                <a:latin typeface="Consolas" panose="020B0609020204030204" pitchFamily="49" charset="0"/>
              </a:rPr>
              <a:t>destroySubTree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insertNode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bool find(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remove(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            { </a:t>
            </a:r>
            <a:r>
              <a:rPr lang="en-US" sz="1600" dirty="0" err="1">
                <a:latin typeface="Consolas" panose="020B0609020204030204" pitchFamily="49" charset="0"/>
              </a:rPr>
              <a:t>deleteNode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</a:rPr>
              <a:t>, root); }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showNodesInOrder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      {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displayInOrder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(root);   }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showNodesPreOrder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     {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displayPreOrder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(root);  }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showNodesPostOrder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    {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displayPostOrder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(root); }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64088" y="2757698"/>
            <a:ext cx="331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Recursive implementation as discussed in the slides of Tree Traversal chapter.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917481" y="3163263"/>
            <a:ext cx="432048" cy="1445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nodes are displayed with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, preorder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and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algorithms.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tree;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(5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(3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(9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</a:t>
            </a:r>
            <a:r>
              <a:rPr lang="en-US" sz="1400" dirty="0" err="1">
                <a:latin typeface="Consolas" panose="020B0609020204030204" pitchFamily="49" charset="0"/>
              </a:rPr>
              <a:t>Inorder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"\</a:t>
            </a:r>
            <a:r>
              <a:rPr lang="en-US" sz="1400" dirty="0" err="1">
                <a:latin typeface="Consolas" panose="020B0609020204030204" pitchFamily="49" charset="0"/>
              </a:rPr>
              <a:t>nPreorder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tree.showNodesPreOrder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"\</a:t>
            </a:r>
            <a:r>
              <a:rPr lang="en-US" sz="1400" dirty="0" err="1">
                <a:latin typeface="Consolas" panose="020B0609020204030204" pitchFamily="49" charset="0"/>
              </a:rPr>
              <a:t>nPostorder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tree.showNodesPostOrder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6200620" y="188640"/>
            <a:ext cx="2591966" cy="6456477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Program output:</a:t>
            </a:r>
          </a:p>
          <a:p>
            <a:r>
              <a:rPr lang="en-US" dirty="0">
                <a:solidFill>
                  <a:schemeClr val="tx1"/>
                </a:solidFill>
              </a:rPr>
              <a:t>Inserting nodes.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Inorder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traversal: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8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9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12</a:t>
            </a:r>
          </a:p>
          <a:p>
            <a:pPr>
              <a:defRPr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Preorder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traversal: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Postorder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traversal: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simple class that implements a binary tree to store integer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class called </a:t>
            </a:r>
            <a:r>
              <a:rPr lang="en-US" dirty="0" err="1" smtClean="0">
                <a:latin typeface="Consolas" panose="020B0609020204030204" pitchFamily="49" charset="0"/>
              </a:rPr>
              <a:t>IntBinaryTree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Node of binary search tree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</a:rPr>
              <a:t> *left;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</a:rPr>
              <a:t> *right;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BST –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*root</a:t>
            </a:r>
            <a:r>
              <a:rPr lang="en-US" sz="1600" dirty="0" smtClean="0">
                <a:latin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*);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Recursively delete all tree nodes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void </a:t>
            </a:r>
            <a:r>
              <a:rPr lang="en-US" sz="1600" dirty="0" err="1" smtClean="0">
                <a:latin typeface="Consolas" panose="020B0609020204030204" pitchFamily="49" charset="0"/>
              </a:rPr>
              <a:t>deleteNode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makeDeletion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displayInOrder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displayPreOrder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displayPostOrder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~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             { </a:t>
            </a:r>
            <a:r>
              <a:rPr lang="en-US" sz="1600" dirty="0" err="1" smtClean="0">
                <a:latin typeface="Consolas" panose="020B0609020204030204" pitchFamily="49" charset="0"/>
              </a:rPr>
              <a:t>destroySubTree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insertNode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bool find(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remove(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latin typeface="Consolas" panose="020B0609020204030204" pitchFamily="49" charset="0"/>
              </a:rPr>
              <a:t>           { </a:t>
            </a:r>
            <a:r>
              <a:rPr lang="en-US" sz="1600" dirty="0" err="1">
                <a:latin typeface="Consolas" panose="020B0609020204030204" pitchFamily="49" charset="0"/>
              </a:rPr>
              <a:t>deleteNode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</a:rPr>
              <a:t>, root</a:t>
            </a:r>
            <a:r>
              <a:rPr lang="en-US" sz="1600" dirty="0" smtClean="0">
                <a:latin typeface="Consolas" panose="020B0609020204030204" pitchFamily="49" charset="0"/>
              </a:rPr>
              <a:t>); }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showNodesInOrder</a:t>
            </a:r>
            <a:r>
              <a:rPr lang="en-US" sz="1600" dirty="0" smtClean="0">
                <a:latin typeface="Consolas" panose="020B0609020204030204" pitchFamily="49" charset="0"/>
              </a:rPr>
              <a:t>()  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displayInOrder</a:t>
            </a:r>
            <a:r>
              <a:rPr lang="en-US" sz="1600" dirty="0" smtClean="0">
                <a:latin typeface="Consolas" panose="020B0609020204030204" pitchFamily="49" charset="0"/>
              </a:rPr>
              <a:t>(root); 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showNodesPreOrder</a:t>
            </a:r>
            <a:r>
              <a:rPr lang="en-US" sz="1600" dirty="0" smtClean="0">
                <a:latin typeface="Consolas" panose="020B0609020204030204" pitchFamily="49" charset="0"/>
              </a:rPr>
              <a:t>() 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displayPreOrder</a:t>
            </a:r>
            <a:r>
              <a:rPr lang="en-US" sz="1600" dirty="0" smtClean="0">
                <a:latin typeface="Consolas" panose="020B0609020204030204" pitchFamily="49" charset="0"/>
              </a:rPr>
              <a:t>(root);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showNodesPostOrder</a:t>
            </a:r>
            <a:r>
              <a:rPr lang="en-US" sz="1600" dirty="0" smtClean="0">
                <a:latin typeface="Consolas" panose="020B0609020204030204" pitchFamily="49" charset="0"/>
              </a:rPr>
              <a:t>()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displayPostOrder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Node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BST has the following key property (invariant): </a:t>
            </a:r>
          </a:p>
          <a:p>
            <a:pPr lvl="1"/>
            <a:r>
              <a:rPr lang="en-US" dirty="0"/>
              <a:t>Smaller values in left sub-tree</a:t>
            </a:r>
          </a:p>
          <a:p>
            <a:pPr lvl="1"/>
            <a:r>
              <a:rPr lang="en-US" dirty="0"/>
              <a:t>Larger values in right sub-tree</a:t>
            </a:r>
          </a:p>
          <a:p>
            <a:endParaRPr lang="en-US" dirty="0" smtClean="0"/>
          </a:p>
          <a:p>
            <a:r>
              <a:rPr lang="en-US" dirty="0" smtClean="0"/>
              <a:t>For example: </a:t>
            </a:r>
            <a:r>
              <a:rPr lang="en-US" dirty="0" smtClean="0">
                <a:latin typeface="Consolas" panose="020B0609020204030204" pitchFamily="49" charset="0"/>
              </a:rPr>
              <a:t>find (81)</a:t>
            </a:r>
          </a:p>
          <a:p>
            <a:pPr lvl="1"/>
            <a:r>
              <a:rPr lang="en-US" dirty="0" smtClean="0"/>
              <a:t>Returns true if found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7" descr="C:\Users\dwharder\Desktop\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7" y="3645025"/>
            <a:ext cx="8829578" cy="224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4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Node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BST has the following key property (invariant): </a:t>
            </a:r>
          </a:p>
          <a:p>
            <a:pPr lvl="1"/>
            <a:r>
              <a:rPr lang="en-US" dirty="0"/>
              <a:t>Smaller values in left sub-tree</a:t>
            </a:r>
          </a:p>
          <a:p>
            <a:pPr lvl="1"/>
            <a:r>
              <a:rPr lang="en-US" dirty="0"/>
              <a:t>Larger values in right sub-tree</a:t>
            </a:r>
          </a:p>
          <a:p>
            <a:endParaRPr lang="en-US" dirty="0" smtClean="0"/>
          </a:p>
          <a:p>
            <a:r>
              <a:rPr lang="en-US" dirty="0" smtClean="0"/>
              <a:t>For example: </a:t>
            </a:r>
            <a:r>
              <a:rPr lang="en-US" dirty="0" smtClean="0">
                <a:latin typeface="Consolas" panose="020B0609020204030204" pitchFamily="49" charset="0"/>
              </a:rPr>
              <a:t>find (36)</a:t>
            </a:r>
          </a:p>
          <a:p>
            <a:pPr lvl="1"/>
            <a:r>
              <a:rPr lang="en-US" dirty="0" smtClean="0"/>
              <a:t>Returns false if not found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19-BST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7" name="Picture 8" descr="C:\Users\dwharder\Desktop\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7" y="3681028"/>
            <a:ext cx="8646971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5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5456</TotalTime>
  <Words>1889</Words>
  <Application>Microsoft Office PowerPoint</Application>
  <PresentationFormat>On-screen Show (4:3)</PresentationFormat>
  <Paragraphs>524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Consolas</vt:lpstr>
      <vt:lpstr>Wingdings</vt:lpstr>
      <vt:lpstr>Arial</vt:lpstr>
      <vt:lpstr>MS PGothic</vt:lpstr>
      <vt:lpstr>Times New Roman</vt:lpstr>
      <vt:lpstr>Tahoma</vt:lpstr>
      <vt:lpstr>Default Design</vt:lpstr>
      <vt:lpstr>Data Structures</vt:lpstr>
      <vt:lpstr>Binary Search Tree (BST)</vt:lpstr>
      <vt:lpstr>Binary Search Tree (BST) – Example (1) </vt:lpstr>
      <vt:lpstr>Binary Search Tree (BST) – Example (2)</vt:lpstr>
      <vt:lpstr>BST Operations</vt:lpstr>
      <vt:lpstr>Creating BST</vt:lpstr>
      <vt:lpstr>Creating BST – Class Definition</vt:lpstr>
      <vt:lpstr>Finding a Node in BST</vt:lpstr>
      <vt:lpstr>Finding a Node in BST</vt:lpstr>
      <vt:lpstr>Finding a Node in BST </vt:lpstr>
      <vt:lpstr>Finding a Node in BST </vt:lpstr>
      <vt:lpstr>Finding a Node in BST – Implementation </vt:lpstr>
      <vt:lpstr>Inserting a Node in BST</vt:lpstr>
      <vt:lpstr>Inserting a Node in BST</vt:lpstr>
      <vt:lpstr>Inserting a Node in BST</vt:lpstr>
      <vt:lpstr>Inserting a Node in BST – Algorithm </vt:lpstr>
      <vt:lpstr>Inserting a Node in BST – Example </vt:lpstr>
      <vt:lpstr>Inserting a Node in BST – Implementation</vt:lpstr>
      <vt:lpstr>Inserting a Node in BST – Observation (1) </vt:lpstr>
      <vt:lpstr>Inserting a Node in BST – Observation (2)</vt:lpstr>
      <vt:lpstr>Using BST (1)</vt:lpstr>
      <vt:lpstr>Using BST (2)</vt:lpstr>
      <vt:lpstr>Deleting a Node</vt:lpstr>
      <vt:lpstr>Deleting a Node – Leaf Node</vt:lpstr>
      <vt:lpstr>Deleting a Node – Leaf Node</vt:lpstr>
      <vt:lpstr>Deleting a Node – Leaf Node</vt:lpstr>
      <vt:lpstr>Deleting a Node – Leaf Node</vt:lpstr>
      <vt:lpstr>Deleting a Node – Leaf Node</vt:lpstr>
      <vt:lpstr>Deleting a Node – Node With Child</vt:lpstr>
      <vt:lpstr>Deleting a Node – Node With Child</vt:lpstr>
      <vt:lpstr>Deleting a Node – Node With Child</vt:lpstr>
      <vt:lpstr>Deleting a Node – Node With Child</vt:lpstr>
      <vt:lpstr>Deleting a Node – Node With Child</vt:lpstr>
      <vt:lpstr>Deleting a Node – Node With Two Children</vt:lpstr>
      <vt:lpstr>Deleting a Node – Node With Two Children</vt:lpstr>
      <vt:lpstr>Pointers Review</vt:lpstr>
      <vt:lpstr>Deleting a Node – Implementation </vt:lpstr>
      <vt:lpstr>Deleting a Node – Implementation </vt:lpstr>
      <vt:lpstr>Deleting a Node – Implementation </vt:lpstr>
      <vt:lpstr>Deleting a Node – Node With Two Children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Using BST</vt:lpstr>
      <vt:lpstr>Using BST</vt:lpstr>
      <vt:lpstr>Traversing a Binary Search Tree</vt:lpstr>
      <vt:lpstr>Using BST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Windows User</cp:lastModifiedBy>
  <cp:revision>2370</cp:revision>
  <cp:lastPrinted>2013-10-17T07:59:38Z</cp:lastPrinted>
  <dcterms:created xsi:type="dcterms:W3CDTF">2007-03-29T10:37:57Z</dcterms:created>
  <dcterms:modified xsi:type="dcterms:W3CDTF">2019-10-28T18:12:24Z</dcterms:modified>
</cp:coreProperties>
</file>