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70" r:id="rId3"/>
    <p:sldId id="469" r:id="rId4"/>
    <p:sldId id="464" r:id="rId5"/>
    <p:sldId id="460" r:id="rId6"/>
    <p:sldId id="461" r:id="rId7"/>
    <p:sldId id="450" r:id="rId8"/>
    <p:sldId id="451" r:id="rId9"/>
    <p:sldId id="454" r:id="rId10"/>
    <p:sldId id="453" r:id="rId11"/>
    <p:sldId id="455" r:id="rId12"/>
    <p:sldId id="465" r:id="rId13"/>
    <p:sldId id="466" r:id="rId14"/>
    <p:sldId id="467" r:id="rId15"/>
    <p:sldId id="468" r:id="rId16"/>
    <p:sldId id="471" r:id="rId17"/>
    <p:sldId id="459" r:id="rId18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65" d="100"/>
          <a:sy n="65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2-ADTs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2-ADTs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2. Abstract 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An array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61" y="1268760"/>
            <a:ext cx="8496300" cy="18629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available seats: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number ranging from 0 to max_seats-1, do: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seat[number] == ‘ ’;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	Display number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212976"/>
            <a:ext cx="8496300" cy="238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cs typeface="Courier New" panose="02070309020205020404" pitchFamily="49" charset="0"/>
              </a:rPr>
              <a:t>Reserve a seat: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Reading number of seat to be reserved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seat[number] is equal to ‘ ’;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	set seat[number] to ‘X’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	Display a message that the seat having this number is 	occupied </a:t>
            </a:r>
          </a:p>
          <a:p>
            <a:endParaRPr lang="en-US" sz="200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Airplane Flight Reservation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simple example illustrate the concept of an Abstract Data Type</a:t>
            </a:r>
          </a:p>
          <a:p>
            <a:endParaRPr lang="en-US" dirty="0"/>
          </a:p>
          <a:p>
            <a:r>
              <a:rPr lang="en-US" dirty="0"/>
              <a:t>ADT consists of</a:t>
            </a:r>
          </a:p>
          <a:p>
            <a:pPr lvl="1"/>
            <a:r>
              <a:rPr lang="en-US" dirty="0"/>
              <a:t>Collection of data items </a:t>
            </a:r>
          </a:p>
          <a:p>
            <a:pPr lvl="1"/>
            <a:r>
              <a:rPr lang="en-US" dirty="0"/>
              <a:t>Basic operations that must be performed on them</a:t>
            </a:r>
          </a:p>
          <a:p>
            <a:endParaRPr lang="en-US" dirty="0"/>
          </a:p>
          <a:p>
            <a:r>
              <a:rPr lang="en-US" dirty="0"/>
              <a:t>In the example, a collection of data is a list of seats</a:t>
            </a:r>
          </a:p>
          <a:p>
            <a:endParaRPr lang="en-US" dirty="0"/>
          </a:p>
          <a:p>
            <a:r>
              <a:rPr lang="en-US" dirty="0"/>
              <a:t>Basic operations are </a:t>
            </a:r>
          </a:p>
          <a:p>
            <a:pPr lvl="1"/>
            <a:r>
              <a:rPr lang="en-US" dirty="0"/>
              <a:t>List available seats</a:t>
            </a:r>
          </a:p>
          <a:p>
            <a:pPr lvl="1"/>
            <a:r>
              <a:rPr lang="en-US" dirty="0"/>
              <a:t>Reserve a seat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2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ADTs for Primitive Data Types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4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304256"/>
          </a:xfrm>
        </p:spPr>
        <p:txBody>
          <a:bodyPr/>
          <a:lstStyle/>
          <a:p>
            <a:r>
              <a:rPr lang="en-US" dirty="0"/>
              <a:t>Data values: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{false, true}</a:t>
            </a:r>
          </a:p>
          <a:p>
            <a:endParaRPr lang="en-US" dirty="0"/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And 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&amp;&amp;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Or   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||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 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36811" y="371921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!</a:t>
            </a:r>
            <a:r>
              <a:rPr lang="en-US" sz="2000" i="1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36811" y="410021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0    1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36811" y="440501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1    0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117811" y="379541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736811" y="410021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736811" y="448121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736811" y="486221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graphicFrame>
        <p:nvGraphicFramePr>
          <p:cNvPr id="13" name="Group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20973"/>
              </p:ext>
            </p:extLst>
          </p:nvPr>
        </p:nvGraphicFramePr>
        <p:xfrm>
          <a:off x="806450" y="3581400"/>
          <a:ext cx="1855788" cy="18288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5888"/>
              </p:ext>
            </p:extLst>
          </p:nvPr>
        </p:nvGraphicFramePr>
        <p:xfrm>
          <a:off x="3886200" y="3581400"/>
          <a:ext cx="1806575" cy="1879601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896544"/>
          </a:xfrm>
        </p:spPr>
        <p:txBody>
          <a:bodyPr/>
          <a:lstStyle/>
          <a:p>
            <a:r>
              <a:rPr lang="en-US" dirty="0"/>
              <a:t>Data values</a:t>
            </a:r>
          </a:p>
          <a:p>
            <a:pPr lvl="1"/>
            <a:r>
              <a:rPr lang="en-US" dirty="0"/>
              <a:t>Numeric codes (ASCII, Unicode)</a:t>
            </a:r>
          </a:p>
          <a:p>
            <a:pPr lvl="2"/>
            <a:r>
              <a:rPr lang="en-US" dirty="0"/>
              <a:t>1 byte for ASCII</a:t>
            </a:r>
          </a:p>
          <a:p>
            <a:pPr lvl="2"/>
            <a:r>
              <a:rPr lang="en-US" dirty="0"/>
              <a:t>2 bytes for Unicode (UTF-16)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Comparison (equal, less than, greater)</a:t>
            </a:r>
          </a:p>
          <a:p>
            <a:pPr lvl="1"/>
            <a:r>
              <a:rPr lang="en-US" dirty="0"/>
              <a:t>Use of numeric codes</a:t>
            </a:r>
          </a:p>
          <a:p>
            <a:pPr lvl="1"/>
            <a:r>
              <a:rPr lang="en-US" dirty="0"/>
              <a:t> 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297892" y="3069697"/>
            <a:ext cx="3528392" cy="369332"/>
            <a:chOff x="1043608" y="2627620"/>
            <a:chExt cx="3528392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75656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7704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39752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3848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35896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67944" y="2636912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43608" y="2627620"/>
              <a:ext cx="352839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1     0    0     0    0    0     0    1</a:t>
              </a:r>
            </a:p>
          </p:txBody>
        </p:sp>
      </p:grpSp>
      <p:sp>
        <p:nvSpPr>
          <p:cNvPr id="18" name="Line Callout 1 17"/>
          <p:cNvSpPr/>
          <p:nvPr/>
        </p:nvSpPr>
        <p:spPr>
          <a:xfrm>
            <a:off x="5749416" y="2530804"/>
            <a:ext cx="2304256" cy="720080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ASCII representing A</a:t>
            </a:r>
          </a:p>
        </p:txBody>
      </p:sp>
    </p:spTree>
    <p:extLst>
      <p:ext uri="{BB962C8B-B14F-4D97-AF65-F5344CB8AC3E}">
        <p14:creationId xmlns:p14="http://schemas.microsoft.com/office/powerpoint/2010/main" val="233513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values</a:t>
            </a:r>
          </a:p>
          <a:p>
            <a:pPr lvl="1"/>
            <a:r>
              <a:rPr lang="en-US" dirty="0"/>
              <a:t>Non-negative (unsinged) integer</a:t>
            </a:r>
          </a:p>
          <a:p>
            <a:pPr lvl="2"/>
            <a:r>
              <a:rPr lang="en-US" dirty="0"/>
              <a:t>Base-two representation in a fixed number of bits (e.g., 32 bits 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 88 : 0000 0000 0000 0000 0000 0000 0101 1000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Signed integer</a:t>
            </a:r>
          </a:p>
          <a:p>
            <a:pPr lvl="2"/>
            <a:r>
              <a:rPr lang="en-US" dirty="0"/>
              <a:t>Ones’ or Two’s complement representation in fixed number of bits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127 : 01111111,  -127:  10000000  (Ones’ complement)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127:  01111111,  -127: 10000001  (Two’s complement)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Arithmetic operations</a:t>
            </a:r>
          </a:p>
          <a:p>
            <a:pPr lvl="2"/>
            <a:r>
              <a:rPr lang="en-US" dirty="0"/>
              <a:t>Addition, subtraction, multiplication, division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2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2-ADTs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69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of data type solely in terms of </a:t>
            </a:r>
          </a:p>
          <a:p>
            <a:pPr lvl="1"/>
            <a:r>
              <a:rPr lang="en-US" dirty="0"/>
              <a:t>Set of related data items</a:t>
            </a:r>
          </a:p>
          <a:p>
            <a:pPr lvl="1"/>
            <a:r>
              <a:rPr lang="en-US" dirty="0"/>
              <a:t>Set of operations on that data type</a:t>
            </a:r>
          </a:p>
          <a:p>
            <a:pPr lvl="1"/>
            <a:endParaRPr lang="en-US" dirty="0"/>
          </a:p>
          <a:p>
            <a:r>
              <a:rPr lang="en-US" dirty="0"/>
              <a:t>Each ADT is defined in terms of its inputs and outputs</a:t>
            </a:r>
          </a:p>
          <a:p>
            <a:pPr lvl="1"/>
            <a:r>
              <a:rPr lang="en-US" dirty="0"/>
              <a:t>Hide implementation details (</a:t>
            </a:r>
            <a:r>
              <a:rPr lang="en-US" b="1" dirty="0">
                <a:solidFill>
                  <a:srgbClr val="0070C0"/>
                </a:solidFill>
              </a:rPr>
              <a:t>Encapsulation!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What</a:t>
            </a:r>
            <a:r>
              <a:rPr lang="en-US" dirty="0"/>
              <a:t> not </a:t>
            </a:r>
            <a:r>
              <a:rPr lang="en-US" dirty="0">
                <a:solidFill>
                  <a:srgbClr val="0070C0"/>
                </a:solidFill>
              </a:rPr>
              <a:t>how</a:t>
            </a:r>
            <a:r>
              <a:rPr lang="en-US" dirty="0"/>
              <a:t> is focus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5966400" y="2983497"/>
            <a:ext cx="2926080" cy="3757871"/>
            <a:chOff x="5796136" y="2849237"/>
            <a:chExt cx="2926080" cy="3757871"/>
          </a:xfrm>
        </p:grpSpPr>
        <p:sp>
          <p:nvSpPr>
            <p:cNvPr id="7" name="Oval 6"/>
            <p:cNvSpPr/>
            <p:nvPr/>
          </p:nvSpPr>
          <p:spPr>
            <a:xfrm>
              <a:off x="6344776" y="4229297"/>
              <a:ext cx="1828800" cy="1829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6136" y="3681028"/>
              <a:ext cx="2926080" cy="2926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1040" y="49582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3072" y="60900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1368" y="382632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Interface</a:t>
              </a:r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7093456" y="3218569"/>
              <a:ext cx="288032" cy="576064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4776" y="284923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43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of data type solely in terms of </a:t>
            </a:r>
          </a:p>
          <a:p>
            <a:pPr lvl="1"/>
            <a:r>
              <a:rPr lang="en-US" dirty="0"/>
              <a:t>Set of related data items (or values)</a:t>
            </a:r>
          </a:p>
          <a:p>
            <a:pPr lvl="1"/>
            <a:r>
              <a:rPr lang="en-US" dirty="0"/>
              <a:t>Set of operations on the data</a:t>
            </a:r>
          </a:p>
          <a:p>
            <a:pPr lvl="1"/>
            <a:endParaRPr lang="en-US" dirty="0"/>
          </a:p>
          <a:p>
            <a:r>
              <a:rPr lang="en-US" dirty="0"/>
              <a:t>Separation of logical properties from the implementation details </a:t>
            </a:r>
          </a:p>
          <a:p>
            <a:pPr lvl="1"/>
            <a:r>
              <a:rPr lang="en-US" dirty="0"/>
              <a:t>Hide implementation details (</a:t>
            </a:r>
            <a:r>
              <a:rPr lang="en-US" b="1" dirty="0">
                <a:solidFill>
                  <a:srgbClr val="0070C0"/>
                </a:solidFill>
              </a:rPr>
              <a:t>Encapsulation!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What</a:t>
            </a:r>
            <a:r>
              <a:rPr lang="en-US" dirty="0"/>
              <a:t> not </a:t>
            </a:r>
            <a:r>
              <a:rPr lang="en-US" dirty="0">
                <a:solidFill>
                  <a:srgbClr val="0070C0"/>
                </a:solidFill>
              </a:rPr>
              <a:t>how</a:t>
            </a:r>
            <a:r>
              <a:rPr lang="en-US" dirty="0"/>
              <a:t> is the focus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5966400" y="2983497"/>
            <a:ext cx="2926080" cy="3757871"/>
            <a:chOff x="5796136" y="2849237"/>
            <a:chExt cx="2926080" cy="3757871"/>
          </a:xfrm>
        </p:grpSpPr>
        <p:sp>
          <p:nvSpPr>
            <p:cNvPr id="7" name="Oval 6"/>
            <p:cNvSpPr/>
            <p:nvPr/>
          </p:nvSpPr>
          <p:spPr>
            <a:xfrm>
              <a:off x="6344776" y="4229297"/>
              <a:ext cx="1828800" cy="1829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6136" y="3681028"/>
              <a:ext cx="2926080" cy="2926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1040" y="49582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3072" y="60900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1368" y="382632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Interface</a:t>
              </a:r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7093456" y="3218569"/>
              <a:ext cx="288032" cy="576064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4776" y="284923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9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numbers (integers)</a:t>
            </a:r>
          </a:p>
          <a:p>
            <a:pPr lvl="1"/>
            <a:r>
              <a:rPr lang="en-US" dirty="0"/>
              <a:t>Memory of 4/8 bytes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arithmetic operations (addition, subtraction, etc.)</a:t>
            </a:r>
          </a:p>
          <a:p>
            <a:endParaRPr lang="en-US" dirty="0"/>
          </a:p>
          <a:p>
            <a:r>
              <a:rPr lang="en-US" dirty="0"/>
              <a:t>Flight reservation </a:t>
            </a:r>
          </a:p>
          <a:p>
            <a:pPr lvl="1"/>
            <a:r>
              <a:rPr lang="en-US" dirty="0"/>
              <a:t>List of seats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Find empty seat</a:t>
            </a:r>
          </a:p>
          <a:p>
            <a:pPr lvl="2"/>
            <a:r>
              <a:rPr lang="en-US" dirty="0"/>
              <a:t>Reserve a seat </a:t>
            </a:r>
          </a:p>
          <a:p>
            <a:pPr lvl="2"/>
            <a:r>
              <a:rPr lang="en-US" dirty="0"/>
              <a:t>Cancel a seat assignment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2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ADTs definition consists of </a:t>
            </a:r>
          </a:p>
          <a:p>
            <a:pPr lvl="1"/>
            <a:r>
              <a:rPr lang="en-US" dirty="0"/>
              <a:t>Storage structures (i.e., data structures) to store data items </a:t>
            </a:r>
          </a:p>
          <a:p>
            <a:pPr lvl="1"/>
            <a:r>
              <a:rPr lang="en-US" dirty="0"/>
              <a:t>Algorithms for basic operations</a:t>
            </a:r>
          </a:p>
          <a:p>
            <a:endParaRPr lang="en-US" dirty="0"/>
          </a:p>
          <a:p>
            <a:r>
              <a:rPr lang="en-US" dirty="0"/>
              <a:t>Storage structures/data structures used in the implementation</a:t>
            </a:r>
          </a:p>
          <a:p>
            <a:pPr lvl="1"/>
            <a:r>
              <a:rPr lang="en-US" dirty="0"/>
              <a:t>Provided in a language (primitive </a:t>
            </a:r>
            <a:r>
              <a:rPr lang="en-US"/>
              <a:t>or built-in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 from the language constructs (user-defined)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Separation of a data type from its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3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physical implementation of an ADT</a:t>
            </a:r>
          </a:p>
          <a:p>
            <a:pPr lvl="1"/>
            <a:r>
              <a:rPr lang="en-US" dirty="0"/>
              <a:t>Each operation associated with ADT is implemented by one or more subroutines in the implementation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Data structure </a:t>
            </a:r>
            <a:r>
              <a:rPr lang="en-US" dirty="0"/>
              <a:t>usually refers to an organization of data in main memory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File structure </a:t>
            </a:r>
            <a:r>
              <a:rPr lang="en-US" dirty="0"/>
              <a:t>is an organization of data on peripheral storage such as disk drive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1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vs.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1295400"/>
            <a:ext cx="72390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65388" y="1405733"/>
            <a:ext cx="426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latin typeface="+mn-lt"/>
              </a:rPr>
              <a:t>Data Type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00200" y="2057400"/>
            <a:ext cx="6248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00200" y="4191000"/>
            <a:ext cx="6248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24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36725" y="2251075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2400">
              <a:latin typeface="+mn-l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28800" y="2286000"/>
            <a:ext cx="2514600" cy="96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ADT: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- Type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- Operation</a:t>
            </a:r>
            <a:r>
              <a:rPr lang="en-US" sz="2400" dirty="0">
                <a:latin typeface="+mn-lt"/>
              </a:rPr>
              <a:t>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218459" y="2470594"/>
            <a:ext cx="2501900" cy="5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Data Items: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  Logical Form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027613" y="2286000"/>
            <a:ext cx="2514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029200" y="4419600"/>
            <a:ext cx="2514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293110" y="4583151"/>
            <a:ext cx="2514600" cy="5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Data Items: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100" dirty="0">
                <a:latin typeface="+mn-lt"/>
              </a:rPr>
              <a:t>  Physical Form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28800" y="4293096"/>
            <a:ext cx="253165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 dirty="0">
                <a:latin typeface="+mn-lt"/>
              </a:rPr>
              <a:t>Data Structure:</a:t>
            </a:r>
          </a:p>
          <a:p>
            <a:pPr lvl="1"/>
            <a:r>
              <a:rPr lang="en-US" sz="2100" dirty="0">
                <a:latin typeface="+mn-lt"/>
              </a:rPr>
              <a:t>- Storage Space</a:t>
            </a:r>
          </a:p>
          <a:p>
            <a:pPr lvl="1"/>
            <a:r>
              <a:rPr lang="en-US" sz="2100" dirty="0">
                <a:latin typeface="+mn-lt"/>
              </a:rPr>
              <a:t>- Subroutines</a:t>
            </a:r>
          </a:p>
        </p:txBody>
      </p:sp>
    </p:spTree>
    <p:extLst>
      <p:ext uri="{BB962C8B-B14F-4D97-AF65-F5344CB8AC3E}">
        <p14:creationId xmlns:p14="http://schemas.microsoft.com/office/powerpoint/2010/main" val="7936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Airplane Flight Reservation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example of an airplane flight with 10 seats to be assigned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List available seats</a:t>
            </a:r>
          </a:p>
          <a:p>
            <a:pPr lvl="1"/>
            <a:r>
              <a:rPr lang="en-US" dirty="0"/>
              <a:t>Reserve a seat</a:t>
            </a:r>
          </a:p>
          <a:p>
            <a:endParaRPr lang="en-US" dirty="0"/>
          </a:p>
          <a:p>
            <a:r>
              <a:rPr lang="en-US" dirty="0"/>
              <a:t>Implementation: How to store, access data?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10 individual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6" descr="j01960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372200" y="1916832"/>
            <a:ext cx="18859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4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10 Individual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04" y="1126267"/>
            <a:ext cx="3096344" cy="3526870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cs typeface="Courier New" panose="02070309020205020404" pitchFamily="49" charset="0"/>
              </a:rPr>
              <a:t>List available seats: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1. if seat1 ==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 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display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if seat2 ==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 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 display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10. if seat10 ==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 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 display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7932" y="1126266"/>
            <a:ext cx="4932200" cy="50390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cs typeface="Courier New" panose="02070309020205020404" pitchFamily="49" charset="0"/>
              </a:rPr>
              <a:t>Reserve a seat: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1. Set DONE to false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if seat1 ==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 ’;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print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“do you want seat #1??”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Get answer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if answer==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‘Y’;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set seat1 to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‘X’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set Done to True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if seat2 ==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 ’ and Done == false;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print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“do you want seat #2??”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Get answer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if answer==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‘Y’;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set seat2 to </a:t>
            </a:r>
            <a:r>
              <a:rPr lang="en-GB" altLang="ja-JP" sz="1800" dirty="0">
                <a:latin typeface="Consolas" panose="020B0609020204030204" pitchFamily="49" charset="0"/>
                <a:cs typeface="Courier New" panose="02070309020205020404" pitchFamily="49" charset="0"/>
              </a:rPr>
              <a:t>‘X’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	set Done to True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8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Airplane Flight Reservation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example of an airplane flight with 10 seats to be assigned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List available seats</a:t>
            </a:r>
          </a:p>
          <a:p>
            <a:pPr lvl="1"/>
            <a:r>
              <a:rPr lang="en-US" dirty="0"/>
              <a:t>Reserve a seat</a:t>
            </a:r>
          </a:p>
          <a:p>
            <a:endParaRPr lang="en-US" dirty="0"/>
          </a:p>
          <a:p>
            <a:r>
              <a:rPr lang="en-US" dirty="0"/>
              <a:t>Implementation: How to store, access data?</a:t>
            </a:r>
          </a:p>
          <a:p>
            <a:pPr lvl="1"/>
            <a:r>
              <a:rPr lang="en-US" dirty="0"/>
              <a:t>10 individual variables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array of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2-ADTs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6" descr="j01960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372200" y="1916832"/>
            <a:ext cx="18859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6783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885</Words>
  <Application>Microsoft Office PowerPoint</Application>
  <PresentationFormat>On-screen Show (4:3)</PresentationFormat>
  <Paragraphs>238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Wingdings</vt:lpstr>
      <vt:lpstr>Tahoma</vt:lpstr>
      <vt:lpstr>Courier New</vt:lpstr>
      <vt:lpstr>Default Design</vt:lpstr>
      <vt:lpstr>Data Structures</vt:lpstr>
      <vt:lpstr>Abstract Data Types (1)</vt:lpstr>
      <vt:lpstr>Abstract Data Types – Examples </vt:lpstr>
      <vt:lpstr>Abstract Data Types (2)</vt:lpstr>
      <vt:lpstr>Data Structures</vt:lpstr>
      <vt:lpstr>ADT vs. Data Structures</vt:lpstr>
      <vt:lpstr>Example: Airplane Flight Reservation (1)</vt:lpstr>
      <vt:lpstr>Implementation: 10 Individual Variables </vt:lpstr>
      <vt:lpstr>Example: Airplane Flight Reservation (2)</vt:lpstr>
      <vt:lpstr>Implementation: An array of variables</vt:lpstr>
      <vt:lpstr>Example: Airplane Flight Reservation (2)</vt:lpstr>
      <vt:lpstr>PowerPoint Presentation</vt:lpstr>
      <vt:lpstr>Boolean Data</vt:lpstr>
      <vt:lpstr>Character Data</vt:lpstr>
      <vt:lpstr>Integer Data</vt:lpstr>
      <vt:lpstr>Any Question So Far?</vt:lpstr>
      <vt:lpstr>Abstract Data Types (1)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511</cp:revision>
  <cp:lastPrinted>2013-10-17T07:59:38Z</cp:lastPrinted>
  <dcterms:created xsi:type="dcterms:W3CDTF">2007-03-29T10:37:57Z</dcterms:created>
  <dcterms:modified xsi:type="dcterms:W3CDTF">2021-03-09T09:02:34Z</dcterms:modified>
</cp:coreProperties>
</file>