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3"/>
  </p:notesMasterIdLst>
  <p:sldIdLst>
    <p:sldId id="256" r:id="rId2"/>
    <p:sldId id="520" r:id="rId3"/>
    <p:sldId id="521" r:id="rId4"/>
    <p:sldId id="522" r:id="rId5"/>
    <p:sldId id="524" r:id="rId6"/>
    <p:sldId id="535" r:id="rId7"/>
    <p:sldId id="525" r:id="rId8"/>
    <p:sldId id="526" r:id="rId9"/>
    <p:sldId id="527" r:id="rId10"/>
    <p:sldId id="528" r:id="rId11"/>
    <p:sldId id="555" r:id="rId12"/>
    <p:sldId id="556" r:id="rId13"/>
    <p:sldId id="532" r:id="rId14"/>
    <p:sldId id="534" r:id="rId15"/>
    <p:sldId id="537" r:id="rId16"/>
    <p:sldId id="536" r:id="rId17"/>
    <p:sldId id="542" r:id="rId18"/>
    <p:sldId id="546" r:id="rId19"/>
    <p:sldId id="543" r:id="rId20"/>
    <p:sldId id="544" r:id="rId21"/>
    <p:sldId id="545" r:id="rId22"/>
    <p:sldId id="547" r:id="rId23"/>
    <p:sldId id="548" r:id="rId24"/>
    <p:sldId id="549" r:id="rId25"/>
    <p:sldId id="539" r:id="rId26"/>
    <p:sldId id="540" r:id="rId27"/>
    <p:sldId id="541" r:id="rId28"/>
    <p:sldId id="557" r:id="rId29"/>
    <p:sldId id="558" r:id="rId30"/>
    <p:sldId id="559" r:id="rId31"/>
    <p:sldId id="505" r:id="rId32"/>
  </p:sldIdLst>
  <p:sldSz cx="9144000" cy="6858000" type="screen4x3"/>
  <p:notesSz cx="7099300" cy="10234613"/>
  <p:embeddedFontLst>
    <p:embeddedFont>
      <p:font typeface="Tahoma" panose="020B0604030504040204" pitchFamily="34" charset="0"/>
      <p:regular r:id="rId34"/>
      <p:bold r:id="rId35"/>
    </p:embeddedFont>
    <p:embeddedFont>
      <p:font typeface="Consolas" panose="020B0609020204030204" pitchFamily="49" charset="0"/>
      <p:regular r:id="rId36"/>
      <p:bold r:id="rId37"/>
      <p:italic r:id="rId38"/>
      <p:boldItalic r:id="rId39"/>
    </p:embeddedFont>
  </p:embeddedFontLst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003399"/>
    <a:srgbClr val="FF0066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39" autoAdjust="0"/>
    <p:restoredTop sz="93614" autoAdjust="0"/>
  </p:normalViewPr>
  <p:slideViewPr>
    <p:cSldViewPr>
      <p:cViewPr varScale="1">
        <p:scale>
          <a:sx n="71" d="100"/>
          <a:sy n="71" d="100"/>
        </p:scale>
        <p:origin x="1428" y="6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4" d="100"/>
          <a:sy n="94" d="100"/>
        </p:scale>
        <p:origin x="265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6.fntdata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4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5.fntdata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endParaRPr lang="en-GB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294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endParaRPr lang="en-GB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930" y="4861441"/>
            <a:ext cx="5679440" cy="4605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106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endParaRPr lang="en-GB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294" y="9721106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6E307F30-E95D-4DC1-945B-D02103101FA8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18168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43B227E-7079-4B80-BA2E-DD57F6C58329}" type="slidenum">
              <a:rPr lang="en-GB"/>
              <a:pPr/>
              <a:t>1</a:t>
            </a:fld>
            <a:endParaRPr lang="en-GB"/>
          </a:p>
        </p:txBody>
      </p:sp>
      <p:sp>
        <p:nvSpPr>
          <p:cNvPr id="4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10290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1844675"/>
            <a:ext cx="7772400" cy="1470025"/>
          </a:xfrm>
        </p:spPr>
        <p:txBody>
          <a:bodyPr/>
          <a:lstStyle>
            <a:lvl1pPr algn="ctr">
              <a:defRPr>
                <a:solidFill>
                  <a:srgbClr val="0070C0"/>
                </a:solidFill>
              </a:defRPr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03350" y="3716338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GB" dirty="0"/>
              <a:t>6-Complexity</a:t>
            </a:r>
          </a:p>
        </p:txBody>
      </p:sp>
      <p:sp>
        <p:nvSpPr>
          <p:cNvPr id="20485" name="Rectangle 5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930464EE-74C5-42DE-B41A-1E7939C181C3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20486" name="Line 6"/>
          <p:cNvSpPr>
            <a:spLocks noChangeShapeType="1"/>
          </p:cNvSpPr>
          <p:nvPr userDrawn="1"/>
        </p:nvSpPr>
        <p:spPr bwMode="auto">
          <a:xfrm>
            <a:off x="323850" y="3500438"/>
            <a:ext cx="86423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  <p15:guide id="2" pos="298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494776" cy="777875"/>
          </a:xfrm>
        </p:spPr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 sz="2100"/>
            </a:lvl1pPr>
            <a:lvl2pPr>
              <a:defRPr sz="1900"/>
            </a:lvl2pPr>
            <a:lvl3pPr>
              <a:defRPr sz="1700"/>
            </a:lvl3pPr>
            <a:lvl4pPr>
              <a:defRPr sz="1600"/>
            </a:lvl4pPr>
            <a:lvl5pPr>
              <a:defRPr sz="15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059832" y="6381750"/>
            <a:ext cx="3024188" cy="47625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GB" dirty="0"/>
              <a:t>6-Complexity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1CE2B5B-3ECC-4073-85E0-5A38BE95B70D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96075" y="274638"/>
            <a:ext cx="2124075" cy="5851525"/>
          </a:xfrm>
        </p:spPr>
        <p:txBody>
          <a:bodyPr vert="eaVert"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3850" y="274638"/>
            <a:ext cx="6219825" cy="5851525"/>
          </a:xfrm>
        </p:spPr>
        <p:txBody>
          <a:bodyPr vert="eaVert"/>
          <a:lstStyle>
            <a:lvl1pPr>
              <a:defRPr sz="2100"/>
            </a:lvl1pPr>
            <a:lvl2pPr>
              <a:defRPr sz="1900"/>
            </a:lvl2pPr>
            <a:lvl3pPr>
              <a:defRPr sz="1700"/>
            </a:lvl3pPr>
            <a:lvl5pPr>
              <a:defRPr sz="15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066920" y="6381750"/>
            <a:ext cx="3024188" cy="47625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GB" dirty="0"/>
              <a:t>6-Complexity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FC10656-B5F6-4C2B-B258-D0013A6A1799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496944" cy="777875"/>
          </a:xfrm>
        </p:spPr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50" y="1124744"/>
            <a:ext cx="8496300" cy="5112568"/>
          </a:xfrm>
        </p:spPr>
        <p:txBody>
          <a:bodyPr/>
          <a:lstStyle>
            <a:lvl1pPr>
              <a:defRPr sz="2100"/>
            </a:lvl1pPr>
            <a:lvl2pPr>
              <a:defRPr sz="1900"/>
            </a:lvl2pPr>
            <a:lvl3pPr>
              <a:defRPr sz="1700"/>
            </a:lvl3pPr>
            <a:lvl5pPr>
              <a:defRPr sz="15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062088" y="6381750"/>
            <a:ext cx="3024188" cy="47625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GB" dirty="0"/>
              <a:t>6-Complexity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3C8D6E8-E2D4-466A-B54E-56FCD6F950CE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059832" y="6381750"/>
            <a:ext cx="3024188" cy="47625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GB" dirty="0"/>
              <a:t>6-Complexity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93227E4-7A49-48B5-9005-D3E138ABBA16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496944" cy="777875"/>
          </a:xfrm>
        </p:spPr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3850" y="1124744"/>
            <a:ext cx="4171950" cy="5001419"/>
          </a:xfrm>
        </p:spPr>
        <p:txBody>
          <a:bodyPr/>
          <a:lstStyle>
            <a:lvl1pPr>
              <a:defRPr sz="2100"/>
            </a:lvl1pPr>
            <a:lvl2pPr>
              <a:defRPr sz="1900"/>
            </a:lvl2pPr>
            <a:lvl3pPr>
              <a:defRPr sz="1700"/>
            </a:lvl3pPr>
            <a:lvl4pPr>
              <a:defRPr sz="1600"/>
            </a:lvl4pPr>
            <a:lvl5pPr>
              <a:defRPr sz="15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24744"/>
            <a:ext cx="4171950" cy="5001419"/>
          </a:xfrm>
        </p:spPr>
        <p:txBody>
          <a:bodyPr/>
          <a:lstStyle>
            <a:lvl1pPr>
              <a:defRPr sz="2100"/>
            </a:lvl1pPr>
            <a:lvl2pPr>
              <a:defRPr sz="1900"/>
            </a:lvl2pPr>
            <a:lvl3pPr>
              <a:defRPr sz="1700"/>
            </a:lvl3pPr>
            <a:lvl4pPr>
              <a:defRPr sz="1600"/>
            </a:lvl4pPr>
            <a:lvl5pPr>
              <a:defRPr sz="15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059832" y="6381750"/>
            <a:ext cx="3024188" cy="47625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GB" dirty="0"/>
              <a:t>6-Complexity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4D7F138-CABA-494C-B139-3348C3F117E5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494776" cy="1143000"/>
          </a:xfrm>
        </p:spPr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100"/>
            </a:lvl1pPr>
            <a:lvl2pPr>
              <a:defRPr sz="1900"/>
            </a:lvl2pPr>
            <a:lvl3pPr>
              <a:defRPr sz="1700"/>
            </a:lvl3pPr>
            <a:lvl4pPr>
              <a:defRPr sz="1600"/>
            </a:lvl4pPr>
            <a:lvl5pPr>
              <a:defRPr sz="15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100"/>
            </a:lvl1pPr>
            <a:lvl2pPr>
              <a:defRPr sz="1900"/>
            </a:lvl2pPr>
            <a:lvl3pPr>
              <a:defRPr sz="1700"/>
            </a:lvl3pPr>
            <a:lvl4pPr>
              <a:defRPr sz="1600"/>
            </a:lvl4pPr>
            <a:lvl5pPr>
              <a:defRPr sz="15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3059832" y="6381750"/>
            <a:ext cx="3024188" cy="47625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GB" dirty="0"/>
              <a:t>6-Complexity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AA79DA3-BF4E-40A8-8F6E-F5109A9F2DA7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496944" cy="777875"/>
          </a:xfrm>
        </p:spPr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3059832" y="6381750"/>
            <a:ext cx="3024188" cy="47625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GB" dirty="0"/>
              <a:t>6-Complexity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65293E3-F4F3-4363-BC2F-E6A2CD940E4C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3059832" y="6381750"/>
            <a:ext cx="3024188" cy="47625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GB" dirty="0"/>
              <a:t>6-Complexity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EFD2D0C-D78B-4496-B32C-58738062D587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059832" y="6381750"/>
            <a:ext cx="3024188" cy="47625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GB" dirty="0"/>
              <a:t>6-Complexity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703EBF0-A890-4352-8C84-0E2FE7968D9C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059832" y="6381750"/>
            <a:ext cx="3024188" cy="47625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GB" dirty="0"/>
              <a:t>6-Complexity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6CAE48C-F1F9-47E0-96BC-AD3F31B5CC07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32237" y="188640"/>
            <a:ext cx="8494776" cy="7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0" y="1124744"/>
            <a:ext cx="8496300" cy="5112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59832" y="6381750"/>
            <a:ext cx="3024188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r>
              <a:rPr lang="en-GB" dirty="0"/>
              <a:t>6-Complexity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32588" y="63817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3C9CEF86-67DF-4174-BD01-46D228FA3D60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1031" name="Line 7"/>
          <p:cNvSpPr>
            <a:spLocks noChangeShapeType="1"/>
          </p:cNvSpPr>
          <p:nvPr userDrawn="1"/>
        </p:nvSpPr>
        <p:spPr bwMode="auto">
          <a:xfrm>
            <a:off x="250825" y="1052736"/>
            <a:ext cx="86423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68313" y="63817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rtl="0" fontAlgn="base">
        <a:spcBef>
          <a:spcPct val="0"/>
        </a:spcBef>
        <a:spcAft>
          <a:spcPct val="0"/>
        </a:spcAft>
        <a:defRPr sz="2800">
          <a:solidFill>
            <a:srgbClr val="0070C0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2800">
          <a:solidFill>
            <a:srgbClr val="0033CC"/>
          </a:solidFill>
          <a:latin typeface="Tahoma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2800">
          <a:solidFill>
            <a:srgbClr val="0033CC"/>
          </a:solidFill>
          <a:latin typeface="Tahoma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2800">
          <a:solidFill>
            <a:srgbClr val="0033CC"/>
          </a:solidFill>
          <a:latin typeface="Tahoma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2800">
          <a:solidFill>
            <a:srgbClr val="0033CC"/>
          </a:solidFill>
          <a:latin typeface="Tahom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800">
          <a:solidFill>
            <a:srgbClr val="0033CC"/>
          </a:solidFill>
          <a:latin typeface="Tahom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800">
          <a:solidFill>
            <a:srgbClr val="0033CC"/>
          </a:solidFill>
          <a:latin typeface="Tahom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800">
          <a:solidFill>
            <a:srgbClr val="0033CC"/>
          </a:solidFill>
          <a:latin typeface="Tahom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800">
          <a:solidFill>
            <a:srgbClr val="0033CC"/>
          </a:solidFill>
          <a:latin typeface="Tahoma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1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1"/>
        </a:buClr>
        <a:buFont typeface="Tahoma" pitchFamily="34" charset="0"/>
        <a:buChar char="–"/>
        <a:defRPr sz="19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Ø"/>
        <a:defRPr sz="17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Tahoma" pitchFamily="34" charset="0"/>
        <a:buChar char="»"/>
        <a:defRPr sz="16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v"/>
        <a:defRPr sz="15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v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v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v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v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8.w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dirty="0"/>
              <a:t>6-Complexity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0464EE-74C5-42DE-B41A-1E7939C181C3}" type="slidenum">
              <a:rPr lang="en-GB" smtClean="0"/>
              <a:pPr/>
              <a:t>1</a:t>
            </a:fld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Data Structures</a:t>
            </a:r>
            <a:endParaRPr lang="en-US" sz="2100" dirty="0">
              <a:solidFill>
                <a:schemeClr val="tx1"/>
              </a:solidFill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b="1" dirty="0"/>
              <a:t>6. Complexity Analysis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Theoretical Analysis of Running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Uses a pseudo-code description of the algorithm instead of an implementation</a:t>
            </a:r>
          </a:p>
          <a:p>
            <a:endParaRPr lang="en-US" dirty="0"/>
          </a:p>
          <a:p>
            <a:r>
              <a:rPr lang="en-US" dirty="0"/>
              <a:t>Characterizes running time as a function of the input size n</a:t>
            </a:r>
          </a:p>
          <a:p>
            <a:endParaRPr lang="en-US" dirty="0"/>
          </a:p>
          <a:p>
            <a:r>
              <a:rPr lang="en-US" dirty="0"/>
              <a:t>Takes into account all possible inputs</a:t>
            </a:r>
          </a:p>
          <a:p>
            <a:endParaRPr lang="en-US" dirty="0"/>
          </a:p>
          <a:p>
            <a:r>
              <a:rPr lang="en-US" dirty="0"/>
              <a:t>Allows us to evaluate the speed of an algorithm independent of the hardware/software environment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6-Complexity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8101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Analyzing an Algorithm – Operations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Each machine instruction is executed in a fixed number of cycles </a:t>
            </a:r>
          </a:p>
          <a:p>
            <a:pPr lvl="1"/>
            <a:r>
              <a:rPr lang="en-US" dirty="0">
                <a:latin typeface="+mj-lt"/>
              </a:rPr>
              <a:t>We may assume each operation requires a fixed number of cycles</a:t>
            </a:r>
          </a:p>
          <a:p>
            <a:pPr lvl="3"/>
            <a:endParaRPr lang="en-US" dirty="0">
              <a:latin typeface="+mj-lt"/>
            </a:endParaRPr>
          </a:p>
          <a:p>
            <a:r>
              <a:rPr lang="en-US" dirty="0"/>
              <a:t>Idea: Use abstract machine that uses steps of time instead of secs</a:t>
            </a:r>
          </a:p>
          <a:p>
            <a:pPr lvl="1"/>
            <a:r>
              <a:rPr lang="en-US" dirty="0"/>
              <a:t>Each elementary operation takes 1 steps</a:t>
            </a:r>
          </a:p>
          <a:p>
            <a:pPr lvl="3"/>
            <a:endParaRPr lang="en-US" dirty="0">
              <a:latin typeface="+mj-lt"/>
            </a:endParaRPr>
          </a:p>
          <a:p>
            <a:r>
              <a:rPr lang="en-US" dirty="0">
                <a:solidFill>
                  <a:srgbClr val="0070C0"/>
                </a:solidFill>
              </a:rPr>
              <a:t>Example</a:t>
            </a:r>
            <a:r>
              <a:rPr lang="en-US" dirty="0"/>
              <a:t> of operations</a:t>
            </a:r>
          </a:p>
          <a:p>
            <a:pPr lvl="1"/>
            <a:r>
              <a:rPr lang="en-US" dirty="0"/>
              <a:t>Retrieving/storing variables from memory</a:t>
            </a:r>
          </a:p>
          <a:p>
            <a:pPr lvl="1"/>
            <a:r>
              <a:rPr lang="en-US" dirty="0"/>
              <a:t>Variable assignment			    =</a:t>
            </a:r>
          </a:p>
          <a:p>
            <a:pPr lvl="1"/>
            <a:r>
              <a:rPr lang="en-US" dirty="0"/>
              <a:t>Integer operations			                + - * / % ++ --</a:t>
            </a:r>
          </a:p>
          <a:p>
            <a:pPr lvl="1"/>
            <a:r>
              <a:rPr lang="en-US" dirty="0"/>
              <a:t>Logical operations			                &amp;&amp; || !</a:t>
            </a:r>
          </a:p>
          <a:p>
            <a:pPr lvl="1"/>
            <a:r>
              <a:rPr lang="en-US" dirty="0"/>
              <a:t>Bitwise operations			                &amp; | ^ ~</a:t>
            </a:r>
          </a:p>
          <a:p>
            <a:pPr lvl="1"/>
            <a:r>
              <a:rPr lang="en-US" dirty="0"/>
              <a:t>Relational operations			    == != &lt; &lt;= =&gt; &gt;</a:t>
            </a:r>
          </a:p>
          <a:p>
            <a:pPr lvl="1"/>
            <a:r>
              <a:rPr lang="en-US" dirty="0"/>
              <a:t>Memory allocation and deallocation		    new delete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6-Complexity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6756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Analyzing an Algorithm – Blocks of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operation runs in a step of 1 time unit</a:t>
            </a:r>
          </a:p>
          <a:p>
            <a:r>
              <a:rPr lang="en-US" dirty="0"/>
              <a:t>Therefore, any fixed number of operations also run in 1 time step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s1; s2; …. ; </a:t>
            </a:r>
            <a:r>
              <a:rPr lang="en-US" dirty="0" err="1">
                <a:latin typeface="Consolas" panose="020B0609020204030204" pitchFamily="49" charset="0"/>
              </a:rPr>
              <a:t>sk</a:t>
            </a:r>
            <a:endParaRPr lang="en-US" dirty="0">
              <a:latin typeface="Consolas" panose="020B0609020204030204" pitchFamily="49" charset="0"/>
            </a:endParaRPr>
          </a:p>
          <a:p>
            <a:pPr lvl="1"/>
            <a:r>
              <a:rPr lang="en-US" dirty="0"/>
              <a:t>As long as the number of operations k is constant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6-Complexity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12</a:t>
            </a:fld>
            <a:endParaRPr lang="en-GB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5278328" y="2741533"/>
            <a:ext cx="3168352" cy="122413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ahoma" pitchFamily="34" charset="0"/>
              <a:buChar char="–"/>
              <a:defRPr sz="19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17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Tahoma" pitchFamily="34" charset="0"/>
              <a:buChar char="»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15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sz="1600" kern="0" dirty="0">
                <a:latin typeface="Consolas" panose="020B0609020204030204" pitchFamily="49" charset="0"/>
                <a:cs typeface="Arial" charset="0"/>
              </a:rPr>
              <a:t>// Swap variables a and b</a:t>
            </a:r>
          </a:p>
          <a:p>
            <a:pPr marL="0" indent="0">
              <a:buFontTx/>
              <a:buNone/>
            </a:pPr>
            <a:r>
              <a:rPr lang="en-US" sz="1600" kern="0" dirty="0" err="1">
                <a:latin typeface="Consolas" panose="020B0609020204030204" pitchFamily="49" charset="0"/>
                <a:cs typeface="Arial" charset="0"/>
              </a:rPr>
              <a:t>int</a:t>
            </a:r>
            <a:r>
              <a:rPr lang="en-US" sz="1600" kern="0" dirty="0">
                <a:latin typeface="Consolas" panose="020B0609020204030204" pitchFamily="49" charset="0"/>
                <a:cs typeface="Arial" charset="0"/>
              </a:rPr>
              <a:t> </a:t>
            </a:r>
            <a:r>
              <a:rPr lang="en-US" sz="1600" kern="0" dirty="0" err="1">
                <a:latin typeface="Consolas" panose="020B0609020204030204" pitchFamily="49" charset="0"/>
                <a:cs typeface="Arial" charset="0"/>
              </a:rPr>
              <a:t>tmp</a:t>
            </a:r>
            <a:r>
              <a:rPr lang="en-US" sz="1600" kern="0" dirty="0">
                <a:latin typeface="Consolas" panose="020B0609020204030204" pitchFamily="49" charset="0"/>
                <a:cs typeface="Arial" charset="0"/>
              </a:rPr>
              <a:t> = a;</a:t>
            </a:r>
          </a:p>
          <a:p>
            <a:pPr marL="0" indent="0">
              <a:buFontTx/>
              <a:buNone/>
            </a:pPr>
            <a:r>
              <a:rPr lang="en-US" sz="1600" kern="0" dirty="0">
                <a:latin typeface="Consolas" panose="020B0609020204030204" pitchFamily="49" charset="0"/>
                <a:cs typeface="Arial" charset="0"/>
              </a:rPr>
              <a:t>a = b;</a:t>
            </a:r>
          </a:p>
          <a:p>
            <a:pPr marL="0" indent="0">
              <a:buFontTx/>
              <a:buNone/>
            </a:pPr>
            <a:r>
              <a:rPr lang="en-US" sz="1600" kern="0" dirty="0">
                <a:latin typeface="Consolas" panose="020B0609020204030204" pitchFamily="49" charset="0"/>
                <a:cs typeface="Arial" charset="0"/>
              </a:rPr>
              <a:t>b = </a:t>
            </a:r>
            <a:r>
              <a:rPr lang="en-US" sz="1600" kern="0" dirty="0" err="1">
                <a:latin typeface="Consolas" panose="020B0609020204030204" pitchFamily="49" charset="0"/>
                <a:cs typeface="Arial" charset="0"/>
              </a:rPr>
              <a:t>tmp</a:t>
            </a:r>
            <a:r>
              <a:rPr lang="en-US" sz="1600" kern="0" dirty="0">
                <a:latin typeface="Consolas" panose="020B0609020204030204" pitchFamily="49" charset="0"/>
                <a:cs typeface="Arial" charset="0"/>
              </a:rPr>
              <a:t>;</a:t>
            </a:r>
          </a:p>
          <a:p>
            <a:endParaRPr lang="en-US" sz="2000" kern="0" dirty="0">
              <a:latin typeface="Consolas" panose="020B0609020204030204" pitchFamily="49" charset="0"/>
            </a:endParaRPr>
          </a:p>
        </p:txBody>
      </p:sp>
      <p:sp>
        <p:nvSpPr>
          <p:cNvPr id="7" name="Content Placeholder 5"/>
          <p:cNvSpPr txBox="1">
            <a:spLocks/>
          </p:cNvSpPr>
          <p:nvPr/>
        </p:nvSpPr>
        <p:spPr bwMode="auto">
          <a:xfrm>
            <a:off x="326867" y="2741533"/>
            <a:ext cx="4678251" cy="230425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ahoma" pitchFamily="34" charset="0"/>
              <a:buChar char="–"/>
              <a:defRPr sz="19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17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Tahoma" pitchFamily="34" charset="0"/>
              <a:buChar char="»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15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57150" indent="0">
              <a:buFontTx/>
              <a:buNone/>
            </a:pPr>
            <a:r>
              <a:rPr lang="en-US" sz="1700" kern="0" dirty="0" err="1">
                <a:latin typeface="Consolas" pitchFamily="49" charset="0"/>
                <a:cs typeface="Arial" charset="0"/>
              </a:rPr>
              <a:t>Tree_node</a:t>
            </a:r>
            <a:r>
              <a:rPr lang="en-US" sz="1700" kern="0" dirty="0">
                <a:latin typeface="Consolas" pitchFamily="49" charset="0"/>
                <a:cs typeface="Arial" charset="0"/>
              </a:rPr>
              <a:t> *</a:t>
            </a:r>
            <a:r>
              <a:rPr lang="en-US" sz="1700" kern="0" dirty="0" err="1">
                <a:latin typeface="Consolas" pitchFamily="49" charset="0"/>
                <a:cs typeface="Arial" charset="0"/>
              </a:rPr>
              <a:t>lrl</a:t>
            </a:r>
            <a:r>
              <a:rPr lang="en-US" sz="1700" kern="0" dirty="0">
                <a:latin typeface="Consolas" pitchFamily="49" charset="0"/>
                <a:cs typeface="Arial" charset="0"/>
              </a:rPr>
              <a:t> = left-&gt;right-&gt;left;</a:t>
            </a:r>
          </a:p>
          <a:p>
            <a:pPr marL="57150" indent="0">
              <a:buFontTx/>
              <a:buNone/>
            </a:pPr>
            <a:r>
              <a:rPr lang="en-US" sz="1700" kern="0" dirty="0" err="1">
                <a:latin typeface="Consolas" pitchFamily="49" charset="0"/>
                <a:cs typeface="Arial" charset="0"/>
              </a:rPr>
              <a:t>Tree_node</a:t>
            </a:r>
            <a:r>
              <a:rPr lang="en-US" sz="1700" kern="0" dirty="0">
                <a:latin typeface="Consolas" pitchFamily="49" charset="0"/>
                <a:cs typeface="Arial" charset="0"/>
              </a:rPr>
              <a:t> *</a:t>
            </a:r>
            <a:r>
              <a:rPr lang="en-US" sz="1700" kern="0" dirty="0" err="1">
                <a:latin typeface="Consolas" pitchFamily="49" charset="0"/>
                <a:cs typeface="Arial" charset="0"/>
              </a:rPr>
              <a:t>lrr</a:t>
            </a:r>
            <a:r>
              <a:rPr lang="en-US" sz="1700" kern="0" dirty="0">
                <a:latin typeface="Consolas" pitchFamily="49" charset="0"/>
                <a:cs typeface="Arial" charset="0"/>
              </a:rPr>
              <a:t> = left-&gt;right-&gt;right;</a:t>
            </a:r>
          </a:p>
          <a:p>
            <a:pPr marL="57150" indent="0">
              <a:buFontTx/>
              <a:buNone/>
            </a:pPr>
            <a:r>
              <a:rPr lang="en-US" sz="1700" kern="0" dirty="0">
                <a:latin typeface="Consolas" pitchFamily="49" charset="0"/>
                <a:cs typeface="Arial" charset="0"/>
              </a:rPr>
              <a:t>parent = left-&gt;right;</a:t>
            </a:r>
          </a:p>
          <a:p>
            <a:pPr marL="0" indent="0">
              <a:buFontTx/>
              <a:buNone/>
            </a:pPr>
            <a:r>
              <a:rPr lang="en-US" sz="1700" kern="0" dirty="0">
                <a:latin typeface="Consolas" pitchFamily="49" charset="0"/>
                <a:cs typeface="Arial" charset="0"/>
              </a:rPr>
              <a:t>parent-&gt;left  = left;</a:t>
            </a:r>
          </a:p>
          <a:p>
            <a:pPr marL="0" indent="0">
              <a:buFontTx/>
              <a:buNone/>
            </a:pPr>
            <a:r>
              <a:rPr lang="en-US" sz="1700" kern="0" dirty="0">
                <a:latin typeface="Consolas" pitchFamily="49" charset="0"/>
                <a:cs typeface="Arial" charset="0"/>
              </a:rPr>
              <a:t>parent-&gt;right = this;</a:t>
            </a:r>
          </a:p>
          <a:p>
            <a:pPr marL="0" indent="0">
              <a:buFontTx/>
              <a:buNone/>
            </a:pPr>
            <a:r>
              <a:rPr lang="en-US" sz="1700" kern="0" dirty="0">
                <a:latin typeface="Consolas" pitchFamily="49" charset="0"/>
                <a:cs typeface="Arial" charset="0"/>
              </a:rPr>
              <a:t>left-&gt;right = </a:t>
            </a:r>
            <a:r>
              <a:rPr lang="en-US" sz="1700" kern="0" dirty="0" err="1">
                <a:latin typeface="Consolas" pitchFamily="49" charset="0"/>
                <a:cs typeface="Arial" charset="0"/>
              </a:rPr>
              <a:t>lrl</a:t>
            </a:r>
            <a:r>
              <a:rPr lang="en-US" sz="1700" kern="0" dirty="0">
                <a:latin typeface="Consolas" pitchFamily="49" charset="0"/>
                <a:cs typeface="Arial" charset="0"/>
              </a:rPr>
              <a:t>;</a:t>
            </a:r>
          </a:p>
          <a:p>
            <a:pPr marL="0" indent="0">
              <a:buFontTx/>
              <a:buNone/>
            </a:pPr>
            <a:r>
              <a:rPr lang="en-US" sz="1700" kern="0" dirty="0">
                <a:latin typeface="Consolas" pitchFamily="49" charset="0"/>
                <a:cs typeface="Arial" charset="0"/>
              </a:rPr>
              <a:t>left = </a:t>
            </a:r>
            <a:r>
              <a:rPr lang="en-US" sz="1700" kern="0" dirty="0" err="1">
                <a:latin typeface="Consolas" pitchFamily="49" charset="0"/>
                <a:cs typeface="Arial" charset="0"/>
              </a:rPr>
              <a:t>lrr</a:t>
            </a:r>
            <a:r>
              <a:rPr lang="en-US" sz="1700" kern="0" dirty="0">
                <a:latin typeface="Consolas" pitchFamily="49" charset="0"/>
                <a:cs typeface="Arial" charset="0"/>
              </a:rPr>
              <a:t>;</a:t>
            </a:r>
          </a:p>
          <a:p>
            <a:endParaRPr lang="en-US" sz="1700" kern="0" dirty="0"/>
          </a:p>
        </p:txBody>
      </p:sp>
      <p:pic>
        <p:nvPicPr>
          <p:cNvPr id="8" name="Picture 5" descr="x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10190" y="4274062"/>
            <a:ext cx="3404888" cy="2083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30995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Analyzing an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4653136"/>
            <a:ext cx="8496300" cy="1611514"/>
          </a:xfrm>
        </p:spPr>
        <p:txBody>
          <a:bodyPr/>
          <a:lstStyle/>
          <a:p>
            <a:r>
              <a:rPr lang="en-US" dirty="0"/>
              <a:t>Operations 1, 2, and 8 are executed once</a:t>
            </a:r>
          </a:p>
          <a:p>
            <a:r>
              <a:rPr lang="en-US" dirty="0"/>
              <a:t>Operations 4, 5, 6, and 7: Once per each iteration of for loop n iteration</a:t>
            </a:r>
          </a:p>
          <a:p>
            <a:r>
              <a:rPr lang="en-US" dirty="0"/>
              <a:t>Operation 3 is executed n+1 times</a:t>
            </a:r>
          </a:p>
          <a:p>
            <a:r>
              <a:rPr lang="en-US" dirty="0"/>
              <a:t>The complexity function of the algorithm is : T(n) = 5n +4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6-Complexity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13</a:t>
            </a:fld>
            <a:endParaRPr lang="en-GB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1863832" y="1124744"/>
            <a:ext cx="5250155" cy="341632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altLang="en-US" sz="1800" dirty="0">
                <a:latin typeface="Consolas" panose="020B0609020204030204" pitchFamily="49" charset="0"/>
              </a:rPr>
              <a:t>// Input: </a:t>
            </a:r>
            <a:r>
              <a:rPr lang="en-GB" altLang="en-US" sz="1800" dirty="0" err="1">
                <a:latin typeface="Consolas" panose="020B0609020204030204" pitchFamily="49" charset="0"/>
              </a:rPr>
              <a:t>int</a:t>
            </a:r>
            <a:r>
              <a:rPr lang="en-GB" altLang="en-US" sz="1800" dirty="0">
                <a:latin typeface="Consolas" panose="020B0609020204030204" pitchFamily="49" charset="0"/>
              </a:rPr>
              <a:t> A[N], array of N integers</a:t>
            </a:r>
          </a:p>
          <a:p>
            <a:r>
              <a:rPr lang="en-GB" altLang="en-US" sz="1800" dirty="0">
                <a:latin typeface="Consolas" panose="020B0609020204030204" pitchFamily="49" charset="0"/>
              </a:rPr>
              <a:t>// Output: Sum of all numbers in array A</a:t>
            </a:r>
          </a:p>
          <a:p>
            <a:endParaRPr lang="en-GB" altLang="en-US" sz="1800" dirty="0">
              <a:latin typeface="Consolas" panose="020B0609020204030204" pitchFamily="49" charset="0"/>
            </a:endParaRPr>
          </a:p>
          <a:p>
            <a:r>
              <a:rPr lang="en-GB" altLang="en-US" sz="1800" dirty="0" err="1">
                <a:latin typeface="Consolas" panose="020B0609020204030204" pitchFamily="49" charset="0"/>
              </a:rPr>
              <a:t>int</a:t>
            </a:r>
            <a:r>
              <a:rPr lang="en-GB" altLang="en-US" sz="1800" dirty="0">
                <a:latin typeface="Consolas" panose="020B0609020204030204" pitchFamily="49" charset="0"/>
              </a:rPr>
              <a:t> </a:t>
            </a:r>
            <a:r>
              <a:rPr lang="en-GB" altLang="en-US" sz="1800" dirty="0" err="1">
                <a:latin typeface="Consolas" panose="020B0609020204030204" pitchFamily="49" charset="0"/>
              </a:rPr>
              <a:t>SumArray</a:t>
            </a:r>
            <a:r>
              <a:rPr lang="en-GB" altLang="en-US" sz="1800" dirty="0">
                <a:latin typeface="Consolas" panose="020B0609020204030204" pitchFamily="49" charset="0"/>
              </a:rPr>
              <a:t>(</a:t>
            </a:r>
            <a:r>
              <a:rPr lang="en-GB" altLang="en-US" sz="1800" dirty="0" err="1">
                <a:latin typeface="Consolas" panose="020B0609020204030204" pitchFamily="49" charset="0"/>
              </a:rPr>
              <a:t>int</a:t>
            </a:r>
            <a:r>
              <a:rPr lang="en-GB" altLang="en-US" sz="1800" dirty="0">
                <a:latin typeface="Consolas" panose="020B0609020204030204" pitchFamily="49" charset="0"/>
              </a:rPr>
              <a:t> A[], </a:t>
            </a:r>
            <a:r>
              <a:rPr lang="en-GB" altLang="en-US" sz="1800" dirty="0" err="1">
                <a:latin typeface="Consolas" panose="020B0609020204030204" pitchFamily="49" charset="0"/>
              </a:rPr>
              <a:t>int</a:t>
            </a:r>
            <a:r>
              <a:rPr lang="en-GB" altLang="en-US" sz="1800" dirty="0">
                <a:latin typeface="Consolas" panose="020B0609020204030204" pitchFamily="49" charset="0"/>
              </a:rPr>
              <a:t> n){</a:t>
            </a:r>
          </a:p>
          <a:p>
            <a:r>
              <a:rPr lang="en-GB" altLang="en-US" sz="1800" dirty="0">
                <a:latin typeface="Consolas" panose="020B0609020204030204" pitchFamily="49" charset="0"/>
              </a:rPr>
              <a:t>   </a:t>
            </a:r>
            <a:r>
              <a:rPr lang="en-GB" altLang="en-US" sz="1800" dirty="0" err="1">
                <a:latin typeface="Consolas" panose="020B0609020204030204" pitchFamily="49" charset="0"/>
              </a:rPr>
              <a:t>int</a:t>
            </a:r>
            <a:r>
              <a:rPr lang="en-GB" altLang="en-US" sz="1800" dirty="0">
                <a:latin typeface="Consolas" panose="020B0609020204030204" pitchFamily="49" charset="0"/>
              </a:rPr>
              <a:t> s=0;</a:t>
            </a:r>
          </a:p>
          <a:p>
            <a:endParaRPr lang="en-GB" altLang="en-US" sz="1800" dirty="0">
              <a:latin typeface="Consolas" panose="020B0609020204030204" pitchFamily="49" charset="0"/>
            </a:endParaRPr>
          </a:p>
          <a:p>
            <a:r>
              <a:rPr lang="en-GB" altLang="en-US" sz="1800" dirty="0">
                <a:latin typeface="Consolas" panose="020B0609020204030204" pitchFamily="49" charset="0"/>
              </a:rPr>
              <a:t>   for (</a:t>
            </a:r>
            <a:r>
              <a:rPr lang="en-GB" altLang="en-US" sz="1800" dirty="0" err="1">
                <a:latin typeface="Consolas" panose="020B0609020204030204" pitchFamily="49" charset="0"/>
              </a:rPr>
              <a:t>int</a:t>
            </a:r>
            <a:r>
              <a:rPr lang="en-GB" altLang="en-US" sz="1800" dirty="0">
                <a:latin typeface="Consolas" panose="020B0609020204030204" pitchFamily="49" charset="0"/>
              </a:rPr>
              <a:t> </a:t>
            </a:r>
            <a:r>
              <a:rPr lang="en-GB" altLang="en-US" sz="1800" dirty="0" err="1">
                <a:latin typeface="Consolas" panose="020B0609020204030204" pitchFamily="49" charset="0"/>
              </a:rPr>
              <a:t>i</a:t>
            </a:r>
            <a:r>
              <a:rPr lang="en-GB" altLang="en-US" sz="1800" dirty="0">
                <a:latin typeface="Consolas" panose="020B0609020204030204" pitchFamily="49" charset="0"/>
              </a:rPr>
              <a:t>=0; </a:t>
            </a:r>
            <a:r>
              <a:rPr lang="en-GB" altLang="en-US" sz="1800" dirty="0" err="1">
                <a:latin typeface="Consolas" panose="020B0609020204030204" pitchFamily="49" charset="0"/>
              </a:rPr>
              <a:t>i</a:t>
            </a:r>
            <a:r>
              <a:rPr lang="en-GB" altLang="en-US" sz="1800" dirty="0">
                <a:latin typeface="Consolas" panose="020B0609020204030204" pitchFamily="49" charset="0"/>
              </a:rPr>
              <a:t>&lt; n; </a:t>
            </a:r>
            <a:r>
              <a:rPr lang="en-GB" altLang="en-US" sz="1800" dirty="0" err="1">
                <a:latin typeface="Consolas" panose="020B0609020204030204" pitchFamily="49" charset="0"/>
              </a:rPr>
              <a:t>i</a:t>
            </a:r>
            <a:r>
              <a:rPr lang="en-GB" altLang="en-US" sz="1800" dirty="0">
                <a:latin typeface="Consolas" panose="020B0609020204030204" pitchFamily="49" charset="0"/>
              </a:rPr>
              <a:t>++)</a:t>
            </a:r>
          </a:p>
          <a:p>
            <a:endParaRPr lang="en-GB" altLang="en-US" sz="1800" dirty="0">
              <a:latin typeface="Consolas" panose="020B0609020204030204" pitchFamily="49" charset="0"/>
            </a:endParaRPr>
          </a:p>
          <a:p>
            <a:r>
              <a:rPr lang="en-GB" altLang="en-US" sz="1800" dirty="0">
                <a:latin typeface="Consolas" panose="020B0609020204030204" pitchFamily="49" charset="0"/>
              </a:rPr>
              <a:t>      s = s + A[</a:t>
            </a:r>
            <a:r>
              <a:rPr lang="en-GB" altLang="en-US" sz="1800" dirty="0" err="1">
                <a:latin typeface="Consolas" panose="020B0609020204030204" pitchFamily="49" charset="0"/>
              </a:rPr>
              <a:t>i</a:t>
            </a:r>
            <a:r>
              <a:rPr lang="en-GB" altLang="en-US" sz="1800" dirty="0">
                <a:latin typeface="Consolas" panose="020B0609020204030204" pitchFamily="49" charset="0"/>
              </a:rPr>
              <a:t>];</a:t>
            </a:r>
          </a:p>
          <a:p>
            <a:endParaRPr lang="en-GB" altLang="en-US" sz="1800" dirty="0">
              <a:latin typeface="Consolas" panose="020B0609020204030204" pitchFamily="49" charset="0"/>
            </a:endParaRPr>
          </a:p>
          <a:p>
            <a:r>
              <a:rPr lang="en-GB" altLang="en-US" sz="1800" dirty="0">
                <a:latin typeface="Consolas" panose="020B0609020204030204" pitchFamily="49" charset="0"/>
              </a:rPr>
              <a:t>   return s;</a:t>
            </a:r>
          </a:p>
          <a:p>
            <a:r>
              <a:rPr lang="en-GB" altLang="en-US" sz="18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2336907" y="3963194"/>
            <a:ext cx="1295400" cy="2286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2793512" y="2300862"/>
            <a:ext cx="457200" cy="2286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3441584" y="2834262"/>
            <a:ext cx="457200" cy="2286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3657608" y="3396676"/>
            <a:ext cx="533400" cy="2286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1" name="AutoShape 8"/>
          <p:cNvSpPr>
            <a:spLocks noChangeArrowheads="1"/>
          </p:cNvSpPr>
          <p:nvPr/>
        </p:nvSpPr>
        <p:spPr bwMode="auto">
          <a:xfrm>
            <a:off x="4075588" y="2834262"/>
            <a:ext cx="609600" cy="2286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2" name="AutoShape 9"/>
          <p:cNvSpPr>
            <a:spLocks noChangeArrowheads="1"/>
          </p:cNvSpPr>
          <p:nvPr/>
        </p:nvSpPr>
        <p:spPr bwMode="auto">
          <a:xfrm>
            <a:off x="4767532" y="2848330"/>
            <a:ext cx="457200" cy="2286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 flipH="1" flipV="1">
            <a:off x="3464032" y="2420144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Oval 11"/>
          <p:cNvSpPr>
            <a:spLocks noChangeArrowheads="1"/>
          </p:cNvSpPr>
          <p:nvPr/>
        </p:nvSpPr>
        <p:spPr bwMode="auto">
          <a:xfrm>
            <a:off x="4302232" y="2267744"/>
            <a:ext cx="304800" cy="3048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GB" altLang="en-US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5" name="Oval 12"/>
          <p:cNvSpPr>
            <a:spLocks noChangeArrowheads="1"/>
          </p:cNvSpPr>
          <p:nvPr/>
        </p:nvSpPr>
        <p:spPr bwMode="auto">
          <a:xfrm>
            <a:off x="2397232" y="3105944"/>
            <a:ext cx="304800" cy="304800"/>
          </a:xfrm>
          <a:prstGeom prst="ellipse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GB" altLang="en-US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6" name="Oval 13"/>
          <p:cNvSpPr>
            <a:spLocks noChangeArrowheads="1"/>
          </p:cNvSpPr>
          <p:nvPr/>
        </p:nvSpPr>
        <p:spPr bwMode="auto">
          <a:xfrm>
            <a:off x="4606288" y="3105944"/>
            <a:ext cx="304800" cy="304800"/>
          </a:xfrm>
          <a:prstGeom prst="ellipse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GB" altLang="en-US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7" name="Oval 14"/>
          <p:cNvSpPr>
            <a:spLocks noChangeArrowheads="1"/>
          </p:cNvSpPr>
          <p:nvPr/>
        </p:nvSpPr>
        <p:spPr bwMode="auto">
          <a:xfrm>
            <a:off x="5478768" y="3156992"/>
            <a:ext cx="304800" cy="304800"/>
          </a:xfrm>
          <a:prstGeom prst="ellipse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GB" altLang="en-US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8" name="Line 15"/>
          <p:cNvSpPr>
            <a:spLocks noChangeShapeType="1"/>
          </p:cNvSpPr>
          <p:nvPr/>
        </p:nvSpPr>
        <p:spPr bwMode="auto">
          <a:xfrm flipV="1">
            <a:off x="2702032" y="3105944"/>
            <a:ext cx="914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Line 16"/>
          <p:cNvSpPr>
            <a:spLocks noChangeShapeType="1"/>
          </p:cNvSpPr>
          <p:nvPr/>
        </p:nvSpPr>
        <p:spPr bwMode="auto">
          <a:xfrm flipH="1" flipV="1">
            <a:off x="4377688" y="3105944"/>
            <a:ext cx="228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Line 17"/>
          <p:cNvSpPr>
            <a:spLocks noChangeShapeType="1"/>
          </p:cNvSpPr>
          <p:nvPr/>
        </p:nvSpPr>
        <p:spPr bwMode="auto">
          <a:xfrm flipH="1" flipV="1">
            <a:off x="5097768" y="3156992"/>
            <a:ext cx="3810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Oval 18"/>
          <p:cNvSpPr>
            <a:spLocks noChangeArrowheads="1"/>
          </p:cNvSpPr>
          <p:nvPr/>
        </p:nvSpPr>
        <p:spPr bwMode="auto">
          <a:xfrm>
            <a:off x="2397232" y="3563144"/>
            <a:ext cx="304800" cy="304800"/>
          </a:xfrm>
          <a:prstGeom prst="ellipse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GB" altLang="en-US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22" name="Oval 19"/>
          <p:cNvSpPr>
            <a:spLocks noChangeArrowheads="1"/>
          </p:cNvSpPr>
          <p:nvPr/>
        </p:nvSpPr>
        <p:spPr bwMode="auto">
          <a:xfrm>
            <a:off x="3742192" y="3733056"/>
            <a:ext cx="304800" cy="304800"/>
          </a:xfrm>
          <a:prstGeom prst="ellipse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GB" altLang="en-US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23" name="Oval 20"/>
          <p:cNvSpPr>
            <a:spLocks noChangeArrowheads="1"/>
          </p:cNvSpPr>
          <p:nvPr/>
        </p:nvSpPr>
        <p:spPr bwMode="auto">
          <a:xfrm>
            <a:off x="4470656" y="3776928"/>
            <a:ext cx="304800" cy="304800"/>
          </a:xfrm>
          <a:prstGeom prst="ellipse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GB" altLang="en-US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24" name="Oval 21"/>
          <p:cNvSpPr>
            <a:spLocks noChangeArrowheads="1"/>
          </p:cNvSpPr>
          <p:nvPr/>
        </p:nvSpPr>
        <p:spPr bwMode="auto">
          <a:xfrm>
            <a:off x="3948203" y="4198164"/>
            <a:ext cx="304800" cy="304800"/>
          </a:xfrm>
          <a:prstGeom prst="ellipse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GB" altLang="en-US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25" name="Line 22"/>
          <p:cNvSpPr>
            <a:spLocks noChangeShapeType="1"/>
          </p:cNvSpPr>
          <p:nvPr/>
        </p:nvSpPr>
        <p:spPr bwMode="auto">
          <a:xfrm flipV="1">
            <a:off x="2702032" y="3563144"/>
            <a:ext cx="3048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Line 23"/>
          <p:cNvSpPr>
            <a:spLocks noChangeShapeType="1"/>
          </p:cNvSpPr>
          <p:nvPr/>
        </p:nvSpPr>
        <p:spPr bwMode="auto">
          <a:xfrm flipH="1" flipV="1">
            <a:off x="3513592" y="3580656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Line 24"/>
          <p:cNvSpPr>
            <a:spLocks noChangeShapeType="1"/>
          </p:cNvSpPr>
          <p:nvPr/>
        </p:nvSpPr>
        <p:spPr bwMode="auto">
          <a:xfrm flipH="1" flipV="1">
            <a:off x="4089656" y="3700728"/>
            <a:ext cx="457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Line 25"/>
          <p:cNvSpPr>
            <a:spLocks noChangeShapeType="1"/>
          </p:cNvSpPr>
          <p:nvPr/>
        </p:nvSpPr>
        <p:spPr bwMode="auto">
          <a:xfrm flipH="1" flipV="1">
            <a:off x="3692632" y="4172744"/>
            <a:ext cx="228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125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Analyzing an Algorithm – Growth Rate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Estimated running time for different values of n:</a:t>
            </a:r>
          </a:p>
          <a:p>
            <a:endParaRPr lang="en-US" dirty="0"/>
          </a:p>
          <a:p>
            <a:pPr lvl="1"/>
            <a:r>
              <a:rPr lang="en-US" dirty="0"/>
              <a:t>n = 10			=&gt; 54 steps</a:t>
            </a:r>
          </a:p>
          <a:p>
            <a:pPr lvl="1"/>
            <a:r>
              <a:rPr lang="en-US" dirty="0"/>
              <a:t>n = 100			=&gt; 504 steps</a:t>
            </a:r>
          </a:p>
          <a:p>
            <a:pPr lvl="1"/>
            <a:r>
              <a:rPr lang="en-US" dirty="0"/>
              <a:t>n = 1,000		            =&gt; 5004 steps</a:t>
            </a:r>
          </a:p>
          <a:p>
            <a:pPr lvl="1"/>
            <a:r>
              <a:rPr lang="en-US" dirty="0"/>
              <a:t>n = 1,000,000		=&gt; 5,000,004 steps</a:t>
            </a:r>
          </a:p>
          <a:p>
            <a:endParaRPr lang="en-US" dirty="0"/>
          </a:p>
          <a:p>
            <a:r>
              <a:rPr lang="en-US" dirty="0"/>
              <a:t>As n grows, number of steps T(n) grow in linear proportion to n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6-Complexity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6680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Growth Rate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219714"/>
            <a:ext cx="7759494" cy="5162036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6-Complexity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7830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Growth Rate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412776"/>
            <a:ext cx="7776864" cy="4723963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6-Complexity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4969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Growth Rate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Changing the hardware/software environment </a:t>
            </a:r>
          </a:p>
          <a:p>
            <a:pPr lvl="1"/>
            <a:r>
              <a:rPr lang="en-US" dirty="0"/>
              <a:t>Affects T(n) by a constant factor, but</a:t>
            </a:r>
          </a:p>
          <a:p>
            <a:pPr lvl="1"/>
            <a:r>
              <a:rPr lang="en-US" dirty="0"/>
              <a:t>Does not alter the growth rate of T(n)</a:t>
            </a:r>
          </a:p>
          <a:p>
            <a:endParaRPr lang="en-US" dirty="0"/>
          </a:p>
          <a:p>
            <a:r>
              <a:rPr lang="en-US" dirty="0"/>
              <a:t>Thus, we focus on the big-picture which is the growth rate of an algorithm</a:t>
            </a:r>
          </a:p>
          <a:p>
            <a:endParaRPr lang="en-US" dirty="0"/>
          </a:p>
          <a:p>
            <a:r>
              <a:rPr lang="en-US" dirty="0"/>
              <a:t>The linear growth rate of the running time T(n) is an intrinsic property of algorithm </a:t>
            </a:r>
            <a:r>
              <a:rPr lang="en-US" dirty="0" err="1">
                <a:latin typeface="Consolas" panose="020B0609020204030204" pitchFamily="49" charset="0"/>
              </a:rPr>
              <a:t>sumArray</a:t>
            </a:r>
            <a:endParaRPr lang="en-US" dirty="0">
              <a:latin typeface="Consolas" panose="020B0609020204030204" pitchFamily="49" charset="0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6-Complexity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9710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Constant Factors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growth rate is not affected by</a:t>
            </a:r>
          </a:p>
          <a:p>
            <a:pPr lvl="1"/>
            <a:r>
              <a:rPr lang="en-US" dirty="0"/>
              <a:t>Constant factors or </a:t>
            </a:r>
          </a:p>
          <a:p>
            <a:pPr lvl="1"/>
            <a:r>
              <a:rPr lang="en-US" dirty="0"/>
              <a:t>Lower-order terms</a:t>
            </a:r>
          </a:p>
          <a:p>
            <a:endParaRPr lang="en-US" dirty="0"/>
          </a:p>
          <a:p>
            <a:r>
              <a:rPr lang="en-US" dirty="0"/>
              <a:t>Examples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10</a:t>
            </a:r>
            <a:r>
              <a:rPr lang="en-US" baseline="30000" dirty="0">
                <a:latin typeface="Consolas" panose="020B0609020204030204" pitchFamily="49" charset="0"/>
              </a:rPr>
              <a:t>2</a:t>
            </a:r>
            <a:r>
              <a:rPr lang="en-US" dirty="0">
                <a:latin typeface="Consolas" panose="020B0609020204030204" pitchFamily="49" charset="0"/>
              </a:rPr>
              <a:t>n + 10</a:t>
            </a:r>
            <a:r>
              <a:rPr lang="en-US" baseline="30000" dirty="0">
                <a:latin typeface="Consolas" panose="020B0609020204030204" pitchFamily="49" charset="0"/>
              </a:rPr>
              <a:t>5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/>
              <a:t>is a linear function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10</a:t>
            </a:r>
            <a:r>
              <a:rPr lang="en-US" baseline="30000" dirty="0">
                <a:latin typeface="Consolas" panose="020B0609020204030204" pitchFamily="49" charset="0"/>
              </a:rPr>
              <a:t>5</a:t>
            </a:r>
            <a:r>
              <a:rPr lang="en-US" dirty="0">
                <a:latin typeface="Consolas" panose="020B0609020204030204" pitchFamily="49" charset="0"/>
              </a:rPr>
              <a:t>n</a:t>
            </a:r>
            <a:r>
              <a:rPr lang="en-US" baseline="30000" dirty="0">
                <a:latin typeface="Consolas" panose="020B0609020204030204" pitchFamily="49" charset="0"/>
              </a:rPr>
              <a:t>2</a:t>
            </a:r>
            <a:r>
              <a:rPr lang="en-US" dirty="0">
                <a:latin typeface="Consolas" panose="020B0609020204030204" pitchFamily="49" charset="0"/>
              </a:rPr>
              <a:t> + 10</a:t>
            </a:r>
            <a:r>
              <a:rPr lang="en-US" baseline="30000" dirty="0">
                <a:latin typeface="Consolas" panose="020B0609020204030204" pitchFamily="49" charset="0"/>
              </a:rPr>
              <a:t>8</a:t>
            </a:r>
            <a:r>
              <a:rPr lang="en-US" dirty="0">
                <a:latin typeface="Consolas" panose="020B0609020204030204" pitchFamily="49" charset="0"/>
              </a:rPr>
              <a:t>n </a:t>
            </a:r>
            <a:r>
              <a:rPr lang="en-US" dirty="0"/>
              <a:t>is a quadratic function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6-Complexity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3830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Growth Rate – Example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+mj-lt"/>
                <a:cs typeface="Arial" charset="0"/>
              </a:rPr>
              <a:t>Consider the two functions</a:t>
            </a:r>
          </a:p>
          <a:p>
            <a:pPr lvl="1"/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Arial" charset="0"/>
              </a:rPr>
              <a:t>f(</a:t>
            </a:r>
            <a:r>
              <a:rPr lang="en-US" i="1" dirty="0">
                <a:solidFill>
                  <a:srgbClr val="FF0000"/>
                </a:solidFill>
                <a:latin typeface="Consolas" panose="020B0609020204030204" pitchFamily="49" charset="0"/>
                <a:cs typeface="Arial" charset="0"/>
              </a:rPr>
              <a:t>n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Arial" charset="0"/>
              </a:rPr>
              <a:t>) = </a:t>
            </a:r>
            <a:r>
              <a:rPr lang="en-US" i="1" dirty="0">
                <a:solidFill>
                  <a:srgbClr val="FF0000"/>
                </a:solidFill>
                <a:latin typeface="Consolas" panose="020B0609020204030204" pitchFamily="49" charset="0"/>
                <a:cs typeface="Arial" charset="0"/>
              </a:rPr>
              <a:t>n</a:t>
            </a:r>
            <a:r>
              <a:rPr lang="en-US" baseline="30000" dirty="0">
                <a:solidFill>
                  <a:srgbClr val="FF0000"/>
                </a:solidFill>
                <a:latin typeface="Consolas" panose="020B0609020204030204" pitchFamily="49" charset="0"/>
                <a:cs typeface="Arial" charset="0"/>
              </a:rPr>
              <a:t>2</a:t>
            </a:r>
            <a:endParaRPr lang="en-US" dirty="0">
              <a:latin typeface="+mj-lt"/>
              <a:cs typeface="Arial" charset="0"/>
            </a:endParaRPr>
          </a:p>
          <a:p>
            <a:pPr lvl="1"/>
            <a:r>
              <a:rPr lang="en-US" dirty="0">
                <a:solidFill>
                  <a:srgbClr val="3333CC"/>
                </a:solidFill>
                <a:latin typeface="Consolas" panose="020B0609020204030204" pitchFamily="49" charset="0"/>
                <a:cs typeface="Arial" charset="0"/>
              </a:rPr>
              <a:t>g(</a:t>
            </a:r>
            <a:r>
              <a:rPr lang="en-US" i="1" dirty="0">
                <a:solidFill>
                  <a:srgbClr val="3333CC"/>
                </a:solidFill>
                <a:latin typeface="Consolas" panose="020B0609020204030204" pitchFamily="49" charset="0"/>
                <a:cs typeface="Arial" charset="0"/>
              </a:rPr>
              <a:t>n</a:t>
            </a:r>
            <a:r>
              <a:rPr lang="en-US" dirty="0">
                <a:solidFill>
                  <a:srgbClr val="3333CC"/>
                </a:solidFill>
                <a:latin typeface="Consolas" panose="020B0609020204030204" pitchFamily="49" charset="0"/>
                <a:cs typeface="Arial" charset="0"/>
              </a:rPr>
              <a:t>) = </a:t>
            </a:r>
            <a:r>
              <a:rPr lang="en-US" i="1" dirty="0">
                <a:solidFill>
                  <a:srgbClr val="3333CC"/>
                </a:solidFill>
                <a:latin typeface="Consolas" panose="020B0609020204030204" pitchFamily="49" charset="0"/>
                <a:cs typeface="Arial" charset="0"/>
              </a:rPr>
              <a:t>n</a:t>
            </a:r>
            <a:r>
              <a:rPr lang="en-US" baseline="30000" dirty="0">
                <a:solidFill>
                  <a:srgbClr val="3333CC"/>
                </a:solidFill>
                <a:latin typeface="Consolas" panose="020B0609020204030204" pitchFamily="49" charset="0"/>
                <a:cs typeface="Arial" charset="0"/>
              </a:rPr>
              <a:t>2</a:t>
            </a:r>
            <a:r>
              <a:rPr lang="en-US" dirty="0">
                <a:solidFill>
                  <a:srgbClr val="3333CC"/>
                </a:solidFill>
                <a:latin typeface="Consolas" panose="020B0609020204030204" pitchFamily="49" charset="0"/>
                <a:cs typeface="Arial" charset="0"/>
              </a:rPr>
              <a:t> – 3</a:t>
            </a:r>
            <a:r>
              <a:rPr lang="en-US" i="1" dirty="0">
                <a:solidFill>
                  <a:srgbClr val="3333CC"/>
                </a:solidFill>
                <a:latin typeface="Consolas" panose="020B0609020204030204" pitchFamily="49" charset="0"/>
                <a:cs typeface="Arial" charset="0"/>
              </a:rPr>
              <a:t>n</a:t>
            </a:r>
            <a:r>
              <a:rPr lang="en-US" dirty="0">
                <a:solidFill>
                  <a:srgbClr val="3333CC"/>
                </a:solidFill>
                <a:latin typeface="Consolas" panose="020B0609020204030204" pitchFamily="49" charset="0"/>
                <a:cs typeface="Arial" charset="0"/>
              </a:rPr>
              <a:t> + 2</a:t>
            </a:r>
          </a:p>
          <a:p>
            <a:r>
              <a:rPr lang="en-US" dirty="0">
                <a:latin typeface="+mj-lt"/>
                <a:cs typeface="Arial" charset="0"/>
              </a:rPr>
              <a:t>Around </a:t>
            </a:r>
            <a:r>
              <a:rPr lang="en-US" dirty="0">
                <a:latin typeface="Consolas" panose="020B0609020204030204" pitchFamily="49" charset="0"/>
                <a:cs typeface="Arial" charset="0"/>
              </a:rPr>
              <a:t>n = 0, </a:t>
            </a:r>
            <a:r>
              <a:rPr lang="en-US" dirty="0">
                <a:latin typeface="+mj-lt"/>
                <a:cs typeface="Arial" charset="0"/>
              </a:rPr>
              <a:t>they look very different</a:t>
            </a:r>
          </a:p>
          <a:p>
            <a:endParaRPr lang="en-US" dirty="0">
              <a:latin typeface="+mj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6-Complexity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19</a:t>
            </a:fld>
            <a:endParaRPr lang="en-GB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04620" y="2650703"/>
            <a:ext cx="6134759" cy="3744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39776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two or more algorithms to solve the same problem, how do we select the best one?</a:t>
            </a:r>
          </a:p>
          <a:p>
            <a:endParaRPr lang="en-US" dirty="0"/>
          </a:p>
          <a:p>
            <a:r>
              <a:rPr lang="en-US" dirty="0"/>
              <a:t>Some criteria for selecting an algorithm</a:t>
            </a:r>
          </a:p>
          <a:p>
            <a:pPr lvl="1"/>
            <a:r>
              <a:rPr lang="en-US" dirty="0"/>
              <a:t>Is it easy to implement, understand, modify?</a:t>
            </a:r>
          </a:p>
          <a:p>
            <a:pPr lvl="1"/>
            <a:r>
              <a:rPr lang="en-US" dirty="0"/>
              <a:t>How long does it take to run it to completion?</a:t>
            </a:r>
          </a:p>
          <a:p>
            <a:pPr lvl="1"/>
            <a:r>
              <a:rPr lang="en-US" dirty="0"/>
              <a:t>How much of computer memory does it use?</a:t>
            </a:r>
          </a:p>
          <a:p>
            <a:endParaRPr lang="en-US" dirty="0"/>
          </a:p>
          <a:p>
            <a:r>
              <a:rPr lang="en-US" dirty="0"/>
              <a:t>Software engineering is primarily concerned with the first criteria</a:t>
            </a:r>
          </a:p>
          <a:p>
            <a:endParaRPr lang="en-US" dirty="0"/>
          </a:p>
          <a:p>
            <a:r>
              <a:rPr lang="en-US" dirty="0"/>
              <a:t>In this course we are interested in the second and third criteria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6-Complexity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716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Growth Rate – Example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Yet on the range n = [0, 1000], </a:t>
            </a:r>
            <a:r>
              <a:rPr lang="en-US" dirty="0">
                <a:latin typeface="Consolas" panose="020B0609020204030204" pitchFamily="49" charset="0"/>
              </a:rPr>
              <a:t>f(n)</a:t>
            </a:r>
            <a:r>
              <a:rPr lang="en-US" dirty="0"/>
              <a:t> and </a:t>
            </a:r>
            <a:r>
              <a:rPr lang="en-US" dirty="0">
                <a:latin typeface="Consolas" panose="020B0609020204030204" pitchFamily="49" charset="0"/>
              </a:rPr>
              <a:t>g(n)</a:t>
            </a:r>
            <a:r>
              <a:rPr lang="en-US" dirty="0"/>
              <a:t> are (relatively) indistinguishable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6-Complexity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20</a:t>
            </a:fld>
            <a:endParaRPr lang="en-GB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36189" y="2133067"/>
            <a:ext cx="6871621" cy="4176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35040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Growth Rate – Example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+mj-lt"/>
                <a:cs typeface="Arial" charset="0"/>
              </a:rPr>
              <a:t>The absolute difference is large, for example,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Arial" charset="0"/>
              </a:rPr>
              <a:t>f(1000) = 1 000 000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Arial" charset="0"/>
              </a:rPr>
              <a:t>g(1000) =   997 002</a:t>
            </a:r>
          </a:p>
          <a:p>
            <a:endParaRPr lang="en-US" dirty="0">
              <a:latin typeface="+mj-lt"/>
              <a:cs typeface="Arial" charset="0"/>
            </a:endParaRPr>
          </a:p>
          <a:p>
            <a:r>
              <a:rPr lang="en-US" dirty="0">
                <a:latin typeface="+mj-lt"/>
                <a:cs typeface="Arial" charset="0"/>
              </a:rPr>
              <a:t>But the relative difference is very small</a:t>
            </a:r>
          </a:p>
          <a:p>
            <a:pPr lvl="1"/>
            <a:endParaRPr lang="en-US" dirty="0">
              <a:latin typeface="+mj-lt"/>
              <a:cs typeface="Arial" charset="0"/>
            </a:endParaRPr>
          </a:p>
          <a:p>
            <a:pPr lvl="1"/>
            <a:endParaRPr lang="en-US" dirty="0">
              <a:latin typeface="+mj-lt"/>
              <a:cs typeface="Arial" charset="0"/>
            </a:endParaRPr>
          </a:p>
          <a:p>
            <a:pPr lvl="1"/>
            <a:endParaRPr lang="en-US" dirty="0">
              <a:latin typeface="+mj-lt"/>
              <a:cs typeface="Arial" charset="0"/>
            </a:endParaRPr>
          </a:p>
          <a:p>
            <a:pPr lvl="1"/>
            <a:endParaRPr lang="en-US" dirty="0">
              <a:latin typeface="+mj-lt"/>
              <a:cs typeface="Arial" charset="0"/>
            </a:endParaRPr>
          </a:p>
          <a:p>
            <a:pPr lvl="1"/>
            <a:r>
              <a:rPr lang="en-US" dirty="0">
                <a:latin typeface="+mj-lt"/>
                <a:cs typeface="Arial" charset="0"/>
              </a:rPr>
              <a:t>The difference goes to zero as </a:t>
            </a:r>
            <a:r>
              <a:rPr lang="en-US" i="1" dirty="0">
                <a:latin typeface="Consolas" panose="020B0609020204030204" pitchFamily="49" charset="0"/>
                <a:cs typeface="Arial" charset="0"/>
              </a:rPr>
              <a:t>n →</a:t>
            </a:r>
            <a:r>
              <a:rPr lang="en-US" dirty="0">
                <a:latin typeface="Consolas" panose="020B0609020204030204" pitchFamily="49" charset="0"/>
                <a:cs typeface="Arial" charset="0"/>
              </a:rPr>
              <a:t> ∞ 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6-Complexity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21</a:t>
            </a:fld>
            <a:endParaRPr lang="en-GB"/>
          </a:p>
        </p:txBody>
      </p:sp>
      <p:graphicFrame>
        <p:nvGraphicFramePr>
          <p:cNvPr id="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0508810"/>
              </p:ext>
            </p:extLst>
          </p:nvPr>
        </p:nvGraphicFramePr>
        <p:xfrm>
          <a:off x="1475656" y="3294720"/>
          <a:ext cx="3960813" cy="75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Equation" r:id="rId3" imgW="2387520" imgH="457200" progId="Equation.3">
                  <p:embed/>
                </p:oleObj>
              </mc:Choice>
              <mc:Fallback>
                <p:oleObj name="Equation" r:id="rId3" imgW="2387520" imgH="457200" progId="Equation.3">
                  <p:embed/>
                  <p:pic>
                    <p:nvPicPr>
                      <p:cNvPr id="102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656" y="3294720"/>
                        <a:ext cx="3960813" cy="758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24631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Constant Factors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growth rate is not affected by</a:t>
            </a:r>
          </a:p>
          <a:p>
            <a:pPr lvl="1"/>
            <a:r>
              <a:rPr lang="en-US" dirty="0"/>
              <a:t>Constant factors or </a:t>
            </a:r>
          </a:p>
          <a:p>
            <a:pPr lvl="1"/>
            <a:r>
              <a:rPr lang="en-US" dirty="0"/>
              <a:t>Lower-order terms</a:t>
            </a:r>
          </a:p>
          <a:p>
            <a:endParaRPr lang="en-US" dirty="0"/>
          </a:p>
          <a:p>
            <a:r>
              <a:rPr lang="en-US" dirty="0"/>
              <a:t>Examples</a:t>
            </a:r>
          </a:p>
          <a:p>
            <a:pPr lvl="1"/>
            <a:r>
              <a:rPr lang="en-US" dirty="0"/>
              <a:t>10</a:t>
            </a:r>
            <a:r>
              <a:rPr lang="en-US" baseline="30000" dirty="0"/>
              <a:t>2</a:t>
            </a:r>
            <a:r>
              <a:rPr lang="en-US" dirty="0"/>
              <a:t>n + 10</a:t>
            </a:r>
            <a:r>
              <a:rPr lang="en-US" baseline="30000" dirty="0"/>
              <a:t>5</a:t>
            </a:r>
            <a:r>
              <a:rPr lang="en-US" dirty="0"/>
              <a:t> is a linear function</a:t>
            </a:r>
          </a:p>
          <a:p>
            <a:pPr lvl="1"/>
            <a:r>
              <a:rPr lang="en-US" dirty="0"/>
              <a:t>10</a:t>
            </a:r>
            <a:r>
              <a:rPr lang="en-US" baseline="30000" dirty="0"/>
              <a:t>5</a:t>
            </a:r>
            <a:r>
              <a:rPr lang="en-US" dirty="0"/>
              <a:t>n</a:t>
            </a:r>
            <a:r>
              <a:rPr lang="en-US" baseline="30000" dirty="0"/>
              <a:t>2</a:t>
            </a:r>
            <a:r>
              <a:rPr lang="en-US" dirty="0"/>
              <a:t> + 10</a:t>
            </a:r>
            <a:r>
              <a:rPr lang="en-US" baseline="30000" dirty="0"/>
              <a:t>8</a:t>
            </a:r>
            <a:r>
              <a:rPr lang="en-US" dirty="0"/>
              <a:t>n is a quadratic function</a:t>
            </a:r>
          </a:p>
          <a:p>
            <a:endParaRPr lang="en-US" dirty="0"/>
          </a:p>
          <a:p>
            <a:r>
              <a:rPr lang="en-US" dirty="0"/>
              <a:t>How do we get rid of the constant factors to focus on the essential part of the running time?</a:t>
            </a:r>
          </a:p>
          <a:p>
            <a:pPr lvl="1"/>
            <a:r>
              <a:rPr lang="en-US" dirty="0"/>
              <a:t>Asymptotic Analysis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6-Complexity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0731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Upper Bound – Big-Oh Notation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Indicates the upper or highest growth rate that the algorithm can have</a:t>
            </a:r>
          </a:p>
          <a:p>
            <a:pPr lvl="1"/>
            <a:r>
              <a:rPr lang="en-US" dirty="0"/>
              <a:t>Ignore constant factors and lower order terms </a:t>
            </a:r>
          </a:p>
          <a:p>
            <a:pPr lvl="1"/>
            <a:r>
              <a:rPr lang="en-US" dirty="0"/>
              <a:t>Focus on main components of a function which affect its growth</a:t>
            </a:r>
          </a:p>
          <a:p>
            <a:endParaRPr lang="en-US" dirty="0">
              <a:latin typeface="+mj-lt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  <a:latin typeface="+mj-lt"/>
              </a:rPr>
              <a:t>Definition: </a:t>
            </a:r>
            <a:r>
              <a:rPr lang="en-US" altLang="en-US" sz="2000" dirty="0">
                <a:latin typeface="+mj-lt"/>
              </a:rPr>
              <a:t>Given functions </a:t>
            </a:r>
            <a:r>
              <a:rPr lang="en-US" altLang="en-US" sz="2000" dirty="0">
                <a:latin typeface="Consolas" panose="020B0609020204030204" pitchFamily="49" charset="0"/>
                <a:sym typeface="Symbol" panose="05050102010706020507" pitchFamily="18" charset="2"/>
              </a:rPr>
              <a:t>f(n)</a:t>
            </a:r>
            <a:r>
              <a:rPr lang="en-US" altLang="en-US" sz="2000" dirty="0">
                <a:latin typeface="+mj-lt"/>
                <a:sym typeface="Symbol" panose="05050102010706020507" pitchFamily="18" charset="2"/>
              </a:rPr>
              <a:t> </a:t>
            </a:r>
            <a:r>
              <a:rPr lang="en-US" altLang="en-US" sz="2000" dirty="0">
                <a:latin typeface="+mj-lt"/>
              </a:rPr>
              <a:t>and </a:t>
            </a:r>
            <a:r>
              <a:rPr lang="en-US" altLang="en-US" sz="2000" dirty="0">
                <a:latin typeface="Consolas" panose="020B0609020204030204" pitchFamily="49" charset="0"/>
                <a:sym typeface="Symbol" panose="05050102010706020507" pitchFamily="18" charset="2"/>
              </a:rPr>
              <a:t>g(n)</a:t>
            </a:r>
            <a:endParaRPr lang="en-US" altLang="en-US" sz="2000" dirty="0">
              <a:latin typeface="+mj-lt"/>
              <a:sym typeface="Symbol" panose="05050102010706020507" pitchFamily="18" charset="2"/>
            </a:endParaRPr>
          </a:p>
          <a:p>
            <a:pPr eaLnBrk="1" hangingPunct="1"/>
            <a:r>
              <a:rPr lang="en-US" altLang="en-US" sz="2000" dirty="0">
                <a:latin typeface="+mj-lt"/>
              </a:rPr>
              <a:t>We say that </a:t>
            </a:r>
            <a:r>
              <a:rPr lang="en-US" altLang="en-US" sz="2000" dirty="0">
                <a:latin typeface="Consolas" panose="020B0609020204030204" pitchFamily="49" charset="0"/>
                <a:sym typeface="Symbol" panose="05050102010706020507" pitchFamily="18" charset="2"/>
              </a:rPr>
              <a:t>f(n)</a:t>
            </a:r>
            <a:r>
              <a:rPr lang="en-US" altLang="en-US" sz="2000" dirty="0">
                <a:latin typeface="+mj-lt"/>
                <a:sym typeface="Symbol" panose="05050102010706020507" pitchFamily="18" charset="2"/>
              </a:rPr>
              <a:t> </a:t>
            </a:r>
            <a:r>
              <a:rPr lang="en-US" altLang="en-US" sz="2000" dirty="0">
                <a:latin typeface="+mj-lt"/>
              </a:rPr>
              <a:t>is </a:t>
            </a:r>
            <a:r>
              <a:rPr lang="en-US" altLang="en-US" sz="2000" dirty="0">
                <a:latin typeface="Consolas" panose="020B0609020204030204" pitchFamily="49" charset="0"/>
                <a:sym typeface="Symbol" panose="05050102010706020507" pitchFamily="18" charset="2"/>
              </a:rPr>
              <a:t>O(g(n)) </a:t>
            </a:r>
          </a:p>
          <a:p>
            <a:r>
              <a:rPr lang="en-US" altLang="en-US" sz="2000" dirty="0">
                <a:latin typeface="+mj-lt"/>
              </a:rPr>
              <a:t>If there are positive constants </a:t>
            </a:r>
            <a:r>
              <a:rPr lang="en-US" altLang="en-US" sz="2000" dirty="0">
                <a:latin typeface="Consolas" panose="020B0609020204030204" pitchFamily="49" charset="0"/>
                <a:sym typeface="Symbol" panose="05050102010706020507" pitchFamily="18" charset="2"/>
              </a:rPr>
              <a:t>c</a:t>
            </a:r>
            <a:r>
              <a:rPr lang="en-US" altLang="en-US" sz="2000" dirty="0">
                <a:latin typeface="+mj-lt"/>
              </a:rPr>
              <a:t> and </a:t>
            </a:r>
            <a:r>
              <a:rPr lang="en-US" altLang="en-US" sz="2000" dirty="0">
                <a:latin typeface="Consolas" panose="020B0609020204030204" pitchFamily="49" charset="0"/>
                <a:sym typeface="Symbol" panose="05050102010706020507" pitchFamily="18" charset="2"/>
              </a:rPr>
              <a:t>n</a:t>
            </a:r>
            <a:r>
              <a:rPr lang="en-US" altLang="en-US" sz="2000" baseline="-25000" dirty="0">
                <a:latin typeface="Consolas" panose="020B0609020204030204" pitchFamily="49" charset="0"/>
                <a:sym typeface="Symbol" panose="05050102010706020507" pitchFamily="18" charset="2"/>
              </a:rPr>
              <a:t>0</a:t>
            </a:r>
            <a:r>
              <a:rPr lang="en-US" altLang="en-US" sz="2000" dirty="0">
                <a:latin typeface="+mj-lt"/>
              </a:rPr>
              <a:t> such that</a:t>
            </a:r>
          </a:p>
          <a:p>
            <a:pPr lvl="1"/>
            <a:r>
              <a:rPr lang="en-US" altLang="en-US" sz="1800" dirty="0">
                <a:latin typeface="Consolas" panose="020B0609020204030204" pitchFamily="49" charset="0"/>
                <a:sym typeface="Symbol" panose="05050102010706020507" pitchFamily="18" charset="2"/>
              </a:rPr>
              <a:t>f(n)</a:t>
            </a:r>
            <a:r>
              <a:rPr lang="en-US" altLang="en-US" sz="1800" dirty="0">
                <a:latin typeface="Consolas" panose="020B0609020204030204" pitchFamily="49" charset="0"/>
              </a:rPr>
              <a:t> </a:t>
            </a:r>
            <a:r>
              <a:rPr lang="en-US" altLang="en-US" sz="1800" dirty="0">
                <a:latin typeface="Consolas" panose="020B0609020204030204" pitchFamily="49" charset="0"/>
                <a:sym typeface="Symbol" panose="05050102010706020507" pitchFamily="18" charset="2"/>
              </a:rPr>
              <a:t></a:t>
            </a:r>
            <a:r>
              <a:rPr lang="en-US" altLang="en-US" sz="1800" dirty="0">
                <a:latin typeface="Consolas" panose="020B0609020204030204" pitchFamily="49" charset="0"/>
              </a:rPr>
              <a:t> </a:t>
            </a:r>
            <a:r>
              <a:rPr lang="en-US" altLang="en-US" sz="1800" dirty="0">
                <a:latin typeface="Consolas" panose="020B0609020204030204" pitchFamily="49" charset="0"/>
                <a:sym typeface="Symbol" panose="05050102010706020507" pitchFamily="18" charset="2"/>
              </a:rPr>
              <a:t>cg(n)  </a:t>
            </a:r>
            <a:r>
              <a:rPr lang="en-US" altLang="en-US" sz="1800" dirty="0">
                <a:latin typeface="Consolas" panose="020B0609020204030204" pitchFamily="49" charset="0"/>
              </a:rPr>
              <a:t>for </a:t>
            </a:r>
            <a:r>
              <a:rPr lang="en-US" altLang="en-US" sz="1800" dirty="0">
                <a:latin typeface="Consolas" panose="020B0609020204030204" pitchFamily="49" charset="0"/>
                <a:sym typeface="Symbol" panose="05050102010706020507" pitchFamily="18" charset="2"/>
              </a:rPr>
              <a:t>n </a:t>
            </a:r>
            <a:r>
              <a:rPr lang="en-US" altLang="en-US" sz="1800" dirty="0">
                <a:latin typeface="Consolas" panose="020B0609020204030204" pitchFamily="49" charset="0"/>
              </a:rPr>
              <a:t> </a:t>
            </a:r>
            <a:r>
              <a:rPr lang="en-US" altLang="en-US" sz="1800" dirty="0">
                <a:latin typeface="Consolas" panose="020B0609020204030204" pitchFamily="49" charset="0"/>
                <a:sym typeface="Symbol" panose="05050102010706020507" pitchFamily="18" charset="2"/>
              </a:rPr>
              <a:t>n</a:t>
            </a:r>
            <a:r>
              <a:rPr lang="en-US" altLang="en-US" sz="1800" baseline="-25000" dirty="0">
                <a:latin typeface="Consolas" panose="020B0609020204030204" pitchFamily="49" charset="0"/>
                <a:sym typeface="Symbol" panose="05050102010706020507" pitchFamily="18" charset="2"/>
              </a:rPr>
              <a:t>0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6-Complexity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720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Big-Oh Notation – Examples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7n-2</a:t>
            </a:r>
            <a:r>
              <a:rPr lang="en-US" dirty="0">
                <a:solidFill>
                  <a:srgbClr val="0070C0"/>
                </a:solidFill>
              </a:rPr>
              <a:t> is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O(n)</a:t>
            </a:r>
          </a:p>
          <a:p>
            <a:pPr lvl="1">
              <a:buClr>
                <a:schemeClr val="accent2"/>
              </a:buClr>
              <a:buSzPct val="75000"/>
            </a:pPr>
            <a:r>
              <a:rPr lang="en-US" altLang="en-US" dirty="0">
                <a:latin typeface="+mj-lt"/>
              </a:rPr>
              <a:t>Need </a:t>
            </a:r>
            <a:r>
              <a:rPr lang="en-US" altLang="en-US" dirty="0">
                <a:latin typeface="Consolas" panose="020B0609020204030204" pitchFamily="49" charset="0"/>
              </a:rPr>
              <a:t>c &gt; 0 </a:t>
            </a:r>
            <a:r>
              <a:rPr lang="en-US" altLang="en-US" dirty="0">
                <a:latin typeface="+mj-lt"/>
              </a:rPr>
              <a:t>and </a:t>
            </a:r>
            <a:r>
              <a:rPr lang="en-US" altLang="en-US" dirty="0">
                <a:latin typeface="Consolas" panose="020B0609020204030204" pitchFamily="49" charset="0"/>
              </a:rPr>
              <a:t>n</a:t>
            </a:r>
            <a:r>
              <a:rPr lang="en-US" altLang="en-US" baseline="-25000" dirty="0">
                <a:latin typeface="Consolas" panose="020B0609020204030204" pitchFamily="49" charset="0"/>
              </a:rPr>
              <a:t>0</a:t>
            </a:r>
            <a:r>
              <a:rPr lang="en-US" altLang="en-US" dirty="0">
                <a:latin typeface="Consolas" panose="020B0609020204030204" pitchFamily="49" charset="0"/>
              </a:rPr>
              <a:t> </a:t>
            </a:r>
            <a:r>
              <a:rPr lang="en-US" altLang="en-US" dirty="0">
                <a:latin typeface="Consolas" panose="020B0609020204030204" pitchFamily="49" charset="0"/>
                <a:sym typeface="Symbol" panose="05050102010706020507" pitchFamily="18" charset="2"/>
              </a:rPr>
              <a:t> 1 </a:t>
            </a:r>
            <a:r>
              <a:rPr lang="en-US" altLang="en-US" dirty="0">
                <a:latin typeface="+mj-lt"/>
                <a:sym typeface="Symbol" panose="05050102010706020507" pitchFamily="18" charset="2"/>
              </a:rPr>
              <a:t>such that</a:t>
            </a:r>
            <a:r>
              <a:rPr lang="en-US" altLang="en-US" dirty="0">
                <a:latin typeface="+mj-lt"/>
              </a:rPr>
              <a:t> </a:t>
            </a:r>
            <a:r>
              <a:rPr lang="en-US" altLang="en-US" dirty="0">
                <a:latin typeface="Consolas" panose="020B0609020204030204" pitchFamily="49" charset="0"/>
              </a:rPr>
              <a:t>7n-2 </a:t>
            </a:r>
            <a:r>
              <a:rPr lang="en-US" altLang="en-US" dirty="0">
                <a:latin typeface="Consolas" panose="020B0609020204030204" pitchFamily="49" charset="0"/>
                <a:sym typeface="Symbol" panose="05050102010706020507" pitchFamily="18" charset="2"/>
              </a:rPr>
              <a:t> </a:t>
            </a:r>
            <a:r>
              <a:rPr lang="en-US" altLang="en-US" dirty="0" err="1">
                <a:latin typeface="Consolas" panose="020B0609020204030204" pitchFamily="49" charset="0"/>
                <a:sym typeface="Symbol" panose="05050102010706020507" pitchFamily="18" charset="2"/>
              </a:rPr>
              <a:t>c.</a:t>
            </a:r>
            <a:r>
              <a:rPr lang="en-US" altLang="en-US" dirty="0" err="1">
                <a:latin typeface="Consolas" panose="020B0609020204030204" pitchFamily="49" charset="0"/>
                <a:cs typeface="Arial" panose="020B0604020202020204" pitchFamily="34" charset="0"/>
                <a:sym typeface="Symbol" panose="05050102010706020507" pitchFamily="18" charset="2"/>
              </a:rPr>
              <a:t>n</a:t>
            </a:r>
            <a:r>
              <a:rPr lang="en-US" altLang="en-US" dirty="0">
                <a:latin typeface="Consolas" panose="020B0609020204030204" pitchFamily="49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dirty="0">
                <a:latin typeface="+mj-lt"/>
                <a:cs typeface="Arial" panose="020B0604020202020204" pitchFamily="34" charset="0"/>
                <a:sym typeface="Symbol" panose="05050102010706020507" pitchFamily="18" charset="2"/>
              </a:rPr>
              <a:t>for </a:t>
            </a:r>
            <a:r>
              <a:rPr lang="en-US" altLang="en-US" dirty="0">
                <a:latin typeface="Consolas" panose="020B0609020204030204" pitchFamily="49" charset="0"/>
                <a:cs typeface="Arial" panose="020B0604020202020204" pitchFamily="34" charset="0"/>
                <a:sym typeface="Symbol" panose="05050102010706020507" pitchFamily="18" charset="2"/>
              </a:rPr>
              <a:t>n </a:t>
            </a:r>
            <a:r>
              <a:rPr lang="en-US" altLang="en-US" dirty="0">
                <a:latin typeface="Consolas" panose="020B0609020204030204" pitchFamily="49" charset="0"/>
                <a:sym typeface="Symbol" panose="05050102010706020507" pitchFamily="18" charset="2"/>
              </a:rPr>
              <a:t> n</a:t>
            </a:r>
            <a:r>
              <a:rPr lang="en-US" altLang="en-US" baseline="-25000" dirty="0">
                <a:latin typeface="Consolas" panose="020B0609020204030204" pitchFamily="49" charset="0"/>
                <a:sym typeface="Symbol" panose="05050102010706020507" pitchFamily="18" charset="2"/>
              </a:rPr>
              <a:t>0</a:t>
            </a:r>
            <a:endParaRPr lang="en-US" altLang="en-US" dirty="0">
              <a:latin typeface="Consolas" panose="020B0609020204030204" pitchFamily="49" charset="0"/>
              <a:sym typeface="Symbol" panose="05050102010706020507" pitchFamily="18" charset="2"/>
            </a:endParaRPr>
          </a:p>
          <a:p>
            <a:pPr lvl="1">
              <a:buClr>
                <a:schemeClr val="accent2"/>
              </a:buClr>
              <a:buSzPct val="75000"/>
            </a:pPr>
            <a:r>
              <a:rPr lang="en-US" altLang="en-US" dirty="0">
                <a:latin typeface="+mj-lt"/>
                <a:sym typeface="Symbol" panose="05050102010706020507" pitchFamily="18" charset="2"/>
              </a:rPr>
              <a:t>True for </a:t>
            </a:r>
            <a:r>
              <a:rPr lang="en-US" altLang="en-US" dirty="0">
                <a:latin typeface="Consolas" panose="020B0609020204030204" pitchFamily="49" charset="0"/>
                <a:sym typeface="Symbol" panose="05050102010706020507" pitchFamily="18" charset="2"/>
              </a:rPr>
              <a:t>c = 7 </a:t>
            </a:r>
            <a:r>
              <a:rPr lang="en-US" altLang="en-US" dirty="0">
                <a:latin typeface="+mj-lt"/>
                <a:sym typeface="Symbol" panose="05050102010706020507" pitchFamily="18" charset="2"/>
              </a:rPr>
              <a:t>and </a:t>
            </a:r>
            <a:r>
              <a:rPr lang="en-US" altLang="en-US" dirty="0">
                <a:latin typeface="Consolas" panose="020B0609020204030204" pitchFamily="49" charset="0"/>
              </a:rPr>
              <a:t>n</a:t>
            </a:r>
            <a:r>
              <a:rPr lang="en-US" altLang="en-US" baseline="-25000" dirty="0">
                <a:latin typeface="Consolas" panose="020B0609020204030204" pitchFamily="49" charset="0"/>
              </a:rPr>
              <a:t>0</a:t>
            </a:r>
            <a:r>
              <a:rPr lang="en-US" altLang="en-US" dirty="0">
                <a:latin typeface="Consolas" panose="020B0609020204030204" pitchFamily="49" charset="0"/>
                <a:sym typeface="Symbol" panose="05050102010706020507" pitchFamily="18" charset="2"/>
              </a:rPr>
              <a:t> = 1</a:t>
            </a:r>
            <a:endParaRPr lang="en-US" altLang="en-US" baseline="-25000" dirty="0">
              <a:latin typeface="Consolas" panose="020B0609020204030204" pitchFamily="49" charset="0"/>
            </a:endParaRPr>
          </a:p>
          <a:p>
            <a:endParaRPr lang="en-US" dirty="0"/>
          </a:p>
          <a:p>
            <a:r>
              <a:rPr lang="en-US" altLang="en-US" dirty="0">
                <a:solidFill>
                  <a:srgbClr val="0070C0"/>
                </a:solidFill>
                <a:latin typeface="Consolas" panose="020B0609020204030204" pitchFamily="49" charset="0"/>
              </a:rPr>
              <a:t>3n</a:t>
            </a:r>
            <a:r>
              <a:rPr lang="en-US" altLang="en-US" baseline="30000" dirty="0">
                <a:solidFill>
                  <a:srgbClr val="0070C0"/>
                </a:solidFill>
                <a:latin typeface="Consolas" panose="020B0609020204030204" pitchFamily="49" charset="0"/>
              </a:rPr>
              <a:t>3</a:t>
            </a:r>
            <a:r>
              <a:rPr lang="en-US" altLang="en-US" dirty="0">
                <a:solidFill>
                  <a:srgbClr val="0070C0"/>
                </a:solidFill>
                <a:latin typeface="Consolas" panose="020B0609020204030204" pitchFamily="49" charset="0"/>
              </a:rPr>
              <a:t> + 20n</a:t>
            </a:r>
            <a:r>
              <a:rPr lang="en-US" altLang="en-US" baseline="30000" dirty="0">
                <a:solidFill>
                  <a:srgbClr val="0070C0"/>
                </a:solidFill>
                <a:latin typeface="Consolas" panose="020B0609020204030204" pitchFamily="49" charset="0"/>
              </a:rPr>
              <a:t>2</a:t>
            </a:r>
            <a:r>
              <a:rPr lang="en-US" altLang="en-US" dirty="0">
                <a:solidFill>
                  <a:srgbClr val="0070C0"/>
                </a:solidFill>
                <a:latin typeface="Consolas" panose="020B0609020204030204" pitchFamily="49" charset="0"/>
              </a:rPr>
              <a:t> + 5 </a:t>
            </a:r>
            <a:r>
              <a:rPr lang="en-US" altLang="en-US" dirty="0">
                <a:solidFill>
                  <a:srgbClr val="0070C0"/>
                </a:solidFill>
                <a:latin typeface="+mj-lt"/>
              </a:rPr>
              <a:t>is </a:t>
            </a:r>
            <a:r>
              <a:rPr lang="en-US" altLang="en-US" dirty="0">
                <a:solidFill>
                  <a:srgbClr val="0070C0"/>
                </a:solidFill>
                <a:latin typeface="Consolas" panose="020B0609020204030204" pitchFamily="49" charset="0"/>
              </a:rPr>
              <a:t>O(n</a:t>
            </a:r>
            <a:r>
              <a:rPr lang="en-US" altLang="en-US" baseline="30000" dirty="0">
                <a:solidFill>
                  <a:srgbClr val="0070C0"/>
                </a:solidFill>
                <a:latin typeface="Consolas" panose="020B0609020204030204" pitchFamily="49" charset="0"/>
              </a:rPr>
              <a:t>3</a:t>
            </a:r>
            <a:r>
              <a:rPr lang="en-US" altLang="en-US" dirty="0">
                <a:solidFill>
                  <a:srgbClr val="0070C0"/>
                </a:solidFill>
                <a:latin typeface="Consolas" panose="020B0609020204030204" pitchFamily="49" charset="0"/>
              </a:rPr>
              <a:t>)</a:t>
            </a:r>
          </a:p>
          <a:p>
            <a:pPr lvl="1">
              <a:buClr>
                <a:schemeClr val="accent2"/>
              </a:buClr>
              <a:buSzPct val="75000"/>
            </a:pPr>
            <a:r>
              <a:rPr lang="en-US" altLang="en-US" dirty="0"/>
              <a:t>Need </a:t>
            </a:r>
            <a:r>
              <a:rPr lang="en-US" altLang="en-US" dirty="0">
                <a:latin typeface="Consolas" panose="020B0609020204030204" pitchFamily="49" charset="0"/>
              </a:rPr>
              <a:t>c &gt; 0 </a:t>
            </a:r>
            <a:r>
              <a:rPr lang="en-US" altLang="en-US" dirty="0"/>
              <a:t>&amp; </a:t>
            </a:r>
            <a:r>
              <a:rPr lang="en-US" altLang="en-US" dirty="0">
                <a:latin typeface="Consolas" panose="020B0609020204030204" pitchFamily="49" charset="0"/>
              </a:rPr>
              <a:t>n</a:t>
            </a:r>
            <a:r>
              <a:rPr lang="en-US" altLang="en-US" baseline="-25000" dirty="0">
                <a:latin typeface="Consolas" panose="020B0609020204030204" pitchFamily="49" charset="0"/>
              </a:rPr>
              <a:t>0</a:t>
            </a:r>
            <a:r>
              <a:rPr lang="en-US" altLang="en-US" dirty="0">
                <a:latin typeface="Consolas" panose="020B0609020204030204" pitchFamily="49" charset="0"/>
              </a:rPr>
              <a:t> </a:t>
            </a:r>
            <a:r>
              <a:rPr lang="en-US" altLang="en-US" dirty="0">
                <a:latin typeface="Consolas" panose="020B0609020204030204" pitchFamily="49" charset="0"/>
                <a:sym typeface="Symbol" panose="05050102010706020507" pitchFamily="18" charset="2"/>
              </a:rPr>
              <a:t> 1 </a:t>
            </a:r>
            <a:r>
              <a:rPr lang="en-US" altLang="en-US" dirty="0">
                <a:sym typeface="Symbol" panose="05050102010706020507" pitchFamily="18" charset="2"/>
              </a:rPr>
              <a:t>such that</a:t>
            </a:r>
            <a:r>
              <a:rPr lang="en-US" altLang="en-US" dirty="0"/>
              <a:t> </a:t>
            </a:r>
            <a:r>
              <a:rPr lang="en-US" altLang="en-US" dirty="0">
                <a:latin typeface="Consolas" panose="020B0609020204030204" pitchFamily="49" charset="0"/>
              </a:rPr>
              <a:t>3n</a:t>
            </a:r>
            <a:r>
              <a:rPr lang="en-US" altLang="en-US" baseline="30000" dirty="0">
                <a:latin typeface="Consolas" panose="020B0609020204030204" pitchFamily="49" charset="0"/>
              </a:rPr>
              <a:t>3</a:t>
            </a:r>
            <a:r>
              <a:rPr lang="en-US" altLang="en-US" dirty="0">
                <a:latin typeface="Consolas" panose="020B0609020204030204" pitchFamily="49" charset="0"/>
              </a:rPr>
              <a:t> + 20n</a:t>
            </a:r>
            <a:r>
              <a:rPr lang="en-US" altLang="en-US" baseline="30000" dirty="0">
                <a:latin typeface="Consolas" panose="020B0609020204030204" pitchFamily="49" charset="0"/>
              </a:rPr>
              <a:t>2</a:t>
            </a:r>
            <a:r>
              <a:rPr lang="en-US" altLang="en-US" dirty="0">
                <a:latin typeface="Consolas" panose="020B0609020204030204" pitchFamily="49" charset="0"/>
              </a:rPr>
              <a:t> + 5 </a:t>
            </a:r>
            <a:r>
              <a:rPr lang="en-US" altLang="en-US" dirty="0">
                <a:latin typeface="Consolas" panose="020B0609020204030204" pitchFamily="49" charset="0"/>
                <a:sym typeface="Symbol" panose="05050102010706020507" pitchFamily="18" charset="2"/>
              </a:rPr>
              <a:t> c.</a:t>
            </a:r>
            <a:r>
              <a:rPr lang="en-US" altLang="en-US" dirty="0">
                <a:latin typeface="Consolas" panose="020B0609020204030204" pitchFamily="49" charset="0"/>
                <a:cs typeface="Arial" panose="020B0604020202020204" pitchFamily="34" charset="0"/>
                <a:sym typeface="Symbol" panose="05050102010706020507" pitchFamily="18" charset="2"/>
              </a:rPr>
              <a:t>n</a:t>
            </a:r>
            <a:r>
              <a:rPr lang="en-US" altLang="en-US" baseline="30000" dirty="0">
                <a:latin typeface="Consolas" panose="020B0609020204030204" pitchFamily="49" charset="0"/>
                <a:cs typeface="Arial" panose="020B0604020202020204" pitchFamily="34" charset="0"/>
                <a:sym typeface="Symbol" panose="05050102010706020507" pitchFamily="18" charset="2"/>
              </a:rPr>
              <a:t>3</a:t>
            </a:r>
            <a:r>
              <a:rPr lang="en-US" altLang="en-US" dirty="0">
                <a:latin typeface="Consolas" panose="020B0609020204030204" pitchFamily="49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dirty="0">
                <a:cs typeface="Arial" panose="020B0604020202020204" pitchFamily="34" charset="0"/>
                <a:sym typeface="Symbol" panose="05050102010706020507" pitchFamily="18" charset="2"/>
              </a:rPr>
              <a:t>for </a:t>
            </a:r>
            <a:r>
              <a:rPr lang="en-US" altLang="en-US" dirty="0">
                <a:latin typeface="Consolas" panose="020B0609020204030204" pitchFamily="49" charset="0"/>
                <a:cs typeface="Arial" panose="020B0604020202020204" pitchFamily="34" charset="0"/>
                <a:sym typeface="Symbol" panose="05050102010706020507" pitchFamily="18" charset="2"/>
              </a:rPr>
              <a:t>n </a:t>
            </a:r>
            <a:r>
              <a:rPr lang="en-US" altLang="en-US" dirty="0">
                <a:latin typeface="Consolas" panose="020B0609020204030204" pitchFamily="49" charset="0"/>
                <a:sym typeface="Symbol" panose="05050102010706020507" pitchFamily="18" charset="2"/>
              </a:rPr>
              <a:t> n</a:t>
            </a:r>
            <a:r>
              <a:rPr lang="en-US" altLang="en-US" baseline="-25000" dirty="0">
                <a:latin typeface="Consolas" panose="020B0609020204030204" pitchFamily="49" charset="0"/>
                <a:sym typeface="Symbol" panose="05050102010706020507" pitchFamily="18" charset="2"/>
              </a:rPr>
              <a:t>0</a:t>
            </a:r>
            <a:endParaRPr lang="en-US" altLang="en-US" dirty="0">
              <a:latin typeface="Consolas" panose="020B0609020204030204" pitchFamily="49" charset="0"/>
              <a:sym typeface="Symbol" panose="05050102010706020507" pitchFamily="18" charset="2"/>
            </a:endParaRPr>
          </a:p>
          <a:p>
            <a:pPr lvl="1">
              <a:buClr>
                <a:schemeClr val="accent2"/>
              </a:buClr>
              <a:buSzPct val="75000"/>
            </a:pPr>
            <a:r>
              <a:rPr lang="en-US" altLang="en-US" dirty="0">
                <a:sym typeface="Symbol" panose="05050102010706020507" pitchFamily="18" charset="2"/>
              </a:rPr>
              <a:t>True for </a:t>
            </a:r>
            <a:r>
              <a:rPr lang="en-US" altLang="en-US" dirty="0">
                <a:latin typeface="Consolas" panose="020B0609020204030204" pitchFamily="49" charset="0"/>
                <a:sym typeface="Symbol" panose="05050102010706020507" pitchFamily="18" charset="2"/>
              </a:rPr>
              <a:t>c = 4 </a:t>
            </a:r>
            <a:r>
              <a:rPr lang="en-US" altLang="en-US" dirty="0">
                <a:sym typeface="Symbol" panose="05050102010706020507" pitchFamily="18" charset="2"/>
              </a:rPr>
              <a:t>and </a:t>
            </a:r>
            <a:r>
              <a:rPr lang="en-US" altLang="en-US" dirty="0">
                <a:latin typeface="Consolas" panose="020B0609020204030204" pitchFamily="49" charset="0"/>
              </a:rPr>
              <a:t>n</a:t>
            </a:r>
            <a:r>
              <a:rPr lang="en-US" altLang="en-US" baseline="-25000" dirty="0">
                <a:latin typeface="Consolas" panose="020B0609020204030204" pitchFamily="49" charset="0"/>
              </a:rPr>
              <a:t>0</a:t>
            </a:r>
            <a:r>
              <a:rPr lang="en-US" altLang="en-US" dirty="0">
                <a:latin typeface="Consolas" panose="020B0609020204030204" pitchFamily="49" charset="0"/>
                <a:sym typeface="Symbol" panose="05050102010706020507" pitchFamily="18" charset="2"/>
              </a:rPr>
              <a:t> = 21</a:t>
            </a:r>
            <a:endParaRPr lang="en-US" altLang="en-US" dirty="0">
              <a:latin typeface="Consolas" panose="020B0609020204030204" pitchFamily="49" charset="0"/>
            </a:endParaRPr>
          </a:p>
          <a:p>
            <a:endParaRPr lang="en-US" dirty="0"/>
          </a:p>
          <a:p>
            <a:r>
              <a:rPr lang="en-US" altLang="en-US" dirty="0">
                <a:solidFill>
                  <a:srgbClr val="0070C0"/>
                </a:solidFill>
                <a:latin typeface="Consolas" panose="020B0609020204030204" pitchFamily="49" charset="0"/>
              </a:rPr>
              <a:t>3 log n + 5 </a:t>
            </a:r>
            <a:r>
              <a:rPr lang="en-US" altLang="en-US" dirty="0">
                <a:solidFill>
                  <a:srgbClr val="0070C0"/>
                </a:solidFill>
              </a:rPr>
              <a:t>is </a:t>
            </a:r>
            <a:r>
              <a:rPr lang="en-US" altLang="en-US" dirty="0">
                <a:solidFill>
                  <a:srgbClr val="0070C0"/>
                </a:solidFill>
                <a:latin typeface="Consolas" panose="020B0609020204030204" pitchFamily="49" charset="0"/>
              </a:rPr>
              <a:t>O(log n)</a:t>
            </a:r>
          </a:p>
          <a:p>
            <a:pPr lvl="1">
              <a:buClr>
                <a:schemeClr val="accent2"/>
              </a:buClr>
              <a:buSzPct val="75000"/>
            </a:pPr>
            <a:r>
              <a:rPr lang="en-US" altLang="en-US" dirty="0"/>
              <a:t>Need </a:t>
            </a:r>
            <a:r>
              <a:rPr lang="en-US" altLang="en-US" dirty="0">
                <a:latin typeface="Consolas" panose="020B0609020204030204" pitchFamily="49" charset="0"/>
              </a:rPr>
              <a:t>c &gt; 0 </a:t>
            </a:r>
            <a:r>
              <a:rPr lang="en-US" altLang="en-US" dirty="0"/>
              <a:t>&amp; </a:t>
            </a:r>
            <a:r>
              <a:rPr lang="en-US" altLang="en-US" dirty="0">
                <a:latin typeface="Consolas" panose="020B0609020204030204" pitchFamily="49" charset="0"/>
              </a:rPr>
              <a:t>n</a:t>
            </a:r>
            <a:r>
              <a:rPr lang="en-US" altLang="en-US" baseline="-25000" dirty="0">
                <a:latin typeface="Consolas" panose="020B0609020204030204" pitchFamily="49" charset="0"/>
              </a:rPr>
              <a:t>0</a:t>
            </a:r>
            <a:r>
              <a:rPr lang="en-US" altLang="en-US" dirty="0">
                <a:latin typeface="Consolas" panose="020B0609020204030204" pitchFamily="49" charset="0"/>
              </a:rPr>
              <a:t> </a:t>
            </a:r>
            <a:r>
              <a:rPr lang="en-US" altLang="en-US" dirty="0">
                <a:latin typeface="Consolas" panose="020B0609020204030204" pitchFamily="49" charset="0"/>
                <a:sym typeface="Symbol" panose="05050102010706020507" pitchFamily="18" charset="2"/>
              </a:rPr>
              <a:t> 1 </a:t>
            </a:r>
            <a:r>
              <a:rPr lang="en-US" altLang="en-US" dirty="0">
                <a:sym typeface="Symbol" panose="05050102010706020507" pitchFamily="18" charset="2"/>
              </a:rPr>
              <a:t>such that</a:t>
            </a:r>
            <a:r>
              <a:rPr lang="en-US" altLang="en-US" dirty="0"/>
              <a:t> </a:t>
            </a:r>
            <a:r>
              <a:rPr lang="en-US" altLang="en-US" dirty="0">
                <a:latin typeface="Consolas" panose="020B0609020204030204" pitchFamily="49" charset="0"/>
              </a:rPr>
              <a:t>3 log n + 5 </a:t>
            </a:r>
            <a:r>
              <a:rPr lang="en-US" altLang="en-US" dirty="0">
                <a:latin typeface="Consolas" panose="020B0609020204030204" pitchFamily="49" charset="0"/>
                <a:sym typeface="Symbol" panose="05050102010706020507" pitchFamily="18" charset="2"/>
              </a:rPr>
              <a:t> c</a:t>
            </a:r>
            <a:r>
              <a:rPr lang="en-US" altLang="en-US" dirty="0">
                <a:latin typeface="Consolas" panose="020B0609020204030204" pitchFamily="49" charset="0"/>
                <a:cs typeface="Arial" panose="020B0604020202020204" pitchFamily="34" charset="0"/>
                <a:sym typeface="Symbol" panose="05050102010706020507" pitchFamily="18" charset="2"/>
              </a:rPr>
              <a:t>log n </a:t>
            </a:r>
            <a:r>
              <a:rPr lang="en-US" altLang="en-US" dirty="0">
                <a:cs typeface="Arial" panose="020B0604020202020204" pitchFamily="34" charset="0"/>
                <a:sym typeface="Symbol" panose="05050102010706020507" pitchFamily="18" charset="2"/>
              </a:rPr>
              <a:t>for </a:t>
            </a:r>
            <a:r>
              <a:rPr lang="en-US" altLang="en-US" dirty="0">
                <a:latin typeface="Consolas" panose="020B0609020204030204" pitchFamily="49" charset="0"/>
                <a:cs typeface="Arial" panose="020B0604020202020204" pitchFamily="34" charset="0"/>
                <a:sym typeface="Symbol" panose="05050102010706020507" pitchFamily="18" charset="2"/>
              </a:rPr>
              <a:t>n </a:t>
            </a:r>
            <a:r>
              <a:rPr lang="en-US" altLang="en-US" dirty="0">
                <a:latin typeface="Consolas" panose="020B0609020204030204" pitchFamily="49" charset="0"/>
                <a:sym typeface="Symbol" panose="05050102010706020507" pitchFamily="18" charset="2"/>
              </a:rPr>
              <a:t> n</a:t>
            </a:r>
            <a:r>
              <a:rPr lang="en-US" altLang="en-US" baseline="-25000" dirty="0">
                <a:latin typeface="Consolas" panose="020B0609020204030204" pitchFamily="49" charset="0"/>
                <a:sym typeface="Symbol" panose="05050102010706020507" pitchFamily="18" charset="2"/>
              </a:rPr>
              <a:t>0</a:t>
            </a:r>
            <a:endParaRPr lang="en-US" altLang="en-US" dirty="0">
              <a:latin typeface="Consolas" panose="020B0609020204030204" pitchFamily="49" charset="0"/>
              <a:sym typeface="Symbol" panose="05050102010706020507" pitchFamily="18" charset="2"/>
            </a:endParaRPr>
          </a:p>
          <a:p>
            <a:pPr lvl="1">
              <a:buClr>
                <a:schemeClr val="accent2"/>
              </a:buClr>
              <a:buSzPct val="75000"/>
            </a:pPr>
            <a:r>
              <a:rPr lang="en-US" altLang="en-US" dirty="0">
                <a:sym typeface="Symbol" panose="05050102010706020507" pitchFamily="18" charset="2"/>
              </a:rPr>
              <a:t>True for </a:t>
            </a:r>
            <a:r>
              <a:rPr lang="en-US" altLang="en-US" dirty="0">
                <a:latin typeface="Consolas" panose="020B0609020204030204" pitchFamily="49" charset="0"/>
                <a:sym typeface="Symbol" panose="05050102010706020507" pitchFamily="18" charset="2"/>
              </a:rPr>
              <a:t>c = 8 </a:t>
            </a:r>
            <a:r>
              <a:rPr lang="en-US" altLang="en-US" dirty="0">
                <a:sym typeface="Symbol" panose="05050102010706020507" pitchFamily="18" charset="2"/>
              </a:rPr>
              <a:t>and </a:t>
            </a:r>
            <a:r>
              <a:rPr lang="en-US" altLang="en-US" dirty="0">
                <a:latin typeface="Consolas" panose="020B0609020204030204" pitchFamily="49" charset="0"/>
              </a:rPr>
              <a:t>n</a:t>
            </a:r>
            <a:r>
              <a:rPr lang="en-US" altLang="en-US" baseline="-25000" dirty="0">
                <a:latin typeface="Consolas" panose="020B0609020204030204" pitchFamily="49" charset="0"/>
              </a:rPr>
              <a:t>0</a:t>
            </a:r>
            <a:r>
              <a:rPr lang="en-US" altLang="en-US" dirty="0">
                <a:latin typeface="Consolas" panose="020B0609020204030204" pitchFamily="49" charset="0"/>
                <a:sym typeface="Symbol" panose="05050102010706020507" pitchFamily="18" charset="2"/>
              </a:rPr>
              <a:t> = 2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6-Complexity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0458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Analyzing an Algorithm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6-Complexity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25</a:t>
            </a:fld>
            <a:endParaRPr lang="en-GB"/>
          </a:p>
        </p:txBody>
      </p:sp>
      <p:sp>
        <p:nvSpPr>
          <p:cNvPr id="31" name="Content Placeholder 3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070C0"/>
                </a:solidFill>
                <a:latin typeface="+mj-lt"/>
              </a:rPr>
              <a:t>Simple Assignment</a:t>
            </a:r>
          </a:p>
          <a:p>
            <a:pPr lvl="1"/>
            <a:r>
              <a:rPr lang="en-US" altLang="en-US" dirty="0">
                <a:latin typeface="Consolas" panose="020B0609020204030204" pitchFamily="49" charset="0"/>
              </a:rPr>
              <a:t>a = b </a:t>
            </a:r>
          </a:p>
          <a:p>
            <a:pPr lvl="1"/>
            <a:r>
              <a:rPr lang="en-US" altLang="en-US" dirty="0">
                <a:latin typeface="+mj-lt"/>
              </a:rPr>
              <a:t>O(1)</a:t>
            </a:r>
          </a:p>
          <a:p>
            <a:endParaRPr lang="en-US" altLang="en-US" dirty="0">
              <a:solidFill>
                <a:srgbClr val="0070C0"/>
              </a:solidFill>
              <a:latin typeface="+mj-lt"/>
            </a:endParaRPr>
          </a:p>
          <a:p>
            <a:r>
              <a:rPr lang="en-US" altLang="en-US" dirty="0">
                <a:solidFill>
                  <a:srgbClr val="0070C0"/>
                </a:solidFill>
                <a:latin typeface="+mj-lt"/>
              </a:rPr>
              <a:t>Simple loops</a:t>
            </a:r>
          </a:p>
          <a:p>
            <a:pPr lvl="1"/>
            <a:r>
              <a:rPr lang="en-US" altLang="en-US" dirty="0">
                <a:latin typeface="Consolas" panose="020B0609020204030204" pitchFamily="49" charset="0"/>
              </a:rPr>
              <a:t>for(</a:t>
            </a:r>
            <a:r>
              <a:rPr lang="en-US" altLang="en-US" dirty="0" err="1">
                <a:latin typeface="Consolas" panose="020B0609020204030204" pitchFamily="49" charset="0"/>
              </a:rPr>
              <a:t>i</a:t>
            </a:r>
            <a:r>
              <a:rPr lang="en-US" altLang="en-US" dirty="0">
                <a:latin typeface="Consolas" panose="020B0609020204030204" pitchFamily="49" charset="0"/>
              </a:rPr>
              <a:t>=0; </a:t>
            </a:r>
            <a:r>
              <a:rPr lang="en-US" altLang="en-US" dirty="0" err="1">
                <a:latin typeface="Consolas" panose="020B0609020204030204" pitchFamily="49" charset="0"/>
              </a:rPr>
              <a:t>i</a:t>
            </a:r>
            <a:r>
              <a:rPr lang="en-US" altLang="en-US" dirty="0">
                <a:latin typeface="Consolas" panose="020B0609020204030204" pitchFamily="49" charset="0"/>
              </a:rPr>
              <a:t>&lt;n; </a:t>
            </a:r>
            <a:r>
              <a:rPr lang="en-US" altLang="en-US" dirty="0" err="1">
                <a:latin typeface="Consolas" panose="020B0609020204030204" pitchFamily="49" charset="0"/>
              </a:rPr>
              <a:t>i</a:t>
            </a:r>
            <a:r>
              <a:rPr lang="en-US" altLang="en-US" dirty="0">
                <a:latin typeface="Consolas" panose="020B0609020204030204" pitchFamily="49" charset="0"/>
              </a:rPr>
              <a:t>++) { s; }</a:t>
            </a:r>
          </a:p>
          <a:p>
            <a:pPr lvl="1"/>
            <a:r>
              <a:rPr lang="en-US" altLang="en-US" dirty="0">
                <a:latin typeface="Consolas" panose="020B0609020204030204" pitchFamily="49" charset="0"/>
              </a:rPr>
              <a:t>O(n)</a:t>
            </a:r>
          </a:p>
          <a:p>
            <a:endParaRPr lang="en-US" altLang="en-US" dirty="0">
              <a:latin typeface="+mj-lt"/>
            </a:endParaRPr>
          </a:p>
          <a:p>
            <a:r>
              <a:rPr lang="en-US" altLang="en-US" dirty="0">
                <a:solidFill>
                  <a:srgbClr val="0070C0"/>
                </a:solidFill>
                <a:latin typeface="+mj-lt"/>
              </a:rPr>
              <a:t>Nested loops</a:t>
            </a:r>
          </a:p>
          <a:p>
            <a:pPr lvl="1"/>
            <a:r>
              <a:rPr lang="en-US" altLang="en-US" dirty="0">
                <a:latin typeface="Consolas" panose="020B0609020204030204" pitchFamily="49" charset="0"/>
              </a:rPr>
              <a:t>for(</a:t>
            </a:r>
            <a:r>
              <a:rPr lang="en-US" altLang="en-US" dirty="0" err="1">
                <a:latin typeface="Consolas" panose="020B0609020204030204" pitchFamily="49" charset="0"/>
              </a:rPr>
              <a:t>i</a:t>
            </a:r>
            <a:r>
              <a:rPr lang="en-US" altLang="en-US" dirty="0">
                <a:latin typeface="Consolas" panose="020B0609020204030204" pitchFamily="49" charset="0"/>
              </a:rPr>
              <a:t>=0; </a:t>
            </a:r>
            <a:r>
              <a:rPr lang="en-US" altLang="en-US" dirty="0" err="1">
                <a:latin typeface="Consolas" panose="020B0609020204030204" pitchFamily="49" charset="0"/>
              </a:rPr>
              <a:t>i</a:t>
            </a:r>
            <a:r>
              <a:rPr lang="en-US" altLang="en-US" dirty="0">
                <a:latin typeface="Consolas" panose="020B0609020204030204" pitchFamily="49" charset="0"/>
              </a:rPr>
              <a:t>&lt;n; </a:t>
            </a:r>
            <a:r>
              <a:rPr lang="en-US" altLang="en-US" dirty="0" err="1">
                <a:latin typeface="Consolas" panose="020B0609020204030204" pitchFamily="49" charset="0"/>
              </a:rPr>
              <a:t>i</a:t>
            </a:r>
            <a:r>
              <a:rPr lang="en-US" altLang="en-US" dirty="0">
                <a:latin typeface="Consolas" panose="020B0609020204030204" pitchFamily="49" charset="0"/>
              </a:rPr>
              <a:t>++)</a:t>
            </a:r>
          </a:p>
          <a:p>
            <a:pPr marL="457200" lvl="1" indent="0">
              <a:buNone/>
            </a:pPr>
            <a:r>
              <a:rPr lang="en-US" altLang="en-US" dirty="0">
                <a:latin typeface="Consolas" panose="020B0609020204030204" pitchFamily="49" charset="0"/>
              </a:rPr>
              <a:t>      for(j=0; j&lt;n; </a:t>
            </a:r>
            <a:r>
              <a:rPr lang="en-US" altLang="en-US" dirty="0" err="1">
                <a:latin typeface="Consolas" panose="020B0609020204030204" pitchFamily="49" charset="0"/>
              </a:rPr>
              <a:t>j++</a:t>
            </a:r>
            <a:r>
              <a:rPr lang="en-US" altLang="en-US" dirty="0">
                <a:latin typeface="Consolas" panose="020B0609020204030204" pitchFamily="49" charset="0"/>
              </a:rPr>
              <a:t>) { s; }</a:t>
            </a:r>
          </a:p>
          <a:p>
            <a:pPr lvl="1"/>
            <a:r>
              <a:rPr lang="en-US" altLang="en-US" dirty="0">
                <a:latin typeface="Consolas" panose="020B0609020204030204" pitchFamily="49" charset="0"/>
              </a:rPr>
              <a:t>O(n</a:t>
            </a:r>
            <a:r>
              <a:rPr lang="en-US" altLang="en-US" baseline="30000" dirty="0">
                <a:latin typeface="Consolas" panose="020B0609020204030204" pitchFamily="49" charset="0"/>
              </a:rPr>
              <a:t>2</a:t>
            </a:r>
            <a:r>
              <a:rPr lang="en-US" altLang="en-US" dirty="0">
                <a:latin typeface="Consolas" panose="020B0609020204030204" pitchFamily="49" charset="0"/>
              </a:rPr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387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Analyzing an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070C0"/>
                </a:solidFill>
              </a:rPr>
              <a:t>Loop index doesn’t vary linearly</a:t>
            </a:r>
          </a:p>
          <a:p>
            <a:pPr lvl="1"/>
            <a:r>
              <a:rPr lang="en-US" altLang="en-US" dirty="0">
                <a:latin typeface="Consolas" panose="020B0609020204030204" pitchFamily="49" charset="0"/>
              </a:rPr>
              <a:t>h = 1;</a:t>
            </a:r>
            <a:br>
              <a:rPr lang="en-US" altLang="en-US" dirty="0">
                <a:latin typeface="Consolas" panose="020B0609020204030204" pitchFamily="49" charset="0"/>
              </a:rPr>
            </a:br>
            <a:r>
              <a:rPr lang="en-US" altLang="en-US" dirty="0">
                <a:latin typeface="Consolas" panose="020B0609020204030204" pitchFamily="49" charset="0"/>
              </a:rPr>
              <a:t>while ( h &lt;= n ) {</a:t>
            </a:r>
            <a:br>
              <a:rPr lang="en-US" altLang="en-US" dirty="0">
                <a:latin typeface="Consolas" panose="020B0609020204030204" pitchFamily="49" charset="0"/>
              </a:rPr>
            </a:br>
            <a:r>
              <a:rPr lang="en-US" altLang="en-US" dirty="0">
                <a:latin typeface="Consolas" panose="020B0609020204030204" pitchFamily="49" charset="0"/>
              </a:rPr>
              <a:t>    s;</a:t>
            </a:r>
            <a:br>
              <a:rPr lang="en-US" altLang="en-US" dirty="0">
                <a:latin typeface="Consolas" panose="020B0609020204030204" pitchFamily="49" charset="0"/>
              </a:rPr>
            </a:br>
            <a:r>
              <a:rPr lang="en-US" altLang="en-US" dirty="0">
                <a:latin typeface="Consolas" panose="020B0609020204030204" pitchFamily="49" charset="0"/>
              </a:rPr>
              <a:t>    h = 2 * h;</a:t>
            </a:r>
          </a:p>
          <a:p>
            <a:pPr marL="457200" lvl="1" indent="0">
              <a:buNone/>
            </a:pPr>
            <a:r>
              <a:rPr lang="en-US" altLang="en-US" dirty="0">
                <a:latin typeface="Consolas" panose="020B0609020204030204" pitchFamily="49" charset="0"/>
              </a:rPr>
              <a:t>  }</a:t>
            </a:r>
          </a:p>
          <a:p>
            <a:pPr lvl="1"/>
            <a:endParaRPr lang="en-US" altLang="en-US" dirty="0">
              <a:latin typeface="+mj-lt"/>
            </a:endParaRPr>
          </a:p>
          <a:p>
            <a:pPr lvl="1"/>
            <a:r>
              <a:rPr lang="en-US" altLang="en-US" dirty="0">
                <a:latin typeface="+mj-lt"/>
              </a:rPr>
              <a:t>h takes values </a:t>
            </a:r>
            <a:r>
              <a:rPr lang="en-US" altLang="en-US" dirty="0">
                <a:latin typeface="Consolas" panose="020B0609020204030204" pitchFamily="49" charset="0"/>
              </a:rPr>
              <a:t>1, 2, 4, … </a:t>
            </a:r>
            <a:r>
              <a:rPr lang="en-US" altLang="en-US" dirty="0">
                <a:latin typeface="+mj-lt"/>
              </a:rPr>
              <a:t>until it exceeds n</a:t>
            </a:r>
          </a:p>
          <a:p>
            <a:pPr lvl="1"/>
            <a:r>
              <a:rPr lang="en-US" altLang="en-US" dirty="0">
                <a:latin typeface="+mj-lt"/>
              </a:rPr>
              <a:t>There are </a:t>
            </a:r>
            <a:r>
              <a:rPr lang="en-US" altLang="en-US" dirty="0">
                <a:latin typeface="Consolas" panose="020B0609020204030204" pitchFamily="49" charset="0"/>
              </a:rPr>
              <a:t>1 + log</a:t>
            </a:r>
            <a:r>
              <a:rPr lang="en-US" altLang="en-US" baseline="-25000" dirty="0">
                <a:latin typeface="Consolas" panose="020B0609020204030204" pitchFamily="49" charset="0"/>
              </a:rPr>
              <a:t>2</a:t>
            </a:r>
            <a:r>
              <a:rPr lang="en-US" altLang="en-US" dirty="0">
                <a:latin typeface="Consolas" panose="020B0609020204030204" pitchFamily="49" charset="0"/>
              </a:rPr>
              <a:t>n  </a:t>
            </a:r>
            <a:r>
              <a:rPr lang="en-US" altLang="en-US" dirty="0">
                <a:latin typeface="+mj-lt"/>
              </a:rPr>
              <a:t>iterations</a:t>
            </a:r>
          </a:p>
          <a:p>
            <a:pPr lvl="1"/>
            <a:r>
              <a:rPr lang="en-US" altLang="en-US" dirty="0">
                <a:latin typeface="Consolas" panose="020B0609020204030204" pitchFamily="49" charset="0"/>
              </a:rPr>
              <a:t>O(log</a:t>
            </a:r>
            <a:r>
              <a:rPr lang="en-US" altLang="en-US" baseline="-25000" dirty="0">
                <a:latin typeface="Consolas" panose="020B0609020204030204" pitchFamily="49" charset="0"/>
              </a:rPr>
              <a:t>2</a:t>
            </a:r>
            <a:r>
              <a:rPr lang="en-US" altLang="en-US" dirty="0">
                <a:latin typeface="Consolas" panose="020B0609020204030204" pitchFamily="49" charset="0"/>
              </a:rPr>
              <a:t> n)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6-Complexity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4342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Analyzing an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Loop index depends on outer loop index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for(j=0;j&lt;=</a:t>
            </a:r>
            <a:r>
              <a:rPr lang="en-US" dirty="0" err="1">
                <a:latin typeface="Consolas" panose="020B0609020204030204" pitchFamily="49" charset="0"/>
              </a:rPr>
              <a:t>n;j</a:t>
            </a:r>
            <a:r>
              <a:rPr lang="en-US" dirty="0">
                <a:latin typeface="Consolas" panose="020B0609020204030204" pitchFamily="49" charset="0"/>
              </a:rPr>
              <a:t>++)</a:t>
            </a:r>
          </a:p>
          <a:p>
            <a:pPr marL="40005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       for(k=0;k&lt;</a:t>
            </a:r>
            <a:r>
              <a:rPr lang="en-US" dirty="0" err="1">
                <a:latin typeface="Consolas" panose="020B0609020204030204" pitchFamily="49" charset="0"/>
              </a:rPr>
              <a:t>j;k</a:t>
            </a:r>
            <a:r>
              <a:rPr lang="en-US" dirty="0">
                <a:latin typeface="Consolas" panose="020B0609020204030204" pitchFamily="49" charset="0"/>
              </a:rPr>
              <a:t>++){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       s;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   }</a:t>
            </a:r>
          </a:p>
          <a:p>
            <a:pPr marL="400050" lvl="1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lvl="1"/>
            <a:r>
              <a:rPr lang="en-US" dirty="0"/>
              <a:t>Inner loop executed </a:t>
            </a:r>
            <a:r>
              <a:rPr lang="en-US" dirty="0">
                <a:latin typeface="Consolas" panose="020B0609020204030204" pitchFamily="49" charset="0"/>
              </a:rPr>
              <a:t>0, 1, 2, 3, …., n </a:t>
            </a:r>
            <a:r>
              <a:rPr lang="en-US" dirty="0"/>
              <a:t>times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US" dirty="0">
                <a:latin typeface="Consolas" panose="020B0609020204030204" pitchFamily="49" charset="0"/>
              </a:rPr>
              <a:t>O(n</a:t>
            </a:r>
            <a:r>
              <a:rPr lang="en-US" baseline="30000" dirty="0">
                <a:latin typeface="Consolas" panose="020B0609020204030204" pitchFamily="49" charset="0"/>
              </a:rPr>
              <a:t>2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6-Complexity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27</a:t>
            </a:fld>
            <a:endParaRPr lang="en-GB"/>
          </a:p>
        </p:txBody>
      </p:sp>
      <p:grpSp>
        <p:nvGrpSpPr>
          <p:cNvPr id="18" name="Group 17"/>
          <p:cNvGrpSpPr/>
          <p:nvPr/>
        </p:nvGrpSpPr>
        <p:grpSpPr>
          <a:xfrm>
            <a:off x="1974349" y="3429000"/>
            <a:ext cx="2175478" cy="1054100"/>
            <a:chOff x="1894876" y="4216400"/>
            <a:chExt cx="2175478" cy="1054100"/>
          </a:xfrm>
        </p:grpSpPr>
        <p:sp>
          <p:nvSpPr>
            <p:cNvPr id="19" name="AutoShape 10"/>
            <p:cNvSpPr>
              <a:spLocks noChangeArrowheads="1"/>
            </p:cNvSpPr>
            <p:nvPr/>
          </p:nvSpPr>
          <p:spPr bwMode="auto">
            <a:xfrm>
              <a:off x="1894876" y="4216400"/>
              <a:ext cx="447286" cy="501848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/>
                <a:t> </a:t>
              </a:r>
              <a:r>
                <a:rPr lang="en-US" altLang="en-US" sz="2000"/>
                <a:t>n</a:t>
              </a:r>
              <a:endParaRPr lang="en-US" altLang="en-US"/>
            </a:p>
          </p:txBody>
        </p:sp>
        <p:grpSp>
          <p:nvGrpSpPr>
            <p:cNvPr id="20" name="Group 18"/>
            <p:cNvGrpSpPr>
              <a:grpSpLocks/>
            </p:cNvGrpSpPr>
            <p:nvPr/>
          </p:nvGrpSpPr>
          <p:grpSpPr bwMode="auto">
            <a:xfrm>
              <a:off x="1931990" y="4302125"/>
              <a:ext cx="2138364" cy="968375"/>
              <a:chOff x="3905" y="3744"/>
              <a:chExt cx="1347" cy="610"/>
            </a:xfrm>
          </p:grpSpPr>
          <p:sp>
            <p:nvSpPr>
              <p:cNvPr id="21" name="AutoShape 9"/>
              <p:cNvSpPr>
                <a:spLocks noChangeArrowheads="1"/>
              </p:cNvSpPr>
              <p:nvPr/>
            </p:nvSpPr>
            <p:spPr bwMode="auto">
              <a:xfrm>
                <a:off x="3908" y="3840"/>
                <a:ext cx="637" cy="365"/>
              </a:xfrm>
              <a:prstGeom prst="roundRect">
                <a:avLst>
                  <a:gd name="adj" fmla="val 16667"/>
                </a:avLst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 sz="2800" dirty="0">
                    <a:latin typeface="Symbol" panose="05050102010706020507" pitchFamily="18" charset="2"/>
                  </a:rPr>
                  <a:t>S</a:t>
                </a:r>
                <a:r>
                  <a:rPr lang="en-US" altLang="en-US" dirty="0"/>
                  <a:t>  </a:t>
                </a:r>
                <a:r>
                  <a:rPr lang="en-US" altLang="en-US" dirty="0" err="1"/>
                  <a:t>i</a:t>
                </a:r>
                <a:r>
                  <a:rPr lang="en-US" altLang="en-US" dirty="0"/>
                  <a:t>  =</a:t>
                </a:r>
              </a:p>
            </p:txBody>
          </p:sp>
          <p:sp>
            <p:nvSpPr>
              <p:cNvPr id="22" name="AutoShape 11"/>
              <p:cNvSpPr>
                <a:spLocks noChangeArrowheads="1"/>
              </p:cNvSpPr>
              <p:nvPr/>
            </p:nvSpPr>
            <p:spPr bwMode="auto">
              <a:xfrm>
                <a:off x="3905" y="4032"/>
                <a:ext cx="372" cy="322"/>
              </a:xfrm>
              <a:prstGeom prst="roundRect">
                <a:avLst>
                  <a:gd name="adj" fmla="val 16667"/>
                </a:avLst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/>
                  <a:t>i</a:t>
                </a:r>
                <a:r>
                  <a:rPr lang="en-US" altLang="en-US" sz="2000"/>
                  <a:t>=1</a:t>
                </a:r>
                <a:endParaRPr lang="en-US" altLang="en-US"/>
              </a:p>
            </p:txBody>
          </p:sp>
          <p:sp>
            <p:nvSpPr>
              <p:cNvPr id="23" name="AutoShape 13"/>
              <p:cNvSpPr>
                <a:spLocks noChangeArrowheads="1"/>
              </p:cNvSpPr>
              <p:nvPr/>
            </p:nvSpPr>
            <p:spPr bwMode="auto">
              <a:xfrm>
                <a:off x="4557" y="3744"/>
                <a:ext cx="695" cy="322"/>
              </a:xfrm>
              <a:prstGeom prst="roundRect">
                <a:avLst>
                  <a:gd name="adj" fmla="val 16667"/>
                </a:avLst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/>
                  <a:t>n(n+1)</a:t>
                </a:r>
              </a:p>
            </p:txBody>
          </p:sp>
          <p:sp>
            <p:nvSpPr>
              <p:cNvPr id="24" name="AutoShape 16"/>
              <p:cNvSpPr>
                <a:spLocks noChangeArrowheads="1"/>
              </p:cNvSpPr>
              <p:nvPr/>
            </p:nvSpPr>
            <p:spPr bwMode="auto">
              <a:xfrm>
                <a:off x="4746" y="4014"/>
                <a:ext cx="236" cy="311"/>
              </a:xfrm>
              <a:prstGeom prst="roundRect">
                <a:avLst>
                  <a:gd name="adj" fmla="val 16667"/>
                </a:avLst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/>
                  <a:t>2</a:t>
                </a:r>
              </a:p>
            </p:txBody>
          </p:sp>
          <p:sp>
            <p:nvSpPr>
              <p:cNvPr id="25" name="Line 17"/>
              <p:cNvSpPr>
                <a:spLocks noChangeShapeType="1"/>
              </p:cNvSpPr>
              <p:nvPr/>
            </p:nvSpPr>
            <p:spPr bwMode="auto">
              <a:xfrm flipH="1">
                <a:off x="4608" y="4032"/>
                <a:ext cx="52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56012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Relatives of Big-Oh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Big-Omega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f(n)</a:t>
            </a:r>
            <a:r>
              <a:rPr lang="en-US" dirty="0"/>
              <a:t> is </a:t>
            </a:r>
            <a:r>
              <a:rPr lang="en-US" altLang="en-US" dirty="0">
                <a:latin typeface="Consolas" panose="020B0609020204030204" pitchFamily="49" charset="0"/>
                <a:sym typeface="Symbol" panose="05050102010706020507" pitchFamily="18" charset="2"/>
              </a:rPr>
              <a:t></a:t>
            </a:r>
            <a:r>
              <a:rPr lang="en-US" dirty="0">
                <a:latin typeface="Consolas" panose="020B0609020204030204" pitchFamily="49" charset="0"/>
              </a:rPr>
              <a:t>(g(n)) </a:t>
            </a:r>
          </a:p>
          <a:p>
            <a:pPr lvl="1"/>
            <a:r>
              <a:rPr lang="en-US" dirty="0"/>
              <a:t>If there is a constant </a:t>
            </a:r>
            <a:r>
              <a:rPr lang="en-US" dirty="0">
                <a:latin typeface="Consolas" panose="020B0609020204030204" pitchFamily="49" charset="0"/>
              </a:rPr>
              <a:t>c &gt; 0 </a:t>
            </a:r>
            <a:r>
              <a:rPr lang="en-US" dirty="0"/>
              <a:t>and an integer constant </a:t>
            </a:r>
            <a:r>
              <a:rPr lang="en-US" dirty="0">
                <a:latin typeface="Consolas" panose="020B0609020204030204" pitchFamily="49" charset="0"/>
              </a:rPr>
              <a:t>n</a:t>
            </a:r>
            <a:r>
              <a:rPr lang="en-US" baseline="-25000" dirty="0">
                <a:latin typeface="Consolas" panose="020B0609020204030204" pitchFamily="49" charset="0"/>
              </a:rPr>
              <a:t>0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altLang="en-US" dirty="0">
                <a:latin typeface="Consolas" panose="020B0609020204030204" pitchFamily="49" charset="0"/>
                <a:sym typeface="Symbol" panose="05050102010706020507" pitchFamily="18" charset="2"/>
              </a:rPr>
              <a:t></a:t>
            </a:r>
            <a:r>
              <a:rPr lang="en-US" dirty="0">
                <a:latin typeface="Consolas" panose="020B0609020204030204" pitchFamily="49" charset="0"/>
              </a:rPr>
              <a:t> 1 </a:t>
            </a:r>
          </a:p>
          <a:p>
            <a:pPr lvl="1"/>
            <a:r>
              <a:rPr lang="en-US" dirty="0"/>
              <a:t>Such that </a:t>
            </a:r>
            <a:r>
              <a:rPr lang="en-US" dirty="0">
                <a:latin typeface="Consolas" panose="020B0609020204030204" pitchFamily="49" charset="0"/>
              </a:rPr>
              <a:t>f(n) </a:t>
            </a:r>
            <a:r>
              <a:rPr lang="en-US" altLang="en-US" dirty="0">
                <a:latin typeface="Consolas" panose="020B0609020204030204" pitchFamily="49" charset="0"/>
                <a:sym typeface="Symbol" panose="05050102010706020507" pitchFamily="18" charset="2"/>
              </a:rPr>
              <a:t>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c.g</a:t>
            </a:r>
            <a:r>
              <a:rPr lang="en-US" dirty="0">
                <a:latin typeface="Consolas" panose="020B0609020204030204" pitchFamily="49" charset="0"/>
              </a:rPr>
              <a:t>(n) </a:t>
            </a:r>
            <a:r>
              <a:rPr lang="en-US" dirty="0"/>
              <a:t>for </a:t>
            </a:r>
            <a:r>
              <a:rPr lang="en-US" dirty="0">
                <a:latin typeface="Consolas" panose="020B0609020204030204" pitchFamily="49" charset="0"/>
              </a:rPr>
              <a:t>n </a:t>
            </a:r>
            <a:r>
              <a:rPr lang="en-US" altLang="en-US" dirty="0">
                <a:latin typeface="Consolas" panose="020B0609020204030204" pitchFamily="49" charset="0"/>
                <a:sym typeface="Symbol" panose="05050102010706020507" pitchFamily="18" charset="2"/>
              </a:rPr>
              <a:t></a:t>
            </a:r>
            <a:r>
              <a:rPr lang="en-US" dirty="0">
                <a:latin typeface="Consolas" panose="020B0609020204030204" pitchFamily="49" charset="0"/>
              </a:rPr>
              <a:t> n</a:t>
            </a:r>
            <a:r>
              <a:rPr lang="en-US" baseline="-25000" dirty="0">
                <a:latin typeface="Consolas" panose="020B0609020204030204" pitchFamily="49" charset="0"/>
              </a:rPr>
              <a:t>0</a:t>
            </a:r>
          </a:p>
          <a:p>
            <a:endParaRPr lang="en-US" dirty="0"/>
          </a:p>
          <a:p>
            <a:r>
              <a:rPr lang="en-US" dirty="0">
                <a:solidFill>
                  <a:srgbClr val="0070C0"/>
                </a:solidFill>
              </a:rPr>
              <a:t>Big-Theta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f(n) </a:t>
            </a:r>
            <a:r>
              <a:rPr lang="en-US" dirty="0"/>
              <a:t>is </a:t>
            </a:r>
            <a:r>
              <a:rPr lang="en-US" altLang="en-US" dirty="0">
                <a:latin typeface="Consolas" panose="020B0609020204030204" pitchFamily="49" charset="0"/>
                <a:sym typeface="Symbol" panose="05050102010706020507" pitchFamily="18" charset="2"/>
              </a:rPr>
              <a:t></a:t>
            </a:r>
            <a:r>
              <a:rPr lang="en-US" dirty="0">
                <a:latin typeface="Consolas" panose="020B0609020204030204" pitchFamily="49" charset="0"/>
              </a:rPr>
              <a:t>(g(n))  </a:t>
            </a:r>
          </a:p>
          <a:p>
            <a:pPr lvl="1"/>
            <a:r>
              <a:rPr lang="en-US" dirty="0"/>
              <a:t>if there are constants </a:t>
            </a:r>
            <a:r>
              <a:rPr lang="en-US" dirty="0">
                <a:latin typeface="Consolas" panose="020B0609020204030204" pitchFamily="49" charset="0"/>
              </a:rPr>
              <a:t>c</a:t>
            </a:r>
            <a:r>
              <a:rPr lang="en-US" baseline="-25000" dirty="0">
                <a:latin typeface="Consolas" panose="020B0609020204030204" pitchFamily="49" charset="0"/>
              </a:rPr>
              <a:t>1</a:t>
            </a:r>
            <a:r>
              <a:rPr lang="en-US" dirty="0">
                <a:latin typeface="Consolas" panose="020B0609020204030204" pitchFamily="49" charset="0"/>
              </a:rPr>
              <a:t> &gt; 0 </a:t>
            </a:r>
            <a:r>
              <a:rPr lang="en-US" dirty="0"/>
              <a:t>and </a:t>
            </a:r>
            <a:r>
              <a:rPr lang="en-US" dirty="0">
                <a:latin typeface="Consolas" panose="020B0609020204030204" pitchFamily="49" charset="0"/>
              </a:rPr>
              <a:t>c</a:t>
            </a:r>
            <a:r>
              <a:rPr lang="en-US" baseline="-25000" dirty="0">
                <a:latin typeface="Consolas" panose="020B0609020204030204" pitchFamily="49" charset="0"/>
              </a:rPr>
              <a:t>2</a:t>
            </a:r>
            <a:r>
              <a:rPr lang="en-US" dirty="0">
                <a:latin typeface="Consolas" panose="020B0609020204030204" pitchFamily="49" charset="0"/>
              </a:rPr>
              <a:t> &gt; 0 </a:t>
            </a:r>
            <a:r>
              <a:rPr lang="en-US" dirty="0"/>
              <a:t>and an integer constant </a:t>
            </a:r>
            <a:r>
              <a:rPr lang="en-US" dirty="0">
                <a:latin typeface="Consolas" panose="020B0609020204030204" pitchFamily="49" charset="0"/>
              </a:rPr>
              <a:t>n</a:t>
            </a:r>
            <a:r>
              <a:rPr lang="en-US" baseline="-25000" dirty="0">
                <a:latin typeface="Consolas" panose="020B0609020204030204" pitchFamily="49" charset="0"/>
              </a:rPr>
              <a:t>0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altLang="en-US" dirty="0">
                <a:latin typeface="Consolas" panose="020B0609020204030204" pitchFamily="49" charset="0"/>
                <a:sym typeface="Symbol" panose="05050102010706020507" pitchFamily="18" charset="2"/>
              </a:rPr>
              <a:t></a:t>
            </a:r>
            <a:r>
              <a:rPr lang="en-US" dirty="0">
                <a:latin typeface="Consolas" panose="020B0609020204030204" pitchFamily="49" charset="0"/>
              </a:rPr>
              <a:t> 1 </a:t>
            </a:r>
          </a:p>
          <a:p>
            <a:pPr lvl="1"/>
            <a:r>
              <a:rPr lang="en-US" dirty="0"/>
              <a:t>such that </a:t>
            </a:r>
            <a:r>
              <a:rPr lang="en-US" dirty="0">
                <a:latin typeface="Consolas" panose="020B0609020204030204" pitchFamily="49" charset="0"/>
              </a:rPr>
              <a:t>c</a:t>
            </a:r>
            <a:r>
              <a:rPr lang="en-US" baseline="-25000" dirty="0">
                <a:latin typeface="Consolas" panose="020B0609020204030204" pitchFamily="49" charset="0"/>
              </a:rPr>
              <a:t>1</a:t>
            </a:r>
            <a:r>
              <a:rPr lang="en-US" dirty="0">
                <a:latin typeface="Consolas" panose="020B0609020204030204" pitchFamily="49" charset="0"/>
              </a:rPr>
              <a:t>.g(n) </a:t>
            </a:r>
            <a:r>
              <a:rPr lang="en-US" altLang="en-US" dirty="0">
                <a:latin typeface="Consolas" panose="020B0609020204030204" pitchFamily="49" charset="0"/>
                <a:sym typeface="Symbol" panose="05050102010706020507" pitchFamily="18" charset="2"/>
              </a:rPr>
              <a:t></a:t>
            </a:r>
            <a:r>
              <a:rPr lang="en-US" dirty="0">
                <a:latin typeface="Consolas" panose="020B0609020204030204" pitchFamily="49" charset="0"/>
              </a:rPr>
              <a:t> f(n) </a:t>
            </a:r>
            <a:r>
              <a:rPr lang="en-US" altLang="en-US" dirty="0">
                <a:latin typeface="Consolas" panose="020B0609020204030204" pitchFamily="49" charset="0"/>
                <a:sym typeface="Symbol" panose="05050102010706020507" pitchFamily="18" charset="2"/>
              </a:rPr>
              <a:t></a:t>
            </a:r>
            <a:r>
              <a:rPr lang="en-US" dirty="0">
                <a:latin typeface="Consolas" panose="020B0609020204030204" pitchFamily="49" charset="0"/>
              </a:rPr>
              <a:t> c</a:t>
            </a:r>
            <a:r>
              <a:rPr lang="en-US" baseline="-25000" dirty="0">
                <a:latin typeface="Consolas" panose="020B0609020204030204" pitchFamily="49" charset="0"/>
              </a:rPr>
              <a:t>2</a:t>
            </a:r>
            <a:r>
              <a:rPr lang="en-US" dirty="0">
                <a:latin typeface="Consolas" panose="020B0609020204030204" pitchFamily="49" charset="0"/>
              </a:rPr>
              <a:t>.g(n) </a:t>
            </a:r>
            <a:r>
              <a:rPr lang="en-US" dirty="0"/>
              <a:t>for </a:t>
            </a:r>
            <a:r>
              <a:rPr lang="en-US" dirty="0">
                <a:latin typeface="Consolas" panose="020B0609020204030204" pitchFamily="49" charset="0"/>
              </a:rPr>
              <a:t>n </a:t>
            </a:r>
            <a:r>
              <a:rPr lang="en-US" altLang="en-US" dirty="0">
                <a:latin typeface="Consolas" panose="020B0609020204030204" pitchFamily="49" charset="0"/>
                <a:sym typeface="Symbol" panose="05050102010706020507" pitchFamily="18" charset="2"/>
              </a:rPr>
              <a:t> </a:t>
            </a:r>
            <a:r>
              <a:rPr lang="en-US" dirty="0">
                <a:latin typeface="Consolas" panose="020B0609020204030204" pitchFamily="49" charset="0"/>
              </a:rPr>
              <a:t>n</a:t>
            </a:r>
            <a:r>
              <a:rPr lang="en-US" baseline="-25000" dirty="0">
                <a:latin typeface="Consolas" panose="020B0609020204030204" pitchFamily="49" charset="0"/>
              </a:rPr>
              <a:t>0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6-Complexity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5324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Intuition for Asymptotic Notation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Big-Oh</a:t>
            </a:r>
          </a:p>
          <a:p>
            <a:r>
              <a:rPr lang="en-US" dirty="0">
                <a:latin typeface="Consolas" panose="020B0609020204030204" pitchFamily="49" charset="0"/>
              </a:rPr>
              <a:t>f(n)</a:t>
            </a:r>
            <a:r>
              <a:rPr lang="en-US" dirty="0"/>
              <a:t> is </a:t>
            </a:r>
            <a:r>
              <a:rPr lang="en-US" dirty="0">
                <a:latin typeface="Consolas" panose="020B0609020204030204" pitchFamily="49" charset="0"/>
              </a:rPr>
              <a:t>O(g(n)) </a:t>
            </a:r>
            <a:r>
              <a:rPr lang="en-US" dirty="0"/>
              <a:t>if </a:t>
            </a:r>
            <a:r>
              <a:rPr lang="en-US" dirty="0">
                <a:latin typeface="Consolas" panose="020B0609020204030204" pitchFamily="49" charset="0"/>
              </a:rPr>
              <a:t>f(n)</a:t>
            </a:r>
            <a:r>
              <a:rPr lang="en-US" dirty="0"/>
              <a:t> is asymptotically less than or equal to </a:t>
            </a:r>
            <a:r>
              <a:rPr lang="en-US" dirty="0">
                <a:latin typeface="Consolas" panose="020B0609020204030204" pitchFamily="49" charset="0"/>
              </a:rPr>
              <a:t>g(n)</a:t>
            </a:r>
          </a:p>
          <a:p>
            <a:pPr lvl="2"/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Big-Omega</a:t>
            </a:r>
          </a:p>
          <a:p>
            <a:r>
              <a:rPr lang="en-US" dirty="0">
                <a:latin typeface="Consolas" panose="020B0609020204030204" pitchFamily="49" charset="0"/>
              </a:rPr>
              <a:t>f(n)</a:t>
            </a:r>
            <a:r>
              <a:rPr lang="en-US" dirty="0"/>
              <a:t> is </a:t>
            </a:r>
            <a:r>
              <a:rPr lang="en-US" altLang="en-US" dirty="0">
                <a:latin typeface="Consolas" panose="020B0609020204030204" pitchFamily="49" charset="0"/>
                <a:sym typeface="Symbol" panose="05050102010706020507" pitchFamily="18" charset="2"/>
              </a:rPr>
              <a:t></a:t>
            </a:r>
            <a:r>
              <a:rPr lang="en-US" dirty="0">
                <a:latin typeface="Consolas" panose="020B0609020204030204" pitchFamily="49" charset="0"/>
              </a:rPr>
              <a:t>(g(n)) </a:t>
            </a:r>
            <a:r>
              <a:rPr lang="en-US" dirty="0"/>
              <a:t>if </a:t>
            </a:r>
            <a:r>
              <a:rPr lang="en-US" dirty="0">
                <a:latin typeface="Consolas" panose="020B0609020204030204" pitchFamily="49" charset="0"/>
              </a:rPr>
              <a:t>f(n)</a:t>
            </a:r>
            <a:r>
              <a:rPr lang="en-US" dirty="0"/>
              <a:t> is asymptotically greater than or equal to </a:t>
            </a:r>
            <a:r>
              <a:rPr lang="en-US" dirty="0">
                <a:latin typeface="Consolas" panose="020B0609020204030204" pitchFamily="49" charset="0"/>
              </a:rPr>
              <a:t>g(n)</a:t>
            </a:r>
          </a:p>
          <a:p>
            <a:r>
              <a:rPr lang="en-US" dirty="0">
                <a:latin typeface="Consolas" panose="020B0609020204030204" pitchFamily="49" charset="0"/>
              </a:rPr>
              <a:t>Note: f(n)</a:t>
            </a:r>
            <a:r>
              <a:rPr lang="en-US" dirty="0"/>
              <a:t> is </a:t>
            </a:r>
            <a:r>
              <a:rPr lang="en-US" altLang="en-US" dirty="0">
                <a:latin typeface="Consolas" panose="020B0609020204030204" pitchFamily="49" charset="0"/>
                <a:sym typeface="Symbol" panose="05050102010706020507" pitchFamily="18" charset="2"/>
              </a:rPr>
              <a:t></a:t>
            </a:r>
            <a:r>
              <a:rPr lang="en-US" dirty="0">
                <a:latin typeface="Consolas" panose="020B0609020204030204" pitchFamily="49" charset="0"/>
              </a:rPr>
              <a:t>(g(n)) </a:t>
            </a:r>
            <a:r>
              <a:rPr lang="en-US" dirty="0"/>
              <a:t>if and only if </a:t>
            </a:r>
            <a:r>
              <a:rPr lang="en-US" dirty="0">
                <a:latin typeface="Consolas" panose="020B0609020204030204" pitchFamily="49" charset="0"/>
              </a:rPr>
              <a:t>g(n)</a:t>
            </a:r>
            <a:r>
              <a:rPr lang="en-US" dirty="0"/>
              <a:t> is </a:t>
            </a:r>
            <a:r>
              <a:rPr lang="en-US" dirty="0">
                <a:latin typeface="Consolas" panose="020B0609020204030204" pitchFamily="49" charset="0"/>
              </a:rPr>
              <a:t>O(f(n)) </a:t>
            </a:r>
          </a:p>
          <a:p>
            <a:pPr lvl="2"/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Big-Theta</a:t>
            </a:r>
          </a:p>
          <a:p>
            <a:r>
              <a:rPr lang="en-US" dirty="0">
                <a:latin typeface="Consolas" panose="020B0609020204030204" pitchFamily="49" charset="0"/>
              </a:rPr>
              <a:t>f(n)</a:t>
            </a:r>
            <a:r>
              <a:rPr lang="en-US" dirty="0"/>
              <a:t> is </a:t>
            </a:r>
            <a:r>
              <a:rPr lang="en-US" altLang="en-US" dirty="0">
                <a:latin typeface="Consolas" panose="020B0609020204030204" pitchFamily="49" charset="0"/>
                <a:sym typeface="Symbol" panose="05050102010706020507" pitchFamily="18" charset="2"/>
              </a:rPr>
              <a:t></a:t>
            </a:r>
            <a:r>
              <a:rPr lang="en-US" dirty="0">
                <a:latin typeface="Consolas" panose="020B0609020204030204" pitchFamily="49" charset="0"/>
              </a:rPr>
              <a:t>(g(n)) </a:t>
            </a:r>
            <a:r>
              <a:rPr lang="en-US" dirty="0"/>
              <a:t>if </a:t>
            </a:r>
            <a:r>
              <a:rPr lang="en-US" dirty="0">
                <a:latin typeface="Consolas" panose="020B0609020204030204" pitchFamily="49" charset="0"/>
              </a:rPr>
              <a:t>f(n) </a:t>
            </a:r>
            <a:r>
              <a:rPr lang="en-US" dirty="0"/>
              <a:t>is asymptotically equal to </a:t>
            </a:r>
            <a:r>
              <a:rPr lang="en-US" dirty="0">
                <a:latin typeface="Consolas" panose="020B0609020204030204" pitchFamily="49" charset="0"/>
              </a:rPr>
              <a:t>g(n) </a:t>
            </a:r>
          </a:p>
          <a:p>
            <a:r>
              <a:rPr lang="en-US" dirty="0">
                <a:latin typeface="Consolas" panose="020B0609020204030204" pitchFamily="49" charset="0"/>
              </a:rPr>
              <a:t>Note: f(n)</a:t>
            </a:r>
            <a:r>
              <a:rPr lang="en-US" dirty="0"/>
              <a:t> is </a:t>
            </a:r>
            <a:r>
              <a:rPr lang="en-US" altLang="en-US" dirty="0">
                <a:latin typeface="Consolas" panose="020B0609020204030204" pitchFamily="49" charset="0"/>
                <a:sym typeface="Symbol" panose="05050102010706020507" pitchFamily="18" charset="2"/>
              </a:rPr>
              <a:t></a:t>
            </a:r>
            <a:r>
              <a:rPr lang="en-US" dirty="0">
                <a:latin typeface="Consolas" panose="020B0609020204030204" pitchFamily="49" charset="0"/>
              </a:rPr>
              <a:t>(g(n)) </a:t>
            </a:r>
            <a:r>
              <a:rPr lang="en-US" dirty="0"/>
              <a:t>if and only if 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g(n)</a:t>
            </a:r>
            <a:r>
              <a:rPr lang="en-US" dirty="0"/>
              <a:t> is </a:t>
            </a:r>
            <a:r>
              <a:rPr lang="en-US" dirty="0">
                <a:latin typeface="Consolas" panose="020B0609020204030204" pitchFamily="49" charset="0"/>
              </a:rPr>
              <a:t>O(f(n)) </a:t>
            </a:r>
            <a:r>
              <a:rPr lang="en-US" dirty="0"/>
              <a:t>and 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f(n)</a:t>
            </a:r>
            <a:r>
              <a:rPr lang="en-US" dirty="0"/>
              <a:t> is </a:t>
            </a:r>
            <a:r>
              <a:rPr lang="en-US" dirty="0">
                <a:latin typeface="Consolas" panose="020B0609020204030204" pitchFamily="49" charset="0"/>
              </a:rPr>
              <a:t>O(g(n)) 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6-Complexity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4863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Time complexity</a:t>
            </a:r>
          </a:p>
          <a:p>
            <a:pPr lvl="1"/>
            <a:r>
              <a:rPr lang="en-US" dirty="0"/>
              <a:t>The amount of time that an algorithm needs to run to completion</a:t>
            </a:r>
          </a:p>
          <a:p>
            <a:pPr lvl="1"/>
            <a:r>
              <a:rPr lang="en-US" dirty="0"/>
              <a:t>Better algorithm is the one which runs faster </a:t>
            </a:r>
          </a:p>
          <a:p>
            <a:pPr lvl="2"/>
            <a:r>
              <a:rPr lang="en-US" dirty="0"/>
              <a:t>Has smaller time complexity</a:t>
            </a:r>
          </a:p>
          <a:p>
            <a:pPr lvl="1"/>
            <a:endParaRPr lang="en-US" dirty="0"/>
          </a:p>
          <a:p>
            <a:r>
              <a:rPr lang="en-US" dirty="0"/>
              <a:t>Space complexity</a:t>
            </a:r>
          </a:p>
          <a:p>
            <a:pPr lvl="1"/>
            <a:r>
              <a:rPr lang="en-US" dirty="0"/>
              <a:t>The amount of memory an algorithm needs to run</a:t>
            </a:r>
          </a:p>
          <a:p>
            <a:endParaRPr lang="en-US" dirty="0"/>
          </a:p>
          <a:p>
            <a:r>
              <a:rPr lang="en-US" dirty="0"/>
              <a:t>In this lecture, we will focus on analysis of time complexity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6-Complexity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4653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50" y="1124744"/>
            <a:ext cx="5715000" cy="5112568"/>
          </a:xfrm>
        </p:spPr>
        <p:txBody>
          <a:bodyPr/>
          <a:lstStyle/>
          <a:p>
            <a:r>
              <a:rPr lang="en-US" dirty="0"/>
              <a:t>Even though in this course we focus on the asymptotic growth using big-Oh notation, practitioners do care about constant factors occasionally</a:t>
            </a:r>
          </a:p>
          <a:p>
            <a:r>
              <a:rPr lang="en-US" dirty="0"/>
              <a:t>Suppose we have 2 algorithms</a:t>
            </a:r>
          </a:p>
          <a:p>
            <a:pPr lvl="1"/>
            <a:r>
              <a:rPr lang="en-US" dirty="0"/>
              <a:t>Algorithm A has running time 30000n</a:t>
            </a:r>
          </a:p>
          <a:p>
            <a:pPr lvl="1"/>
            <a:r>
              <a:rPr lang="en-US" dirty="0"/>
              <a:t>Algorithm B has running time 3n2</a:t>
            </a:r>
          </a:p>
          <a:p>
            <a:r>
              <a:rPr lang="en-US" dirty="0"/>
              <a:t>Asymptotically, algorithm A is better than algorithm B</a:t>
            </a:r>
          </a:p>
          <a:p>
            <a:r>
              <a:rPr lang="en-US" dirty="0"/>
              <a:t>However, if the problem size you deal with is always less than 10000, then the quadratic one is faster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6-Complexity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30</a:t>
            </a:fld>
            <a:endParaRPr lang="en-GB"/>
          </a:p>
        </p:txBody>
      </p:sp>
      <p:grpSp>
        <p:nvGrpSpPr>
          <p:cNvPr id="16" name="Group 15"/>
          <p:cNvGrpSpPr/>
          <p:nvPr/>
        </p:nvGrpSpPr>
        <p:grpSpPr>
          <a:xfrm>
            <a:off x="6172200" y="1066800"/>
            <a:ext cx="3003550" cy="3390900"/>
            <a:chOff x="6172200" y="1066800"/>
            <a:chExt cx="3003550" cy="3390900"/>
          </a:xfrm>
        </p:grpSpPr>
        <p:sp>
          <p:nvSpPr>
            <p:cNvPr id="6" name="Line 10"/>
            <p:cNvSpPr>
              <a:spLocks noChangeShapeType="1"/>
            </p:cNvSpPr>
            <p:nvPr/>
          </p:nvSpPr>
          <p:spPr bwMode="auto">
            <a:xfrm flipV="1">
              <a:off x="6324600" y="1219200"/>
              <a:ext cx="0" cy="2895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" name="Line 11"/>
            <p:cNvSpPr>
              <a:spLocks noChangeShapeType="1"/>
            </p:cNvSpPr>
            <p:nvPr/>
          </p:nvSpPr>
          <p:spPr bwMode="auto">
            <a:xfrm>
              <a:off x="6172200" y="4038600"/>
              <a:ext cx="2743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" name="Freeform 12"/>
            <p:cNvSpPr>
              <a:spLocks/>
            </p:cNvSpPr>
            <p:nvPr/>
          </p:nvSpPr>
          <p:spPr bwMode="auto">
            <a:xfrm>
              <a:off x="6324600" y="1295400"/>
              <a:ext cx="1981200" cy="2743200"/>
            </a:xfrm>
            <a:custGeom>
              <a:avLst/>
              <a:gdLst>
                <a:gd name="T0" fmla="*/ 0 w 1248"/>
                <a:gd name="T1" fmla="*/ 1728 h 1728"/>
                <a:gd name="T2" fmla="*/ 192 w 1248"/>
                <a:gd name="T3" fmla="*/ 1680 h 1728"/>
                <a:gd name="T4" fmla="*/ 384 w 1248"/>
                <a:gd name="T5" fmla="*/ 1584 h 1728"/>
                <a:gd name="T6" fmla="*/ 720 w 1248"/>
                <a:gd name="T7" fmla="*/ 1392 h 1728"/>
                <a:gd name="T8" fmla="*/ 1008 w 1248"/>
                <a:gd name="T9" fmla="*/ 1008 h 1728"/>
                <a:gd name="T10" fmla="*/ 1152 w 1248"/>
                <a:gd name="T11" fmla="*/ 480 h 1728"/>
                <a:gd name="T12" fmla="*/ 1248 w 1248"/>
                <a:gd name="T13" fmla="*/ 0 h 172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48"/>
                <a:gd name="T22" fmla="*/ 0 h 1728"/>
                <a:gd name="T23" fmla="*/ 1248 w 1248"/>
                <a:gd name="T24" fmla="*/ 1728 h 172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48" h="1728">
                  <a:moveTo>
                    <a:pt x="0" y="1728"/>
                  </a:moveTo>
                  <a:cubicBezTo>
                    <a:pt x="64" y="1716"/>
                    <a:pt x="128" y="1704"/>
                    <a:pt x="192" y="1680"/>
                  </a:cubicBezTo>
                  <a:cubicBezTo>
                    <a:pt x="256" y="1656"/>
                    <a:pt x="296" y="1632"/>
                    <a:pt x="384" y="1584"/>
                  </a:cubicBezTo>
                  <a:cubicBezTo>
                    <a:pt x="472" y="1536"/>
                    <a:pt x="616" y="1488"/>
                    <a:pt x="720" y="1392"/>
                  </a:cubicBezTo>
                  <a:cubicBezTo>
                    <a:pt x="824" y="1296"/>
                    <a:pt x="936" y="1160"/>
                    <a:pt x="1008" y="1008"/>
                  </a:cubicBezTo>
                  <a:cubicBezTo>
                    <a:pt x="1080" y="856"/>
                    <a:pt x="1112" y="648"/>
                    <a:pt x="1152" y="480"/>
                  </a:cubicBezTo>
                  <a:cubicBezTo>
                    <a:pt x="1192" y="312"/>
                    <a:pt x="1220" y="156"/>
                    <a:pt x="1248" y="0"/>
                  </a:cubicBezTo>
                </a:path>
              </a:pathLst>
            </a:custGeom>
            <a:noFill/>
            <a:ln w="28575">
              <a:solidFill>
                <a:srgbClr val="0066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defRPr sz="2400" b="1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>
                <a:latin typeface="+mj-lt"/>
              </a:endParaRPr>
            </a:p>
          </p:txBody>
        </p:sp>
        <p:sp>
          <p:nvSpPr>
            <p:cNvPr id="9" name="Line 14"/>
            <p:cNvSpPr>
              <a:spLocks noChangeShapeType="1"/>
            </p:cNvSpPr>
            <p:nvPr/>
          </p:nvSpPr>
          <p:spPr bwMode="auto">
            <a:xfrm flipV="1">
              <a:off x="6324600" y="1752600"/>
              <a:ext cx="2286000" cy="228600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0" name="Text Box 15"/>
            <p:cNvSpPr txBox="1">
              <a:spLocks noChangeArrowheads="1"/>
            </p:cNvSpPr>
            <p:nvPr/>
          </p:nvSpPr>
          <p:spPr bwMode="auto">
            <a:xfrm>
              <a:off x="8001000" y="2743200"/>
              <a:ext cx="3937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>
                  <a:solidFill>
                    <a:srgbClr val="006600"/>
                  </a:solidFill>
                  <a:latin typeface="+mj-lt"/>
                </a:rPr>
                <a:t>B</a:t>
              </a:r>
            </a:p>
          </p:txBody>
        </p:sp>
        <p:sp>
          <p:nvSpPr>
            <p:cNvPr id="11" name="Text Box 16"/>
            <p:cNvSpPr txBox="1">
              <a:spLocks noChangeArrowheads="1"/>
            </p:cNvSpPr>
            <p:nvPr/>
          </p:nvSpPr>
          <p:spPr bwMode="auto">
            <a:xfrm>
              <a:off x="7162800" y="1676400"/>
              <a:ext cx="3937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>
                  <a:solidFill>
                    <a:schemeClr val="hlink"/>
                  </a:solidFill>
                  <a:latin typeface="+mj-lt"/>
                </a:rPr>
                <a:t>A</a:t>
              </a:r>
            </a:p>
          </p:txBody>
        </p:sp>
        <p:sp>
          <p:nvSpPr>
            <p:cNvPr id="12" name="Text Box 17"/>
            <p:cNvSpPr txBox="1">
              <a:spLocks noChangeArrowheads="1"/>
            </p:cNvSpPr>
            <p:nvPr/>
          </p:nvSpPr>
          <p:spPr bwMode="auto">
            <a:xfrm>
              <a:off x="7696200" y="4090988"/>
              <a:ext cx="14795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sz="1800" b="0">
                  <a:latin typeface="+mj-lt"/>
                </a:rPr>
                <a:t>problem size</a:t>
              </a:r>
            </a:p>
          </p:txBody>
        </p:sp>
        <p:sp>
          <p:nvSpPr>
            <p:cNvPr id="13" name="Text Box 18"/>
            <p:cNvSpPr txBox="1">
              <a:spLocks noChangeArrowheads="1"/>
            </p:cNvSpPr>
            <p:nvPr/>
          </p:nvSpPr>
          <p:spPr bwMode="auto">
            <a:xfrm>
              <a:off x="6400800" y="1066800"/>
              <a:ext cx="15303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sz="1800" b="0">
                  <a:latin typeface="+mj-lt"/>
                </a:rPr>
                <a:t>Running time</a:t>
              </a:r>
            </a:p>
          </p:txBody>
        </p:sp>
        <p:sp>
          <p:nvSpPr>
            <p:cNvPr id="14" name="Line 19"/>
            <p:cNvSpPr>
              <a:spLocks noChangeShapeType="1"/>
            </p:cNvSpPr>
            <p:nvPr/>
          </p:nvSpPr>
          <p:spPr bwMode="auto">
            <a:xfrm flipV="1">
              <a:off x="8001000" y="3962400"/>
              <a:ext cx="0" cy="15240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5" name="Text Box 20"/>
            <p:cNvSpPr txBox="1">
              <a:spLocks noChangeArrowheads="1"/>
            </p:cNvSpPr>
            <p:nvPr/>
          </p:nvSpPr>
          <p:spPr bwMode="auto">
            <a:xfrm>
              <a:off x="7620000" y="3617913"/>
              <a:ext cx="8191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sz="1800" b="0" dirty="0">
                  <a:latin typeface="+mj-lt"/>
                </a:rPr>
                <a:t>10000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40863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Any Question So Far?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6-Complexity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31</a:t>
            </a:fld>
            <a:endParaRPr lang="en-GB"/>
          </a:p>
        </p:txBody>
      </p:sp>
      <p:pic>
        <p:nvPicPr>
          <p:cNvPr id="6" name="Picture 3" descr="MCj03841720000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98725" y="1412875"/>
            <a:ext cx="3641725" cy="46799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27206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Calculate Running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algorithms transform input objects into output objects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running time of an algorithm typically grows with input size</a:t>
            </a:r>
          </a:p>
          <a:p>
            <a:pPr lvl="1"/>
            <a:r>
              <a:rPr lang="en-US" dirty="0"/>
              <a:t>Idea: analyze running time as a function of input size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6-Complexity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4</a:t>
            </a:fld>
            <a:endParaRPr lang="en-GB"/>
          </a:p>
        </p:txBody>
      </p:sp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3491880" y="2651266"/>
            <a:ext cx="1905000" cy="990600"/>
            <a:chOff x="2016" y="1392"/>
            <a:chExt cx="1200" cy="624"/>
          </a:xfrm>
        </p:grpSpPr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2016" y="1392"/>
              <a:ext cx="1200" cy="624"/>
            </a:xfrm>
            <a:prstGeom prst="rect">
              <a:avLst/>
            </a:prstGeom>
            <a:noFill/>
            <a:ln w="19050">
              <a:solidFill>
                <a:srgbClr val="007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9pPr>
            </a:lstStyle>
            <a:p>
              <a:pPr eaLnBrk="1" hangingPunct="1"/>
              <a:endParaRPr lang="en-US" altLang="en-US" b="0"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8" name="Text Box 12"/>
            <p:cNvSpPr txBox="1">
              <a:spLocks noChangeArrowheads="1"/>
            </p:cNvSpPr>
            <p:nvPr/>
          </p:nvSpPr>
          <p:spPr bwMode="auto">
            <a:xfrm>
              <a:off x="2152" y="1440"/>
              <a:ext cx="925" cy="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b="0" dirty="0">
                  <a:solidFill>
                    <a:srgbClr val="0070C0"/>
                  </a:solidFill>
                  <a:ea typeface="Tahoma" panose="020B0604030504040204" pitchFamily="34" charset="0"/>
                  <a:cs typeface="Tahoma" panose="020B0604030504040204" pitchFamily="34" charset="0"/>
                </a:rPr>
                <a:t>sorting</a:t>
              </a:r>
            </a:p>
            <a:p>
              <a:pPr algn="ctr" eaLnBrk="1" hangingPunct="1"/>
              <a:r>
                <a:rPr lang="en-US" altLang="en-US" b="0" dirty="0">
                  <a:solidFill>
                    <a:srgbClr val="0070C0"/>
                  </a:solidFill>
                  <a:ea typeface="Tahoma" panose="020B0604030504040204" pitchFamily="34" charset="0"/>
                  <a:cs typeface="Tahoma" panose="020B0604030504040204" pitchFamily="34" charset="0"/>
                </a:rPr>
                <a:t>algorithm</a:t>
              </a:r>
            </a:p>
          </p:txBody>
        </p:sp>
      </p:grpSp>
      <p:grpSp>
        <p:nvGrpSpPr>
          <p:cNvPr id="9" name="Group 8"/>
          <p:cNvGrpSpPr>
            <a:grpSpLocks/>
          </p:cNvGrpSpPr>
          <p:nvPr/>
        </p:nvGrpSpPr>
        <p:grpSpPr bwMode="auto">
          <a:xfrm>
            <a:off x="824880" y="2879869"/>
            <a:ext cx="1828800" cy="461963"/>
            <a:chOff x="624" y="1584"/>
            <a:chExt cx="1152" cy="291"/>
          </a:xfrm>
        </p:grpSpPr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624" y="1584"/>
              <a:ext cx="288" cy="288"/>
            </a:xfrm>
            <a:prstGeom prst="rect">
              <a:avLst/>
            </a:prstGeom>
            <a:noFill/>
            <a:ln w="28575">
              <a:solidFill>
                <a:srgbClr val="0066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9pPr>
            </a:lstStyle>
            <a:p>
              <a:pPr eaLnBrk="1" hangingPunct="1"/>
              <a:endParaRPr lang="en-US" altLang="en-US" b="0"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912" y="1584"/>
              <a:ext cx="288" cy="288"/>
            </a:xfrm>
            <a:prstGeom prst="rect">
              <a:avLst/>
            </a:prstGeom>
            <a:noFill/>
            <a:ln w="28575">
              <a:solidFill>
                <a:srgbClr val="0066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9pPr>
            </a:lstStyle>
            <a:p>
              <a:pPr eaLnBrk="1" hangingPunct="1"/>
              <a:endParaRPr lang="en-US" altLang="en-US" b="0"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1200" y="1584"/>
              <a:ext cx="288" cy="288"/>
            </a:xfrm>
            <a:prstGeom prst="rect">
              <a:avLst/>
            </a:prstGeom>
            <a:noFill/>
            <a:ln w="28575">
              <a:solidFill>
                <a:srgbClr val="0066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9pPr>
            </a:lstStyle>
            <a:p>
              <a:pPr eaLnBrk="1" hangingPunct="1"/>
              <a:endParaRPr lang="en-US" altLang="en-US" b="0"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1488" y="1584"/>
              <a:ext cx="288" cy="288"/>
            </a:xfrm>
            <a:prstGeom prst="rect">
              <a:avLst/>
            </a:prstGeom>
            <a:noFill/>
            <a:ln w="28575">
              <a:solidFill>
                <a:srgbClr val="0066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9pPr>
            </a:lstStyle>
            <a:p>
              <a:pPr eaLnBrk="1" hangingPunct="1"/>
              <a:endParaRPr lang="en-US" altLang="en-US" b="0"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4" name="Text Box 13"/>
            <p:cNvSpPr txBox="1">
              <a:spLocks noChangeArrowheads="1"/>
            </p:cNvSpPr>
            <p:nvPr/>
          </p:nvSpPr>
          <p:spPr bwMode="auto">
            <a:xfrm>
              <a:off x="662" y="1584"/>
              <a:ext cx="22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9pPr>
            </a:lstStyle>
            <a:p>
              <a:pPr eaLnBrk="1" hangingPunct="1"/>
              <a:r>
                <a:rPr lang="en-US" altLang="en-US" b="0">
                  <a:ea typeface="Tahoma" panose="020B0604030504040204" pitchFamily="34" charset="0"/>
                  <a:cs typeface="Tahoma" panose="020B0604030504040204" pitchFamily="34" charset="0"/>
                </a:rPr>
                <a:t>5</a:t>
              </a:r>
            </a:p>
          </p:txBody>
        </p:sp>
        <p:sp>
          <p:nvSpPr>
            <p:cNvPr id="15" name="Text Box 14"/>
            <p:cNvSpPr txBox="1">
              <a:spLocks noChangeArrowheads="1"/>
            </p:cNvSpPr>
            <p:nvPr/>
          </p:nvSpPr>
          <p:spPr bwMode="auto">
            <a:xfrm>
              <a:off x="1219" y="1584"/>
              <a:ext cx="22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9pPr>
            </a:lstStyle>
            <a:p>
              <a:pPr eaLnBrk="1" hangingPunct="1"/>
              <a:r>
                <a:rPr lang="en-US" altLang="en-US" b="0">
                  <a:ea typeface="Tahoma" panose="020B0604030504040204" pitchFamily="34" charset="0"/>
                  <a:cs typeface="Tahoma" panose="020B0604030504040204" pitchFamily="34" charset="0"/>
                </a:rPr>
                <a:t>1</a:t>
              </a:r>
            </a:p>
          </p:txBody>
        </p:sp>
        <p:sp>
          <p:nvSpPr>
            <p:cNvPr id="16" name="Text Box 15"/>
            <p:cNvSpPr txBox="1">
              <a:spLocks noChangeArrowheads="1"/>
            </p:cNvSpPr>
            <p:nvPr/>
          </p:nvSpPr>
          <p:spPr bwMode="auto">
            <a:xfrm>
              <a:off x="931" y="1584"/>
              <a:ext cx="22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9pPr>
            </a:lstStyle>
            <a:p>
              <a:pPr eaLnBrk="1" hangingPunct="1"/>
              <a:r>
                <a:rPr lang="en-US" altLang="en-US" b="0">
                  <a:ea typeface="Tahoma" panose="020B0604030504040204" pitchFamily="34" charset="0"/>
                  <a:cs typeface="Tahoma" panose="020B0604030504040204" pitchFamily="34" charset="0"/>
                </a:rPr>
                <a:t>3</a:t>
              </a:r>
            </a:p>
          </p:txBody>
        </p:sp>
        <p:sp>
          <p:nvSpPr>
            <p:cNvPr id="17" name="Text Box 16"/>
            <p:cNvSpPr txBox="1">
              <a:spLocks noChangeArrowheads="1"/>
            </p:cNvSpPr>
            <p:nvPr/>
          </p:nvSpPr>
          <p:spPr bwMode="auto">
            <a:xfrm>
              <a:off x="1507" y="1584"/>
              <a:ext cx="22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9pPr>
            </a:lstStyle>
            <a:p>
              <a:pPr eaLnBrk="1" hangingPunct="1"/>
              <a:r>
                <a:rPr lang="en-US" altLang="en-US" b="0">
                  <a:ea typeface="Tahoma" panose="020B0604030504040204" pitchFamily="34" charset="0"/>
                  <a:cs typeface="Tahoma" panose="020B0604030504040204" pitchFamily="34" charset="0"/>
                </a:rPr>
                <a:t>2</a:t>
              </a:r>
            </a:p>
          </p:txBody>
        </p:sp>
      </p:grpSp>
      <p:sp>
        <p:nvSpPr>
          <p:cNvPr id="18" name="Line 19"/>
          <p:cNvSpPr>
            <a:spLocks noChangeShapeType="1"/>
          </p:cNvSpPr>
          <p:nvPr/>
        </p:nvSpPr>
        <p:spPr bwMode="auto">
          <a:xfrm>
            <a:off x="2806080" y="3108466"/>
            <a:ext cx="609600" cy="0"/>
          </a:xfrm>
          <a:prstGeom prst="line">
            <a:avLst/>
          </a:prstGeom>
          <a:noFill/>
          <a:ln w="57150">
            <a:solidFill>
              <a:srgbClr val="0070C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endParaRPr lang="en-US" b="0"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19" name="Group 18"/>
          <p:cNvGrpSpPr>
            <a:grpSpLocks/>
          </p:cNvGrpSpPr>
          <p:nvPr/>
        </p:nvGrpSpPr>
        <p:grpSpPr bwMode="auto">
          <a:xfrm>
            <a:off x="6235080" y="2879869"/>
            <a:ext cx="1828800" cy="461963"/>
            <a:chOff x="624" y="1584"/>
            <a:chExt cx="1152" cy="291"/>
          </a:xfrm>
        </p:grpSpPr>
        <p:sp>
          <p:nvSpPr>
            <p:cNvPr id="20" name="Rectangle 19"/>
            <p:cNvSpPr>
              <a:spLocks noChangeArrowheads="1"/>
            </p:cNvSpPr>
            <p:nvPr/>
          </p:nvSpPr>
          <p:spPr bwMode="auto">
            <a:xfrm>
              <a:off x="624" y="1584"/>
              <a:ext cx="288" cy="288"/>
            </a:xfrm>
            <a:prstGeom prst="rect">
              <a:avLst/>
            </a:prstGeom>
            <a:noFill/>
            <a:ln w="28575">
              <a:solidFill>
                <a:srgbClr val="0066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9pPr>
            </a:lstStyle>
            <a:p>
              <a:pPr eaLnBrk="1" hangingPunct="1"/>
              <a:endParaRPr lang="en-US" altLang="en-US" b="0"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1" name="Rectangle 20"/>
            <p:cNvSpPr>
              <a:spLocks noChangeArrowheads="1"/>
            </p:cNvSpPr>
            <p:nvPr/>
          </p:nvSpPr>
          <p:spPr bwMode="auto">
            <a:xfrm>
              <a:off x="912" y="1584"/>
              <a:ext cx="288" cy="288"/>
            </a:xfrm>
            <a:prstGeom prst="rect">
              <a:avLst/>
            </a:prstGeom>
            <a:noFill/>
            <a:ln w="28575">
              <a:solidFill>
                <a:srgbClr val="0066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9pPr>
            </a:lstStyle>
            <a:p>
              <a:pPr eaLnBrk="1" hangingPunct="1"/>
              <a:endParaRPr lang="en-US" altLang="en-US" b="0"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2" name="Rectangle 21"/>
            <p:cNvSpPr>
              <a:spLocks noChangeArrowheads="1"/>
            </p:cNvSpPr>
            <p:nvPr/>
          </p:nvSpPr>
          <p:spPr bwMode="auto">
            <a:xfrm>
              <a:off x="1200" y="1584"/>
              <a:ext cx="288" cy="288"/>
            </a:xfrm>
            <a:prstGeom prst="rect">
              <a:avLst/>
            </a:prstGeom>
            <a:noFill/>
            <a:ln w="28575">
              <a:solidFill>
                <a:srgbClr val="0066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9pPr>
            </a:lstStyle>
            <a:p>
              <a:pPr eaLnBrk="1" hangingPunct="1"/>
              <a:endParaRPr lang="en-US" altLang="en-US" b="0"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3" name="Rectangle 22"/>
            <p:cNvSpPr>
              <a:spLocks noChangeArrowheads="1"/>
            </p:cNvSpPr>
            <p:nvPr/>
          </p:nvSpPr>
          <p:spPr bwMode="auto">
            <a:xfrm>
              <a:off x="1488" y="1584"/>
              <a:ext cx="288" cy="288"/>
            </a:xfrm>
            <a:prstGeom prst="rect">
              <a:avLst/>
            </a:prstGeom>
            <a:noFill/>
            <a:ln w="28575">
              <a:solidFill>
                <a:srgbClr val="0066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9pPr>
            </a:lstStyle>
            <a:p>
              <a:pPr eaLnBrk="1" hangingPunct="1"/>
              <a:endParaRPr lang="en-US" altLang="en-US" b="0"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4" name="Text Box 25"/>
            <p:cNvSpPr txBox="1">
              <a:spLocks noChangeArrowheads="1"/>
            </p:cNvSpPr>
            <p:nvPr/>
          </p:nvSpPr>
          <p:spPr bwMode="auto">
            <a:xfrm>
              <a:off x="662" y="1584"/>
              <a:ext cx="22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9pPr>
            </a:lstStyle>
            <a:p>
              <a:pPr eaLnBrk="1" hangingPunct="1"/>
              <a:r>
                <a:rPr lang="en-US" altLang="en-US" b="0">
                  <a:ea typeface="Tahoma" panose="020B0604030504040204" pitchFamily="34" charset="0"/>
                  <a:cs typeface="Tahoma" panose="020B0604030504040204" pitchFamily="34" charset="0"/>
                </a:rPr>
                <a:t>1</a:t>
              </a:r>
            </a:p>
          </p:txBody>
        </p:sp>
        <p:sp>
          <p:nvSpPr>
            <p:cNvPr id="25" name="Text Box 26"/>
            <p:cNvSpPr txBox="1">
              <a:spLocks noChangeArrowheads="1"/>
            </p:cNvSpPr>
            <p:nvPr/>
          </p:nvSpPr>
          <p:spPr bwMode="auto">
            <a:xfrm>
              <a:off x="1219" y="1584"/>
              <a:ext cx="22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9pPr>
            </a:lstStyle>
            <a:p>
              <a:pPr eaLnBrk="1" hangingPunct="1"/>
              <a:r>
                <a:rPr lang="en-US" altLang="en-US" b="0">
                  <a:ea typeface="Tahoma" panose="020B0604030504040204" pitchFamily="34" charset="0"/>
                  <a:cs typeface="Tahoma" panose="020B0604030504040204" pitchFamily="34" charset="0"/>
                </a:rPr>
                <a:t>3</a:t>
              </a:r>
            </a:p>
          </p:txBody>
        </p:sp>
        <p:sp>
          <p:nvSpPr>
            <p:cNvPr id="26" name="Text Box 27"/>
            <p:cNvSpPr txBox="1">
              <a:spLocks noChangeArrowheads="1"/>
            </p:cNvSpPr>
            <p:nvPr/>
          </p:nvSpPr>
          <p:spPr bwMode="auto">
            <a:xfrm>
              <a:off x="931" y="1584"/>
              <a:ext cx="22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9pPr>
            </a:lstStyle>
            <a:p>
              <a:pPr eaLnBrk="1" hangingPunct="1"/>
              <a:r>
                <a:rPr lang="en-US" altLang="en-US" b="0">
                  <a:ea typeface="Tahoma" panose="020B0604030504040204" pitchFamily="34" charset="0"/>
                  <a:cs typeface="Tahoma" panose="020B0604030504040204" pitchFamily="34" charset="0"/>
                </a:rPr>
                <a:t>2</a:t>
              </a:r>
            </a:p>
          </p:txBody>
        </p:sp>
        <p:sp>
          <p:nvSpPr>
            <p:cNvPr id="27" name="Text Box 28"/>
            <p:cNvSpPr txBox="1">
              <a:spLocks noChangeArrowheads="1"/>
            </p:cNvSpPr>
            <p:nvPr/>
          </p:nvSpPr>
          <p:spPr bwMode="auto">
            <a:xfrm>
              <a:off x="1507" y="1584"/>
              <a:ext cx="22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9pPr>
            </a:lstStyle>
            <a:p>
              <a:pPr eaLnBrk="1" hangingPunct="1"/>
              <a:r>
                <a:rPr lang="en-US" altLang="en-US" b="0">
                  <a:ea typeface="Tahoma" panose="020B0604030504040204" pitchFamily="34" charset="0"/>
                  <a:cs typeface="Tahoma" panose="020B0604030504040204" pitchFamily="34" charset="0"/>
                </a:rPr>
                <a:t>5</a:t>
              </a:r>
            </a:p>
          </p:txBody>
        </p:sp>
      </p:grpSp>
      <p:sp>
        <p:nvSpPr>
          <p:cNvPr id="28" name="Line 29"/>
          <p:cNvSpPr>
            <a:spLocks noChangeShapeType="1"/>
          </p:cNvSpPr>
          <p:nvPr/>
        </p:nvSpPr>
        <p:spPr bwMode="auto">
          <a:xfrm>
            <a:off x="5473080" y="3108466"/>
            <a:ext cx="609600" cy="0"/>
          </a:xfrm>
          <a:prstGeom prst="line">
            <a:avLst/>
          </a:prstGeom>
          <a:noFill/>
          <a:ln w="57150">
            <a:solidFill>
              <a:srgbClr val="0070C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endParaRPr lang="en-US" b="0"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9" name="Text Box 30"/>
          <p:cNvSpPr txBox="1">
            <a:spLocks noChangeArrowheads="1"/>
          </p:cNvSpPr>
          <p:nvPr/>
        </p:nvSpPr>
        <p:spPr bwMode="auto">
          <a:xfrm>
            <a:off x="1053480" y="3337066"/>
            <a:ext cx="139493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en-US" sz="1800" b="0">
                <a:ea typeface="Tahoma" panose="020B0604030504040204" pitchFamily="34" charset="0"/>
                <a:cs typeface="Tahoma" panose="020B0604030504040204" pitchFamily="34" charset="0"/>
              </a:rPr>
              <a:t>input object</a:t>
            </a:r>
          </a:p>
        </p:txBody>
      </p:sp>
      <p:sp>
        <p:nvSpPr>
          <p:cNvPr id="30" name="Text Box 31"/>
          <p:cNvSpPr txBox="1">
            <a:spLocks noChangeArrowheads="1"/>
          </p:cNvSpPr>
          <p:nvPr/>
        </p:nvSpPr>
        <p:spPr bwMode="auto">
          <a:xfrm>
            <a:off x="6463680" y="3337066"/>
            <a:ext cx="154401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en-US" sz="1800" b="0">
                <a:ea typeface="Tahoma" panose="020B0604030504040204" pitchFamily="34" charset="0"/>
                <a:cs typeface="Tahoma" panose="020B0604030504040204" pitchFamily="34" charset="0"/>
              </a:rPr>
              <a:t>output object</a:t>
            </a:r>
          </a:p>
        </p:txBody>
      </p:sp>
    </p:spTree>
    <p:extLst>
      <p:ext uri="{BB962C8B-B14F-4D97-AF65-F5344CB8AC3E}">
        <p14:creationId xmlns:p14="http://schemas.microsoft.com/office/powerpoint/2010/main" val="1172369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Calculate Running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important factor affecting running time is usually the size of the input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Regardless of the </a:t>
            </a:r>
            <a:r>
              <a:rPr lang="en-US" dirty="0">
                <a:solidFill>
                  <a:srgbClr val="0070C0"/>
                </a:solidFill>
              </a:rPr>
              <a:t>size n</a:t>
            </a:r>
            <a:r>
              <a:rPr lang="en-US" dirty="0"/>
              <a:t> of an array the </a:t>
            </a:r>
            <a:r>
              <a:rPr lang="en-US" dirty="0">
                <a:solidFill>
                  <a:srgbClr val="0070C0"/>
                </a:solidFill>
              </a:rPr>
              <a:t>cost will always be same</a:t>
            </a:r>
          </a:p>
          <a:p>
            <a:pPr lvl="1"/>
            <a:r>
              <a:rPr lang="en-US" dirty="0"/>
              <a:t>Every element in the array is checked one time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6-Complexity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5</a:t>
            </a:fld>
            <a:endParaRPr lang="en-GB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907865" y="2065657"/>
            <a:ext cx="5328270" cy="28083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ahoma" pitchFamily="34" charset="0"/>
              <a:buChar char="–"/>
              <a:defRPr sz="19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17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Tahoma" pitchFamily="34" charset="0"/>
              <a:buChar char="»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15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Tx/>
              <a:buNone/>
            </a:pPr>
            <a:r>
              <a:rPr lang="en-US" sz="1700" b="1" kern="0" dirty="0" err="1">
                <a:latin typeface="Consolas" pitchFamily="49" charset="0"/>
                <a:cs typeface="Arial" charset="0"/>
              </a:rPr>
              <a:t>int</a:t>
            </a:r>
            <a:r>
              <a:rPr lang="en-US" sz="1700" kern="0" dirty="0">
                <a:latin typeface="Consolas" pitchFamily="49" charset="0"/>
                <a:cs typeface="Arial" charset="0"/>
              </a:rPr>
              <a:t> </a:t>
            </a:r>
            <a:r>
              <a:rPr lang="en-US" sz="1700" kern="0" dirty="0" err="1">
                <a:latin typeface="Consolas" pitchFamily="49" charset="0"/>
                <a:cs typeface="Arial" charset="0"/>
              </a:rPr>
              <a:t>find_max</a:t>
            </a:r>
            <a:r>
              <a:rPr lang="en-US" sz="1700" kern="0" dirty="0">
                <a:latin typeface="Consolas" pitchFamily="49" charset="0"/>
                <a:cs typeface="Arial" charset="0"/>
              </a:rPr>
              <a:t>( </a:t>
            </a:r>
            <a:r>
              <a:rPr lang="en-US" sz="1700" b="1" kern="0" dirty="0" err="1">
                <a:latin typeface="Consolas" pitchFamily="49" charset="0"/>
                <a:cs typeface="Arial" charset="0"/>
              </a:rPr>
              <a:t>int</a:t>
            </a:r>
            <a:r>
              <a:rPr lang="en-US" sz="1700" kern="0" dirty="0">
                <a:latin typeface="Consolas" pitchFamily="49" charset="0"/>
                <a:cs typeface="Arial" charset="0"/>
              </a:rPr>
              <a:t> *array, </a:t>
            </a:r>
            <a:r>
              <a:rPr lang="en-US" sz="1700" b="1" kern="0" dirty="0" err="1">
                <a:latin typeface="Consolas" pitchFamily="49" charset="0"/>
                <a:cs typeface="Arial" charset="0"/>
              </a:rPr>
              <a:t>int</a:t>
            </a:r>
            <a:r>
              <a:rPr lang="en-US" sz="1700" kern="0" dirty="0">
                <a:latin typeface="Consolas" pitchFamily="49" charset="0"/>
                <a:cs typeface="Arial" charset="0"/>
              </a:rPr>
              <a:t> n ) {</a:t>
            </a:r>
          </a:p>
          <a:p>
            <a:pPr>
              <a:buFontTx/>
              <a:buNone/>
            </a:pPr>
            <a:r>
              <a:rPr lang="en-US" sz="1700" kern="0" dirty="0">
                <a:latin typeface="Consolas" pitchFamily="49" charset="0"/>
                <a:cs typeface="Arial" charset="0"/>
              </a:rPr>
              <a:t>    </a:t>
            </a:r>
            <a:r>
              <a:rPr lang="en-US" sz="1700" b="1" kern="0" dirty="0" err="1">
                <a:latin typeface="Consolas" pitchFamily="49" charset="0"/>
                <a:cs typeface="Arial" charset="0"/>
              </a:rPr>
              <a:t>int</a:t>
            </a:r>
            <a:r>
              <a:rPr lang="en-US" sz="1700" kern="0" dirty="0">
                <a:latin typeface="Consolas" pitchFamily="49" charset="0"/>
                <a:cs typeface="Arial" charset="0"/>
              </a:rPr>
              <a:t> max = array[0];</a:t>
            </a:r>
          </a:p>
          <a:p>
            <a:pPr>
              <a:buFontTx/>
              <a:buNone/>
            </a:pPr>
            <a:r>
              <a:rPr lang="en-US" sz="1700" kern="0" dirty="0">
                <a:latin typeface="Consolas" pitchFamily="49" charset="0"/>
                <a:cs typeface="Arial" charset="0"/>
              </a:rPr>
              <a:t>    </a:t>
            </a:r>
            <a:r>
              <a:rPr lang="en-US" sz="1700" b="1" kern="0" dirty="0">
                <a:latin typeface="Consolas" pitchFamily="49" charset="0"/>
                <a:cs typeface="Arial" charset="0"/>
              </a:rPr>
              <a:t>for</a:t>
            </a:r>
            <a:r>
              <a:rPr lang="en-US" sz="1700" kern="0" dirty="0">
                <a:latin typeface="Consolas" pitchFamily="49" charset="0"/>
                <a:cs typeface="Arial" charset="0"/>
              </a:rPr>
              <a:t> ( </a:t>
            </a:r>
            <a:r>
              <a:rPr lang="en-US" sz="1700" b="1" kern="0" dirty="0" err="1">
                <a:latin typeface="Consolas" pitchFamily="49" charset="0"/>
                <a:cs typeface="Arial" charset="0"/>
              </a:rPr>
              <a:t>int</a:t>
            </a:r>
            <a:r>
              <a:rPr lang="en-US" sz="1700" kern="0" dirty="0">
                <a:latin typeface="Consolas" pitchFamily="49" charset="0"/>
                <a:cs typeface="Arial" charset="0"/>
              </a:rPr>
              <a:t> </a:t>
            </a:r>
            <a:r>
              <a:rPr lang="en-US" sz="1700" kern="0" dirty="0" err="1">
                <a:latin typeface="Consolas" pitchFamily="49" charset="0"/>
                <a:cs typeface="Arial" charset="0"/>
              </a:rPr>
              <a:t>i</a:t>
            </a:r>
            <a:r>
              <a:rPr lang="en-US" sz="1700" kern="0" dirty="0">
                <a:latin typeface="Consolas" pitchFamily="49" charset="0"/>
                <a:cs typeface="Arial" charset="0"/>
              </a:rPr>
              <a:t> = 1; </a:t>
            </a:r>
            <a:r>
              <a:rPr lang="en-US" sz="1700" kern="0" dirty="0" err="1">
                <a:latin typeface="Consolas" pitchFamily="49" charset="0"/>
                <a:cs typeface="Arial" charset="0"/>
              </a:rPr>
              <a:t>i</a:t>
            </a:r>
            <a:r>
              <a:rPr lang="en-US" sz="1700" kern="0" dirty="0">
                <a:latin typeface="Consolas" pitchFamily="49" charset="0"/>
                <a:cs typeface="Arial" charset="0"/>
              </a:rPr>
              <a:t> &lt; n; ++</a:t>
            </a:r>
            <a:r>
              <a:rPr lang="en-US" sz="1700" kern="0" dirty="0" err="1">
                <a:latin typeface="Consolas" pitchFamily="49" charset="0"/>
                <a:cs typeface="Arial" charset="0"/>
              </a:rPr>
              <a:t>i</a:t>
            </a:r>
            <a:r>
              <a:rPr lang="en-US" sz="1700" kern="0" dirty="0">
                <a:latin typeface="Consolas" pitchFamily="49" charset="0"/>
                <a:cs typeface="Arial" charset="0"/>
              </a:rPr>
              <a:t> ) {</a:t>
            </a:r>
          </a:p>
          <a:p>
            <a:pPr>
              <a:buFontTx/>
              <a:buNone/>
            </a:pPr>
            <a:r>
              <a:rPr lang="en-US" sz="1700" kern="0" dirty="0">
                <a:latin typeface="Consolas" pitchFamily="49" charset="0"/>
                <a:cs typeface="Arial" charset="0"/>
              </a:rPr>
              <a:t>        </a:t>
            </a:r>
            <a:r>
              <a:rPr lang="en-US" sz="1700" b="1" kern="0" dirty="0">
                <a:latin typeface="Consolas" pitchFamily="49" charset="0"/>
                <a:cs typeface="Arial" charset="0"/>
              </a:rPr>
              <a:t>if</a:t>
            </a:r>
            <a:r>
              <a:rPr lang="en-US" sz="1700" kern="0" dirty="0">
                <a:latin typeface="Consolas" pitchFamily="49" charset="0"/>
                <a:cs typeface="Arial" charset="0"/>
              </a:rPr>
              <a:t> ( array[</a:t>
            </a:r>
            <a:r>
              <a:rPr lang="en-US" sz="1700" kern="0" dirty="0" err="1">
                <a:latin typeface="Consolas" pitchFamily="49" charset="0"/>
                <a:cs typeface="Arial" charset="0"/>
              </a:rPr>
              <a:t>i</a:t>
            </a:r>
            <a:r>
              <a:rPr lang="en-US" sz="1700" kern="0" dirty="0">
                <a:latin typeface="Consolas" pitchFamily="49" charset="0"/>
                <a:cs typeface="Arial" charset="0"/>
              </a:rPr>
              <a:t>] &gt; max ) {</a:t>
            </a:r>
          </a:p>
          <a:p>
            <a:pPr>
              <a:buFontTx/>
              <a:buNone/>
            </a:pPr>
            <a:r>
              <a:rPr lang="en-US" sz="1700" kern="0" dirty="0">
                <a:latin typeface="Consolas" pitchFamily="49" charset="0"/>
                <a:cs typeface="Arial" charset="0"/>
              </a:rPr>
              <a:t>            max = array[</a:t>
            </a:r>
            <a:r>
              <a:rPr lang="en-US" sz="1700" kern="0" dirty="0" err="1">
                <a:latin typeface="Consolas" pitchFamily="49" charset="0"/>
                <a:cs typeface="Arial" charset="0"/>
              </a:rPr>
              <a:t>i</a:t>
            </a:r>
            <a:r>
              <a:rPr lang="en-US" sz="1700" kern="0" dirty="0">
                <a:latin typeface="Consolas" pitchFamily="49" charset="0"/>
                <a:cs typeface="Arial" charset="0"/>
              </a:rPr>
              <a:t>];</a:t>
            </a:r>
          </a:p>
          <a:p>
            <a:pPr>
              <a:buFontTx/>
              <a:buNone/>
            </a:pPr>
            <a:r>
              <a:rPr lang="en-US" sz="1700" kern="0" dirty="0">
                <a:latin typeface="Consolas" pitchFamily="49" charset="0"/>
                <a:cs typeface="Arial" charset="0"/>
              </a:rPr>
              <a:t>        }</a:t>
            </a:r>
          </a:p>
          <a:p>
            <a:pPr>
              <a:buFontTx/>
              <a:buNone/>
            </a:pPr>
            <a:r>
              <a:rPr lang="en-US" sz="1700" kern="0" dirty="0">
                <a:latin typeface="Consolas" pitchFamily="49" charset="0"/>
                <a:cs typeface="Arial" charset="0"/>
              </a:rPr>
              <a:t>    }</a:t>
            </a:r>
          </a:p>
          <a:p>
            <a:pPr>
              <a:buFontTx/>
              <a:buNone/>
            </a:pPr>
            <a:r>
              <a:rPr lang="en-US" sz="1700" kern="0" dirty="0">
                <a:latin typeface="Consolas" pitchFamily="49" charset="0"/>
                <a:cs typeface="Arial" charset="0"/>
              </a:rPr>
              <a:t>    </a:t>
            </a:r>
            <a:r>
              <a:rPr lang="en-US" sz="1700" b="1" kern="0" dirty="0">
                <a:latin typeface="Consolas" pitchFamily="49" charset="0"/>
                <a:cs typeface="Arial" charset="0"/>
              </a:rPr>
              <a:t>return</a:t>
            </a:r>
            <a:r>
              <a:rPr lang="en-US" sz="1700" kern="0" dirty="0">
                <a:latin typeface="Consolas" pitchFamily="49" charset="0"/>
                <a:cs typeface="Arial" charset="0"/>
              </a:rPr>
              <a:t> max;</a:t>
            </a:r>
          </a:p>
          <a:p>
            <a:pPr>
              <a:buFontTx/>
              <a:buNone/>
            </a:pPr>
            <a:r>
              <a:rPr lang="en-US" sz="1700" kern="0" dirty="0">
                <a:latin typeface="Consolas" pitchFamily="49" charset="0"/>
                <a:cs typeface="Arial" charset="0"/>
              </a:rPr>
              <a:t>}</a:t>
            </a:r>
          </a:p>
          <a:p>
            <a:endParaRPr lang="en-US" sz="1700" kern="0" dirty="0"/>
          </a:p>
        </p:txBody>
      </p:sp>
    </p:spTree>
    <p:extLst>
      <p:ext uri="{BB962C8B-B14F-4D97-AF65-F5344CB8AC3E}">
        <p14:creationId xmlns:p14="http://schemas.microsoft.com/office/powerpoint/2010/main" val="4273310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Calculate Running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Even on inputs of the same size, running time can be very different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Idea: Analyze running time for different cases</a:t>
            </a:r>
          </a:p>
          <a:p>
            <a:pPr lvl="1"/>
            <a:r>
              <a:rPr lang="en-US" dirty="0"/>
              <a:t>Best case </a:t>
            </a:r>
          </a:p>
          <a:p>
            <a:pPr lvl="1"/>
            <a:r>
              <a:rPr lang="en-US" dirty="0"/>
              <a:t>Worst case</a:t>
            </a:r>
          </a:p>
          <a:p>
            <a:pPr lvl="1"/>
            <a:r>
              <a:rPr lang="en-US" dirty="0"/>
              <a:t>Average case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6-Complexity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6</a:t>
            </a:fld>
            <a:endParaRPr lang="en-GB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907865" y="1772816"/>
            <a:ext cx="5328270" cy="237626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ahoma" pitchFamily="34" charset="0"/>
              <a:buChar char="–"/>
              <a:defRPr sz="19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17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Tahoma" pitchFamily="34" charset="0"/>
              <a:buChar char="»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15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1800" b="1" kern="0" dirty="0" err="1">
                <a:latin typeface="Consolas" panose="020B0609020204030204" pitchFamily="49" charset="0"/>
              </a:rPr>
              <a:t>int</a:t>
            </a:r>
            <a:r>
              <a:rPr lang="en-US" sz="1800" kern="0" dirty="0">
                <a:latin typeface="Consolas" panose="020B0609020204030204" pitchFamily="49" charset="0"/>
              </a:rPr>
              <a:t> search(</a:t>
            </a:r>
            <a:r>
              <a:rPr lang="en-US" sz="1800" b="1" kern="0" dirty="0" err="1">
                <a:latin typeface="Consolas" panose="020B0609020204030204" pitchFamily="49" charset="0"/>
              </a:rPr>
              <a:t>int</a:t>
            </a:r>
            <a:r>
              <a:rPr lang="en-US" sz="1800" kern="0" dirty="0">
                <a:latin typeface="Consolas" panose="020B0609020204030204" pitchFamily="49" charset="0"/>
              </a:rPr>
              <a:t> </a:t>
            </a:r>
            <a:r>
              <a:rPr lang="en-US" sz="1800" kern="0" dirty="0" err="1">
                <a:latin typeface="Consolas" panose="020B0609020204030204" pitchFamily="49" charset="0"/>
              </a:rPr>
              <a:t>arr</a:t>
            </a:r>
            <a:r>
              <a:rPr lang="en-US" sz="1800" kern="0" dirty="0">
                <a:latin typeface="Consolas" panose="020B0609020204030204" pitchFamily="49" charset="0"/>
              </a:rPr>
              <a:t>[], </a:t>
            </a:r>
            <a:r>
              <a:rPr lang="en-US" sz="1800" b="1" kern="0" dirty="0" err="1">
                <a:latin typeface="Consolas" panose="020B0609020204030204" pitchFamily="49" charset="0"/>
              </a:rPr>
              <a:t>int</a:t>
            </a:r>
            <a:r>
              <a:rPr lang="en-US" sz="1800" kern="0" dirty="0">
                <a:latin typeface="Consolas" panose="020B0609020204030204" pitchFamily="49" charset="0"/>
              </a:rPr>
              <a:t> n, </a:t>
            </a:r>
            <a:r>
              <a:rPr lang="en-US" sz="1800" b="1" kern="0" dirty="0" err="1">
                <a:latin typeface="Consolas" panose="020B0609020204030204" pitchFamily="49" charset="0"/>
              </a:rPr>
              <a:t>int</a:t>
            </a:r>
            <a:r>
              <a:rPr lang="en-US" sz="1800" kern="0" dirty="0">
                <a:latin typeface="Consolas" panose="020B0609020204030204" pitchFamily="49" charset="0"/>
              </a:rPr>
              <a:t> x) {</a:t>
            </a:r>
          </a:p>
          <a:p>
            <a:pPr marL="0" indent="0">
              <a:buNone/>
            </a:pPr>
            <a:r>
              <a:rPr lang="en-US" sz="1800" kern="0" dirty="0">
                <a:latin typeface="Consolas" panose="020B0609020204030204" pitchFamily="49" charset="0"/>
              </a:rPr>
              <a:t>    </a:t>
            </a:r>
            <a:r>
              <a:rPr lang="en-US" sz="1800" b="1" kern="0" dirty="0" err="1">
                <a:latin typeface="Consolas" panose="020B0609020204030204" pitchFamily="49" charset="0"/>
              </a:rPr>
              <a:t>int</a:t>
            </a:r>
            <a:r>
              <a:rPr lang="en-US" sz="1800" kern="0" dirty="0">
                <a:latin typeface="Consolas" panose="020B0609020204030204" pitchFamily="49" charset="0"/>
              </a:rPr>
              <a:t> </a:t>
            </a:r>
            <a:r>
              <a:rPr lang="en-US" sz="1800" kern="0" dirty="0" err="1">
                <a:latin typeface="Consolas" panose="020B0609020204030204" pitchFamily="49" charset="0"/>
              </a:rPr>
              <a:t>i</a:t>
            </a:r>
            <a:r>
              <a:rPr lang="en-US" sz="1800" kern="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kern="0" dirty="0">
                <a:latin typeface="Consolas" panose="020B0609020204030204" pitchFamily="49" charset="0"/>
              </a:rPr>
              <a:t>    for (</a:t>
            </a:r>
            <a:r>
              <a:rPr lang="en-US" sz="1800" kern="0" dirty="0" err="1">
                <a:latin typeface="Consolas" panose="020B0609020204030204" pitchFamily="49" charset="0"/>
              </a:rPr>
              <a:t>i</a:t>
            </a:r>
            <a:r>
              <a:rPr lang="en-US" sz="1800" kern="0" dirty="0">
                <a:latin typeface="Consolas" panose="020B0609020204030204" pitchFamily="49" charset="0"/>
              </a:rPr>
              <a:t> = 0; </a:t>
            </a:r>
            <a:r>
              <a:rPr lang="en-US" sz="1800" kern="0" dirty="0" err="1">
                <a:latin typeface="Consolas" panose="020B0609020204030204" pitchFamily="49" charset="0"/>
              </a:rPr>
              <a:t>i</a:t>
            </a:r>
            <a:r>
              <a:rPr lang="en-US" sz="1800" kern="0" dirty="0">
                <a:latin typeface="Consolas" panose="020B0609020204030204" pitchFamily="49" charset="0"/>
              </a:rPr>
              <a:t> &lt; n; </a:t>
            </a:r>
            <a:r>
              <a:rPr lang="en-US" sz="1800" kern="0" dirty="0" err="1">
                <a:latin typeface="Consolas" panose="020B0609020204030204" pitchFamily="49" charset="0"/>
              </a:rPr>
              <a:t>i</a:t>
            </a:r>
            <a:r>
              <a:rPr lang="en-US" sz="1800" kern="0" dirty="0">
                <a:latin typeface="Consolas" panose="020B0609020204030204" pitchFamily="49" charset="0"/>
              </a:rPr>
              <a:t>++)</a:t>
            </a:r>
          </a:p>
          <a:p>
            <a:pPr marL="0" indent="0">
              <a:buNone/>
            </a:pPr>
            <a:r>
              <a:rPr lang="en-US" sz="1800" kern="0" dirty="0">
                <a:latin typeface="Consolas" panose="020B0609020204030204" pitchFamily="49" charset="0"/>
              </a:rPr>
              <a:t>        if (</a:t>
            </a:r>
            <a:r>
              <a:rPr lang="en-US" sz="1800" kern="0" dirty="0" err="1">
                <a:latin typeface="Consolas" panose="020B0609020204030204" pitchFamily="49" charset="0"/>
              </a:rPr>
              <a:t>arr</a:t>
            </a:r>
            <a:r>
              <a:rPr lang="en-US" sz="1800" kern="0" dirty="0">
                <a:latin typeface="Consolas" panose="020B0609020204030204" pitchFamily="49" charset="0"/>
              </a:rPr>
              <a:t>[</a:t>
            </a:r>
            <a:r>
              <a:rPr lang="en-US" sz="1800" kern="0" dirty="0" err="1">
                <a:latin typeface="Consolas" panose="020B0609020204030204" pitchFamily="49" charset="0"/>
              </a:rPr>
              <a:t>i</a:t>
            </a:r>
            <a:r>
              <a:rPr lang="en-US" sz="1800" kern="0" dirty="0">
                <a:latin typeface="Consolas" panose="020B0609020204030204" pitchFamily="49" charset="0"/>
              </a:rPr>
              <a:t>] == x)</a:t>
            </a:r>
          </a:p>
          <a:p>
            <a:pPr marL="0" indent="0">
              <a:buNone/>
            </a:pPr>
            <a:r>
              <a:rPr lang="en-US" sz="1800" kern="0" dirty="0">
                <a:latin typeface="Consolas" panose="020B0609020204030204" pitchFamily="49" charset="0"/>
              </a:rPr>
              <a:t>            </a:t>
            </a:r>
            <a:r>
              <a:rPr lang="en-US" sz="1800" b="1" kern="0" dirty="0">
                <a:latin typeface="Consolas" panose="020B0609020204030204" pitchFamily="49" charset="0"/>
              </a:rPr>
              <a:t>return</a:t>
            </a:r>
            <a:r>
              <a:rPr lang="en-US" sz="1800" kern="0" dirty="0">
                <a:latin typeface="Consolas" panose="020B0609020204030204" pitchFamily="49" charset="0"/>
              </a:rPr>
              <a:t> </a:t>
            </a:r>
            <a:r>
              <a:rPr lang="en-US" sz="1800" kern="0" dirty="0" err="1">
                <a:latin typeface="Consolas" panose="020B0609020204030204" pitchFamily="49" charset="0"/>
              </a:rPr>
              <a:t>i</a:t>
            </a:r>
            <a:r>
              <a:rPr lang="en-US" sz="1800" kern="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kern="0" dirty="0">
                <a:latin typeface="Consolas" panose="020B0609020204030204" pitchFamily="49" charset="0"/>
              </a:rPr>
              <a:t>    </a:t>
            </a:r>
            <a:r>
              <a:rPr lang="en-US" sz="1800" b="1" kern="0" dirty="0">
                <a:latin typeface="Consolas" panose="020B0609020204030204" pitchFamily="49" charset="0"/>
              </a:rPr>
              <a:t>return</a:t>
            </a:r>
            <a:r>
              <a:rPr lang="en-US" sz="1800" kern="0" dirty="0">
                <a:latin typeface="Consolas" panose="020B0609020204030204" pitchFamily="49" charset="0"/>
              </a:rPr>
              <a:t> -1;</a:t>
            </a:r>
          </a:p>
          <a:p>
            <a:pPr marL="0" indent="0">
              <a:buNone/>
            </a:pPr>
            <a:r>
              <a:rPr lang="en-US" sz="1800" kern="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08246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Calculate Running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50" y="1124744"/>
            <a:ext cx="4552950" cy="5112568"/>
          </a:xfrm>
        </p:spPr>
        <p:txBody>
          <a:bodyPr/>
          <a:lstStyle/>
          <a:p>
            <a:r>
              <a:rPr lang="en-US" dirty="0"/>
              <a:t>Best case running time is usually not very useful</a:t>
            </a:r>
          </a:p>
          <a:p>
            <a:endParaRPr lang="en-US" dirty="0"/>
          </a:p>
          <a:p>
            <a:r>
              <a:rPr lang="en-US" dirty="0"/>
              <a:t>Average case time is very useful but often hard to determine</a:t>
            </a:r>
          </a:p>
          <a:p>
            <a:endParaRPr lang="en-US" dirty="0"/>
          </a:p>
          <a:p>
            <a:r>
              <a:rPr lang="en-US" dirty="0"/>
              <a:t>Worst case running time is easier to analyze </a:t>
            </a:r>
          </a:p>
          <a:p>
            <a:pPr lvl="1"/>
            <a:r>
              <a:rPr lang="en-US" dirty="0"/>
              <a:t>Crucial for real-time applications such as games, finance and robotics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6-Complexity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7</a:t>
            </a:fld>
            <a:endParaRPr lang="en-GB"/>
          </a:p>
        </p:txBody>
      </p:sp>
      <p:graphicFrame>
        <p:nvGraphicFramePr>
          <p:cNvPr id="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2861282"/>
              </p:ext>
            </p:extLst>
          </p:nvPr>
        </p:nvGraphicFramePr>
        <p:xfrm>
          <a:off x="4877122" y="1151990"/>
          <a:ext cx="3943350" cy="420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Chart" r:id="rId3" imgW="3943731" imgH="4200957" progId="MSGraph.Chart.8">
                  <p:embed followColorScheme="full"/>
                </p:oleObj>
              </mc:Choice>
              <mc:Fallback>
                <p:oleObj name="Chart" r:id="rId3" imgW="3943731" imgH="4200957" progId="MSGraph.Chart.8">
                  <p:embed followColorScheme="full"/>
                  <p:pic>
                    <p:nvPicPr>
                      <p:cNvPr id="12698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7122" y="1151990"/>
                        <a:ext cx="3943350" cy="4200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00060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Evaluations of Running Times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50" y="1124744"/>
            <a:ext cx="4392166" cy="5112568"/>
          </a:xfrm>
        </p:spPr>
        <p:txBody>
          <a:bodyPr/>
          <a:lstStyle/>
          <a:p>
            <a:r>
              <a:rPr lang="en-US" dirty="0"/>
              <a:t>Write a program implementing the algorithm</a:t>
            </a:r>
          </a:p>
          <a:p>
            <a:endParaRPr lang="en-US" dirty="0"/>
          </a:p>
          <a:p>
            <a:r>
              <a:rPr lang="en-US" dirty="0"/>
              <a:t>Run the program with inputs of varying size</a:t>
            </a:r>
          </a:p>
          <a:p>
            <a:endParaRPr lang="en-US" dirty="0"/>
          </a:p>
          <a:p>
            <a:r>
              <a:rPr lang="en-US" dirty="0"/>
              <a:t>Use clock methods to get an accurate measure of the actual running time</a:t>
            </a:r>
          </a:p>
          <a:p>
            <a:endParaRPr lang="en-US" dirty="0"/>
          </a:p>
          <a:p>
            <a:r>
              <a:rPr lang="en-US" dirty="0"/>
              <a:t>Plot the results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6-Complexity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8</a:t>
            </a:fld>
            <a:endParaRPr lang="en-GB"/>
          </a:p>
        </p:txBody>
      </p:sp>
      <p:graphicFrame>
        <p:nvGraphicFramePr>
          <p:cNvPr id="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3079482"/>
              </p:ext>
            </p:extLst>
          </p:nvPr>
        </p:nvGraphicFramePr>
        <p:xfrm>
          <a:off x="4716016" y="1409960"/>
          <a:ext cx="4341812" cy="455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Chart" r:id="rId3" imgW="4429506" imgH="4648810" progId="MSGraph.Chart.8">
                  <p:embed followColorScheme="full"/>
                </p:oleObj>
              </mc:Choice>
              <mc:Fallback>
                <p:oleObj name="Chart" r:id="rId3" imgW="4429506" imgH="4648810" progId="MSGraph.Chart.8">
                  <p:embed followColorScheme="full"/>
                  <p:pic>
                    <p:nvPicPr>
                      <p:cNvPr id="9728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016" y="1409960"/>
                        <a:ext cx="4341812" cy="4556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89621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OleChart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 Of Experiments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Experimental evaluation of running time is very useful but</a:t>
            </a:r>
          </a:p>
          <a:p>
            <a:endParaRPr lang="en-US" dirty="0"/>
          </a:p>
          <a:p>
            <a:r>
              <a:rPr lang="en-US" dirty="0"/>
              <a:t>It is necessary to implement the algorithm, which may be difficult</a:t>
            </a:r>
          </a:p>
          <a:p>
            <a:endParaRPr lang="en-US" dirty="0"/>
          </a:p>
          <a:p>
            <a:r>
              <a:rPr lang="en-US" dirty="0"/>
              <a:t>Results may not be indicative of the running time on other inputs not included in the experiment</a:t>
            </a:r>
          </a:p>
          <a:p>
            <a:endParaRPr lang="en-US" dirty="0"/>
          </a:p>
          <a:p>
            <a:r>
              <a:rPr lang="en-US" dirty="0"/>
              <a:t>In order to compare two algorithms, the same hardware and software environments must be used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6-Complexity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0571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14436</TotalTime>
  <Words>1669</Words>
  <Application>Microsoft Office PowerPoint</Application>
  <PresentationFormat>On-screen Show (4:3)</PresentationFormat>
  <Paragraphs>389</Paragraphs>
  <Slides>31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31</vt:i4>
      </vt:variant>
    </vt:vector>
  </HeadingPairs>
  <TitlesOfParts>
    <vt:vector size="40" baseType="lpstr">
      <vt:lpstr>Wingdings</vt:lpstr>
      <vt:lpstr>Times New Roman</vt:lpstr>
      <vt:lpstr>Arial</vt:lpstr>
      <vt:lpstr>Symbol</vt:lpstr>
      <vt:lpstr>Tahoma</vt:lpstr>
      <vt:lpstr>Consolas</vt:lpstr>
      <vt:lpstr>Default Design</vt:lpstr>
      <vt:lpstr>Chart</vt:lpstr>
      <vt:lpstr>Equation</vt:lpstr>
      <vt:lpstr>Data Structures</vt:lpstr>
      <vt:lpstr>Comparing Algorithms</vt:lpstr>
      <vt:lpstr>Comparing Algorithms</vt:lpstr>
      <vt:lpstr>How To Calculate Running Time</vt:lpstr>
      <vt:lpstr>How To Calculate Running Time</vt:lpstr>
      <vt:lpstr>How To Calculate Running Time</vt:lpstr>
      <vt:lpstr>How To Calculate Running Time</vt:lpstr>
      <vt:lpstr>Experimental Evaluations of Running Times</vt:lpstr>
      <vt:lpstr>Limitations Of Experiments</vt:lpstr>
      <vt:lpstr>Theoretical Analysis of Running Time</vt:lpstr>
      <vt:lpstr>Analyzing an Algorithm – Operations </vt:lpstr>
      <vt:lpstr>Analyzing an Algorithm – Blocks of Operations</vt:lpstr>
      <vt:lpstr>Analyzing an Algorithm</vt:lpstr>
      <vt:lpstr>Analyzing an Algorithm – Growth Rate</vt:lpstr>
      <vt:lpstr>Growth Rate</vt:lpstr>
      <vt:lpstr>Growth Rate</vt:lpstr>
      <vt:lpstr>Growth Rate</vt:lpstr>
      <vt:lpstr>Constant Factors</vt:lpstr>
      <vt:lpstr>Growth Rate – Example </vt:lpstr>
      <vt:lpstr>Growth Rate – Example </vt:lpstr>
      <vt:lpstr>Growth Rate – Example </vt:lpstr>
      <vt:lpstr>Constant Factors</vt:lpstr>
      <vt:lpstr>Upper Bound – Big-Oh Notation</vt:lpstr>
      <vt:lpstr>Big-Oh Notation – Examples </vt:lpstr>
      <vt:lpstr>Analyzing an Algorithm</vt:lpstr>
      <vt:lpstr>Analyzing an Algorithm</vt:lpstr>
      <vt:lpstr>Analyzing an Algorithm</vt:lpstr>
      <vt:lpstr>Relatives of Big-Oh</vt:lpstr>
      <vt:lpstr>Intuition for Asymptotic Notation</vt:lpstr>
      <vt:lpstr>Final Notes</vt:lpstr>
      <vt:lpstr>Any Question So Far?</vt:lpstr>
    </vt:vector>
  </TitlesOfParts>
  <Company>IPVS - Universität Stuttgart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Grundlagen der Betriebssysteme</dc:title>
  <dc:creator>koldehbs</dc:creator>
  <cp:lastModifiedBy>Hassan Mustafa</cp:lastModifiedBy>
  <cp:revision>1130</cp:revision>
  <cp:lastPrinted>2013-10-17T07:59:38Z</cp:lastPrinted>
  <dcterms:created xsi:type="dcterms:W3CDTF">2007-03-29T10:37:57Z</dcterms:created>
  <dcterms:modified xsi:type="dcterms:W3CDTF">2021-03-17T10:01:40Z</dcterms:modified>
</cp:coreProperties>
</file>