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472" r:id="rId3"/>
    <p:sldId id="473" r:id="rId4"/>
    <p:sldId id="474" r:id="rId5"/>
    <p:sldId id="476" r:id="rId6"/>
    <p:sldId id="479" r:id="rId7"/>
    <p:sldId id="482" r:id="rId8"/>
    <p:sldId id="484" r:id="rId9"/>
    <p:sldId id="488" r:id="rId10"/>
    <p:sldId id="490" r:id="rId11"/>
    <p:sldId id="491" r:id="rId12"/>
    <p:sldId id="492" r:id="rId13"/>
    <p:sldId id="494" r:id="rId14"/>
    <p:sldId id="495" r:id="rId15"/>
    <p:sldId id="500" r:id="rId16"/>
    <p:sldId id="501" r:id="rId17"/>
    <p:sldId id="502" r:id="rId18"/>
    <p:sldId id="496" r:id="rId19"/>
    <p:sldId id="503" r:id="rId20"/>
    <p:sldId id="504" r:id="rId21"/>
    <p:sldId id="505" r:id="rId22"/>
    <p:sldId id="498" r:id="rId23"/>
    <p:sldId id="493" r:id="rId24"/>
    <p:sldId id="489" r:id="rId25"/>
    <p:sldId id="487" r:id="rId26"/>
    <p:sldId id="486" r:id="rId27"/>
    <p:sldId id="483" r:id="rId28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84124" autoAdjust="0"/>
  </p:normalViewPr>
  <p:slideViewPr>
    <p:cSldViewPr>
      <p:cViewPr varScale="1">
        <p:scale>
          <a:sx n="58" d="100"/>
          <a:sy n="58" d="100"/>
        </p:scale>
        <p:origin x="174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8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 is row-major (as is C++, Pascal, and Python), Fortran is column-major (as is Julia, R and </a:t>
            </a:r>
            <a:r>
              <a:rPr lang="en-US" dirty="0" err="1"/>
              <a:t>Matlab</a:t>
            </a:r>
            <a:r>
              <a:rPr lang="en-US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1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3-Arrays ADT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3-Arrays 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3. Arrays ADT and C++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Addressing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556773"/>
          </a:xfrm>
        </p:spPr>
        <p:txBody>
          <a:bodyPr/>
          <a:lstStyle/>
          <a:p>
            <a:r>
              <a:rPr lang="en-US" dirty="0"/>
              <a:t>Consider a statement: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list[3];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Requires array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list[3]</a:t>
            </a:r>
            <a:r>
              <a:rPr lang="en-US" dirty="0"/>
              <a:t>be </a:t>
            </a:r>
            <a:r>
              <a:rPr lang="en-US" dirty="0">
                <a:solidFill>
                  <a:srgbClr val="0070C0"/>
                </a:solidFill>
              </a:rPr>
              <a:t>translated into memory address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Offset: </a:t>
            </a:r>
            <a:r>
              <a:rPr lang="en-US" dirty="0">
                <a:cs typeface="Courier New" panose="02070309020205020404" pitchFamily="49" charset="0"/>
              </a:rPr>
              <a:t>Determines the address of a particular element w.r.t. base address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Translation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Base address + offset = 1000 + 3 x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= 1012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Content of address 1012 are retrieved &amp; displayed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55" name="Group 54"/>
          <p:cNvGrpSpPr/>
          <p:nvPr/>
        </p:nvGrpSpPr>
        <p:grpSpPr>
          <a:xfrm>
            <a:off x="5730177" y="3933056"/>
            <a:ext cx="3306319" cy="2675447"/>
            <a:chOff x="5458398" y="3717032"/>
            <a:chExt cx="3306319" cy="2675447"/>
          </a:xfrm>
        </p:grpSpPr>
        <p:grpSp>
          <p:nvGrpSpPr>
            <p:cNvPr id="6" name="Group 5"/>
            <p:cNvGrpSpPr/>
            <p:nvPr/>
          </p:nvGrpSpPr>
          <p:grpSpPr>
            <a:xfrm>
              <a:off x="6703992" y="3717032"/>
              <a:ext cx="2060725" cy="2675447"/>
              <a:chOff x="6703992" y="4032468"/>
              <a:chExt cx="2060725" cy="267544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703992" y="4032468"/>
                <a:ext cx="1440160" cy="2675447"/>
                <a:chOff x="6804248" y="4032468"/>
                <a:chExt cx="1440160" cy="2675447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804248" y="4365104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804248" y="4509120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804248" y="4653136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804248" y="4797152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804248" y="4941168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804248" y="5085184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804248" y="5229200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804248" y="5373216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804248" y="5517232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804248" y="5661248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804248" y="5805264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804248" y="5949280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804248" y="6093296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804248" y="6237312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804248" y="6381328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804248" y="4043619"/>
                  <a:ext cx="0" cy="26642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8244408" y="4032468"/>
                  <a:ext cx="0" cy="26642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804248" y="4221088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804248" y="6525344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8028384" y="4144724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28384" y="4297124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28384" y="4449524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33486" y="4581128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1003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39535" y="4722377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1004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33486" y="4875955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1005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39535" y="5006053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1006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039535" y="5158453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1007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39535" y="5310853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1008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044637" y="5463253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1009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44637" y="5604502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44637" y="5745751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44637" y="5875849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044637" y="6005947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39535" y="6147196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044637" y="6288445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1015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467874" y="3745734"/>
              <a:ext cx="1231016" cy="338554"/>
              <a:chOff x="5467874" y="4061170"/>
              <a:chExt cx="1231016" cy="33855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467874" y="4061170"/>
                <a:ext cx="925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list[0]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6255444" y="4221088"/>
                <a:ext cx="4434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5463500" y="4320631"/>
              <a:ext cx="1231016" cy="338554"/>
              <a:chOff x="5467874" y="4061170"/>
              <a:chExt cx="1231016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467874" y="4061170"/>
                <a:ext cx="925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list[1]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6255444" y="4221088"/>
                <a:ext cx="4434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458398" y="4896695"/>
              <a:ext cx="1231016" cy="338554"/>
              <a:chOff x="5467874" y="4061170"/>
              <a:chExt cx="1231016" cy="338554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467874" y="4061170"/>
                <a:ext cx="925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list[2]</a:t>
                </a: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6255444" y="4221088"/>
                <a:ext cx="4434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5458398" y="5483910"/>
              <a:ext cx="1231016" cy="338554"/>
              <a:chOff x="5467874" y="4061170"/>
              <a:chExt cx="1231016" cy="338554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467874" y="4061170"/>
                <a:ext cx="925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list[3]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6255444" y="4221088"/>
                <a:ext cx="4434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323528" y="4227778"/>
            <a:ext cx="5325793" cy="197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An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address translation </a:t>
            </a:r>
            <a:r>
              <a:rPr lang="en-US" dirty="0">
                <a:cs typeface="Courier New" panose="02070309020205020404" pitchFamily="49" charset="0"/>
              </a:rPr>
              <a:t>is carried out each time an array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element is accessed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 will be printed and why?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*(list+3) &lt;&lt;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1560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an array index start at zero?</a:t>
            </a:r>
          </a:p>
          <a:p>
            <a:endParaRPr lang="en-US" dirty="0"/>
          </a:p>
          <a:p>
            <a:r>
              <a:rPr lang="en-US" dirty="0"/>
              <a:t>Why are arrays not passed by value?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1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Most languages support arrays with more than one dimension</a:t>
            </a:r>
          </a:p>
          <a:p>
            <a:pPr lvl="1"/>
            <a:r>
              <a:rPr lang="en-US" sz="1800" dirty="0"/>
              <a:t>High dimensions capture characteristics/correlations associated with data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A table of test scores for different students on several tests</a:t>
            </a:r>
          </a:p>
          <a:p>
            <a:pPr lvl="1"/>
            <a:r>
              <a:rPr lang="en-US" sz="1800" dirty="0"/>
              <a:t>2D array is suitable for storage and processing of data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42937" y="3284984"/>
            <a:ext cx="6594475" cy="2117725"/>
            <a:chOff x="908" y="1536"/>
            <a:chExt cx="4154" cy="1334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492322"/>
                </p:ext>
              </p:extLst>
            </p:nvPr>
          </p:nvGraphicFramePr>
          <p:xfrm>
            <a:off x="908" y="1536"/>
            <a:ext cx="4154" cy="1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6788062" imgH="2206977" progId="Word.Document.8">
                    <p:embed/>
                  </p:oleObj>
                </mc:Choice>
                <mc:Fallback>
                  <p:oleObj name="Document" r:id="rId2" imgW="6788062" imgH="220697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1536"/>
                          <a:ext cx="4154" cy="1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112" y="153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60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 –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72816"/>
            <a:ext cx="8496300" cy="403244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intExp1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</a:rPr>
              <a:t>constant </a:t>
            </a:r>
            <a:r>
              <a:rPr lang="en-US" dirty="0"/>
              <a:t>expression specifying number of </a:t>
            </a:r>
            <a:r>
              <a:rPr lang="en-US" dirty="0">
                <a:solidFill>
                  <a:srgbClr val="0070C0"/>
                </a:solidFill>
              </a:rPr>
              <a:t>rows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intExp2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</a:rPr>
              <a:t>constant</a:t>
            </a:r>
            <a:r>
              <a:rPr lang="en-US" dirty="0"/>
              <a:t> expression specifying number of </a:t>
            </a:r>
            <a:r>
              <a:rPr lang="en-US" dirty="0">
                <a:solidFill>
                  <a:srgbClr val="0070C0"/>
                </a:solidFill>
              </a:rPr>
              <a:t>columns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NUM_ROW = 2, NUM_COLUMN = 4;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scoreTable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[NUM_ROW][NUM_COLUMN];</a:t>
            </a:r>
          </a:p>
          <a:p>
            <a:endParaRPr 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Initialization: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scoreTable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[ ][4] = { {0.5, 0.6, 0.3},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			   	 {0.6, 0.3, 0.8}};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List the initial values in braces,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row by row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May use internal braces for each row to improve readability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27684" y="1196330"/>
            <a:ext cx="5688632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arrayName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[intExp1][intExp2];</a:t>
            </a:r>
          </a:p>
        </p:txBody>
      </p:sp>
    </p:spTree>
    <p:extLst>
      <p:ext uri="{BB962C8B-B14F-4D97-AF65-F5344CB8AC3E}">
        <p14:creationId xmlns:p14="http://schemas.microsoft.com/office/powerpoint/2010/main" val="271703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 –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44824"/>
            <a:ext cx="8496300" cy="439248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indexExp1</a:t>
            </a:r>
            <a:r>
              <a:rPr lang="en-US" dirty="0"/>
              <a:t> – row index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indexExp2</a:t>
            </a:r>
            <a:r>
              <a:rPr lang="en-US" dirty="0"/>
              <a:t> – column index</a:t>
            </a:r>
          </a:p>
          <a:p>
            <a:endParaRPr lang="en-US" dirty="0"/>
          </a:p>
          <a:p>
            <a:r>
              <a:rPr lang="en-US" dirty="0"/>
              <a:t>Rows and columns are numbered from 0</a:t>
            </a:r>
          </a:p>
          <a:p>
            <a:r>
              <a:rPr lang="en-US" dirty="0"/>
              <a:t>Use nested loops to vary two indices</a:t>
            </a:r>
          </a:p>
          <a:p>
            <a:pPr lvl="1"/>
            <a:r>
              <a:rPr lang="en-US" dirty="0"/>
              <a:t>Row-wise or column-wise manner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double value = score[2][1];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score[0][3] = value + 2.0;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43067" y="1304213"/>
            <a:ext cx="5057865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arrayName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[indexExp1][indexExp2];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64088" y="3741150"/>
            <a:ext cx="3420644" cy="2424154"/>
            <a:chOff x="5183804" y="3741150"/>
            <a:chExt cx="3420644" cy="2424154"/>
          </a:xfrm>
        </p:grpSpPr>
        <p:sp>
          <p:nvSpPr>
            <p:cNvPr id="32" name="TextBox 31"/>
            <p:cNvSpPr txBox="1"/>
            <p:nvPr/>
          </p:nvSpPr>
          <p:spPr>
            <a:xfrm>
              <a:off x="5183804" y="3741150"/>
              <a:ext cx="86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score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47837" y="3770005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[0]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63042" y="4077072"/>
              <a:ext cx="2741406" cy="2060021"/>
              <a:chOff x="5580112" y="4168761"/>
              <a:chExt cx="2741406" cy="2060021"/>
            </a:xfrm>
          </p:grpSpPr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5580112" y="4170537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5580112" y="44753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5580112" y="47801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5580112" y="50849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>
                <a:off x="5580112" y="53897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>
                <a:off x="5580112" y="59231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5730921" y="5568686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6266739" y="4168761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>
                <a:off x="6266739" y="44735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>
                <a:off x="6266739" y="47783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6"/>
              <p:cNvSpPr>
                <a:spLocks noChangeShapeType="1"/>
              </p:cNvSpPr>
              <p:nvPr/>
            </p:nvSpPr>
            <p:spPr bwMode="auto">
              <a:xfrm>
                <a:off x="6266739" y="50831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6266739" y="53879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>
                <a:off x="6266739" y="59213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6417548" y="5566910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6949091" y="4171382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6949091" y="44761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6949091" y="4780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6949091" y="50857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auto">
              <a:xfrm>
                <a:off x="6949091" y="53905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6949091" y="5923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7099900" y="5569531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/>
            </p:nvSpPr>
            <p:spPr bwMode="auto">
              <a:xfrm>
                <a:off x="7635718" y="4171382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>
                <a:off x="7635718" y="44761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>
                <a:off x="7635718" y="4780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6"/>
              <p:cNvSpPr>
                <a:spLocks noChangeShapeType="1"/>
              </p:cNvSpPr>
              <p:nvPr/>
            </p:nvSpPr>
            <p:spPr bwMode="auto">
              <a:xfrm>
                <a:off x="7635718" y="50857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7635718" y="53905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8"/>
              <p:cNvSpPr>
                <a:spLocks noChangeShapeType="1"/>
              </p:cNvSpPr>
              <p:nvPr/>
            </p:nvSpPr>
            <p:spPr bwMode="auto">
              <a:xfrm>
                <a:off x="7635718" y="5923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7786527" y="5569531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625931" y="3766738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[1]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46011" y="3772787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[2]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05234" y="3783938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[3]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80700" y="4049668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[0]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84954" y="4347033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[1]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85802" y="4658369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[2]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80700" y="4978907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[3]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84954" y="5826750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[9]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739782" y="4681024"/>
            <a:ext cx="599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6948" y="4065921"/>
            <a:ext cx="599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2.7</a:t>
            </a:r>
          </a:p>
        </p:txBody>
      </p:sp>
    </p:spTree>
    <p:extLst>
      <p:ext uri="{BB962C8B-B14F-4D97-AF65-F5344CB8AC3E}">
        <p14:creationId xmlns:p14="http://schemas.microsoft.com/office/powerpoint/2010/main" val="36460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Arrays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874264"/>
          </a:xfrm>
        </p:spPr>
        <p:txBody>
          <a:bodyPr/>
          <a:lstStyle/>
          <a:p>
            <a:r>
              <a:rPr lang="en-US" dirty="0"/>
              <a:t>Consider the declaration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double score[10][4];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Another way of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One-dimensional (1D) array of rows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3-Arrays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5399828" y="1052736"/>
            <a:ext cx="3420644" cy="2424154"/>
            <a:chOff x="5183804" y="3741150"/>
            <a:chExt cx="3420644" cy="2424154"/>
          </a:xfrm>
        </p:grpSpPr>
        <p:sp>
          <p:nvSpPr>
            <p:cNvPr id="7" name="TextBox 6"/>
            <p:cNvSpPr txBox="1"/>
            <p:nvPr/>
          </p:nvSpPr>
          <p:spPr>
            <a:xfrm>
              <a:off x="5183804" y="3741150"/>
              <a:ext cx="86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score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7837" y="3770005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[0]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63042" y="4079693"/>
              <a:ext cx="2741406" cy="2067706"/>
              <a:chOff x="5580112" y="4171382"/>
              <a:chExt cx="2741406" cy="2067706"/>
            </a:xfrm>
          </p:grpSpPr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5580112" y="4181688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5580112" y="44753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5580112" y="47801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5580112" y="50849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5580112" y="53897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5580112" y="59231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5730921" y="5568686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6266739" y="4179912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6266739" y="44735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6266739" y="47783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6266739" y="50831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6266739" y="53879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>
                <a:off x="6266739" y="59213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6417548" y="5566910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6949091" y="4171382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6949091" y="44761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6949091" y="4780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6949091" y="50857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6949091" y="53905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6949091" y="5923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7099900" y="5569531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7635718" y="4171382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>
                <a:off x="7635718" y="44761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>
                <a:off x="7635718" y="4780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>
                <a:off x="7635718" y="50857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>
                <a:off x="7635718" y="53905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8"/>
              <p:cNvSpPr>
                <a:spLocks noChangeShapeType="1"/>
              </p:cNvSpPr>
              <p:nvPr/>
            </p:nvSpPr>
            <p:spPr bwMode="auto">
              <a:xfrm>
                <a:off x="7635718" y="5923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7786527" y="5569531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625931" y="3766738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[1]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46011" y="3772787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5234" y="3783938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[3]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0700" y="4049668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[0]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4954" y="4347033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[1]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5802" y="4658369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[2]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0700" y="4978907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[3]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4954" y="5826750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[9]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82060" y="4032491"/>
            <a:ext cx="2741406" cy="603991"/>
            <a:chOff x="6082060" y="4032491"/>
            <a:chExt cx="2741406" cy="603991"/>
          </a:xfrm>
        </p:grpSpPr>
        <p:grpSp>
          <p:nvGrpSpPr>
            <p:cNvPr id="63" name="Group 62"/>
            <p:cNvGrpSpPr/>
            <p:nvPr/>
          </p:nvGrpSpPr>
          <p:grpSpPr>
            <a:xfrm>
              <a:off x="6176279" y="4032491"/>
              <a:ext cx="2509988" cy="362284"/>
              <a:chOff x="6176279" y="4032491"/>
              <a:chExt cx="2509988" cy="362284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176279" y="4056221"/>
                <a:ext cx="466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[0]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62906" y="4052954"/>
                <a:ext cx="466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[1]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522129" y="4032491"/>
                <a:ext cx="466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[2]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219918" y="4047852"/>
                <a:ext cx="466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[3]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6082060" y="4357676"/>
              <a:ext cx="2741406" cy="278806"/>
              <a:chOff x="1289074" y="3251896"/>
              <a:chExt cx="2741406" cy="2788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289074" y="3256382"/>
                <a:ext cx="2741406" cy="2743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971393" y="325189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62778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34786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/>
          <p:cNvGrpSpPr/>
          <p:nvPr/>
        </p:nvGrpSpPr>
        <p:grpSpPr>
          <a:xfrm>
            <a:off x="5220072" y="4005064"/>
            <a:ext cx="3621351" cy="2390701"/>
            <a:chOff x="5220072" y="4005064"/>
            <a:chExt cx="3621351" cy="2390701"/>
          </a:xfrm>
        </p:grpSpPr>
        <p:sp>
          <p:nvSpPr>
            <p:cNvPr id="47" name="TextBox 46"/>
            <p:cNvSpPr txBox="1"/>
            <p:nvPr/>
          </p:nvSpPr>
          <p:spPr>
            <a:xfrm>
              <a:off x="5220072" y="4005064"/>
              <a:ext cx="86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score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683374" y="4313582"/>
              <a:ext cx="3158049" cy="2082183"/>
              <a:chOff x="5683374" y="4313582"/>
              <a:chExt cx="3158049" cy="2082183"/>
            </a:xfrm>
          </p:grpSpPr>
          <p:sp>
            <p:nvSpPr>
              <p:cNvPr id="64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6221271" y="5794492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71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6902796" y="5794492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78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7589423" y="5794492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85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8319466" y="5794492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683374" y="4313582"/>
                <a:ext cx="466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[0]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83374" y="4666702"/>
                <a:ext cx="466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[1]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684222" y="5013199"/>
                <a:ext cx="466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[2]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694525" y="5373239"/>
                <a:ext cx="466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[3]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688476" y="6057211"/>
                <a:ext cx="466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[9]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6088866" y="4712195"/>
                <a:ext cx="2741406" cy="278806"/>
                <a:chOff x="1289074" y="3251896"/>
                <a:chExt cx="2741406" cy="278806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1289074" y="3256382"/>
                  <a:ext cx="2741406" cy="2743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971393" y="3251896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627784" y="3253018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3347864" y="3253018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6100017" y="5072947"/>
                <a:ext cx="2741406" cy="278806"/>
                <a:chOff x="1289074" y="3251896"/>
                <a:chExt cx="2741406" cy="278806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1289074" y="3256382"/>
                  <a:ext cx="2741406" cy="2743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971393" y="3251896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2627784" y="3253018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3347864" y="3253018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6100017" y="5409390"/>
                <a:ext cx="2741406" cy="278806"/>
                <a:chOff x="1289074" y="3251896"/>
                <a:chExt cx="2741406" cy="278806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1289074" y="3256382"/>
                  <a:ext cx="2741406" cy="2743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971393" y="3251896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2627784" y="3253018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3347864" y="3253018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6082060" y="6098738"/>
                <a:ext cx="2741406" cy="278806"/>
                <a:chOff x="1289074" y="3251896"/>
                <a:chExt cx="2741406" cy="278806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1289074" y="3256382"/>
                  <a:ext cx="2741406" cy="2743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971393" y="3251896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627784" y="3253018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347864" y="3253018"/>
                  <a:ext cx="0" cy="274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Rounded Rectangle 45"/>
          <p:cNvSpPr/>
          <p:nvPr/>
        </p:nvSpPr>
        <p:spPr>
          <a:xfrm>
            <a:off x="6056764" y="4050973"/>
            <a:ext cx="2854028" cy="631572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11560" y="3236557"/>
            <a:ext cx="4508513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typedef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double </a:t>
            </a:r>
            <a:r>
              <a:rPr lang="en-US" sz="21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RowOfTable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[4];</a:t>
            </a:r>
          </a:p>
        </p:txBody>
      </p:sp>
      <p:sp>
        <p:nvSpPr>
          <p:cNvPr id="66" name="Freeform 65"/>
          <p:cNvSpPr/>
          <p:nvPr/>
        </p:nvSpPr>
        <p:spPr>
          <a:xfrm>
            <a:off x="4070195" y="3028652"/>
            <a:ext cx="3378820" cy="974636"/>
          </a:xfrm>
          <a:custGeom>
            <a:avLst/>
            <a:gdLst>
              <a:gd name="connsiteX0" fmla="*/ 3378820 w 3378820"/>
              <a:gd name="connsiteY0" fmla="*/ 974636 h 974636"/>
              <a:gd name="connsiteX1" fmla="*/ 1561171 w 3378820"/>
              <a:gd name="connsiteY1" fmla="*/ 640099 h 974636"/>
              <a:gd name="connsiteX2" fmla="*/ 1516566 w 3378820"/>
              <a:gd name="connsiteY2" fmla="*/ 15631 h 974636"/>
              <a:gd name="connsiteX3" fmla="*/ 0 w 3378820"/>
              <a:gd name="connsiteY3" fmla="*/ 249807 h 97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820" h="974636">
                <a:moveTo>
                  <a:pt x="3378820" y="974636"/>
                </a:moveTo>
                <a:cubicBezTo>
                  <a:pt x="2625183" y="887284"/>
                  <a:pt x="1871547" y="799933"/>
                  <a:pt x="1561171" y="640099"/>
                </a:cubicBezTo>
                <a:cubicBezTo>
                  <a:pt x="1250795" y="480265"/>
                  <a:pt x="1776761" y="80680"/>
                  <a:pt x="1516566" y="15631"/>
                </a:cubicBezTo>
                <a:cubicBezTo>
                  <a:pt x="1256371" y="-49418"/>
                  <a:pt x="628185" y="100194"/>
                  <a:pt x="0" y="249807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/>
          <p:cNvSpPr txBox="1">
            <a:spLocks/>
          </p:cNvSpPr>
          <p:nvPr/>
        </p:nvSpPr>
        <p:spPr bwMode="auto">
          <a:xfrm>
            <a:off x="323528" y="4291040"/>
            <a:ext cx="4911417" cy="187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In detail</a:t>
            </a:r>
          </a:p>
          <a:p>
            <a:pPr lvl="1"/>
            <a:r>
              <a:rPr lang="en-US" kern="0" dirty="0">
                <a:cs typeface="Courier New" panose="02070309020205020404" pitchFamily="49" charset="0"/>
              </a:rPr>
              <a:t>Declare score as 1D array containing 10 elements</a:t>
            </a:r>
          </a:p>
          <a:p>
            <a:pPr lvl="1"/>
            <a:r>
              <a:rPr lang="en-US" kern="0" dirty="0">
                <a:cs typeface="Courier New" panose="02070309020205020404" pitchFamily="49" charset="0"/>
              </a:rPr>
              <a:t>Each </a:t>
            </a:r>
            <a:r>
              <a:rPr lang="en-US" kern="0">
                <a:cs typeface="Courier New" panose="02070309020205020404" pitchFamily="49" charset="0"/>
              </a:rPr>
              <a:t>of 10 </a:t>
            </a:r>
            <a:r>
              <a:rPr lang="en-US" kern="0" dirty="0">
                <a:cs typeface="Courier New" panose="02070309020205020404" pitchFamily="49" charset="0"/>
              </a:rPr>
              <a:t>elements is 1D array of 4 real numbers (i.e., double)</a:t>
            </a:r>
          </a:p>
          <a:p>
            <a:endParaRPr lang="en-US" kern="0" dirty="0">
              <a:cs typeface="Courier New" panose="02070309020205020404" pitchFamily="49" charset="0"/>
            </a:endParaRPr>
          </a:p>
          <a:p>
            <a:pPr lvl="1"/>
            <a:endParaRPr lang="en-US" kern="0" dirty="0">
              <a:cs typeface="Courier New" panose="02070309020205020404" pitchFamily="49" charset="0"/>
            </a:endParaRPr>
          </a:p>
          <a:p>
            <a:pPr lvl="1"/>
            <a:endParaRPr lang="en-US" kern="0" dirty="0">
              <a:cs typeface="Courier New" panose="02070309020205020404" pitchFamily="49" charset="0"/>
            </a:endParaRPr>
          </a:p>
          <a:p>
            <a:endParaRPr lang="en-US" kern="0" dirty="0">
              <a:cs typeface="Courier New" panose="02070309020205020404" pitchFamily="49" charset="0"/>
            </a:endParaRPr>
          </a:p>
          <a:p>
            <a:pPr lvl="1"/>
            <a:endParaRPr lang="en-US" kern="0" dirty="0">
              <a:cs typeface="Courier New" panose="02070309020205020404" pitchFamily="49" charset="0"/>
            </a:endParaRPr>
          </a:p>
          <a:p>
            <a:pPr lvl="1"/>
            <a:endParaRPr lang="en-US" kern="0" dirty="0">
              <a:cs typeface="Courier New" panose="02070309020205020404" pitchFamily="49" charset="0"/>
            </a:endParaRPr>
          </a:p>
          <a:p>
            <a:pPr lvl="1"/>
            <a:endParaRPr lang="en-US" kern="0" dirty="0"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0778" y="3589566"/>
            <a:ext cx="4469295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RowOfTable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score[10];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0778" y="3236557"/>
            <a:ext cx="4469295" cy="766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6" grpId="0" animBg="1"/>
      <p:bldP spid="91" grpId="0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Arrays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2448272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Score[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</a:p>
          <a:p>
            <a:pPr lvl="1"/>
            <a:r>
              <a:rPr lang="en-US" dirty="0"/>
              <a:t>Indicates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row of the table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Score[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][j]</a:t>
            </a:r>
          </a:p>
          <a:p>
            <a:pPr lvl="1"/>
            <a:r>
              <a:rPr lang="en-US" dirty="0"/>
              <a:t>Can be thought of as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(score[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])[j]</a:t>
            </a:r>
          </a:p>
          <a:p>
            <a:pPr lvl="1"/>
            <a:r>
              <a:rPr lang="en-US" dirty="0"/>
              <a:t>Indicates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element of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score[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23528" y="3861048"/>
            <a:ext cx="849662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Generalization: </a:t>
            </a:r>
          </a:p>
          <a:p>
            <a:r>
              <a:rPr lang="en-US" dirty="0">
                <a:cs typeface="Courier New" panose="02070309020205020404" pitchFamily="49" charset="0"/>
              </a:rPr>
              <a:t>An n-dimensional array can be viewed (recursively) as a 1D array whose elements are (n-1)-dimensional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81690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Arrays – 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value of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score[5][3]</a:t>
            </a:r>
            <a:r>
              <a:rPr lang="en-US" dirty="0">
                <a:cs typeface="Courier New" panose="02070309020205020404" pitchFamily="49" charset="0"/>
              </a:rPr>
              <a:t>?</a:t>
            </a:r>
          </a:p>
          <a:p>
            <a:endParaRPr lang="en-US" dirty="0"/>
          </a:p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</a:rPr>
              <a:t>base address </a:t>
            </a:r>
            <a:r>
              <a:rPr lang="en-US" dirty="0"/>
              <a:t>of score is 0x12348</a:t>
            </a:r>
          </a:p>
          <a:p>
            <a:endParaRPr lang="en-US" dirty="0"/>
          </a:p>
          <a:p>
            <a:r>
              <a:rPr lang="en-US" dirty="0"/>
              <a:t>Address of 5</a:t>
            </a:r>
            <a:r>
              <a:rPr lang="en-US" baseline="30000" dirty="0"/>
              <a:t>th</a:t>
            </a:r>
            <a:r>
              <a:rPr lang="en-US" dirty="0"/>
              <a:t> element of score array, i.e.,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score[5]</a:t>
            </a:r>
          </a:p>
          <a:p>
            <a:pPr lvl="1"/>
            <a:r>
              <a:rPr lang="en-US" dirty="0"/>
              <a:t>0x12348 + 5 x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RowOfTable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= 0x12348 + 5 x (4 x 8)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				       = 0x12488</a:t>
            </a:r>
          </a:p>
          <a:p>
            <a:pPr lvl="3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Address of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score[5][3]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Address of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score[5] + 3 x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(double)  </a:t>
            </a:r>
            <a:r>
              <a:rPr lang="en-US" dirty="0">
                <a:cs typeface="Courier New" panose="02070309020205020404" pitchFamily="49" charset="0"/>
              </a:rPr>
              <a:t>= 0x12488 + 3 x 8 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					       = 0x124a0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211960" y="5498648"/>
            <a:ext cx="448253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typedef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double </a:t>
            </a:r>
            <a:r>
              <a:rPr lang="en-US" sz="21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RowOfTable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[4];</a:t>
            </a:r>
          </a:p>
          <a:p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RowOfTable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 score[10]</a:t>
            </a:r>
          </a:p>
        </p:txBody>
      </p:sp>
    </p:spTree>
    <p:extLst>
      <p:ext uri="{BB962C8B-B14F-4D97-AF65-F5344CB8AC3E}">
        <p14:creationId xmlns:p14="http://schemas.microsoft.com/office/powerpoint/2010/main" val="2052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Example: </a:t>
            </a:r>
            <a:r>
              <a:rPr lang="en-US" dirty="0"/>
              <a:t>Store and process a table of test scores</a:t>
            </a:r>
          </a:p>
          <a:p>
            <a:pPr lvl="1"/>
            <a:r>
              <a:rPr lang="en-US" dirty="0"/>
              <a:t>For several different students</a:t>
            </a:r>
          </a:p>
          <a:p>
            <a:pPr lvl="1"/>
            <a:r>
              <a:rPr lang="en-US" dirty="0"/>
              <a:t>On several different tests </a:t>
            </a:r>
          </a:p>
          <a:p>
            <a:pPr lvl="1"/>
            <a:r>
              <a:rPr lang="en-US" dirty="0"/>
              <a:t>Belonging to different semesters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 is represented by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gradebook[4][2][3]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Score of 3</a:t>
            </a:r>
            <a:r>
              <a:rPr lang="en-US" baseline="30000" dirty="0">
                <a:cs typeface="Courier New" panose="02070309020205020404" pitchFamily="49" charset="0"/>
              </a:rPr>
              <a:t>rd</a:t>
            </a:r>
            <a:r>
              <a:rPr lang="en-US" dirty="0">
                <a:cs typeface="Courier New" panose="02070309020205020404" pitchFamily="49" charset="0"/>
              </a:rPr>
              <a:t> student belonging to 5</a:t>
            </a:r>
            <a:r>
              <a:rPr lang="en-US" baseline="30000" dirty="0">
                <a:cs typeface="Courier New" panose="02070309020205020404" pitchFamily="49" charset="0"/>
              </a:rPr>
              <a:t>th</a:t>
            </a:r>
            <a:r>
              <a:rPr lang="en-US" dirty="0">
                <a:cs typeface="Courier New" panose="02070309020205020404" pitchFamily="49" charset="0"/>
              </a:rPr>
              <a:t> semester on 4</a:t>
            </a:r>
            <a:r>
              <a:rPr lang="en-US" baseline="30000" dirty="0">
                <a:cs typeface="Courier New" panose="02070309020205020404" pitchFamily="49" charset="0"/>
              </a:rPr>
              <a:t>th</a:t>
            </a:r>
            <a:r>
              <a:rPr lang="en-US" dirty="0">
                <a:cs typeface="Courier New" panose="02070309020205020404" pitchFamily="49" charset="0"/>
              </a:rPr>
              <a:t> test</a:t>
            </a:r>
          </a:p>
          <a:p>
            <a:endParaRPr lang="en-US" dirty="0"/>
          </a:p>
          <a:p>
            <a:r>
              <a:rPr lang="en-US" dirty="0"/>
              <a:t>All indices start from zero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SEMS = 10, STUDENTS = 30, TESTS = 4;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double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ThreeDimArray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[SEMS][STUDENTS][TESTS];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ThreeDimArray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gradeBook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5120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complicated than one dimensional arrays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Memory</a:t>
            </a:r>
            <a:r>
              <a:rPr lang="en-US" dirty="0"/>
              <a:t> is organized as a </a:t>
            </a:r>
            <a:r>
              <a:rPr lang="en-US" dirty="0">
                <a:solidFill>
                  <a:srgbClr val="0070C0"/>
                </a:solidFill>
              </a:rPr>
              <a:t>sequence of </a:t>
            </a:r>
            <a:r>
              <a:rPr lang="en-US" dirty="0"/>
              <a:t>memory </a:t>
            </a:r>
            <a:r>
              <a:rPr lang="en-US" dirty="0">
                <a:solidFill>
                  <a:srgbClr val="0070C0"/>
                </a:solidFill>
              </a:rPr>
              <a:t>locations</a:t>
            </a:r>
          </a:p>
          <a:p>
            <a:pPr lvl="1"/>
            <a:r>
              <a:rPr lang="en-US" dirty="0"/>
              <a:t>One-dimensional (1D) organization</a:t>
            </a:r>
          </a:p>
          <a:p>
            <a:pPr lvl="4"/>
            <a:endParaRPr lang="en-US" dirty="0"/>
          </a:p>
          <a:p>
            <a:r>
              <a:rPr lang="en-US" dirty="0"/>
              <a:t>How to use a 1D organization to store multidimensional data?</a:t>
            </a:r>
          </a:p>
          <a:p>
            <a:pPr lvl="4"/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character requires single byte</a:t>
            </a:r>
          </a:p>
          <a:p>
            <a:pPr lvl="1"/>
            <a:r>
              <a:rPr lang="en-US" dirty="0"/>
              <a:t>Compiler request to reserve 12 consecutive bytes</a:t>
            </a:r>
          </a:p>
          <a:p>
            <a:pPr lvl="1"/>
            <a:r>
              <a:rPr lang="en-US" dirty="0"/>
              <a:t>Two way to store consecutively, i.e., </a:t>
            </a:r>
            <a:r>
              <a:rPr lang="en-US" dirty="0">
                <a:solidFill>
                  <a:srgbClr val="0070C0"/>
                </a:solidFill>
              </a:rPr>
              <a:t>row-wise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column-wise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051720" y="3781152"/>
            <a:ext cx="3152775" cy="1016000"/>
            <a:chOff x="544" y="1761"/>
            <a:chExt cx="1986" cy="64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44" y="1761"/>
              <a:ext cx="198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j-lt"/>
                </a:rPr>
                <a:t>A	B	C	D</a:t>
              </a:r>
            </a:p>
            <a:p>
              <a:pPr eaLnBrk="1" hangingPunct="1"/>
              <a:r>
                <a:rPr lang="en-US" altLang="en-US" sz="2000" dirty="0">
                  <a:latin typeface="+mj-lt"/>
                </a:rPr>
                <a:t>E	F	G	H</a:t>
              </a:r>
            </a:p>
            <a:p>
              <a:pPr eaLnBrk="1" hangingPunct="1"/>
              <a:r>
                <a:rPr lang="en-US" altLang="en-US" sz="2000" dirty="0">
                  <a:latin typeface="+mj-lt"/>
                </a:rPr>
                <a:t>I	J	K	L</a:t>
              </a: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549" y="1774"/>
              <a:ext cx="56" cy="621"/>
            </a:xfrm>
            <a:prstGeom prst="leftBracket">
              <a:avLst>
                <a:gd name="adj" fmla="val 92411"/>
              </a:avLst>
            </a:prstGeom>
            <a:noFill/>
            <a:ln w="127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/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2413" y="1774"/>
              <a:ext cx="56" cy="585"/>
            </a:xfrm>
            <a:prstGeom prst="rightBracket">
              <a:avLst>
                <a:gd name="adj" fmla="val 87054"/>
              </a:avLst>
            </a:prstGeom>
            <a:noFill/>
            <a:ln w="127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4933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defined as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collection of a </a:t>
            </a:r>
            <a:r>
              <a:rPr lang="en-US" dirty="0">
                <a:solidFill>
                  <a:srgbClr val="0070C0"/>
                </a:solidFill>
              </a:rPr>
              <a:t>fixed number </a:t>
            </a:r>
            <a:r>
              <a:rPr lang="en-US" dirty="0"/>
              <a:t>of elements</a:t>
            </a:r>
          </a:p>
          <a:p>
            <a:pPr lvl="1"/>
            <a:r>
              <a:rPr lang="en-US" dirty="0"/>
              <a:t>All elements are of the </a:t>
            </a:r>
            <a:r>
              <a:rPr lang="en-US" dirty="0">
                <a:solidFill>
                  <a:srgbClr val="0070C0"/>
                </a:solidFill>
              </a:rPr>
              <a:t>same data type</a:t>
            </a:r>
          </a:p>
          <a:p>
            <a:endParaRPr lang="en-US" dirty="0"/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Direct access </a:t>
            </a:r>
            <a:r>
              <a:rPr lang="en-US" dirty="0"/>
              <a:t>to each element in the array</a:t>
            </a:r>
          </a:p>
          <a:p>
            <a:pPr lvl="1"/>
            <a:r>
              <a:rPr lang="en-US" dirty="0"/>
              <a:t>Values can be </a:t>
            </a:r>
            <a:r>
              <a:rPr lang="en-US" dirty="0">
                <a:solidFill>
                  <a:srgbClr val="0070C0"/>
                </a:solidFill>
              </a:rPr>
              <a:t>retrieved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stored</a:t>
            </a:r>
            <a:r>
              <a:rPr lang="en-US" dirty="0"/>
              <a:t> in each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1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be represented in memory</a:t>
            </a:r>
          </a:p>
          <a:p>
            <a:pPr lvl="1"/>
            <a:r>
              <a:rPr lang="en-US" dirty="0"/>
              <a:t>Column majored</a:t>
            </a:r>
          </a:p>
          <a:p>
            <a:pPr lvl="2"/>
            <a:r>
              <a:rPr lang="en-US" dirty="0"/>
              <a:t>Column by column </a:t>
            </a:r>
          </a:p>
          <a:p>
            <a:pPr lvl="1"/>
            <a:r>
              <a:rPr lang="en-US" dirty="0"/>
              <a:t>Row majored</a:t>
            </a:r>
          </a:p>
          <a:p>
            <a:pPr lvl="2"/>
            <a:r>
              <a:rPr lang="en-US" dirty="0"/>
              <a:t>Row by row</a:t>
            </a:r>
          </a:p>
          <a:p>
            <a:pPr lvl="1"/>
            <a:r>
              <a:rPr lang="en-US" dirty="0"/>
              <a:t>Representation depends upon the programming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3-Arrays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682404"/>
              </p:ext>
            </p:extLst>
          </p:nvPr>
        </p:nvGraphicFramePr>
        <p:xfrm>
          <a:off x="1896566" y="3501008"/>
          <a:ext cx="1811338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152835" imgH="2771775" progId="Excel.Sheet.8">
                  <p:embed/>
                </p:oleObj>
              </mc:Choice>
              <mc:Fallback>
                <p:oleObj name="Worksheet" r:id="rId3" imgW="2152835" imgH="277177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566" y="3501008"/>
                        <a:ext cx="1811338" cy="234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794540"/>
              </p:ext>
            </p:extLst>
          </p:nvPr>
        </p:nvGraphicFramePr>
        <p:xfrm>
          <a:off x="5148064" y="3501008"/>
          <a:ext cx="1789113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124229" imgH="2752561" progId="Excel.Sheet.8">
                  <p:embed/>
                </p:oleObj>
              </mc:Choice>
              <mc:Fallback>
                <p:oleObj name="Worksheet" r:id="rId5" imgW="2124229" imgH="275256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501008"/>
                        <a:ext cx="1789113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761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720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874264"/>
          </a:xfrm>
        </p:spPr>
        <p:txBody>
          <a:bodyPr/>
          <a:lstStyle/>
          <a:p>
            <a:r>
              <a:rPr lang="en-US" dirty="0"/>
              <a:t>Consider declaration: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score[9][4];</a:t>
            </a:r>
          </a:p>
          <a:p>
            <a:r>
              <a:rPr lang="en-US" dirty="0">
                <a:cs typeface="Courier New" panose="02070309020205020404" pitchFamily="49" charset="0"/>
              </a:rPr>
              <a:t>Another way of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One-dimensional (1D) array of rows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Declare score as 1D array containing 09 elements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of 30 elements is a 1D array of 4 real numbers (i.e., double)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3-Arrays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647300" y="3861048"/>
            <a:ext cx="3420644" cy="2424154"/>
            <a:chOff x="5183804" y="3741150"/>
            <a:chExt cx="3420644" cy="2424154"/>
          </a:xfrm>
        </p:grpSpPr>
        <p:sp>
          <p:nvSpPr>
            <p:cNvPr id="7" name="TextBox 6"/>
            <p:cNvSpPr txBox="1"/>
            <p:nvPr/>
          </p:nvSpPr>
          <p:spPr>
            <a:xfrm>
              <a:off x="5183804" y="3741150"/>
              <a:ext cx="86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score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7837" y="3770005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[0]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63042" y="4077072"/>
              <a:ext cx="2741406" cy="2060021"/>
              <a:chOff x="5580112" y="4168761"/>
              <a:chExt cx="2741406" cy="2060021"/>
            </a:xfrm>
          </p:grpSpPr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5580112" y="4170537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5580112" y="44753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5580112" y="47801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5580112" y="50849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5580112" y="53897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5580112" y="592313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5730921" y="5568686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6266739" y="4168761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6266739" y="44735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6266739" y="47783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6266739" y="50831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6266739" y="53879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>
                <a:off x="6266739" y="5921361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6417548" y="5566910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6949091" y="4171382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6949091" y="44761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6949091" y="4780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6949091" y="50857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6949091" y="53905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6949091" y="5923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7099900" y="5569531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7635718" y="4171382"/>
                <a:ext cx="68580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altLang="en-US"/>
              </a:p>
            </p:txBody>
          </p:sp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>
                <a:off x="7635718" y="44761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>
                <a:off x="7635718" y="4780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>
                <a:off x="7635718" y="50857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>
                <a:off x="7635718" y="53905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8"/>
              <p:cNvSpPr>
                <a:spLocks noChangeShapeType="1"/>
              </p:cNvSpPr>
              <p:nvPr/>
            </p:nvSpPr>
            <p:spPr bwMode="auto">
              <a:xfrm>
                <a:off x="7635718" y="5923982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7786527" y="5569531"/>
                <a:ext cx="506164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>
                    <a:latin typeface="+mn-lt"/>
                  </a:rPr>
                  <a:t>...</a:t>
                </a:r>
                <a:endParaRPr lang="en-US" altLang="en-US" sz="2400" dirty="0">
                  <a:latin typeface="+mn-lt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625931" y="3766738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[1]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46011" y="3772787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5234" y="3783938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[3]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0700" y="4049668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[0]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4954" y="4347033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[1]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5802" y="4658369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[2]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0700" y="4978907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[3]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4954" y="5826750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[9]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733620" y="3918619"/>
            <a:ext cx="3621351" cy="2390701"/>
            <a:chOff x="4733620" y="3738495"/>
            <a:chExt cx="3621351" cy="2390701"/>
          </a:xfrm>
        </p:grpSpPr>
        <p:sp>
          <p:nvSpPr>
            <p:cNvPr id="47" name="TextBox 46"/>
            <p:cNvSpPr txBox="1"/>
            <p:nvPr/>
          </p:nvSpPr>
          <p:spPr>
            <a:xfrm>
              <a:off x="4733620" y="3738495"/>
              <a:ext cx="86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score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89827" y="3789652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[0]</a:t>
              </a:r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 rot="5400000">
              <a:off x="5734819" y="5527923"/>
              <a:ext cx="506164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dirty="0">
                  <a:latin typeface="+mn-lt"/>
                </a:rPr>
                <a:t>...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 rot="5400000">
              <a:off x="6416344" y="5527923"/>
              <a:ext cx="506164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dirty="0">
                  <a:latin typeface="+mn-lt"/>
                </a:rPr>
                <a:t>...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78" name="Text Box 21"/>
            <p:cNvSpPr txBox="1">
              <a:spLocks noChangeArrowheads="1"/>
            </p:cNvSpPr>
            <p:nvPr/>
          </p:nvSpPr>
          <p:spPr bwMode="auto">
            <a:xfrm rot="5400000">
              <a:off x="7102971" y="5527923"/>
              <a:ext cx="506164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dirty="0">
                  <a:latin typeface="+mn-lt"/>
                </a:rPr>
                <a:t>...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85" name="Text Box 21"/>
            <p:cNvSpPr txBox="1">
              <a:spLocks noChangeArrowheads="1"/>
            </p:cNvSpPr>
            <p:nvPr/>
          </p:nvSpPr>
          <p:spPr bwMode="auto">
            <a:xfrm rot="5400000">
              <a:off x="7833014" y="5527923"/>
              <a:ext cx="506164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dirty="0">
                  <a:latin typeface="+mn-lt"/>
                </a:rPr>
                <a:t>...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76454" y="3786385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[1]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35677" y="3765922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[2]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3466" y="3781283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[3]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96922" y="4047013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[0]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6922" y="4400133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[1]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97770" y="4746630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[2]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08073" y="5106670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[3]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02024" y="5790642"/>
              <a:ext cx="466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[9]</a:t>
              </a: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595608" y="4091107"/>
              <a:ext cx="2741406" cy="278806"/>
              <a:chOff x="1289074" y="3251896"/>
              <a:chExt cx="2741406" cy="2788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289074" y="3256382"/>
                <a:ext cx="2741406" cy="2743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971393" y="325189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62778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34786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5602414" y="4445626"/>
              <a:ext cx="2741406" cy="278806"/>
              <a:chOff x="1289074" y="3251896"/>
              <a:chExt cx="2741406" cy="27880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289074" y="3256382"/>
                <a:ext cx="2741406" cy="2743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971393" y="325189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62778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34786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5613565" y="4806378"/>
              <a:ext cx="2741406" cy="278806"/>
              <a:chOff x="1289074" y="3251896"/>
              <a:chExt cx="2741406" cy="278806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289074" y="3256382"/>
                <a:ext cx="2741406" cy="2743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971393" y="325189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62778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34786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5613565" y="5142821"/>
              <a:ext cx="2741406" cy="278806"/>
              <a:chOff x="1289074" y="3251896"/>
              <a:chExt cx="2741406" cy="27880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289074" y="3256382"/>
                <a:ext cx="2741406" cy="2743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1971393" y="325189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62778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334786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595608" y="5832169"/>
              <a:ext cx="2741406" cy="278806"/>
              <a:chOff x="1289074" y="3251896"/>
              <a:chExt cx="2741406" cy="27880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289074" y="3256382"/>
                <a:ext cx="2741406" cy="2743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1971393" y="325189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62778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347864" y="325301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TextBox 87"/>
          <p:cNvSpPr txBox="1"/>
          <p:nvPr/>
        </p:nvSpPr>
        <p:spPr>
          <a:xfrm>
            <a:off x="1843948" y="3050376"/>
            <a:ext cx="510431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RowOfTable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RowOfTable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scoreTable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[30]</a:t>
            </a:r>
          </a:p>
        </p:txBody>
      </p:sp>
    </p:spTree>
    <p:extLst>
      <p:ext uri="{BB962C8B-B14F-4D97-AF65-F5344CB8AC3E}">
        <p14:creationId xmlns:p14="http://schemas.microsoft.com/office/powerpoint/2010/main" val="150576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[intExp1] [intExp2]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intExp1 </a:t>
            </a:r>
            <a:r>
              <a:rPr lang="en-US" dirty="0">
                <a:cs typeface="Courier New" panose="02070309020205020404" pitchFamily="49" charset="0"/>
              </a:rPr>
              <a:t>– constant expression specifying number of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intExp2</a:t>
            </a:r>
            <a:r>
              <a:rPr lang="en-US" dirty="0">
                <a:cs typeface="Courier New" panose="02070309020205020404" pitchFamily="49" charset="0"/>
              </a:rPr>
              <a:t> – constant expression specifying number of columns</a:t>
            </a:r>
          </a:p>
          <a:p>
            <a:r>
              <a:rPr lang="en-US" dirty="0">
                <a:cs typeface="Courier New" panose="02070309020205020404" pitchFamily="49" charset="0"/>
              </a:rPr>
              <a:t>Example: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= 30, NUM_COLUMN = 4;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[NUM_ROWS ][NUM_COLUMN]</a:t>
            </a:r>
          </a:p>
          <a:p>
            <a:r>
              <a:rPr lang="en-US" dirty="0">
                <a:cs typeface="Courier New" panose="02070309020205020404" pitchFamily="49" charset="0"/>
              </a:rPr>
              <a:t>Initialization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949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Addressing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statement: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list[3]; </a:t>
            </a:r>
            <a:endParaRPr lang="en-US" dirty="0"/>
          </a:p>
          <a:p>
            <a:pPr lvl="1"/>
            <a:r>
              <a:rPr lang="en-US" dirty="0"/>
              <a:t>Requires array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list[3]</a:t>
            </a:r>
            <a:r>
              <a:rPr lang="en-US" dirty="0"/>
              <a:t>be </a:t>
            </a:r>
            <a:r>
              <a:rPr lang="en-US" dirty="0">
                <a:solidFill>
                  <a:srgbClr val="0070C0"/>
                </a:solidFill>
              </a:rPr>
              <a:t>translated into memory address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Offset: </a:t>
            </a:r>
            <a:r>
              <a:rPr lang="en-US" dirty="0">
                <a:cs typeface="Courier New" panose="02070309020205020404" pitchFamily="49" charset="0"/>
              </a:rPr>
              <a:t>Determines the address of a particular element w.r.t. base address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Translation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Base address + 3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= 1012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Content of address 1012 are retrieved and displayed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 address translation is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grpSp>
        <p:nvGrpSpPr>
          <p:cNvPr id="55" name="Group 54"/>
          <p:cNvGrpSpPr/>
          <p:nvPr/>
        </p:nvGrpSpPr>
        <p:grpSpPr>
          <a:xfrm>
            <a:off x="5586161" y="3921905"/>
            <a:ext cx="3306319" cy="2675447"/>
            <a:chOff x="5458398" y="3717032"/>
            <a:chExt cx="3306319" cy="2675447"/>
          </a:xfrm>
        </p:grpSpPr>
        <p:grpSp>
          <p:nvGrpSpPr>
            <p:cNvPr id="6" name="Group 5"/>
            <p:cNvGrpSpPr/>
            <p:nvPr/>
          </p:nvGrpSpPr>
          <p:grpSpPr>
            <a:xfrm>
              <a:off x="6703992" y="3717032"/>
              <a:ext cx="2060725" cy="2675447"/>
              <a:chOff x="6703992" y="4032468"/>
              <a:chExt cx="2060725" cy="267544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703992" y="4032468"/>
                <a:ext cx="1440160" cy="2675447"/>
                <a:chOff x="6804248" y="4032468"/>
                <a:chExt cx="1440160" cy="2675447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804248" y="4365104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804248" y="4509120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804248" y="4653136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804248" y="4797152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804248" y="4941168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804248" y="5085184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804248" y="5229200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804248" y="5373216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804248" y="5517232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804248" y="5661248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804248" y="5805264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804248" y="5949280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804248" y="6093296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804248" y="6237312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804248" y="6381328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804248" y="4043619"/>
                  <a:ext cx="0" cy="26642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8244408" y="4032468"/>
                  <a:ext cx="0" cy="26642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804248" y="4221088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804248" y="6525344"/>
                  <a:ext cx="14401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8028384" y="4144724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28384" y="4297124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28384" y="4449524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33486" y="4581128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1003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39535" y="4722377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1004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33486" y="4875955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1005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39535" y="5006053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1006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039535" y="5158453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1007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39535" y="5310853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1008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044637" y="5463253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1009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44637" y="5604502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44637" y="5745751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44637" y="5875849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044637" y="6005947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39535" y="6147196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044637" y="6288445"/>
                <a:ext cx="7200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/>
                  <a:t>1015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467874" y="3745734"/>
              <a:ext cx="1231016" cy="338554"/>
              <a:chOff x="5467874" y="4061170"/>
              <a:chExt cx="1231016" cy="33855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467874" y="4061170"/>
                <a:ext cx="925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list[0]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6255444" y="4221088"/>
                <a:ext cx="4434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5463500" y="4320631"/>
              <a:ext cx="1231016" cy="338554"/>
              <a:chOff x="5467874" y="4061170"/>
              <a:chExt cx="1231016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467874" y="4061170"/>
                <a:ext cx="925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list[1]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6255444" y="4221088"/>
                <a:ext cx="4434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458398" y="4896695"/>
              <a:ext cx="1231016" cy="338554"/>
              <a:chOff x="5467874" y="4061170"/>
              <a:chExt cx="1231016" cy="338554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467874" y="4061170"/>
                <a:ext cx="925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list[2]</a:t>
                </a: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6255444" y="4221088"/>
                <a:ext cx="4434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5458398" y="5483910"/>
              <a:ext cx="1231016" cy="338554"/>
              <a:chOff x="5467874" y="4061170"/>
              <a:chExt cx="1231016" cy="338554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467874" y="4061170"/>
                <a:ext cx="925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list[3]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6255444" y="4221088"/>
                <a:ext cx="4434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8046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Addressing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2952328"/>
          </a:xfrm>
        </p:spPr>
        <p:txBody>
          <a:bodyPr/>
          <a:lstStyle/>
          <a:p>
            <a:r>
              <a:rPr lang="en-US" sz="2000" dirty="0"/>
              <a:t>Consider an </a:t>
            </a:r>
            <a:r>
              <a:rPr lang="en-US" sz="2000" dirty="0">
                <a:solidFill>
                  <a:srgbClr val="0070C0"/>
                </a:solidFill>
              </a:rPr>
              <a:t>array declaration</a:t>
            </a:r>
            <a:r>
              <a:rPr lang="en-US" sz="2000" dirty="0"/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list [4]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Compiler allocates a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block of four memory spaces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Each memory space is large enough to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store an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value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Five memory spaces are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contiguous </a:t>
            </a:r>
          </a:p>
          <a:p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Base address</a:t>
            </a:r>
            <a:endParaRPr lang="en-US" sz="2000" dirty="0"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Address of the first byte (or word) in the contiguous block of memory</a:t>
            </a:r>
          </a:p>
          <a:p>
            <a:pPr lvl="1"/>
            <a:r>
              <a:rPr lang="en-US" sz="1800" dirty="0"/>
              <a:t>Address of the memory location of the first array element</a:t>
            </a:r>
            <a:endParaRPr lang="en-US" dirty="0"/>
          </a:p>
          <a:p>
            <a:pPr lvl="2"/>
            <a:r>
              <a:rPr lang="en-US" sz="1600" dirty="0"/>
              <a:t>Address of element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list[0]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703992" y="3717032"/>
            <a:ext cx="2060725" cy="2675447"/>
            <a:chOff x="6703992" y="4032468"/>
            <a:chExt cx="2060725" cy="2675447"/>
          </a:xfrm>
        </p:grpSpPr>
        <p:grpSp>
          <p:nvGrpSpPr>
            <p:cNvPr id="31" name="Group 30"/>
            <p:cNvGrpSpPr/>
            <p:nvPr/>
          </p:nvGrpSpPr>
          <p:grpSpPr>
            <a:xfrm>
              <a:off x="6703992" y="4032468"/>
              <a:ext cx="1440160" cy="2675447"/>
              <a:chOff x="6804248" y="4032468"/>
              <a:chExt cx="1440160" cy="267544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804248" y="4365104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04248" y="4509120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804248" y="4653136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804248" y="4797152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04248" y="4941168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804248" y="5085184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804248" y="5229200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04248" y="5373216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04248" y="5517232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04248" y="5661248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804248" y="5805264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804248" y="5949280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804248" y="6093296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804248" y="6237312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804248" y="6381328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804248" y="4043619"/>
                <a:ext cx="0" cy="26642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8244408" y="4032468"/>
                <a:ext cx="0" cy="26642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804248" y="4221088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804248" y="6525344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028384" y="4144724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28384" y="4297124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28384" y="4449524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3486" y="4581128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9535" y="4722377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3486" y="4875955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9535" y="5006053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9535" y="5158453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9535" y="5310853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44637" y="5463253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44637" y="5604502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44637" y="5745751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44637" y="5875849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44637" y="6005947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9535" y="6147196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44637" y="6288445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67874" y="3745734"/>
            <a:ext cx="1231016" cy="338554"/>
            <a:chOff x="5467874" y="4061170"/>
            <a:chExt cx="1231016" cy="338554"/>
          </a:xfrm>
        </p:grpSpPr>
        <p:sp>
          <p:nvSpPr>
            <p:cNvPr id="51" name="TextBox 50"/>
            <p:cNvSpPr txBox="1"/>
            <p:nvPr/>
          </p:nvSpPr>
          <p:spPr>
            <a:xfrm>
              <a:off x="5467874" y="4061170"/>
              <a:ext cx="925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list[0]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255444" y="4221088"/>
              <a:ext cx="4434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ontent Placeholder 2"/>
          <p:cNvSpPr txBox="1">
            <a:spLocks/>
          </p:cNvSpPr>
          <p:nvPr/>
        </p:nvSpPr>
        <p:spPr bwMode="auto">
          <a:xfrm>
            <a:off x="323528" y="3897431"/>
            <a:ext cx="4940305" cy="23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Memory address associated with </a:t>
            </a:r>
            <a:r>
              <a:rPr lang="en-US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2000" kern="0" dirty="0">
                <a:solidFill>
                  <a:srgbClr val="0070C0"/>
                </a:solidFill>
              </a:rPr>
              <a:t> stores the base address</a:t>
            </a:r>
          </a:p>
          <a:p>
            <a:r>
              <a:rPr lang="en-US" sz="2000" kern="0" dirty="0">
                <a:cs typeface="Courier New" panose="02070309020205020404" pitchFamily="49" charset="0"/>
              </a:rPr>
              <a:t>Example</a:t>
            </a:r>
          </a:p>
          <a:p>
            <a:pPr lvl="1"/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list &lt;&lt;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*list &lt;&lt;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kern="0" dirty="0">
                <a:cs typeface="Courier New" panose="02070309020205020404" pitchFamily="49" charset="0"/>
              </a:rPr>
              <a:t> is </a:t>
            </a:r>
            <a:r>
              <a:rPr lang="en-US" sz="2000" kern="0" dirty="0">
                <a:solidFill>
                  <a:srgbClr val="0070C0"/>
                </a:solidFill>
                <a:cs typeface="Courier New" panose="02070309020205020404" pitchFamily="49" charset="0"/>
              </a:rPr>
              <a:t>dereferencing operator</a:t>
            </a:r>
          </a:p>
          <a:p>
            <a:pPr lvl="1"/>
            <a:r>
              <a:rPr lang="en-US" sz="1800" kern="0" dirty="0">
                <a:cs typeface="Courier New" panose="02070309020205020404" pitchFamily="49" charset="0"/>
              </a:rPr>
              <a:t>Returns content of a memory location</a:t>
            </a:r>
          </a:p>
          <a:p>
            <a:endParaRPr lang="en-US" kern="0" dirty="0">
              <a:cs typeface="Courier New" panose="02070309020205020404" pitchFamily="49" charset="0"/>
            </a:endParaRPr>
          </a:p>
          <a:p>
            <a:pPr lvl="1"/>
            <a:endParaRPr lang="en-US" kern="0" dirty="0">
              <a:cs typeface="Courier New" panose="02070309020205020404" pitchFamily="49" charset="0"/>
            </a:endParaRPr>
          </a:p>
          <a:p>
            <a:endParaRPr lang="en-US" kern="0" dirty="0">
              <a:cs typeface="Courier New" panose="02070309020205020404" pitchFamily="49" charset="0"/>
            </a:endParaRPr>
          </a:p>
          <a:p>
            <a:endParaRPr lang="en-US" kern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7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Addressing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</a:t>
            </a:r>
            <a:r>
              <a:rPr lang="en-US" dirty="0">
                <a:solidFill>
                  <a:srgbClr val="0070C0"/>
                </a:solidFill>
              </a:rPr>
              <a:t>array declaration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[5]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Compiler allocates a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block of five memory spaces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memory space is large enough to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store an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value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Five memory spaces are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contiguous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Base address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Address of the first byte (or word) in the contiguous block of memory</a:t>
            </a:r>
          </a:p>
          <a:p>
            <a:pPr lvl="1"/>
            <a:r>
              <a:rPr lang="en-US" dirty="0"/>
              <a:t>Address of the memory location of the first array element</a:t>
            </a:r>
          </a:p>
          <a:p>
            <a:pPr lvl="2"/>
            <a:r>
              <a:rPr lang="en-US" dirty="0"/>
              <a:t>Address of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list[0]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Offset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Determines the address of a particular element w.r.t. base address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886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72816"/>
            <a:ext cx="8496300" cy="2664296"/>
          </a:xfrm>
        </p:spPr>
        <p:txBody>
          <a:bodyPr/>
          <a:lstStyle/>
          <a:p>
            <a:r>
              <a:rPr lang="en-US" dirty="0"/>
              <a:t>In C/C++, arrays can be </a:t>
            </a:r>
            <a:r>
              <a:rPr lang="en-US" dirty="0">
                <a:solidFill>
                  <a:srgbClr val="0070C0"/>
                </a:solidFill>
              </a:rPr>
              <a:t>initialized at declaration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intExp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optional</a:t>
            </a:r>
            <a:r>
              <a:rPr lang="en-US" dirty="0"/>
              <a:t>: Not necessary to specify the size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rate[ ] = {0.11, 0.13, 0.16, 0.18, 0.21}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score[5] = {0.11, 0.13, 0.16}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fewer values </a:t>
            </a:r>
            <a:r>
              <a:rPr lang="en-US" dirty="0"/>
              <a:t>are specified than declared size of an array</a:t>
            </a:r>
          </a:p>
          <a:p>
            <a:pPr lvl="1"/>
            <a:r>
              <a:rPr lang="en-US" dirty="0"/>
              <a:t>Remaining elements are </a:t>
            </a:r>
            <a:r>
              <a:rPr lang="en-US" dirty="0">
                <a:solidFill>
                  <a:srgbClr val="0070C0"/>
                </a:solidFill>
              </a:rPr>
              <a:t>assigned zero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more values </a:t>
            </a:r>
            <a:r>
              <a:rPr lang="en-US" dirty="0"/>
              <a:t>are specified than declared size of an array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Error</a:t>
            </a:r>
            <a:r>
              <a:rPr lang="en-US" dirty="0"/>
              <a:t> is occurred: Handling depends on compiler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96752"/>
            <a:ext cx="7344816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]= {list of values}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23728" y="3635732"/>
            <a:ext cx="4176464" cy="729372"/>
            <a:chOff x="1908231" y="3995772"/>
            <a:chExt cx="4176464" cy="729372"/>
          </a:xfrm>
        </p:grpSpPr>
        <p:sp>
          <p:nvSpPr>
            <p:cNvPr id="7" name="TextBox 6"/>
            <p:cNvSpPr txBox="1"/>
            <p:nvPr/>
          </p:nvSpPr>
          <p:spPr>
            <a:xfrm>
              <a:off x="2736323" y="4352394"/>
              <a:ext cx="334837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0.11   0.13   0.16     0        0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386109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42183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01685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64615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08231" y="4355812"/>
              <a:ext cx="79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score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8052" y="39957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8442" y="40164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3086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98378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0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Ordered</a:t>
            </a:r>
          </a:p>
          <a:p>
            <a:pPr lvl="1"/>
            <a:r>
              <a:rPr lang="en-US" dirty="0"/>
              <a:t>Every element has a well-defined position</a:t>
            </a:r>
          </a:p>
          <a:p>
            <a:pPr lvl="1"/>
            <a:r>
              <a:rPr lang="en-US" dirty="0"/>
              <a:t>First element, second element, etc.</a:t>
            </a:r>
          </a:p>
          <a:p>
            <a:r>
              <a:rPr lang="en-US" b="1" dirty="0"/>
              <a:t>Fixed size or capacity</a:t>
            </a:r>
          </a:p>
          <a:p>
            <a:pPr lvl="1"/>
            <a:r>
              <a:rPr lang="en-US" dirty="0"/>
              <a:t>Total number of elements are fixed </a:t>
            </a:r>
          </a:p>
          <a:p>
            <a:r>
              <a:rPr lang="en-US" b="1" dirty="0"/>
              <a:t>Homogeneous</a:t>
            </a:r>
          </a:p>
          <a:p>
            <a:pPr lvl="1"/>
            <a:r>
              <a:rPr lang="en-US" dirty="0"/>
              <a:t>Elements must be of the same data type (and size)</a:t>
            </a:r>
          </a:p>
          <a:p>
            <a:pPr lvl="1"/>
            <a:r>
              <a:rPr lang="en-US" dirty="0"/>
              <a:t>Use arrays only for homogeneous data sets</a:t>
            </a:r>
          </a:p>
          <a:p>
            <a:r>
              <a:rPr lang="en-US" b="1" dirty="0"/>
              <a:t>Direct access</a:t>
            </a:r>
          </a:p>
          <a:p>
            <a:pPr lvl="1"/>
            <a:r>
              <a:rPr lang="en-US" dirty="0"/>
              <a:t>Elements are accessed directly by their position</a:t>
            </a:r>
          </a:p>
          <a:p>
            <a:pPr lvl="1"/>
            <a:r>
              <a:rPr lang="en-US" dirty="0"/>
              <a:t>Time to access each element is same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Different to sequential access </a:t>
            </a:r>
            <a:r>
              <a:rPr lang="en-US" dirty="0"/>
              <a:t>where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 element is only accessed after the preceding elements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3-Arrays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Implementation of an Array ADT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636505"/>
              </p:ext>
            </p:extLst>
          </p:nvPr>
        </p:nvGraphicFramePr>
        <p:xfrm>
          <a:off x="323850" y="2438896"/>
          <a:ext cx="84963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As an ADT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In C/C++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0,1,2, … SIZE-1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intExp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is constant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Homogeneous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dataType</a:t>
                      </a:r>
                      <a:r>
                        <a:rPr lang="en-US" dirty="0"/>
                        <a:t> is the type of 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subscripting</a:t>
                      </a:r>
                      <a:r>
                        <a:rPr lang="en-US" baseline="0" dirty="0"/>
                        <a:t> operator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 ]</a:t>
                      </a:r>
                      <a:endParaRPr lang="en-US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0B64B-8648-4627-B71D-55F3406070CB}"/>
              </a:ext>
            </a:extLst>
          </p:cNvPr>
          <p:cNvSpPr txBox="1"/>
          <p:nvPr/>
        </p:nvSpPr>
        <p:spPr>
          <a:xfrm>
            <a:off x="2434062" y="1269928"/>
            <a:ext cx="4275876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arrayName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intExp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14402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Declaring Arrays in C/C++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988840"/>
            <a:ext cx="8496300" cy="403244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en-US" dirty="0"/>
              <a:t> – Any data type, e.g., integer, character, etc. 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arrayName</a:t>
            </a:r>
            <a:r>
              <a:rPr lang="en-US" dirty="0"/>
              <a:t> – Name of array using any valid identifier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intExp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</a:rPr>
              <a:t>Constant</a:t>
            </a:r>
            <a:r>
              <a:rPr lang="en-US" dirty="0"/>
              <a:t> expression that evaluates to a positive integer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SIZE = 10;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list[SIZE];</a:t>
            </a:r>
          </a:p>
          <a:p>
            <a:endParaRPr 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Compiler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reserves a block of consecutive memory locations </a:t>
            </a:r>
            <a:r>
              <a:rPr lang="en-US" dirty="0">
                <a:cs typeface="Courier New" panose="02070309020205020404" pitchFamily="49" charset="0"/>
              </a:rPr>
              <a:t>enough to hold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cs typeface="Courier New" panose="02070309020205020404" pitchFamily="49" charset="0"/>
              </a:rPr>
              <a:t> values of type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34062" y="1269928"/>
            <a:ext cx="4275876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arrayName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intExp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5868144" y="3501008"/>
            <a:ext cx="2160240" cy="612648"/>
          </a:xfrm>
          <a:prstGeom prst="borderCallout1">
            <a:avLst>
              <a:gd name="adj1" fmla="val 18750"/>
              <a:gd name="adj2" fmla="val -8333"/>
              <a:gd name="adj3" fmla="val -69517"/>
              <a:gd name="adj4" fmla="val -1544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constant?</a:t>
            </a:r>
          </a:p>
        </p:txBody>
      </p:sp>
    </p:spTree>
    <p:extLst>
      <p:ext uri="{BB962C8B-B14F-4D97-AF65-F5344CB8AC3E}">
        <p14:creationId xmlns:p14="http://schemas.microsoft.com/office/powerpoint/2010/main" val="6972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Accessing Arrays in C/C++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44824"/>
            <a:ext cx="8496300" cy="439248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indexExp</a:t>
            </a:r>
            <a:r>
              <a:rPr lang="en-US" dirty="0"/>
              <a:t> – called</a:t>
            </a:r>
            <a:r>
              <a:rPr lang="en-US" dirty="0">
                <a:solidFill>
                  <a:srgbClr val="0070C0"/>
                </a:solidFill>
              </a:rPr>
              <a:t> index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any expression that evaluates to a </a:t>
            </a:r>
          </a:p>
          <a:p>
            <a:pPr marL="0" indent="0">
              <a:buNone/>
            </a:pPr>
            <a:r>
              <a:rPr lang="en-US" dirty="0"/>
              <a:t>		 positive integer</a:t>
            </a:r>
          </a:p>
          <a:p>
            <a:endParaRPr lang="en-US" dirty="0"/>
          </a:p>
          <a:p>
            <a:r>
              <a:rPr lang="en-US" dirty="0"/>
              <a:t>In C/C++ </a:t>
            </a:r>
          </a:p>
          <a:p>
            <a:pPr lvl="1"/>
            <a:r>
              <a:rPr lang="en-US" dirty="0"/>
              <a:t>Array index starts at 0</a:t>
            </a:r>
          </a:p>
          <a:p>
            <a:pPr lvl="1"/>
            <a:r>
              <a:rPr lang="en-US" dirty="0"/>
              <a:t>Elements of array are indexed </a:t>
            </a:r>
            <a:r>
              <a:rPr lang="en-US" dirty="0">
                <a:latin typeface="Consolas" panose="020B0609020204030204" pitchFamily="49" charset="0"/>
              </a:rPr>
              <a:t>0, 1, 2, …,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SIZE-1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 ] </a:t>
            </a:r>
            <a:r>
              <a:rPr lang="en-US" dirty="0"/>
              <a:t>is called array subscripting operator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value = list[2];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list[0] = value + 2;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26050" y="1277426"/>
            <a:ext cx="4491900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arrayName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indexExp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159186" y="4109709"/>
            <a:ext cx="1397439" cy="2066746"/>
            <a:chOff x="7159186" y="4109709"/>
            <a:chExt cx="1397439" cy="2066746"/>
          </a:xfrm>
        </p:grpSpPr>
        <p:grpSp>
          <p:nvGrpSpPr>
            <p:cNvPr id="8" name="Group 7"/>
            <p:cNvGrpSpPr/>
            <p:nvPr/>
          </p:nvGrpSpPr>
          <p:grpSpPr>
            <a:xfrm>
              <a:off x="7159186" y="4109709"/>
              <a:ext cx="1397439" cy="2066746"/>
              <a:chOff x="7159186" y="4109709"/>
              <a:chExt cx="1397439" cy="206674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870825" y="4114800"/>
                <a:ext cx="685800" cy="2057400"/>
                <a:chOff x="7870825" y="4114800"/>
                <a:chExt cx="685800" cy="2057400"/>
              </a:xfrm>
            </p:grpSpPr>
            <p:sp>
              <p:nvSpPr>
                <p:cNvPr id="15" name="Rectangle 13"/>
                <p:cNvSpPr>
                  <a:spLocks noChangeArrowheads="1"/>
                </p:cNvSpPr>
                <p:nvPr/>
              </p:nvSpPr>
              <p:spPr bwMode="auto">
                <a:xfrm>
                  <a:off x="7870825" y="4114800"/>
                  <a:ext cx="685800" cy="20574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fr-FR" altLang="en-US"/>
                </a:p>
              </p:txBody>
            </p:sp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>
                  <a:off x="7870825" y="4419600"/>
                  <a:ext cx="685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15"/>
                <p:cNvSpPr>
                  <a:spLocks noChangeShapeType="1"/>
                </p:cNvSpPr>
                <p:nvPr/>
              </p:nvSpPr>
              <p:spPr bwMode="auto">
                <a:xfrm>
                  <a:off x="7870825" y="4724400"/>
                  <a:ext cx="685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>
                  <a:off x="7870825" y="5029200"/>
                  <a:ext cx="685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7"/>
                <p:cNvSpPr>
                  <a:spLocks noChangeShapeType="1"/>
                </p:cNvSpPr>
                <p:nvPr/>
              </p:nvSpPr>
              <p:spPr bwMode="auto">
                <a:xfrm>
                  <a:off x="7870825" y="5334000"/>
                  <a:ext cx="685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7870825" y="5867400"/>
                  <a:ext cx="685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Text Box 2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8021634" y="5512949"/>
                  <a:ext cx="506164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600" dirty="0">
                      <a:latin typeface="+mn-lt"/>
                    </a:rPr>
                    <a:t>...</a:t>
                  </a:r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7159186" y="4109709"/>
                <a:ext cx="8619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list[0]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59186" y="4408892"/>
                <a:ext cx="8619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list[1]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159186" y="4719226"/>
                <a:ext cx="8619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list[2]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59186" y="5005441"/>
                <a:ext cx="8619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list[3]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59186" y="5837901"/>
                <a:ext cx="8619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list[9]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019587" y="47085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50686" y="41105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92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 in C/C++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72816"/>
            <a:ext cx="8496300" cy="2664296"/>
          </a:xfrm>
        </p:spPr>
        <p:txBody>
          <a:bodyPr/>
          <a:lstStyle/>
          <a:p>
            <a:r>
              <a:rPr lang="en-US" dirty="0"/>
              <a:t>In C/C++, arrays can be </a:t>
            </a:r>
            <a:r>
              <a:rPr lang="en-US" dirty="0">
                <a:solidFill>
                  <a:srgbClr val="0070C0"/>
                </a:solidFill>
              </a:rPr>
              <a:t>initialized at declaration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intExp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optional</a:t>
            </a:r>
            <a:r>
              <a:rPr lang="en-US" dirty="0"/>
              <a:t>: Not necessary to specify the size</a:t>
            </a:r>
          </a:p>
          <a:p>
            <a:endParaRPr lang="en-US" dirty="0"/>
          </a:p>
          <a:p>
            <a:r>
              <a:rPr lang="en-US" dirty="0"/>
              <a:t>Example: Numeric arrays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double score[ ] = {0.11, 0.13, 0.16, 0.18, 0.21}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Example: Character arrays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char vowel [5] = { ‘A’, ‘E’, ‘I’, ‘O’, ‘U’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23628" y="1227029"/>
            <a:ext cx="6696744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arrayName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1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intExp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]= {list of values}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23728" y="3645024"/>
            <a:ext cx="4176464" cy="729372"/>
            <a:chOff x="1908231" y="3995772"/>
            <a:chExt cx="4176464" cy="729372"/>
          </a:xfrm>
        </p:grpSpPr>
        <p:sp>
          <p:nvSpPr>
            <p:cNvPr id="7" name="TextBox 6"/>
            <p:cNvSpPr txBox="1"/>
            <p:nvPr/>
          </p:nvSpPr>
          <p:spPr>
            <a:xfrm>
              <a:off x="2736323" y="4352394"/>
              <a:ext cx="334837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0.11   0.13   0.16   0.18   0.21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386109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42183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01685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64615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08231" y="4355812"/>
              <a:ext cx="79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score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8052" y="39957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8442" y="40164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3086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98378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80351" y="5373216"/>
            <a:ext cx="4176464" cy="729372"/>
            <a:chOff x="1908231" y="3995772"/>
            <a:chExt cx="4176464" cy="729372"/>
          </a:xfrm>
        </p:grpSpPr>
        <p:sp>
          <p:nvSpPr>
            <p:cNvPr id="21" name="TextBox 20"/>
            <p:cNvSpPr txBox="1"/>
            <p:nvPr/>
          </p:nvSpPr>
          <p:spPr>
            <a:xfrm>
              <a:off x="2736323" y="4352394"/>
              <a:ext cx="334837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A        E        I       O       U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386109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42183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01685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64615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08231" y="4355812"/>
              <a:ext cx="79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vowel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38052" y="39957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8442" y="40164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3086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6016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98378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4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 in C/C++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Fewer values </a:t>
            </a:r>
            <a:r>
              <a:rPr lang="en-US" dirty="0"/>
              <a:t>are specified than the </a:t>
            </a:r>
            <a:r>
              <a:rPr lang="en-US" dirty="0">
                <a:solidFill>
                  <a:srgbClr val="0070C0"/>
                </a:solidFill>
              </a:rPr>
              <a:t>declared size</a:t>
            </a:r>
            <a:r>
              <a:rPr lang="en-US" dirty="0"/>
              <a:t> of an array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Numeric arrays</a:t>
            </a:r>
            <a:r>
              <a:rPr lang="en-US" dirty="0"/>
              <a:t>: Remaining elements are assigned </a:t>
            </a:r>
            <a:r>
              <a:rPr lang="en-US" dirty="0">
                <a:solidFill>
                  <a:srgbClr val="0070C0"/>
                </a:solidFill>
              </a:rPr>
              <a:t>zero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Character arrays</a:t>
            </a:r>
            <a:r>
              <a:rPr lang="en-US" dirty="0"/>
              <a:t>: Remaining elements contains </a:t>
            </a:r>
            <a:r>
              <a:rPr lang="en-US" dirty="0">
                <a:solidFill>
                  <a:srgbClr val="0070C0"/>
                </a:solidFill>
              </a:rPr>
              <a:t>null character ‘\0’</a:t>
            </a:r>
          </a:p>
          <a:p>
            <a:pPr lvl="2"/>
            <a:r>
              <a:rPr lang="en-US" dirty="0"/>
              <a:t>ASCII code of ‘\0’ is zero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double score[5] = {0.11, 0.13, 0.16}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char name[6] = {‘J’, ‘O’, ‘H’, ‘N’}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more values </a:t>
            </a:r>
            <a:r>
              <a:rPr lang="en-US" dirty="0"/>
              <a:t>are specified than declared size of an array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Error</a:t>
            </a:r>
            <a:r>
              <a:rPr lang="en-US" dirty="0"/>
              <a:t> is occurred: Handling depends on compiler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2339752" y="3131676"/>
            <a:ext cx="4176464" cy="729372"/>
            <a:chOff x="1908231" y="3995772"/>
            <a:chExt cx="4176464" cy="729372"/>
          </a:xfrm>
        </p:grpSpPr>
        <p:sp>
          <p:nvSpPr>
            <p:cNvPr id="7" name="TextBox 6"/>
            <p:cNvSpPr txBox="1"/>
            <p:nvPr/>
          </p:nvSpPr>
          <p:spPr>
            <a:xfrm>
              <a:off x="2736323" y="4352394"/>
              <a:ext cx="334837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0.11   0.13   0.16     0        0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386109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42183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701685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64615" y="435239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08231" y="4355812"/>
              <a:ext cx="79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score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8052" y="39957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8442" y="40164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53086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98378" y="400506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95736" y="4211796"/>
            <a:ext cx="4706808" cy="729372"/>
            <a:chOff x="2385472" y="4653136"/>
            <a:chExt cx="4706808" cy="729372"/>
          </a:xfrm>
        </p:grpSpPr>
        <p:sp>
          <p:nvSpPr>
            <p:cNvPr id="19" name="TextBox 18"/>
            <p:cNvSpPr txBox="1"/>
            <p:nvPr/>
          </p:nvSpPr>
          <p:spPr>
            <a:xfrm>
              <a:off x="3213564" y="5009758"/>
              <a:ext cx="387871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J       O       H       N       \0     \0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863350" y="500975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519424" y="500975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78926" y="500975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841856" y="500975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85472" y="5013176"/>
              <a:ext cx="79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5293" y="46531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5683" y="467385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30327" y="466242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93257" y="466242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75619" y="466242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516216" y="5013176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442494" y="46531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3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Addressing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2952328"/>
          </a:xfrm>
        </p:spPr>
        <p:txBody>
          <a:bodyPr/>
          <a:lstStyle/>
          <a:p>
            <a:r>
              <a:rPr lang="en-US" sz="2000" dirty="0"/>
              <a:t>Consider an </a:t>
            </a:r>
            <a:r>
              <a:rPr lang="en-US" sz="2000" dirty="0">
                <a:solidFill>
                  <a:srgbClr val="0070C0"/>
                </a:solidFill>
              </a:rPr>
              <a:t>array declaration</a:t>
            </a:r>
            <a:r>
              <a:rPr lang="en-US" sz="2000" dirty="0"/>
              <a:t>: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list [4] = { 1, 2, 4, 5}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Compiler allocates a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block of four memory spaces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Each memory space is large enough to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store an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value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Four memory spaces are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contiguous </a:t>
            </a:r>
          </a:p>
          <a:p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Base address</a:t>
            </a:r>
            <a:endParaRPr lang="en-US" sz="2000" dirty="0"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Address of the first byte (or word) in the contiguous block of memory</a:t>
            </a:r>
          </a:p>
          <a:p>
            <a:pPr lvl="1"/>
            <a:r>
              <a:rPr lang="en-US" sz="1800" dirty="0"/>
              <a:t>Address of the memory location of the first array element</a:t>
            </a:r>
            <a:endParaRPr lang="en-US" dirty="0"/>
          </a:p>
          <a:p>
            <a:pPr lvl="2"/>
            <a:r>
              <a:rPr lang="en-US" sz="1600" dirty="0"/>
              <a:t>Address of element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list[0]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3-Arrays ADT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703992" y="3717032"/>
            <a:ext cx="2060725" cy="2675447"/>
            <a:chOff x="6703992" y="4032468"/>
            <a:chExt cx="2060725" cy="2675447"/>
          </a:xfrm>
        </p:grpSpPr>
        <p:grpSp>
          <p:nvGrpSpPr>
            <p:cNvPr id="31" name="Group 30"/>
            <p:cNvGrpSpPr/>
            <p:nvPr/>
          </p:nvGrpSpPr>
          <p:grpSpPr>
            <a:xfrm>
              <a:off x="6703992" y="4032468"/>
              <a:ext cx="1440160" cy="2675447"/>
              <a:chOff x="6804248" y="4032468"/>
              <a:chExt cx="1440160" cy="267544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804248" y="4365104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04248" y="4509120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804248" y="4653136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804248" y="4797152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04248" y="4941168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804248" y="5085184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804248" y="5229200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04248" y="5373216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04248" y="5517232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04248" y="5661248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804248" y="5805264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804248" y="5949280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804248" y="6093296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804248" y="6237312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804248" y="6381328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804248" y="4043619"/>
                <a:ext cx="0" cy="26642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8244408" y="4032468"/>
                <a:ext cx="0" cy="26642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804248" y="4221088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804248" y="6525344"/>
                <a:ext cx="14401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028384" y="4144724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28384" y="4297124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28384" y="4449524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3486" y="4581128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9535" y="4722377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3486" y="4875955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9535" y="5006053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9535" y="5158453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9535" y="5310853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44637" y="5463253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1009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44637" y="5604502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44637" y="5745751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44637" y="5875849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44637" y="6005947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9535" y="6147196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44637" y="6288445"/>
              <a:ext cx="7200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1015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67874" y="3745734"/>
            <a:ext cx="1231016" cy="338554"/>
            <a:chOff x="5467874" y="4061170"/>
            <a:chExt cx="1231016" cy="338554"/>
          </a:xfrm>
        </p:grpSpPr>
        <p:sp>
          <p:nvSpPr>
            <p:cNvPr id="51" name="TextBox 50"/>
            <p:cNvSpPr txBox="1"/>
            <p:nvPr/>
          </p:nvSpPr>
          <p:spPr>
            <a:xfrm>
              <a:off x="5467874" y="4061170"/>
              <a:ext cx="925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list[0]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255444" y="4221088"/>
              <a:ext cx="4434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463500" y="4320631"/>
            <a:ext cx="1231016" cy="338554"/>
            <a:chOff x="5467874" y="4061170"/>
            <a:chExt cx="1231016" cy="338554"/>
          </a:xfrm>
        </p:grpSpPr>
        <p:sp>
          <p:nvSpPr>
            <p:cNvPr id="59" name="TextBox 58"/>
            <p:cNvSpPr txBox="1"/>
            <p:nvPr/>
          </p:nvSpPr>
          <p:spPr>
            <a:xfrm>
              <a:off x="5467874" y="4061170"/>
              <a:ext cx="925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list[1]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255444" y="4221088"/>
              <a:ext cx="4434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458398" y="4896695"/>
            <a:ext cx="1231016" cy="338554"/>
            <a:chOff x="5467874" y="4061170"/>
            <a:chExt cx="1231016" cy="338554"/>
          </a:xfrm>
        </p:grpSpPr>
        <p:sp>
          <p:nvSpPr>
            <p:cNvPr id="62" name="TextBox 61"/>
            <p:cNvSpPr txBox="1"/>
            <p:nvPr/>
          </p:nvSpPr>
          <p:spPr>
            <a:xfrm>
              <a:off x="5467874" y="4061170"/>
              <a:ext cx="925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list[2]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255444" y="4221088"/>
              <a:ext cx="4434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458398" y="5483910"/>
            <a:ext cx="1231016" cy="338554"/>
            <a:chOff x="5467874" y="4061170"/>
            <a:chExt cx="1231016" cy="338554"/>
          </a:xfrm>
        </p:grpSpPr>
        <p:sp>
          <p:nvSpPr>
            <p:cNvPr id="65" name="TextBox 64"/>
            <p:cNvSpPr txBox="1"/>
            <p:nvPr/>
          </p:nvSpPr>
          <p:spPr>
            <a:xfrm>
              <a:off x="5467874" y="4061170"/>
              <a:ext cx="925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list[3]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6255444" y="4221088"/>
              <a:ext cx="4434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ontent Placeholder 2"/>
          <p:cNvSpPr txBox="1">
            <a:spLocks/>
          </p:cNvSpPr>
          <p:nvPr/>
        </p:nvSpPr>
        <p:spPr bwMode="auto">
          <a:xfrm>
            <a:off x="323528" y="3861048"/>
            <a:ext cx="5144345" cy="23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Memory address associated with </a:t>
            </a:r>
            <a:r>
              <a:rPr lang="en-US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2000" kern="0" dirty="0">
                <a:solidFill>
                  <a:srgbClr val="0070C0"/>
                </a:solidFill>
              </a:rPr>
              <a:t> stores the base address</a:t>
            </a:r>
          </a:p>
          <a:p>
            <a:r>
              <a:rPr lang="en-US" sz="2000" kern="0" dirty="0">
                <a:cs typeface="Courier New" panose="02070309020205020404" pitchFamily="49" charset="0"/>
              </a:rPr>
              <a:t>Example</a:t>
            </a:r>
          </a:p>
          <a:p>
            <a:pPr lvl="1"/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&lt;&lt; list &lt;&lt; 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800" kern="0" dirty="0">
                <a:cs typeface="Courier New" panose="02070309020205020404" pitchFamily="49" charset="0"/>
              </a:rPr>
              <a:t>(Print 1000)</a:t>
            </a:r>
          </a:p>
          <a:p>
            <a:pPr lvl="1"/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&lt;&lt; *list &lt;&lt; 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800" kern="0" dirty="0">
                <a:cs typeface="Courier New" panose="02070309020205020404" pitchFamily="49" charset="0"/>
              </a:rPr>
              <a:t>(Print 1) </a:t>
            </a:r>
          </a:p>
          <a:p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kern="0" dirty="0">
                <a:cs typeface="Courier New" panose="02070309020205020404" pitchFamily="49" charset="0"/>
              </a:rPr>
              <a:t> is </a:t>
            </a:r>
            <a:r>
              <a:rPr lang="en-US" sz="2000" kern="0" dirty="0">
                <a:solidFill>
                  <a:srgbClr val="0070C0"/>
                </a:solidFill>
                <a:cs typeface="Courier New" panose="02070309020205020404" pitchFamily="49" charset="0"/>
              </a:rPr>
              <a:t>dereferencing operator</a:t>
            </a:r>
          </a:p>
          <a:p>
            <a:pPr lvl="1"/>
            <a:r>
              <a:rPr lang="en-US" sz="1800" kern="0" dirty="0">
                <a:cs typeface="Courier New" panose="02070309020205020404" pitchFamily="49" charset="0"/>
              </a:rPr>
              <a:t>Returns content of a memory location</a:t>
            </a:r>
          </a:p>
          <a:p>
            <a:endParaRPr lang="en-US" kern="0" dirty="0">
              <a:cs typeface="Courier New" panose="02070309020205020404" pitchFamily="49" charset="0"/>
            </a:endParaRPr>
          </a:p>
          <a:p>
            <a:pPr lvl="1"/>
            <a:endParaRPr lang="en-US" kern="0" dirty="0">
              <a:cs typeface="Courier New" panose="02070309020205020404" pitchFamily="49" charset="0"/>
            </a:endParaRPr>
          </a:p>
          <a:p>
            <a:endParaRPr lang="en-US" kern="0" dirty="0">
              <a:cs typeface="Courier New" panose="02070309020205020404" pitchFamily="49" charset="0"/>
            </a:endParaRPr>
          </a:p>
          <a:p>
            <a:endParaRPr lang="en-US" kern="0" dirty="0"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07819" y="3728183"/>
            <a:ext cx="1085429" cy="338554"/>
            <a:chOff x="5613461" y="4036659"/>
            <a:chExt cx="1085429" cy="338554"/>
          </a:xfrm>
        </p:grpSpPr>
        <p:sp>
          <p:nvSpPr>
            <p:cNvPr id="69" name="TextBox 68"/>
            <p:cNvSpPr txBox="1"/>
            <p:nvPr/>
          </p:nvSpPr>
          <p:spPr>
            <a:xfrm>
              <a:off x="5613461" y="4036659"/>
              <a:ext cx="925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list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255444" y="4221088"/>
              <a:ext cx="4434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2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4522</TotalTime>
  <Words>2353</Words>
  <Application>Microsoft Office PowerPoint</Application>
  <PresentationFormat>On-screen Show (4:3)</PresentationFormat>
  <Paragraphs>569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Tahoma</vt:lpstr>
      <vt:lpstr>Consolas</vt:lpstr>
      <vt:lpstr>Courier New</vt:lpstr>
      <vt:lpstr>Wingdings</vt:lpstr>
      <vt:lpstr>Arial</vt:lpstr>
      <vt:lpstr>Default Design</vt:lpstr>
      <vt:lpstr>Document</vt:lpstr>
      <vt:lpstr>Worksheet</vt:lpstr>
      <vt:lpstr>Data Structures</vt:lpstr>
      <vt:lpstr>Arrays</vt:lpstr>
      <vt:lpstr>Properties of an Array</vt:lpstr>
      <vt:lpstr>C/C++ Implementation of an Array ADT</vt:lpstr>
      <vt:lpstr>Recap: Declaring Arrays in C/C++ </vt:lpstr>
      <vt:lpstr>Recap: Accessing Arrays in C/C++ </vt:lpstr>
      <vt:lpstr>Array Initialization in C/C++ (1)</vt:lpstr>
      <vt:lpstr>Array Initialization in C/C++ (2)</vt:lpstr>
      <vt:lpstr>Array Addressing (1)</vt:lpstr>
      <vt:lpstr>Array Addressing (2)</vt:lpstr>
      <vt:lpstr>Questions</vt:lpstr>
      <vt:lpstr>Multidimensional Arrays</vt:lpstr>
      <vt:lpstr>Two Dimensional Arrays – Declaration </vt:lpstr>
      <vt:lpstr>Two Dimensional Arrays – Processing </vt:lpstr>
      <vt:lpstr>Array of Arrays (1)</vt:lpstr>
      <vt:lpstr>Array of Arrays (2)</vt:lpstr>
      <vt:lpstr>Array of Arrays – Address Translation</vt:lpstr>
      <vt:lpstr>Higher Dimensional Arrays</vt:lpstr>
      <vt:lpstr>Implementing Multidimensional Arrays</vt:lpstr>
      <vt:lpstr>Two-dimensional Arrays in Memory</vt:lpstr>
      <vt:lpstr>Any Question So Far?</vt:lpstr>
      <vt:lpstr>Array of Arrays</vt:lpstr>
      <vt:lpstr>PowerPoint Presentation</vt:lpstr>
      <vt:lpstr>Array Addressing (2)</vt:lpstr>
      <vt:lpstr>Array Addressing </vt:lpstr>
      <vt:lpstr>Array Addressing </vt:lpstr>
      <vt:lpstr>Array Initialization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925</cp:revision>
  <cp:lastPrinted>2013-10-17T07:59:38Z</cp:lastPrinted>
  <dcterms:created xsi:type="dcterms:W3CDTF">2007-03-29T10:37:57Z</dcterms:created>
  <dcterms:modified xsi:type="dcterms:W3CDTF">2021-04-01T08:37:31Z</dcterms:modified>
</cp:coreProperties>
</file>