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507" r:id="rId3"/>
    <p:sldId id="508" r:id="rId4"/>
    <p:sldId id="509" r:id="rId5"/>
    <p:sldId id="510" r:id="rId6"/>
    <p:sldId id="512" r:id="rId7"/>
    <p:sldId id="514" r:id="rId8"/>
    <p:sldId id="515" r:id="rId9"/>
    <p:sldId id="516" r:id="rId10"/>
    <p:sldId id="518" r:id="rId11"/>
    <p:sldId id="517" r:id="rId12"/>
    <p:sldId id="519" r:id="rId13"/>
    <p:sldId id="505" r:id="rId14"/>
    <p:sldId id="513" r:id="rId15"/>
    <p:sldId id="506" r:id="rId16"/>
  </p:sldIdLst>
  <p:sldSz cx="9144000" cy="6858000" type="screen4x3"/>
  <p:notesSz cx="7315200" cy="96012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65" d="100"/>
          <a:sy n="65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7-Array Searching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7. Array Searching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08" y="1125488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42549" y="2113111"/>
            <a:ext cx="2698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 b="1" dirty="0">
                <a:solidFill>
                  <a:srgbClr val="0070C0"/>
                </a:solidFill>
                <a:latin typeface="+mn-lt"/>
              </a:rPr>
              <a:t>Sorted list for binary search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92896"/>
            <a:ext cx="6010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75720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 </a:t>
            </a:r>
            <a:r>
              <a:rPr lang="en-US" dirty="0" err="1"/>
              <a:t>binarySearch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Function prototype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[],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main(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empIDs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] = {101, 142, 147, 189, 199, 207, 222, 234, 289, 296,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310, 319, 388, 394, 417, 429, 447, 521, 536, 600};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result,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empID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"Enter the Employee ID you wish to search for: 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empID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empIDs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empID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(result == -1)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"That number does not exist in the array.\n";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"That ID is found at element " &lt;&lt; result;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 in the array\n";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422141" y="1141675"/>
            <a:ext cx="532826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Output:</a:t>
            </a:r>
          </a:p>
          <a:p>
            <a:r>
              <a:rPr lang="en-US" dirty="0"/>
              <a:t>Enter the Employee ID you wish to search for: 199</a:t>
            </a:r>
          </a:p>
          <a:p>
            <a:r>
              <a:rPr lang="en-US" dirty="0"/>
              <a:t>That ID is found at element 4 in the array</a:t>
            </a:r>
          </a:p>
        </p:txBody>
      </p:sp>
    </p:spTree>
    <p:extLst>
      <p:ext uri="{BB962C8B-B14F-4D97-AF65-F5344CB8AC3E}">
        <p14:creationId xmlns:p14="http://schemas.microsoft.com/office/powerpoint/2010/main" val="35413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efficient than the linear search</a:t>
            </a:r>
          </a:p>
          <a:p>
            <a:endParaRPr lang="en-US" dirty="0"/>
          </a:p>
          <a:p>
            <a:r>
              <a:rPr lang="en-US" dirty="0"/>
              <a:t>How long does this take (worst case)?</a:t>
            </a:r>
          </a:p>
          <a:p>
            <a:pPr lvl="1"/>
            <a:r>
              <a:rPr lang="en-US" dirty="0"/>
              <a:t>If the list has 8 elements</a:t>
            </a:r>
          </a:p>
          <a:p>
            <a:pPr lvl="2"/>
            <a:r>
              <a:rPr lang="en-US" dirty="0"/>
              <a:t>It takes 3 steps (2</a:t>
            </a:r>
            <a:r>
              <a:rPr lang="en-US" baseline="30000" dirty="0"/>
              <a:t>3</a:t>
            </a:r>
            <a:r>
              <a:rPr lang="en-US" dirty="0"/>
              <a:t> = 8)</a:t>
            </a:r>
          </a:p>
          <a:p>
            <a:pPr lvl="1"/>
            <a:r>
              <a:rPr lang="en-US" dirty="0"/>
              <a:t>If the list has 16 elements</a:t>
            </a:r>
          </a:p>
          <a:p>
            <a:pPr lvl="2"/>
            <a:r>
              <a:rPr lang="en-US" dirty="0"/>
              <a:t>It takes 4 steps (2</a:t>
            </a:r>
            <a:r>
              <a:rPr lang="en-US" baseline="30000" dirty="0"/>
              <a:t>4</a:t>
            </a:r>
            <a:r>
              <a:rPr lang="en-US" dirty="0"/>
              <a:t> = 16)</a:t>
            </a:r>
          </a:p>
          <a:p>
            <a:pPr lvl="1"/>
            <a:r>
              <a:rPr lang="en-US" dirty="0"/>
              <a:t>If the list has 64 elements</a:t>
            </a:r>
          </a:p>
          <a:p>
            <a:pPr lvl="2"/>
            <a:r>
              <a:rPr lang="en-US" dirty="0"/>
              <a:t>It takes 6 steps (2</a:t>
            </a:r>
            <a:r>
              <a:rPr lang="en-US" baseline="30000" dirty="0"/>
              <a:t>6</a:t>
            </a:r>
            <a:r>
              <a:rPr lang="en-US" dirty="0"/>
              <a:t> = 64)</a:t>
            </a:r>
          </a:p>
          <a:p>
            <a:endParaRPr lang="en-US" dirty="0"/>
          </a:p>
          <a:p>
            <a:r>
              <a:rPr lang="en-US" dirty="0"/>
              <a:t>Worst case complexity: </a:t>
            </a:r>
            <a:r>
              <a:rPr lang="en-US" dirty="0">
                <a:latin typeface="Consolas" panose="020B0609020204030204" pitchFamily="49" charset="0"/>
              </a:rPr>
              <a:t>f(n) = 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(n)</a:t>
            </a:r>
          </a:p>
          <a:p>
            <a:pPr lvl="1"/>
            <a:r>
              <a:rPr lang="en-US" dirty="0"/>
              <a:t>Takes </a:t>
            </a:r>
            <a:r>
              <a:rPr lang="en-US" dirty="0">
                <a:latin typeface="Consolas" panose="020B0609020204030204" pitchFamily="49" charset="0"/>
              </a:rPr>
              <a:t>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</a:t>
            </a:r>
            <a:r>
              <a:rPr lang="en-US" dirty="0"/>
              <a:t> steps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2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</a:t>
            </a:r>
            <a:r>
              <a:rPr lang="en-US" dirty="0"/>
              <a:t> of linear search is its simplicity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Does not require array to be in order (i.e., sorted)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Disadvantage</a:t>
            </a:r>
            <a:r>
              <a:rPr lang="en-US" dirty="0"/>
              <a:t> is its efficiency (or complexity)</a:t>
            </a:r>
          </a:p>
          <a:p>
            <a:pPr lvl="1"/>
            <a:r>
              <a:rPr lang="en-US" dirty="0"/>
              <a:t>If there are 20,000 items in an array </a:t>
            </a:r>
          </a:p>
          <a:p>
            <a:pPr lvl="2"/>
            <a:r>
              <a:rPr lang="en-US" dirty="0"/>
              <a:t>Searched data item is stored in the 19,999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dirty="0"/>
              <a:t>Entire array has to be searched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Worst case </a:t>
            </a:r>
            <a:r>
              <a:rPr lang="en-US" dirty="0"/>
              <a:t>complexity: f(n) = n+1</a:t>
            </a:r>
          </a:p>
          <a:p>
            <a:pPr lvl="2"/>
            <a:r>
              <a:rPr lang="en-US" dirty="0"/>
              <a:t>Number of steps are proportional to number n of elements in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6-Array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8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insert an item?</a:t>
            </a:r>
          </a:p>
          <a:p>
            <a:pPr lvl="1"/>
            <a:r>
              <a:rPr lang="en-US" dirty="0"/>
              <a:t>How many steps in terms of n (number of elements in array)?</a:t>
            </a:r>
          </a:p>
          <a:p>
            <a:pPr lvl="1"/>
            <a:r>
              <a:rPr lang="en-US" dirty="0"/>
              <a:t>n steps at maximum (move items to insert at given location)</a:t>
            </a:r>
          </a:p>
          <a:p>
            <a:endParaRPr lang="en-US" dirty="0"/>
          </a:p>
          <a:p>
            <a:r>
              <a:rPr lang="en-US" dirty="0"/>
              <a:t>How to delete an item?</a:t>
            </a:r>
          </a:p>
          <a:p>
            <a:pPr lvl="1"/>
            <a:r>
              <a:rPr lang="en-US" dirty="0"/>
              <a:t>How many steps in terms of n (number of elements in array)?</a:t>
            </a:r>
          </a:p>
          <a:p>
            <a:pPr lvl="1"/>
            <a:r>
              <a:rPr lang="en-US" dirty="0"/>
              <a:t>n steps at maximum (move items back to take place of deleted item)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6-Array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Insertion</a:t>
            </a:r>
          </a:p>
          <a:p>
            <a:pPr lvl="1"/>
            <a:r>
              <a:rPr lang="en-US" dirty="0"/>
              <a:t>Operation of </a:t>
            </a:r>
            <a:r>
              <a:rPr lang="en-US" dirty="0">
                <a:solidFill>
                  <a:srgbClr val="0070C0"/>
                </a:solidFill>
              </a:rPr>
              <a:t>adding</a:t>
            </a:r>
            <a:r>
              <a:rPr lang="en-US" dirty="0"/>
              <a:t> another element to an array</a:t>
            </a:r>
          </a:p>
          <a:p>
            <a:pPr lvl="1"/>
            <a:r>
              <a:rPr lang="en-US" dirty="0"/>
              <a:t>How many steps in terms of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(number of elements in array)?</a:t>
            </a:r>
          </a:p>
          <a:p>
            <a:pPr lvl="2"/>
            <a:r>
              <a:rPr lang="en-US" dirty="0"/>
              <a:t>At the end</a:t>
            </a:r>
          </a:p>
          <a:p>
            <a:pPr lvl="2"/>
            <a:r>
              <a:rPr lang="en-US" dirty="0"/>
              <a:t>In the middle</a:t>
            </a:r>
          </a:p>
          <a:p>
            <a:pPr lvl="2"/>
            <a:r>
              <a:rPr lang="en-US" dirty="0"/>
              <a:t>At the beginning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 steps </a:t>
            </a:r>
            <a:r>
              <a:rPr lang="en-US" dirty="0"/>
              <a:t>at </a:t>
            </a:r>
            <a:r>
              <a:rPr lang="en-US" dirty="0">
                <a:solidFill>
                  <a:srgbClr val="0070C0"/>
                </a:solidFill>
              </a:rPr>
              <a:t>maximum</a:t>
            </a:r>
            <a:r>
              <a:rPr lang="en-US" dirty="0"/>
              <a:t> (move items to insert at given location)</a:t>
            </a:r>
          </a:p>
          <a:p>
            <a:r>
              <a:rPr lang="en-US" b="1" dirty="0"/>
              <a:t>Deletion</a:t>
            </a:r>
          </a:p>
          <a:p>
            <a:pPr lvl="1"/>
            <a:r>
              <a:rPr lang="en-US" dirty="0"/>
              <a:t>Operation of </a:t>
            </a:r>
            <a:r>
              <a:rPr lang="en-US" dirty="0">
                <a:solidFill>
                  <a:srgbClr val="0070C0"/>
                </a:solidFill>
              </a:rPr>
              <a:t>removing</a:t>
            </a:r>
            <a:r>
              <a:rPr lang="en-US" dirty="0"/>
              <a:t> one of the elements from an array</a:t>
            </a:r>
          </a:p>
          <a:p>
            <a:pPr lvl="1"/>
            <a:r>
              <a:rPr lang="en-US" dirty="0"/>
              <a:t>How many steps in terms of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(number of elements in array)?</a:t>
            </a:r>
          </a:p>
          <a:p>
            <a:pPr lvl="2"/>
            <a:r>
              <a:rPr lang="en-US" dirty="0"/>
              <a:t>At the end</a:t>
            </a:r>
          </a:p>
          <a:p>
            <a:pPr lvl="2"/>
            <a:r>
              <a:rPr lang="en-US" dirty="0"/>
              <a:t>In the middle</a:t>
            </a:r>
          </a:p>
          <a:p>
            <a:pPr lvl="2"/>
            <a:r>
              <a:rPr lang="en-US" dirty="0"/>
              <a:t>At the beginning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 steps </a:t>
            </a:r>
            <a:r>
              <a:rPr lang="en-US" dirty="0"/>
              <a:t>at </a:t>
            </a:r>
            <a:r>
              <a:rPr lang="en-US" dirty="0">
                <a:solidFill>
                  <a:srgbClr val="0070C0"/>
                </a:solidFill>
              </a:rPr>
              <a:t>maximum</a:t>
            </a:r>
            <a:r>
              <a:rPr lang="en-US" dirty="0"/>
              <a:t> (move items back to take place of deleted item)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of </a:t>
            </a:r>
            <a:r>
              <a:rPr lang="en-US" dirty="0">
                <a:solidFill>
                  <a:srgbClr val="0070C0"/>
                </a:solidFill>
              </a:rPr>
              <a:t>locating a specific data </a:t>
            </a:r>
            <a:r>
              <a:rPr lang="en-US" dirty="0"/>
              <a:t>item in an array </a:t>
            </a:r>
          </a:p>
          <a:p>
            <a:pPr lvl="1"/>
            <a:r>
              <a:rPr lang="en-US" dirty="0"/>
              <a:t>Successful: If location of the searched data is found</a:t>
            </a:r>
          </a:p>
          <a:p>
            <a:pPr lvl="1"/>
            <a:r>
              <a:rPr lang="en-US" dirty="0"/>
              <a:t>Unsuccessful: Otherwise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Complexity</a:t>
            </a:r>
            <a:r>
              <a:rPr lang="en-US" dirty="0"/>
              <a:t> (or </a:t>
            </a:r>
            <a:r>
              <a:rPr lang="en-US" dirty="0">
                <a:solidFill>
                  <a:srgbClr val="0070C0"/>
                </a:solidFill>
              </a:rPr>
              <a:t>efficiency</a:t>
            </a:r>
            <a:r>
              <a:rPr lang="en-US" dirty="0"/>
              <a:t>) of a search algorithm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Number of comparisons f(n) </a:t>
            </a:r>
            <a:r>
              <a:rPr lang="en-US" dirty="0"/>
              <a:t>required to locate data within array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is the </a:t>
            </a:r>
            <a:r>
              <a:rPr lang="en-US" dirty="0">
                <a:solidFill>
                  <a:srgbClr val="0070C0"/>
                </a:solidFill>
              </a:rPr>
              <a:t>number of elements </a:t>
            </a:r>
            <a:r>
              <a:rPr lang="en-US" dirty="0"/>
              <a:t>within array </a:t>
            </a:r>
          </a:p>
          <a:p>
            <a:endParaRPr lang="en-US" dirty="0"/>
          </a:p>
          <a:p>
            <a:r>
              <a:rPr lang="en-US" dirty="0"/>
              <a:t>Two algorithms for searching in arrays</a:t>
            </a:r>
          </a:p>
          <a:p>
            <a:pPr lvl="1"/>
            <a:r>
              <a:rPr lang="en-US" dirty="0"/>
              <a:t>Linear search (or sequential search)</a:t>
            </a:r>
          </a:p>
          <a:p>
            <a:pPr lvl="1"/>
            <a:r>
              <a:rPr lang="en-US" dirty="0"/>
              <a:t>Binary search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intuitive and simple algorithm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 works as follows: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Starts</a:t>
            </a:r>
            <a:r>
              <a:rPr lang="en-US" dirty="0"/>
              <a:t> from the </a:t>
            </a:r>
            <a:r>
              <a:rPr lang="en-US" dirty="0">
                <a:solidFill>
                  <a:srgbClr val="0070C0"/>
                </a:solidFill>
              </a:rPr>
              <a:t>first element </a:t>
            </a:r>
            <a:r>
              <a:rPr lang="en-US" dirty="0"/>
              <a:t>of the array</a:t>
            </a:r>
          </a:p>
          <a:p>
            <a:pPr lvl="3"/>
            <a:endParaRPr lang="en-US" dirty="0"/>
          </a:p>
          <a:p>
            <a:r>
              <a:rPr lang="en-US" dirty="0"/>
              <a:t>Uses a loop to </a:t>
            </a:r>
            <a:r>
              <a:rPr lang="en-US" dirty="0">
                <a:solidFill>
                  <a:srgbClr val="0070C0"/>
                </a:solidFill>
              </a:rPr>
              <a:t>sequentially step </a:t>
            </a:r>
            <a:r>
              <a:rPr lang="en-US" dirty="0"/>
              <a:t>through an array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Compares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each element </a:t>
            </a:r>
            <a:r>
              <a:rPr lang="en-US" dirty="0"/>
              <a:t>with the data item being searched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Stops</a:t>
            </a:r>
            <a:r>
              <a:rPr lang="en-US" dirty="0"/>
              <a:t> when data item is </a:t>
            </a:r>
            <a:r>
              <a:rPr lang="en-US" dirty="0">
                <a:solidFill>
                  <a:srgbClr val="0070C0"/>
                </a:solidFill>
              </a:rPr>
              <a:t>found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end of array </a:t>
            </a:r>
            <a:r>
              <a:rPr lang="en-US" dirty="0"/>
              <a:t>is reached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maximum number of elements in the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– integer data (item) to be searched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position</a:t>
            </a: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array subscript that holds value (if success)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         -1 if value not found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noProof="1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noProof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searchList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 list[], int numElems, int value)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 = 0;    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Used as a subscript to search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position = -1;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 record position of search 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found = false;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Flag to indicate if the value was found</a:t>
            </a:r>
            <a:endParaRPr lang="en-US" altLang="en-US" sz="1600" noProof="1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 &lt;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numElelments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!found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if (list[index] == value)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found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position = index;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index++;</a:t>
            </a:r>
            <a:endParaRPr lang="en-US" altLang="en-US" sz="1600" noProof="1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noProof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position</a:t>
            </a:r>
            <a:r>
              <a:rPr lang="en-US" alt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noProof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 </a:t>
            </a:r>
            <a:r>
              <a:rPr lang="en-US" dirty="0" err="1"/>
              <a:t>searchList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iostream.h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Function prototype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searchList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tests[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= {87, 75, 98, 100, 82};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(tests,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100);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(result == -1)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"You did not earn 100 points on any test\n";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"You earned 100 points on test 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(result + 1) &lt;&lt;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76056" y="1628800"/>
            <a:ext cx="3528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Output:</a:t>
            </a:r>
          </a:p>
          <a:p>
            <a:r>
              <a:rPr lang="en-US" dirty="0"/>
              <a:t>You earned 100 points on test 4.</a:t>
            </a:r>
          </a:p>
        </p:txBody>
      </p:sp>
    </p:spTree>
    <p:extLst>
      <p:ext uri="{BB962C8B-B14F-4D97-AF65-F5344CB8AC3E}">
        <p14:creationId xmlns:p14="http://schemas.microsoft.com/office/powerpoint/2010/main" val="27279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</a:t>
            </a:r>
            <a:r>
              <a:rPr lang="en-US" dirty="0"/>
              <a:t> of linear search is its simplicity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Does not require array to be in order (i.e., sorted)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Disadvantage</a:t>
            </a:r>
            <a:r>
              <a:rPr lang="en-US" dirty="0"/>
              <a:t> is its efficiency (or complexity)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Worst case </a:t>
            </a:r>
            <a:r>
              <a:rPr lang="en-US" dirty="0"/>
              <a:t>complexity: </a:t>
            </a:r>
            <a:r>
              <a:rPr lang="en-US" dirty="0">
                <a:latin typeface="Consolas" panose="020B0609020204030204" pitchFamily="49" charset="0"/>
              </a:rPr>
              <a:t>f(n) = n+1</a:t>
            </a:r>
          </a:p>
          <a:p>
            <a:pPr lvl="2"/>
            <a:r>
              <a:rPr lang="en-US" dirty="0"/>
              <a:t>Number of steps are proportional to number n of elements in an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there are 20,000 items in an array </a:t>
            </a:r>
          </a:p>
          <a:p>
            <a:pPr lvl="2"/>
            <a:r>
              <a:rPr lang="en-US" dirty="0"/>
              <a:t>Searched data item is stored in the 19,999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dirty="0"/>
              <a:t>Entire array has to be searched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0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more efficient than linear search</a:t>
            </a:r>
          </a:p>
          <a:p>
            <a:pPr lvl="1"/>
            <a:r>
              <a:rPr lang="en-US" dirty="0"/>
              <a:t>Requires array to be in </a:t>
            </a:r>
            <a:r>
              <a:rPr lang="en-US" dirty="0">
                <a:solidFill>
                  <a:srgbClr val="0070C0"/>
                </a:solidFill>
              </a:rPr>
              <a:t>sorted order </a:t>
            </a:r>
            <a:r>
              <a:rPr lang="en-US" dirty="0"/>
              <a:t>(i.e., ascending order)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Algorithm works as follows:</a:t>
            </a:r>
          </a:p>
          <a:p>
            <a:r>
              <a:rPr lang="en-US" dirty="0"/>
              <a:t>Starts </a:t>
            </a:r>
            <a:r>
              <a:rPr lang="en-US" dirty="0">
                <a:solidFill>
                  <a:srgbClr val="0070C0"/>
                </a:solidFill>
              </a:rPr>
              <a:t>searching</a:t>
            </a:r>
            <a:r>
              <a:rPr lang="en-US" dirty="0"/>
              <a:t> from the </a:t>
            </a:r>
            <a:r>
              <a:rPr lang="en-US" dirty="0">
                <a:solidFill>
                  <a:srgbClr val="0070C0"/>
                </a:solidFill>
              </a:rPr>
              <a:t>middle element </a:t>
            </a:r>
            <a:r>
              <a:rPr lang="en-US" dirty="0"/>
              <a:t>of an array</a:t>
            </a:r>
          </a:p>
          <a:p>
            <a:endParaRPr lang="en-US" dirty="0"/>
          </a:p>
          <a:p>
            <a:r>
              <a:rPr lang="en-US" dirty="0"/>
              <a:t>If value of </a:t>
            </a:r>
            <a:r>
              <a:rPr lang="en-US" dirty="0">
                <a:solidFill>
                  <a:srgbClr val="0070C0"/>
                </a:solidFill>
              </a:rPr>
              <a:t>data item is less </a:t>
            </a:r>
            <a:r>
              <a:rPr lang="en-US" dirty="0"/>
              <a:t>than the value of middle element</a:t>
            </a:r>
          </a:p>
          <a:p>
            <a:pPr lvl="1"/>
            <a:r>
              <a:rPr lang="en-US" dirty="0"/>
              <a:t>Algorithm starts over </a:t>
            </a:r>
            <a:r>
              <a:rPr lang="en-US" dirty="0">
                <a:solidFill>
                  <a:srgbClr val="0070C0"/>
                </a:solidFill>
              </a:rPr>
              <a:t>searching the first half </a:t>
            </a:r>
            <a:r>
              <a:rPr lang="en-US" dirty="0"/>
              <a:t>of the array</a:t>
            </a:r>
          </a:p>
          <a:p>
            <a:endParaRPr lang="en-US" dirty="0"/>
          </a:p>
          <a:p>
            <a:r>
              <a:rPr lang="en-US" dirty="0"/>
              <a:t>If value of </a:t>
            </a:r>
            <a:r>
              <a:rPr lang="en-US" dirty="0">
                <a:solidFill>
                  <a:srgbClr val="0070C0"/>
                </a:solidFill>
              </a:rPr>
              <a:t>data item is greater </a:t>
            </a:r>
            <a:r>
              <a:rPr lang="en-US" dirty="0"/>
              <a:t>than the value of middle element</a:t>
            </a:r>
          </a:p>
          <a:p>
            <a:pPr lvl="1"/>
            <a:r>
              <a:rPr lang="en-US" dirty="0"/>
              <a:t>Algorithm starts over </a:t>
            </a:r>
            <a:r>
              <a:rPr lang="en-US" dirty="0">
                <a:solidFill>
                  <a:srgbClr val="0070C0"/>
                </a:solidFill>
              </a:rPr>
              <a:t>searching the second half</a:t>
            </a:r>
            <a:r>
              <a:rPr lang="en-US" dirty="0"/>
              <a:t> of the array</a:t>
            </a:r>
          </a:p>
          <a:p>
            <a:endParaRPr lang="en-US" dirty="0"/>
          </a:p>
          <a:p>
            <a:r>
              <a:rPr lang="en-US" dirty="0"/>
              <a:t>Algorithm </a:t>
            </a:r>
            <a:r>
              <a:rPr lang="en-US" dirty="0">
                <a:solidFill>
                  <a:srgbClr val="0070C0"/>
                </a:solidFill>
              </a:rPr>
              <a:t>continues halving </a:t>
            </a:r>
            <a:r>
              <a:rPr lang="en-US" dirty="0"/>
              <a:t>the array until data item is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2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maximum number of elements in the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– integer data (item) to be searched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position</a:t>
            </a: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– array subscript that holds value (if success)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         -1 if value not found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array[],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first = 0, last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numelems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- 1, middle, position = -1;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found = false;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!found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first &lt;= last){	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middle = (first + last) / 2; 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Calculate mid point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(array[middle] == value) {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If value is found at mid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found = true;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position = middle;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(array[middle] &gt; value)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//If value is in lower half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 = middle - 1;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 = middle + 1;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If value is in upper half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position;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7-Array Searching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</TotalTime>
  <Words>1363</Words>
  <Application>Microsoft Office PowerPoint</Application>
  <PresentationFormat>On-screen Show (4:3)</PresentationFormat>
  <Paragraphs>223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Tahoma</vt:lpstr>
      <vt:lpstr>Consolas</vt:lpstr>
      <vt:lpstr>Wingdings</vt:lpstr>
      <vt:lpstr>Default Design</vt:lpstr>
      <vt:lpstr>Data Structures</vt:lpstr>
      <vt:lpstr>Array Operations</vt:lpstr>
      <vt:lpstr>Array Operations: Search Algorithms</vt:lpstr>
      <vt:lpstr>Linear Search</vt:lpstr>
      <vt:lpstr>Linear Search Algorithm</vt:lpstr>
      <vt:lpstr>Calling Function searchList</vt:lpstr>
      <vt:lpstr>Discussion</vt:lpstr>
      <vt:lpstr>Binary Search</vt:lpstr>
      <vt:lpstr>Binary Search Algorithm</vt:lpstr>
      <vt:lpstr>Binary Search Example</vt:lpstr>
      <vt:lpstr>Calling Function binarySearch</vt:lpstr>
      <vt:lpstr>Efficiency Of Binary Search</vt:lpstr>
      <vt:lpstr>Any Question So Far?</vt:lpstr>
      <vt:lpstr>Discussion</vt:lpstr>
      <vt:lpstr>Array Operations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1037</cp:revision>
  <cp:lastPrinted>2013-10-17T07:59:38Z</cp:lastPrinted>
  <dcterms:created xsi:type="dcterms:W3CDTF">2007-03-29T10:37:57Z</dcterms:created>
  <dcterms:modified xsi:type="dcterms:W3CDTF">2021-03-31T03:18:51Z</dcterms:modified>
</cp:coreProperties>
</file>