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522" r:id="rId3"/>
    <p:sldId id="521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6" r:id="rId17"/>
    <p:sldId id="537" r:id="rId18"/>
    <p:sldId id="538" r:id="rId19"/>
    <p:sldId id="557" r:id="rId20"/>
    <p:sldId id="539" r:id="rId21"/>
    <p:sldId id="540" r:id="rId22"/>
    <p:sldId id="541" r:id="rId23"/>
    <p:sldId id="542" r:id="rId24"/>
    <p:sldId id="544" r:id="rId25"/>
    <p:sldId id="548" r:id="rId26"/>
    <p:sldId id="550" r:id="rId27"/>
    <p:sldId id="552" r:id="rId28"/>
    <p:sldId id="551" r:id="rId29"/>
    <p:sldId id="553" r:id="rId30"/>
    <p:sldId id="554" r:id="rId31"/>
    <p:sldId id="556" r:id="rId32"/>
    <p:sldId id="558" r:id="rId33"/>
    <p:sldId id="555" r:id="rId34"/>
    <p:sldId id="520" r:id="rId35"/>
    <p:sldId id="543" r:id="rId3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9" autoAdjust="0"/>
    <p:restoredTop sz="93614" autoAdjust="0"/>
  </p:normalViewPr>
  <p:slideViewPr>
    <p:cSldViewPr>
      <p:cViewPr varScale="1">
        <p:scale>
          <a:sx n="69" d="100"/>
          <a:sy n="69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</a:t>
            </a:r>
            <a:r>
              <a:rPr lang="en-GB"/>
              <a:t>-Array </a:t>
            </a:r>
            <a:r>
              <a:rPr lang="en-GB" dirty="0"/>
              <a:t>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8-Array Sorting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8. Array 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12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445213" y="4777346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35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1524000" y="4132263"/>
            <a:ext cx="595996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1        2       3        4        5         6</a:t>
            </a: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9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33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034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46" name="Rectangle 1035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47" name="Rectangle 1036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8" name="Rectangle 1037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49" name="Rectangle 1038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50" name="Rectangle 1039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101</a:t>
            </a:r>
          </a:p>
        </p:txBody>
      </p:sp>
      <p:sp>
        <p:nvSpPr>
          <p:cNvPr id="51" name="Rectangle 1040"/>
          <p:cNvSpPr>
            <a:spLocks noChangeArrowheads="1"/>
          </p:cNvSpPr>
          <p:nvPr/>
        </p:nvSpPr>
        <p:spPr bwMode="auto">
          <a:xfrm>
            <a:off x="1524000" y="4132263"/>
            <a:ext cx="584775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1       2        3       4         5         6</a:t>
            </a:r>
          </a:p>
        </p:txBody>
      </p:sp>
      <p:sp>
        <p:nvSpPr>
          <p:cNvPr id="52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3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4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8617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333FF"/>
                </a:solidFill>
                <a:latin typeface="+mn-lt"/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338986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5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101</a:t>
            </a: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1       2        3        4        5         6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7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5</a:t>
              </a: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5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426996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35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5559425" y="4752975"/>
            <a:ext cx="60593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  5</a:t>
            </a: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1       2        3       4         5         6</a:t>
            </a:r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101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895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1565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“Bubble 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only the largest value is correctly placed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>
                <a:solidFill>
                  <a:srgbClr val="0070C0"/>
                </a:solidFill>
              </a:rPr>
              <a:t>other values </a:t>
            </a:r>
            <a:r>
              <a:rPr lang="en-US" dirty="0"/>
              <a:t>are still </a:t>
            </a:r>
            <a:r>
              <a:rPr lang="en-US" dirty="0">
                <a:solidFill>
                  <a:srgbClr val="0070C0"/>
                </a:solidFill>
              </a:rPr>
              <a:t>out of order</a:t>
            </a:r>
          </a:p>
          <a:p>
            <a:endParaRPr lang="en-US" dirty="0"/>
          </a:p>
          <a:p>
            <a:r>
              <a:rPr lang="en-US" dirty="0"/>
              <a:t>So we need to </a:t>
            </a:r>
            <a:r>
              <a:rPr lang="en-US" dirty="0">
                <a:solidFill>
                  <a:srgbClr val="0070C0"/>
                </a:solidFill>
              </a:rPr>
              <a:t>repeat this process </a:t>
            </a:r>
            <a:r>
              <a:rPr lang="en-US" dirty="0"/>
              <a:t>,i.e., repeat “bubble up”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77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559425" y="4752975"/>
            <a:ext cx="60593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  5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1       2        3        4        5         6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101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895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3333FF"/>
                </a:solidFill>
                <a:latin typeface="+mn-lt"/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286829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Times to Repeat “Bubble 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we bubble an element, we place it in its correct location</a:t>
            </a:r>
          </a:p>
          <a:p>
            <a:endParaRPr lang="en-US" dirty="0"/>
          </a:p>
          <a:p>
            <a:r>
              <a:rPr lang="en-US" dirty="0"/>
              <a:t>If we have n elements…</a:t>
            </a:r>
          </a:p>
          <a:p>
            <a:pPr lvl="1"/>
            <a:r>
              <a:rPr lang="en-US" dirty="0"/>
              <a:t>Then we </a:t>
            </a:r>
            <a:r>
              <a:rPr lang="en-US" dirty="0">
                <a:solidFill>
                  <a:srgbClr val="0070C0"/>
                </a:solidFill>
              </a:rPr>
              <a:t>repeat</a:t>
            </a:r>
            <a:r>
              <a:rPr lang="en-US" dirty="0"/>
              <a:t> the “bubble up” process </a:t>
            </a:r>
            <a:r>
              <a:rPr lang="en-US" dirty="0">
                <a:solidFill>
                  <a:srgbClr val="0070C0"/>
                </a:solidFill>
              </a:rPr>
              <a:t>n – 1 times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0070C0"/>
                </a:solidFill>
              </a:rPr>
              <a:t>guarantees</a:t>
            </a:r>
            <a:r>
              <a:rPr lang="en-US" dirty="0"/>
              <a:t> all n elements are </a:t>
            </a:r>
            <a:r>
              <a:rPr lang="en-US" dirty="0">
                <a:solidFill>
                  <a:srgbClr val="0070C0"/>
                </a:solidFill>
              </a:rPr>
              <a:t>correctly placed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5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“Bubbling” All the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400527" y="1268760"/>
            <a:ext cx="6518275" cy="949326"/>
            <a:chOff x="644" y="1072"/>
            <a:chExt cx="4106" cy="59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5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1395765" y="2187923"/>
            <a:ext cx="6518275" cy="949326"/>
            <a:chOff x="641" y="1651"/>
            <a:chExt cx="4106" cy="598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 101</a:t>
              </a: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1400527" y="3099150"/>
            <a:ext cx="6518275" cy="949326"/>
            <a:chOff x="644" y="2225"/>
            <a:chExt cx="4106" cy="598"/>
          </a:xfrm>
        </p:grpSpPr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8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48" name="Group 74"/>
          <p:cNvGrpSpPr>
            <a:grpSpLocks/>
          </p:cNvGrpSpPr>
          <p:nvPr/>
        </p:nvGrpSpPr>
        <p:grpSpPr bwMode="auto">
          <a:xfrm>
            <a:off x="1395765" y="3981800"/>
            <a:ext cx="6518275" cy="949326"/>
            <a:chOff x="641" y="2781"/>
            <a:chExt cx="4106" cy="598"/>
          </a:xfrm>
        </p:grpSpPr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35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5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62" name="Group 75"/>
          <p:cNvGrpSpPr>
            <a:grpSpLocks/>
          </p:cNvGrpSpPr>
          <p:nvPr/>
        </p:nvGrpSpPr>
        <p:grpSpPr bwMode="auto">
          <a:xfrm>
            <a:off x="1395765" y="4902552"/>
            <a:ext cx="6518275" cy="949326"/>
            <a:chOff x="641" y="3361"/>
            <a:chExt cx="4106" cy="598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35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12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5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1       2        3        4        5          6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grpSp>
        <p:nvGrpSpPr>
          <p:cNvPr id="76" name="Group 78"/>
          <p:cNvGrpSpPr>
            <a:grpSpLocks/>
          </p:cNvGrpSpPr>
          <p:nvPr/>
        </p:nvGrpSpPr>
        <p:grpSpPr bwMode="auto">
          <a:xfrm>
            <a:off x="222602" y="1694208"/>
            <a:ext cx="1044574" cy="4106863"/>
            <a:chOff x="204" y="1350"/>
            <a:chExt cx="658" cy="2587"/>
          </a:xfrm>
        </p:grpSpPr>
        <p:sp>
          <p:nvSpPr>
            <p:cNvPr id="77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 rot="16200000">
              <a:off x="62" y="2477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3333FF"/>
                  </a:solidFill>
                  <a:latin typeface="+mn-lt"/>
                </a:rPr>
                <a:t>N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1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Number of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971600" y="1392412"/>
            <a:ext cx="6518275" cy="949326"/>
            <a:chOff x="641" y="3361"/>
            <a:chExt cx="4106" cy="598"/>
          </a:xfrm>
        </p:grpSpPr>
        <p:sp>
          <p:nvSpPr>
            <p:cNvPr id="7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4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15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42</a:t>
              </a:r>
            </a:p>
          </p:txBody>
        </p:sp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77</a:t>
              </a: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101</a:t>
              </a:r>
            </a:p>
          </p:txBody>
        </p:sp>
        <p:sp>
          <p:nvSpPr>
            <p:cNvPr id="18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1       2        3        4         5       6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981125" y="2240133"/>
            <a:ext cx="6523038" cy="949326"/>
            <a:chOff x="668" y="1594"/>
            <a:chExt cx="4109" cy="598"/>
          </a:xfrm>
        </p:grpSpPr>
        <p:grpSp>
          <p:nvGrpSpPr>
            <p:cNvPr id="21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98"/>
              <a:chOff x="644" y="1072"/>
              <a:chExt cx="4106" cy="598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77</a:t>
                </a:r>
              </a:p>
            </p:txBody>
          </p:sp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35</a:t>
                </a:r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42</a:t>
                </a:r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8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 5</a:t>
                </a:r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75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1       2        3        4         5       6</a:t>
                </a:r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 </a:t>
                </a:r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101</a:t>
                </a:r>
              </a:p>
            </p:txBody>
          </p:sp>
        </p:grp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6" name="Group 80"/>
          <p:cNvGrpSpPr>
            <a:grpSpLocks/>
          </p:cNvGrpSpPr>
          <p:nvPr/>
        </p:nvGrpSpPr>
        <p:grpSpPr bwMode="auto">
          <a:xfrm>
            <a:off x="976363" y="3159296"/>
            <a:ext cx="6523037" cy="949326"/>
            <a:chOff x="940" y="1661"/>
            <a:chExt cx="4109" cy="598"/>
          </a:xfrm>
        </p:grpSpPr>
        <p:grpSp>
          <p:nvGrpSpPr>
            <p:cNvPr id="37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98"/>
              <a:chOff x="641" y="1651"/>
              <a:chExt cx="4106" cy="598"/>
            </a:xfrm>
          </p:grpSpPr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5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31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5</a:t>
                </a:r>
              </a:p>
            </p:txBody>
          </p:sp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42</a:t>
                </a:r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35</a:t>
                </a:r>
              </a:p>
            </p:txBody>
          </p:sp>
          <p:sp>
            <p:nvSpPr>
              <p:cNvPr id="49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1       2        3        4        5          6</a:t>
                </a: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52" name="Group 81"/>
          <p:cNvGrpSpPr>
            <a:grpSpLocks/>
          </p:cNvGrpSpPr>
          <p:nvPr/>
        </p:nvGrpSpPr>
        <p:grpSpPr bwMode="auto">
          <a:xfrm>
            <a:off x="976363" y="4070523"/>
            <a:ext cx="6527800" cy="949326"/>
            <a:chOff x="940" y="2235"/>
            <a:chExt cx="4112" cy="598"/>
          </a:xfrm>
        </p:grpSpPr>
        <p:grpSp>
          <p:nvGrpSpPr>
            <p:cNvPr id="53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98"/>
              <a:chOff x="644" y="2225"/>
              <a:chExt cx="4106" cy="598"/>
            </a:xfrm>
          </p:grpSpPr>
          <p:sp>
            <p:nvSpPr>
              <p:cNvPr id="55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56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7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0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42</a:t>
                </a:r>
              </a:p>
            </p:txBody>
          </p:sp>
          <p:sp>
            <p:nvSpPr>
              <p:cNvPr id="62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31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5</a:t>
                </a:r>
              </a:p>
            </p:txBody>
          </p:sp>
          <p:sp>
            <p:nvSpPr>
              <p:cNvPr id="63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35</a:t>
                </a:r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65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66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1        2       3        4        5          6</a:t>
                </a:r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54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68" name="Group 82"/>
          <p:cNvGrpSpPr>
            <a:grpSpLocks/>
          </p:cNvGrpSpPr>
          <p:nvPr/>
        </p:nvGrpSpPr>
        <p:grpSpPr bwMode="auto">
          <a:xfrm>
            <a:off x="971600" y="4953167"/>
            <a:ext cx="6527800" cy="949324"/>
            <a:chOff x="937" y="2791"/>
            <a:chExt cx="4112" cy="598"/>
          </a:xfrm>
        </p:grpSpPr>
        <p:grpSp>
          <p:nvGrpSpPr>
            <p:cNvPr id="69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98"/>
              <a:chOff x="641" y="2781"/>
              <a:chExt cx="4106" cy="598"/>
            </a:xfrm>
          </p:grpSpPr>
          <p:sp>
            <p:nvSpPr>
              <p:cNvPr id="71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72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7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42</a:t>
                </a:r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35</a:t>
                </a:r>
              </a:p>
            </p:txBody>
          </p:sp>
          <p:sp>
            <p:nvSpPr>
              <p:cNvPr id="79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8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  5</a:t>
                </a:r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>
                    <a:latin typeface="+mn-lt"/>
                  </a:rPr>
                  <a:t>12</a:t>
                </a:r>
              </a:p>
            </p:txBody>
          </p:sp>
          <p:sp>
            <p:nvSpPr>
              <p:cNvPr id="81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43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77</a:t>
                </a:r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8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latin typeface="+mn-lt"/>
                  </a:rPr>
                  <a:t>1        2       3        4        5          6</a:t>
                </a:r>
              </a:p>
            </p:txBody>
          </p:sp>
          <p:sp>
            <p:nvSpPr>
              <p:cNvPr id="83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55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0070C0"/>
                    </a:solidFill>
                    <a:latin typeface="+mn-lt"/>
                  </a:rPr>
                  <a:t> 101</a:t>
                </a:r>
              </a:p>
            </p:txBody>
          </p:sp>
        </p:grpSp>
        <p:sp>
          <p:nvSpPr>
            <p:cNvPr id="70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985888" y="1817856"/>
            <a:ext cx="6518275" cy="46196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01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Number of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“bubble up”</a:t>
            </a:r>
            <a:r>
              <a:rPr lang="en-US" dirty="0"/>
              <a:t>, we only need to do </a:t>
            </a:r>
            <a:r>
              <a:rPr lang="en-US" dirty="0">
                <a:solidFill>
                  <a:srgbClr val="0070C0"/>
                </a:solidFill>
              </a:rPr>
              <a:t>SIZE - k comparisons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This is the 4</a:t>
            </a:r>
            <a:r>
              <a:rPr lang="en-US" baseline="30000" dirty="0"/>
              <a:t>th</a:t>
            </a:r>
            <a:r>
              <a:rPr lang="en-US" dirty="0"/>
              <a:t> “bubble up”</a:t>
            </a:r>
          </a:p>
          <a:p>
            <a:pPr lvl="1"/>
            <a:r>
              <a:rPr lang="en-US" dirty="0"/>
              <a:t>SIZE of the array is 6</a:t>
            </a:r>
          </a:p>
          <a:p>
            <a:pPr lvl="1"/>
            <a:r>
              <a:rPr lang="en-US" dirty="0"/>
              <a:t>Thus we have 2 comparisons to do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284288" y="3789040"/>
            <a:ext cx="6518275" cy="949326"/>
            <a:chOff x="641" y="2781"/>
            <a:chExt cx="4106" cy="598"/>
          </a:xfrm>
        </p:grpSpPr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42</a:t>
              </a: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5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 35</a:t>
              </a: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77</a:t>
              </a:r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1         2      3        4        5          6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</a:t>
              </a:r>
              <a:r>
                <a:rPr lang="en-US" altLang="en-US" dirty="0">
                  <a:solidFill>
                    <a:srgbClr val="0070C0"/>
                  </a:solidFill>
                  <a:latin typeface="+mn-lt"/>
                </a:rPr>
                <a:t>101</a:t>
              </a:r>
            </a:p>
          </p:txBody>
        </p:sp>
      </p:grp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1274763" y="4214486"/>
            <a:ext cx="3074987" cy="461963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1" name="AutoShape 34"/>
          <p:cNvSpPr>
            <a:spLocks/>
          </p:cNvSpPr>
          <p:nvPr/>
        </p:nvSpPr>
        <p:spPr bwMode="auto">
          <a:xfrm rot="16200000">
            <a:off x="2132013" y="4279573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2" name="AutoShape 35"/>
          <p:cNvSpPr>
            <a:spLocks/>
          </p:cNvSpPr>
          <p:nvPr/>
        </p:nvSpPr>
        <p:spPr bwMode="auto">
          <a:xfrm rot="16200000">
            <a:off x="3175001" y="4552623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45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BubbleSort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a[],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ARRAY_SIZE)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pass = 1; pass &lt; ARRAY_SIZE; pass++)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N – 1 passes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 ARRAY_SIZE - pass;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//0–&gt;(SIZE-PASS) steps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&gt; a[i+1])</a:t>
            </a:r>
            <a:r>
              <a:rPr lang="en-US" altLang="en-US" sz="1600" dirty="0">
                <a:solidFill>
                  <a:srgbClr val="92D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swap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= a[i+1];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a[i+1] =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/>
              <a:t>Sorting takes an </a:t>
            </a:r>
            <a:r>
              <a:rPr lang="en-US" dirty="0">
                <a:solidFill>
                  <a:srgbClr val="0070C0"/>
                </a:solidFill>
              </a:rPr>
              <a:t>unordered collection </a:t>
            </a:r>
            <a:r>
              <a:rPr lang="en-US" dirty="0"/>
              <a:t>and makes its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one</a:t>
            </a:r>
          </a:p>
          <a:p>
            <a:r>
              <a:rPr lang="en-US" dirty="0"/>
              <a:t>Let A be a list of n elements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…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 memory</a:t>
            </a:r>
          </a:p>
          <a:p>
            <a:r>
              <a:rPr lang="en-US" dirty="0"/>
              <a:t>Sorting A refers to the operation of rearranging the contents of 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Ascending order </a:t>
            </a:r>
            <a:r>
              <a:rPr lang="en-US" dirty="0"/>
              <a:t>(numerically or lexicographically)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&lt;=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&lt;= … &lt;=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Descending order</a:t>
            </a:r>
            <a:r>
              <a:rPr lang="en-US" dirty="0"/>
              <a:t> (numerically or lexicographically)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&gt;= A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&gt;= … &gt;=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771799" y="5289480"/>
            <a:ext cx="591947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1           2           3           4             5            6</a:t>
            </a:r>
          </a:p>
        </p:txBody>
      </p: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498487" y="5685177"/>
            <a:ext cx="6238375" cy="461963"/>
            <a:chOff x="560" y="4010"/>
            <a:chExt cx="2942" cy="388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60" y="4010"/>
              <a:ext cx="2942" cy="3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+mn-lt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015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491" y="4023"/>
              <a:ext cx="4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979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508" y="4023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052" y="4034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5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5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12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35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42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77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28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101</a:t>
              </a:r>
            </a:p>
          </p:txBody>
        </p:sp>
      </p:grp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507411" y="4992035"/>
            <a:ext cx="0" cy="59489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1794373" y="4077072"/>
            <a:ext cx="591947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1           2           3           4             5            6</a:t>
            </a:r>
          </a:p>
        </p:txBody>
      </p:sp>
      <p:grpSp>
        <p:nvGrpSpPr>
          <p:cNvPr id="35" name="Group 17"/>
          <p:cNvGrpSpPr>
            <a:grpSpLocks/>
          </p:cNvGrpSpPr>
          <p:nvPr/>
        </p:nvGrpSpPr>
        <p:grpSpPr bwMode="auto">
          <a:xfrm>
            <a:off x="1476532" y="4463423"/>
            <a:ext cx="6263820" cy="459581"/>
            <a:chOff x="539" y="4012"/>
            <a:chExt cx="2954" cy="386"/>
          </a:xfrm>
        </p:grpSpPr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539" y="4012"/>
              <a:ext cx="2954" cy="38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+mn-lt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015" y="4040"/>
              <a:ext cx="0" cy="3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1491" y="4027"/>
              <a:ext cx="4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1979" y="4027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2508" y="4027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3052" y="4020"/>
              <a:ext cx="0" cy="3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77</a:t>
              </a: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42</a:t>
              </a: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35</a:t>
              </a:r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1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12</a:t>
              </a: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85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101</a:t>
              </a: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15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8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Sorted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>
                <a:solidFill>
                  <a:srgbClr val="0070C0"/>
                </a:solidFill>
              </a:rPr>
              <a:t>elements were already sorted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if only a few elements are out of place and after a couple of “bubble ups,” the collection is sorted?</a:t>
            </a:r>
          </a:p>
          <a:p>
            <a:endParaRPr lang="en-US" dirty="0"/>
          </a:p>
          <a:p>
            <a:r>
              <a:rPr lang="en-US" dirty="0"/>
              <a:t>We want to be </a:t>
            </a:r>
            <a:r>
              <a:rPr lang="en-US" dirty="0">
                <a:solidFill>
                  <a:srgbClr val="0070C0"/>
                </a:solidFill>
              </a:rPr>
              <a:t>able to detect </a:t>
            </a:r>
            <a:r>
              <a:rPr lang="en-US" dirty="0"/>
              <a:t>this and </a:t>
            </a:r>
            <a:r>
              <a:rPr lang="en-US" dirty="0">
                <a:solidFill>
                  <a:srgbClr val="0070C0"/>
                </a:solidFill>
              </a:rPr>
              <a:t>“stop early”!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74113" y="4149086"/>
            <a:ext cx="6518275" cy="949326"/>
            <a:chOff x="641" y="3361"/>
            <a:chExt cx="4106" cy="59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23" y="3624"/>
              <a:ext cx="3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039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35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55" y="3629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12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45" y="3626"/>
              <a:ext cx="3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5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80" y="3624"/>
              <a:ext cx="4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77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38" y="3361"/>
              <a:ext cx="3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1        2       3       4         5          6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29" y="3624"/>
              <a:ext cx="5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 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62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Boolean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</a:t>
            </a:r>
            <a:r>
              <a:rPr lang="en-US" dirty="0" err="1"/>
              <a:t>boolean</a:t>
            </a:r>
            <a:r>
              <a:rPr lang="en-US" dirty="0"/>
              <a:t> variable to determine if any swapping occurred during the “bubble up”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0070C0"/>
                </a:solidFill>
              </a:rPr>
              <a:t>no swapping occurred</a:t>
            </a:r>
            <a:r>
              <a:rPr lang="en-US" dirty="0"/>
              <a:t>, then we know that the collection is </a:t>
            </a:r>
            <a:r>
              <a:rPr lang="en-US" dirty="0">
                <a:solidFill>
                  <a:srgbClr val="0070C0"/>
                </a:solidFill>
              </a:rPr>
              <a:t>already sorted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boolean</a:t>
            </a:r>
            <a:r>
              <a:rPr lang="en-US" dirty="0"/>
              <a:t> “flag” needs to be </a:t>
            </a:r>
            <a:r>
              <a:rPr lang="en-US" dirty="0">
                <a:solidFill>
                  <a:srgbClr val="0070C0"/>
                </a:solidFill>
              </a:rPr>
              <a:t>reset after each “bubble up”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66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pass =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exchanges;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exchanges = false;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 ARRAY_SIZE-pass;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(a[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 &gt; a[i+1])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a[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 = a[i+1];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a[i+1] = </a:t>
            </a:r>
            <a:r>
              <a:rPr lang="en-US" alt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exchanges = true;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pass++;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(exchanges);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45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Selection Sort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3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entire array as the unsorted portion of the array</a:t>
            </a:r>
          </a:p>
          <a:p>
            <a:endParaRPr lang="en-US" dirty="0"/>
          </a:p>
          <a:p>
            <a:r>
              <a:rPr lang="en-US" dirty="0"/>
              <a:t>While the unsorted portion of the array has more than one element:</a:t>
            </a:r>
          </a:p>
          <a:p>
            <a:pPr lvl="1"/>
            <a:r>
              <a:rPr lang="en-US" dirty="0"/>
              <a:t>Find its largest element</a:t>
            </a:r>
          </a:p>
          <a:p>
            <a:pPr lvl="1"/>
            <a:r>
              <a:rPr lang="en-US" dirty="0"/>
              <a:t>Swap with last element (assuming their values are different)</a:t>
            </a:r>
          </a:p>
          <a:p>
            <a:pPr lvl="1"/>
            <a:r>
              <a:rPr lang="en-US" dirty="0"/>
              <a:t>Reduce the size of the unsorted portion of the array by 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1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45489" y="1340768"/>
            <a:ext cx="8352928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Original Array          14       2       10        5        1       3       </a:t>
            </a:r>
            <a:r>
              <a:rPr lang="en-US" sz="2000" b="1" dirty="0">
                <a:solidFill>
                  <a:srgbClr val="0070C0"/>
                </a:solidFill>
              </a:rPr>
              <a:t>17</a:t>
            </a:r>
            <a:r>
              <a:rPr lang="en-US" sz="2000" dirty="0"/>
              <a:t>       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533721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86666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7897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09985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02073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33304" y="1339034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42233" y="1340768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4321" y="1329617"/>
            <a:ext cx="0" cy="411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445489" y="2358297"/>
            <a:ext cx="8352928" cy="422631"/>
            <a:chOff x="445489" y="2358297"/>
            <a:chExt cx="8352928" cy="422631"/>
          </a:xfrm>
        </p:grpSpPr>
        <p:sp>
          <p:nvSpPr>
            <p:cNvPr id="35" name="TextBox 34"/>
            <p:cNvSpPr txBox="1"/>
            <p:nvPr/>
          </p:nvSpPr>
          <p:spPr>
            <a:xfrm>
              <a:off x="445489" y="2369448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1                    </a:t>
              </a:r>
              <a:r>
                <a:rPr lang="en-US" sz="2000" b="1" dirty="0">
                  <a:solidFill>
                    <a:srgbClr val="0070C0"/>
                  </a:solidFill>
                </a:rPr>
                <a:t>14 </a:t>
              </a:r>
              <a:r>
                <a:rPr lang="en-US" sz="2000" dirty="0"/>
                <a:t>      2       10        5        1       3        7       17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533721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386666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17897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09985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702073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433304" y="2367714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142233" y="236944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78925" y="2358297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1291" y="3366409"/>
            <a:ext cx="8352928" cy="422631"/>
            <a:chOff x="451291" y="3366409"/>
            <a:chExt cx="8352928" cy="422631"/>
          </a:xfrm>
        </p:grpSpPr>
        <p:sp>
          <p:nvSpPr>
            <p:cNvPr id="44" name="TextBox 43"/>
            <p:cNvSpPr txBox="1"/>
            <p:nvPr/>
          </p:nvSpPr>
          <p:spPr>
            <a:xfrm>
              <a:off x="451291" y="3377560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2                    7        2       </a:t>
              </a:r>
              <a:r>
                <a:rPr lang="en-US" sz="2000" b="1" dirty="0">
                  <a:solidFill>
                    <a:srgbClr val="0070C0"/>
                  </a:solidFill>
                </a:rPr>
                <a:t>10 </a:t>
              </a:r>
              <a:r>
                <a:rPr lang="en-US" sz="2000" dirty="0"/>
                <a:t>       5        1       3       14       17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539523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92468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123699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915787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07875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439106" y="3375826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48035" y="337756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40123" y="3366409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56393" y="4446529"/>
            <a:ext cx="8352928" cy="422631"/>
            <a:chOff x="456393" y="4446529"/>
            <a:chExt cx="8352928" cy="422631"/>
          </a:xfrm>
        </p:grpSpPr>
        <p:sp>
          <p:nvSpPr>
            <p:cNvPr id="53" name="TextBox 52"/>
            <p:cNvSpPr txBox="1"/>
            <p:nvPr/>
          </p:nvSpPr>
          <p:spPr>
            <a:xfrm>
              <a:off x="456393" y="4457680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3                    </a:t>
              </a:r>
              <a:r>
                <a:rPr lang="en-US" sz="2000" b="1" dirty="0">
                  <a:solidFill>
                    <a:srgbClr val="0070C0"/>
                  </a:solidFill>
                </a:rPr>
                <a:t>7</a:t>
              </a:r>
              <a:r>
                <a:rPr lang="en-US" sz="2000" dirty="0"/>
                <a:t>         2        3        5        1      10      14       17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44625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397570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128801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20889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12977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444208" y="4455946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53137" y="4457680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945225" y="4446529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56393" y="5598657"/>
            <a:ext cx="8352928" cy="422631"/>
            <a:chOff x="456393" y="5598657"/>
            <a:chExt cx="8352928" cy="422631"/>
          </a:xfrm>
        </p:grpSpPr>
        <p:sp>
          <p:nvSpPr>
            <p:cNvPr id="62" name="TextBox 61"/>
            <p:cNvSpPr txBox="1"/>
            <p:nvPr/>
          </p:nvSpPr>
          <p:spPr>
            <a:xfrm>
              <a:off x="456393" y="5609808"/>
              <a:ext cx="8352928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Pass 4                    1         2        3        5        7      10       14       17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544625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97570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28801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20889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12977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444208" y="5608074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153137" y="5609808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945225" y="5598657"/>
              <a:ext cx="0" cy="411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3032552" y="2790345"/>
            <a:ext cx="5765865" cy="983089"/>
            <a:chOff x="3032552" y="2790345"/>
            <a:chExt cx="5765865" cy="983089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32552" y="2790345"/>
              <a:ext cx="4613737" cy="57411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3032552" y="2799358"/>
              <a:ext cx="4613737" cy="56509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7153137" y="3387928"/>
              <a:ext cx="1645280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499992" y="3796573"/>
            <a:ext cx="4319387" cy="1066035"/>
            <a:chOff x="4499992" y="3796573"/>
            <a:chExt cx="4319387" cy="1066035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499992" y="3796573"/>
              <a:ext cx="2383369" cy="638586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53" idx="0"/>
            </p:cNvCxnSpPr>
            <p:nvPr/>
          </p:nvCxnSpPr>
          <p:spPr>
            <a:xfrm flipH="1">
              <a:off x="4632857" y="3809827"/>
              <a:ext cx="2099731" cy="64785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6444208" y="4477102"/>
              <a:ext cx="2375171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487812" y="1752029"/>
            <a:ext cx="1312749" cy="1025212"/>
            <a:chOff x="7487812" y="1752029"/>
            <a:chExt cx="1312749" cy="1025212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7759754" y="1752029"/>
              <a:ext cx="670127" cy="59124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7487812" y="1760788"/>
              <a:ext cx="893017" cy="60904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7981069" y="2391735"/>
              <a:ext cx="819492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33721" y="4857791"/>
            <a:ext cx="6274753" cy="1152127"/>
            <a:chOff x="2533721" y="4857791"/>
            <a:chExt cx="6274753" cy="115212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893515" y="4857791"/>
              <a:ext cx="3192761" cy="73891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3001856" y="4880311"/>
              <a:ext cx="3084420" cy="72754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533721" y="5624412"/>
              <a:ext cx="6274753" cy="385506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 array of integers in ascending order</a:t>
            </a:r>
          </a:p>
          <a:p>
            <a:pPr marL="0" indent="0">
              <a:buNone/>
            </a:pP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select(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data[],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size){  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temp;    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for swap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;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index of max value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rightmost=size-1; rightmost&gt;0; rightmost--){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//find the largest item in the unsorted portion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//rightmost is the end point of the unsorted part of array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= 0;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//points the largest element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current=1; current&lt;=rightmost; current++)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	   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 if 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(data[current] &gt;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	        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= current;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//swap the largest item with last item if necessary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sz="155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(data[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 &gt; data[rightmost]){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temp =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]; 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swap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data[</a:t>
            </a:r>
            <a:r>
              <a:rPr lang="en-US" sz="1550" dirty="0" err="1">
                <a:latin typeface="Consolas" panose="020B0609020204030204" pitchFamily="49" charset="0"/>
                <a:cs typeface="Courier New" panose="02070309020205020404" pitchFamily="49" charset="0"/>
              </a:rPr>
              <a:t>max_index</a:t>
            </a: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] = data[rightmost];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	    data[rightmost] = temp;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vs.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bubble sort is inefficient for large arrays </a:t>
            </a:r>
          </a:p>
          <a:p>
            <a:pPr lvl="1"/>
            <a:r>
              <a:rPr lang="en-US" dirty="0"/>
              <a:t>Items only move by one element at a time</a:t>
            </a:r>
          </a:p>
          <a:p>
            <a:endParaRPr lang="en-US" dirty="0"/>
          </a:p>
          <a:p>
            <a:r>
              <a:rPr lang="en-US" dirty="0"/>
              <a:t>The selection sort moves each item only once to its final position </a:t>
            </a:r>
          </a:p>
          <a:p>
            <a:pPr lvl="1"/>
            <a:r>
              <a:rPr lang="en-US" dirty="0"/>
              <a:t>Makes fewer exchanges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Insertion Sort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2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is divided into two parts: sorted and unsorted </a:t>
            </a:r>
          </a:p>
          <a:p>
            <a:endParaRPr lang="en-US" dirty="0"/>
          </a:p>
          <a:p>
            <a:r>
              <a:rPr lang="en-US" dirty="0"/>
              <a:t>In each pass, the following steps are performed </a:t>
            </a:r>
          </a:p>
          <a:p>
            <a:pPr lvl="1"/>
            <a:r>
              <a:rPr lang="en-US" dirty="0"/>
              <a:t>First element of the unsorted part (i.e., sub-list) is picked up</a:t>
            </a:r>
          </a:p>
          <a:p>
            <a:pPr lvl="1"/>
            <a:r>
              <a:rPr lang="en-US" dirty="0"/>
              <a:t>Transferred to the sorted sub-list </a:t>
            </a:r>
          </a:p>
          <a:p>
            <a:pPr lvl="1"/>
            <a:r>
              <a:rPr lang="en-US" dirty="0"/>
              <a:t>Inserted at the appropriate place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 list of n elements will take at most n-1 passes to sort the data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3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arrange a set of items in sequence</a:t>
            </a:r>
          </a:p>
          <a:p>
            <a:endParaRPr lang="en-US" dirty="0"/>
          </a:p>
          <a:p>
            <a:r>
              <a:rPr lang="en-US" dirty="0"/>
              <a:t>25~50% of all computing power is used for sorting activities. </a:t>
            </a:r>
          </a:p>
          <a:p>
            <a:endParaRPr lang="en-US" dirty="0"/>
          </a:p>
          <a:p>
            <a:r>
              <a:rPr lang="en-US" dirty="0"/>
              <a:t>Possible reasons: </a:t>
            </a:r>
          </a:p>
          <a:p>
            <a:pPr lvl="1"/>
            <a:r>
              <a:rPr lang="en-US" dirty="0"/>
              <a:t>Many applications require sorting</a:t>
            </a:r>
          </a:p>
          <a:p>
            <a:pPr lvl="1"/>
            <a:r>
              <a:rPr lang="en-US" dirty="0"/>
              <a:t>Many applications perform sorting when they don't have to</a:t>
            </a:r>
          </a:p>
          <a:p>
            <a:pPr lvl="1"/>
            <a:r>
              <a:rPr lang="en-US" dirty="0"/>
              <a:t>Many applications use inefficient sorting algorithms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6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73935"/>
              </p:ext>
            </p:extLst>
          </p:nvPr>
        </p:nvGraphicFramePr>
        <p:xfrm>
          <a:off x="738496" y="1640160"/>
          <a:ext cx="5670936" cy="5029200"/>
        </p:xfrm>
        <a:graphic>
          <a:graphicData uri="http://schemas.openxmlformats.org/drawingml/2006/table">
            <a:tbl>
              <a:tblPr/>
              <a:tblGrid>
                <a:gridCol w="945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648944" y="1700808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Original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733082" y="2617413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54984" y="3504729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After pass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2588" y="4451071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32588" y="5397413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32588" y="6284729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After pass 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419872" y="1207714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Unsorted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67544" y="1166237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Times New Roman" panose="02020603050405020304" pitchFamily="18" charset="0"/>
              </a:rPr>
              <a:t>Sorted Array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6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Item&gt;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insertionSort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(Item a[],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Item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a[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 j=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 j&gt;0 &amp;&amp;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 a[j-1]; j--){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a[j] = a[j-1];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a[j]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1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vs.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will perform less comparisons than selection sort, depending on the degree of "</a:t>
            </a:r>
            <a:r>
              <a:rPr lang="en-US" dirty="0" err="1"/>
              <a:t>sortedness</a:t>
            </a:r>
            <a:r>
              <a:rPr lang="en-US" dirty="0"/>
              <a:t>" of the array</a:t>
            </a:r>
          </a:p>
          <a:p>
            <a:pPr lvl="1"/>
            <a:r>
              <a:rPr lang="en-US" dirty="0"/>
              <a:t>Selection sort must scan the remaining unsorted part of the array when placing an element</a:t>
            </a:r>
          </a:p>
          <a:p>
            <a:pPr lvl="1"/>
            <a:r>
              <a:rPr lang="en-US" dirty="0"/>
              <a:t>Insertion sort only scans as many elements as necessary</a:t>
            </a:r>
          </a:p>
          <a:p>
            <a:pPr lvl="1"/>
            <a:r>
              <a:rPr lang="en-US" dirty="0"/>
              <a:t>When the array is already sorted or almost sorted, insertion sort performs in O(n) time</a:t>
            </a:r>
          </a:p>
          <a:p>
            <a:endParaRPr lang="en-US" dirty="0"/>
          </a:p>
          <a:p>
            <a:r>
              <a:rPr lang="en-US" dirty="0"/>
              <a:t>Number of swaps by Selection sort is in O(n), while in insertion sort it is in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9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1" y="1412776"/>
            <a:ext cx="8715969" cy="22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performs sorting by repeatedly putting the largest element in the unsorted portion of the array to the end of this unsorted portion until the whole array is sorted. </a:t>
            </a:r>
          </a:p>
          <a:p>
            <a:endParaRPr lang="en-US" dirty="0"/>
          </a:p>
          <a:p>
            <a:r>
              <a:rPr lang="en-US" dirty="0"/>
              <a:t>It is similar to the way that many people do their sorting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5-Array Sorting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7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a list of student ID, names, and scores in a table (sorted by ID or name) for easy checking</a:t>
            </a:r>
          </a:p>
          <a:p>
            <a:endParaRPr lang="en-US" dirty="0"/>
          </a:p>
          <a:p>
            <a:r>
              <a:rPr lang="en-US" dirty="0"/>
              <a:t>To prepare a list of scores before letter grade assignment</a:t>
            </a:r>
          </a:p>
          <a:p>
            <a:endParaRPr lang="en-US" dirty="0"/>
          </a:p>
          <a:p>
            <a:r>
              <a:rPr lang="en-US" dirty="0"/>
              <a:t>To produce a list of horses after a race (sorted by the finishing times) for payoff calculation</a:t>
            </a:r>
          </a:p>
          <a:p>
            <a:endParaRPr lang="en-US" dirty="0"/>
          </a:p>
          <a:p>
            <a:r>
              <a:rPr lang="en-US" dirty="0"/>
              <a:t>To prepare an originally unsorted array for ordered binary searching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endParaRPr lang="en-US" dirty="0"/>
          </a:p>
          <a:p>
            <a:r>
              <a:rPr lang="en-US" dirty="0"/>
              <a:t>Selection sort</a:t>
            </a:r>
          </a:p>
          <a:p>
            <a:endParaRPr lang="en-US" dirty="0"/>
          </a:p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Merge sort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Quick sort (very efficient method for most applications)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7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63688" y="341033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Bubble Sort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5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066800" y="4132263"/>
            <a:ext cx="7086600" cy="1181100"/>
            <a:chOff x="1066800" y="4132263"/>
            <a:chExt cx="7086600" cy="11811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20913" y="4587875"/>
              <a:ext cx="0" cy="712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238500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276725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386388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540500" y="4600575"/>
              <a:ext cx="0" cy="700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958013" y="4767263"/>
              <a:ext cx="38151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5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516438" y="47545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12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30588" y="47672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344738" y="4767263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376363" y="4781550"/>
              <a:ext cx="577081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559425" y="4752975"/>
              <a:ext cx="772647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+mn-lt"/>
                </a:rPr>
                <a:t>101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66800" y="4132263"/>
              <a:ext cx="7086600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latin typeface="+mn-lt"/>
                </a:rPr>
                <a:t>    1       2        3        4        5         6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74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20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1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2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3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4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6" name="Rectangle 2058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27" name="Rectangle 2059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28" name="Rectangle 2060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35</a:t>
            </a:r>
          </a:p>
        </p:txBody>
      </p:sp>
      <p:sp>
        <p:nvSpPr>
          <p:cNvPr id="29" name="Rectangle 2061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42</a:t>
            </a:r>
          </a:p>
        </p:txBody>
      </p:sp>
      <p:sp>
        <p:nvSpPr>
          <p:cNvPr id="30" name="Rectangle 2062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31" name="Rectangle 2063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32" name="Rectangle 2064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1       2       3        4         5         6</a:t>
            </a:r>
          </a:p>
        </p:txBody>
      </p:sp>
      <p:sp>
        <p:nvSpPr>
          <p:cNvPr id="33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4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35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36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37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42</a:t>
              </a:r>
            </a:p>
          </p:txBody>
        </p:sp>
        <p:sp>
          <p:nvSpPr>
            <p:cNvPr id="38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8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Bubbling Up the Largest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a collection of elements</a:t>
            </a:r>
          </a:p>
          <a:p>
            <a:endParaRPr lang="en-US" dirty="0"/>
          </a:p>
          <a:p>
            <a:r>
              <a:rPr lang="en-US" dirty="0"/>
              <a:t>Move from the </a:t>
            </a:r>
            <a:r>
              <a:rPr lang="en-US" dirty="0">
                <a:solidFill>
                  <a:srgbClr val="0070C0"/>
                </a:solidFill>
              </a:rPr>
              <a:t>front to the end</a:t>
            </a:r>
          </a:p>
          <a:p>
            <a:endParaRPr lang="en-US" dirty="0"/>
          </a:p>
          <a:p>
            <a:r>
              <a:rPr lang="en-US" dirty="0"/>
              <a:t>“Bubble” the </a:t>
            </a:r>
            <a:r>
              <a:rPr lang="en-US" dirty="0">
                <a:solidFill>
                  <a:srgbClr val="0070C0"/>
                </a:solidFill>
              </a:rPr>
              <a:t>largest value </a:t>
            </a:r>
            <a:r>
              <a:rPr lang="en-US" dirty="0"/>
              <a:t>to the end using the operations</a:t>
            </a:r>
          </a:p>
          <a:p>
            <a:pPr lvl="1"/>
            <a:r>
              <a:rPr lang="en-US" dirty="0"/>
              <a:t>Pair-wise </a:t>
            </a:r>
            <a:r>
              <a:rPr lang="en-US" dirty="0">
                <a:solidFill>
                  <a:srgbClr val="0070C0"/>
                </a:solidFill>
              </a:rPr>
              <a:t>comparison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8-Array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958013" y="4767263"/>
            <a:ext cx="38151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5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4516438" y="47545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43058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35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344738" y="4767263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33"/>
                </a:solidFill>
                <a:latin typeface="+mn-lt"/>
              </a:rPr>
              <a:t>77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376363" y="4781550"/>
            <a:ext cx="57708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42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5559425" y="4752975"/>
            <a:ext cx="77264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101</a:t>
            </a: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24000" y="4132263"/>
            <a:ext cx="60721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1        2       3        4        5         6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+mn-lt"/>
              </a:rPr>
              <a:t>Swap</a:t>
            </a:r>
          </a:p>
        </p:txBody>
      </p: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35</a:t>
              </a: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+mn-lt"/>
                </a:rPr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6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2045</Words>
  <Application>Microsoft Office PowerPoint</Application>
  <PresentationFormat>On-screen Show (4:3)</PresentationFormat>
  <Paragraphs>520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Tahoma</vt:lpstr>
      <vt:lpstr>Consolas</vt:lpstr>
      <vt:lpstr>Wingdings</vt:lpstr>
      <vt:lpstr>Default Design</vt:lpstr>
      <vt:lpstr>Data Structures</vt:lpstr>
      <vt:lpstr>Sorting</vt:lpstr>
      <vt:lpstr>Sorting</vt:lpstr>
      <vt:lpstr>Sorting – Example Applications</vt:lpstr>
      <vt:lpstr>Sorting Algorithms</vt:lpstr>
      <vt:lpstr>PowerPoint Presentation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Idea: Bubbling Up the Largest Element</vt:lpstr>
      <vt:lpstr>Repeat “Bubble Up”</vt:lpstr>
      <vt:lpstr>How Many Times to Repeat “Bubble Up”</vt:lpstr>
      <vt:lpstr>“Bubbling” All the Elements</vt:lpstr>
      <vt:lpstr>Reducing Number of Comparisons</vt:lpstr>
      <vt:lpstr>Reducing Number of Comparisons</vt:lpstr>
      <vt:lpstr>Bubble Sort Algorithm</vt:lpstr>
      <vt:lpstr>Already Sorted Elements</vt:lpstr>
      <vt:lpstr>Using a Boolean Flag</vt:lpstr>
      <vt:lpstr>Bubble Sort Algorithm</vt:lpstr>
      <vt:lpstr>PowerPoint Presentation</vt:lpstr>
      <vt:lpstr>Selection Sort</vt:lpstr>
      <vt:lpstr>Selection Sort - Example</vt:lpstr>
      <vt:lpstr>Selection Sort Algorithm</vt:lpstr>
      <vt:lpstr>Selection Sort vs. Bubble Sort</vt:lpstr>
      <vt:lpstr>PowerPoint Presentation</vt:lpstr>
      <vt:lpstr>Insertion Sort</vt:lpstr>
      <vt:lpstr>Insertion Sort – Example </vt:lpstr>
      <vt:lpstr>Insertion Sort Algorithm</vt:lpstr>
      <vt:lpstr>Selection Sort vs. Insertion Sort</vt:lpstr>
      <vt:lpstr>Comparison of Sorting Algorithms</vt:lpstr>
      <vt:lpstr>Any Question So Far?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Hassan Mustafa</cp:lastModifiedBy>
  <cp:revision>1176</cp:revision>
  <cp:lastPrinted>2013-10-17T07:59:38Z</cp:lastPrinted>
  <dcterms:created xsi:type="dcterms:W3CDTF">2007-03-29T10:37:57Z</dcterms:created>
  <dcterms:modified xsi:type="dcterms:W3CDTF">2020-09-28T10:52:42Z</dcterms:modified>
</cp:coreProperties>
</file>