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8"/>
  </p:notesMasterIdLst>
  <p:sldIdLst>
    <p:sldId id="256" r:id="rId2"/>
    <p:sldId id="548" r:id="rId3"/>
    <p:sldId id="549" r:id="rId4"/>
    <p:sldId id="550" r:id="rId5"/>
    <p:sldId id="551" r:id="rId6"/>
    <p:sldId id="552" r:id="rId7"/>
    <p:sldId id="554" r:id="rId8"/>
    <p:sldId id="555" r:id="rId9"/>
    <p:sldId id="557" r:id="rId10"/>
    <p:sldId id="558" r:id="rId11"/>
    <p:sldId id="559" r:id="rId12"/>
    <p:sldId id="560" r:id="rId13"/>
    <p:sldId id="561" r:id="rId14"/>
    <p:sldId id="562" r:id="rId15"/>
    <p:sldId id="525" r:id="rId16"/>
    <p:sldId id="563" r:id="rId17"/>
    <p:sldId id="564" r:id="rId18"/>
    <p:sldId id="565" r:id="rId19"/>
    <p:sldId id="566" r:id="rId20"/>
    <p:sldId id="567" r:id="rId21"/>
    <p:sldId id="568" r:id="rId22"/>
    <p:sldId id="569" r:id="rId23"/>
    <p:sldId id="570" r:id="rId24"/>
    <p:sldId id="571" r:id="rId25"/>
    <p:sldId id="572" r:id="rId26"/>
    <p:sldId id="520" r:id="rId27"/>
  </p:sldIdLst>
  <p:sldSz cx="9144000" cy="6858000" type="screen4x3"/>
  <p:notesSz cx="7099300" cy="10234613"/>
  <p:embeddedFontLst>
    <p:embeddedFont>
      <p:font typeface="Consolas" panose="020B0609020204030204" pitchFamily="49" charset="0"/>
      <p:regular r:id="rId29"/>
      <p:bold r:id="rId30"/>
      <p:italic r:id="rId31"/>
      <p:boldItalic r:id="rId32"/>
    </p:embeddedFont>
    <p:embeddedFont>
      <p:font typeface="Tahoma" panose="020B0604030504040204" pitchFamily="34" charset="0"/>
      <p:regular r:id="rId33"/>
      <p:bold r:id="rId34"/>
    </p:embeddedFont>
  </p:embeddedFontLst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003399"/>
    <a:srgbClr val="FF0066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39" autoAdjust="0"/>
    <p:restoredTop sz="93614" autoAdjust="0"/>
  </p:normalViewPr>
  <p:slideViewPr>
    <p:cSldViewPr>
      <p:cViewPr varScale="1">
        <p:scale>
          <a:sx n="69" d="100"/>
          <a:sy n="69" d="100"/>
        </p:scale>
        <p:origin x="1488" y="6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4" d="100"/>
          <a:sy n="94" d="100"/>
        </p:scale>
        <p:origin x="265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GB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294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endParaRPr lang="en-GB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GB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294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6E307F30-E95D-4DC1-945B-D02103101FA8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18168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3B227E-7079-4B80-BA2E-DD57F6C58329}" type="slidenum">
              <a:rPr lang="en-GB"/>
              <a:pPr/>
              <a:t>1</a:t>
            </a:fld>
            <a:endParaRPr lang="en-GB"/>
          </a:p>
        </p:txBody>
      </p:sp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1029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1844675"/>
            <a:ext cx="7772400" cy="1470025"/>
          </a:xfrm>
        </p:spPr>
        <p:txBody>
          <a:bodyPr/>
          <a:lstStyle>
            <a:lvl1pPr algn="ctr">
              <a:defRPr>
                <a:solidFill>
                  <a:srgbClr val="0070C0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03350" y="3716338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 dirty="0"/>
              <a:t>9-List ADT</a:t>
            </a:r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930464EE-74C5-42DE-B41A-1E7939C181C3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20486" name="Line 6"/>
          <p:cNvSpPr>
            <a:spLocks noChangeShapeType="1"/>
          </p:cNvSpPr>
          <p:nvPr userDrawn="1"/>
        </p:nvSpPr>
        <p:spPr bwMode="auto">
          <a:xfrm>
            <a:off x="323850" y="3500438"/>
            <a:ext cx="8642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  <p15:guide id="2" pos="29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494776" cy="777875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5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 dirty="0"/>
              <a:t>9-List ADT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1CE2B5B-3ECC-4073-85E0-5A38BE95B70D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6075" y="274638"/>
            <a:ext cx="2124075" cy="5851525"/>
          </a:xfrm>
        </p:spPr>
        <p:txBody>
          <a:bodyPr vert="eaVert"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3850" y="274638"/>
            <a:ext cx="6219825" cy="5851525"/>
          </a:xfrm>
        </p:spPr>
        <p:txBody>
          <a:bodyPr vert="eaVert"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5pPr>
              <a:defRPr sz="15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066920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 dirty="0"/>
              <a:t>9-List ADT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FC10656-B5F6-4C2B-B258-D0013A6A1799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496944" cy="777875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124744"/>
            <a:ext cx="8496300" cy="5112568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5pPr>
              <a:defRPr sz="15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062088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 dirty="0"/>
              <a:t>9-List ADT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3C8D6E8-E2D4-466A-B54E-56FCD6F950CE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 dirty="0"/>
              <a:t>9-List ADT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93227E4-7A49-48B5-9005-D3E138ABBA16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496944" cy="777875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3850" y="1124744"/>
            <a:ext cx="4171950" cy="5001419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5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24744"/>
            <a:ext cx="4171950" cy="5001419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5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 dirty="0"/>
              <a:t>9-List ADT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4D7F138-CABA-494C-B139-3348C3F117E5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494776" cy="1143000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5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5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 dirty="0"/>
              <a:t>9-List ADT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AA79DA3-BF4E-40A8-8F6E-F5109A9F2DA7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496944" cy="777875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 dirty="0"/>
              <a:t>9-List ADT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65293E3-F4F3-4363-BC2F-E6A2CD940E4C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 dirty="0"/>
              <a:t>9-List ADT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EFD2D0C-D78B-4496-B32C-58738062D587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 dirty="0"/>
              <a:t>9-List ADT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703EBF0-A890-4352-8C84-0E2FE7968D9C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 dirty="0"/>
              <a:t>9-List ADT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6CAE48C-F1F9-47E0-96BC-AD3F31B5CC07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32237" y="188640"/>
            <a:ext cx="8494776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124744"/>
            <a:ext cx="8496300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59832" y="6381750"/>
            <a:ext cx="3024188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n-GB" dirty="0"/>
              <a:t>9-List ADT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2588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C9CEF86-67DF-4174-BD01-46D228FA3D60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1031" name="Line 7"/>
          <p:cNvSpPr>
            <a:spLocks noChangeShapeType="1"/>
          </p:cNvSpPr>
          <p:nvPr userDrawn="1"/>
        </p:nvSpPr>
        <p:spPr bwMode="auto">
          <a:xfrm>
            <a:off x="250825" y="1052736"/>
            <a:ext cx="8642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68313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rtl="0" fontAlgn="base">
        <a:spcBef>
          <a:spcPct val="0"/>
        </a:spcBef>
        <a:spcAft>
          <a:spcPct val="0"/>
        </a:spcAft>
        <a:defRPr sz="2800">
          <a:solidFill>
            <a:srgbClr val="0070C0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Font typeface="Tahoma" pitchFamily="34" charset="0"/>
        <a:buChar char="–"/>
        <a:defRPr sz="19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 sz="17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Tahoma" pitchFamily="34" charset="0"/>
        <a:buChar char="»"/>
        <a:defRPr sz="16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15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9-List ADT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0464EE-74C5-42DE-B41A-1E7939C181C3}" type="slidenum">
              <a:rPr lang="en-GB" smtClean="0"/>
              <a:pPr/>
              <a:t>1</a:t>
            </a:fld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Data Structures</a:t>
            </a:r>
            <a:endParaRPr lang="en-US" sz="2100" dirty="0">
              <a:solidFill>
                <a:schemeClr val="tx1"/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b="1" dirty="0"/>
              <a:t>9. List ADT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Operations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INSERT(x, p, L)</a:t>
            </a:r>
          </a:p>
          <a:p>
            <a:pPr lvl="1"/>
            <a:r>
              <a:rPr lang="en-US" dirty="0"/>
              <a:t>Insert x at position p in list L </a:t>
            </a:r>
          </a:p>
          <a:p>
            <a:pPr lvl="1"/>
            <a:r>
              <a:rPr lang="en-US" dirty="0"/>
              <a:t>If list L has no position p, the result is undefined</a:t>
            </a:r>
          </a:p>
          <a:p>
            <a:endParaRPr lang="en-US" dirty="0"/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RETRIEVE(p, L)</a:t>
            </a:r>
          </a:p>
          <a:p>
            <a:pPr lvl="1"/>
            <a:r>
              <a:rPr lang="en-US" dirty="0"/>
              <a:t>Return the element at position p on list L</a:t>
            </a:r>
          </a:p>
          <a:p>
            <a:endParaRPr lang="en-US" dirty="0"/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LOCATE(x, L)</a:t>
            </a:r>
          </a:p>
          <a:p>
            <a:pPr lvl="1"/>
            <a:r>
              <a:rPr lang="en-US" dirty="0"/>
              <a:t>Return the position of x on list L</a:t>
            </a:r>
          </a:p>
          <a:p>
            <a:endParaRPr lang="en-US" dirty="0"/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DELETE(p, L)</a:t>
            </a:r>
          </a:p>
          <a:p>
            <a:pPr lvl="1"/>
            <a:r>
              <a:rPr lang="en-US" dirty="0"/>
              <a:t>Delete the element at position p on list L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9-List ADT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7075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Operations 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MAKENULL(L)</a:t>
            </a:r>
          </a:p>
          <a:p>
            <a:pPr lvl="1"/>
            <a:r>
              <a:rPr lang="en-US" dirty="0"/>
              <a:t>Causes L to become an empty list and returns position </a:t>
            </a:r>
            <a:r>
              <a:rPr lang="en-US" dirty="0">
                <a:latin typeface="Consolas" panose="020B0609020204030204" pitchFamily="49" charset="0"/>
              </a:rPr>
              <a:t>END(L) </a:t>
            </a:r>
          </a:p>
          <a:p>
            <a:endParaRPr lang="en-US" dirty="0"/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NEXT(p, L)</a:t>
            </a:r>
          </a:p>
          <a:p>
            <a:pPr lvl="1"/>
            <a:r>
              <a:rPr lang="en-US" dirty="0"/>
              <a:t>Return the position following p on list L</a:t>
            </a:r>
          </a:p>
          <a:p>
            <a:endParaRPr lang="en-US" dirty="0"/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PREVIOUS(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p,L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dirty="0"/>
              <a:t>Return the position preceding position p on list L</a:t>
            </a:r>
          </a:p>
          <a:p>
            <a:endParaRPr lang="en-US" dirty="0"/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FIRST(L)</a:t>
            </a:r>
          </a:p>
          <a:p>
            <a:pPr lvl="1"/>
            <a:r>
              <a:rPr lang="en-US" dirty="0"/>
              <a:t>Returns the first position on the list L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9-List ADT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740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Operations (4)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PRINTLIST(L)</a:t>
            </a:r>
          </a:p>
          <a:p>
            <a:pPr lvl="1"/>
            <a:r>
              <a:rPr lang="en-US" dirty="0"/>
              <a:t>Print the elements of L in order of occurrence</a:t>
            </a:r>
          </a:p>
          <a:p>
            <a:endParaRPr lang="en-US" dirty="0"/>
          </a:p>
          <a:p>
            <a:r>
              <a:rPr lang="en-US" dirty="0"/>
              <a:t>And more …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9-List ADT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72734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as a Data Structure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know the ADT of the list, how to implement it?</a:t>
            </a:r>
          </a:p>
          <a:p>
            <a:endParaRPr lang="en-US" dirty="0"/>
          </a:p>
          <a:p>
            <a:r>
              <a:rPr lang="en-US" dirty="0"/>
              <a:t>Create a List class, containing at least the following function members</a:t>
            </a:r>
          </a:p>
          <a:p>
            <a:pPr lvl="1"/>
            <a:r>
              <a:rPr lang="en-US" dirty="0"/>
              <a:t>Constructor</a:t>
            </a:r>
          </a:p>
          <a:p>
            <a:pPr lvl="1"/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isEmpty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insert()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delete()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print()</a:t>
            </a:r>
          </a:p>
          <a:p>
            <a:endParaRPr lang="en-US" dirty="0"/>
          </a:p>
          <a:p>
            <a:r>
              <a:rPr lang="en-US" dirty="0"/>
              <a:t>What are the other function members?</a:t>
            </a:r>
          </a:p>
          <a:p>
            <a:pPr lvl="1"/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isFull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(), </a:t>
            </a:r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listSize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(), retrieve(), replace(), search(), </a:t>
            </a:r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clearList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( )</a:t>
            </a:r>
            <a:r>
              <a:rPr lang="en-US" dirty="0">
                <a:latin typeface="Consolas" panose="020B0609020204030204" pitchFamily="49" charset="0"/>
              </a:rPr>
              <a:t>,  …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9-List ADT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4456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as a Data Structure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Implementation involves</a:t>
            </a:r>
          </a:p>
          <a:p>
            <a:pPr lvl="1"/>
            <a:r>
              <a:rPr lang="en-US" dirty="0"/>
              <a:t>Defining data members</a:t>
            </a:r>
          </a:p>
          <a:p>
            <a:pPr lvl="1"/>
            <a:r>
              <a:rPr lang="en-US" dirty="0"/>
              <a:t>Defining function members from design phase</a:t>
            </a:r>
          </a:p>
          <a:p>
            <a:endParaRPr lang="en-US" dirty="0"/>
          </a:p>
          <a:p>
            <a:r>
              <a:rPr lang="en-US" dirty="0"/>
              <a:t>In terms of implementation, there are two possible approaches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Array-based</a:t>
            </a:r>
            <a:r>
              <a:rPr lang="en-US" dirty="0"/>
              <a:t> implementation of list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Pointers-based</a:t>
            </a:r>
            <a:r>
              <a:rPr lang="en-US" dirty="0"/>
              <a:t> implementation of list (called Linked List)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9-List ADT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30147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9-List ADT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15</a:t>
            </a:fld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1043608" y="3410332"/>
            <a:ext cx="6840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>
                <a:solidFill>
                  <a:srgbClr val="0070C0"/>
                </a:solidFill>
              </a:rPr>
              <a:t>Array-Based Implementation of Lists</a:t>
            </a:r>
            <a:endParaRPr lang="en-US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21541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Array-Based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array is a viable choice for storing list elements</a:t>
            </a:r>
          </a:p>
          <a:p>
            <a:pPr lvl="1"/>
            <a:r>
              <a:rPr lang="en-US" dirty="0"/>
              <a:t>Elements are sequential</a:t>
            </a:r>
          </a:p>
          <a:p>
            <a:pPr lvl="1"/>
            <a:r>
              <a:rPr lang="en-US" dirty="0"/>
              <a:t>Array is a commonly available data type</a:t>
            </a:r>
          </a:p>
          <a:p>
            <a:pPr lvl="1"/>
            <a:r>
              <a:rPr lang="en-US" dirty="0"/>
              <a:t>Algorithm development is easy</a:t>
            </a:r>
          </a:p>
          <a:p>
            <a:endParaRPr lang="en-US" dirty="0"/>
          </a:p>
          <a:p>
            <a:r>
              <a:rPr lang="en-US" dirty="0"/>
              <a:t>Normally sequential orderings of list elements match with array indices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9-List ADT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16</a:t>
            </a:fld>
            <a:endParaRPr lang="en-GB"/>
          </a:p>
        </p:txBody>
      </p:sp>
      <p:grpSp>
        <p:nvGrpSpPr>
          <p:cNvPr id="43" name="Group 42"/>
          <p:cNvGrpSpPr/>
          <p:nvPr/>
        </p:nvGrpSpPr>
        <p:grpSpPr>
          <a:xfrm>
            <a:off x="1140469" y="4150739"/>
            <a:ext cx="6863062" cy="1439195"/>
            <a:chOff x="2195736" y="3873164"/>
            <a:chExt cx="6863062" cy="1439195"/>
          </a:xfrm>
        </p:grpSpPr>
        <p:sp>
          <p:nvSpPr>
            <p:cNvPr id="7" name="TextBox 6"/>
            <p:cNvSpPr txBox="1"/>
            <p:nvPr/>
          </p:nvSpPr>
          <p:spPr>
            <a:xfrm>
              <a:off x="3062088" y="4568418"/>
              <a:ext cx="5542360" cy="3693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   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3673614" y="4568418"/>
              <a:ext cx="0" cy="36004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4329688" y="4568418"/>
              <a:ext cx="0" cy="36004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4989190" y="4568418"/>
              <a:ext cx="0" cy="36004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2195736" y="4571836"/>
              <a:ext cx="7915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Array</a:t>
              </a:r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6326480" y="4571836"/>
              <a:ext cx="0" cy="36004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2270527" y="3947106"/>
              <a:ext cx="7915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List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297795" y="4496994"/>
              <a:ext cx="648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….</a:t>
              </a:r>
              <a:endParaRPr lang="en-US" baseline="-25000" dirty="0"/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6948264" y="4581128"/>
              <a:ext cx="0" cy="36004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7956376" y="4581128"/>
              <a:ext cx="0" cy="36004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7127283" y="4496994"/>
              <a:ext cx="648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….</a:t>
              </a:r>
              <a:endParaRPr lang="en-US" baseline="-25000" dirty="0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3025542" y="3888430"/>
              <a:ext cx="648072" cy="635956"/>
              <a:chOff x="3025542" y="3888430"/>
              <a:chExt cx="648072" cy="635956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3025542" y="3888430"/>
                <a:ext cx="6480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a</a:t>
                </a:r>
                <a:r>
                  <a:rPr lang="en-US" baseline="-25000" dirty="0"/>
                  <a:t>1</a:t>
                </a:r>
              </a:p>
            </p:txBody>
          </p:sp>
          <p:cxnSp>
            <p:nvCxnSpPr>
              <p:cNvPr id="26" name="Straight Arrow Connector 25"/>
              <p:cNvCxnSpPr>
                <a:stCxn id="13" idx="2"/>
              </p:cNvCxnSpPr>
              <p:nvPr/>
            </p:nvCxnSpPr>
            <p:spPr>
              <a:xfrm>
                <a:off x="3349578" y="4257762"/>
                <a:ext cx="0" cy="26662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/>
          </p:nvGrpSpPr>
          <p:grpSpPr>
            <a:xfrm>
              <a:off x="3635896" y="3873164"/>
              <a:ext cx="648072" cy="635956"/>
              <a:chOff x="3025542" y="3888430"/>
              <a:chExt cx="648072" cy="635956"/>
            </a:xfrm>
          </p:grpSpPr>
          <p:sp>
            <p:nvSpPr>
              <p:cNvPr id="30" name="TextBox 29"/>
              <p:cNvSpPr txBox="1"/>
              <p:nvPr/>
            </p:nvSpPr>
            <p:spPr>
              <a:xfrm>
                <a:off x="3025542" y="3888430"/>
                <a:ext cx="6480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a</a:t>
                </a:r>
                <a:r>
                  <a:rPr lang="en-US" baseline="-25000" dirty="0"/>
                  <a:t>2</a:t>
                </a:r>
              </a:p>
            </p:txBody>
          </p:sp>
          <p:cxnSp>
            <p:nvCxnSpPr>
              <p:cNvPr id="31" name="Straight Arrow Connector 30"/>
              <p:cNvCxnSpPr>
                <a:stCxn id="30" idx="2"/>
              </p:cNvCxnSpPr>
              <p:nvPr/>
            </p:nvCxnSpPr>
            <p:spPr>
              <a:xfrm>
                <a:off x="3349578" y="4257762"/>
                <a:ext cx="0" cy="26662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/>
            <p:cNvGrpSpPr/>
            <p:nvPr/>
          </p:nvGrpSpPr>
          <p:grpSpPr>
            <a:xfrm>
              <a:off x="4283968" y="3883350"/>
              <a:ext cx="648072" cy="635956"/>
              <a:chOff x="3025542" y="3888430"/>
              <a:chExt cx="648072" cy="635956"/>
            </a:xfrm>
          </p:grpSpPr>
          <p:sp>
            <p:nvSpPr>
              <p:cNvPr id="33" name="TextBox 32"/>
              <p:cNvSpPr txBox="1"/>
              <p:nvPr/>
            </p:nvSpPr>
            <p:spPr>
              <a:xfrm>
                <a:off x="3025542" y="3888430"/>
                <a:ext cx="6480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a</a:t>
                </a:r>
                <a:r>
                  <a:rPr lang="en-US" baseline="-25000" dirty="0"/>
                  <a:t>3</a:t>
                </a:r>
              </a:p>
            </p:txBody>
          </p:sp>
          <p:cxnSp>
            <p:nvCxnSpPr>
              <p:cNvPr id="34" name="Straight Arrow Connector 33"/>
              <p:cNvCxnSpPr>
                <a:stCxn id="33" idx="2"/>
              </p:cNvCxnSpPr>
              <p:nvPr/>
            </p:nvCxnSpPr>
            <p:spPr>
              <a:xfrm>
                <a:off x="3349578" y="4257762"/>
                <a:ext cx="0" cy="26662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/>
            <p:cNvGrpSpPr/>
            <p:nvPr/>
          </p:nvGrpSpPr>
          <p:grpSpPr>
            <a:xfrm>
              <a:off x="6272788" y="3884315"/>
              <a:ext cx="648072" cy="635956"/>
              <a:chOff x="3025542" y="3888430"/>
              <a:chExt cx="648072" cy="635956"/>
            </a:xfrm>
          </p:grpSpPr>
          <p:sp>
            <p:nvSpPr>
              <p:cNvPr id="36" name="TextBox 35"/>
              <p:cNvSpPr txBox="1"/>
              <p:nvPr/>
            </p:nvSpPr>
            <p:spPr>
              <a:xfrm>
                <a:off x="3025542" y="3888430"/>
                <a:ext cx="6480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a</a:t>
                </a:r>
                <a:r>
                  <a:rPr lang="en-US" baseline="-25000" dirty="0"/>
                  <a:t>n</a:t>
                </a:r>
              </a:p>
            </p:txBody>
          </p:sp>
          <p:cxnSp>
            <p:nvCxnSpPr>
              <p:cNvPr id="37" name="Straight Arrow Connector 36"/>
              <p:cNvCxnSpPr>
                <a:stCxn id="36" idx="2"/>
              </p:cNvCxnSpPr>
              <p:nvPr/>
            </p:nvCxnSpPr>
            <p:spPr>
              <a:xfrm>
                <a:off x="3349578" y="4257762"/>
                <a:ext cx="0" cy="26662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TextBox 37"/>
            <p:cNvSpPr txBox="1"/>
            <p:nvPr/>
          </p:nvSpPr>
          <p:spPr>
            <a:xfrm>
              <a:off x="3025542" y="4941168"/>
              <a:ext cx="648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a[0]</a:t>
              </a:r>
              <a:endParaRPr lang="en-US" baseline="-250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669349" y="4941168"/>
              <a:ext cx="648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a[1]</a:t>
              </a:r>
              <a:endParaRPr lang="en-US" baseline="-250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344825" y="4941168"/>
              <a:ext cx="648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a[2]</a:t>
              </a:r>
              <a:endParaRPr lang="en-US" baseline="-250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169435" y="4943027"/>
              <a:ext cx="8731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a[n-1]</a:t>
              </a:r>
              <a:endParaRPr lang="en-US" baseline="-250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695900" y="4941168"/>
              <a:ext cx="13628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a[SIZE -1]</a:t>
              </a:r>
              <a:endParaRPr lang="en-US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576273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Constructor</a:t>
            </a:r>
          </a:p>
          <a:p>
            <a:pPr lvl="1"/>
            <a:r>
              <a:rPr lang="en-US" dirty="0"/>
              <a:t>Static array allocated at compile time</a:t>
            </a:r>
          </a:p>
          <a:p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isEmpty</a:t>
            </a:r>
            <a:endParaRPr lang="en-US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Check if </a:t>
            </a:r>
            <a:r>
              <a:rPr lang="en-US" dirty="0">
                <a:latin typeface="Consolas" panose="020B0609020204030204" pitchFamily="49" charset="0"/>
              </a:rPr>
              <a:t>size == 0</a:t>
            </a:r>
          </a:p>
          <a:p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traverse/ print</a:t>
            </a:r>
          </a:p>
          <a:p>
            <a:pPr lvl="1"/>
            <a:r>
              <a:rPr lang="en-US" dirty="0"/>
              <a:t>Use a loop from 0</a:t>
            </a:r>
            <a:r>
              <a:rPr lang="en-US" baseline="30000" dirty="0"/>
              <a:t>th</a:t>
            </a:r>
            <a:r>
              <a:rPr lang="en-US" dirty="0"/>
              <a:t> element to </a:t>
            </a:r>
            <a:r>
              <a:rPr lang="en-US" dirty="0">
                <a:latin typeface="Consolas" panose="020B0609020204030204" pitchFamily="49" charset="0"/>
              </a:rPr>
              <a:t>size – 1</a:t>
            </a:r>
          </a:p>
          <a:p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insert</a:t>
            </a:r>
          </a:p>
          <a:p>
            <a:pPr lvl="1"/>
            <a:r>
              <a:rPr lang="en-US" dirty="0"/>
              <a:t>Shift elements to right of insertion point</a:t>
            </a:r>
          </a:p>
          <a:p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delete</a:t>
            </a:r>
          </a:p>
          <a:p>
            <a:pPr lvl="1"/>
            <a:r>
              <a:rPr lang="en-US" dirty="0"/>
              <a:t>Shift elements back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9-List ADT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17</a:t>
            </a:fld>
            <a:endParaRPr lang="en-GB"/>
          </a:p>
        </p:txBody>
      </p:sp>
      <p:pic>
        <p:nvPicPr>
          <p:cNvPr id="7" name="Picture 6" descr="C:\Users\dwharder\Desktop\r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1995938"/>
            <a:ext cx="2050777" cy="13496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 descr="C:\Users\dwharder\Desktop\r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4371641"/>
            <a:ext cx="2033864" cy="1338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677508" y="1338944"/>
            <a:ext cx="17281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Insertion of a new object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669052" y="3786866"/>
            <a:ext cx="17281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Removal of an object</a:t>
            </a:r>
          </a:p>
        </p:txBody>
      </p:sp>
    </p:spTree>
    <p:extLst>
      <p:ext uri="{BB962C8B-B14F-4D97-AF65-F5344CB8AC3E}">
        <p14:creationId xmlns:p14="http://schemas.microsoft.com/office/powerpoint/2010/main" val="816470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Inefficiency of Array-Based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insert()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delete() </a:t>
            </a:r>
            <a:r>
              <a:rPr lang="en-US" dirty="0"/>
              <a:t>functions inefficient for dynamic lists </a:t>
            </a:r>
          </a:p>
          <a:p>
            <a:pPr lvl="1"/>
            <a:r>
              <a:rPr lang="en-US" dirty="0"/>
              <a:t>Frequent changes</a:t>
            </a:r>
          </a:p>
          <a:p>
            <a:pPr lvl="1"/>
            <a:r>
              <a:rPr lang="en-US" dirty="0"/>
              <a:t>Many insertions and deletions</a:t>
            </a:r>
          </a:p>
          <a:p>
            <a:endParaRPr lang="en-US" dirty="0"/>
          </a:p>
          <a:p>
            <a:r>
              <a:rPr lang="en-US" dirty="0"/>
              <a:t>So  … </a:t>
            </a:r>
          </a:p>
          <a:p>
            <a:pPr lvl="1"/>
            <a:r>
              <a:rPr lang="en-US" dirty="0"/>
              <a:t>We look for an alternative implementation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9-List ADT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97595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Alternative Implementation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9-List ADT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19</a:t>
            </a:fld>
            <a:endParaRPr lang="en-GB"/>
          </a:p>
        </p:txBody>
      </p:sp>
      <p:grpSp>
        <p:nvGrpSpPr>
          <p:cNvPr id="31" name="Group 30"/>
          <p:cNvGrpSpPr/>
          <p:nvPr/>
        </p:nvGrpSpPr>
        <p:grpSpPr>
          <a:xfrm>
            <a:off x="813113" y="1484784"/>
            <a:ext cx="4497949" cy="576064"/>
            <a:chOff x="971600" y="1635924"/>
            <a:chExt cx="4497949" cy="576064"/>
          </a:xfrm>
        </p:grpSpPr>
        <p:sp>
          <p:nvSpPr>
            <p:cNvPr id="6" name="Rectangle 5"/>
            <p:cNvSpPr/>
            <p:nvPr/>
          </p:nvSpPr>
          <p:spPr>
            <a:xfrm>
              <a:off x="971600" y="1635924"/>
              <a:ext cx="648072" cy="5760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2051720" y="1635924"/>
              <a:ext cx="648072" cy="5760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3131840" y="1635924"/>
              <a:ext cx="648072" cy="5760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4211960" y="1635924"/>
              <a:ext cx="648072" cy="5760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10</a:t>
              </a:r>
            </a:p>
          </p:txBody>
        </p:sp>
        <p:cxnSp>
          <p:nvCxnSpPr>
            <p:cNvPr id="11" name="Straight Arrow Connector 10"/>
            <p:cNvCxnSpPr>
              <a:stCxn id="6" idx="3"/>
              <a:endCxn id="7" idx="1"/>
            </p:cNvCxnSpPr>
            <p:nvPr/>
          </p:nvCxnSpPr>
          <p:spPr>
            <a:xfrm>
              <a:off x="1619672" y="1923956"/>
              <a:ext cx="43204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7" idx="3"/>
              <a:endCxn id="8" idx="1"/>
            </p:cNvCxnSpPr>
            <p:nvPr/>
          </p:nvCxnSpPr>
          <p:spPr>
            <a:xfrm>
              <a:off x="2699792" y="1923956"/>
              <a:ext cx="43204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8" idx="3"/>
              <a:endCxn id="9" idx="1"/>
            </p:cNvCxnSpPr>
            <p:nvPr/>
          </p:nvCxnSpPr>
          <p:spPr>
            <a:xfrm>
              <a:off x="3779912" y="1923956"/>
              <a:ext cx="43204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9" idx="3"/>
            </p:cNvCxnSpPr>
            <p:nvPr/>
          </p:nvCxnSpPr>
          <p:spPr>
            <a:xfrm>
              <a:off x="4860032" y="1923956"/>
              <a:ext cx="43204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5292080" y="1635924"/>
              <a:ext cx="0" cy="5760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5380341" y="1758484"/>
              <a:ext cx="0" cy="37554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H="1">
              <a:off x="5469549" y="1855975"/>
              <a:ext cx="0" cy="22314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/>
          <p:cNvSpPr txBox="1"/>
          <p:nvPr/>
        </p:nvSpPr>
        <p:spPr>
          <a:xfrm>
            <a:off x="2699792" y="2780928"/>
            <a:ext cx="2880320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I       data[I]     next[I]</a:t>
            </a:r>
          </a:p>
          <a:p>
            <a:endParaRPr lang="en-US" sz="2000" dirty="0"/>
          </a:p>
          <a:p>
            <a:r>
              <a:rPr lang="en-US" sz="2000" dirty="0"/>
              <a:t>0         3             6</a:t>
            </a:r>
          </a:p>
          <a:p>
            <a:r>
              <a:rPr lang="en-US" sz="2000" dirty="0"/>
              <a:t>1         *             *</a:t>
            </a:r>
          </a:p>
          <a:p>
            <a:r>
              <a:rPr lang="en-US" sz="2000" dirty="0"/>
              <a:t>2         1             0</a:t>
            </a:r>
          </a:p>
          <a:p>
            <a:r>
              <a:rPr lang="en-US" sz="2000" dirty="0"/>
              <a:t>3         10          -1</a:t>
            </a:r>
          </a:p>
          <a:p>
            <a:r>
              <a:rPr lang="en-US" sz="2000" dirty="0"/>
              <a:t>4         *             *</a:t>
            </a:r>
          </a:p>
          <a:p>
            <a:r>
              <a:rPr lang="en-US" sz="2000" dirty="0"/>
              <a:t>5         *             *</a:t>
            </a:r>
          </a:p>
          <a:p>
            <a:r>
              <a:rPr lang="en-US" sz="2000" dirty="0"/>
              <a:t>6         4             3</a:t>
            </a:r>
          </a:p>
        </p:txBody>
      </p:sp>
      <p:cxnSp>
        <p:nvCxnSpPr>
          <p:cNvPr id="34" name="Straight Connector 33"/>
          <p:cNvCxnSpPr/>
          <p:nvPr/>
        </p:nvCxnSpPr>
        <p:spPr>
          <a:xfrm>
            <a:off x="2699792" y="3284984"/>
            <a:ext cx="28803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3275856" y="2780928"/>
            <a:ext cx="0" cy="28623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4427984" y="2780928"/>
            <a:ext cx="0" cy="28623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1893233" y="3875261"/>
            <a:ext cx="864096" cy="297899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81065" y="2711669"/>
            <a:ext cx="2160240" cy="400110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Need a start link?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368793" y="3474569"/>
            <a:ext cx="927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Start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 flipV="1">
            <a:off x="5006465" y="4504675"/>
            <a:ext cx="1051809" cy="0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067827" y="4304620"/>
            <a:ext cx="927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End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058274" y="2387765"/>
            <a:ext cx="2465383" cy="707886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How to insert and delete?</a:t>
            </a:r>
          </a:p>
        </p:txBody>
      </p:sp>
    </p:spTree>
    <p:extLst>
      <p:ext uri="{BB962C8B-B14F-4D97-AF65-F5344CB8AC3E}">
        <p14:creationId xmlns:p14="http://schemas.microsoft.com/office/powerpoint/2010/main" val="2743285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/>
      <p:bldP spid="4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as an ADT</a:t>
            </a:r>
          </a:p>
          <a:p>
            <a:r>
              <a:rPr lang="en-US" dirty="0"/>
              <a:t>An array-based implementation of lists</a:t>
            </a:r>
          </a:p>
          <a:p>
            <a:endParaRPr lang="en-US" dirty="0"/>
          </a:p>
          <a:p>
            <a:r>
              <a:rPr lang="en-US" dirty="0"/>
              <a:t>Introduction to linked lists</a:t>
            </a:r>
          </a:p>
          <a:p>
            <a:r>
              <a:rPr lang="en-US" dirty="0"/>
              <a:t>A pointer-based implementation in C++</a:t>
            </a:r>
          </a:p>
          <a:p>
            <a:r>
              <a:rPr lang="en-US" dirty="0"/>
              <a:t>Variations of linked lists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9-List ADT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08343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Yet Another Implementation – Free List (1)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9-List ADT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20</a:t>
            </a:fld>
            <a:endParaRPr lang="en-GB"/>
          </a:p>
        </p:txBody>
      </p:sp>
      <p:grpSp>
        <p:nvGrpSpPr>
          <p:cNvPr id="6" name="Group 5"/>
          <p:cNvGrpSpPr/>
          <p:nvPr/>
        </p:nvGrpSpPr>
        <p:grpSpPr>
          <a:xfrm>
            <a:off x="333940" y="1700808"/>
            <a:ext cx="4497949" cy="576064"/>
            <a:chOff x="971600" y="1635924"/>
            <a:chExt cx="4497949" cy="576064"/>
          </a:xfrm>
        </p:grpSpPr>
        <p:sp>
          <p:nvSpPr>
            <p:cNvPr id="7" name="Rectangle 6"/>
            <p:cNvSpPr/>
            <p:nvPr/>
          </p:nvSpPr>
          <p:spPr>
            <a:xfrm>
              <a:off x="971600" y="1635924"/>
              <a:ext cx="648072" cy="5760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051720" y="1635924"/>
              <a:ext cx="648072" cy="5760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131840" y="1635924"/>
              <a:ext cx="648072" cy="5760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211960" y="1635924"/>
              <a:ext cx="648072" cy="5760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10</a:t>
              </a:r>
            </a:p>
          </p:txBody>
        </p:sp>
        <p:cxnSp>
          <p:nvCxnSpPr>
            <p:cNvPr id="11" name="Straight Arrow Connector 10"/>
            <p:cNvCxnSpPr>
              <a:stCxn id="7" idx="3"/>
              <a:endCxn id="8" idx="1"/>
            </p:cNvCxnSpPr>
            <p:nvPr/>
          </p:nvCxnSpPr>
          <p:spPr>
            <a:xfrm>
              <a:off x="1619672" y="1923956"/>
              <a:ext cx="43204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8" idx="3"/>
              <a:endCxn id="9" idx="1"/>
            </p:cNvCxnSpPr>
            <p:nvPr/>
          </p:nvCxnSpPr>
          <p:spPr>
            <a:xfrm>
              <a:off x="2699792" y="1923956"/>
              <a:ext cx="43204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9" idx="3"/>
              <a:endCxn id="10" idx="1"/>
            </p:cNvCxnSpPr>
            <p:nvPr/>
          </p:nvCxnSpPr>
          <p:spPr>
            <a:xfrm>
              <a:off x="3779912" y="1923956"/>
              <a:ext cx="43204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10" idx="3"/>
            </p:cNvCxnSpPr>
            <p:nvPr/>
          </p:nvCxnSpPr>
          <p:spPr>
            <a:xfrm>
              <a:off x="4860032" y="1923956"/>
              <a:ext cx="43204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5292080" y="1635924"/>
              <a:ext cx="0" cy="5760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380341" y="1758484"/>
              <a:ext cx="0" cy="37554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>
              <a:off x="5469549" y="1855975"/>
              <a:ext cx="0" cy="22314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5389854" y="1700808"/>
            <a:ext cx="3417829" cy="576064"/>
            <a:chOff x="2051720" y="1635924"/>
            <a:chExt cx="3417829" cy="576064"/>
          </a:xfrm>
        </p:grpSpPr>
        <p:sp>
          <p:nvSpPr>
            <p:cNvPr id="20" name="Rectangle 19"/>
            <p:cNvSpPr/>
            <p:nvPr/>
          </p:nvSpPr>
          <p:spPr>
            <a:xfrm>
              <a:off x="2051720" y="1635924"/>
              <a:ext cx="648072" cy="5760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131840" y="1635924"/>
              <a:ext cx="648072" cy="5760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211960" y="1635924"/>
              <a:ext cx="648072" cy="5760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4" name="Straight Arrow Connector 23"/>
            <p:cNvCxnSpPr>
              <a:stCxn id="20" idx="3"/>
              <a:endCxn id="21" idx="1"/>
            </p:cNvCxnSpPr>
            <p:nvPr/>
          </p:nvCxnSpPr>
          <p:spPr>
            <a:xfrm>
              <a:off x="2699792" y="1923956"/>
              <a:ext cx="43204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21" idx="3"/>
              <a:endCxn id="22" idx="1"/>
            </p:cNvCxnSpPr>
            <p:nvPr/>
          </p:nvCxnSpPr>
          <p:spPr>
            <a:xfrm>
              <a:off x="3779912" y="1923956"/>
              <a:ext cx="43204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22" idx="3"/>
            </p:cNvCxnSpPr>
            <p:nvPr/>
          </p:nvCxnSpPr>
          <p:spPr>
            <a:xfrm>
              <a:off x="4860032" y="1923956"/>
              <a:ext cx="43204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5292080" y="1635924"/>
              <a:ext cx="0" cy="5760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5380341" y="1758484"/>
              <a:ext cx="0" cy="37554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H="1">
              <a:off x="5469549" y="1855975"/>
              <a:ext cx="0" cy="22314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5930785" y="1203750"/>
            <a:ext cx="1836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Free List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699792" y="2780928"/>
            <a:ext cx="2880320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I       data[I]     next[I]</a:t>
            </a:r>
          </a:p>
          <a:p>
            <a:endParaRPr lang="en-US" sz="2000" dirty="0"/>
          </a:p>
          <a:p>
            <a:r>
              <a:rPr lang="en-US" sz="2000" dirty="0"/>
              <a:t>0         3             6</a:t>
            </a:r>
          </a:p>
          <a:p>
            <a:r>
              <a:rPr lang="en-US" sz="2000" dirty="0"/>
              <a:t>1         *             4</a:t>
            </a:r>
          </a:p>
          <a:p>
            <a:r>
              <a:rPr lang="en-US" sz="2000" dirty="0"/>
              <a:t>2         1             0</a:t>
            </a:r>
          </a:p>
          <a:p>
            <a:r>
              <a:rPr lang="en-US" sz="2000" dirty="0"/>
              <a:t>3         10          -1</a:t>
            </a:r>
          </a:p>
          <a:p>
            <a:r>
              <a:rPr lang="en-US" sz="2000" dirty="0"/>
              <a:t>4         *            -1</a:t>
            </a:r>
          </a:p>
          <a:p>
            <a:r>
              <a:rPr lang="en-US" sz="2000" dirty="0"/>
              <a:t>5         *             1</a:t>
            </a:r>
          </a:p>
          <a:p>
            <a:r>
              <a:rPr lang="en-US" sz="2000" dirty="0"/>
              <a:t>6         </a:t>
            </a:r>
            <a:r>
              <a:rPr lang="en-US" sz="2000"/>
              <a:t>4             3</a:t>
            </a:r>
            <a:endParaRPr lang="en-US" sz="2000" dirty="0"/>
          </a:p>
        </p:txBody>
      </p:sp>
      <p:cxnSp>
        <p:nvCxnSpPr>
          <p:cNvPr id="32" name="Straight Connector 31"/>
          <p:cNvCxnSpPr/>
          <p:nvPr/>
        </p:nvCxnSpPr>
        <p:spPr>
          <a:xfrm>
            <a:off x="2699792" y="3284984"/>
            <a:ext cx="28803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275856" y="2780928"/>
            <a:ext cx="0" cy="28623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4427984" y="2780928"/>
            <a:ext cx="0" cy="28623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893233" y="3875261"/>
            <a:ext cx="864096" cy="297899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41106" y="3474569"/>
            <a:ext cx="15554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Data Start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5006465" y="4504675"/>
            <a:ext cx="1051809" cy="0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067827" y="4396106"/>
            <a:ext cx="927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End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1924045" y="4795619"/>
            <a:ext cx="864096" cy="297899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855145" y="4363326"/>
            <a:ext cx="15554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Free Start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5034467" y="4796214"/>
            <a:ext cx="1051809" cy="0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05737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Yet Another Implementation – Free List (2)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9-List ADT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21</a:t>
            </a:fld>
            <a:endParaRPr lang="en-GB"/>
          </a:p>
        </p:txBody>
      </p:sp>
      <p:grpSp>
        <p:nvGrpSpPr>
          <p:cNvPr id="24" name="Group 23"/>
          <p:cNvGrpSpPr/>
          <p:nvPr/>
        </p:nvGrpSpPr>
        <p:grpSpPr>
          <a:xfrm>
            <a:off x="822061" y="1484784"/>
            <a:ext cx="7738309" cy="576064"/>
            <a:chOff x="822061" y="1484784"/>
            <a:chExt cx="7738309" cy="576064"/>
          </a:xfrm>
        </p:grpSpPr>
        <p:sp>
          <p:nvSpPr>
            <p:cNvPr id="7" name="Rectangle 6"/>
            <p:cNvSpPr/>
            <p:nvPr/>
          </p:nvSpPr>
          <p:spPr>
            <a:xfrm>
              <a:off x="4062421" y="1484784"/>
              <a:ext cx="648072" cy="5760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142541" y="1484784"/>
              <a:ext cx="648072" cy="5760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222661" y="1484784"/>
              <a:ext cx="648072" cy="5760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02781" y="1484784"/>
              <a:ext cx="648072" cy="5760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Straight Arrow Connector 10"/>
            <p:cNvCxnSpPr>
              <a:stCxn id="7" idx="3"/>
              <a:endCxn id="8" idx="1"/>
            </p:cNvCxnSpPr>
            <p:nvPr/>
          </p:nvCxnSpPr>
          <p:spPr>
            <a:xfrm>
              <a:off x="4710493" y="1772816"/>
              <a:ext cx="43204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8" idx="3"/>
              <a:endCxn id="9" idx="1"/>
            </p:cNvCxnSpPr>
            <p:nvPr/>
          </p:nvCxnSpPr>
          <p:spPr>
            <a:xfrm>
              <a:off x="5790613" y="1772816"/>
              <a:ext cx="43204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9" idx="3"/>
              <a:endCxn id="10" idx="1"/>
            </p:cNvCxnSpPr>
            <p:nvPr/>
          </p:nvCxnSpPr>
          <p:spPr>
            <a:xfrm>
              <a:off x="6870733" y="1772816"/>
              <a:ext cx="43204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10" idx="3"/>
            </p:cNvCxnSpPr>
            <p:nvPr/>
          </p:nvCxnSpPr>
          <p:spPr>
            <a:xfrm>
              <a:off x="7950853" y="1772816"/>
              <a:ext cx="43204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8382901" y="1484784"/>
              <a:ext cx="0" cy="5760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8471162" y="1607344"/>
              <a:ext cx="0" cy="37554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>
              <a:off x="8560370" y="1704835"/>
              <a:ext cx="0" cy="22314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2987824" y="1484784"/>
              <a:ext cx="648072" cy="5760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Straight Arrow Connector 18"/>
            <p:cNvCxnSpPr>
              <a:stCxn id="18" idx="3"/>
            </p:cNvCxnSpPr>
            <p:nvPr/>
          </p:nvCxnSpPr>
          <p:spPr>
            <a:xfrm>
              <a:off x="3635896" y="1772816"/>
              <a:ext cx="43204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/>
            <p:cNvSpPr/>
            <p:nvPr/>
          </p:nvSpPr>
          <p:spPr>
            <a:xfrm>
              <a:off x="1907704" y="1484784"/>
              <a:ext cx="648072" cy="5760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1" name="Straight Arrow Connector 20"/>
            <p:cNvCxnSpPr>
              <a:stCxn id="20" idx="3"/>
            </p:cNvCxnSpPr>
            <p:nvPr/>
          </p:nvCxnSpPr>
          <p:spPr>
            <a:xfrm>
              <a:off x="2555776" y="1772816"/>
              <a:ext cx="43204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/>
            <p:cNvSpPr/>
            <p:nvPr/>
          </p:nvSpPr>
          <p:spPr>
            <a:xfrm>
              <a:off x="822061" y="1484784"/>
              <a:ext cx="648072" cy="5760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3" name="Straight Arrow Connector 22"/>
            <p:cNvCxnSpPr>
              <a:stCxn id="22" idx="3"/>
            </p:cNvCxnSpPr>
            <p:nvPr/>
          </p:nvCxnSpPr>
          <p:spPr>
            <a:xfrm>
              <a:off x="1470133" y="1772816"/>
              <a:ext cx="43204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3062088" y="2751160"/>
            <a:ext cx="2880320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I       data[I]     next[I]</a:t>
            </a:r>
          </a:p>
          <a:p>
            <a:endParaRPr lang="en-US" sz="2000" dirty="0"/>
          </a:p>
          <a:p>
            <a:r>
              <a:rPr lang="en-US" sz="2000" dirty="0"/>
              <a:t>0         *             6</a:t>
            </a:r>
          </a:p>
          <a:p>
            <a:r>
              <a:rPr lang="en-US" sz="2000" dirty="0"/>
              <a:t>1         *             4</a:t>
            </a:r>
          </a:p>
          <a:p>
            <a:r>
              <a:rPr lang="en-US" sz="2000" dirty="0"/>
              <a:t>2         *             0</a:t>
            </a:r>
          </a:p>
          <a:p>
            <a:r>
              <a:rPr lang="en-US" sz="2000" dirty="0"/>
              <a:t>3         *             5</a:t>
            </a:r>
          </a:p>
          <a:p>
            <a:r>
              <a:rPr lang="en-US" sz="2000" dirty="0"/>
              <a:t>4         *            -1</a:t>
            </a:r>
          </a:p>
          <a:p>
            <a:r>
              <a:rPr lang="en-US" sz="2000" dirty="0"/>
              <a:t>5         *             1</a:t>
            </a:r>
          </a:p>
          <a:p>
            <a:r>
              <a:rPr lang="en-US" sz="2000" dirty="0"/>
              <a:t>6         *             3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3062088" y="3255216"/>
            <a:ext cx="28803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638152" y="2751160"/>
            <a:ext cx="0" cy="28623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790280" y="2751160"/>
            <a:ext cx="0" cy="28623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2255529" y="3845493"/>
            <a:ext cx="864096" cy="297899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103402" y="3444801"/>
            <a:ext cx="15554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Free Start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325744" y="4566391"/>
            <a:ext cx="927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End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5396763" y="4766446"/>
            <a:ext cx="1051809" cy="0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72778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Class with Static Arrays -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Stuck with </a:t>
            </a:r>
            <a:r>
              <a:rPr lang="en-US" dirty="0">
                <a:solidFill>
                  <a:srgbClr val="0070C0"/>
                </a:solidFill>
              </a:rPr>
              <a:t>"one size fits all"</a:t>
            </a:r>
          </a:p>
          <a:p>
            <a:pPr lvl="1"/>
            <a:r>
              <a:rPr lang="en-US" dirty="0"/>
              <a:t>Could be wasting space</a:t>
            </a:r>
          </a:p>
          <a:p>
            <a:pPr lvl="1"/>
            <a:r>
              <a:rPr lang="en-US" dirty="0"/>
              <a:t>Could run out of space</a:t>
            </a:r>
          </a:p>
          <a:p>
            <a:endParaRPr lang="en-US" dirty="0"/>
          </a:p>
          <a:p>
            <a:r>
              <a:rPr lang="en-US" dirty="0"/>
              <a:t>Better to have instantiation of a list by specifying the capacity (i.e., size)</a:t>
            </a:r>
          </a:p>
          <a:p>
            <a:endParaRPr lang="en-US" dirty="0"/>
          </a:p>
          <a:p>
            <a:r>
              <a:rPr lang="en-US" dirty="0"/>
              <a:t>Consider creating a List class with dynamically-allocated array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9-List ADT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2554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Allocation of List Class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Changes required in data members</a:t>
            </a:r>
          </a:p>
          <a:p>
            <a:pPr lvl="1"/>
            <a:r>
              <a:rPr lang="en-US" dirty="0"/>
              <a:t>Eliminate constant declaration for </a:t>
            </a:r>
            <a:r>
              <a:rPr lang="en-US" dirty="0">
                <a:latin typeface="Consolas" panose="020B0609020204030204" pitchFamily="49" charset="0"/>
              </a:rPr>
              <a:t>CAPACITY/SIZE</a:t>
            </a:r>
          </a:p>
          <a:p>
            <a:pPr lvl="1"/>
            <a:r>
              <a:rPr lang="en-US" dirty="0"/>
              <a:t>Data member to store capacity specified by client program</a:t>
            </a:r>
          </a:p>
          <a:p>
            <a:endParaRPr lang="en-US" dirty="0"/>
          </a:p>
          <a:p>
            <a:r>
              <a:rPr lang="en-US" dirty="0"/>
              <a:t>Little or no changes required for many function members</a:t>
            </a:r>
          </a:p>
          <a:p>
            <a:pPr lvl="1"/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isEmpty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display()</a:t>
            </a:r>
          </a:p>
          <a:p>
            <a:pPr lvl="1"/>
            <a:r>
              <a:rPr lang="en-US">
                <a:latin typeface="Consolas" panose="020B0609020204030204" pitchFamily="49" charset="0"/>
                <a:cs typeface="Courier New" panose="02070309020205020404" pitchFamily="49" charset="0"/>
              </a:rPr>
              <a:t>delete()</a:t>
            </a:r>
            <a:endParaRPr lang="en-US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insert()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9-List ADT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36611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Allocation of List Class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124744"/>
            <a:ext cx="8496300" cy="2160240"/>
          </a:xfrm>
        </p:spPr>
        <p:txBody>
          <a:bodyPr/>
          <a:lstStyle/>
          <a:p>
            <a:r>
              <a:rPr lang="en-US" dirty="0"/>
              <a:t>Now possible to specify different sized lists</a:t>
            </a:r>
            <a:br>
              <a:rPr lang="en-US" dirty="0"/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9-List ADT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24</a:t>
            </a:fld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2482713" y="1980887"/>
            <a:ext cx="4178572" cy="1015663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onsolas" panose="020B0609020204030204" pitchFamily="49" charset="0"/>
                <a:cs typeface="Courier New" panose="02070309020205020404" pitchFamily="49" charset="0"/>
              </a:rPr>
              <a:t>cin</a:t>
            </a:r>
            <a:r>
              <a:rPr 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 &gt;&gt; </a:t>
            </a:r>
            <a:r>
              <a:rPr lang="en-US" sz="2000" dirty="0" err="1">
                <a:latin typeface="Consolas" panose="020B0609020204030204" pitchFamily="49" charset="0"/>
                <a:cs typeface="Courier New" panose="02070309020205020404" pitchFamily="49" charset="0"/>
              </a:rPr>
              <a:t>maxListSize</a:t>
            </a:r>
            <a:r>
              <a:rPr 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br>
              <a:rPr 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List aList1 (</a:t>
            </a:r>
            <a:r>
              <a:rPr lang="en-US" sz="2000" dirty="0" err="1">
                <a:latin typeface="Consolas" panose="020B0609020204030204" pitchFamily="49" charset="0"/>
                <a:cs typeface="Courier New" panose="02070309020205020404" pitchFamily="49" charset="0"/>
              </a:rPr>
              <a:t>maxListSize</a:t>
            </a:r>
            <a:r>
              <a:rPr 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  <a:br>
              <a:rPr 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List aList2 (500);</a:t>
            </a:r>
          </a:p>
        </p:txBody>
      </p:sp>
      <p:pic>
        <p:nvPicPr>
          <p:cNvPr id="36" name="Picture 3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4343" y="3212976"/>
            <a:ext cx="8095313" cy="3040161"/>
          </a:xfrm>
          <a:prstGeom prst="rect">
            <a:avLst/>
          </a:prstGeom>
          <a:noFill/>
          <a:ln>
            <a:noFill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11458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of List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Problem 1:  </a:t>
            </a:r>
            <a:r>
              <a:rPr lang="en-US" dirty="0"/>
              <a:t>Array used has fixed capacity</a:t>
            </a:r>
          </a:p>
          <a:p>
            <a:pPr lvl="1"/>
            <a:r>
              <a:rPr lang="en-US" dirty="0"/>
              <a:t>If larger array needed during program execution</a:t>
            </a:r>
          </a:p>
          <a:p>
            <a:pPr lvl="1"/>
            <a:r>
              <a:rPr lang="en-US" dirty="0"/>
              <a:t>Allocate, copy smaller array to the new one</a:t>
            </a:r>
          </a:p>
          <a:p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Problem 2:  </a:t>
            </a:r>
            <a:r>
              <a:rPr lang="en-US" dirty="0"/>
              <a:t>Class bound to one type at a time</a:t>
            </a:r>
          </a:p>
          <a:p>
            <a:pPr lvl="1"/>
            <a:r>
              <a:rPr lang="en-US" dirty="0"/>
              <a:t>Create multiple List classes with differing names</a:t>
            </a:r>
          </a:p>
          <a:p>
            <a:pPr lvl="1"/>
            <a:r>
              <a:rPr lang="en-US" dirty="0"/>
              <a:t>Use class template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9-List ADT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0256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 Question So Far?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9-List ADT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26</a:t>
            </a:fld>
            <a:endParaRPr lang="en-GB"/>
          </a:p>
        </p:txBody>
      </p:sp>
      <p:pic>
        <p:nvPicPr>
          <p:cNvPr id="6" name="Picture 3" descr="MCj0384172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98725" y="1412875"/>
            <a:ext cx="3641725" cy="46799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71862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Everyday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Everyday usage of the </a:t>
            </a:r>
            <a:r>
              <a:rPr lang="en-US" dirty="0">
                <a:solidFill>
                  <a:srgbClr val="0070C0"/>
                </a:solidFill>
              </a:rPr>
              <a:t>term “list” </a:t>
            </a:r>
            <a:r>
              <a:rPr lang="en-US" dirty="0"/>
              <a:t>refers to a </a:t>
            </a:r>
            <a:r>
              <a:rPr lang="en-US" dirty="0">
                <a:solidFill>
                  <a:srgbClr val="0070C0"/>
                </a:solidFill>
              </a:rPr>
              <a:t>linear collection of data items</a:t>
            </a:r>
          </a:p>
          <a:p>
            <a:pPr lvl="1"/>
            <a:r>
              <a:rPr lang="en-US" dirty="0"/>
              <a:t>Groceries to be purchased</a:t>
            </a:r>
          </a:p>
          <a:p>
            <a:pPr lvl="1"/>
            <a:r>
              <a:rPr lang="en-US" dirty="0"/>
              <a:t>Ingredients of a recipe </a:t>
            </a:r>
          </a:p>
          <a:p>
            <a:pPr lvl="1"/>
            <a:r>
              <a:rPr lang="en-US" dirty="0"/>
              <a:t>Job to-do list</a:t>
            </a:r>
          </a:p>
          <a:p>
            <a:pPr lvl="1"/>
            <a:r>
              <a:rPr lang="en-US" dirty="0"/>
              <a:t>List of assignments for a course</a:t>
            </a:r>
          </a:p>
          <a:p>
            <a:pPr lvl="1"/>
            <a:r>
              <a:rPr lang="en-US" dirty="0"/>
              <a:t>List of courses for summer semester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Can you name some others??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9-List ADT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9933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collection of items of the </a:t>
            </a:r>
            <a:r>
              <a:rPr lang="en-US" dirty="0">
                <a:solidFill>
                  <a:srgbClr val="0070C0"/>
                </a:solidFill>
              </a:rPr>
              <a:t>same type</a:t>
            </a:r>
          </a:p>
          <a:p>
            <a:r>
              <a:rPr lang="en-US" dirty="0"/>
              <a:t>A </a:t>
            </a:r>
            <a:r>
              <a:rPr lang="en-US" dirty="0">
                <a:solidFill>
                  <a:srgbClr val="0070C0"/>
                </a:solidFill>
              </a:rPr>
              <a:t>flexible structure </a:t>
            </a:r>
            <a:r>
              <a:rPr lang="en-US" dirty="0"/>
              <a:t>that can grow and shrink on demand</a:t>
            </a:r>
          </a:p>
          <a:p>
            <a:endParaRPr lang="en-US" dirty="0"/>
          </a:p>
          <a:p>
            <a:r>
              <a:rPr lang="en-US" dirty="0"/>
              <a:t>Elements can be:</a:t>
            </a:r>
          </a:p>
          <a:p>
            <a:pPr lvl="1"/>
            <a:r>
              <a:rPr lang="en-US" dirty="0"/>
              <a:t>Inserted</a:t>
            </a:r>
          </a:p>
          <a:p>
            <a:pPr lvl="1"/>
            <a:r>
              <a:rPr lang="en-US" dirty="0"/>
              <a:t>Accessed</a:t>
            </a:r>
          </a:p>
          <a:p>
            <a:pPr lvl="1"/>
            <a:r>
              <a:rPr lang="en-US" dirty="0"/>
              <a:t>Deleted</a:t>
            </a:r>
          </a:p>
          <a:p>
            <a:pPr marL="0" indent="0">
              <a:buNone/>
            </a:pPr>
            <a:r>
              <a:rPr lang="en-US" dirty="0"/>
              <a:t>    at </a:t>
            </a:r>
            <a:r>
              <a:rPr lang="en-US" dirty="0">
                <a:solidFill>
                  <a:srgbClr val="0070C0"/>
                </a:solidFill>
              </a:rPr>
              <a:t>any</a:t>
            </a:r>
            <a:r>
              <a:rPr lang="en-US" dirty="0"/>
              <a:t> position!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9-List ADT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1290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list is a sequence of </a:t>
            </a:r>
            <a:r>
              <a:rPr lang="en-US" dirty="0">
                <a:solidFill>
                  <a:srgbClr val="0070C0"/>
                </a:solidFill>
              </a:rPr>
              <a:t>zero or more elements </a:t>
            </a:r>
            <a:r>
              <a:rPr lang="en-US" dirty="0"/>
              <a:t>of a given type</a:t>
            </a:r>
          </a:p>
          <a:p>
            <a:endParaRPr lang="en-US" dirty="0"/>
          </a:p>
          <a:p>
            <a:r>
              <a:rPr lang="en-US" dirty="0"/>
              <a:t>Represented by a comma-separated sequence of elements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Where </a:t>
            </a:r>
            <a:r>
              <a:rPr lang="en-US" dirty="0">
                <a:solidFill>
                  <a:srgbClr val="0070C0"/>
                </a:solidFill>
              </a:rPr>
              <a:t>n ≥ 0 </a:t>
            </a:r>
            <a:r>
              <a:rPr lang="en-US" dirty="0"/>
              <a:t>and each a</a:t>
            </a:r>
            <a:r>
              <a:rPr lang="en-US" baseline="-25000" dirty="0"/>
              <a:t>i</a:t>
            </a:r>
            <a:r>
              <a:rPr lang="en-US" dirty="0"/>
              <a:t> is of type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element_type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lvl="1"/>
            <a:endParaRPr lang="en-US" dirty="0"/>
          </a:p>
          <a:p>
            <a:r>
              <a:rPr lang="en-US" dirty="0"/>
              <a:t>Number of elements n determines the length of the list</a:t>
            </a:r>
          </a:p>
          <a:p>
            <a:pPr lvl="1"/>
            <a:r>
              <a:rPr lang="en-US" dirty="0"/>
              <a:t>If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n ≥ 1 </a:t>
            </a:r>
          </a:p>
          <a:p>
            <a:pPr lvl="2"/>
            <a:r>
              <a:rPr lang="en-US" dirty="0"/>
              <a:t>a</a:t>
            </a:r>
            <a:r>
              <a:rPr lang="en-US" baseline="-25000" dirty="0"/>
              <a:t>1</a:t>
            </a:r>
            <a:r>
              <a:rPr lang="en-US" dirty="0"/>
              <a:t> is the first element</a:t>
            </a:r>
          </a:p>
          <a:p>
            <a:pPr lvl="2"/>
            <a:r>
              <a:rPr lang="en-US" dirty="0"/>
              <a:t>a</a:t>
            </a:r>
            <a:r>
              <a:rPr lang="en-US" baseline="-25000" dirty="0"/>
              <a:t>n</a:t>
            </a:r>
            <a:r>
              <a:rPr lang="en-US" dirty="0"/>
              <a:t> is the last element</a:t>
            </a:r>
          </a:p>
          <a:p>
            <a:pPr lvl="1"/>
            <a:r>
              <a:rPr lang="en-US" dirty="0"/>
              <a:t>If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n = 0</a:t>
            </a:r>
          </a:p>
          <a:p>
            <a:pPr lvl="2"/>
            <a:r>
              <a:rPr lang="en-US" dirty="0"/>
              <a:t>List has no elements (</a:t>
            </a:r>
            <a:r>
              <a:rPr lang="en-US" dirty="0">
                <a:solidFill>
                  <a:srgbClr val="0070C0"/>
                </a:solidFill>
              </a:rPr>
              <a:t>empty list</a:t>
            </a:r>
            <a:r>
              <a:rPr lang="en-US" dirty="0"/>
              <a:t>)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9-List ADT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5</a:t>
            </a:fld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1907704" y="2348880"/>
            <a:ext cx="36724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dirty="0">
                <a:latin typeface="Consolas" panose="020B0609020204030204" pitchFamily="49" charset="0"/>
                <a:cs typeface="Calibri" panose="020F0502020204030204" pitchFamily="34" charset="0"/>
              </a:rPr>
              <a:t>a</a:t>
            </a:r>
            <a:r>
              <a:rPr lang="en-US" sz="2100" baseline="-25000" dirty="0">
                <a:latin typeface="Consolas" panose="020B0609020204030204" pitchFamily="49" charset="0"/>
                <a:cs typeface="Calibri" panose="020F0502020204030204" pitchFamily="34" charset="0"/>
              </a:rPr>
              <a:t>1</a:t>
            </a:r>
            <a:r>
              <a:rPr lang="en-US" sz="2100" dirty="0">
                <a:latin typeface="Consolas" panose="020B0609020204030204" pitchFamily="49" charset="0"/>
                <a:cs typeface="Calibri" panose="020F0502020204030204" pitchFamily="34" charset="0"/>
              </a:rPr>
              <a:t>, a</a:t>
            </a:r>
            <a:r>
              <a:rPr lang="en-US" sz="2100" baseline="-25000" dirty="0">
                <a:latin typeface="Consolas" panose="020B0609020204030204" pitchFamily="49" charset="0"/>
                <a:cs typeface="Calibri" panose="020F0502020204030204" pitchFamily="34" charset="0"/>
              </a:rPr>
              <a:t>2</a:t>
            </a:r>
            <a:r>
              <a:rPr lang="en-US" sz="2100" dirty="0">
                <a:latin typeface="Consolas" panose="020B0609020204030204" pitchFamily="49" charset="0"/>
                <a:cs typeface="Calibri" panose="020F0502020204030204" pitchFamily="34" charset="0"/>
              </a:rPr>
              <a:t>, a</a:t>
            </a:r>
            <a:r>
              <a:rPr lang="en-US" sz="2100" baseline="-25000" dirty="0">
                <a:latin typeface="Consolas" panose="020B0609020204030204" pitchFamily="49" charset="0"/>
                <a:cs typeface="Calibri" panose="020F0502020204030204" pitchFamily="34" charset="0"/>
              </a:rPr>
              <a:t>3</a:t>
            </a:r>
            <a:r>
              <a:rPr lang="en-US" sz="2100" dirty="0">
                <a:latin typeface="Consolas" panose="020B0609020204030204" pitchFamily="49" charset="0"/>
                <a:cs typeface="Calibri" panose="020F0502020204030204" pitchFamily="34" charset="0"/>
              </a:rPr>
              <a:t>, . . . ., a</a:t>
            </a:r>
            <a:r>
              <a:rPr lang="en-US" sz="2100" baseline="-25000" dirty="0">
                <a:latin typeface="Consolas" panose="020B0609020204030204" pitchFamily="49" charset="0"/>
                <a:cs typeface="Calibri" panose="020F0502020204030204" pitchFamily="34" charset="0"/>
              </a:rPr>
              <a:t>n</a:t>
            </a:r>
          </a:p>
          <a:p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876829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Elements of a list can be linearly ordered according to their position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</a:t>
            </a:r>
            <a:r>
              <a:rPr lang="en-US" baseline="-25000" dirty="0"/>
              <a:t>i</a:t>
            </a:r>
            <a:r>
              <a:rPr lang="en-US" dirty="0"/>
              <a:t> precedes a</a:t>
            </a:r>
            <a:r>
              <a:rPr lang="en-US" baseline="-25000" dirty="0"/>
              <a:t>i+1</a:t>
            </a:r>
            <a:r>
              <a:rPr lang="en-US" dirty="0"/>
              <a:t> for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= 1,2,3…n-1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</a:t>
            </a:r>
            <a:r>
              <a:rPr lang="en-US" baseline="-25000" dirty="0"/>
              <a:t>i</a:t>
            </a:r>
            <a:r>
              <a:rPr lang="en-US" dirty="0"/>
              <a:t> follows a</a:t>
            </a:r>
            <a:r>
              <a:rPr lang="en-US" baseline="-25000" dirty="0"/>
              <a:t>i-1</a:t>
            </a:r>
            <a:r>
              <a:rPr lang="en-US" dirty="0"/>
              <a:t> for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= 2,3,4…n</a:t>
            </a:r>
          </a:p>
          <a:p>
            <a:endParaRPr lang="en-US" dirty="0"/>
          </a:p>
          <a:p>
            <a:r>
              <a:rPr lang="en-US" dirty="0"/>
              <a:t>Element a</a:t>
            </a:r>
            <a:r>
              <a:rPr lang="en-US" baseline="-25000" dirty="0"/>
              <a:t>i</a:t>
            </a:r>
            <a:r>
              <a:rPr lang="en-US" dirty="0"/>
              <a:t> is at position </a:t>
            </a:r>
            <a:r>
              <a:rPr lang="en-US" dirty="0" err="1"/>
              <a:t>i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9-List ADT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8233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have a </a:t>
            </a:r>
            <a:r>
              <a:rPr lang="en-US" dirty="0">
                <a:solidFill>
                  <a:srgbClr val="0070C0"/>
                </a:solidFill>
              </a:rPr>
              <a:t>single element</a:t>
            </a:r>
          </a:p>
          <a:p>
            <a:endParaRPr lang="en-US" dirty="0"/>
          </a:p>
          <a:p>
            <a:r>
              <a:rPr lang="en-US" dirty="0"/>
              <a:t>Can have </a:t>
            </a:r>
            <a:r>
              <a:rPr lang="en-US" dirty="0">
                <a:solidFill>
                  <a:srgbClr val="0070C0"/>
                </a:solidFill>
              </a:rPr>
              <a:t>no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elements</a:t>
            </a:r>
          </a:p>
          <a:p>
            <a:endParaRPr lang="en-US" dirty="0"/>
          </a:p>
          <a:p>
            <a:r>
              <a:rPr lang="en-US" dirty="0"/>
              <a:t>Can be </a:t>
            </a:r>
            <a:r>
              <a:rPr lang="en-US" dirty="0">
                <a:solidFill>
                  <a:srgbClr val="0070C0"/>
                </a:solidFill>
              </a:rPr>
              <a:t>list of lists</a:t>
            </a:r>
          </a:p>
          <a:p>
            <a:endParaRPr lang="en-US" dirty="0"/>
          </a:p>
          <a:p>
            <a:r>
              <a:rPr lang="en-US" dirty="0"/>
              <a:t>Can be </a:t>
            </a:r>
            <a:r>
              <a:rPr lang="en-US" dirty="0">
                <a:solidFill>
                  <a:srgbClr val="0070C0"/>
                </a:solidFill>
              </a:rPr>
              <a:t>concatenated</a:t>
            </a:r>
            <a:r>
              <a:rPr lang="en-US" dirty="0"/>
              <a:t> together</a:t>
            </a:r>
          </a:p>
          <a:p>
            <a:endParaRPr lang="en-US" dirty="0"/>
          </a:p>
          <a:p>
            <a:r>
              <a:rPr lang="en-US" dirty="0"/>
              <a:t>Can be </a:t>
            </a:r>
            <a:r>
              <a:rPr lang="en-US" dirty="0">
                <a:solidFill>
                  <a:srgbClr val="0070C0"/>
                </a:solidFill>
              </a:rPr>
              <a:t>split</a:t>
            </a:r>
            <a:r>
              <a:rPr lang="en-US" dirty="0"/>
              <a:t> into sub-lists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9-List ADT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9893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as an ADT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look at the list as an abstract data type</a:t>
            </a:r>
          </a:p>
          <a:p>
            <a:pPr lvl="1"/>
            <a:r>
              <a:rPr lang="en-US" dirty="0"/>
              <a:t>Homogeneous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Finite length ??</a:t>
            </a:r>
          </a:p>
          <a:p>
            <a:pPr lvl="1"/>
            <a:r>
              <a:rPr lang="en-US" dirty="0"/>
              <a:t>Sequential elements</a:t>
            </a:r>
          </a:p>
          <a:p>
            <a:endParaRPr lang="en-US" dirty="0"/>
          </a:p>
          <a:p>
            <a:r>
              <a:rPr lang="en-US" dirty="0"/>
              <a:t>Is this information sufficient for defining ADT?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9-List ADT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6384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Operations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Create</a:t>
            </a:r>
            <a:r>
              <a:rPr lang="en-US" dirty="0"/>
              <a:t> the list</a:t>
            </a:r>
          </a:p>
          <a:p>
            <a:pPr lvl="1"/>
            <a:r>
              <a:rPr lang="en-US" dirty="0"/>
              <a:t>The list is initialized to an empty state</a:t>
            </a:r>
          </a:p>
          <a:p>
            <a:r>
              <a:rPr lang="en-US" dirty="0">
                <a:solidFill>
                  <a:srgbClr val="0070C0"/>
                </a:solidFill>
              </a:rPr>
              <a:t>Determine</a:t>
            </a:r>
            <a:r>
              <a:rPr lang="en-US" dirty="0"/>
              <a:t> whether the </a:t>
            </a:r>
            <a:r>
              <a:rPr lang="en-US" dirty="0">
                <a:solidFill>
                  <a:srgbClr val="0070C0"/>
                </a:solidFill>
              </a:rPr>
              <a:t>list is empty</a:t>
            </a:r>
          </a:p>
          <a:p>
            <a:pPr lvl="1"/>
            <a:r>
              <a:rPr lang="en-US" dirty="0"/>
              <a:t>Determine whether the </a:t>
            </a:r>
            <a:r>
              <a:rPr lang="en-US" dirty="0">
                <a:solidFill>
                  <a:srgbClr val="0070C0"/>
                </a:solidFill>
              </a:rPr>
              <a:t>list is full</a:t>
            </a:r>
          </a:p>
          <a:p>
            <a:r>
              <a:rPr lang="en-US" dirty="0"/>
              <a:t>Find the </a:t>
            </a:r>
            <a:r>
              <a:rPr lang="en-US" dirty="0">
                <a:solidFill>
                  <a:srgbClr val="0070C0"/>
                </a:solidFill>
              </a:rPr>
              <a:t>size</a:t>
            </a:r>
            <a:r>
              <a:rPr lang="en-US" dirty="0"/>
              <a:t> of the list</a:t>
            </a:r>
          </a:p>
          <a:p>
            <a:r>
              <a:rPr lang="en-US" dirty="0">
                <a:solidFill>
                  <a:srgbClr val="0070C0"/>
                </a:solidFill>
              </a:rPr>
              <a:t>Destroy</a:t>
            </a:r>
            <a:r>
              <a:rPr lang="en-US" dirty="0"/>
              <a:t>, or clear, the list</a:t>
            </a:r>
          </a:p>
          <a:p>
            <a:r>
              <a:rPr lang="en-US" dirty="0">
                <a:solidFill>
                  <a:srgbClr val="0070C0"/>
                </a:solidFill>
              </a:rPr>
              <a:t>Insert</a:t>
            </a:r>
            <a:r>
              <a:rPr lang="en-US" dirty="0"/>
              <a:t> an item in the list at the specified location</a:t>
            </a:r>
          </a:p>
          <a:p>
            <a:r>
              <a:rPr lang="en-US" dirty="0">
                <a:solidFill>
                  <a:srgbClr val="0070C0"/>
                </a:solidFill>
              </a:rPr>
              <a:t>Delete </a:t>
            </a:r>
            <a:r>
              <a:rPr lang="en-US" dirty="0"/>
              <a:t>an item from the list at the specified location</a:t>
            </a:r>
          </a:p>
          <a:p>
            <a:r>
              <a:rPr lang="en-US" dirty="0">
                <a:solidFill>
                  <a:srgbClr val="0070C0"/>
                </a:solidFill>
              </a:rPr>
              <a:t>Replace</a:t>
            </a:r>
            <a:r>
              <a:rPr lang="en-US" dirty="0"/>
              <a:t> an item at the specified location with another item</a:t>
            </a:r>
          </a:p>
          <a:p>
            <a:r>
              <a:rPr lang="en-US" dirty="0">
                <a:solidFill>
                  <a:srgbClr val="0070C0"/>
                </a:solidFill>
              </a:rPr>
              <a:t>Retrieve</a:t>
            </a:r>
            <a:r>
              <a:rPr lang="en-US" dirty="0"/>
              <a:t> an item from the list at the specified location</a:t>
            </a:r>
          </a:p>
          <a:p>
            <a:r>
              <a:rPr lang="en-US" dirty="0">
                <a:solidFill>
                  <a:srgbClr val="0070C0"/>
                </a:solidFill>
              </a:rPr>
              <a:t>Search</a:t>
            </a:r>
            <a:r>
              <a:rPr lang="en-US" dirty="0"/>
              <a:t> the list for a given item</a:t>
            </a:r>
          </a:p>
          <a:p>
            <a:r>
              <a:rPr lang="en-US" dirty="0">
                <a:solidFill>
                  <a:srgbClr val="0070C0"/>
                </a:solidFill>
              </a:rPr>
              <a:t>Traverse</a:t>
            </a:r>
            <a:r>
              <a:rPr lang="en-US" dirty="0"/>
              <a:t> (iterate through) the elements of the list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9-List ADT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7949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3408</TotalTime>
  <Words>1214</Words>
  <Application>Microsoft Office PowerPoint</Application>
  <PresentationFormat>On-screen Show (4:3)</PresentationFormat>
  <Paragraphs>304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Tahoma</vt:lpstr>
      <vt:lpstr>Consolas</vt:lpstr>
      <vt:lpstr>Wingdings</vt:lpstr>
      <vt:lpstr>Default Design</vt:lpstr>
      <vt:lpstr>Data Structures</vt:lpstr>
      <vt:lpstr>Roadmap</vt:lpstr>
      <vt:lpstr>Examples of Everyday List</vt:lpstr>
      <vt:lpstr>List (1)</vt:lpstr>
      <vt:lpstr>List (2)</vt:lpstr>
      <vt:lpstr>List (3)</vt:lpstr>
      <vt:lpstr>Properties of Lists</vt:lpstr>
      <vt:lpstr>List as an ADT</vt:lpstr>
      <vt:lpstr>Basic Operations (1)</vt:lpstr>
      <vt:lpstr>Basic Operations (2)</vt:lpstr>
      <vt:lpstr>Basic Operations (3)</vt:lpstr>
      <vt:lpstr>Basic Operations (4)</vt:lpstr>
      <vt:lpstr>List as a Data Structure (1)</vt:lpstr>
      <vt:lpstr>List as a Data Structure (2)</vt:lpstr>
      <vt:lpstr>PowerPoint Presentation</vt:lpstr>
      <vt:lpstr>Array-Based Implementation</vt:lpstr>
      <vt:lpstr>Implementing Operations</vt:lpstr>
      <vt:lpstr>Inefficiency of Array-Based Implementation</vt:lpstr>
      <vt:lpstr>An Alternative Implementation</vt:lpstr>
      <vt:lpstr>Yet Another Implementation – Free List (1)</vt:lpstr>
      <vt:lpstr>Yet Another Implementation – Free List (2)</vt:lpstr>
      <vt:lpstr>List Class with Static Arrays - Problems</vt:lpstr>
      <vt:lpstr>Dynamic Allocation of List Class (1)</vt:lpstr>
      <vt:lpstr>Dynamic Allocation of List Class (2)</vt:lpstr>
      <vt:lpstr>Implementation of List Class</vt:lpstr>
      <vt:lpstr>Any Question So Far?</vt:lpstr>
    </vt:vector>
  </TitlesOfParts>
  <Company>IPVS - Universität Stuttgart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Grundlagen der Betriebssysteme</dc:title>
  <dc:creator>koldehbs</dc:creator>
  <cp:lastModifiedBy>Hassan Mustafa</cp:lastModifiedBy>
  <cp:revision>1259</cp:revision>
  <cp:lastPrinted>2013-10-17T07:59:38Z</cp:lastPrinted>
  <dcterms:created xsi:type="dcterms:W3CDTF">2007-03-29T10:37:57Z</dcterms:created>
  <dcterms:modified xsi:type="dcterms:W3CDTF">2020-10-01T01:48:03Z</dcterms:modified>
</cp:coreProperties>
</file>