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56" r:id="rId2"/>
    <p:sldId id="548" r:id="rId3"/>
    <p:sldId id="574" r:id="rId4"/>
    <p:sldId id="573" r:id="rId5"/>
    <p:sldId id="575" r:id="rId6"/>
    <p:sldId id="576" r:id="rId7"/>
    <p:sldId id="577" r:id="rId8"/>
    <p:sldId id="578" r:id="rId9"/>
    <p:sldId id="580" r:id="rId10"/>
    <p:sldId id="579" r:id="rId11"/>
    <p:sldId id="582" r:id="rId12"/>
    <p:sldId id="583" r:id="rId13"/>
    <p:sldId id="584" r:id="rId14"/>
    <p:sldId id="586" r:id="rId15"/>
    <p:sldId id="587" r:id="rId16"/>
    <p:sldId id="588" r:id="rId17"/>
    <p:sldId id="589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600" r:id="rId27"/>
    <p:sldId id="598" r:id="rId28"/>
    <p:sldId id="599" r:id="rId29"/>
    <p:sldId id="601" r:id="rId30"/>
    <p:sldId id="602" r:id="rId31"/>
    <p:sldId id="603" r:id="rId32"/>
    <p:sldId id="604" r:id="rId33"/>
    <p:sldId id="605" r:id="rId34"/>
    <p:sldId id="606" r:id="rId35"/>
    <p:sldId id="608" r:id="rId36"/>
    <p:sldId id="609" r:id="rId37"/>
    <p:sldId id="607" r:id="rId38"/>
    <p:sldId id="520" r:id="rId39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SimSun" panose="02010600030101010101" pitchFamily="2" charset="-122"/>
      <p:regular r:id="rId45"/>
    </p:embeddedFont>
    <p:embeddedFont>
      <p:font typeface="ＭＳ Ｐゴシック" panose="020B0600070205080204" pitchFamily="34" charset="-128"/>
      <p:regular r:id="rId46"/>
    </p:embeddedFont>
    <p:embeddedFont>
      <p:font typeface="Tahoma" panose="020B0604030504040204" pitchFamily="34" charset="0"/>
      <p:regular r:id="rId47"/>
      <p:bold r:id="rId48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3613" autoAdjust="0"/>
  </p:normalViewPr>
  <p:slideViewPr>
    <p:cSldViewPr>
      <p:cViewPr varScale="1">
        <p:scale>
          <a:sx n="68" d="100"/>
          <a:sy n="68" d="100"/>
        </p:scale>
        <p:origin x="15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10-Link Lists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10-Link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10-Link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10-Link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10-Link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10-Link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10-Link Lists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10-Link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10-Link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10-Link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10-Link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 smtClean="0"/>
              <a:t>10-Link Lists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10-Link Lists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10. 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Insertion After The Last Element (2)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832370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points to the last element of the list 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add a new last item x by doing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>
                <a:latin typeface="+mn-lt"/>
              </a:rPr>
              <a:pPr/>
              <a:t>10</a:t>
            </a:fld>
            <a:endParaRPr lang="en-GB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097" y="4458628"/>
            <a:ext cx="367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last-&gt;next = new Node();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last = last-&gt;next;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last-&gt;data = x;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last-&gt;next = null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121" y="3983313"/>
            <a:ext cx="445417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Steps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Locate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 index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element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+mn-lt"/>
              </a:rPr>
              <a:t>Allocate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memory for the new 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Copy </a:t>
            </a:r>
            <a:r>
              <a:rPr lang="en-US" dirty="0">
                <a:latin typeface="+mn-lt"/>
              </a:rPr>
              <a:t>data into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Point the new node to its successor (next node)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+mn-lt"/>
              </a:rPr>
              <a:t>Point the new node’s predecessor (preceding node) to the new node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057076" y="2096014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A0   </a:t>
            </a: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>
            <a:off x="1742876" y="209601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038276" y="2096014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3724076" y="209601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019476" y="2096014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5705276" y="209601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7000676" y="2096014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zh-CN" altLang="en-US" sz="24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7762676" y="209601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2428676" y="3467614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head</a:t>
            </a:r>
            <a:endParaRPr lang="en-US" altLang="zh-CN" sz="2400" dirty="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546401" y="3467614"/>
            <a:ext cx="657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last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1971476" y="2477014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3952676" y="2477014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H="1" flipV="1">
            <a:off x="1666676" y="2934214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933876" y="2477014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 flipV="1">
            <a:off x="5019476" y="2858014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3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Insertion After The Last Element (3)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832370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points to the last element of the list 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add a new last item x by doing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>
                <a:latin typeface="+mn-lt"/>
              </a:rPr>
              <a:pPr/>
              <a:t>11</a:t>
            </a:fld>
            <a:endParaRPr lang="en-GB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097" y="4458628"/>
            <a:ext cx="367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last-&gt;next = new Node();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last = last-&gt;next;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last-&gt;data = x;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last-&gt;next = null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121" y="3983313"/>
            <a:ext cx="445417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Steps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Locate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 index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element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Allocate </a:t>
            </a:r>
            <a:r>
              <a:rPr lang="en-US" dirty="0">
                <a:latin typeface="+mn-lt"/>
              </a:rPr>
              <a:t>memory for the new </a:t>
            </a:r>
            <a:r>
              <a:rPr lang="en-US" dirty="0" smtClean="0">
                <a:latin typeface="+mn-lt"/>
              </a:rPr>
              <a:t>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Copy </a:t>
            </a:r>
            <a:r>
              <a:rPr lang="en-US" dirty="0">
                <a:latin typeface="+mn-lt"/>
              </a:rPr>
              <a:t>data into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Point the new node to its successor (next node)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Point the new node’s predecessor (preceding node) to the new node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004664" y="2146335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A0   </a:t>
            </a:r>
          </a:p>
        </p:txBody>
      </p:sp>
      <p:sp>
        <p:nvSpPr>
          <p:cNvPr id="39" name="Line 4"/>
          <p:cNvSpPr>
            <a:spLocks noChangeShapeType="1"/>
          </p:cNvSpPr>
          <p:nvPr/>
        </p:nvSpPr>
        <p:spPr bwMode="auto">
          <a:xfrm>
            <a:off x="1690464" y="214633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985864" y="2146335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3671664" y="214633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4967064" y="2146335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5652864" y="214633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6948264" y="2146335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zh-CN" altLang="en-US" sz="24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710264" y="214633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2376264" y="3517935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head</a:t>
            </a:r>
            <a:endParaRPr lang="en-US" altLang="zh-CN" sz="2400" dirty="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4493989" y="3517935"/>
            <a:ext cx="657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last</a:t>
            </a:r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>
            <a:off x="1919064" y="252733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3900264" y="252733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V="1">
            <a:off x="4967064" y="2984535"/>
            <a:ext cx="1905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 flipH="1" flipV="1">
            <a:off x="1614264" y="298453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2" name="Line 17"/>
          <p:cNvSpPr>
            <a:spLocks noChangeShapeType="1"/>
          </p:cNvSpPr>
          <p:nvPr/>
        </p:nvSpPr>
        <p:spPr bwMode="auto">
          <a:xfrm>
            <a:off x="5881464" y="252733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 flipV="1">
            <a:off x="4967064" y="2908335"/>
            <a:ext cx="533400" cy="609600"/>
          </a:xfrm>
          <a:prstGeom prst="line">
            <a:avLst/>
          </a:prstGeom>
          <a:noFill/>
          <a:ln w="12700">
            <a:solidFill>
              <a:srgbClr val="00206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59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Insertion After The Last Element (4)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832370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points to the last element of the list 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add a new last item x by doing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>
                <a:latin typeface="+mn-lt"/>
              </a:rPr>
              <a:pPr/>
              <a:t>12</a:t>
            </a:fld>
            <a:endParaRPr lang="en-GB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097" y="4458628"/>
            <a:ext cx="367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last-&gt;next = new Node();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last = last-&gt;next;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last-&gt;data = x;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last-&gt;next = null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121" y="3983313"/>
            <a:ext cx="445417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Steps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Locate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 index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element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Allocate </a:t>
            </a:r>
            <a:r>
              <a:rPr lang="en-US" dirty="0">
                <a:latin typeface="+mn-lt"/>
              </a:rPr>
              <a:t>memory for the new </a:t>
            </a:r>
            <a:r>
              <a:rPr lang="en-US" dirty="0" smtClean="0">
                <a:latin typeface="+mn-lt"/>
              </a:rPr>
              <a:t>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+mn-lt"/>
              </a:rPr>
              <a:t>Copy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data into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Point the new node to its successor (next node)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Point the new node’s predecessor (preceding node) to the new node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148680" y="2115343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A0   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1834480" y="211534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129880" y="2115343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3815680" y="211534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5111080" y="2115343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5796880" y="211534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7092280" y="2115343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x   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7854280" y="211534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520280" y="3486943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head</a:t>
            </a:r>
            <a:endParaRPr lang="en-US" altLang="zh-CN" sz="2400" dirty="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4638005" y="3486943"/>
            <a:ext cx="657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last</a:t>
            </a: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2063080" y="249634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4044280" y="249634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5111080" y="2953543"/>
            <a:ext cx="1905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H="1" flipV="1">
            <a:off x="1758280" y="2953543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6025480" y="249634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94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Insertion After The Last Element (4)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832370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points to the last element of the list 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add a new last item x by doing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>
                <a:latin typeface="+mn-lt"/>
              </a:rPr>
              <a:pPr/>
              <a:t>13</a:t>
            </a:fld>
            <a:endParaRPr lang="en-GB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097" y="4458628"/>
            <a:ext cx="367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last-&gt;next = new Node();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last = last-&gt;next;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last-&gt;data = x;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last-&gt;next = null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121" y="3983313"/>
            <a:ext cx="445417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Steps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Locate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 index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element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Allocate </a:t>
            </a:r>
            <a:r>
              <a:rPr lang="en-US" dirty="0">
                <a:latin typeface="+mn-lt"/>
              </a:rPr>
              <a:t>memory for the new </a:t>
            </a:r>
            <a:r>
              <a:rPr lang="en-US" dirty="0" smtClean="0">
                <a:latin typeface="+mn-lt"/>
              </a:rPr>
              <a:t>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Copy </a:t>
            </a:r>
            <a:r>
              <a:rPr lang="en-US" dirty="0">
                <a:latin typeface="+mn-lt"/>
              </a:rPr>
              <a:t>data into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+mn-lt"/>
              </a:rPr>
              <a:t>Point the new node to its successor (next node)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Point the new node’s predecessor (preceding node) to the new node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004664" y="2061011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A0   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1690464" y="2061011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2985864" y="2061011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3671664" y="2061011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4967064" y="2061011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5652864" y="2061011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6948264" y="2061011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x   </a:t>
            </a:r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7710264" y="2061011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376264" y="3432611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head</a:t>
            </a:r>
            <a:endParaRPr lang="en-US" altLang="zh-CN" sz="2400" dirty="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4493989" y="3432611"/>
            <a:ext cx="657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last</a:t>
            </a:r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>
            <a:off x="1919064" y="2442011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3900264" y="2442011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 flipV="1">
            <a:off x="4967064" y="2899211"/>
            <a:ext cx="1905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 flipH="1" flipV="1">
            <a:off x="1614264" y="2899211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5881464" y="2442011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2" name="Oval 18"/>
          <p:cNvSpPr>
            <a:spLocks noChangeAspect="1" noChangeArrowheads="1"/>
          </p:cNvSpPr>
          <p:nvPr/>
        </p:nvSpPr>
        <p:spPr bwMode="auto">
          <a:xfrm>
            <a:off x="7862664" y="2442011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latin typeface="+mn-lt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4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Insertion </a:t>
            </a:r>
            <a:r>
              <a:rPr lang="en-US" dirty="0" smtClean="0">
                <a:latin typeface="+mn-lt"/>
              </a:rPr>
              <a:t>At The Middle (1)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792088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/>
              <a:t>points </a:t>
            </a:r>
            <a:r>
              <a:rPr lang="en-US" dirty="0"/>
              <a:t>to the </a:t>
            </a:r>
            <a:r>
              <a:rPr lang="en-US" dirty="0" smtClean="0"/>
              <a:t>middle element </a:t>
            </a:r>
            <a:r>
              <a:rPr lang="en-US" dirty="0"/>
              <a:t>of the list </a:t>
            </a:r>
          </a:p>
          <a:p>
            <a:pPr lvl="1"/>
            <a:r>
              <a:rPr lang="en-US" dirty="0"/>
              <a:t>We can add a new last item x by doing this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>
                <a:latin typeface="+mn-lt"/>
              </a:rPr>
              <a:pPr/>
              <a:t>14</a:t>
            </a:fld>
            <a:endParaRPr lang="en-GB">
              <a:latin typeface="+mn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128" y="2028056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A0   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018928" y="202805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23928" y="2028056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609728" y="202805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667128" y="2028056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352928" y="202805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75928" y="3475856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head</a:t>
            </a:r>
            <a:endParaRPr lang="en-US" altLang="zh-CN" sz="2400" dirty="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247528" y="2409056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838328" y="2409056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256928" y="2790056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7505328" y="240905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238128" y="3399656"/>
            <a:ext cx="1154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current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 flipV="1">
            <a:off x="3923928" y="2790056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6588" y="5229200"/>
            <a:ext cx="367977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 err="1" smtClean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dirty="0" smtClean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new 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Node();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 err="1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-&gt;data= x;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 err="1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-&gt;next = current-&gt;next;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current-&gt;next = </a:t>
            </a:r>
            <a:r>
              <a:rPr lang="en-US" altLang="zh-CN" dirty="0" err="1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33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Insertion </a:t>
            </a:r>
            <a:r>
              <a:rPr lang="en-US" dirty="0" smtClean="0">
                <a:latin typeface="+mn-lt"/>
              </a:rPr>
              <a:t>At The Middle (1)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792088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/>
              <a:t>points </a:t>
            </a:r>
            <a:r>
              <a:rPr lang="en-US" dirty="0"/>
              <a:t>to the </a:t>
            </a:r>
            <a:r>
              <a:rPr lang="en-US" dirty="0" smtClean="0"/>
              <a:t>middle element </a:t>
            </a:r>
            <a:r>
              <a:rPr lang="en-US" dirty="0"/>
              <a:t>of the list </a:t>
            </a:r>
          </a:p>
          <a:p>
            <a:pPr lvl="1"/>
            <a:r>
              <a:rPr lang="en-US" dirty="0"/>
              <a:t>We can add a new last item x by doing this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>
                <a:latin typeface="+mn-lt"/>
              </a:rPr>
              <a:pPr/>
              <a:t>15</a:t>
            </a:fld>
            <a:endParaRPr lang="en-GB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82" y="5248729"/>
            <a:ext cx="367977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 err="1" smtClean="0">
                <a:solidFill>
                  <a:srgbClr val="0070C0"/>
                </a:solidFill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b="1" dirty="0" smtClean="0">
                <a:solidFill>
                  <a:srgbClr val="0070C0"/>
                </a:solidFill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new Node();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 err="1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-&gt;data= x;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 err="1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-&gt;next = current-&gt;next;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current-&gt;next = </a:t>
            </a:r>
            <a:r>
              <a:rPr lang="en-US" altLang="zh-CN" dirty="0" err="1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8630" y="4005064"/>
            <a:ext cx="445417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Steps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Locate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 index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element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+mn-lt"/>
              </a:rPr>
              <a:t>Allocate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memory for the new 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Copy </a:t>
            </a:r>
            <a:r>
              <a:rPr lang="en-US" dirty="0">
                <a:latin typeface="+mn-lt"/>
              </a:rPr>
              <a:t>data into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Point the new node to its successor (next node)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Point the new node’s predecessor (preceding node) to the new node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693168" y="1987816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A0   </a:t>
            </a:r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2378968" y="198781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283968" y="1987816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4969768" y="198781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7027168" y="1987816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7712968" y="198781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235968" y="3435616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head</a:t>
            </a:r>
            <a:endParaRPr lang="en-US" altLang="zh-CN" sz="2400" dirty="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07568" y="2368816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5198368" y="2368816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flipV="1">
            <a:off x="1616968" y="2749816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1" name="Oval 15"/>
          <p:cNvSpPr>
            <a:spLocks noChangeAspect="1" noChangeArrowheads="1"/>
          </p:cNvSpPr>
          <p:nvPr/>
        </p:nvSpPr>
        <p:spPr bwMode="auto">
          <a:xfrm>
            <a:off x="7865368" y="236881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3598168" y="3359416"/>
            <a:ext cx="1154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current</a:t>
            </a:r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 flipH="1" flipV="1">
            <a:off x="4283968" y="2749816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5503168" y="3359416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zh-CN" altLang="en-US" sz="24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6188968" y="335941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5274568" y="4654816"/>
            <a:ext cx="715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tmp</a:t>
            </a: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 flipV="1">
            <a:off x="5503168" y="419761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Insertion </a:t>
            </a:r>
            <a:r>
              <a:rPr lang="en-US" dirty="0" smtClean="0">
                <a:latin typeface="+mn-lt"/>
              </a:rPr>
              <a:t>At The Middle (1)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792088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/>
              <a:t>points </a:t>
            </a:r>
            <a:r>
              <a:rPr lang="en-US" dirty="0"/>
              <a:t>to the </a:t>
            </a:r>
            <a:r>
              <a:rPr lang="en-US" dirty="0" smtClean="0"/>
              <a:t>middle element </a:t>
            </a:r>
            <a:r>
              <a:rPr lang="en-US" dirty="0"/>
              <a:t>of the list </a:t>
            </a:r>
          </a:p>
          <a:p>
            <a:pPr lvl="1"/>
            <a:r>
              <a:rPr lang="en-US" dirty="0"/>
              <a:t>We can add a new last item x by doing this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>
                <a:latin typeface="+mn-lt"/>
              </a:rPr>
              <a:pPr/>
              <a:t>16</a:t>
            </a:fld>
            <a:endParaRPr lang="en-GB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82" y="5248729"/>
            <a:ext cx="367977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 err="1" smtClean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dirty="0" smtClean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new Node();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 err="1">
                <a:solidFill>
                  <a:srgbClr val="0070C0"/>
                </a:solidFill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-&gt;data= x;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 err="1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-&gt;next = current-&gt;next;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current-&gt;next = </a:t>
            </a:r>
            <a:r>
              <a:rPr lang="en-US" altLang="zh-CN" dirty="0" err="1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8630" y="4005064"/>
            <a:ext cx="445417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Steps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Locate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 index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element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Allocate </a:t>
            </a:r>
            <a:r>
              <a:rPr lang="en-US" dirty="0">
                <a:latin typeface="+mn-lt"/>
              </a:rPr>
              <a:t>memory for the new </a:t>
            </a:r>
            <a:r>
              <a:rPr lang="en-US" dirty="0" smtClean="0">
                <a:latin typeface="+mn-lt"/>
              </a:rPr>
              <a:t>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+mn-lt"/>
              </a:rPr>
              <a:t>Copy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data into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Point the new node to its successor (next node)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Point the new node’s predecessor (preceding node) to the new node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618602" y="1985194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A0   </a:t>
            </a:r>
          </a:p>
        </p:txBody>
      </p:sp>
      <p:sp>
        <p:nvSpPr>
          <p:cNvPr id="39" name="Line 4"/>
          <p:cNvSpPr>
            <a:spLocks noChangeShapeType="1"/>
          </p:cNvSpPr>
          <p:nvPr/>
        </p:nvSpPr>
        <p:spPr bwMode="auto">
          <a:xfrm>
            <a:off x="2304402" y="198519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4209402" y="1985194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4895202" y="198519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6952602" y="1985194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7638402" y="198519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1161402" y="3432994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head</a:t>
            </a:r>
            <a:endParaRPr lang="en-US" altLang="zh-CN" sz="2400" dirty="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2533002" y="2366194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5123802" y="2366194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 flipV="1">
            <a:off x="1542402" y="2747194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" name="Oval 15"/>
          <p:cNvSpPr>
            <a:spLocks noChangeAspect="1" noChangeArrowheads="1"/>
          </p:cNvSpPr>
          <p:nvPr/>
        </p:nvSpPr>
        <p:spPr bwMode="auto">
          <a:xfrm>
            <a:off x="7790802" y="236619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523602" y="3356794"/>
            <a:ext cx="1154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current</a:t>
            </a:r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 flipH="1" flipV="1">
            <a:off x="4209402" y="2747194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5428602" y="3356794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x   </a:t>
            </a:r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>
            <a:off x="6114402" y="335679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5200002" y="4652194"/>
            <a:ext cx="715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tmp</a:t>
            </a:r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 flipV="1">
            <a:off x="5428602" y="419499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9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Insertion </a:t>
            </a:r>
            <a:r>
              <a:rPr lang="en-US" dirty="0" smtClean="0">
                <a:latin typeface="+mn-lt"/>
              </a:rPr>
              <a:t>At The Middle (1)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792088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/>
              <a:t>points </a:t>
            </a:r>
            <a:r>
              <a:rPr lang="en-US" dirty="0"/>
              <a:t>to the </a:t>
            </a:r>
            <a:r>
              <a:rPr lang="en-US" dirty="0" smtClean="0"/>
              <a:t>middle element </a:t>
            </a:r>
            <a:r>
              <a:rPr lang="en-US" dirty="0"/>
              <a:t>of the list </a:t>
            </a:r>
          </a:p>
          <a:p>
            <a:pPr lvl="1"/>
            <a:r>
              <a:rPr lang="en-US" dirty="0"/>
              <a:t>We can add a new last item x by doing this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>
                <a:latin typeface="+mn-lt"/>
              </a:rPr>
              <a:pPr/>
              <a:t>17</a:t>
            </a:fld>
            <a:endParaRPr lang="en-GB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82" y="5248729"/>
            <a:ext cx="367977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 err="1" smtClean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dirty="0" smtClean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new Node();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 err="1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-&gt;data= x;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 err="1">
                <a:solidFill>
                  <a:srgbClr val="0070C0"/>
                </a:solidFill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-&gt;next = current-&gt;next;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current-&gt;next = </a:t>
            </a:r>
            <a:r>
              <a:rPr lang="en-US" altLang="zh-CN" dirty="0" err="1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8630" y="4005064"/>
            <a:ext cx="445417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Steps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Locate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 index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element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Allocate </a:t>
            </a:r>
            <a:r>
              <a:rPr lang="en-US" dirty="0">
                <a:latin typeface="+mn-lt"/>
              </a:rPr>
              <a:t>memory for the new </a:t>
            </a:r>
            <a:r>
              <a:rPr lang="en-US" dirty="0" smtClean="0">
                <a:latin typeface="+mn-lt"/>
              </a:rPr>
              <a:t>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Copy </a:t>
            </a:r>
            <a:r>
              <a:rPr lang="en-US" dirty="0">
                <a:latin typeface="+mn-lt"/>
              </a:rPr>
              <a:t>data into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+mn-lt"/>
              </a:rPr>
              <a:t>Point the new node to its successor (next node)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Point the new node’s predecessor (preceding node) to the new node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693168" y="194997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A0   </a:t>
            </a:r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2378968" y="194997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4283968" y="194997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4969768" y="194997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027168" y="194997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7712968" y="194997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1235968" y="3397770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head</a:t>
            </a:r>
            <a:endParaRPr lang="en-US" altLang="zh-CN" sz="2400" dirty="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2607568" y="233097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5198368" y="233097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V="1">
            <a:off x="1616968" y="271197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5" name="Oval 15"/>
          <p:cNvSpPr>
            <a:spLocks noChangeAspect="1" noChangeArrowheads="1"/>
          </p:cNvSpPr>
          <p:nvPr/>
        </p:nvSpPr>
        <p:spPr bwMode="auto">
          <a:xfrm>
            <a:off x="7865368" y="233097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3598168" y="3321570"/>
            <a:ext cx="1154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current</a:t>
            </a: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 flipH="1" flipV="1">
            <a:off x="4283968" y="271197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5503168" y="332157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x   </a:t>
            </a:r>
          </a:p>
        </p:txBody>
      </p:sp>
      <p:sp>
        <p:nvSpPr>
          <p:cNvPr id="56" name="Line 20"/>
          <p:cNvSpPr>
            <a:spLocks noChangeShapeType="1"/>
          </p:cNvSpPr>
          <p:nvPr/>
        </p:nvSpPr>
        <p:spPr bwMode="auto">
          <a:xfrm>
            <a:off x="6188968" y="332157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 flipV="1">
            <a:off x="6417568" y="278817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>
            <a:off x="5274568" y="4616970"/>
            <a:ext cx="715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tmp</a:t>
            </a:r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 flipV="1">
            <a:off x="5503168" y="415977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6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Insertion </a:t>
            </a:r>
            <a:r>
              <a:rPr lang="en-US" dirty="0" smtClean="0">
                <a:latin typeface="+mn-lt"/>
              </a:rPr>
              <a:t>At The Middle (1)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792088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/>
              <a:t>points </a:t>
            </a:r>
            <a:r>
              <a:rPr lang="en-US" dirty="0"/>
              <a:t>to the </a:t>
            </a:r>
            <a:r>
              <a:rPr lang="en-US" dirty="0" smtClean="0"/>
              <a:t>middle element </a:t>
            </a:r>
            <a:r>
              <a:rPr lang="en-US" dirty="0"/>
              <a:t>of the list </a:t>
            </a:r>
          </a:p>
          <a:p>
            <a:pPr lvl="1"/>
            <a:r>
              <a:rPr lang="en-US" dirty="0"/>
              <a:t>We can add a new last item x by doing this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>
                <a:latin typeface="+mn-lt"/>
              </a:rPr>
              <a:pPr/>
              <a:t>18</a:t>
            </a:fld>
            <a:endParaRPr lang="en-GB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82" y="5248729"/>
            <a:ext cx="367977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 err="1" smtClean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dirty="0" smtClean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new Node();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 err="1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-&gt;data= x;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 err="1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-&gt;next = current-&gt;next;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current-&gt;next = </a:t>
            </a:r>
            <a:r>
              <a:rPr lang="en-US" altLang="zh-CN" b="1" dirty="0" err="1">
                <a:solidFill>
                  <a:srgbClr val="0070C0"/>
                </a:solidFill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8630" y="4005064"/>
            <a:ext cx="445417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Steps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Locate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 index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element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Allocate </a:t>
            </a:r>
            <a:r>
              <a:rPr lang="en-US" dirty="0">
                <a:latin typeface="+mn-lt"/>
              </a:rPr>
              <a:t>memory for the new </a:t>
            </a:r>
            <a:r>
              <a:rPr lang="en-US" dirty="0" smtClean="0">
                <a:latin typeface="+mn-lt"/>
              </a:rPr>
              <a:t>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Copy </a:t>
            </a:r>
            <a:r>
              <a:rPr lang="en-US" dirty="0">
                <a:latin typeface="+mn-lt"/>
              </a:rPr>
              <a:t>data into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Point the new node to its successor (next node)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+mn-lt"/>
              </a:rPr>
              <a:t>Point the new node’s predecessor (preceding node) to the new node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626096" y="1945221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A0   </a:t>
            </a:r>
          </a:p>
        </p:txBody>
      </p:sp>
      <p:sp>
        <p:nvSpPr>
          <p:cNvPr id="39" name="Line 4"/>
          <p:cNvSpPr>
            <a:spLocks noChangeShapeType="1"/>
          </p:cNvSpPr>
          <p:nvPr/>
        </p:nvSpPr>
        <p:spPr bwMode="auto">
          <a:xfrm>
            <a:off x="2311896" y="1945221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4216896" y="1945221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4902696" y="1945221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6960096" y="1945221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7645896" y="1945221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1168896" y="3393021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head</a:t>
            </a:r>
            <a:endParaRPr lang="en-US" altLang="zh-CN" sz="2400" dirty="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2540496" y="2326221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5207496" y="2478621"/>
            <a:ext cx="228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 flipV="1">
            <a:off x="1549896" y="2707221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" name="Oval 15"/>
          <p:cNvSpPr>
            <a:spLocks noChangeAspect="1" noChangeArrowheads="1"/>
          </p:cNvSpPr>
          <p:nvPr/>
        </p:nvSpPr>
        <p:spPr bwMode="auto">
          <a:xfrm>
            <a:off x="7798296" y="2326221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531096" y="3316821"/>
            <a:ext cx="1154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current</a:t>
            </a:r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 flipH="1" flipV="1">
            <a:off x="4216896" y="2707221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5436096" y="3316821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x   </a:t>
            </a:r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>
            <a:off x="6121896" y="3316821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 flipV="1">
            <a:off x="6350496" y="2783421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5207496" y="4612221"/>
            <a:ext cx="715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  <a:ea typeface="SimSun" panose="02010600030101010101" pitchFamily="2" charset="-122"/>
              </a:rPr>
              <a:t>tmp</a:t>
            </a:r>
            <a:endParaRPr lang="en-US" altLang="zh-CN" sz="2400" dirty="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 flipV="1">
            <a:off x="5436096" y="415502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5131296" y="2326221"/>
            <a:ext cx="1828800" cy="0"/>
          </a:xfrm>
          <a:prstGeom prst="line">
            <a:avLst/>
          </a:prstGeom>
          <a:noFill/>
          <a:ln w="12700">
            <a:solidFill>
              <a:srgbClr val="00206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29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New Node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cases of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InsertNode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Insert into an empty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Insert in front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Insert at back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Insert in middle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fact, only need to handle two cases</a:t>
            </a:r>
          </a:p>
          <a:p>
            <a:pPr lvl="1"/>
            <a:r>
              <a:rPr lang="en-US" dirty="0"/>
              <a:t>Insert as the first node (Case 1 and Case 2)</a:t>
            </a:r>
          </a:p>
          <a:p>
            <a:pPr lvl="1"/>
            <a:r>
              <a:rPr lang="en-US" dirty="0"/>
              <a:t>Insert in the middle or at the end of the list (Case 3 and Case 4)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1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List as an ADT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array-based implementation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Introduction to </a:t>
            </a:r>
            <a:r>
              <a:rPr lang="en-US" dirty="0" smtClean="0"/>
              <a:t>linked lists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smtClean="0"/>
              <a:t>pointer-based implementation </a:t>
            </a:r>
            <a:r>
              <a:rPr lang="en-US" dirty="0"/>
              <a:t>in C++</a:t>
            </a:r>
          </a:p>
          <a:p>
            <a:r>
              <a:rPr lang="en-US" dirty="0"/>
              <a:t>Variations of </a:t>
            </a:r>
            <a:r>
              <a:rPr lang="en-US" dirty="0" smtClean="0"/>
              <a:t>linked lists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Node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Node* List::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3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index,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(index &lt; 0)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1;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Node* </a:t>
            </a:r>
            <a:r>
              <a:rPr lang="en-US" altLang="zh-CN" sz="13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head;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&amp;&amp; index &gt; 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3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&gt;next;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(index &gt; 0 &amp;&amp; 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Node* 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 </a:t>
            </a:r>
            <a:r>
              <a:rPr lang="en-US" altLang="zh-CN" sz="13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 =  x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(index == 0) {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head;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head	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 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71600" y="1844824"/>
            <a:ext cx="4896544" cy="17281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84168" y="2293421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Try to locate </a:t>
            </a:r>
            <a:r>
              <a:rPr lang="en-US" sz="1600" dirty="0" err="1"/>
              <a:t>index’th</a:t>
            </a:r>
            <a:r>
              <a:rPr lang="en-US" sz="1600" dirty="0"/>
              <a:t> node. If it doesn’t exist, return NULL</a:t>
            </a:r>
          </a:p>
        </p:txBody>
      </p:sp>
    </p:spTree>
    <p:extLst>
      <p:ext uri="{BB962C8B-B14F-4D97-AF65-F5344CB8AC3E}">
        <p14:creationId xmlns:p14="http://schemas.microsoft.com/office/powerpoint/2010/main" val="23485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Node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Node* List::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3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index,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(index &lt; 0)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1;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Node* </a:t>
            </a:r>
            <a:r>
              <a:rPr lang="en-US" altLang="zh-CN" sz="13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head;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&amp;&amp; index &gt; 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3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&gt;next;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(index &gt; 0 &amp;&amp; 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Node* 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 </a:t>
            </a:r>
            <a:r>
              <a:rPr lang="en-US" altLang="zh-CN" sz="13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 =  x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(index == 0) {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head;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head	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 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71600" y="1844824"/>
            <a:ext cx="4968552" cy="17281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84168" y="2293421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Try to locate </a:t>
            </a:r>
            <a:r>
              <a:rPr lang="en-US" sz="1600" dirty="0" err="1"/>
              <a:t>index’th</a:t>
            </a:r>
            <a:r>
              <a:rPr lang="en-US" sz="1600" dirty="0"/>
              <a:t> node. If it doesn’t exist, return NULL</a:t>
            </a:r>
          </a:p>
        </p:txBody>
      </p:sp>
      <p:sp>
        <p:nvSpPr>
          <p:cNvPr id="8" name="Rectangle 7"/>
          <p:cNvSpPr/>
          <p:nvPr/>
        </p:nvSpPr>
        <p:spPr>
          <a:xfrm>
            <a:off x="966498" y="3734920"/>
            <a:ext cx="4973654" cy="5084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4168" y="381987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a new node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99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Node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Node* List::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3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index,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(index &lt; 0)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1;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Node* </a:t>
            </a:r>
            <a:r>
              <a:rPr lang="en-US" altLang="zh-CN" sz="13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head;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&amp;&amp; index &gt; 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3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&gt;next;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(index &gt; 0 &amp;&amp; 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Node* 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 </a:t>
            </a:r>
            <a:r>
              <a:rPr lang="en-US" altLang="zh-CN" sz="13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 =  x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(index == 0) {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head;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head	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 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71600" y="1844824"/>
            <a:ext cx="5040560" cy="17281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84168" y="2293421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Try to locate </a:t>
            </a:r>
            <a:r>
              <a:rPr lang="en-US" sz="1600" dirty="0" err="1"/>
              <a:t>index’th</a:t>
            </a:r>
            <a:r>
              <a:rPr lang="en-US" sz="1600" dirty="0"/>
              <a:t> node. If it doesn’t exist, return NULL</a:t>
            </a:r>
          </a:p>
        </p:txBody>
      </p:sp>
      <p:sp>
        <p:nvSpPr>
          <p:cNvPr id="8" name="Rectangle 7"/>
          <p:cNvSpPr/>
          <p:nvPr/>
        </p:nvSpPr>
        <p:spPr>
          <a:xfrm>
            <a:off x="966498" y="3734920"/>
            <a:ext cx="5045662" cy="5084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4168" y="381987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a new node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66498" y="4243390"/>
            <a:ext cx="5045662" cy="9858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5424" y="460029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Insert as first element</a:t>
            </a:r>
            <a:endParaRPr lang="en-US" sz="1600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699507" y="519308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318507" y="519943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67620" y="4888285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head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708907" y="519943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6918457" y="538358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251832" y="584396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870832" y="585031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7918582" y="5374060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6708907" y="6259885"/>
            <a:ext cx="1058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newNode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937507" y="5497885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7470907" y="5574085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Node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Node* List::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3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index,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(index &lt; 0)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1;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Node* </a:t>
            </a:r>
            <a:r>
              <a:rPr lang="en-US" altLang="zh-CN" sz="13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head;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&amp;&amp; index &gt; 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3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&gt;next;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(index &gt; 0 &amp;&amp; 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Node* 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 </a:t>
            </a:r>
            <a:r>
              <a:rPr lang="en-US" altLang="zh-CN" sz="13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 =  x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(index == 0) {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head;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head	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 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  =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71600" y="1844824"/>
            <a:ext cx="5040238" cy="17281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43367" y="2312067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Try to locate </a:t>
            </a:r>
            <a:r>
              <a:rPr lang="en-US" sz="1600" dirty="0" err="1"/>
              <a:t>index’th</a:t>
            </a:r>
            <a:r>
              <a:rPr lang="en-US" sz="1600" dirty="0"/>
              <a:t> node. If it doesn’t exist, return NULL</a:t>
            </a:r>
          </a:p>
        </p:txBody>
      </p:sp>
      <p:sp>
        <p:nvSpPr>
          <p:cNvPr id="8" name="Rectangle 7"/>
          <p:cNvSpPr/>
          <p:nvPr/>
        </p:nvSpPr>
        <p:spPr>
          <a:xfrm>
            <a:off x="966498" y="3734920"/>
            <a:ext cx="5045340" cy="5084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3367" y="3838269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a new node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66498" y="5197382"/>
            <a:ext cx="5099382" cy="9858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92019" y="487202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Insert after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996279" y="5440004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7615279" y="5441591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7548604" y="6086116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167604" y="6092466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 flipV="1">
            <a:off x="8215354" y="5616216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7005679" y="6502041"/>
            <a:ext cx="1058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newNode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 flipV="1">
            <a:off x="7767679" y="5816241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6980279" y="5440004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6599279" y="5441591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7199354" y="5616216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7234279" y="5740041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6480217" y="5130441"/>
            <a:ext cx="1058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currNode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1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728192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FindNode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x)</a:t>
            </a:r>
          </a:p>
          <a:p>
            <a:pPr lvl="1"/>
            <a:r>
              <a:rPr lang="en-US" dirty="0"/>
              <a:t>Search for a node with the value equal to x in the </a:t>
            </a:r>
            <a:r>
              <a:rPr lang="en-US" dirty="0" smtClean="0"/>
              <a:t>list</a:t>
            </a:r>
            <a:endParaRPr lang="en-US" dirty="0"/>
          </a:p>
          <a:p>
            <a:pPr lvl="1"/>
            <a:r>
              <a:rPr lang="en-US" dirty="0"/>
              <a:t>If such a node is </a:t>
            </a:r>
            <a:r>
              <a:rPr lang="en-US" dirty="0" smtClean="0"/>
              <a:t>found</a:t>
            </a:r>
          </a:p>
          <a:p>
            <a:pPr lvl="2"/>
            <a:r>
              <a:rPr lang="en-US" dirty="0" smtClean="0"/>
              <a:t>Return </a:t>
            </a:r>
            <a:r>
              <a:rPr lang="en-US" dirty="0"/>
              <a:t>its </a:t>
            </a:r>
            <a:r>
              <a:rPr lang="en-US" dirty="0" smtClean="0"/>
              <a:t>position</a:t>
            </a:r>
          </a:p>
          <a:p>
            <a:pPr lvl="2"/>
            <a:r>
              <a:rPr lang="en-US" dirty="0" smtClean="0"/>
              <a:t>Otherwise</a:t>
            </a:r>
            <a:r>
              <a:rPr lang="en-US" dirty="0"/>
              <a:t>, return </a:t>
            </a:r>
            <a:r>
              <a:rPr lang="en-US" dirty="0" smtClean="0"/>
              <a:t>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223628" y="3078020"/>
            <a:ext cx="6696744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List::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FindNode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x) {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Node*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head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&amp;&amp;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-&gt;data != x) {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&gt;next;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– Example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 smtClean="0"/>
              <a:t>Deleting item A1 from the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61120" y="1859037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A0   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1946920" y="18590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51920" y="1859037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4537720" y="18590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6595120" y="1859037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7280920" y="18590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175520" y="2240037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766320" y="2240037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5" name="Oval 15"/>
          <p:cNvSpPr>
            <a:spLocks noChangeAspect="1" noChangeArrowheads="1"/>
          </p:cNvSpPr>
          <p:nvPr/>
        </p:nvSpPr>
        <p:spPr bwMode="auto">
          <a:xfrm>
            <a:off x="7433320" y="224003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976958" y="3306837"/>
            <a:ext cx="1154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current</a:t>
            </a: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H="1" flipV="1">
            <a:off x="1261120" y="269723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6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–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 smtClean="0"/>
              <a:t>Deleting item A1 from the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07058" y="4454302"/>
            <a:ext cx="51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current-&gt;next = current-&gt;next-&gt;next</a:t>
            </a:r>
            <a:r>
              <a:rPr lang="en-US" altLang="zh-CN" dirty="0" smtClean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477144" y="1859037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A0   </a:t>
            </a: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2162944" y="18590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067944" y="1859037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4753744" y="18590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6811144" y="1859037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7496944" y="18590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2391544" y="2240037"/>
            <a:ext cx="1676400" cy="0"/>
          </a:xfrm>
          <a:prstGeom prst="line">
            <a:avLst/>
          </a:prstGeom>
          <a:noFill/>
          <a:ln w="12700">
            <a:solidFill>
              <a:srgbClr val="00206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4982344" y="2240037"/>
            <a:ext cx="1828800" cy="0"/>
          </a:xfrm>
          <a:prstGeom prst="line">
            <a:avLst/>
          </a:prstGeom>
          <a:noFill/>
          <a:ln w="12700">
            <a:solidFill>
              <a:srgbClr val="00206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6" name="Oval 13"/>
          <p:cNvSpPr>
            <a:spLocks noChangeAspect="1" noChangeArrowheads="1"/>
          </p:cNvSpPr>
          <p:nvPr/>
        </p:nvSpPr>
        <p:spPr bwMode="auto">
          <a:xfrm>
            <a:off x="7649344" y="224003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1192982" y="3230637"/>
            <a:ext cx="1154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current</a:t>
            </a: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 flipH="1" flipV="1">
            <a:off x="1477144" y="262103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2391544" y="2316237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3382144" y="3078237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V="1">
            <a:off x="5744344" y="2392437"/>
            <a:ext cx="990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36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– Example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 smtClean="0"/>
              <a:t>Deleting item A1 from the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07058" y="4454302"/>
            <a:ext cx="51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current-&gt;next =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current-&gt;next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-&gt;next</a:t>
            </a:r>
            <a:r>
              <a:rPr lang="en-US" altLang="zh-CN" dirty="0" smtClean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477144" y="1859037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A0   </a:t>
            </a: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2162944" y="18590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067944" y="1859037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4753744" y="18590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6811144" y="1859037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7496944" y="18590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2391544" y="2240037"/>
            <a:ext cx="1676400" cy="0"/>
          </a:xfrm>
          <a:prstGeom prst="line">
            <a:avLst/>
          </a:prstGeom>
          <a:noFill/>
          <a:ln w="12700">
            <a:solidFill>
              <a:srgbClr val="00206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4982344" y="2240037"/>
            <a:ext cx="1828800" cy="0"/>
          </a:xfrm>
          <a:prstGeom prst="line">
            <a:avLst/>
          </a:prstGeom>
          <a:noFill/>
          <a:ln w="12700">
            <a:solidFill>
              <a:srgbClr val="00206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6" name="Oval 13"/>
          <p:cNvSpPr>
            <a:spLocks noChangeAspect="1" noChangeArrowheads="1"/>
          </p:cNvSpPr>
          <p:nvPr/>
        </p:nvSpPr>
        <p:spPr bwMode="auto">
          <a:xfrm>
            <a:off x="7649344" y="224003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1192982" y="3230637"/>
            <a:ext cx="1154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current</a:t>
            </a: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 flipH="1" flipV="1">
            <a:off x="1477144" y="262103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2391544" y="2316237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3382144" y="3078237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V="1">
            <a:off x="5744344" y="2392437"/>
            <a:ext cx="990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445430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70C0"/>
                </a:solidFill>
              </a:rPr>
              <a:t>Memory Leak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149493" y="2665141"/>
            <a:ext cx="400205" cy="1828800"/>
          </a:xfrm>
          <a:custGeom>
            <a:avLst/>
            <a:gdLst>
              <a:gd name="connsiteX0" fmla="*/ 400205 w 400205"/>
              <a:gd name="connsiteY0" fmla="*/ 0 h 1828800"/>
              <a:gd name="connsiteX1" fmla="*/ 9912 w 400205"/>
              <a:gd name="connsiteY1" fmla="*/ 713679 h 1828800"/>
              <a:gd name="connsiteX2" fmla="*/ 154878 w 400205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205" h="1828800">
                <a:moveTo>
                  <a:pt x="400205" y="0"/>
                </a:moveTo>
                <a:cubicBezTo>
                  <a:pt x="225502" y="204439"/>
                  <a:pt x="50800" y="408879"/>
                  <a:pt x="9912" y="713679"/>
                </a:cubicBezTo>
                <a:cubicBezTo>
                  <a:pt x="-30976" y="1018479"/>
                  <a:pt x="61951" y="1423639"/>
                  <a:pt x="154878" y="1828800"/>
                </a:cubicBezTo>
              </a:path>
            </a:pathLst>
          </a:custGeom>
          <a:noFill/>
          <a:ln w="12700"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– Example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 smtClean="0"/>
              <a:t>Deleting item A1 from the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07058" y="4454302"/>
            <a:ext cx="5179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Node *</a:t>
            </a:r>
            <a:r>
              <a:rPr lang="en-US" altLang="zh-CN" dirty="0" err="1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deletedNode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current-&gt;next;</a:t>
            </a:r>
          </a:p>
          <a:p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current-&gt;next = current-&gt;next-&gt;next;</a:t>
            </a:r>
          </a:p>
          <a:p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delete </a:t>
            </a:r>
            <a:r>
              <a:rPr lang="en-US" altLang="zh-CN" dirty="0" err="1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deletedNode</a:t>
            </a:r>
            <a:r>
              <a:rPr lang="en-US" altLang="zh-CN" dirty="0">
                <a:latin typeface="Consolas" panose="020B06090202040302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477144" y="1859037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A0   </a:t>
            </a: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2162944" y="18590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067944" y="1859037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4753744" y="18590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6811144" y="1859037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7496944" y="18590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2391544" y="2240037"/>
            <a:ext cx="1676400" cy="0"/>
          </a:xfrm>
          <a:prstGeom prst="line">
            <a:avLst/>
          </a:prstGeom>
          <a:noFill/>
          <a:ln w="12700">
            <a:solidFill>
              <a:srgbClr val="00206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4982344" y="2240037"/>
            <a:ext cx="1828800" cy="0"/>
          </a:xfrm>
          <a:prstGeom prst="line">
            <a:avLst/>
          </a:prstGeom>
          <a:noFill/>
          <a:ln w="12700">
            <a:solidFill>
              <a:srgbClr val="00206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6" name="Oval 13"/>
          <p:cNvSpPr>
            <a:spLocks noChangeAspect="1" noChangeArrowheads="1"/>
          </p:cNvSpPr>
          <p:nvPr/>
        </p:nvSpPr>
        <p:spPr bwMode="auto">
          <a:xfrm>
            <a:off x="7649344" y="224003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1192982" y="3230637"/>
            <a:ext cx="1154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current</a:t>
            </a: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 flipH="1" flipV="1">
            <a:off x="1477144" y="262103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2391544" y="2316237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3382144" y="3078237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V="1">
            <a:off x="5744344" y="2392437"/>
            <a:ext cx="990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570825" y="2687444"/>
            <a:ext cx="1956570" cy="1839951"/>
          </a:xfrm>
          <a:custGeom>
            <a:avLst/>
            <a:gdLst>
              <a:gd name="connsiteX0" fmla="*/ 1956570 w 1956570"/>
              <a:gd name="connsiteY0" fmla="*/ 0 h 1839951"/>
              <a:gd name="connsiteX1" fmla="*/ 1555126 w 1956570"/>
              <a:gd name="connsiteY1" fmla="*/ 959005 h 1839951"/>
              <a:gd name="connsiteX2" fmla="*/ 239282 w 1956570"/>
              <a:gd name="connsiteY2" fmla="*/ 1025912 h 1839951"/>
              <a:gd name="connsiteX3" fmla="*/ 5107 w 1956570"/>
              <a:gd name="connsiteY3" fmla="*/ 1839951 h 183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570" h="1839951">
                <a:moveTo>
                  <a:pt x="1956570" y="0"/>
                </a:moveTo>
                <a:cubicBezTo>
                  <a:pt x="1898955" y="394010"/>
                  <a:pt x="1841341" y="788020"/>
                  <a:pt x="1555126" y="959005"/>
                </a:cubicBezTo>
                <a:cubicBezTo>
                  <a:pt x="1268911" y="1129990"/>
                  <a:pt x="497618" y="879088"/>
                  <a:pt x="239282" y="1025912"/>
                </a:cubicBezTo>
                <a:cubicBezTo>
                  <a:pt x="-19055" y="1172736"/>
                  <a:pt x="-6974" y="1506343"/>
                  <a:pt x="5107" y="1839951"/>
                </a:cubicBezTo>
              </a:path>
            </a:pathLst>
          </a:custGeom>
          <a:noFill/>
          <a:ln w="12700"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DeleteNode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(double x)</a:t>
            </a:r>
          </a:p>
          <a:p>
            <a:pPr lvl="1"/>
            <a:r>
              <a:rPr lang="en-US" dirty="0"/>
              <a:t>Delete a node with the value equal to x from the </a:t>
            </a:r>
            <a:r>
              <a:rPr lang="en-US" dirty="0" smtClean="0"/>
              <a:t>list</a:t>
            </a:r>
            <a:endParaRPr lang="en-US" dirty="0"/>
          </a:p>
          <a:p>
            <a:pPr lvl="1"/>
            <a:r>
              <a:rPr lang="en-US" dirty="0"/>
              <a:t>If such a node is </a:t>
            </a:r>
            <a:r>
              <a:rPr lang="en-US" dirty="0" smtClean="0"/>
              <a:t>found return </a:t>
            </a:r>
            <a:r>
              <a:rPr lang="en-US" dirty="0"/>
              <a:t>its </a:t>
            </a:r>
            <a:r>
              <a:rPr lang="en-US" dirty="0" smtClean="0"/>
              <a:t>position</a:t>
            </a:r>
          </a:p>
          <a:p>
            <a:pPr lvl="2"/>
            <a:r>
              <a:rPr lang="en-US" dirty="0" smtClean="0"/>
              <a:t>Otherwise</a:t>
            </a:r>
            <a:r>
              <a:rPr lang="en-US" dirty="0"/>
              <a:t>, return </a:t>
            </a:r>
            <a:r>
              <a:rPr lang="en-US" dirty="0" smtClean="0"/>
              <a:t>0</a:t>
            </a:r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Steps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Find the desirable node (similar to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FindNode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Release the memory occupied by the found node</a:t>
            </a:r>
          </a:p>
          <a:p>
            <a:pPr lvl="1"/>
            <a:r>
              <a:rPr lang="en-US" dirty="0"/>
              <a:t>Set the pointer of the predecessor of the found node to the successor of the found node</a:t>
            </a:r>
          </a:p>
          <a:p>
            <a:pPr lvl="4"/>
            <a:endParaRPr lang="en-US" dirty="0"/>
          </a:p>
          <a:p>
            <a:r>
              <a:rPr lang="en-US" dirty="0"/>
              <a:t>Like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InsertNode</a:t>
            </a:r>
            <a:r>
              <a:rPr lang="en-US" dirty="0"/>
              <a:t>, there are </a:t>
            </a:r>
            <a:r>
              <a:rPr lang="en-US" dirty="0">
                <a:solidFill>
                  <a:srgbClr val="0070C0"/>
                </a:solidFill>
              </a:rPr>
              <a:t>two special cases</a:t>
            </a:r>
          </a:p>
          <a:p>
            <a:pPr lvl="1"/>
            <a:r>
              <a:rPr lang="en-US" dirty="0"/>
              <a:t>Delete first node</a:t>
            </a:r>
          </a:p>
          <a:p>
            <a:pPr lvl="1"/>
            <a:r>
              <a:rPr lang="en-US" dirty="0"/>
              <a:t>Delete the node in middle or at the end of the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</a:rPr>
              <a:t>Linked List Using Pointers-Based Implementation of Lists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</a:t>
            </a:r>
            <a:r>
              <a:rPr lang="en-US" dirty="0" smtClean="0"/>
              <a:t>– Implementation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List::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DeleteNode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Node*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 head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 1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&amp;&amp;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-&gt;data != x)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prevNode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=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=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&gt;next;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-&gt;next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 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&gt;next;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head  = 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&gt;next;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15615" y="1429325"/>
            <a:ext cx="4680521" cy="19996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78158" y="2136775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Try to </a:t>
            </a:r>
            <a:r>
              <a:rPr lang="en-US" sz="1600" dirty="0" smtClean="0"/>
              <a:t>find node with its value equal to x.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1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</a:t>
            </a:r>
            <a:r>
              <a:rPr lang="en-US" dirty="0" smtClean="0"/>
              <a:t>– Implementation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List::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DeleteNode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Node*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 head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 1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&amp;&amp;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-&gt;data != x)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prevNode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=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=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&gt;next;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-&gt;next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 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&gt;next;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head  = 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&gt;next;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051720" y="3697756"/>
            <a:ext cx="5040560" cy="10273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996452" y="2649330"/>
            <a:ext cx="1058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000000"/>
                </a:solidFill>
                <a:latin typeface="+mn-lt"/>
                <a:ea typeface="SimSun" panose="02010600030101010101" pitchFamily="2" charset="-122"/>
              </a:rPr>
              <a:t>currNode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539252" y="292873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6158252" y="293508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V="1">
            <a:off x="6758327" y="310970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7529852" y="292873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7148852" y="293508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7748927" y="310970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8520452" y="292873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8139452" y="293508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V="1">
            <a:off x="8739527" y="310970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005852" y="2649330"/>
            <a:ext cx="1058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000000"/>
                </a:solidFill>
                <a:latin typeface="+mn-lt"/>
                <a:ea typeface="SimSun" panose="02010600030101010101" pitchFamily="2" charset="-122"/>
              </a:rPr>
              <a:t>prevNode</a:t>
            </a: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6767852" y="3157330"/>
            <a:ext cx="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6767852" y="3538330"/>
            <a:ext cx="152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 flipV="1">
            <a:off x="8291852" y="3309730"/>
            <a:ext cx="0" cy="228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22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</a:t>
            </a:r>
            <a:r>
              <a:rPr lang="en-US" dirty="0" smtClean="0"/>
              <a:t>– Implementation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List::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DeleteNode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(double x)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Node*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 head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 1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&amp;&amp;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-&gt;data != x)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prevNode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=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=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&gt;next;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prevNode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-&gt;next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 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&gt;next;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head  =  </a:t>
            </a:r>
            <a:r>
              <a:rPr lang="en-US" sz="1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&gt;next;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currIndex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051720" y="4725144"/>
            <a:ext cx="4536504" cy="10678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07100" y="5789468"/>
            <a:ext cx="1058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000000"/>
                </a:solidFill>
                <a:latin typeface="+mn-lt"/>
                <a:ea typeface="SimSun" panose="02010600030101010101" pitchFamily="2" charset="-122"/>
              </a:rPr>
              <a:t>currNode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549900" y="6068868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768975" y="6249843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540500" y="6068868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159500" y="6075218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6759575" y="6249843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7531100" y="6068868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7150100" y="6075218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7750175" y="6249843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5397500" y="5789468"/>
            <a:ext cx="677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000000"/>
                </a:solidFill>
                <a:latin typeface="+mn-lt"/>
                <a:ea typeface="SimSun" panose="02010600030101010101" pitchFamily="2" charset="-122"/>
              </a:rPr>
              <a:t>head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778500" y="6297468"/>
            <a:ext cx="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778500" y="6678468"/>
            <a:ext cx="152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7302500" y="6449868"/>
            <a:ext cx="0" cy="228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96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All The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152128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DisplayList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r>
              <a:rPr lang="en-US" dirty="0"/>
              <a:t>Print the data of all the elements </a:t>
            </a:r>
          </a:p>
          <a:p>
            <a:pPr lvl="1"/>
            <a:r>
              <a:rPr lang="en-US" dirty="0"/>
              <a:t>Print the number of the nodes in the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03709" y="2521927"/>
            <a:ext cx="8136582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List::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DisplayList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Node*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head;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while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NULL){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-&gt;data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&gt;next;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"Number of nodes in the list: 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Destroying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22413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~List(void)</a:t>
            </a:r>
          </a:p>
          <a:p>
            <a:pPr lvl="1"/>
            <a:r>
              <a:rPr lang="en-US" dirty="0"/>
              <a:t>Use the destructor to release all the memory used by the </a:t>
            </a:r>
            <a:r>
              <a:rPr lang="en-US" dirty="0" smtClean="0"/>
              <a:t>list</a:t>
            </a:r>
            <a:endParaRPr lang="en-US" dirty="0"/>
          </a:p>
          <a:p>
            <a:pPr lvl="1"/>
            <a:r>
              <a:rPr lang="en-US" dirty="0"/>
              <a:t>Step through the list and delete each node one by </a:t>
            </a:r>
            <a:r>
              <a:rPr lang="en-US" dirty="0" smtClean="0"/>
              <a:t>one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71600" y="2852936"/>
            <a:ext cx="7200800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List::~List(void) {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Node*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head;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Node*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nextNode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NULL;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while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NULL)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nextNode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=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&gt;next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delete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destroy the current 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currNode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= 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16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int main(void)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List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list.InsertNode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(0, 7.0);	// successful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list.InsertNode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(1, 5.0);	// successful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list.InsertNode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(-1, 5.0);	// unsuccessful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list.InsertNode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(0, 6.0);	// successful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list.InsertNode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(8, 4.0);	// unsuccessful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// print all the elements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list.DisplayList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();			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6012160" y="1141718"/>
            <a:ext cx="3024336" cy="1512168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Output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6</a:t>
            </a:r>
          </a:p>
          <a:p>
            <a:r>
              <a:rPr lang="en-US" sz="1600" dirty="0">
                <a:solidFill>
                  <a:schemeClr val="tx1"/>
                </a:solidFill>
              </a:rPr>
              <a:t>7</a:t>
            </a:r>
          </a:p>
          <a:p>
            <a:r>
              <a:rPr lang="en-US" sz="1600" dirty="0">
                <a:solidFill>
                  <a:schemeClr val="tx1"/>
                </a:solidFill>
              </a:rPr>
              <a:t>5</a:t>
            </a:r>
          </a:p>
          <a:p>
            <a:r>
              <a:rPr lang="en-US" sz="1600" dirty="0">
                <a:solidFill>
                  <a:schemeClr val="tx1"/>
                </a:solidFill>
              </a:rPr>
              <a:t>Number of nodes in the list: </a:t>
            </a:r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7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int main(void)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List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list.InsertNode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(0, 7.0);	// successful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list.InsertNode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(1, 5.0);	// successful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list.InsertNode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(-1, 5.0);	// unsuccessful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list.InsertNode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(0, 6.0);	// successful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list.InsertNode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(8, 4.0);	// unsuccessful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// print all the elements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list.DisplayList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if(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list.FindNode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(5.0) &gt; 0)	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&lt;&lt; "5.0 found" &lt;&lt;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else				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&lt;&lt; "5.0 not found" &lt;&lt;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if(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list.FindNode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(4.5) &gt; </a:t>
            </a:r>
            <a:r>
              <a:rPr lang="en-US" sz="1600" b="1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600" b="1" smtClean="0">
                <a:latin typeface="Consolas" panose="020B0609020204030204" pitchFamily="49" charset="0"/>
                <a:cs typeface="Courier New" panose="02070309020205020404" pitchFamily="49" charset="0"/>
              </a:rPr>
              <a:t>) 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&lt;&lt; "4.5 found" &lt;&lt;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else				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&lt;&lt; "4.5 not found" &lt;&lt;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6068229" y="1124744"/>
            <a:ext cx="3024336" cy="2016224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Output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6</a:t>
            </a:r>
          </a:p>
          <a:p>
            <a:r>
              <a:rPr lang="en-US" sz="1600" dirty="0">
                <a:solidFill>
                  <a:schemeClr val="tx1"/>
                </a:solidFill>
              </a:rPr>
              <a:t>7</a:t>
            </a:r>
          </a:p>
          <a:p>
            <a:r>
              <a:rPr lang="en-US" sz="1600" dirty="0">
                <a:solidFill>
                  <a:schemeClr val="tx1"/>
                </a:solidFill>
              </a:rPr>
              <a:t>5</a:t>
            </a:r>
          </a:p>
          <a:p>
            <a:r>
              <a:rPr lang="en-US" sz="1600" dirty="0">
                <a:solidFill>
                  <a:schemeClr val="tx1"/>
                </a:solidFill>
              </a:rPr>
              <a:t>Number of nodes in the list: 3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5.0 found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4.5 not </a:t>
            </a:r>
            <a:r>
              <a:rPr lang="en-US" sz="1600" b="1" dirty="0" smtClean="0">
                <a:solidFill>
                  <a:schemeClr val="tx1"/>
                </a:solidFill>
              </a:rPr>
              <a:t>found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2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int main(void)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List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list.InsertNode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(0, 7.0);	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successful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list.InsertNode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(1, 5.0);	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successful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list.InsertNode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(-1, 5.0);	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unsuccessful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list.InsertNode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(0, 6.0);	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successful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list.InsertNode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(8, 4.0);	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unsuccessful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// print all the elements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list.DisplayList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			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if(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list.FindNode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(5.0) &gt; 0)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"5.0 found" &lt;&lt;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else			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"5.0 not found" &lt;&lt;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if(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list.FindNode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(4.5) &gt; 0)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&lt;&lt; "4.5 found" &lt;&lt;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else			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"4.5 not found" &lt;&lt;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list.DeleteNode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(7.0);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list.DisplayList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5823540" y="1134015"/>
            <a:ext cx="3240360" cy="2880320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Output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6</a:t>
            </a:r>
          </a:p>
          <a:p>
            <a:r>
              <a:rPr lang="en-US" sz="1600" dirty="0">
                <a:solidFill>
                  <a:schemeClr val="tx1"/>
                </a:solidFill>
              </a:rPr>
              <a:t>7</a:t>
            </a:r>
          </a:p>
          <a:p>
            <a:r>
              <a:rPr lang="en-US" sz="1600" dirty="0">
                <a:solidFill>
                  <a:schemeClr val="tx1"/>
                </a:solidFill>
              </a:rPr>
              <a:t>5</a:t>
            </a:r>
          </a:p>
          <a:p>
            <a:r>
              <a:rPr lang="en-US" sz="1600" dirty="0">
                <a:solidFill>
                  <a:schemeClr val="tx1"/>
                </a:solidFill>
              </a:rPr>
              <a:t>Number of nodes in the list: 3</a:t>
            </a:r>
          </a:p>
          <a:p>
            <a:r>
              <a:rPr lang="en-US" sz="1600" dirty="0">
                <a:solidFill>
                  <a:schemeClr val="tx1"/>
                </a:solidFill>
              </a:rPr>
              <a:t>5.0 found</a:t>
            </a:r>
          </a:p>
          <a:p>
            <a:r>
              <a:rPr lang="en-US" sz="1600" dirty="0">
                <a:solidFill>
                  <a:schemeClr val="tx1"/>
                </a:solidFill>
              </a:rPr>
              <a:t>4.5 not found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6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Number of nodes in the </a:t>
            </a:r>
            <a:r>
              <a:rPr lang="en-US" sz="1600" b="1" dirty="0" smtClean="0">
                <a:solidFill>
                  <a:schemeClr val="tx1"/>
                </a:solidFill>
              </a:rPr>
              <a:t>list: 2 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2088232"/>
          </a:xfrm>
        </p:spPr>
        <p:txBody>
          <a:bodyPr/>
          <a:lstStyle/>
          <a:p>
            <a:r>
              <a:rPr lang="en-US" dirty="0" smtClean="0"/>
              <a:t>Linked list nodes composed of two parts</a:t>
            </a:r>
          </a:p>
          <a:p>
            <a:pPr lvl="1"/>
            <a:r>
              <a:rPr lang="en-US" dirty="0" smtClean="0"/>
              <a:t>Data part </a:t>
            </a:r>
          </a:p>
          <a:p>
            <a:pPr lvl="2"/>
            <a:r>
              <a:rPr lang="en-US" dirty="0" smtClean="0"/>
              <a:t>Stores an element of the list</a:t>
            </a:r>
          </a:p>
          <a:p>
            <a:pPr lvl="1"/>
            <a:r>
              <a:rPr lang="en-US" dirty="0" smtClean="0"/>
              <a:t>Next part </a:t>
            </a:r>
          </a:p>
          <a:p>
            <a:pPr lvl="2"/>
            <a:r>
              <a:rPr lang="en-US" dirty="0" smtClean="0"/>
              <a:t>Stores link/pointer to next element </a:t>
            </a:r>
          </a:p>
          <a:p>
            <a:pPr lvl="2"/>
            <a:r>
              <a:rPr lang="en-US" dirty="0" smtClean="0"/>
              <a:t>Stores Null value, when no next element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3933056"/>
            <a:ext cx="7225053" cy="204311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/>
        </p:spPr>
      </p:pic>
      <p:sp>
        <p:nvSpPr>
          <p:cNvPr id="8" name="Freeform 7"/>
          <p:cNvSpPr/>
          <p:nvPr/>
        </p:nvSpPr>
        <p:spPr>
          <a:xfrm>
            <a:off x="328456" y="1884556"/>
            <a:ext cx="2559710" cy="2921620"/>
          </a:xfrm>
          <a:custGeom>
            <a:avLst/>
            <a:gdLst>
              <a:gd name="connsiteX0" fmla="*/ 742061 w 2559710"/>
              <a:gd name="connsiteY0" fmla="*/ 0 h 2921620"/>
              <a:gd name="connsiteX1" fmla="*/ 95290 w 2559710"/>
              <a:gd name="connsiteY1" fmla="*/ 1605776 h 2921620"/>
              <a:gd name="connsiteX2" fmla="*/ 2559710 w 2559710"/>
              <a:gd name="connsiteY2" fmla="*/ 2921620 h 292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710" h="2921620">
                <a:moveTo>
                  <a:pt x="742061" y="0"/>
                </a:moveTo>
                <a:cubicBezTo>
                  <a:pt x="267205" y="559419"/>
                  <a:pt x="-207651" y="1118839"/>
                  <a:pt x="95290" y="1605776"/>
                </a:cubicBezTo>
                <a:cubicBezTo>
                  <a:pt x="398231" y="2092713"/>
                  <a:pt x="1478970" y="2507166"/>
                  <a:pt x="2559710" y="2921620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31609" y="2553629"/>
            <a:ext cx="2045406" cy="3149276"/>
          </a:xfrm>
          <a:custGeom>
            <a:avLst/>
            <a:gdLst>
              <a:gd name="connsiteX0" fmla="*/ 383874 w 2045406"/>
              <a:gd name="connsiteY0" fmla="*/ 0 h 3149276"/>
              <a:gd name="connsiteX1" fmla="*/ 4732 w 2045406"/>
              <a:gd name="connsiteY1" fmla="*/ 1996069 h 3149276"/>
              <a:gd name="connsiteX2" fmla="*/ 618050 w 2045406"/>
              <a:gd name="connsiteY2" fmla="*/ 3122342 h 3149276"/>
              <a:gd name="connsiteX3" fmla="*/ 2045406 w 2045406"/>
              <a:gd name="connsiteY3" fmla="*/ 2687444 h 314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406" h="3149276">
                <a:moveTo>
                  <a:pt x="383874" y="0"/>
                </a:moveTo>
                <a:cubicBezTo>
                  <a:pt x="174788" y="737839"/>
                  <a:pt x="-34297" y="1475679"/>
                  <a:pt x="4732" y="1996069"/>
                </a:cubicBezTo>
                <a:cubicBezTo>
                  <a:pt x="43761" y="2516459"/>
                  <a:pt x="277938" y="3007113"/>
                  <a:pt x="618050" y="3122342"/>
                </a:cubicBezTo>
                <a:cubicBezTo>
                  <a:pt x="958162" y="3237571"/>
                  <a:pt x="1501784" y="2962507"/>
                  <a:pt x="2045406" y="2687444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531005" y="3055434"/>
            <a:ext cx="2238694" cy="2118732"/>
          </a:xfrm>
          <a:custGeom>
            <a:avLst/>
            <a:gdLst>
              <a:gd name="connsiteX0" fmla="*/ 0 w 2238694"/>
              <a:gd name="connsiteY0" fmla="*/ 0 h 2118732"/>
              <a:gd name="connsiteX1" fmla="*/ 1984917 w 2238694"/>
              <a:gd name="connsiteY1" fmla="*/ 379142 h 2118732"/>
              <a:gd name="connsiteX2" fmla="*/ 2185639 w 2238694"/>
              <a:gd name="connsiteY2" fmla="*/ 1628078 h 2118732"/>
              <a:gd name="connsiteX3" fmla="*/ 1739590 w 2238694"/>
              <a:gd name="connsiteY3" fmla="*/ 2118732 h 21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8694" h="2118732">
                <a:moveTo>
                  <a:pt x="0" y="0"/>
                </a:moveTo>
                <a:cubicBezTo>
                  <a:pt x="810322" y="53898"/>
                  <a:pt x="1620644" y="107796"/>
                  <a:pt x="1984917" y="379142"/>
                </a:cubicBezTo>
                <a:cubicBezTo>
                  <a:pt x="2349190" y="650488"/>
                  <a:pt x="2226527" y="1338146"/>
                  <a:pt x="2185639" y="1628078"/>
                </a:cubicBezTo>
                <a:cubicBezTo>
                  <a:pt x="2144751" y="1918010"/>
                  <a:pt x="1942170" y="2018371"/>
                  <a:pt x="1739590" y="2118732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Linked List Class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728192"/>
          </a:xfrm>
        </p:spPr>
        <p:txBody>
          <a:bodyPr/>
          <a:lstStyle/>
          <a:p>
            <a:r>
              <a:rPr lang="en-US" dirty="0"/>
              <a:t>We use two classes: </a:t>
            </a:r>
            <a:r>
              <a:rPr lang="en-US" dirty="0">
                <a:solidFill>
                  <a:srgbClr val="0070C0"/>
                </a:solidFill>
              </a:rPr>
              <a:t>Node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List</a:t>
            </a:r>
          </a:p>
          <a:p>
            <a:r>
              <a:rPr lang="en-US" dirty="0"/>
              <a:t>Declare </a:t>
            </a:r>
            <a:r>
              <a:rPr lang="en-US" dirty="0">
                <a:solidFill>
                  <a:srgbClr val="0070C0"/>
                </a:solidFill>
              </a:rPr>
              <a:t>Node</a:t>
            </a:r>
            <a:r>
              <a:rPr lang="en-US" dirty="0"/>
              <a:t> class for the nodes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 smtClean="0"/>
              <a:t>double-type </a:t>
            </a:r>
            <a:r>
              <a:rPr lang="en-US" dirty="0"/>
              <a:t>data in this example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next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 smtClean="0"/>
              <a:t>a </a:t>
            </a:r>
            <a:r>
              <a:rPr lang="en-US" dirty="0"/>
              <a:t>pointer to the next node in the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9692" y="3284984"/>
            <a:ext cx="5544616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b="1" dirty="0"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Node {</a:t>
            </a:r>
          </a:p>
          <a:p>
            <a:pPr eaLnBrk="1" hangingPunct="1"/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public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/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double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	data;	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data</a:t>
            </a:r>
          </a:p>
          <a:p>
            <a:pPr eaLnBrk="1" hangingPunct="1"/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Node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*	next;	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pointer to next</a:t>
            </a:r>
          </a:p>
          <a:p>
            <a:pPr eaLnBrk="1" hangingPunct="1"/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7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Linked List Class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224136"/>
          </a:xfrm>
        </p:spPr>
        <p:txBody>
          <a:bodyPr/>
          <a:lstStyle/>
          <a:p>
            <a:r>
              <a:rPr lang="en-US" dirty="0"/>
              <a:t>Declare </a:t>
            </a:r>
            <a:r>
              <a:rPr lang="en-US" dirty="0">
                <a:solidFill>
                  <a:srgbClr val="0070C0"/>
                </a:solidFill>
              </a:rPr>
              <a:t>List</a:t>
            </a:r>
            <a:r>
              <a:rPr lang="en-US" dirty="0"/>
              <a:t>, which contains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/>
              <a:t>a pointer to the first node in the </a:t>
            </a:r>
            <a:r>
              <a:rPr lang="en-US" dirty="0" smtClean="0"/>
              <a:t>list 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list is empty </a:t>
            </a:r>
            <a:r>
              <a:rPr lang="en-US" dirty="0"/>
              <a:t>initially,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is set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15616" y="2348880"/>
            <a:ext cx="6912768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List 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public: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List(void) 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head = NULL;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constructor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~List(void);	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destructor</a:t>
            </a:r>
          </a:p>
          <a:p>
            <a:pPr lvl="1"/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head == NULL; }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Node*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InsertNode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index,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x);	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FindNode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x);	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x);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DisplayList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private: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Node* head;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1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Linked List Class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Operations of </a:t>
            </a:r>
            <a:r>
              <a:rPr lang="en-US" dirty="0" smtClean="0">
                <a:solidFill>
                  <a:srgbClr val="0070C0"/>
                </a:solidFill>
              </a:rPr>
              <a:t>List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dirty="0"/>
              <a:t>: determine whether or not the list is empty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InsertNode</a:t>
            </a:r>
            <a:r>
              <a:rPr lang="en-US" dirty="0"/>
              <a:t>: insert a new node at a particular position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FindNode</a:t>
            </a:r>
            <a:r>
              <a:rPr lang="en-US" dirty="0"/>
              <a:t>: find a node with a given value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DeleteNode</a:t>
            </a:r>
            <a:r>
              <a:rPr lang="en-US" dirty="0"/>
              <a:t>: delete a node with a given value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DisplayList</a:t>
            </a:r>
            <a:r>
              <a:rPr lang="en-US" dirty="0"/>
              <a:t>: print all the nodes in the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2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New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Node*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InsertNode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index, double x) </a:t>
            </a:r>
          </a:p>
          <a:p>
            <a:pPr lvl="1"/>
            <a:r>
              <a:rPr lang="en-US" dirty="0"/>
              <a:t>Insert a node with data equal to x after the </a:t>
            </a:r>
            <a:r>
              <a:rPr lang="en-US" dirty="0" smtClean="0"/>
              <a:t>index elements </a:t>
            </a:r>
            <a:endParaRPr lang="en-US" dirty="0"/>
          </a:p>
          <a:p>
            <a:pPr lvl="1"/>
            <a:r>
              <a:rPr lang="en-US" dirty="0"/>
              <a:t>If the insertion is </a:t>
            </a:r>
            <a:r>
              <a:rPr lang="en-US" dirty="0" smtClean="0"/>
              <a:t>successful</a:t>
            </a:r>
          </a:p>
          <a:p>
            <a:pPr lvl="2"/>
            <a:r>
              <a:rPr lang="en-US" dirty="0" smtClean="0"/>
              <a:t>Return </a:t>
            </a:r>
            <a:r>
              <a:rPr lang="en-US" dirty="0"/>
              <a:t>the inserted </a:t>
            </a:r>
            <a:r>
              <a:rPr lang="en-US" dirty="0" smtClean="0"/>
              <a:t>node </a:t>
            </a:r>
          </a:p>
          <a:p>
            <a:pPr lvl="2"/>
            <a:r>
              <a:rPr lang="en-US" dirty="0" smtClean="0"/>
              <a:t>Otherwise</a:t>
            </a:r>
            <a:r>
              <a:rPr lang="en-US" dirty="0"/>
              <a:t>, return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If </a:t>
            </a:r>
            <a:r>
              <a:rPr lang="en-US" dirty="0"/>
              <a:t>index is </a:t>
            </a:r>
            <a:r>
              <a:rPr lang="en-US" dirty="0">
                <a:latin typeface="Consolas" panose="020B0609020204030204" pitchFamily="49" charset="0"/>
              </a:rPr>
              <a:t>&lt; 0 </a:t>
            </a:r>
            <a:r>
              <a:rPr lang="en-US" dirty="0"/>
              <a:t>or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 length of the list, the insertion will </a:t>
            </a:r>
            <a:r>
              <a:rPr lang="en-US" dirty="0" smtClean="0"/>
              <a:t>fail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dirty="0" smtClean="0"/>
              <a:t>the element at the index position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Allocate memory for the new node, copy data into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Point the new node to its successor (next node)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Point the new node’s predecessor (preceding node) to the new node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49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Insertion After The Last Element (1)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832370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points to the last element of the list 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add a new last item x by doing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10-Link Lists</a:t>
            </a:r>
            <a:endParaRPr lang="en-GB" dirty="0" smtClean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>
                <a:latin typeface="+mn-lt"/>
              </a:rPr>
              <a:pPr/>
              <a:t>9</a:t>
            </a:fld>
            <a:endParaRPr lang="en-GB">
              <a:latin typeface="+mn-lt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75386" y="206084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A0   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361186" y="206084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656586" y="206084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A1   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342386" y="206084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637786" y="2060848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A2   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323586" y="206084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046986" y="3432448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head</a:t>
            </a:r>
            <a:endParaRPr lang="en-US" altLang="zh-CN" sz="2400" dirty="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5164711" y="3432448"/>
            <a:ext cx="657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  <a:ea typeface="SimSun" panose="02010600030101010101" pitchFamily="2" charset="-122"/>
              </a:rPr>
              <a:t>last</a:t>
            </a: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2589786" y="2441848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4570986" y="2441848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V="1">
            <a:off x="5637786" y="282284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2284986" y="2899048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" name="Oval 24"/>
          <p:cNvSpPr>
            <a:spLocks noChangeAspect="1" noChangeArrowheads="1"/>
          </p:cNvSpPr>
          <p:nvPr/>
        </p:nvSpPr>
        <p:spPr bwMode="auto">
          <a:xfrm>
            <a:off x="6475986" y="244184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097" y="4458628"/>
            <a:ext cx="367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last-&gt;next = new Node();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last = last-&gt;next;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last-&gt;data = x;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last-&gt;next = null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121" y="3983313"/>
            <a:ext cx="445417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Steps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Locate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 index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element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Allocate </a:t>
            </a:r>
            <a:r>
              <a:rPr lang="en-US" dirty="0">
                <a:latin typeface="+mn-lt"/>
              </a:rPr>
              <a:t>memory for the new </a:t>
            </a:r>
            <a:r>
              <a:rPr lang="en-US" dirty="0" smtClean="0">
                <a:latin typeface="+mn-lt"/>
              </a:rPr>
              <a:t>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Copy </a:t>
            </a:r>
            <a:r>
              <a:rPr lang="en-US" dirty="0">
                <a:latin typeface="+mn-lt"/>
              </a:rPr>
              <a:t>data into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Point the new node to its successor (next node)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Point the new node’s predecessor (preceding node) to the new node</a:t>
            </a:r>
          </a:p>
        </p:txBody>
      </p:sp>
    </p:spTree>
    <p:extLst>
      <p:ext uri="{BB962C8B-B14F-4D97-AF65-F5344CB8AC3E}">
        <p14:creationId xmlns:p14="http://schemas.microsoft.com/office/powerpoint/2010/main" val="37032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3426</TotalTime>
  <Words>2114</Words>
  <Application>Microsoft Office PowerPoint</Application>
  <PresentationFormat>On-screen Show (4:3)</PresentationFormat>
  <Paragraphs>695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Consolas</vt:lpstr>
      <vt:lpstr>Wingdings</vt:lpstr>
      <vt:lpstr>Arial</vt:lpstr>
      <vt:lpstr>Courier New</vt:lpstr>
      <vt:lpstr>SimSun</vt:lpstr>
      <vt:lpstr>ＭＳ Ｐゴシック</vt:lpstr>
      <vt:lpstr>Tahoma</vt:lpstr>
      <vt:lpstr>Default Design</vt:lpstr>
      <vt:lpstr>Data Structures</vt:lpstr>
      <vt:lpstr>Roadmap</vt:lpstr>
      <vt:lpstr>PowerPoint Presentation</vt:lpstr>
      <vt:lpstr>Linked List</vt:lpstr>
      <vt:lpstr>Simple Linked List Class (1)</vt:lpstr>
      <vt:lpstr>Simple Linked List Class (2)</vt:lpstr>
      <vt:lpstr>Simple Linked List Class (3)</vt:lpstr>
      <vt:lpstr>Inserting a New Node</vt:lpstr>
      <vt:lpstr>Insertion After The Last Element (1)</vt:lpstr>
      <vt:lpstr>Insertion After The Last Element (2)</vt:lpstr>
      <vt:lpstr>Insertion After The Last Element (3)</vt:lpstr>
      <vt:lpstr>Insertion After The Last Element (4)</vt:lpstr>
      <vt:lpstr>Insertion After The Last Element (4)</vt:lpstr>
      <vt:lpstr>Insertion At The Middle (1)</vt:lpstr>
      <vt:lpstr>Insertion At The Middle (1)</vt:lpstr>
      <vt:lpstr>Insertion At The Middle (1)</vt:lpstr>
      <vt:lpstr>Insertion At The Middle (1)</vt:lpstr>
      <vt:lpstr>Insertion At The Middle (1)</vt:lpstr>
      <vt:lpstr>Inserting a New Node (2)</vt:lpstr>
      <vt:lpstr>Inserting a New Node (3)</vt:lpstr>
      <vt:lpstr>Inserting a New Node (3)</vt:lpstr>
      <vt:lpstr>Inserting a New Node (3)</vt:lpstr>
      <vt:lpstr>Inserting a New Node (3)</vt:lpstr>
      <vt:lpstr>Finding a Node</vt:lpstr>
      <vt:lpstr>Deleting a Node – Example (1)</vt:lpstr>
      <vt:lpstr>Deleting a Node – Example (2)</vt:lpstr>
      <vt:lpstr>Deleting a Node – Example (3)</vt:lpstr>
      <vt:lpstr>Deleting a Node – Example (4)</vt:lpstr>
      <vt:lpstr>Deleting a Node</vt:lpstr>
      <vt:lpstr>Deleting a Node – Implementation (1)</vt:lpstr>
      <vt:lpstr>Deleting a Node – Implementation (2)</vt:lpstr>
      <vt:lpstr>Deleting a Node – Implementation (3)</vt:lpstr>
      <vt:lpstr>Printing All The Elements</vt:lpstr>
      <vt:lpstr>Destroying The List</vt:lpstr>
      <vt:lpstr>Using List (1)</vt:lpstr>
      <vt:lpstr>Using List (2)</vt:lpstr>
      <vt:lpstr>Using List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Windows User</cp:lastModifiedBy>
  <cp:revision>1443</cp:revision>
  <cp:lastPrinted>2013-10-17T07:59:38Z</cp:lastPrinted>
  <dcterms:created xsi:type="dcterms:W3CDTF">2007-03-29T10:37:57Z</dcterms:created>
  <dcterms:modified xsi:type="dcterms:W3CDTF">2018-10-01T06:47:04Z</dcterms:modified>
</cp:coreProperties>
</file>