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548" r:id="rId3"/>
    <p:sldId id="610" r:id="rId4"/>
    <p:sldId id="611" r:id="rId5"/>
    <p:sldId id="637" r:id="rId6"/>
    <p:sldId id="612" r:id="rId7"/>
    <p:sldId id="638" r:id="rId8"/>
    <p:sldId id="639" r:id="rId9"/>
    <p:sldId id="614" r:id="rId10"/>
    <p:sldId id="574" r:id="rId11"/>
    <p:sldId id="616" r:id="rId12"/>
    <p:sldId id="615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3" r:id="rId29"/>
    <p:sldId id="632" r:id="rId30"/>
    <p:sldId id="634" r:id="rId31"/>
    <p:sldId id="635" r:id="rId32"/>
    <p:sldId id="520" r:id="rId33"/>
    <p:sldId id="640" r:id="rId34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69" d="100"/>
          <a:sy n="69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11-Linked List Variations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11. Linked List Variations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Doubly Linked List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96144"/>
          </a:xfrm>
        </p:spPr>
        <p:txBody>
          <a:bodyPr/>
          <a:lstStyle/>
          <a:p>
            <a:r>
              <a:rPr lang="en-US" dirty="0"/>
              <a:t>Every node contains the </a:t>
            </a:r>
            <a:r>
              <a:rPr lang="en-US" dirty="0">
                <a:solidFill>
                  <a:srgbClr val="0070C0"/>
                </a:solidFill>
              </a:rPr>
              <a:t>address of the previous node </a:t>
            </a:r>
            <a:r>
              <a:rPr lang="en-US" dirty="0"/>
              <a:t>except the first node</a:t>
            </a:r>
          </a:p>
          <a:p>
            <a:pPr lvl="1"/>
            <a:r>
              <a:rPr lang="en-US" dirty="0"/>
              <a:t>Both forward and backward traversal of the list is possible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70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82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194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006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876" y="4613479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71476" y="35085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952676" y="35085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1057076" y="4080079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33876" y="35085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Oval 16"/>
          <p:cNvSpPr>
            <a:spLocks noChangeAspect="1" noChangeArrowheads="1"/>
          </p:cNvSpPr>
          <p:nvPr/>
        </p:nvSpPr>
        <p:spPr bwMode="auto">
          <a:xfrm>
            <a:off x="7838876" y="347047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742876" y="3318079"/>
            <a:ext cx="381000" cy="381000"/>
            <a:chOff x="1104" y="1008"/>
            <a:chExt cx="240" cy="240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724076" y="3318079"/>
            <a:ext cx="381000" cy="381000"/>
            <a:chOff x="1104" y="1008"/>
            <a:chExt cx="240" cy="240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705276" y="3318079"/>
            <a:ext cx="381000" cy="381000"/>
            <a:chOff x="1104" y="1008"/>
            <a:chExt cx="240" cy="240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686476" y="3318079"/>
            <a:ext cx="381000" cy="381000"/>
            <a:chOff x="1104" y="1008"/>
            <a:chExt cx="240" cy="240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flipH="1" flipV="1">
            <a:off x="1057076" y="3699079"/>
            <a:ext cx="381000" cy="381000"/>
            <a:chOff x="1104" y="1008"/>
            <a:chExt cx="240" cy="240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 flipH="1" flipV="1">
            <a:off x="3038276" y="3699079"/>
            <a:ext cx="381000" cy="381000"/>
            <a:chOff x="1104" y="1008"/>
            <a:chExt cx="240" cy="24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 flipH="1" flipV="1">
            <a:off x="5019476" y="3699079"/>
            <a:ext cx="381000" cy="381000"/>
            <a:chOff x="1104" y="1008"/>
            <a:chExt cx="240" cy="240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 flipH="1" flipV="1">
            <a:off x="7000676" y="3699079"/>
            <a:ext cx="381000" cy="381000"/>
            <a:chOff x="1104" y="1008"/>
            <a:chExt cx="240" cy="240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21238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41050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60862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4" name="Oval 43"/>
          <p:cNvSpPr>
            <a:spLocks noChangeAspect="1" noChangeArrowheads="1"/>
          </p:cNvSpPr>
          <p:nvPr/>
        </p:nvSpPr>
        <p:spPr bwMode="auto">
          <a:xfrm>
            <a:off x="1209476" y="385147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 flipV="1">
            <a:off x="7000676" y="408007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886376" y="4689679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790876" y="4583316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prev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V="1">
            <a:off x="5171876" y="3973716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571676" y="2449716"/>
            <a:ext cx="1000324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next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>
            <a:off x="3952674" y="2906916"/>
            <a:ext cx="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76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/>
              <a:t> class contains three data members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: double-type data in this 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: a pointer to the next node in the list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dirty="0"/>
              <a:t>: a pointer to the pervious node in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51620" y="3429000"/>
            <a:ext cx="6840760" cy="175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 public:</a:t>
            </a:r>
          </a:p>
          <a:p>
            <a:pPr eaLnBrk="1" hangingPunct="1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    double data;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data</a:t>
            </a:r>
          </a:p>
          <a:p>
            <a:pPr eaLnBrk="1" hangingPunct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* next;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pointer to next</a:t>
            </a:r>
          </a:p>
          <a:p>
            <a:pPr eaLnBrk="1" hangingPunct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pointer to previous</a:t>
            </a:r>
          </a:p>
          <a:p>
            <a:pPr eaLnBrk="1" hangingPunct="1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7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class contains two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: a pointer to the first node in the list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tail</a:t>
            </a:r>
            <a:r>
              <a:rPr lang="en-US" dirty="0"/>
              <a:t>: a pointer to the last node in the list</a:t>
            </a:r>
          </a:p>
          <a:p>
            <a:pPr lvl="1"/>
            <a:r>
              <a:rPr lang="en-US" dirty="0"/>
              <a:t>Since the list is empty initially,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tail</a:t>
            </a:r>
            <a:r>
              <a:rPr lang="en-US" dirty="0"/>
              <a:t> are set to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3548" y="2924944"/>
            <a:ext cx="8136904" cy="313932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List {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public: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List(void)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 = NULL; tail = NULL;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constructor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~List(void);	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destructor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private: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 head;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 tail;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0081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411761" y="1752600"/>
            <a:ext cx="3828495" cy="762000"/>
            <a:chOff x="-255239" y="1752600"/>
            <a:chExt cx="3828495" cy="7620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181100" y="1752600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zh-CN" sz="2400">
                <a:latin typeface="+mn-lt"/>
                <a:ea typeface="SimSun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-255239" y="1905000"/>
              <a:ext cx="9410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+mn-lt"/>
                  <a:ea typeface="SimSun" pitchFamily="2" charset="-122"/>
                </a:rPr>
                <a:t>head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866900" y="1752600"/>
              <a:ext cx="381000" cy="381000"/>
              <a:chOff x="1104" y="1008"/>
              <a:chExt cx="240" cy="24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 flipH="1" flipV="1">
              <a:off x="1181100" y="2133600"/>
              <a:ext cx="381000" cy="381000"/>
              <a:chOff x="1104" y="1008"/>
              <a:chExt cx="240" cy="240"/>
            </a:xfrm>
          </p:grpSpPr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1" name="Oval 40"/>
            <p:cNvSpPr>
              <a:spLocks noChangeAspect="1" noChangeArrowheads="1"/>
            </p:cNvSpPr>
            <p:nvPr/>
          </p:nvSpPr>
          <p:spPr bwMode="auto">
            <a:xfrm>
              <a:off x="13335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SimSun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 flipV="1">
              <a:off x="2247900" y="2133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2982710" y="1900535"/>
              <a:ext cx="5905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SimSun" pitchFamily="2" charset="-122"/>
                </a:rPr>
                <a:t>tail</a:t>
              </a:r>
            </a:p>
          </p:txBody>
        </p:sp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V="1">
              <a:off x="609600" y="2133600"/>
              <a:ext cx="57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9757" y="4218546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Adding first node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 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DoubleListNode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head-&gt;next = null;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head-&gt;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tail = head;</a:t>
            </a:r>
          </a:p>
        </p:txBody>
      </p:sp>
      <p:sp>
        <p:nvSpPr>
          <p:cNvPr id="20" name="Oval 40"/>
          <p:cNvSpPr>
            <a:spLocks noChangeAspect="1" noChangeArrowheads="1"/>
          </p:cNvSpPr>
          <p:nvPr/>
        </p:nvSpPr>
        <p:spPr bwMode="auto">
          <a:xfrm>
            <a:off x="4639816" y="191264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9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331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93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42392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832992" y="20017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347592" y="2039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918592" y="257328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8157592" y="1963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18992" y="1811288"/>
            <a:ext cx="381000" cy="381000"/>
            <a:chOff x="1104" y="1008"/>
            <a:chExt cx="240" cy="2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005192" y="1811288"/>
            <a:ext cx="381000" cy="381000"/>
            <a:chOff x="1104" y="1008"/>
            <a:chExt cx="240" cy="240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 flipH="1" flipV="1">
            <a:off x="3433192" y="2192288"/>
            <a:ext cx="381000" cy="381000"/>
            <a:chOff x="1104" y="1008"/>
            <a:chExt cx="240" cy="240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 flipH="1" flipV="1">
            <a:off x="7319392" y="2192288"/>
            <a:ext cx="381000" cy="381000"/>
            <a:chOff x="1104" y="1008"/>
            <a:chExt cx="240" cy="240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1985392" y="23827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4499992" y="2420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7319392" y="2573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205092" y="3182888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3112517" y="3487688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 flipV="1">
            <a:off x="3433192" y="2573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94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331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93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42392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832992" y="20017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347592" y="2039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918592" y="257328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8157592" y="1963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18992" y="1811288"/>
            <a:ext cx="381000" cy="381000"/>
            <a:chOff x="1104" y="1008"/>
            <a:chExt cx="240" cy="2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005192" y="1811288"/>
            <a:ext cx="381000" cy="381000"/>
            <a:chOff x="1104" y="1008"/>
            <a:chExt cx="240" cy="240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 flipH="1" flipV="1">
            <a:off x="3433192" y="2192288"/>
            <a:ext cx="381000" cy="381000"/>
            <a:chOff x="1104" y="1008"/>
            <a:chExt cx="240" cy="240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 flipH="1" flipV="1">
            <a:off x="7319392" y="2192288"/>
            <a:ext cx="381000" cy="381000"/>
            <a:chOff x="1104" y="1008"/>
            <a:chExt cx="240" cy="240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1985392" y="23827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4499992" y="2420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7319392" y="2573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205092" y="3182888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3112517" y="3487688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 flipV="1">
            <a:off x="3433192" y="2573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123124" y="290296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5808924" y="2902960"/>
            <a:ext cx="381000" cy="381000"/>
            <a:chOff x="1104" y="1008"/>
            <a:chExt cx="240" cy="240"/>
          </a:xfrm>
        </p:grpSpPr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4" name="Group 40"/>
          <p:cNvGrpSpPr>
            <a:grpSpLocks/>
          </p:cNvGrpSpPr>
          <p:nvPr/>
        </p:nvGrpSpPr>
        <p:grpSpPr bwMode="auto">
          <a:xfrm flipH="1" flipV="1">
            <a:off x="5123124" y="3283960"/>
            <a:ext cx="381000" cy="381000"/>
            <a:chOff x="1104" y="1008"/>
            <a:chExt cx="240" cy="240"/>
          </a:xfrm>
        </p:grpSpPr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95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800472" y="183852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315072" y="183852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201272" y="183852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724272" y="313392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1714872" y="202902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4229472" y="206712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H="1" flipV="1">
            <a:off x="800472" y="260052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Oval 10"/>
          <p:cNvSpPr>
            <a:spLocks noChangeAspect="1" noChangeArrowheads="1"/>
          </p:cNvSpPr>
          <p:nvPr/>
        </p:nvSpPr>
        <p:spPr bwMode="auto">
          <a:xfrm>
            <a:off x="8039472" y="199092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5" name="Group 11"/>
          <p:cNvGrpSpPr>
            <a:grpSpLocks/>
          </p:cNvGrpSpPr>
          <p:nvPr/>
        </p:nvGrpSpPr>
        <p:grpSpPr bwMode="auto">
          <a:xfrm>
            <a:off x="1486272" y="1838520"/>
            <a:ext cx="381000" cy="381000"/>
            <a:chOff x="1104" y="1008"/>
            <a:chExt cx="240" cy="240"/>
          </a:xfrm>
        </p:grpSpPr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4000872" y="1838520"/>
            <a:ext cx="381000" cy="381000"/>
            <a:chOff x="1104" y="1008"/>
            <a:chExt cx="240" cy="240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7887072" y="1838520"/>
            <a:ext cx="381000" cy="381000"/>
            <a:chOff x="1104" y="1008"/>
            <a:chExt cx="240" cy="240"/>
          </a:xfrm>
        </p:grpSpPr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4" name="Group 20"/>
          <p:cNvGrpSpPr>
            <a:grpSpLocks/>
          </p:cNvGrpSpPr>
          <p:nvPr/>
        </p:nvGrpSpPr>
        <p:grpSpPr bwMode="auto">
          <a:xfrm flipH="1" flipV="1">
            <a:off x="800472" y="2219520"/>
            <a:ext cx="381000" cy="381000"/>
            <a:chOff x="1104" y="1008"/>
            <a:chExt cx="240" cy="240"/>
          </a:xfrm>
        </p:grpSpPr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7" name="Group 23"/>
          <p:cNvGrpSpPr>
            <a:grpSpLocks/>
          </p:cNvGrpSpPr>
          <p:nvPr/>
        </p:nvGrpSpPr>
        <p:grpSpPr bwMode="auto">
          <a:xfrm flipH="1" flipV="1">
            <a:off x="3315072" y="2219520"/>
            <a:ext cx="381000" cy="381000"/>
            <a:chOff x="1104" y="1008"/>
            <a:chExt cx="240" cy="240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0" name="Group 26"/>
          <p:cNvGrpSpPr>
            <a:grpSpLocks/>
          </p:cNvGrpSpPr>
          <p:nvPr/>
        </p:nvGrpSpPr>
        <p:grpSpPr bwMode="auto">
          <a:xfrm flipH="1" flipV="1">
            <a:off x="7201272" y="2219520"/>
            <a:ext cx="381000" cy="381000"/>
            <a:chOff x="1104" y="1008"/>
            <a:chExt cx="240" cy="24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1867272" y="241002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4381872" y="244812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5" name="Oval 31"/>
          <p:cNvSpPr>
            <a:spLocks noChangeAspect="1" noChangeArrowheads="1"/>
          </p:cNvSpPr>
          <p:nvPr/>
        </p:nvSpPr>
        <p:spPr bwMode="auto">
          <a:xfrm>
            <a:off x="952872" y="237192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flipH="1" flipV="1">
            <a:off x="7201272" y="260052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7086972" y="3210120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5220072" y="305772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9" name="Group 36"/>
          <p:cNvGrpSpPr>
            <a:grpSpLocks/>
          </p:cNvGrpSpPr>
          <p:nvPr/>
        </p:nvGrpSpPr>
        <p:grpSpPr bwMode="auto">
          <a:xfrm>
            <a:off x="5905872" y="3057720"/>
            <a:ext cx="381000" cy="381000"/>
            <a:chOff x="1104" y="1008"/>
            <a:chExt cx="240" cy="240"/>
          </a:xfrm>
        </p:grpSpPr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2" name="Group 39"/>
          <p:cNvGrpSpPr>
            <a:grpSpLocks/>
          </p:cNvGrpSpPr>
          <p:nvPr/>
        </p:nvGrpSpPr>
        <p:grpSpPr bwMode="auto">
          <a:xfrm flipH="1" flipV="1">
            <a:off x="5220072" y="3438720"/>
            <a:ext cx="381000" cy="381000"/>
            <a:chOff x="1104" y="1008"/>
            <a:chExt cx="240" cy="240"/>
          </a:xfrm>
        </p:grpSpPr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2994397" y="351492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 flipV="1">
            <a:off x="3315072" y="260052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5"/>
          <p:cNvSpPr>
            <a:spLocks noChangeShapeType="1"/>
          </p:cNvSpPr>
          <p:nvPr/>
        </p:nvSpPr>
        <p:spPr bwMode="auto">
          <a:xfrm flipH="1" flipV="1">
            <a:off x="4381872" y="2600520"/>
            <a:ext cx="10668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2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905272" y="18431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3419872" y="18431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7306072" y="18431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829072" y="31385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V="1">
            <a:off x="1819672" y="20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3" name="Line 8"/>
          <p:cNvSpPr>
            <a:spLocks noChangeShapeType="1"/>
          </p:cNvSpPr>
          <p:nvPr/>
        </p:nvSpPr>
        <p:spPr bwMode="auto">
          <a:xfrm>
            <a:off x="4334272" y="2071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 flipH="1" flipV="1">
            <a:off x="905272" y="26051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5" name="Oval 10"/>
          <p:cNvSpPr>
            <a:spLocks noChangeAspect="1" noChangeArrowheads="1"/>
          </p:cNvSpPr>
          <p:nvPr/>
        </p:nvSpPr>
        <p:spPr bwMode="auto">
          <a:xfrm>
            <a:off x="8144272" y="1995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6" name="Group 11"/>
          <p:cNvGrpSpPr>
            <a:grpSpLocks/>
          </p:cNvGrpSpPr>
          <p:nvPr/>
        </p:nvGrpSpPr>
        <p:grpSpPr bwMode="auto">
          <a:xfrm>
            <a:off x="1591072" y="1843100"/>
            <a:ext cx="381000" cy="381000"/>
            <a:chOff x="1104" y="1008"/>
            <a:chExt cx="240" cy="240"/>
          </a:xfrm>
        </p:grpSpPr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9" name="Group 14"/>
          <p:cNvGrpSpPr>
            <a:grpSpLocks/>
          </p:cNvGrpSpPr>
          <p:nvPr/>
        </p:nvGrpSpPr>
        <p:grpSpPr bwMode="auto">
          <a:xfrm>
            <a:off x="4105672" y="1843100"/>
            <a:ext cx="381000" cy="381000"/>
            <a:chOff x="1104" y="1008"/>
            <a:chExt cx="240" cy="240"/>
          </a:xfrm>
        </p:grpSpPr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2" name="Group 17"/>
          <p:cNvGrpSpPr>
            <a:grpSpLocks/>
          </p:cNvGrpSpPr>
          <p:nvPr/>
        </p:nvGrpSpPr>
        <p:grpSpPr bwMode="auto">
          <a:xfrm>
            <a:off x="7991872" y="1843100"/>
            <a:ext cx="381000" cy="381000"/>
            <a:chOff x="1104" y="1008"/>
            <a:chExt cx="240" cy="240"/>
          </a:xfrm>
        </p:grpSpPr>
        <p:sp>
          <p:nvSpPr>
            <p:cNvPr id="103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5" name="Group 20"/>
          <p:cNvGrpSpPr>
            <a:grpSpLocks/>
          </p:cNvGrpSpPr>
          <p:nvPr/>
        </p:nvGrpSpPr>
        <p:grpSpPr bwMode="auto">
          <a:xfrm flipH="1" flipV="1">
            <a:off x="905272" y="2224100"/>
            <a:ext cx="381000" cy="381000"/>
            <a:chOff x="1104" y="1008"/>
            <a:chExt cx="240" cy="240"/>
          </a:xfrm>
        </p:grpSpPr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8" name="Group 23"/>
          <p:cNvGrpSpPr>
            <a:grpSpLocks/>
          </p:cNvGrpSpPr>
          <p:nvPr/>
        </p:nvGrpSpPr>
        <p:grpSpPr bwMode="auto">
          <a:xfrm flipH="1" flipV="1">
            <a:off x="3419872" y="2224100"/>
            <a:ext cx="381000" cy="381000"/>
            <a:chOff x="1104" y="1008"/>
            <a:chExt cx="240" cy="240"/>
          </a:xfrm>
        </p:grpSpPr>
        <p:sp>
          <p:nvSpPr>
            <p:cNvPr id="109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1" name="Group 26"/>
          <p:cNvGrpSpPr>
            <a:grpSpLocks/>
          </p:cNvGrpSpPr>
          <p:nvPr/>
        </p:nvGrpSpPr>
        <p:grpSpPr bwMode="auto">
          <a:xfrm flipH="1" flipV="1">
            <a:off x="7306072" y="2224100"/>
            <a:ext cx="381000" cy="381000"/>
            <a:chOff x="1104" y="1008"/>
            <a:chExt cx="240" cy="240"/>
          </a:xfrm>
        </p:grpSpPr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4" name="Line 29"/>
          <p:cNvSpPr>
            <a:spLocks noChangeShapeType="1"/>
          </p:cNvSpPr>
          <p:nvPr/>
        </p:nvSpPr>
        <p:spPr bwMode="auto">
          <a:xfrm flipH="1">
            <a:off x="1972072" y="24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4486672" y="2452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6" name="Oval 31"/>
          <p:cNvSpPr>
            <a:spLocks noChangeAspect="1" noChangeArrowheads="1"/>
          </p:cNvSpPr>
          <p:nvPr/>
        </p:nvSpPr>
        <p:spPr bwMode="auto">
          <a:xfrm>
            <a:off x="1057672" y="2376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 flipH="1" flipV="1">
            <a:off x="7306072" y="26051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7191772" y="3214700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5324872" y="30623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20" name="Group 36"/>
          <p:cNvGrpSpPr>
            <a:grpSpLocks/>
          </p:cNvGrpSpPr>
          <p:nvPr/>
        </p:nvGrpSpPr>
        <p:grpSpPr bwMode="auto">
          <a:xfrm>
            <a:off x="6010672" y="3062300"/>
            <a:ext cx="381000" cy="381000"/>
            <a:chOff x="1104" y="1008"/>
            <a:chExt cx="240" cy="240"/>
          </a:xfrm>
        </p:grpSpPr>
        <p:sp>
          <p:nvSpPr>
            <p:cNvPr id="12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3" name="Group 39"/>
          <p:cNvGrpSpPr>
            <a:grpSpLocks/>
          </p:cNvGrpSpPr>
          <p:nvPr/>
        </p:nvGrpSpPr>
        <p:grpSpPr bwMode="auto">
          <a:xfrm flipH="1" flipV="1">
            <a:off x="5324872" y="3443300"/>
            <a:ext cx="381000" cy="381000"/>
            <a:chOff x="1104" y="1008"/>
            <a:chExt cx="240" cy="240"/>
          </a:xfrm>
        </p:grpSpPr>
        <p:sp>
          <p:nvSpPr>
            <p:cNvPr id="124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3099197" y="35195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 flipH="1" flipV="1">
            <a:off x="3419872" y="2605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 flipH="1" flipV="1">
            <a:off x="4486672" y="26051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7"/>
          <p:cNvSpPr>
            <a:spLocks noChangeShapeType="1"/>
          </p:cNvSpPr>
          <p:nvPr/>
        </p:nvSpPr>
        <p:spPr bwMode="auto">
          <a:xfrm flipV="1">
            <a:off x="6239272" y="22241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0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926976" y="1845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441576" y="1845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7327776" y="1845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850776" y="3140816"/>
            <a:ext cx="85395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V="1">
            <a:off x="1841376" y="203591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355976" y="2074016"/>
            <a:ext cx="2971800" cy="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 flipV="1">
            <a:off x="926976" y="2607416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6" name="Oval 10"/>
          <p:cNvSpPr>
            <a:spLocks noChangeAspect="1" noChangeArrowheads="1"/>
          </p:cNvSpPr>
          <p:nvPr/>
        </p:nvSpPr>
        <p:spPr bwMode="auto">
          <a:xfrm>
            <a:off x="8165976" y="199781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7" name="Group 11"/>
          <p:cNvGrpSpPr>
            <a:grpSpLocks/>
          </p:cNvGrpSpPr>
          <p:nvPr/>
        </p:nvGrpSpPr>
        <p:grpSpPr bwMode="auto">
          <a:xfrm>
            <a:off x="1612776" y="1845416"/>
            <a:ext cx="381000" cy="381000"/>
            <a:chOff x="1104" y="1008"/>
            <a:chExt cx="240" cy="240"/>
          </a:xfrm>
        </p:grpSpPr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4127376" y="1845416"/>
            <a:ext cx="381000" cy="381000"/>
            <a:chOff x="1104" y="1008"/>
            <a:chExt cx="240" cy="240"/>
          </a:xfrm>
        </p:grpSpPr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3" name="Group 17"/>
          <p:cNvGrpSpPr>
            <a:grpSpLocks/>
          </p:cNvGrpSpPr>
          <p:nvPr/>
        </p:nvGrpSpPr>
        <p:grpSpPr bwMode="auto">
          <a:xfrm>
            <a:off x="8013576" y="1845416"/>
            <a:ext cx="381000" cy="381000"/>
            <a:chOff x="1104" y="1008"/>
            <a:chExt cx="240" cy="240"/>
          </a:xfrm>
        </p:grpSpPr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6" name="Group 20"/>
          <p:cNvGrpSpPr>
            <a:grpSpLocks/>
          </p:cNvGrpSpPr>
          <p:nvPr/>
        </p:nvGrpSpPr>
        <p:grpSpPr bwMode="auto">
          <a:xfrm flipH="1" flipV="1">
            <a:off x="926976" y="2226416"/>
            <a:ext cx="381000" cy="381000"/>
            <a:chOff x="1104" y="1008"/>
            <a:chExt cx="240" cy="240"/>
          </a:xfrm>
        </p:grpSpPr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9" name="Group 23"/>
          <p:cNvGrpSpPr>
            <a:grpSpLocks/>
          </p:cNvGrpSpPr>
          <p:nvPr/>
        </p:nvGrpSpPr>
        <p:grpSpPr bwMode="auto">
          <a:xfrm flipH="1" flipV="1">
            <a:off x="3441576" y="2226416"/>
            <a:ext cx="381000" cy="381000"/>
            <a:chOff x="1104" y="1008"/>
            <a:chExt cx="240" cy="240"/>
          </a:xfrm>
        </p:grpSpPr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Group 26"/>
          <p:cNvGrpSpPr>
            <a:grpSpLocks/>
          </p:cNvGrpSpPr>
          <p:nvPr/>
        </p:nvGrpSpPr>
        <p:grpSpPr bwMode="auto">
          <a:xfrm flipH="1" flipV="1">
            <a:off x="7327776" y="2226416"/>
            <a:ext cx="381000" cy="381000"/>
            <a:chOff x="1104" y="1008"/>
            <a:chExt cx="240" cy="240"/>
          </a:xfrm>
        </p:grpSpPr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5" name="Line 29"/>
          <p:cNvSpPr>
            <a:spLocks noChangeShapeType="1"/>
          </p:cNvSpPr>
          <p:nvPr/>
        </p:nvSpPr>
        <p:spPr bwMode="auto">
          <a:xfrm flipH="1">
            <a:off x="1993776" y="241691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 flipH="1">
            <a:off x="4508376" y="2455016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7" name="Oval 31"/>
          <p:cNvSpPr>
            <a:spLocks noChangeAspect="1" noChangeArrowheads="1"/>
          </p:cNvSpPr>
          <p:nvPr/>
        </p:nvSpPr>
        <p:spPr bwMode="auto">
          <a:xfrm>
            <a:off x="1079376" y="237881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 flipH="1" flipV="1">
            <a:off x="7327776" y="2607416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7213476" y="3217016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80" name="Rectangle 35"/>
          <p:cNvSpPr>
            <a:spLocks noChangeArrowheads="1"/>
          </p:cNvSpPr>
          <p:nvPr/>
        </p:nvSpPr>
        <p:spPr bwMode="auto">
          <a:xfrm>
            <a:off x="5346576" y="30646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81" name="Group 36"/>
          <p:cNvGrpSpPr>
            <a:grpSpLocks/>
          </p:cNvGrpSpPr>
          <p:nvPr/>
        </p:nvGrpSpPr>
        <p:grpSpPr bwMode="auto">
          <a:xfrm>
            <a:off x="6032376" y="3064616"/>
            <a:ext cx="381000" cy="381000"/>
            <a:chOff x="1104" y="1008"/>
            <a:chExt cx="240" cy="240"/>
          </a:xfrm>
        </p:grpSpPr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4" name="Group 39"/>
          <p:cNvGrpSpPr>
            <a:grpSpLocks/>
          </p:cNvGrpSpPr>
          <p:nvPr/>
        </p:nvGrpSpPr>
        <p:grpSpPr bwMode="auto">
          <a:xfrm flipH="1" flipV="1">
            <a:off x="5346576" y="3445616"/>
            <a:ext cx="381000" cy="381000"/>
            <a:chOff x="1104" y="1008"/>
            <a:chExt cx="240" cy="240"/>
          </a:xfrm>
        </p:grpSpPr>
        <p:sp>
          <p:nvSpPr>
            <p:cNvPr id="85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3120901" y="3521816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30" name="Line 44"/>
          <p:cNvSpPr>
            <a:spLocks noChangeShapeType="1"/>
          </p:cNvSpPr>
          <p:nvPr/>
        </p:nvSpPr>
        <p:spPr bwMode="auto">
          <a:xfrm flipH="1" flipV="1">
            <a:off x="3441576" y="260741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 flipH="1" flipV="1">
            <a:off x="4508376" y="2607416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>
            <a:off x="4355976" y="2074016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3" name="Line 48"/>
          <p:cNvSpPr>
            <a:spLocks noChangeShapeType="1"/>
          </p:cNvSpPr>
          <p:nvPr/>
        </p:nvSpPr>
        <p:spPr bwMode="auto">
          <a:xfrm flipV="1">
            <a:off x="6260976" y="2226416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5704" y="5121848"/>
            <a:ext cx="36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//Current-&gt;next =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 as an ADT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array-based implementation of lists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linked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pointer-based implementation in C++</a:t>
            </a:r>
          </a:p>
          <a:p>
            <a:r>
              <a:rPr lang="en-US" dirty="0"/>
              <a:t>Variations of linked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977280" y="18485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3491880" y="18485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7378080" y="18485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901080" y="3143950"/>
            <a:ext cx="93461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V="1">
            <a:off x="1891680" y="20390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977280" y="261055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4" name="Oval 10"/>
          <p:cNvSpPr>
            <a:spLocks noChangeAspect="1" noChangeArrowheads="1"/>
          </p:cNvSpPr>
          <p:nvPr/>
        </p:nvSpPr>
        <p:spPr bwMode="auto">
          <a:xfrm>
            <a:off x="8216280" y="20009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1663080" y="1848550"/>
            <a:ext cx="381000" cy="381000"/>
            <a:chOff x="1104" y="1008"/>
            <a:chExt cx="240" cy="240"/>
          </a:xfrm>
        </p:grpSpPr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8" name="Group 14"/>
          <p:cNvGrpSpPr>
            <a:grpSpLocks/>
          </p:cNvGrpSpPr>
          <p:nvPr/>
        </p:nvGrpSpPr>
        <p:grpSpPr bwMode="auto">
          <a:xfrm>
            <a:off x="4177680" y="1848550"/>
            <a:ext cx="381000" cy="381000"/>
            <a:chOff x="1104" y="1008"/>
            <a:chExt cx="240" cy="240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Group 17"/>
          <p:cNvGrpSpPr>
            <a:grpSpLocks/>
          </p:cNvGrpSpPr>
          <p:nvPr/>
        </p:nvGrpSpPr>
        <p:grpSpPr bwMode="auto">
          <a:xfrm>
            <a:off x="8063880" y="1848550"/>
            <a:ext cx="381000" cy="381000"/>
            <a:chOff x="1104" y="1008"/>
            <a:chExt cx="240" cy="240"/>
          </a:xfrm>
        </p:grpSpPr>
        <p:sp>
          <p:nvSpPr>
            <p:cNvPr id="10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20"/>
          <p:cNvGrpSpPr>
            <a:grpSpLocks/>
          </p:cNvGrpSpPr>
          <p:nvPr/>
        </p:nvGrpSpPr>
        <p:grpSpPr bwMode="auto">
          <a:xfrm flipH="1" flipV="1">
            <a:off x="977280" y="2229550"/>
            <a:ext cx="381000" cy="381000"/>
            <a:chOff x="1104" y="1008"/>
            <a:chExt cx="240" cy="240"/>
          </a:xfrm>
        </p:grpSpPr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7" name="Group 23"/>
          <p:cNvGrpSpPr>
            <a:grpSpLocks/>
          </p:cNvGrpSpPr>
          <p:nvPr/>
        </p:nvGrpSpPr>
        <p:grpSpPr bwMode="auto">
          <a:xfrm flipH="1" flipV="1">
            <a:off x="3491880" y="2229550"/>
            <a:ext cx="381000" cy="381000"/>
            <a:chOff x="1104" y="1008"/>
            <a:chExt cx="240" cy="240"/>
          </a:xfrm>
        </p:grpSpPr>
        <p:sp>
          <p:nvSpPr>
            <p:cNvPr id="10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6"/>
          <p:cNvGrpSpPr>
            <a:grpSpLocks/>
          </p:cNvGrpSpPr>
          <p:nvPr/>
        </p:nvGrpSpPr>
        <p:grpSpPr bwMode="auto">
          <a:xfrm flipH="1" flipV="1">
            <a:off x="7378080" y="2229550"/>
            <a:ext cx="381000" cy="381000"/>
            <a:chOff x="1104" y="1008"/>
            <a:chExt cx="240" cy="240"/>
          </a:xfrm>
        </p:grpSpPr>
        <p:sp>
          <p:nvSpPr>
            <p:cNvPr id="11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3" name="Line 29"/>
          <p:cNvSpPr>
            <a:spLocks noChangeShapeType="1"/>
          </p:cNvSpPr>
          <p:nvPr/>
        </p:nvSpPr>
        <p:spPr bwMode="auto">
          <a:xfrm flipH="1">
            <a:off x="2044080" y="24200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4" name="Oval 31"/>
          <p:cNvSpPr>
            <a:spLocks noChangeAspect="1" noChangeArrowheads="1"/>
          </p:cNvSpPr>
          <p:nvPr/>
        </p:nvSpPr>
        <p:spPr bwMode="auto">
          <a:xfrm>
            <a:off x="1129680" y="23819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15" name="Line 32"/>
          <p:cNvSpPr>
            <a:spLocks noChangeShapeType="1"/>
          </p:cNvSpPr>
          <p:nvPr/>
        </p:nvSpPr>
        <p:spPr bwMode="auto">
          <a:xfrm flipH="1" flipV="1">
            <a:off x="7378080" y="261055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7263780" y="3220150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117" name="Rectangle 35"/>
          <p:cNvSpPr>
            <a:spLocks noChangeArrowheads="1"/>
          </p:cNvSpPr>
          <p:nvPr/>
        </p:nvSpPr>
        <p:spPr bwMode="auto">
          <a:xfrm>
            <a:off x="5396880" y="30677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8" name="Group 36"/>
          <p:cNvGrpSpPr>
            <a:grpSpLocks/>
          </p:cNvGrpSpPr>
          <p:nvPr/>
        </p:nvGrpSpPr>
        <p:grpSpPr bwMode="auto">
          <a:xfrm>
            <a:off x="6082680" y="3067750"/>
            <a:ext cx="381000" cy="381000"/>
            <a:chOff x="1104" y="1008"/>
            <a:chExt cx="240" cy="240"/>
          </a:xfrm>
        </p:grpSpPr>
        <p:sp>
          <p:nvSpPr>
            <p:cNvPr id="119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1" name="Group 39"/>
          <p:cNvGrpSpPr>
            <a:grpSpLocks/>
          </p:cNvGrpSpPr>
          <p:nvPr/>
        </p:nvGrpSpPr>
        <p:grpSpPr bwMode="auto">
          <a:xfrm flipH="1" flipV="1">
            <a:off x="5396880" y="3448750"/>
            <a:ext cx="381000" cy="381000"/>
            <a:chOff x="1104" y="1008"/>
            <a:chExt cx="240" cy="240"/>
          </a:xfrm>
        </p:grpSpPr>
        <p:sp>
          <p:nvSpPr>
            <p:cNvPr id="122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4" name="Text Box 43"/>
          <p:cNvSpPr txBox="1">
            <a:spLocks noChangeArrowheads="1"/>
          </p:cNvSpPr>
          <p:nvPr/>
        </p:nvSpPr>
        <p:spPr bwMode="auto">
          <a:xfrm>
            <a:off x="3171205" y="352495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 flipH="1" flipV="1">
            <a:off x="3491880" y="26105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6" name="Line 45"/>
          <p:cNvSpPr>
            <a:spLocks noChangeShapeType="1"/>
          </p:cNvSpPr>
          <p:nvPr/>
        </p:nvSpPr>
        <p:spPr bwMode="auto">
          <a:xfrm flipH="1" flipV="1">
            <a:off x="4558680" y="261055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6"/>
          <p:cNvSpPr>
            <a:spLocks noChangeShapeType="1"/>
          </p:cNvSpPr>
          <p:nvPr/>
        </p:nvSpPr>
        <p:spPr bwMode="auto">
          <a:xfrm>
            <a:off x="4406280" y="207715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7"/>
          <p:cNvSpPr>
            <a:spLocks noChangeShapeType="1"/>
          </p:cNvSpPr>
          <p:nvPr/>
        </p:nvSpPr>
        <p:spPr bwMode="auto">
          <a:xfrm flipV="1">
            <a:off x="6311280" y="207715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9"/>
          <p:cNvSpPr>
            <a:spLocks noChangeShapeType="1"/>
          </p:cNvSpPr>
          <p:nvPr/>
        </p:nvSpPr>
        <p:spPr bwMode="auto">
          <a:xfrm flipH="1">
            <a:off x="6463680" y="2458150"/>
            <a:ext cx="10668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4" name="Line 50"/>
          <p:cNvSpPr>
            <a:spLocks noChangeShapeType="1"/>
          </p:cNvSpPr>
          <p:nvPr/>
        </p:nvSpPr>
        <p:spPr bwMode="auto">
          <a:xfrm flipH="1">
            <a:off x="4558680" y="2458150"/>
            <a:ext cx="2971800" cy="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977280" y="18757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491880" y="18757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7378080" y="18757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901080" y="317115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V="1">
            <a:off x="1891680" y="206625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H="1" flipV="1">
            <a:off x="977280" y="2637752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6" name="Oval 11"/>
          <p:cNvSpPr>
            <a:spLocks noChangeAspect="1" noChangeArrowheads="1"/>
          </p:cNvSpPr>
          <p:nvPr/>
        </p:nvSpPr>
        <p:spPr bwMode="auto">
          <a:xfrm>
            <a:off x="8216280" y="20281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663080" y="1875752"/>
            <a:ext cx="381000" cy="381000"/>
            <a:chOff x="1104" y="1008"/>
            <a:chExt cx="240" cy="24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4177680" y="1875752"/>
            <a:ext cx="381000" cy="381000"/>
            <a:chOff x="1104" y="1008"/>
            <a:chExt cx="240" cy="240"/>
          </a:xfrm>
        </p:grpSpPr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3" name="Group 18"/>
          <p:cNvGrpSpPr>
            <a:grpSpLocks/>
          </p:cNvGrpSpPr>
          <p:nvPr/>
        </p:nvGrpSpPr>
        <p:grpSpPr bwMode="auto">
          <a:xfrm>
            <a:off x="8063880" y="1875752"/>
            <a:ext cx="381000" cy="381000"/>
            <a:chOff x="1104" y="1008"/>
            <a:chExt cx="240" cy="240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6" name="Group 21"/>
          <p:cNvGrpSpPr>
            <a:grpSpLocks/>
          </p:cNvGrpSpPr>
          <p:nvPr/>
        </p:nvGrpSpPr>
        <p:grpSpPr bwMode="auto">
          <a:xfrm flipH="1" flipV="1">
            <a:off x="977280" y="2256752"/>
            <a:ext cx="381000" cy="381000"/>
            <a:chOff x="1104" y="1008"/>
            <a:chExt cx="240" cy="240"/>
          </a:xfrm>
        </p:grpSpPr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9" name="Group 24"/>
          <p:cNvGrpSpPr>
            <a:grpSpLocks/>
          </p:cNvGrpSpPr>
          <p:nvPr/>
        </p:nvGrpSpPr>
        <p:grpSpPr bwMode="auto">
          <a:xfrm flipH="1" flipV="1">
            <a:off x="3491880" y="2256752"/>
            <a:ext cx="381000" cy="381000"/>
            <a:chOff x="1104" y="1008"/>
            <a:chExt cx="240" cy="240"/>
          </a:xfrm>
        </p:grpSpPr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Group 27"/>
          <p:cNvGrpSpPr>
            <a:grpSpLocks/>
          </p:cNvGrpSpPr>
          <p:nvPr/>
        </p:nvGrpSpPr>
        <p:grpSpPr bwMode="auto">
          <a:xfrm flipH="1" flipV="1">
            <a:off x="7378080" y="2256752"/>
            <a:ext cx="381000" cy="381000"/>
            <a:chOff x="1104" y="1008"/>
            <a:chExt cx="240" cy="240"/>
          </a:xfrm>
        </p:grpSpPr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5" name="Line 30"/>
          <p:cNvSpPr>
            <a:spLocks noChangeShapeType="1"/>
          </p:cNvSpPr>
          <p:nvPr/>
        </p:nvSpPr>
        <p:spPr bwMode="auto">
          <a:xfrm flipH="1">
            <a:off x="2044080" y="244725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Oval 32"/>
          <p:cNvSpPr>
            <a:spLocks noChangeAspect="1" noChangeArrowheads="1"/>
          </p:cNvSpPr>
          <p:nvPr/>
        </p:nvSpPr>
        <p:spPr bwMode="auto">
          <a:xfrm>
            <a:off x="1129680" y="24091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 flipH="1" flipV="1">
            <a:off x="7378080" y="2637752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7263780" y="3247352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5396880" y="30949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80" name="Group 37"/>
          <p:cNvGrpSpPr>
            <a:grpSpLocks/>
          </p:cNvGrpSpPr>
          <p:nvPr/>
        </p:nvGrpSpPr>
        <p:grpSpPr bwMode="auto">
          <a:xfrm>
            <a:off x="6082680" y="3094952"/>
            <a:ext cx="381000" cy="381000"/>
            <a:chOff x="1104" y="1008"/>
            <a:chExt cx="240" cy="240"/>
          </a:xfrm>
        </p:grpSpPr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3" name="Group 40"/>
          <p:cNvGrpSpPr>
            <a:grpSpLocks/>
          </p:cNvGrpSpPr>
          <p:nvPr/>
        </p:nvGrpSpPr>
        <p:grpSpPr bwMode="auto">
          <a:xfrm flipH="1" flipV="1">
            <a:off x="5396880" y="3475952"/>
            <a:ext cx="381000" cy="381000"/>
            <a:chOff x="1104" y="1008"/>
            <a:chExt cx="240" cy="240"/>
          </a:xfrm>
        </p:grpSpPr>
        <p:sp>
          <p:nvSpPr>
            <p:cNvPr id="84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3171205" y="3552152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7" name="Line 44"/>
          <p:cNvSpPr>
            <a:spLocks noChangeShapeType="1"/>
          </p:cNvSpPr>
          <p:nvPr/>
        </p:nvSpPr>
        <p:spPr bwMode="auto">
          <a:xfrm flipV="1">
            <a:off x="4253880" y="3552152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 flipH="1" flipV="1">
            <a:off x="4558680" y="2637752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6"/>
          <p:cNvSpPr>
            <a:spLocks noChangeShapeType="1"/>
          </p:cNvSpPr>
          <p:nvPr/>
        </p:nvSpPr>
        <p:spPr bwMode="auto">
          <a:xfrm>
            <a:off x="4406280" y="2104352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8"/>
          <p:cNvSpPr>
            <a:spLocks noChangeShapeType="1"/>
          </p:cNvSpPr>
          <p:nvPr/>
        </p:nvSpPr>
        <p:spPr bwMode="auto">
          <a:xfrm flipV="1">
            <a:off x="6311280" y="2104352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3" name="Line 49"/>
          <p:cNvSpPr>
            <a:spLocks noChangeShapeType="1"/>
          </p:cNvSpPr>
          <p:nvPr/>
        </p:nvSpPr>
        <p:spPr bwMode="auto">
          <a:xfrm flipH="1">
            <a:off x="6463680" y="2485352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80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869268" y="20118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3383868" y="20118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270068" y="20118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793068" y="3307294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V="1">
            <a:off x="1783668" y="220239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H="1" flipV="1">
            <a:off x="869268" y="2773894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Oval 10"/>
          <p:cNvSpPr>
            <a:spLocks noChangeAspect="1" noChangeArrowheads="1"/>
          </p:cNvSpPr>
          <p:nvPr/>
        </p:nvSpPr>
        <p:spPr bwMode="auto">
          <a:xfrm>
            <a:off x="8108268" y="216429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5" name="Group 11"/>
          <p:cNvGrpSpPr>
            <a:grpSpLocks/>
          </p:cNvGrpSpPr>
          <p:nvPr/>
        </p:nvGrpSpPr>
        <p:grpSpPr bwMode="auto">
          <a:xfrm>
            <a:off x="1555068" y="2011894"/>
            <a:ext cx="381000" cy="381000"/>
            <a:chOff x="1104" y="1008"/>
            <a:chExt cx="240" cy="240"/>
          </a:xfrm>
        </p:grpSpPr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4069668" y="2011894"/>
            <a:ext cx="381000" cy="381000"/>
            <a:chOff x="1104" y="1008"/>
            <a:chExt cx="240" cy="240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7955868" y="2011894"/>
            <a:ext cx="381000" cy="381000"/>
            <a:chOff x="1104" y="1008"/>
            <a:chExt cx="240" cy="240"/>
          </a:xfrm>
        </p:grpSpPr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4" name="Group 20"/>
          <p:cNvGrpSpPr>
            <a:grpSpLocks/>
          </p:cNvGrpSpPr>
          <p:nvPr/>
        </p:nvGrpSpPr>
        <p:grpSpPr bwMode="auto">
          <a:xfrm flipH="1" flipV="1">
            <a:off x="869268" y="2392894"/>
            <a:ext cx="381000" cy="381000"/>
            <a:chOff x="1104" y="1008"/>
            <a:chExt cx="240" cy="240"/>
          </a:xfrm>
        </p:grpSpPr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7" name="Group 23"/>
          <p:cNvGrpSpPr>
            <a:grpSpLocks/>
          </p:cNvGrpSpPr>
          <p:nvPr/>
        </p:nvGrpSpPr>
        <p:grpSpPr bwMode="auto">
          <a:xfrm flipH="1" flipV="1">
            <a:off x="3383868" y="2392894"/>
            <a:ext cx="381000" cy="381000"/>
            <a:chOff x="1104" y="1008"/>
            <a:chExt cx="240" cy="240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0" name="Group 26"/>
          <p:cNvGrpSpPr>
            <a:grpSpLocks/>
          </p:cNvGrpSpPr>
          <p:nvPr/>
        </p:nvGrpSpPr>
        <p:grpSpPr bwMode="auto">
          <a:xfrm flipH="1" flipV="1">
            <a:off x="7270068" y="2392894"/>
            <a:ext cx="381000" cy="381000"/>
            <a:chOff x="1104" y="1008"/>
            <a:chExt cx="240" cy="24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1936068" y="2583394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4" name="Oval 30"/>
          <p:cNvSpPr>
            <a:spLocks noChangeAspect="1" noChangeArrowheads="1"/>
          </p:cNvSpPr>
          <p:nvPr/>
        </p:nvSpPr>
        <p:spPr bwMode="auto">
          <a:xfrm>
            <a:off x="1021668" y="254529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>
            <a:off x="5288868" y="32310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6" name="Group 32"/>
          <p:cNvGrpSpPr>
            <a:grpSpLocks/>
          </p:cNvGrpSpPr>
          <p:nvPr/>
        </p:nvGrpSpPr>
        <p:grpSpPr bwMode="auto">
          <a:xfrm>
            <a:off x="5974668" y="3231094"/>
            <a:ext cx="381000" cy="381000"/>
            <a:chOff x="1104" y="1008"/>
            <a:chExt cx="240" cy="240"/>
          </a:xfrm>
        </p:grpSpPr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9" name="Group 35"/>
          <p:cNvGrpSpPr>
            <a:grpSpLocks/>
          </p:cNvGrpSpPr>
          <p:nvPr/>
        </p:nvGrpSpPr>
        <p:grpSpPr bwMode="auto">
          <a:xfrm flipH="1" flipV="1">
            <a:off x="5288868" y="3612094"/>
            <a:ext cx="381000" cy="381000"/>
            <a:chOff x="1104" y="1008"/>
            <a:chExt cx="240" cy="240"/>
          </a:xfrm>
        </p:grpSpPr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3063193" y="3688294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 flipV="1">
            <a:off x="4145868" y="3688294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H="1" flipV="1">
            <a:off x="4450668" y="2773894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4298268" y="2240494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 flipV="1">
            <a:off x="6203268" y="2240494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H="1">
            <a:off x="6355668" y="2621494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6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134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5" name="Line 10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6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37" name="Group 12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138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0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41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3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6" name="Group 21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147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8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9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52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53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55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6" name="Oval 31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57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58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59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61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62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64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65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6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7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8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9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1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69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5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5" name="Group 21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8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1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5" name="Oval 31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7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0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9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0" name="Line 47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80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8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99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7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108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20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23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8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99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7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108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20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23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225438" y="2918742"/>
            <a:ext cx="410458" cy="844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044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8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99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7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108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225438" y="2918742"/>
            <a:ext cx="410458" cy="844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590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Circular Linked List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0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64641"/>
          </a:xfrm>
        </p:spPr>
        <p:txBody>
          <a:bodyPr/>
          <a:lstStyle/>
          <a:p>
            <a:r>
              <a:rPr lang="en-US" dirty="0"/>
              <a:t>A linked list in which the last node points to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808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17666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0620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7478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0432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7290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0244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A3   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77864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9952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9764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59576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Oval 18"/>
          <p:cNvSpPr>
            <a:spLocks noChangeAspect="1" noChangeArrowheads="1"/>
          </p:cNvSpPr>
          <p:nvPr/>
        </p:nvSpPr>
        <p:spPr bwMode="auto">
          <a:xfrm>
            <a:off x="7938888" y="22967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080888" y="436078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766688" y="436078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062088" y="436078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747888" y="436078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043288" y="436078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5729088" y="436078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024488" y="436078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A3   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7786488" y="436078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1995288" y="474178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3976488" y="474178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5957688" y="474178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7938888" y="400969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 flipH="1">
            <a:off x="1309488" y="4009698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309488" y="400969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701475" y="2870217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080888" y="2686573"/>
            <a:ext cx="0" cy="342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701475" y="5423082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1080888" y="5239438"/>
            <a:ext cx="0" cy="342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31776" y="3077441"/>
            <a:ext cx="415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Simple (singly) linked 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47582" y="5521434"/>
            <a:ext cx="415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5571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7" grpId="0" animBg="1"/>
      <p:bldP spid="18" grpId="0" animBg="1"/>
      <p:bldP spid="43" grpId="0" animBg="1"/>
      <p:bldP spid="48" grpId="0"/>
      <p:bldP spid="49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any item as long as external link to first item maintained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new item </a:t>
            </a:r>
            <a:r>
              <a:rPr lang="en-US" dirty="0">
                <a:solidFill>
                  <a:srgbClr val="0070C0"/>
                </a:solidFill>
              </a:rPr>
              <a:t>without shifting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existing item </a:t>
            </a:r>
            <a:r>
              <a:rPr lang="en-US" dirty="0">
                <a:solidFill>
                  <a:srgbClr val="0070C0"/>
                </a:solidFill>
              </a:rPr>
              <a:t>without shifting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dirty="0">
                <a:solidFill>
                  <a:srgbClr val="0070C0"/>
                </a:solidFill>
              </a:rPr>
              <a:t>expand/contract</a:t>
            </a:r>
            <a:r>
              <a:rPr lang="en-US" dirty="0"/>
              <a:t> (flexible) as necessary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1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list can be traversed by starting from any point</a:t>
            </a:r>
          </a:p>
          <a:p>
            <a:pPr lvl="1"/>
            <a:r>
              <a:rPr lang="en-US" dirty="0"/>
              <a:t>Any node can be starting point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What is the stopping condition?</a:t>
            </a:r>
          </a:p>
          <a:p>
            <a:endParaRPr lang="en-US" dirty="0"/>
          </a:p>
          <a:p>
            <a:r>
              <a:rPr lang="en-US" dirty="0"/>
              <a:t>Fewer special cases to consider during implementation</a:t>
            </a:r>
          </a:p>
          <a:p>
            <a:pPr lvl="1"/>
            <a:r>
              <a:rPr lang="en-US" dirty="0"/>
              <a:t>All nodes have a node before and </a:t>
            </a:r>
            <a:r>
              <a:rPr lang="en-US"/>
              <a:t>after them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in the implementation of other data structures</a:t>
            </a:r>
          </a:p>
          <a:p>
            <a:pPr lvl="1"/>
            <a:r>
              <a:rPr lang="en-US" dirty="0"/>
              <a:t>Circular linked lists are used to create circular queues</a:t>
            </a:r>
          </a:p>
          <a:p>
            <a:pPr lvl="1"/>
            <a:r>
              <a:rPr lang="en-US" dirty="0"/>
              <a:t>Circular doubly linked lists are used for implementing Fibonacci heaps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3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end of list and loop control is harder </a:t>
            </a:r>
          </a:p>
          <a:p>
            <a:pPr lvl="1"/>
            <a:r>
              <a:rPr lang="en-US" dirty="0"/>
              <a:t>No NULL to mark beginning and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2520791"/>
          <a:ext cx="7992888" cy="364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list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head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Traverse list to find last node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next part of last node to point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to new node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55576" y="4869160"/>
            <a:ext cx="3998913" cy="839788"/>
            <a:chOff x="448" y="3332"/>
            <a:chExt cx="2519" cy="529"/>
          </a:xfrm>
        </p:grpSpPr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803" y="3332"/>
              <a:ext cx="164" cy="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48" y="3648"/>
              <a:ext cx="1769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  <a:ea typeface="ＭＳ Ｐゴシック" charset="0"/>
                </a:rPr>
                <a:t>This is the inefficient part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217" y="3469"/>
              <a:ext cx="586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 of links </a:t>
            </a:r>
          </a:p>
          <a:p>
            <a:pPr lvl="1"/>
            <a:r>
              <a:rPr lang="en-US" dirty="0"/>
              <a:t>Used only internally, pure overhead</a:t>
            </a:r>
          </a:p>
          <a:p>
            <a:pPr lvl="3"/>
            <a:endParaRPr lang="en-US" dirty="0"/>
          </a:p>
          <a:p>
            <a:r>
              <a:rPr lang="en-US" dirty="0"/>
              <a:t>If dynamic, must provide </a:t>
            </a:r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Assignment operator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 </a:t>
            </a:r>
            <a:r>
              <a:rPr lang="en-US" dirty="0"/>
              <a:t>longer have </a:t>
            </a:r>
            <a:r>
              <a:rPr lang="en-US" dirty="0">
                <a:solidFill>
                  <a:srgbClr val="0070C0"/>
                </a:solidFill>
              </a:rPr>
              <a:t>direct access</a:t>
            </a:r>
            <a:r>
              <a:rPr lang="en-US" dirty="0"/>
              <a:t> to each element of the list</a:t>
            </a:r>
          </a:p>
          <a:p>
            <a:pPr lvl="1"/>
            <a:r>
              <a:rPr lang="en-US" dirty="0"/>
              <a:t>Many sorting algorithms need direct access</a:t>
            </a:r>
          </a:p>
          <a:p>
            <a:pPr lvl="1"/>
            <a:r>
              <a:rPr lang="en-US" dirty="0"/>
              <a:t>Binary search needs direct access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Access</a:t>
            </a:r>
            <a:r>
              <a:rPr lang="en-US" dirty="0"/>
              <a:t> of n</a:t>
            </a:r>
            <a:r>
              <a:rPr lang="en-US" baseline="30000" dirty="0"/>
              <a:t>th</a:t>
            </a:r>
            <a:r>
              <a:rPr lang="en-US" dirty="0"/>
              <a:t> item now </a:t>
            </a:r>
            <a:r>
              <a:rPr lang="en-US" dirty="0">
                <a:solidFill>
                  <a:srgbClr val="0070C0"/>
                </a:solidFill>
              </a:rPr>
              <a:t>less efficient </a:t>
            </a:r>
          </a:p>
          <a:p>
            <a:pPr lvl="1"/>
            <a:r>
              <a:rPr lang="en-US" dirty="0"/>
              <a:t>Must go through first element, then second, and then third,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02212"/>
              </p:ext>
            </p:extLst>
          </p:nvPr>
        </p:nvGraphicFramePr>
        <p:xfrm>
          <a:off x="467544" y="2520791"/>
          <a:ext cx="799288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0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99380"/>
              </p:ext>
            </p:extLst>
          </p:nvPr>
        </p:nvGraphicFramePr>
        <p:xfrm>
          <a:off x="467544" y="2520791"/>
          <a:ext cx="7992888" cy="1394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2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49644"/>
              </p:ext>
            </p:extLst>
          </p:nvPr>
        </p:nvGraphicFramePr>
        <p:xfrm>
          <a:off x="467544" y="2520791"/>
          <a:ext cx="7992888" cy="2053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list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head to point to new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54496"/>
              </p:ext>
            </p:extLst>
          </p:nvPr>
        </p:nvGraphicFramePr>
        <p:xfrm>
          <a:off x="467544" y="2520791"/>
          <a:ext cx="7992888" cy="364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list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head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Traverse list to find last node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next part of last node to point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to new node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55576" y="4869160"/>
            <a:ext cx="3998913" cy="839788"/>
            <a:chOff x="448" y="3332"/>
            <a:chExt cx="2519" cy="529"/>
          </a:xfrm>
        </p:grpSpPr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803" y="3332"/>
              <a:ext cx="164" cy="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48" y="3648"/>
              <a:ext cx="1769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  <a:ea typeface="ＭＳ Ｐゴシック" charset="0"/>
                </a:rPr>
                <a:t>This is the inefficient part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217" y="3469"/>
              <a:ext cx="586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3960440"/>
          </a:xfrm>
        </p:spPr>
        <p:txBody>
          <a:bodyPr/>
          <a:lstStyle/>
          <a:p>
            <a:r>
              <a:rPr lang="en-US" dirty="0"/>
              <a:t>Applications that maintain a Most Recently Used (MRU) list</a:t>
            </a:r>
          </a:p>
          <a:p>
            <a:pPr lvl="1"/>
            <a:r>
              <a:rPr lang="en-US" dirty="0"/>
              <a:t>For example, a linked list of file names</a:t>
            </a:r>
          </a:p>
          <a:p>
            <a:endParaRPr lang="en-US" dirty="0"/>
          </a:p>
          <a:p>
            <a:r>
              <a:rPr lang="en-US" dirty="0"/>
              <a:t>Cache in the browser that allows to hit the BACK button </a:t>
            </a:r>
          </a:p>
          <a:p>
            <a:pPr lvl="1"/>
            <a:r>
              <a:rPr lang="en-US" dirty="0"/>
              <a:t>A linked list of URLs</a:t>
            </a:r>
          </a:p>
          <a:p>
            <a:endParaRPr lang="en-US" dirty="0"/>
          </a:p>
          <a:p>
            <a:r>
              <a:rPr lang="en-US" dirty="0"/>
              <a:t>Undo functionality in Photoshop or Word </a:t>
            </a:r>
          </a:p>
          <a:p>
            <a:pPr lvl="1"/>
            <a:r>
              <a:rPr lang="en-US" dirty="0"/>
              <a:t> A linked list of state</a:t>
            </a:r>
          </a:p>
          <a:p>
            <a:endParaRPr lang="en-US" dirty="0"/>
          </a:p>
          <a:p>
            <a:r>
              <a:rPr lang="en-US" dirty="0"/>
              <a:t>A list in the GPS of the turns along your route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11-Linked List Variations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5364135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Can we traverse the linked list in the reverse direction!</a:t>
            </a:r>
          </a:p>
        </p:txBody>
      </p:sp>
    </p:spTree>
    <p:extLst>
      <p:ext uri="{BB962C8B-B14F-4D97-AF65-F5344CB8AC3E}">
        <p14:creationId xmlns:p14="http://schemas.microsoft.com/office/powerpoint/2010/main" val="30477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1898</Words>
  <Application>Microsoft Office PowerPoint</Application>
  <PresentationFormat>On-screen Show (4:3)</PresentationFormat>
  <Paragraphs>418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Consolas</vt:lpstr>
      <vt:lpstr>Wingdings</vt:lpstr>
      <vt:lpstr>Courier New</vt:lpstr>
      <vt:lpstr>Tahoma</vt:lpstr>
      <vt:lpstr>Times New Roman</vt:lpstr>
      <vt:lpstr>Default Design</vt:lpstr>
      <vt:lpstr>Data Structures</vt:lpstr>
      <vt:lpstr>Roadmap</vt:lpstr>
      <vt:lpstr>Linked List – Advantages </vt:lpstr>
      <vt:lpstr>Linked List – Disadvantages (1) </vt:lpstr>
      <vt:lpstr>Linked List – Disadvantages (2) </vt:lpstr>
      <vt:lpstr>Linked List – Disadvantages (3) </vt:lpstr>
      <vt:lpstr>Linked List – Disadvantages (4) </vt:lpstr>
      <vt:lpstr>Linked List – Disadvantages (5) </vt:lpstr>
      <vt:lpstr>Some Applications</vt:lpstr>
      <vt:lpstr>PowerPoint Presentation</vt:lpstr>
      <vt:lpstr>Doubly Linked List</vt:lpstr>
      <vt:lpstr>Node Class</vt:lpstr>
      <vt:lpstr>List Class</vt:lpstr>
      <vt:lpstr>Adding First Node</vt:lpstr>
      <vt:lpstr>Inserting a Node in Doubly Linked List (1)</vt:lpstr>
      <vt:lpstr>Inserting a Node in Doubly Linked List (2)</vt:lpstr>
      <vt:lpstr>Inserting a Node in Doubly Linked List (3)</vt:lpstr>
      <vt:lpstr>Inserting a Node in Doubly Linked List (3)</vt:lpstr>
      <vt:lpstr>Inserting a Node in Doubly Linked List (3)</vt:lpstr>
      <vt:lpstr>Inserting a Node in Doubly Linked List (3)</vt:lpstr>
      <vt:lpstr>Inserting a Node in Doubly Linked List (3)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PowerPoint Presentation</vt:lpstr>
      <vt:lpstr>Circular Linked List</vt:lpstr>
      <vt:lpstr>Advantages of Circular Linked List</vt:lpstr>
      <vt:lpstr>Disadvantages of Circular Linked List</vt:lpstr>
      <vt:lpstr>Any Question So Far?</vt:lpstr>
      <vt:lpstr>Linked List – Disadvantages (2) 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1564</cp:revision>
  <cp:lastPrinted>2013-10-17T07:59:38Z</cp:lastPrinted>
  <dcterms:created xsi:type="dcterms:W3CDTF">2007-03-29T10:37:57Z</dcterms:created>
  <dcterms:modified xsi:type="dcterms:W3CDTF">2020-10-19T17:08:14Z</dcterms:modified>
</cp:coreProperties>
</file>