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88" r:id="rId4"/>
    <p:sldId id="283" r:id="rId5"/>
    <p:sldId id="259" r:id="rId6"/>
    <p:sldId id="260" r:id="rId7"/>
    <p:sldId id="261" r:id="rId8"/>
    <p:sldId id="273" r:id="rId9"/>
    <p:sldId id="262" r:id="rId10"/>
    <p:sldId id="272" r:id="rId11"/>
    <p:sldId id="263" r:id="rId12"/>
    <p:sldId id="295" r:id="rId13"/>
    <p:sldId id="285" r:id="rId14"/>
    <p:sldId id="284" r:id="rId15"/>
    <p:sldId id="277" r:id="rId16"/>
    <p:sldId id="278"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0" autoAdjust="0"/>
    <p:restoredTop sz="72035" autoAdjust="0"/>
  </p:normalViewPr>
  <p:slideViewPr>
    <p:cSldViewPr snapToGrid="0">
      <p:cViewPr varScale="1">
        <p:scale>
          <a:sx n="67" d="100"/>
          <a:sy n="67" d="100"/>
        </p:scale>
        <p:origin x="1768"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7B81D-31C0-4E89-A0B5-DDC286AF04DF}" type="datetimeFigureOut">
              <a:rPr lang="en-US" smtClean="0"/>
              <a:t>5/25/21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FE01A-3E16-4A4C-B2A4-ED05FB4A7EC0}" type="slidenum">
              <a:rPr lang="en-US" smtClean="0"/>
              <a:t>‹#›</a:t>
            </a:fld>
            <a:endParaRPr lang="en-US"/>
          </a:p>
        </p:txBody>
      </p:sp>
    </p:spTree>
    <p:extLst>
      <p:ext uri="{BB962C8B-B14F-4D97-AF65-F5344CB8AC3E}">
        <p14:creationId xmlns:p14="http://schemas.microsoft.com/office/powerpoint/2010/main" val="2852678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FE01A-3E16-4A4C-B2A4-ED05FB4A7EC0}" type="slidenum">
              <a:rPr lang="en-US" smtClean="0"/>
              <a:t>1</a:t>
            </a:fld>
            <a:endParaRPr lang="en-US"/>
          </a:p>
        </p:txBody>
      </p:sp>
    </p:spTree>
    <p:extLst>
      <p:ext uri="{BB962C8B-B14F-4D97-AF65-F5344CB8AC3E}">
        <p14:creationId xmlns:p14="http://schemas.microsoft.com/office/powerpoint/2010/main" val="1840538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FE01A-3E16-4A4C-B2A4-ED05FB4A7EC0}" type="slidenum">
              <a:rPr lang="en-US" smtClean="0"/>
              <a:t>14</a:t>
            </a:fld>
            <a:endParaRPr lang="en-US"/>
          </a:p>
        </p:txBody>
      </p:sp>
    </p:spTree>
    <p:extLst>
      <p:ext uri="{BB962C8B-B14F-4D97-AF65-F5344CB8AC3E}">
        <p14:creationId xmlns:p14="http://schemas.microsoft.com/office/powerpoint/2010/main" val="1994135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393700" y="692150"/>
            <a:ext cx="6070600" cy="3416300"/>
          </a:xfrm>
          <a:ln/>
        </p:spPr>
      </p:sp>
      <p:sp>
        <p:nvSpPr>
          <p:cNvPr id="86019" name="Notes Placeholder 2"/>
          <p:cNvSpPr>
            <a:spLocks noGrp="1"/>
          </p:cNvSpPr>
          <p:nvPr>
            <p:ph type="body" idx="1"/>
          </p:nvPr>
        </p:nvSpPr>
        <p:spPr>
          <a:noFill/>
          <a:ln/>
        </p:spPr>
        <p:txBody>
          <a:bodyPr/>
          <a:lstStyle/>
          <a:p>
            <a:r>
              <a:rPr lang="en-US" dirty="0">
                <a:latin typeface="Arial" charset="0"/>
                <a:ea typeface="ＭＳ Ｐゴシック" charset="-128"/>
              </a:rPr>
              <a:t>Focus</a:t>
            </a:r>
            <a:r>
              <a:rPr lang="en-US" baseline="0" dirty="0">
                <a:latin typeface="Arial" charset="0"/>
                <a:ea typeface="ＭＳ Ｐゴシック" charset="-128"/>
              </a:rPr>
              <a:t> on WIP limit – distributed to dev and testing phase .</a:t>
            </a:r>
          </a:p>
          <a:p>
            <a:r>
              <a:rPr lang="en-NZ" sz="1200" b="1" i="0" u="none" strike="noStrike" kern="1200" dirty="0">
                <a:solidFill>
                  <a:schemeClr val="tx1"/>
                </a:solidFill>
                <a:effectLst/>
                <a:latin typeface="+mn-lt"/>
                <a:ea typeface="+mn-ea"/>
                <a:cs typeface="+mn-cs"/>
              </a:rPr>
              <a:t>Kanban</a:t>
            </a:r>
            <a:r>
              <a:rPr lang="en-NZ" sz="1200" b="0" i="0" u="none" strike="noStrike" kern="1200" dirty="0">
                <a:solidFill>
                  <a:schemeClr val="tx1"/>
                </a:solidFill>
                <a:effectLst/>
                <a:latin typeface="+mn-lt"/>
                <a:ea typeface="+mn-ea"/>
                <a:cs typeface="+mn-cs"/>
              </a:rPr>
              <a:t> cards that present separate tasks. The higher place the card has, the highest priority it gets. Tasks pass through as many columns as your chosen workflow allows. Additional elements (filters, labels (tags), due dates, etc.)</a:t>
            </a:r>
            <a:endParaRPr lang="en-US" dirty="0">
              <a:latin typeface="Arial" charset="0"/>
              <a:ea typeface="ＭＳ Ｐゴシック" charset="-128"/>
            </a:endParaRPr>
          </a:p>
        </p:txBody>
      </p:sp>
    </p:spTree>
    <p:extLst>
      <p:ext uri="{BB962C8B-B14F-4D97-AF65-F5344CB8AC3E}">
        <p14:creationId xmlns:p14="http://schemas.microsoft.com/office/powerpoint/2010/main" val="4022687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393700" y="692150"/>
            <a:ext cx="6070600" cy="3416300"/>
          </a:xfrm>
          <a:ln/>
        </p:spPr>
      </p:sp>
      <p:sp>
        <p:nvSpPr>
          <p:cNvPr id="94211" name="Notes Placeholder 2"/>
          <p:cNvSpPr>
            <a:spLocks noGrp="1"/>
          </p:cNvSpPr>
          <p:nvPr>
            <p:ph type="body" idx="1"/>
          </p:nvPr>
        </p:nvSpPr>
        <p:spPr>
          <a:noFill/>
          <a:ln/>
        </p:spPr>
        <p:txBody>
          <a:bodyPr/>
          <a:lstStyle/>
          <a:p>
            <a:endParaRPr lang="en-US">
              <a:latin typeface="Arial" charset="0"/>
              <a:ea typeface="ＭＳ Ｐゴシック" charset="-128"/>
            </a:endParaRPr>
          </a:p>
        </p:txBody>
      </p:sp>
    </p:spTree>
    <p:extLst>
      <p:ext uri="{BB962C8B-B14F-4D97-AF65-F5344CB8AC3E}">
        <p14:creationId xmlns:p14="http://schemas.microsoft.com/office/powerpoint/2010/main" val="3429572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FE01A-3E16-4A4C-B2A4-ED05FB4A7EC0}" type="slidenum">
              <a:rPr lang="en-US" smtClean="0"/>
              <a:t>17</a:t>
            </a:fld>
            <a:endParaRPr lang="en-US"/>
          </a:p>
        </p:txBody>
      </p:sp>
    </p:spTree>
    <p:extLst>
      <p:ext uri="{BB962C8B-B14F-4D97-AF65-F5344CB8AC3E}">
        <p14:creationId xmlns:p14="http://schemas.microsoft.com/office/powerpoint/2010/main" val="3003321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1" i="0" u="none" strike="noStrike" kern="1200" dirty="0">
                <a:solidFill>
                  <a:schemeClr val="tx1"/>
                </a:solidFill>
                <a:effectLst/>
                <a:latin typeface="+mn-lt"/>
                <a:ea typeface="+mn-ea"/>
                <a:cs typeface="+mn-cs"/>
              </a:rPr>
              <a:t>Agile</a:t>
            </a:r>
            <a:r>
              <a:rPr lang="en-NZ" sz="1200" b="0" i="0" u="none" strike="noStrike" kern="1200" dirty="0">
                <a:solidFill>
                  <a:schemeClr val="tx1"/>
                </a:solidFill>
                <a:effectLst/>
                <a:latin typeface="+mn-lt"/>
                <a:ea typeface="+mn-ea"/>
                <a:cs typeface="+mn-cs"/>
              </a:rPr>
              <a:t> aims to deliver working software as quickly as possible. ... The </a:t>
            </a:r>
            <a:r>
              <a:rPr lang="en-NZ" sz="1200" b="1" i="0" u="none" strike="noStrike" kern="1200" dirty="0">
                <a:solidFill>
                  <a:schemeClr val="tx1"/>
                </a:solidFill>
                <a:effectLst/>
                <a:latin typeface="+mn-lt"/>
                <a:ea typeface="+mn-ea"/>
                <a:cs typeface="+mn-cs"/>
              </a:rPr>
              <a:t>difference</a:t>
            </a:r>
            <a:r>
              <a:rPr lang="en-NZ" sz="1200" b="0" i="0" u="none" strike="noStrike" kern="1200" dirty="0">
                <a:solidFill>
                  <a:schemeClr val="tx1"/>
                </a:solidFill>
                <a:effectLst/>
                <a:latin typeface="+mn-lt"/>
                <a:ea typeface="+mn-ea"/>
                <a:cs typeface="+mn-cs"/>
              </a:rPr>
              <a:t> is that in </a:t>
            </a:r>
            <a:r>
              <a:rPr lang="en-NZ" sz="1200" b="1" i="0" u="none" strike="noStrike" kern="1200" dirty="0">
                <a:solidFill>
                  <a:schemeClr val="tx1"/>
                </a:solidFill>
                <a:effectLst/>
                <a:latin typeface="+mn-lt"/>
                <a:ea typeface="+mn-ea"/>
                <a:cs typeface="+mn-cs"/>
              </a:rPr>
              <a:t>Lean</a:t>
            </a:r>
            <a:r>
              <a:rPr lang="en-NZ" sz="1200" b="0" i="0" u="none" strike="noStrike" kern="1200" dirty="0">
                <a:solidFill>
                  <a:schemeClr val="tx1"/>
                </a:solidFill>
                <a:effectLst/>
                <a:latin typeface="+mn-lt"/>
                <a:ea typeface="+mn-ea"/>
                <a:cs typeface="+mn-cs"/>
              </a:rPr>
              <a:t> thinking, teams increase speed by managing flow (usually by limiting work-in-process), whereas in </a:t>
            </a:r>
            <a:r>
              <a:rPr lang="en-NZ" sz="1200" b="1" i="0" u="none" strike="noStrike" kern="1200" dirty="0">
                <a:solidFill>
                  <a:schemeClr val="tx1"/>
                </a:solidFill>
                <a:effectLst/>
                <a:latin typeface="+mn-lt"/>
                <a:ea typeface="+mn-ea"/>
                <a:cs typeface="+mn-cs"/>
              </a:rPr>
              <a:t>Agile</a:t>
            </a:r>
            <a:r>
              <a:rPr lang="en-NZ" sz="1200" b="0" i="0" u="none" strike="noStrike" kern="1200" dirty="0">
                <a:solidFill>
                  <a:schemeClr val="tx1"/>
                </a:solidFill>
                <a:effectLst/>
                <a:latin typeface="+mn-lt"/>
                <a:ea typeface="+mn-ea"/>
                <a:cs typeface="+mn-cs"/>
              </a:rPr>
              <a:t>, teams emphasize small batch sizes to deliver quickly (often in sprints).</a:t>
            </a:r>
            <a:endParaRPr lang="en-US" dirty="0"/>
          </a:p>
        </p:txBody>
      </p:sp>
      <p:sp>
        <p:nvSpPr>
          <p:cNvPr id="4" name="Slide Number Placeholder 3"/>
          <p:cNvSpPr>
            <a:spLocks noGrp="1"/>
          </p:cNvSpPr>
          <p:nvPr>
            <p:ph type="sldNum" sz="quarter" idx="5"/>
          </p:nvPr>
        </p:nvSpPr>
        <p:spPr/>
        <p:txBody>
          <a:bodyPr/>
          <a:lstStyle/>
          <a:p>
            <a:fld id="{840FE01A-3E16-4A4C-B2A4-ED05FB4A7EC0}" type="slidenum">
              <a:rPr lang="en-US" smtClean="0"/>
              <a:t>2</a:t>
            </a:fld>
            <a:endParaRPr lang="en-US"/>
          </a:p>
        </p:txBody>
      </p:sp>
    </p:spTree>
    <p:extLst>
      <p:ext uri="{BB962C8B-B14F-4D97-AF65-F5344CB8AC3E}">
        <p14:creationId xmlns:p14="http://schemas.microsoft.com/office/powerpoint/2010/main" val="260310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FE01A-3E16-4A4C-B2A4-ED05FB4A7EC0}" type="slidenum">
              <a:rPr lang="en-US" smtClean="0"/>
              <a:t>3</a:t>
            </a:fld>
            <a:endParaRPr lang="en-US"/>
          </a:p>
        </p:txBody>
      </p:sp>
    </p:spTree>
    <p:extLst>
      <p:ext uri="{BB962C8B-B14F-4D97-AF65-F5344CB8AC3E}">
        <p14:creationId xmlns:p14="http://schemas.microsoft.com/office/powerpoint/2010/main" val="3738593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www.investopedia.com</a:t>
            </a:r>
            <a:r>
              <a:rPr lang="en-US" dirty="0"/>
              <a:t>/terms/j/</a:t>
            </a:r>
            <a:r>
              <a:rPr lang="en-US" dirty="0" err="1"/>
              <a:t>jit.asp</a:t>
            </a:r>
            <a:endParaRPr lang="en-US" dirty="0"/>
          </a:p>
          <a:p>
            <a:r>
              <a:rPr lang="en-US" dirty="0"/>
              <a:t>TQM stands for total quality management</a:t>
            </a:r>
          </a:p>
          <a:p>
            <a:r>
              <a:rPr lang="en-US" dirty="0"/>
              <a:t>RM raw material</a:t>
            </a:r>
          </a:p>
          <a:p>
            <a:r>
              <a:rPr lang="en-US" dirty="0"/>
              <a:t>WIP work in progress</a:t>
            </a:r>
          </a:p>
          <a:p>
            <a:r>
              <a:rPr lang="en-US" dirty="0"/>
              <a:t>FG finished goods</a:t>
            </a:r>
          </a:p>
        </p:txBody>
      </p:sp>
      <p:sp>
        <p:nvSpPr>
          <p:cNvPr id="4" name="Slide Number Placeholder 3"/>
          <p:cNvSpPr>
            <a:spLocks noGrp="1"/>
          </p:cNvSpPr>
          <p:nvPr>
            <p:ph type="sldNum" sz="quarter" idx="5"/>
          </p:nvPr>
        </p:nvSpPr>
        <p:spPr/>
        <p:txBody>
          <a:bodyPr/>
          <a:lstStyle/>
          <a:p>
            <a:fld id="{840FE01A-3E16-4A4C-B2A4-ED05FB4A7EC0}" type="slidenum">
              <a:rPr lang="en-US" smtClean="0"/>
              <a:t>4</a:t>
            </a:fld>
            <a:endParaRPr lang="en-US"/>
          </a:p>
        </p:txBody>
      </p:sp>
    </p:spTree>
    <p:extLst>
      <p:ext uri="{BB962C8B-B14F-4D97-AF65-F5344CB8AC3E}">
        <p14:creationId xmlns:p14="http://schemas.microsoft.com/office/powerpoint/2010/main" val="2275796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7B2BCDD-AA27-4E3C-93B3-6163F3BE4743}" type="slidenum">
              <a:rPr lang="en-US" smtClean="0"/>
              <a:pPr fontAlgn="base">
                <a:spcBef>
                  <a:spcPct val="0"/>
                </a:spcBef>
                <a:spcAft>
                  <a:spcPct val="0"/>
                </a:spcAft>
              </a:pPr>
              <a:t>8</a:t>
            </a:fld>
            <a:endParaRPr lang="en-US"/>
          </a:p>
        </p:txBody>
      </p:sp>
    </p:spTree>
    <p:extLst>
      <p:ext uri="{BB962C8B-B14F-4D97-AF65-F5344CB8AC3E}">
        <p14:creationId xmlns:p14="http://schemas.microsoft.com/office/powerpoint/2010/main" val="1717413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err="1"/>
              <a:t>Kanban</a:t>
            </a:r>
            <a:r>
              <a:rPr lang="en-US" dirty="0"/>
              <a:t> promotes the lean concept of flow</a:t>
            </a:r>
          </a:p>
          <a:p>
            <a:pPr lvl="1">
              <a:defRPr/>
            </a:pPr>
            <a:r>
              <a:rPr lang="en-US" dirty="0"/>
              <a:t>to continuously and predictably deliver value.</a:t>
            </a:r>
          </a:p>
          <a:p>
            <a:pPr>
              <a:defRPr/>
            </a:pPr>
            <a:r>
              <a:rPr lang="en-US" dirty="0"/>
              <a:t>The work and the workflow is made </a:t>
            </a:r>
            <a:r>
              <a:rPr lang="en-US" dirty="0">
                <a:solidFill>
                  <a:srgbClr val="FF0000"/>
                </a:solidFill>
              </a:rPr>
              <a:t>visible</a:t>
            </a:r>
          </a:p>
          <a:p>
            <a:pPr lvl="1">
              <a:defRPr/>
            </a:pPr>
            <a:r>
              <a:rPr lang="en-US" dirty="0"/>
              <a:t>to make activities and issues like backups obvious.</a:t>
            </a:r>
          </a:p>
          <a:p>
            <a:pPr>
              <a:defRPr/>
            </a:pPr>
            <a:r>
              <a:rPr lang="en-US" dirty="0" err="1"/>
              <a:t>Kanban</a:t>
            </a:r>
            <a:r>
              <a:rPr lang="en-US" dirty="0"/>
              <a:t> </a:t>
            </a:r>
            <a:r>
              <a:rPr lang="en-US" dirty="0">
                <a:solidFill>
                  <a:srgbClr val="FF0000"/>
                </a:solidFill>
              </a:rPr>
              <a:t>limits work in progress </a:t>
            </a:r>
          </a:p>
          <a:p>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9</a:t>
            </a:fld>
            <a:endParaRPr lang="en-US"/>
          </a:p>
        </p:txBody>
      </p:sp>
    </p:spTree>
    <p:extLst>
      <p:ext uri="{BB962C8B-B14F-4D97-AF65-F5344CB8AC3E}">
        <p14:creationId xmlns:p14="http://schemas.microsoft.com/office/powerpoint/2010/main" val="2090177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 is pulled</a:t>
            </a:r>
            <a:r>
              <a:rPr lang="en-US" baseline="0" dirty="0"/>
              <a:t> in batches in Scrum – work is pulled as a whole in </a:t>
            </a:r>
            <a:r>
              <a:rPr lang="en-US" baseline="0" dirty="0" err="1"/>
              <a:t>Kanban</a:t>
            </a:r>
            <a:endParaRPr lang="en-US" baseline="0" dirty="0"/>
          </a:p>
          <a:p>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11</a:t>
            </a:fld>
            <a:endParaRPr lang="en-US"/>
          </a:p>
        </p:txBody>
      </p:sp>
    </p:spTree>
    <p:extLst>
      <p:ext uri="{BB962C8B-B14F-4D97-AF65-F5344CB8AC3E}">
        <p14:creationId xmlns:p14="http://schemas.microsoft.com/office/powerpoint/2010/main" val="3960508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FE01A-3E16-4A4C-B2A4-ED05FB4A7EC0}" type="slidenum">
              <a:rPr lang="en-US" smtClean="0"/>
              <a:t>12</a:t>
            </a:fld>
            <a:endParaRPr lang="en-US"/>
          </a:p>
        </p:txBody>
      </p:sp>
    </p:spTree>
    <p:extLst>
      <p:ext uri="{BB962C8B-B14F-4D97-AF65-F5344CB8AC3E}">
        <p14:creationId xmlns:p14="http://schemas.microsoft.com/office/powerpoint/2010/main" val="4103256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FE01A-3E16-4A4C-B2A4-ED05FB4A7EC0}" type="slidenum">
              <a:rPr lang="en-US" smtClean="0"/>
              <a:t>13</a:t>
            </a:fld>
            <a:endParaRPr lang="en-US"/>
          </a:p>
        </p:txBody>
      </p:sp>
    </p:spTree>
    <p:extLst>
      <p:ext uri="{BB962C8B-B14F-4D97-AF65-F5344CB8AC3E}">
        <p14:creationId xmlns:p14="http://schemas.microsoft.com/office/powerpoint/2010/main" val="2729825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4D1C0E7-9CEF-4C63-B232-BB30CB25908A}" type="datetimeFigureOut">
              <a:rPr lang="en-US" smtClean="0"/>
              <a:t>5/25/21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8C2E0-7F07-4E08-8CA0-8A3F71BD91C2}" type="slidenum">
              <a:rPr lang="en-US" smtClean="0"/>
              <a:t>‹#›</a:t>
            </a:fld>
            <a:endParaRPr lang="en-US"/>
          </a:p>
        </p:txBody>
      </p:sp>
    </p:spTree>
    <p:extLst>
      <p:ext uri="{BB962C8B-B14F-4D97-AF65-F5344CB8AC3E}">
        <p14:creationId xmlns:p14="http://schemas.microsoft.com/office/powerpoint/2010/main" val="2869226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D1C0E7-9CEF-4C63-B232-BB30CB25908A}" type="datetimeFigureOut">
              <a:rPr lang="en-US" smtClean="0"/>
              <a:t>5/25/21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8C2E0-7F07-4E08-8CA0-8A3F71BD91C2}" type="slidenum">
              <a:rPr lang="en-US" smtClean="0"/>
              <a:t>‹#›</a:t>
            </a:fld>
            <a:endParaRPr lang="en-US"/>
          </a:p>
        </p:txBody>
      </p:sp>
    </p:spTree>
    <p:extLst>
      <p:ext uri="{BB962C8B-B14F-4D97-AF65-F5344CB8AC3E}">
        <p14:creationId xmlns:p14="http://schemas.microsoft.com/office/powerpoint/2010/main" val="356047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D1C0E7-9CEF-4C63-B232-BB30CB25908A}" type="datetimeFigureOut">
              <a:rPr lang="en-US" smtClean="0"/>
              <a:t>5/25/21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8C2E0-7F07-4E08-8CA0-8A3F71BD91C2}" type="slidenum">
              <a:rPr lang="en-US" smtClean="0"/>
              <a:t>‹#›</a:t>
            </a:fld>
            <a:endParaRPr lang="en-US"/>
          </a:p>
        </p:txBody>
      </p:sp>
    </p:spTree>
    <p:extLst>
      <p:ext uri="{BB962C8B-B14F-4D97-AF65-F5344CB8AC3E}">
        <p14:creationId xmlns:p14="http://schemas.microsoft.com/office/powerpoint/2010/main" val="322962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D1C0E7-9CEF-4C63-B232-BB30CB25908A}" type="datetimeFigureOut">
              <a:rPr lang="en-US" smtClean="0"/>
              <a:t>5/25/21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8C2E0-7F07-4E08-8CA0-8A3F71BD91C2}" type="slidenum">
              <a:rPr lang="en-US" smtClean="0"/>
              <a:t>‹#›</a:t>
            </a:fld>
            <a:endParaRPr lang="en-US"/>
          </a:p>
        </p:txBody>
      </p:sp>
    </p:spTree>
    <p:extLst>
      <p:ext uri="{BB962C8B-B14F-4D97-AF65-F5344CB8AC3E}">
        <p14:creationId xmlns:p14="http://schemas.microsoft.com/office/powerpoint/2010/main" val="367807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D1C0E7-9CEF-4C63-B232-BB30CB25908A}" type="datetimeFigureOut">
              <a:rPr lang="en-US" smtClean="0"/>
              <a:t>5/25/21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8C2E0-7F07-4E08-8CA0-8A3F71BD91C2}" type="slidenum">
              <a:rPr lang="en-US" smtClean="0"/>
              <a:t>‹#›</a:t>
            </a:fld>
            <a:endParaRPr lang="en-US"/>
          </a:p>
        </p:txBody>
      </p:sp>
    </p:spTree>
    <p:extLst>
      <p:ext uri="{BB962C8B-B14F-4D97-AF65-F5344CB8AC3E}">
        <p14:creationId xmlns:p14="http://schemas.microsoft.com/office/powerpoint/2010/main" val="2290620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D1C0E7-9CEF-4C63-B232-BB30CB25908A}" type="datetimeFigureOut">
              <a:rPr lang="en-US" smtClean="0"/>
              <a:t>5/25/21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8C2E0-7F07-4E08-8CA0-8A3F71BD91C2}" type="slidenum">
              <a:rPr lang="en-US" smtClean="0"/>
              <a:t>‹#›</a:t>
            </a:fld>
            <a:endParaRPr lang="en-US"/>
          </a:p>
        </p:txBody>
      </p:sp>
    </p:spTree>
    <p:extLst>
      <p:ext uri="{BB962C8B-B14F-4D97-AF65-F5344CB8AC3E}">
        <p14:creationId xmlns:p14="http://schemas.microsoft.com/office/powerpoint/2010/main" val="346065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D1C0E7-9CEF-4C63-B232-BB30CB25908A}" type="datetimeFigureOut">
              <a:rPr lang="en-US" smtClean="0"/>
              <a:t>5/25/21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B8C2E0-7F07-4E08-8CA0-8A3F71BD91C2}" type="slidenum">
              <a:rPr lang="en-US" smtClean="0"/>
              <a:t>‹#›</a:t>
            </a:fld>
            <a:endParaRPr lang="en-US"/>
          </a:p>
        </p:txBody>
      </p:sp>
    </p:spTree>
    <p:extLst>
      <p:ext uri="{BB962C8B-B14F-4D97-AF65-F5344CB8AC3E}">
        <p14:creationId xmlns:p14="http://schemas.microsoft.com/office/powerpoint/2010/main" val="1345727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D1C0E7-9CEF-4C63-B232-BB30CB25908A}" type="datetimeFigureOut">
              <a:rPr lang="en-US" smtClean="0"/>
              <a:t>5/25/21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B8C2E0-7F07-4E08-8CA0-8A3F71BD91C2}" type="slidenum">
              <a:rPr lang="en-US" smtClean="0"/>
              <a:t>‹#›</a:t>
            </a:fld>
            <a:endParaRPr lang="en-US"/>
          </a:p>
        </p:txBody>
      </p:sp>
    </p:spTree>
    <p:extLst>
      <p:ext uri="{BB962C8B-B14F-4D97-AF65-F5344CB8AC3E}">
        <p14:creationId xmlns:p14="http://schemas.microsoft.com/office/powerpoint/2010/main" val="332635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1C0E7-9CEF-4C63-B232-BB30CB25908A}" type="datetimeFigureOut">
              <a:rPr lang="en-US" smtClean="0"/>
              <a:t>5/25/21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B8C2E0-7F07-4E08-8CA0-8A3F71BD91C2}" type="slidenum">
              <a:rPr lang="en-US" smtClean="0"/>
              <a:t>‹#›</a:t>
            </a:fld>
            <a:endParaRPr lang="en-US"/>
          </a:p>
        </p:txBody>
      </p:sp>
    </p:spTree>
    <p:extLst>
      <p:ext uri="{BB962C8B-B14F-4D97-AF65-F5344CB8AC3E}">
        <p14:creationId xmlns:p14="http://schemas.microsoft.com/office/powerpoint/2010/main" val="285732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D1C0E7-9CEF-4C63-B232-BB30CB25908A}" type="datetimeFigureOut">
              <a:rPr lang="en-US" smtClean="0"/>
              <a:t>5/25/21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8C2E0-7F07-4E08-8CA0-8A3F71BD91C2}" type="slidenum">
              <a:rPr lang="en-US" smtClean="0"/>
              <a:t>‹#›</a:t>
            </a:fld>
            <a:endParaRPr lang="en-US"/>
          </a:p>
        </p:txBody>
      </p:sp>
    </p:spTree>
    <p:extLst>
      <p:ext uri="{BB962C8B-B14F-4D97-AF65-F5344CB8AC3E}">
        <p14:creationId xmlns:p14="http://schemas.microsoft.com/office/powerpoint/2010/main" val="746824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D1C0E7-9CEF-4C63-B232-BB30CB25908A}" type="datetimeFigureOut">
              <a:rPr lang="en-US" smtClean="0"/>
              <a:t>5/25/21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8C2E0-7F07-4E08-8CA0-8A3F71BD91C2}" type="slidenum">
              <a:rPr lang="en-US" smtClean="0"/>
              <a:t>‹#›</a:t>
            </a:fld>
            <a:endParaRPr lang="en-US"/>
          </a:p>
        </p:txBody>
      </p:sp>
    </p:spTree>
    <p:extLst>
      <p:ext uri="{BB962C8B-B14F-4D97-AF65-F5344CB8AC3E}">
        <p14:creationId xmlns:p14="http://schemas.microsoft.com/office/powerpoint/2010/main" val="3565273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1C0E7-9CEF-4C63-B232-BB30CB25908A}" type="datetimeFigureOut">
              <a:rPr lang="en-US" smtClean="0"/>
              <a:t>5/25/21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8C2E0-7F07-4E08-8CA0-8A3F71BD91C2}" type="slidenum">
              <a:rPr lang="en-US" smtClean="0"/>
              <a:t>‹#›</a:t>
            </a:fld>
            <a:endParaRPr lang="en-US"/>
          </a:p>
        </p:txBody>
      </p:sp>
    </p:spTree>
    <p:extLst>
      <p:ext uri="{BB962C8B-B14F-4D97-AF65-F5344CB8AC3E}">
        <p14:creationId xmlns:p14="http://schemas.microsoft.com/office/powerpoint/2010/main" val="536102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agilemodeling.com/" TargetMode="External"/><Relationship Id="rId2" Type="http://schemas.openxmlformats.org/officeDocument/2006/relationships/hyperlink" Target="http://agilemanifesto.org/" TargetMode="External"/><Relationship Id="rId1" Type="http://schemas.openxmlformats.org/officeDocument/2006/relationships/slideLayout" Target="../slideLayouts/slideLayout2.xml"/><Relationship Id="rId4" Type="http://schemas.openxmlformats.org/officeDocument/2006/relationships/hyperlink" Target="https://disciplinedagiledelivery.wordpress.com/lifecycl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352" y="2409561"/>
            <a:ext cx="7886700" cy="1325563"/>
          </a:xfrm>
        </p:spPr>
        <p:txBody>
          <a:bodyPr>
            <a:normAutofit fontScale="90000"/>
          </a:bodyPr>
          <a:lstStyle/>
          <a:p>
            <a:pPr algn="ctr"/>
            <a:r>
              <a:rPr lang="en-US" sz="7200" b="1" dirty="0"/>
              <a:t>KANBAN </a:t>
            </a:r>
            <a:br>
              <a:rPr lang="en-US" sz="7200" b="1" dirty="0"/>
            </a:br>
            <a:br>
              <a:rPr lang="en-US" sz="7200" b="1" dirty="0"/>
            </a:br>
            <a:r>
              <a:rPr lang="en-US" sz="7200" b="1" dirty="0"/>
              <a:t>SE Spring 2021</a:t>
            </a:r>
            <a:br>
              <a:rPr lang="en-US" sz="7200" b="1" dirty="0"/>
            </a:br>
            <a:endParaRPr lang="en-US" sz="7200" b="1"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a:t>
            </a:fld>
            <a:endParaRPr lang="en-US"/>
          </a:p>
        </p:txBody>
      </p:sp>
      <p:pic>
        <p:nvPicPr>
          <p:cNvPr id="5122" name="Picture 2" descr="Image result for kanb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1708" y="186267"/>
            <a:ext cx="4000500" cy="288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999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limit the WIP?</a:t>
            </a:r>
            <a:endParaRPr lang="ar-JO" dirty="0"/>
          </a:p>
        </p:txBody>
      </p:sp>
      <p:sp>
        <p:nvSpPr>
          <p:cNvPr id="3" name="Content Placeholder 2"/>
          <p:cNvSpPr>
            <a:spLocks noGrp="1"/>
          </p:cNvSpPr>
          <p:nvPr>
            <p:ph idx="1"/>
          </p:nvPr>
        </p:nvSpPr>
        <p:spPr/>
        <p:txBody>
          <a:bodyPr/>
          <a:lstStyle/>
          <a:p>
            <a:pPr marL="0" indent="0">
              <a:spcBef>
                <a:spcPct val="0"/>
              </a:spcBef>
              <a:buNone/>
              <a:defRPr/>
            </a:pPr>
            <a:r>
              <a:rPr lang="en-US" dirty="0">
                <a:latin typeface="Arial" pitchFamily="34" charset="0"/>
              </a:rPr>
              <a:t>Limiting WIP may have the following effects:</a:t>
            </a:r>
          </a:p>
          <a:p>
            <a:pPr lvl="1">
              <a:spcBef>
                <a:spcPct val="0"/>
              </a:spcBef>
              <a:spcAft>
                <a:spcPts val="1200"/>
              </a:spcAft>
              <a:defRPr/>
            </a:pPr>
            <a:r>
              <a:rPr lang="en-US" dirty="0">
                <a:latin typeface="Arial" pitchFamily="34" charset="0"/>
              </a:rPr>
              <a:t>Reduces cycle time per task</a:t>
            </a:r>
          </a:p>
          <a:p>
            <a:pPr lvl="1">
              <a:spcBef>
                <a:spcPct val="0"/>
              </a:spcBef>
              <a:spcAft>
                <a:spcPts val="1200"/>
              </a:spcAft>
              <a:defRPr/>
            </a:pPr>
            <a:r>
              <a:rPr lang="en-US" dirty="0">
                <a:latin typeface="Arial" pitchFamily="34" charset="0"/>
              </a:rPr>
              <a:t>Insures WIP is highest priority task</a:t>
            </a:r>
          </a:p>
          <a:p>
            <a:pPr lvl="1">
              <a:spcBef>
                <a:spcPct val="0"/>
              </a:spcBef>
              <a:spcAft>
                <a:spcPts val="1200"/>
              </a:spcAft>
              <a:defRPr/>
            </a:pPr>
            <a:r>
              <a:rPr lang="en-US" dirty="0">
                <a:latin typeface="Arial" pitchFamily="34" charset="0"/>
              </a:rPr>
              <a:t>Reduces or eliminates queues between groups</a:t>
            </a:r>
          </a:p>
          <a:p>
            <a:pPr lvl="1">
              <a:spcBef>
                <a:spcPct val="0"/>
              </a:spcBef>
              <a:spcAft>
                <a:spcPts val="1200"/>
              </a:spcAft>
              <a:defRPr/>
            </a:pPr>
            <a:r>
              <a:rPr lang="en-US" dirty="0">
                <a:latin typeface="Arial" pitchFamily="34" charset="0"/>
              </a:rPr>
              <a:t>Reduces multi-tasking by team members</a:t>
            </a:r>
          </a:p>
          <a:p>
            <a:pPr lvl="1">
              <a:spcBef>
                <a:spcPct val="0"/>
              </a:spcBef>
              <a:spcAft>
                <a:spcPts val="1200"/>
              </a:spcAft>
              <a:defRPr/>
            </a:pPr>
            <a:r>
              <a:rPr lang="en-US" dirty="0">
                <a:latin typeface="Arial" pitchFamily="34" charset="0"/>
              </a:rPr>
              <a:t>Reduces lead times and increases quality</a:t>
            </a:r>
          </a:p>
          <a:p>
            <a:endParaRPr lang="ar-JO" dirty="0"/>
          </a:p>
        </p:txBody>
      </p:sp>
    </p:spTree>
    <p:extLst>
      <p:ext uri="{BB962C8B-B14F-4D97-AF65-F5344CB8AC3E}">
        <p14:creationId xmlns:p14="http://schemas.microsoft.com/office/powerpoint/2010/main" val="628761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Differences between Scrum and </a:t>
            </a:r>
            <a:r>
              <a:rPr lang="en-US" dirty="0" err="1"/>
              <a:t>Kanban</a:t>
            </a:r>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pic>
        <p:nvPicPr>
          <p:cNvPr id="7170" name="Picture 2" descr="https://www.cprime.com/wp-content/uploads/2015/02/kanban.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072305" y="1404339"/>
            <a:ext cx="8047390" cy="4952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22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3165"/>
            <a:ext cx="10515600" cy="1325563"/>
          </a:xfrm>
        </p:spPr>
        <p:txBody>
          <a:bodyPr/>
          <a:lstStyle/>
          <a:p>
            <a:pPr algn="ctr"/>
            <a:r>
              <a:rPr lang="en-US" b="1" dirty="0" err="1"/>
              <a:t>Kanban</a:t>
            </a:r>
            <a:r>
              <a:rPr lang="en-US" b="1" dirty="0"/>
              <a:t> VS Scrum</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25817838"/>
              </p:ext>
            </p:extLst>
          </p:nvPr>
        </p:nvGraphicFramePr>
        <p:xfrm>
          <a:off x="838200" y="808354"/>
          <a:ext cx="10928230" cy="5730557"/>
        </p:xfrm>
        <a:graphic>
          <a:graphicData uri="http://schemas.openxmlformats.org/drawingml/2006/table">
            <a:tbl>
              <a:tblPr/>
              <a:tblGrid>
                <a:gridCol w="5464115">
                  <a:extLst>
                    <a:ext uri="{9D8B030D-6E8A-4147-A177-3AD203B41FA5}">
                      <a16:colId xmlns:a16="http://schemas.microsoft.com/office/drawing/2014/main" val="20000"/>
                    </a:ext>
                  </a:extLst>
                </a:gridCol>
                <a:gridCol w="5464115">
                  <a:extLst>
                    <a:ext uri="{9D8B030D-6E8A-4147-A177-3AD203B41FA5}">
                      <a16:colId xmlns:a16="http://schemas.microsoft.com/office/drawing/2014/main" val="20001"/>
                    </a:ext>
                  </a:extLst>
                </a:gridCol>
              </a:tblGrid>
              <a:tr h="5730557">
                <a:tc>
                  <a:txBody>
                    <a:bodyPr/>
                    <a:lstStyle/>
                    <a:p>
                      <a:pPr fontAlgn="t"/>
                      <a:r>
                        <a:rPr lang="en-US" sz="2000" b="1" i="0" dirty="0">
                          <a:solidFill>
                            <a:srgbClr val="1B75BC"/>
                          </a:solidFill>
                          <a:effectLst/>
                          <a:latin typeface="barlow condensed"/>
                        </a:rPr>
                        <a:t>Scrum</a:t>
                      </a:r>
                    </a:p>
                    <a:p>
                      <a:pPr fontAlgn="t">
                        <a:buFont typeface="Arial" panose="020B0604020202020204" pitchFamily="34" charset="0"/>
                        <a:buChar char="•"/>
                      </a:pPr>
                      <a:r>
                        <a:rPr lang="en-US" sz="2000" dirty="0">
                          <a:effectLst/>
                        </a:rPr>
                        <a:t>Iterative, cyclic, planned response to change</a:t>
                      </a:r>
                    </a:p>
                    <a:p>
                      <a:pPr fontAlgn="t">
                        <a:buFont typeface="Arial" panose="020B0604020202020204" pitchFamily="34" charset="0"/>
                        <a:buChar char="•"/>
                      </a:pPr>
                      <a:r>
                        <a:rPr lang="en-US" sz="2000" dirty="0">
                          <a:effectLst/>
                        </a:rPr>
                        <a:t>Manage on monthly, quarterly, annual roadmap</a:t>
                      </a:r>
                    </a:p>
                    <a:p>
                      <a:pPr fontAlgn="t">
                        <a:buFont typeface="Arial" panose="020B0604020202020204" pitchFamily="34" charset="0"/>
                        <a:buChar char="•"/>
                      </a:pPr>
                      <a:r>
                        <a:rPr lang="en-US" sz="2000" dirty="0">
                          <a:effectLst/>
                        </a:rPr>
                        <a:t>Change in priority addressed between sprints</a:t>
                      </a:r>
                    </a:p>
                    <a:p>
                      <a:pPr fontAlgn="t">
                        <a:buFont typeface="Arial" panose="020B0604020202020204" pitchFamily="34" charset="0"/>
                        <a:buChar char="•"/>
                      </a:pPr>
                      <a:r>
                        <a:rPr lang="en-US" sz="2000" dirty="0">
                          <a:effectLst/>
                        </a:rPr>
                        <a:t>Delivery content limited by number of resources and release dates</a:t>
                      </a:r>
                    </a:p>
                    <a:p>
                      <a:pPr fontAlgn="t">
                        <a:buFont typeface="Arial" panose="020B0604020202020204" pitchFamily="34" charset="0"/>
                        <a:buNone/>
                      </a:pPr>
                      <a:br>
                        <a:rPr lang="en-US" sz="2000" dirty="0">
                          <a:effectLst/>
                        </a:rPr>
                      </a:br>
                      <a:r>
                        <a:rPr lang="en-US" sz="2000" b="1" dirty="0">
                          <a:effectLst/>
                        </a:rPr>
                        <a:t>Fit with Project management </a:t>
                      </a:r>
                    </a:p>
                    <a:p>
                      <a:pPr fontAlgn="t">
                        <a:buFont typeface="Arial" panose="020B0604020202020204" pitchFamily="34" charset="0"/>
                        <a:buChar char="•"/>
                      </a:pPr>
                      <a:r>
                        <a:rPr lang="en-US" sz="2000" dirty="0">
                          <a:effectLst/>
                        </a:rPr>
                        <a:t>Budget planed based on release dates, development Estimates and resources</a:t>
                      </a:r>
                    </a:p>
                    <a:p>
                      <a:pPr fontAlgn="t">
                        <a:buFont typeface="Arial" panose="020B0604020202020204" pitchFamily="34" charset="0"/>
                        <a:buChar char="•"/>
                      </a:pPr>
                      <a:r>
                        <a:rPr lang="en-US" sz="2000" dirty="0">
                          <a:effectLst/>
                        </a:rPr>
                        <a:t>Supports cross-platform and program-level integration well</a:t>
                      </a:r>
                    </a:p>
                    <a:p>
                      <a:pPr fontAlgn="t">
                        <a:buFont typeface="Arial" panose="020B0604020202020204" pitchFamily="34" charset="0"/>
                        <a:buChar char="•"/>
                      </a:pPr>
                      <a:r>
                        <a:rPr lang="en-US" sz="2000" dirty="0">
                          <a:effectLst/>
                        </a:rPr>
                        <a:t>Target date-driven releases</a:t>
                      </a:r>
                    </a:p>
                    <a:p>
                      <a:pPr fontAlgn="t">
                        <a:buFont typeface="Arial" panose="020B0604020202020204" pitchFamily="34" charset="0"/>
                        <a:buNone/>
                      </a:pPr>
                      <a:br>
                        <a:rPr lang="en-US" sz="2000" dirty="0">
                          <a:effectLst/>
                        </a:rPr>
                      </a:br>
                      <a:r>
                        <a:rPr lang="en-US" sz="2000" b="1" dirty="0">
                          <a:effectLst/>
                        </a:rPr>
                        <a:t>Progress is Visual</a:t>
                      </a:r>
                    </a:p>
                    <a:p>
                      <a:pPr fontAlgn="t">
                        <a:buFont typeface="Arial" panose="020B0604020202020204" pitchFamily="34" charset="0"/>
                        <a:buChar char="•"/>
                      </a:pPr>
                      <a:r>
                        <a:rPr lang="en-US" sz="2000" dirty="0">
                          <a:effectLst/>
                        </a:rPr>
                        <a:t>Sprint Burn-Down</a:t>
                      </a:r>
                    </a:p>
                    <a:p>
                      <a:pPr fontAlgn="t">
                        <a:buFont typeface="Arial" panose="020B0604020202020204" pitchFamily="34" charset="0"/>
                        <a:buChar char="•"/>
                      </a:pPr>
                      <a:r>
                        <a:rPr lang="en-US" sz="2000" dirty="0">
                          <a:effectLst/>
                        </a:rPr>
                        <a:t>Release Burn-up</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2000" b="1" i="0" dirty="0" err="1">
                          <a:solidFill>
                            <a:srgbClr val="1B75BC"/>
                          </a:solidFill>
                          <a:effectLst/>
                          <a:latin typeface="barlow condensed"/>
                        </a:rPr>
                        <a:t>Kanban</a:t>
                      </a:r>
                      <a:endParaRPr lang="en-US" sz="2000" b="1" i="0" dirty="0">
                        <a:solidFill>
                          <a:srgbClr val="1B75BC"/>
                        </a:solidFill>
                        <a:effectLst/>
                        <a:latin typeface="barlow condensed"/>
                      </a:endParaRPr>
                    </a:p>
                    <a:p>
                      <a:pPr fontAlgn="t">
                        <a:buFont typeface="Arial" panose="020B0604020202020204" pitchFamily="34" charset="0"/>
                        <a:buChar char="•"/>
                      </a:pPr>
                      <a:r>
                        <a:rPr lang="en-US" sz="2000" dirty="0">
                          <a:effectLst/>
                        </a:rPr>
                        <a:t>Incremental, immediate response to change</a:t>
                      </a:r>
                    </a:p>
                    <a:p>
                      <a:pPr fontAlgn="t">
                        <a:buFont typeface="Arial" panose="020B0604020202020204" pitchFamily="34" charset="0"/>
                        <a:buChar char="•"/>
                      </a:pPr>
                      <a:r>
                        <a:rPr lang="en-US" sz="2000" dirty="0">
                          <a:effectLst/>
                        </a:rPr>
                        <a:t>Manage on “patch” or “continuous release” basis</a:t>
                      </a:r>
                    </a:p>
                    <a:p>
                      <a:pPr fontAlgn="t">
                        <a:buFont typeface="Arial" panose="020B0604020202020204" pitchFamily="34" charset="0"/>
                        <a:buChar char="•"/>
                      </a:pPr>
                      <a:r>
                        <a:rPr lang="en-US" sz="2000" dirty="0">
                          <a:effectLst/>
                        </a:rPr>
                        <a:t>Change in Priority addressed continuously</a:t>
                      </a:r>
                    </a:p>
                    <a:p>
                      <a:pPr fontAlgn="t">
                        <a:buFont typeface="Arial" panose="020B0604020202020204" pitchFamily="34" charset="0"/>
                        <a:buChar char="•"/>
                      </a:pPr>
                      <a:r>
                        <a:rPr lang="en-US" sz="2000" dirty="0">
                          <a:effectLst/>
                        </a:rPr>
                        <a:t>Delivery content limited by the number of resources</a:t>
                      </a:r>
                    </a:p>
                    <a:p>
                      <a:pPr fontAlgn="t">
                        <a:buFont typeface="Arial" panose="020B0604020202020204" pitchFamily="34" charset="0"/>
                        <a:buChar char="•"/>
                      </a:pPr>
                      <a:br>
                        <a:rPr lang="en-US" sz="2000" dirty="0">
                          <a:effectLst/>
                        </a:rPr>
                      </a:br>
                      <a:r>
                        <a:rPr lang="en-US" sz="2000" b="1" dirty="0">
                          <a:effectLst/>
                        </a:rPr>
                        <a:t>Fit with Project management</a:t>
                      </a:r>
                    </a:p>
                    <a:p>
                      <a:pPr fontAlgn="t">
                        <a:buFont typeface="Arial" panose="020B0604020202020204" pitchFamily="34" charset="0"/>
                        <a:buChar char="•"/>
                      </a:pPr>
                      <a:r>
                        <a:rPr lang="en-US" sz="2000" b="1" dirty="0">
                          <a:effectLst/>
                        </a:rPr>
                        <a:t> </a:t>
                      </a:r>
                      <a:r>
                        <a:rPr lang="en-US" sz="2000" dirty="0">
                          <a:effectLst/>
                        </a:rPr>
                        <a:t>Budget plan based on resources</a:t>
                      </a:r>
                    </a:p>
                    <a:p>
                      <a:pPr fontAlgn="t">
                        <a:buFont typeface="Arial" panose="020B0604020202020204" pitchFamily="34" charset="0"/>
                        <a:buChar char="•"/>
                      </a:pPr>
                      <a:r>
                        <a:rPr lang="en-US" sz="2000" dirty="0">
                          <a:effectLst/>
                        </a:rPr>
                        <a:t>Supports Isolated or independent changes well</a:t>
                      </a:r>
                    </a:p>
                    <a:p>
                      <a:pPr fontAlgn="t">
                        <a:buFont typeface="Arial" panose="020B0604020202020204" pitchFamily="34" charset="0"/>
                        <a:buChar char="•"/>
                      </a:pPr>
                      <a:r>
                        <a:rPr lang="en-US" sz="2000" dirty="0">
                          <a:effectLst/>
                        </a:rPr>
                        <a:t>Target Content driven releases</a:t>
                      </a:r>
                    </a:p>
                    <a:p>
                      <a:pPr fontAlgn="t">
                        <a:buFont typeface="Arial" panose="020B0604020202020204" pitchFamily="34" charset="0"/>
                        <a:buNone/>
                      </a:pPr>
                      <a:br>
                        <a:rPr lang="en-US" sz="2000" dirty="0">
                          <a:effectLst/>
                        </a:rPr>
                      </a:br>
                      <a:r>
                        <a:rPr lang="en-US" sz="2000" b="1" dirty="0">
                          <a:effectLst/>
                        </a:rPr>
                        <a:t>Progress is Visual </a:t>
                      </a:r>
                    </a:p>
                    <a:p>
                      <a:pPr fontAlgn="t">
                        <a:buFont typeface="Arial" panose="020B0604020202020204" pitchFamily="34" charset="0"/>
                        <a:buChar char="•"/>
                      </a:pPr>
                      <a:r>
                        <a:rPr lang="en-US" sz="2000" dirty="0">
                          <a:effectLst/>
                        </a:rPr>
                        <a:t>Cumulative Flow</a:t>
                      </a:r>
                    </a:p>
                    <a:p>
                      <a:pPr fontAlgn="t">
                        <a:buFont typeface="Arial" panose="020B0604020202020204" pitchFamily="34" charset="0"/>
                        <a:buChar char="•"/>
                      </a:pPr>
                      <a:r>
                        <a:rPr lang="en-US" sz="2000" dirty="0">
                          <a:effectLst/>
                        </a:rPr>
                        <a:t>Cycle Time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6" name="Rectangle 1"/>
          <p:cNvSpPr>
            <a:spLocks noChangeArrowheads="1"/>
          </p:cNvSpPr>
          <p:nvPr/>
        </p:nvSpPr>
        <p:spPr bwMode="auto">
          <a:xfrm>
            <a:off x="1524001"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br>
              <a:rPr lang="en-US">
                <a:latin typeface="Arial" panose="020B0604020202020204" pitchFamily="34" charset="0"/>
              </a:rPr>
            </a:br>
            <a:endParaRPr lang="en-US">
              <a:latin typeface="Arial" panose="020B0604020202020204" pitchFamily="34" charset="0"/>
            </a:endParaRPr>
          </a:p>
        </p:txBody>
      </p:sp>
    </p:spTree>
    <p:extLst>
      <p:ext uri="{BB962C8B-B14F-4D97-AF65-F5344CB8AC3E}">
        <p14:creationId xmlns:p14="http://schemas.microsoft.com/office/powerpoint/2010/main" val="2780012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386445" y="0"/>
            <a:ext cx="11419109" cy="6831259"/>
          </a:xfrm>
          <a:prstGeom prst="rect">
            <a:avLst/>
          </a:prstGeom>
        </p:spPr>
      </p:pic>
    </p:spTree>
    <p:extLst>
      <p:ext uri="{BB962C8B-B14F-4D97-AF65-F5344CB8AC3E}">
        <p14:creationId xmlns:p14="http://schemas.microsoft.com/office/powerpoint/2010/main" val="998083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err="1"/>
              <a:t>Summarising</a:t>
            </a:r>
            <a:r>
              <a:rPr lang="en-US" b="1" dirty="0"/>
              <a:t> differences between </a:t>
            </a:r>
            <a:br>
              <a:rPr lang="en-US" b="1" dirty="0"/>
            </a:br>
            <a:r>
              <a:rPr lang="en-US" b="1" dirty="0"/>
              <a:t>Scrum-</a:t>
            </a:r>
            <a:r>
              <a:rPr lang="en-US" b="1" dirty="0" err="1"/>
              <a:t>Kanban</a:t>
            </a:r>
            <a:endParaRPr lang="en-US" b="1" dirty="0"/>
          </a:p>
        </p:txBody>
      </p:sp>
      <p:sp>
        <p:nvSpPr>
          <p:cNvPr id="3" name="Content Placeholder 2"/>
          <p:cNvSpPr>
            <a:spLocks noGrp="1"/>
          </p:cNvSpPr>
          <p:nvPr>
            <p:ph idx="1"/>
          </p:nvPr>
        </p:nvSpPr>
        <p:spPr>
          <a:xfrm>
            <a:off x="983411" y="1155940"/>
            <a:ext cx="10370389" cy="5072782"/>
          </a:xfrm>
        </p:spPr>
        <p:txBody>
          <a:bodyPr/>
          <a:lstStyle/>
          <a:p>
            <a:r>
              <a:rPr lang="en-US" dirty="0" err="1"/>
              <a:t>Kanban</a:t>
            </a:r>
            <a:r>
              <a:rPr lang="en-US" dirty="0"/>
              <a:t> has less rules than Scrum </a:t>
            </a:r>
            <a:r>
              <a:rPr lang="en-US" sz="2400" dirty="0">
                <a:solidFill>
                  <a:srgbClr val="FF0000"/>
                </a:solidFill>
              </a:rPr>
              <a:t>(e.g. No time boxes, no fixed iterations, no specific roles, no set deliverables)</a:t>
            </a:r>
          </a:p>
          <a:p>
            <a:r>
              <a:rPr lang="en-US" dirty="0" err="1"/>
              <a:t>Kanban</a:t>
            </a:r>
            <a:r>
              <a:rPr lang="en-US" dirty="0"/>
              <a:t> is great methodology for Maintenance works </a:t>
            </a:r>
            <a:r>
              <a:rPr lang="en-US" sz="2400" dirty="0">
                <a:solidFill>
                  <a:srgbClr val="FF0000"/>
                </a:solidFill>
              </a:rPr>
              <a:t>(where the needs to adapt to customer input on a daily basis.)</a:t>
            </a:r>
          </a:p>
          <a:p>
            <a:r>
              <a:rPr lang="en-US" dirty="0"/>
              <a:t>Scrum is good for development that is heavily dependent on stakeholders' feedback </a:t>
            </a:r>
            <a:r>
              <a:rPr lang="en-US" sz="2400" dirty="0">
                <a:solidFill>
                  <a:srgbClr val="FF0000"/>
                </a:solidFill>
              </a:rPr>
              <a:t>(e.g. The sprint reviews with customers after every sprint)  </a:t>
            </a:r>
          </a:p>
          <a:p>
            <a:r>
              <a:rPr lang="en-US" sz="2400" dirty="0">
                <a:latin typeface="Georgia" charset="0"/>
                <a:ea typeface="ＭＳ Ｐゴシック" charset="-128"/>
              </a:rPr>
              <a:t>Using a </a:t>
            </a:r>
            <a:r>
              <a:rPr lang="en-US" sz="2400" dirty="0" err="1">
                <a:latin typeface="Georgia" charset="0"/>
                <a:ea typeface="ＭＳ Ｐゴシック" charset="-128"/>
              </a:rPr>
              <a:t>Kanban</a:t>
            </a:r>
            <a:r>
              <a:rPr lang="en-US" sz="2400" dirty="0">
                <a:latin typeface="Georgia" charset="0"/>
                <a:ea typeface="ＭＳ Ｐゴシック" charset="-128"/>
              </a:rPr>
              <a:t> approach in software drops </a:t>
            </a:r>
            <a:r>
              <a:rPr lang="en-US" sz="2400" dirty="0">
                <a:solidFill>
                  <a:srgbClr val="FF0000"/>
                </a:solidFill>
                <a:latin typeface="Georgia" charset="0"/>
                <a:ea typeface="ＭＳ Ｐゴシック" charset="-128"/>
              </a:rPr>
              <a:t>time-boxed iterations i.e. </a:t>
            </a:r>
            <a:r>
              <a:rPr lang="en-US" sz="2400" dirty="0" err="1">
                <a:solidFill>
                  <a:srgbClr val="FF0000"/>
                </a:solidFill>
                <a:latin typeface="Georgia" charset="0"/>
                <a:ea typeface="ＭＳ Ｐゴシック" charset="-128"/>
              </a:rPr>
              <a:t>Springts</a:t>
            </a:r>
            <a:r>
              <a:rPr lang="en-US" sz="2400" dirty="0">
                <a:solidFill>
                  <a:srgbClr val="FF0000"/>
                </a:solidFill>
                <a:latin typeface="Georgia" charset="0"/>
                <a:ea typeface="ＭＳ Ｐゴシック" charset="-128"/>
              </a:rPr>
              <a:t> </a:t>
            </a:r>
            <a:r>
              <a:rPr lang="en-US" sz="2400" dirty="0">
                <a:latin typeface="Georgia" charset="0"/>
                <a:ea typeface="ＭＳ Ｐゴシック" charset="-128"/>
              </a:rPr>
              <a:t>in favor of focusing on </a:t>
            </a:r>
            <a:r>
              <a:rPr lang="en-US" sz="2400" dirty="0">
                <a:solidFill>
                  <a:srgbClr val="FF0000"/>
                </a:solidFill>
                <a:latin typeface="Georgia" charset="0"/>
                <a:ea typeface="ＭＳ Ｐゴシック" charset="-128"/>
              </a:rPr>
              <a:t>continuous flow</a:t>
            </a:r>
            <a:r>
              <a:rPr lang="en-US" sz="2400" dirty="0">
                <a:latin typeface="Georgia" charset="0"/>
                <a:ea typeface="ＭＳ Ｐゴシック" charset="-128"/>
              </a:rPr>
              <a:t>.</a:t>
            </a:r>
          </a:p>
          <a:p>
            <a:r>
              <a:rPr lang="en-US" sz="2400" dirty="0">
                <a:latin typeface="Georgia" charset="0"/>
                <a:ea typeface="ＭＳ Ｐゴシック" charset="-128"/>
              </a:rPr>
              <a:t>Scrum </a:t>
            </a:r>
            <a:r>
              <a:rPr lang="en-US" sz="2400" dirty="0">
                <a:solidFill>
                  <a:srgbClr val="FF0000"/>
                </a:solidFill>
                <a:latin typeface="Georgia" charset="0"/>
                <a:ea typeface="ＭＳ Ｐゴシック" charset="-128"/>
              </a:rPr>
              <a:t>doesn’t allow changes </a:t>
            </a:r>
            <a:r>
              <a:rPr lang="en-US" sz="2400" dirty="0">
                <a:latin typeface="Georgia" charset="0"/>
                <a:ea typeface="ＭＳ Ｐゴシック" charset="-128"/>
              </a:rPr>
              <a:t>within sprints, </a:t>
            </a:r>
            <a:r>
              <a:rPr lang="en-US" sz="2400" dirty="0" err="1">
                <a:latin typeface="Georgia" charset="0"/>
                <a:ea typeface="ＭＳ Ｐゴシック" charset="-128"/>
              </a:rPr>
              <a:t>Kanban</a:t>
            </a:r>
            <a:r>
              <a:rPr lang="en-US" sz="2400" dirty="0">
                <a:latin typeface="Georgia" charset="0"/>
                <a:ea typeface="ＭＳ Ｐゴシック" charset="-128"/>
              </a:rPr>
              <a:t> is flexible.</a:t>
            </a:r>
          </a:p>
          <a:p>
            <a:r>
              <a:rPr lang="en-US" sz="2400" dirty="0">
                <a:latin typeface="Georgia" charset="0"/>
                <a:ea typeface="ＭＳ Ｐゴシック" charset="-128"/>
              </a:rPr>
              <a:t>Both allow </a:t>
            </a:r>
            <a:r>
              <a:rPr lang="en-US" sz="2400" dirty="0">
                <a:solidFill>
                  <a:srgbClr val="FF0000"/>
                </a:solidFill>
                <a:latin typeface="Georgia" charset="0"/>
                <a:ea typeface="ＭＳ Ｐゴシック" charset="-128"/>
              </a:rPr>
              <a:t>working on multiple products </a:t>
            </a:r>
            <a:r>
              <a:rPr lang="en-US" sz="2400" dirty="0">
                <a:latin typeface="Georgia" charset="0"/>
                <a:ea typeface="ＭＳ Ｐゴシック" charset="-128"/>
              </a:rPr>
              <a:t>(or modules) simultaneously.</a:t>
            </a:r>
            <a:endParaRPr lang="ar-JO" sz="2400" dirty="0"/>
          </a:p>
          <a:p>
            <a:endParaRPr lang="en-US" dirty="0"/>
          </a:p>
        </p:txBody>
      </p:sp>
    </p:spTree>
    <p:extLst>
      <p:ext uri="{BB962C8B-B14F-4D97-AF65-F5344CB8AC3E}">
        <p14:creationId xmlns:p14="http://schemas.microsoft.com/office/powerpoint/2010/main" val="2847772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1991544" y="0"/>
            <a:ext cx="8229600" cy="1143000"/>
          </a:xfrm>
        </p:spPr>
        <p:txBody>
          <a:bodyPr>
            <a:normAutofit fontScale="90000"/>
          </a:bodyPr>
          <a:lstStyle/>
          <a:p>
            <a:r>
              <a:rPr lang="en-US" dirty="0" err="1">
                <a:latin typeface="Georgia" charset="0"/>
                <a:ea typeface="ＭＳ Ｐゴシック" charset="-128"/>
              </a:rPr>
              <a:t>Kanban</a:t>
            </a:r>
            <a:r>
              <a:rPr lang="en-US" dirty="0">
                <a:latin typeface="Georgia" charset="0"/>
                <a:ea typeface="ＭＳ Ｐゴシック" charset="-128"/>
              </a:rPr>
              <a:t> (message)Board-example</a:t>
            </a:r>
          </a:p>
        </p:txBody>
      </p:sp>
      <p:sp>
        <p:nvSpPr>
          <p:cNvPr id="5" name="Slide Number Placeholder 4"/>
          <p:cNvSpPr>
            <a:spLocks noGrp="1"/>
          </p:cNvSpPr>
          <p:nvPr>
            <p:ph type="sldNum" sz="quarter" idx="10"/>
          </p:nvPr>
        </p:nvSpPr>
        <p:spPr/>
        <p:txBody>
          <a:bodyPr/>
          <a:lstStyle/>
          <a:p>
            <a:fld id="{57A9B97A-5376-4295-B0CD-A20E0EA9AF84}" type="slidenum">
              <a:rPr lang="en-US"/>
              <a:pPr/>
              <a:t>15</a:t>
            </a:fld>
            <a:endParaRPr lang="en-US"/>
          </a:p>
        </p:txBody>
      </p:sp>
      <p:pic>
        <p:nvPicPr>
          <p:cNvPr id="4098" name="Picture 2" descr="Image result for toyota kanb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1563687"/>
            <a:ext cx="11430000"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82149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7"/>
          <p:cNvSpPr>
            <a:spLocks noChangeArrowheads="1"/>
          </p:cNvSpPr>
          <p:nvPr/>
        </p:nvSpPr>
        <p:spPr bwMode="auto">
          <a:xfrm>
            <a:off x="1524000" y="3124200"/>
            <a:ext cx="9144000" cy="3733800"/>
          </a:xfrm>
          <a:prstGeom prst="rect">
            <a:avLst/>
          </a:prstGeom>
          <a:solidFill>
            <a:schemeClr val="bg1"/>
          </a:solidFill>
          <a:ln w="9525">
            <a:noFill/>
            <a:round/>
            <a:headEnd/>
            <a:tailEnd/>
          </a:ln>
        </p:spPr>
        <p:txBody>
          <a:bodyPr/>
          <a:lstStyle/>
          <a:p>
            <a:pPr algn="r"/>
            <a:endParaRPr lang="en-US"/>
          </a:p>
        </p:txBody>
      </p:sp>
      <p:sp>
        <p:nvSpPr>
          <p:cNvPr id="93187" name="Title 1"/>
          <p:cNvSpPr>
            <a:spLocks noGrp="1"/>
          </p:cNvSpPr>
          <p:nvPr>
            <p:ph type="title"/>
          </p:nvPr>
        </p:nvSpPr>
        <p:spPr>
          <a:xfrm>
            <a:off x="2152650" y="39666"/>
            <a:ext cx="7886700" cy="1325563"/>
          </a:xfrm>
        </p:spPr>
        <p:txBody>
          <a:bodyPr>
            <a:noAutofit/>
          </a:bodyPr>
          <a:lstStyle/>
          <a:p>
            <a:r>
              <a:rPr lang="en-US" sz="3600" dirty="0">
                <a:latin typeface="Georgia" charset="0"/>
                <a:ea typeface="ＭＳ Ｐゴシック" charset="-128"/>
              </a:rPr>
              <a:t>Explode large process steps into tasks to improve visibility</a:t>
            </a:r>
          </a:p>
        </p:txBody>
      </p:sp>
      <p:sp>
        <p:nvSpPr>
          <p:cNvPr id="76803" name="Content Placeholder 2"/>
          <p:cNvSpPr>
            <a:spLocks noGrp="1"/>
          </p:cNvSpPr>
          <p:nvPr>
            <p:ph idx="1"/>
          </p:nvPr>
        </p:nvSpPr>
        <p:spPr>
          <a:xfrm>
            <a:off x="2057400" y="1371600"/>
            <a:ext cx="8458200" cy="2057400"/>
          </a:xfrm>
        </p:spPr>
        <p:txBody>
          <a:bodyPr vert="horz" wrap="square" lIns="91440" tIns="45720" rIns="91440" bIns="45720" numCol="1" rtlCol="0" anchor="t" anchorCtr="0" compatLnSpc="1">
            <a:prstTxWarp prst="textNoShape">
              <a:avLst/>
            </a:prstTxWarp>
            <a:normAutofit/>
          </a:bodyPr>
          <a:lstStyle/>
          <a:p>
            <a:pPr algn="l"/>
            <a:r>
              <a:rPr lang="en-US" sz="2400" dirty="0">
                <a:latin typeface="Georgia" charset="0"/>
                <a:ea typeface="ＭＳ Ｐゴシック" charset="-128"/>
              </a:rPr>
              <a:t>When a feature, user story, or work item is large:</a:t>
            </a:r>
          </a:p>
          <a:p>
            <a:pPr lvl="1" algn="l">
              <a:buClr>
                <a:srgbClr val="A6A6A6"/>
              </a:buClr>
            </a:pPr>
            <a:r>
              <a:rPr lang="en-US" sz="2000" dirty="0">
                <a:latin typeface="Georgia" charset="0"/>
              </a:rPr>
              <a:t>Takes longer than a couple days to complete</a:t>
            </a:r>
          </a:p>
          <a:p>
            <a:pPr lvl="1" algn="l">
              <a:buClr>
                <a:srgbClr val="A6A6A6"/>
              </a:buClr>
            </a:pPr>
            <a:r>
              <a:rPr lang="en-US" sz="2000" dirty="0">
                <a:latin typeface="Georgia" charset="0"/>
              </a:rPr>
              <a:t>Requires that multiple people collaborate on its completion</a:t>
            </a:r>
          </a:p>
          <a:p>
            <a:pPr algn="l"/>
            <a:r>
              <a:rPr lang="en-US" sz="2400" dirty="0">
                <a:latin typeface="Georgia" charset="0"/>
                <a:ea typeface="ＭＳ Ｐゴシック" charset="-128"/>
              </a:rPr>
              <a:t>Decompose that step into cards to track independently</a:t>
            </a:r>
          </a:p>
          <a:p>
            <a:pPr algn="l"/>
            <a:endParaRPr lang="en-US" sz="2400" dirty="0">
              <a:solidFill>
                <a:srgbClr val="D9D9D9"/>
              </a:solidFill>
              <a:latin typeface="Georgia" charset="0"/>
              <a:ea typeface="ＭＳ Ｐゴシック" charset="-128"/>
            </a:endParaRPr>
          </a:p>
          <a:p>
            <a:pPr algn="l"/>
            <a:endParaRPr lang="en-US" sz="2400" dirty="0">
              <a:solidFill>
                <a:srgbClr val="D9D9D9"/>
              </a:solidFill>
              <a:latin typeface="Georgia" charset="0"/>
              <a:ea typeface="ＭＳ Ｐゴシック" charset="-128"/>
            </a:endParaRPr>
          </a:p>
        </p:txBody>
      </p:sp>
      <p:pic>
        <p:nvPicPr>
          <p:cNvPr id="201731" name="Picture 3"/>
          <p:cNvPicPr>
            <a:picLocks noChangeAspect="1" noChangeArrowheads="1"/>
          </p:cNvPicPr>
          <p:nvPr/>
        </p:nvPicPr>
        <p:blipFill>
          <a:blip r:embed="rId3" cstate="print"/>
          <a:srcRect/>
          <a:stretch>
            <a:fillRect/>
          </a:stretch>
        </p:blipFill>
        <p:spPr bwMode="auto">
          <a:xfrm>
            <a:off x="3810000" y="4343400"/>
            <a:ext cx="1028700" cy="685800"/>
          </a:xfrm>
          <a:prstGeom prst="rect">
            <a:avLst/>
          </a:prstGeom>
          <a:noFill/>
          <a:ln w="9525">
            <a:noFill/>
            <a:miter lim="800000"/>
            <a:headEnd/>
            <a:tailEnd/>
          </a:ln>
        </p:spPr>
      </p:pic>
      <p:sp>
        <p:nvSpPr>
          <p:cNvPr id="93190" name="TextBox 6"/>
          <p:cNvSpPr txBox="1">
            <a:spLocks noChangeArrowheads="1"/>
          </p:cNvSpPr>
          <p:nvPr/>
        </p:nvSpPr>
        <p:spPr bwMode="auto">
          <a:xfrm>
            <a:off x="1676400" y="3513138"/>
            <a:ext cx="1752600" cy="338554"/>
          </a:xfrm>
          <a:prstGeom prst="rect">
            <a:avLst/>
          </a:prstGeom>
          <a:noFill/>
          <a:ln w="9525">
            <a:noFill/>
            <a:miter lim="800000"/>
            <a:headEnd/>
            <a:tailEnd/>
          </a:ln>
        </p:spPr>
        <p:txBody>
          <a:bodyPr>
            <a:spAutoFit/>
          </a:bodyPr>
          <a:lstStyle/>
          <a:p>
            <a:pPr algn="ctr"/>
            <a:r>
              <a:rPr lang="en-US" sz="1600"/>
              <a:t>Feature to develop</a:t>
            </a:r>
          </a:p>
        </p:txBody>
      </p:sp>
      <p:sp>
        <p:nvSpPr>
          <p:cNvPr id="93191" name="TextBox 7"/>
          <p:cNvSpPr txBox="1">
            <a:spLocks noChangeArrowheads="1"/>
          </p:cNvSpPr>
          <p:nvPr/>
        </p:nvSpPr>
        <p:spPr bwMode="auto">
          <a:xfrm>
            <a:off x="3505200" y="3733800"/>
            <a:ext cx="1600200" cy="338138"/>
          </a:xfrm>
          <a:prstGeom prst="rect">
            <a:avLst/>
          </a:prstGeom>
          <a:noFill/>
          <a:ln w="9525">
            <a:noFill/>
            <a:miter lim="800000"/>
            <a:headEnd/>
            <a:tailEnd/>
          </a:ln>
        </p:spPr>
        <p:txBody>
          <a:bodyPr>
            <a:spAutoFit/>
          </a:bodyPr>
          <a:lstStyle/>
          <a:p>
            <a:pPr algn="ctr"/>
            <a:r>
              <a:rPr lang="en-US" sz="1600"/>
              <a:t>Tasks in queue</a:t>
            </a:r>
          </a:p>
        </p:txBody>
      </p:sp>
      <p:sp>
        <p:nvSpPr>
          <p:cNvPr id="93192" name="TextBox 8"/>
          <p:cNvSpPr txBox="1">
            <a:spLocks noChangeArrowheads="1"/>
          </p:cNvSpPr>
          <p:nvPr/>
        </p:nvSpPr>
        <p:spPr bwMode="auto">
          <a:xfrm>
            <a:off x="4953000" y="3505200"/>
            <a:ext cx="1752600" cy="338554"/>
          </a:xfrm>
          <a:prstGeom prst="rect">
            <a:avLst/>
          </a:prstGeom>
          <a:noFill/>
          <a:ln w="9525">
            <a:noFill/>
            <a:miter lim="800000"/>
            <a:headEnd/>
            <a:tailEnd/>
          </a:ln>
        </p:spPr>
        <p:txBody>
          <a:bodyPr>
            <a:spAutoFit/>
          </a:bodyPr>
          <a:lstStyle/>
          <a:p>
            <a:pPr algn="ctr"/>
            <a:r>
              <a:rPr lang="en-US" sz="1600"/>
              <a:t>Tasks in progress</a:t>
            </a:r>
          </a:p>
        </p:txBody>
      </p:sp>
      <p:sp>
        <p:nvSpPr>
          <p:cNvPr id="93193" name="TextBox 9"/>
          <p:cNvSpPr txBox="1">
            <a:spLocks noChangeArrowheads="1"/>
          </p:cNvSpPr>
          <p:nvPr/>
        </p:nvSpPr>
        <p:spPr bwMode="auto">
          <a:xfrm>
            <a:off x="6553200" y="3505200"/>
            <a:ext cx="1447800" cy="338554"/>
          </a:xfrm>
          <a:prstGeom prst="rect">
            <a:avLst/>
          </a:prstGeom>
          <a:noFill/>
          <a:ln w="9525">
            <a:noFill/>
            <a:miter lim="800000"/>
            <a:headEnd/>
            <a:tailEnd/>
          </a:ln>
        </p:spPr>
        <p:txBody>
          <a:bodyPr>
            <a:spAutoFit/>
          </a:bodyPr>
          <a:lstStyle/>
          <a:p>
            <a:pPr algn="ctr"/>
            <a:r>
              <a:rPr lang="en-US" sz="1600"/>
              <a:t>Tasks complete</a:t>
            </a:r>
          </a:p>
        </p:txBody>
      </p:sp>
      <p:sp>
        <p:nvSpPr>
          <p:cNvPr id="93194" name="TextBox 10"/>
          <p:cNvSpPr txBox="1">
            <a:spLocks noChangeArrowheads="1"/>
          </p:cNvSpPr>
          <p:nvPr/>
        </p:nvSpPr>
        <p:spPr bwMode="auto">
          <a:xfrm>
            <a:off x="8001000" y="3505200"/>
            <a:ext cx="1752600" cy="338554"/>
          </a:xfrm>
          <a:prstGeom prst="rect">
            <a:avLst/>
          </a:prstGeom>
          <a:noFill/>
          <a:ln w="9525">
            <a:noFill/>
            <a:miter lim="800000"/>
            <a:headEnd/>
            <a:tailEnd/>
          </a:ln>
        </p:spPr>
        <p:txBody>
          <a:bodyPr>
            <a:spAutoFit/>
          </a:bodyPr>
          <a:lstStyle/>
          <a:p>
            <a:pPr algn="ctr"/>
            <a:r>
              <a:rPr lang="en-US" sz="1600"/>
              <a:t>Feature complete</a:t>
            </a:r>
          </a:p>
        </p:txBody>
      </p:sp>
      <p:pic>
        <p:nvPicPr>
          <p:cNvPr id="12" name="Picture 3"/>
          <p:cNvPicPr>
            <a:picLocks noChangeAspect="1" noChangeArrowheads="1"/>
          </p:cNvPicPr>
          <p:nvPr/>
        </p:nvPicPr>
        <p:blipFill>
          <a:blip r:embed="rId3" cstate="print"/>
          <a:srcRect/>
          <a:stretch>
            <a:fillRect/>
          </a:stretch>
        </p:blipFill>
        <p:spPr bwMode="auto">
          <a:xfrm>
            <a:off x="3810000" y="5105400"/>
            <a:ext cx="1028700" cy="685800"/>
          </a:xfrm>
          <a:prstGeom prst="rect">
            <a:avLst/>
          </a:prstGeom>
          <a:noFill/>
          <a:ln w="9525">
            <a:noFill/>
            <a:miter lim="800000"/>
            <a:headEnd/>
            <a:tailEnd/>
          </a:ln>
        </p:spPr>
      </p:pic>
      <p:pic>
        <p:nvPicPr>
          <p:cNvPr id="13" name="Picture 3"/>
          <p:cNvPicPr>
            <a:picLocks noChangeAspect="1" noChangeArrowheads="1"/>
          </p:cNvPicPr>
          <p:nvPr/>
        </p:nvPicPr>
        <p:blipFill>
          <a:blip r:embed="rId3" cstate="print"/>
          <a:srcRect/>
          <a:stretch>
            <a:fillRect/>
          </a:stretch>
        </p:blipFill>
        <p:spPr bwMode="auto">
          <a:xfrm>
            <a:off x="3810000" y="5867400"/>
            <a:ext cx="1028700" cy="685800"/>
          </a:xfrm>
          <a:prstGeom prst="rect">
            <a:avLst/>
          </a:prstGeom>
          <a:noFill/>
          <a:ln w="9525">
            <a:noFill/>
            <a:miter lim="800000"/>
            <a:headEnd/>
            <a:tailEnd/>
          </a:ln>
        </p:spPr>
      </p:pic>
      <p:cxnSp>
        <p:nvCxnSpPr>
          <p:cNvPr id="93197" name="Straight Connector 15"/>
          <p:cNvCxnSpPr>
            <a:cxnSpLocks noChangeShapeType="1"/>
          </p:cNvCxnSpPr>
          <p:nvPr/>
        </p:nvCxnSpPr>
        <p:spPr bwMode="auto">
          <a:xfrm>
            <a:off x="1752600" y="4213225"/>
            <a:ext cx="7848600" cy="1588"/>
          </a:xfrm>
          <a:prstGeom prst="line">
            <a:avLst/>
          </a:prstGeom>
          <a:noFill/>
          <a:ln w="50800">
            <a:solidFill>
              <a:srgbClr val="8C86FA"/>
            </a:solidFill>
            <a:round/>
            <a:headEnd/>
            <a:tailEnd/>
          </a:ln>
        </p:spPr>
      </p:cxnSp>
      <p:cxnSp>
        <p:nvCxnSpPr>
          <p:cNvPr id="93198" name="Straight Connector 16"/>
          <p:cNvCxnSpPr>
            <a:cxnSpLocks noChangeShapeType="1"/>
          </p:cNvCxnSpPr>
          <p:nvPr/>
        </p:nvCxnSpPr>
        <p:spPr bwMode="auto">
          <a:xfrm rot="5400000">
            <a:off x="2132807" y="5104607"/>
            <a:ext cx="2743200" cy="1587"/>
          </a:xfrm>
          <a:prstGeom prst="line">
            <a:avLst/>
          </a:prstGeom>
          <a:noFill/>
          <a:ln w="50800">
            <a:solidFill>
              <a:srgbClr val="8C86FA"/>
            </a:solidFill>
            <a:round/>
            <a:headEnd/>
            <a:tailEnd/>
          </a:ln>
        </p:spPr>
      </p:cxnSp>
      <p:cxnSp>
        <p:nvCxnSpPr>
          <p:cNvPr id="93199" name="Straight Connector 18"/>
          <p:cNvCxnSpPr>
            <a:cxnSpLocks noChangeShapeType="1"/>
          </p:cNvCxnSpPr>
          <p:nvPr/>
        </p:nvCxnSpPr>
        <p:spPr bwMode="auto">
          <a:xfrm rot="5400000">
            <a:off x="3733007" y="5104607"/>
            <a:ext cx="2743200" cy="1587"/>
          </a:xfrm>
          <a:prstGeom prst="line">
            <a:avLst/>
          </a:prstGeom>
          <a:noFill/>
          <a:ln w="50800">
            <a:solidFill>
              <a:srgbClr val="8C86FA"/>
            </a:solidFill>
            <a:round/>
            <a:headEnd/>
            <a:tailEnd/>
          </a:ln>
        </p:spPr>
      </p:cxnSp>
      <p:cxnSp>
        <p:nvCxnSpPr>
          <p:cNvPr id="93200" name="Straight Connector 19"/>
          <p:cNvCxnSpPr>
            <a:cxnSpLocks noChangeShapeType="1"/>
          </p:cNvCxnSpPr>
          <p:nvPr/>
        </p:nvCxnSpPr>
        <p:spPr bwMode="auto">
          <a:xfrm rot="5400000">
            <a:off x="5180807" y="5028407"/>
            <a:ext cx="2743200" cy="1587"/>
          </a:xfrm>
          <a:prstGeom prst="line">
            <a:avLst/>
          </a:prstGeom>
          <a:noFill/>
          <a:ln w="50800">
            <a:solidFill>
              <a:srgbClr val="8C86FA"/>
            </a:solidFill>
            <a:round/>
            <a:headEnd/>
            <a:tailEnd/>
          </a:ln>
        </p:spPr>
      </p:cxnSp>
      <p:cxnSp>
        <p:nvCxnSpPr>
          <p:cNvPr id="93201" name="Straight Connector 20"/>
          <p:cNvCxnSpPr>
            <a:cxnSpLocks noChangeShapeType="1"/>
          </p:cNvCxnSpPr>
          <p:nvPr/>
        </p:nvCxnSpPr>
        <p:spPr bwMode="auto">
          <a:xfrm rot="5400000">
            <a:off x="6630194" y="5017294"/>
            <a:ext cx="2743200" cy="1588"/>
          </a:xfrm>
          <a:prstGeom prst="line">
            <a:avLst/>
          </a:prstGeom>
          <a:noFill/>
          <a:ln w="50800">
            <a:solidFill>
              <a:srgbClr val="8C86FA"/>
            </a:solidFill>
            <a:round/>
            <a:headEnd/>
            <a:tailEnd/>
          </a:ln>
        </p:spPr>
      </p:cxnSp>
      <p:pic>
        <p:nvPicPr>
          <p:cNvPr id="22" name="Picture 3"/>
          <p:cNvPicPr>
            <a:picLocks noChangeAspect="1" noChangeArrowheads="1"/>
          </p:cNvPicPr>
          <p:nvPr/>
        </p:nvPicPr>
        <p:blipFill>
          <a:blip r:embed="rId3" cstate="print"/>
          <a:srcRect/>
          <a:stretch>
            <a:fillRect/>
          </a:stretch>
        </p:blipFill>
        <p:spPr bwMode="auto">
          <a:xfrm>
            <a:off x="5257800" y="4419600"/>
            <a:ext cx="1028700" cy="685800"/>
          </a:xfrm>
          <a:prstGeom prst="rect">
            <a:avLst/>
          </a:prstGeom>
          <a:noFill/>
          <a:ln w="9525">
            <a:noFill/>
            <a:miter lim="800000"/>
            <a:headEnd/>
            <a:tailEnd/>
          </a:ln>
        </p:spPr>
      </p:pic>
      <p:pic>
        <p:nvPicPr>
          <p:cNvPr id="23" name="Picture 3"/>
          <p:cNvPicPr>
            <a:picLocks noChangeAspect="1" noChangeArrowheads="1"/>
          </p:cNvPicPr>
          <p:nvPr/>
        </p:nvPicPr>
        <p:blipFill>
          <a:blip r:embed="rId3" cstate="print"/>
          <a:srcRect/>
          <a:stretch>
            <a:fillRect/>
          </a:stretch>
        </p:blipFill>
        <p:spPr bwMode="auto">
          <a:xfrm>
            <a:off x="5257800" y="5181600"/>
            <a:ext cx="1028700" cy="685800"/>
          </a:xfrm>
          <a:prstGeom prst="rect">
            <a:avLst/>
          </a:prstGeom>
          <a:noFill/>
          <a:ln w="9525">
            <a:noFill/>
            <a:miter lim="800000"/>
            <a:headEnd/>
            <a:tailEnd/>
          </a:ln>
        </p:spPr>
      </p:pic>
      <p:pic>
        <p:nvPicPr>
          <p:cNvPr id="24" name="Picture 3"/>
          <p:cNvPicPr>
            <a:picLocks noChangeAspect="1" noChangeArrowheads="1"/>
          </p:cNvPicPr>
          <p:nvPr/>
        </p:nvPicPr>
        <p:blipFill>
          <a:blip r:embed="rId3" cstate="print"/>
          <a:srcRect/>
          <a:stretch>
            <a:fillRect/>
          </a:stretch>
        </p:blipFill>
        <p:spPr bwMode="auto">
          <a:xfrm>
            <a:off x="6781800" y="4419600"/>
            <a:ext cx="1028700" cy="685800"/>
          </a:xfrm>
          <a:prstGeom prst="rect">
            <a:avLst/>
          </a:prstGeom>
          <a:noFill/>
          <a:ln w="9525">
            <a:noFill/>
            <a:miter lim="800000"/>
            <a:headEnd/>
            <a:tailEnd/>
          </a:ln>
        </p:spPr>
      </p:pic>
      <p:pic>
        <p:nvPicPr>
          <p:cNvPr id="25" name="Picture 3"/>
          <p:cNvPicPr>
            <a:picLocks noChangeAspect="1" noChangeArrowheads="1"/>
          </p:cNvPicPr>
          <p:nvPr/>
        </p:nvPicPr>
        <p:blipFill>
          <a:blip r:embed="rId3" cstate="print"/>
          <a:srcRect/>
          <a:stretch>
            <a:fillRect/>
          </a:stretch>
        </p:blipFill>
        <p:spPr bwMode="auto">
          <a:xfrm>
            <a:off x="5257800" y="4419600"/>
            <a:ext cx="1028700" cy="685800"/>
          </a:xfrm>
          <a:prstGeom prst="rect">
            <a:avLst/>
          </a:prstGeom>
          <a:noFill/>
          <a:ln w="9525">
            <a:noFill/>
            <a:miter lim="800000"/>
            <a:headEnd/>
            <a:tailEnd/>
          </a:ln>
        </p:spPr>
      </p:pic>
      <p:pic>
        <p:nvPicPr>
          <p:cNvPr id="26" name="Picture 3"/>
          <p:cNvPicPr>
            <a:picLocks noChangeAspect="1" noChangeArrowheads="1"/>
          </p:cNvPicPr>
          <p:nvPr/>
        </p:nvPicPr>
        <p:blipFill>
          <a:blip r:embed="rId3" cstate="print"/>
          <a:srcRect/>
          <a:stretch>
            <a:fillRect/>
          </a:stretch>
        </p:blipFill>
        <p:spPr bwMode="auto">
          <a:xfrm>
            <a:off x="6781800" y="5181600"/>
            <a:ext cx="1028700" cy="685800"/>
          </a:xfrm>
          <a:prstGeom prst="rect">
            <a:avLst/>
          </a:prstGeom>
          <a:noFill/>
          <a:ln w="9525">
            <a:noFill/>
            <a:miter lim="800000"/>
            <a:headEnd/>
            <a:tailEnd/>
          </a:ln>
        </p:spPr>
      </p:pic>
      <p:pic>
        <p:nvPicPr>
          <p:cNvPr id="27" name="Picture 3"/>
          <p:cNvPicPr>
            <a:picLocks noChangeAspect="1" noChangeArrowheads="1"/>
          </p:cNvPicPr>
          <p:nvPr/>
        </p:nvPicPr>
        <p:blipFill>
          <a:blip r:embed="rId3" cstate="print"/>
          <a:srcRect/>
          <a:stretch>
            <a:fillRect/>
          </a:stretch>
        </p:blipFill>
        <p:spPr bwMode="auto">
          <a:xfrm>
            <a:off x="6781800" y="5943600"/>
            <a:ext cx="1028700" cy="685800"/>
          </a:xfrm>
          <a:prstGeom prst="rect">
            <a:avLst/>
          </a:prstGeom>
          <a:noFill/>
          <a:ln w="9525">
            <a:noFill/>
            <a:miter lim="800000"/>
            <a:headEnd/>
            <a:tailEnd/>
          </a:ln>
        </p:spPr>
      </p:pic>
      <p:pic>
        <p:nvPicPr>
          <p:cNvPr id="201730" name="Picture 2"/>
          <p:cNvPicPr>
            <a:picLocks noChangeAspect="1" noChangeArrowheads="1"/>
          </p:cNvPicPr>
          <p:nvPr/>
        </p:nvPicPr>
        <p:blipFill>
          <a:blip r:embed="rId4" cstate="print"/>
          <a:srcRect/>
          <a:stretch>
            <a:fillRect/>
          </a:stretch>
        </p:blipFill>
        <p:spPr bwMode="auto">
          <a:xfrm>
            <a:off x="2057401" y="4343400"/>
            <a:ext cx="1095375" cy="704850"/>
          </a:xfrm>
          <a:prstGeom prst="rect">
            <a:avLst/>
          </a:prstGeom>
          <a:noFill/>
          <a:ln w="9525">
            <a:noFill/>
            <a:miter lim="800000"/>
            <a:headEnd/>
            <a:tailEnd/>
          </a:ln>
        </p:spPr>
      </p:pic>
      <p:sp>
        <p:nvSpPr>
          <p:cNvPr id="28" name="Slide Number Placeholder 27"/>
          <p:cNvSpPr>
            <a:spLocks noGrp="1"/>
          </p:cNvSpPr>
          <p:nvPr>
            <p:ph type="sldNum" sz="quarter" idx="10"/>
          </p:nvPr>
        </p:nvSpPr>
        <p:spPr/>
        <p:txBody>
          <a:bodyPr/>
          <a:lstStyle/>
          <a:p>
            <a:fld id="{C040EA6B-B20A-48AF-B3B9-D539FD8A2E92}" type="slidenum">
              <a:rPr lang="en-US"/>
              <a:pPr/>
              <a:t>16</a:t>
            </a:fld>
            <a:endParaRPr lang="en-US"/>
          </a:p>
        </p:txBody>
      </p:sp>
    </p:spTree>
    <p:extLst>
      <p:ext uri="{BB962C8B-B14F-4D97-AF65-F5344CB8AC3E}">
        <p14:creationId xmlns:p14="http://schemas.microsoft.com/office/powerpoint/2010/main" val="207273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730"/>
                                        </p:tgtEl>
                                        <p:attrNameLst>
                                          <p:attrName>style.visibility</p:attrName>
                                        </p:attrNameLst>
                                      </p:cBhvr>
                                      <p:to>
                                        <p:strVal val="visible"/>
                                      </p:to>
                                    </p:set>
                                    <p:animEffect transition="in" filter="fade">
                                      <p:cBhvr>
                                        <p:cTn id="7" dur="500"/>
                                        <p:tgtEl>
                                          <p:spTgt spid="2017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1731"/>
                                        </p:tgtEl>
                                        <p:attrNameLst>
                                          <p:attrName>style.visibility</p:attrName>
                                        </p:attrNameLst>
                                      </p:cBhvr>
                                      <p:to>
                                        <p:strVal val="visible"/>
                                      </p:to>
                                    </p:set>
                                    <p:animEffect transition="in" filter="fade">
                                      <p:cBhvr>
                                        <p:cTn id="12" dur="500"/>
                                        <p:tgtEl>
                                          <p:spTgt spid="201731"/>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01731"/>
                                        </p:tgtEl>
                                      </p:cBhvr>
                                    </p:animEffect>
                                    <p:set>
                                      <p:cBhvr>
                                        <p:cTn id="25" dur="1" fill="hold">
                                          <p:stCondLst>
                                            <p:cond delay="499"/>
                                          </p:stCondLst>
                                        </p:cTn>
                                        <p:tgtEl>
                                          <p:spTgt spid="201731"/>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22"/>
                                        </p:tgtEl>
                                      </p:cBhvr>
                                    </p:animEffect>
                                    <p:set>
                                      <p:cBhvr>
                                        <p:cTn id="43" dur="1" fill="hold">
                                          <p:stCondLst>
                                            <p:cond delay="499"/>
                                          </p:stCondLst>
                                        </p:cTn>
                                        <p:tgtEl>
                                          <p:spTgt spid="22"/>
                                        </p:tgtEl>
                                        <p:attrNameLst>
                                          <p:attrName>style.visibility</p:attrName>
                                        </p:attrNameLst>
                                      </p:cBhvr>
                                      <p:to>
                                        <p:strVal val="hidden"/>
                                      </p:to>
                                    </p:se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23"/>
                                        </p:tgtEl>
                                      </p:cBhvr>
                                    </p:animEffect>
                                    <p:set>
                                      <p:cBhvr>
                                        <p:cTn id="61" dur="1" fill="hold">
                                          <p:stCondLst>
                                            <p:cond delay="499"/>
                                          </p:stCondLst>
                                        </p:cTn>
                                        <p:tgtEl>
                                          <p:spTgt spid="23"/>
                                        </p:tgtEl>
                                        <p:attrNameLst>
                                          <p:attrName>style.visibility</p:attrName>
                                        </p:attrNameLst>
                                      </p:cBhvr>
                                      <p:to>
                                        <p:strVal val="hidden"/>
                                      </p:to>
                                    </p:se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25"/>
                                        </p:tgtEl>
                                      </p:cBhvr>
                                    </p:animEffect>
                                    <p:set>
                                      <p:cBhvr>
                                        <p:cTn id="70" dur="1" fill="hold">
                                          <p:stCondLst>
                                            <p:cond delay="499"/>
                                          </p:stCondLst>
                                        </p:cTn>
                                        <p:tgtEl>
                                          <p:spTgt spid="25"/>
                                        </p:tgtEl>
                                        <p:attrNameLst>
                                          <p:attrName>style.visibility</p:attrName>
                                        </p:attrNameLst>
                                      </p:cBhvr>
                                      <p:to>
                                        <p:strVal val="hidden"/>
                                      </p:to>
                                    </p:set>
                                  </p:childTnLst>
                                </p:cTn>
                              </p:par>
                            </p:childTnLst>
                          </p:cTn>
                        </p:par>
                        <p:par>
                          <p:cTn id="71" fill="hold">
                            <p:stCondLst>
                              <p:cond delay="500"/>
                            </p:stCondLst>
                            <p:childTnLst>
                              <p:par>
                                <p:cTn id="72" presetID="10" presetClass="entr" presetSubtype="0" fill="hold" nodeType="after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nodeType="clickEffect">
                                  <p:stCondLst>
                                    <p:cond delay="0"/>
                                  </p:stCondLst>
                                  <p:childTnLst>
                                    <p:animMotion origin="layout" path="M 8.33333E-7 -2.22222E-6 L 0.68177 -0.00694 " pathEditMode="relative" rAng="0" ptsTypes="AA">
                                      <p:cBhvr>
                                        <p:cTn id="78" dur="2000" fill="hold"/>
                                        <p:tgtEl>
                                          <p:spTgt spid="201730"/>
                                        </p:tgtEl>
                                        <p:attrNameLst>
                                          <p:attrName>ppt_x</p:attrName>
                                          <p:attrName>ppt_y</p:attrName>
                                        </p:attrNameLst>
                                      </p:cBhvr>
                                      <p:rCtr x="34100" y="-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545" y="-140198"/>
            <a:ext cx="7886700" cy="1325563"/>
          </a:xfrm>
        </p:spPr>
        <p:txBody>
          <a:bodyPr/>
          <a:lstStyle/>
          <a:p>
            <a:r>
              <a:rPr lang="en-US" dirty="0"/>
              <a:t>Scrum/</a:t>
            </a:r>
            <a:r>
              <a:rPr lang="en-US" dirty="0" err="1"/>
              <a:t>Kanban</a:t>
            </a:r>
            <a:r>
              <a:rPr lang="en-US" dirty="0"/>
              <a:t> is best fit for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07088773"/>
              </p:ext>
            </p:extLst>
          </p:nvPr>
        </p:nvGraphicFramePr>
        <p:xfrm>
          <a:off x="638352" y="985000"/>
          <a:ext cx="10731262" cy="3078480"/>
        </p:xfrm>
        <a:graphic>
          <a:graphicData uri="http://schemas.openxmlformats.org/drawingml/2006/table">
            <a:tbl>
              <a:tblPr/>
              <a:tblGrid>
                <a:gridCol w="5365631">
                  <a:extLst>
                    <a:ext uri="{9D8B030D-6E8A-4147-A177-3AD203B41FA5}">
                      <a16:colId xmlns:a16="http://schemas.microsoft.com/office/drawing/2014/main" val="20000"/>
                    </a:ext>
                  </a:extLst>
                </a:gridCol>
                <a:gridCol w="5365631">
                  <a:extLst>
                    <a:ext uri="{9D8B030D-6E8A-4147-A177-3AD203B41FA5}">
                      <a16:colId xmlns:a16="http://schemas.microsoft.com/office/drawing/2014/main" val="20001"/>
                    </a:ext>
                  </a:extLst>
                </a:gridCol>
              </a:tblGrid>
              <a:tr h="2885828">
                <a:tc>
                  <a:txBody>
                    <a:bodyPr/>
                    <a:lstStyle/>
                    <a:p>
                      <a:pPr fontAlgn="t"/>
                      <a:r>
                        <a:rPr lang="en-US" sz="2400" b="1" i="0" dirty="0">
                          <a:solidFill>
                            <a:srgbClr val="1B75BC"/>
                          </a:solidFill>
                          <a:effectLst/>
                          <a:latin typeface="barlow condensed"/>
                        </a:rPr>
                        <a:t>Scrum</a:t>
                      </a:r>
                    </a:p>
                    <a:p>
                      <a:pPr fontAlgn="t">
                        <a:buFont typeface="Arial" panose="020B0604020202020204" pitchFamily="34" charset="0"/>
                        <a:buChar char="•"/>
                      </a:pPr>
                      <a:r>
                        <a:rPr lang="en-US" sz="2400" dirty="0">
                          <a:effectLst/>
                        </a:rPr>
                        <a:t>New Application </a:t>
                      </a:r>
                      <a:r>
                        <a:rPr lang="en-US" sz="2400" dirty="0" err="1">
                          <a:effectLst/>
                        </a:rPr>
                        <a:t>Dev</a:t>
                      </a:r>
                      <a:endParaRPr lang="en-US" sz="2400" dirty="0">
                        <a:effectLst/>
                      </a:endParaRPr>
                    </a:p>
                    <a:p>
                      <a:pPr fontAlgn="t">
                        <a:buFont typeface="Arial" panose="020B0604020202020204" pitchFamily="34" charset="0"/>
                        <a:buChar char="•"/>
                      </a:pPr>
                      <a:r>
                        <a:rPr lang="en-US" sz="2400" dirty="0">
                          <a:effectLst/>
                        </a:rPr>
                        <a:t>Major/minor enhancements</a:t>
                      </a:r>
                    </a:p>
                    <a:p>
                      <a:pPr fontAlgn="t">
                        <a:buFont typeface="Arial" panose="020B0604020202020204" pitchFamily="34" charset="0"/>
                        <a:buChar char="•"/>
                      </a:pPr>
                      <a:r>
                        <a:rPr lang="en-US" sz="2400" dirty="0">
                          <a:effectLst/>
                        </a:rPr>
                        <a:t>Brand development</a:t>
                      </a:r>
                    </a:p>
                    <a:p>
                      <a:pPr fontAlgn="t">
                        <a:buFont typeface="Arial" panose="020B0604020202020204" pitchFamily="34" charset="0"/>
                        <a:buChar char="•"/>
                      </a:pPr>
                      <a:r>
                        <a:rPr lang="en-US" sz="2400" dirty="0">
                          <a:effectLst/>
                        </a:rPr>
                        <a:t>Marketing Campaigns</a:t>
                      </a:r>
                    </a:p>
                    <a:p>
                      <a:pPr fontAlgn="t"/>
                      <a:r>
                        <a:rPr lang="en-US" sz="2400" dirty="0">
                          <a:effectLst/>
                        </a:rPr>
                        <a:t>Large enterprises with quarterly/timed release schedules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2400" b="1" i="0" dirty="0" err="1">
                          <a:solidFill>
                            <a:srgbClr val="1B75BC"/>
                          </a:solidFill>
                          <a:effectLst/>
                          <a:latin typeface="barlow condensed"/>
                        </a:rPr>
                        <a:t>Kanban</a:t>
                      </a:r>
                      <a:endParaRPr lang="en-US" sz="2400" b="1" i="0" dirty="0">
                        <a:solidFill>
                          <a:srgbClr val="1B75BC"/>
                        </a:solidFill>
                        <a:effectLst/>
                        <a:latin typeface="barlow condensed"/>
                      </a:endParaRPr>
                    </a:p>
                    <a:p>
                      <a:pPr fontAlgn="t">
                        <a:buFont typeface="Arial" panose="020B0604020202020204" pitchFamily="34" charset="0"/>
                        <a:buChar char="•"/>
                      </a:pPr>
                      <a:r>
                        <a:rPr lang="en-US" sz="2400" dirty="0">
                          <a:effectLst/>
                        </a:rPr>
                        <a:t>Production support</a:t>
                      </a:r>
                    </a:p>
                    <a:p>
                      <a:pPr fontAlgn="t">
                        <a:buFont typeface="Arial" panose="020B0604020202020204" pitchFamily="34" charset="0"/>
                        <a:buChar char="•"/>
                      </a:pPr>
                      <a:r>
                        <a:rPr lang="en-US" sz="2400" dirty="0">
                          <a:effectLst/>
                        </a:rPr>
                        <a:t>Bi/Report Development</a:t>
                      </a:r>
                    </a:p>
                    <a:p>
                      <a:pPr fontAlgn="t">
                        <a:buFont typeface="Arial" panose="020B0604020202020204" pitchFamily="34" charset="0"/>
                        <a:buChar char="•"/>
                      </a:pPr>
                      <a:r>
                        <a:rPr lang="en-US" sz="2400" dirty="0">
                          <a:effectLst/>
                        </a:rPr>
                        <a:t>Art Design and Production</a:t>
                      </a:r>
                    </a:p>
                    <a:p>
                      <a:pPr fontAlgn="t">
                        <a:buFont typeface="Arial" panose="020B0604020202020204" pitchFamily="34" charset="0"/>
                        <a:buChar char="•"/>
                      </a:pPr>
                      <a:r>
                        <a:rPr lang="en-US" sz="2400" dirty="0" err="1">
                          <a:effectLst/>
                        </a:rPr>
                        <a:t>Ux</a:t>
                      </a:r>
                      <a:r>
                        <a:rPr lang="en-US" sz="2400" dirty="0">
                          <a:effectLst/>
                        </a:rPr>
                        <a:t> Design</a:t>
                      </a:r>
                    </a:p>
                    <a:p>
                      <a:pPr fontAlgn="t">
                        <a:buFont typeface="Arial" panose="020B0604020202020204" pitchFamily="34" charset="0"/>
                        <a:buChar char="•"/>
                      </a:pPr>
                      <a:r>
                        <a:rPr lang="en-US" sz="2400" dirty="0">
                          <a:effectLst/>
                        </a:rPr>
                        <a:t>Patch Releases</a:t>
                      </a:r>
                    </a:p>
                    <a:p>
                      <a:pPr fontAlgn="t">
                        <a:buFont typeface="Arial" panose="020B0604020202020204" pitchFamily="34" charset="0"/>
                        <a:buChar char="•"/>
                      </a:pPr>
                      <a:r>
                        <a:rPr lang="en-US" sz="2400" dirty="0">
                          <a:effectLst/>
                        </a:rPr>
                        <a:t>Marketing Collateral</a:t>
                      </a:r>
                    </a:p>
                    <a:p>
                      <a:pPr fontAlgn="t">
                        <a:buFont typeface="Arial" panose="020B0604020202020204" pitchFamily="34" charset="0"/>
                        <a:buChar char="•"/>
                      </a:pPr>
                      <a:r>
                        <a:rPr lang="en-US" sz="2400" dirty="0">
                          <a:effectLst/>
                        </a:rPr>
                        <a:t>Press Releases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a:xfrm>
            <a:off x="7981950" y="6741365"/>
            <a:ext cx="2057400" cy="365125"/>
          </a:xfrm>
        </p:spPr>
        <p:txBody>
          <a:bodyPr/>
          <a:lstStyle/>
          <a:p>
            <a:pPr>
              <a:defRPr/>
            </a:pPr>
            <a:fld id="{AFD720AD-0A16-4141-82CA-5619F80A2BC8}" type="slidenum">
              <a:rPr lang="en-US" smtClean="0"/>
              <a:pPr>
                <a:defRPr/>
              </a:pPr>
              <a:t>17</a:t>
            </a:fld>
            <a:endParaRPr lang="en-US"/>
          </a:p>
        </p:txBody>
      </p:sp>
      <p:sp>
        <p:nvSpPr>
          <p:cNvPr id="6" name="Rectangle 5"/>
          <p:cNvSpPr/>
          <p:nvPr/>
        </p:nvSpPr>
        <p:spPr>
          <a:xfrm>
            <a:off x="327804" y="4382219"/>
            <a:ext cx="11352362" cy="1569660"/>
          </a:xfrm>
          <a:prstGeom prst="rect">
            <a:avLst/>
          </a:prstGeom>
        </p:spPr>
        <p:txBody>
          <a:bodyPr wrap="square">
            <a:spAutoFit/>
          </a:bodyPr>
          <a:lstStyle/>
          <a:p>
            <a:pPr>
              <a:buFont typeface="Arial" panose="020B0604020202020204" pitchFamily="34" charset="0"/>
              <a:buChar char="•"/>
            </a:pPr>
            <a:r>
              <a:rPr lang="en-US" sz="2400" dirty="0" err="1">
                <a:solidFill>
                  <a:srgbClr val="222222"/>
                </a:solidFill>
                <a:latin typeface="Open Sans"/>
              </a:rPr>
              <a:t>Kanban</a:t>
            </a:r>
            <a:r>
              <a:rPr lang="en-US" sz="2400" dirty="0">
                <a:solidFill>
                  <a:srgbClr val="222222"/>
                </a:solidFill>
                <a:latin typeface="Open Sans"/>
              </a:rPr>
              <a:t> is more </a:t>
            </a:r>
            <a:r>
              <a:rPr lang="en-US" sz="2400" dirty="0">
                <a:solidFill>
                  <a:srgbClr val="FF0000"/>
                </a:solidFill>
                <a:latin typeface="Open Sans"/>
              </a:rPr>
              <a:t>for quick turnarounds and fast-moving teams </a:t>
            </a:r>
            <a:r>
              <a:rPr lang="en-US" sz="2400" dirty="0">
                <a:solidFill>
                  <a:srgbClr val="222222"/>
                </a:solidFill>
                <a:latin typeface="Open Sans"/>
              </a:rPr>
              <a:t>where as Scrum can have a larger project that may take longer.</a:t>
            </a:r>
          </a:p>
          <a:p>
            <a:pPr>
              <a:buFont typeface="Arial" panose="020B0604020202020204" pitchFamily="34" charset="0"/>
              <a:buChar char="•"/>
            </a:pPr>
            <a:r>
              <a:rPr lang="en-US" sz="2400" dirty="0" err="1">
                <a:solidFill>
                  <a:srgbClr val="222222"/>
                </a:solidFill>
                <a:latin typeface="Open Sans"/>
              </a:rPr>
              <a:t>Kanban</a:t>
            </a:r>
            <a:r>
              <a:rPr lang="en-US" sz="2400" dirty="0">
                <a:solidFill>
                  <a:srgbClr val="222222"/>
                </a:solidFill>
                <a:latin typeface="Open Sans"/>
              </a:rPr>
              <a:t> is a simpler </a:t>
            </a:r>
            <a:r>
              <a:rPr lang="en-US" sz="2400" dirty="0">
                <a:solidFill>
                  <a:srgbClr val="FF0000"/>
                </a:solidFill>
                <a:latin typeface="Open Sans"/>
              </a:rPr>
              <a:t>option for small projects</a:t>
            </a:r>
            <a:r>
              <a:rPr lang="en-US" sz="2400" dirty="0">
                <a:solidFill>
                  <a:srgbClr val="222222"/>
                </a:solidFill>
                <a:latin typeface="Open Sans"/>
              </a:rPr>
              <a:t>, with only a limited number of issues.</a:t>
            </a:r>
          </a:p>
          <a:p>
            <a:pPr>
              <a:buFont typeface="Arial" panose="020B0604020202020204" pitchFamily="34" charset="0"/>
              <a:buChar char="•"/>
            </a:pPr>
            <a:r>
              <a:rPr lang="en-US" sz="2400" dirty="0">
                <a:solidFill>
                  <a:srgbClr val="222222"/>
                </a:solidFill>
                <a:latin typeface="Open Sans"/>
              </a:rPr>
              <a:t>Scrum on the other hand, will offer teams a greater organization and overview.</a:t>
            </a:r>
          </a:p>
        </p:txBody>
      </p:sp>
    </p:spTree>
    <p:extLst>
      <p:ext uri="{BB962C8B-B14F-4D97-AF65-F5344CB8AC3E}">
        <p14:creationId xmlns:p14="http://schemas.microsoft.com/office/powerpoint/2010/main" val="652872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Kanban</a:t>
            </a:r>
            <a:r>
              <a:rPr lang="en-US" b="1" dirty="0"/>
              <a:t> </a:t>
            </a:r>
            <a:endParaRPr lang="ar-JO" dirty="0"/>
          </a:p>
        </p:txBody>
      </p:sp>
      <p:sp>
        <p:nvSpPr>
          <p:cNvPr id="3" name="Content Placeholder 2"/>
          <p:cNvSpPr>
            <a:spLocks noGrp="1"/>
          </p:cNvSpPr>
          <p:nvPr>
            <p:ph idx="1"/>
          </p:nvPr>
        </p:nvSpPr>
        <p:spPr>
          <a:xfrm>
            <a:off x="1991544" y="1412777"/>
            <a:ext cx="8229600" cy="4525963"/>
          </a:xfrm>
        </p:spPr>
        <p:txBody>
          <a:bodyPr/>
          <a:lstStyle/>
          <a:p>
            <a:r>
              <a:rPr lang="en-US" dirty="0"/>
              <a:t>The name '</a:t>
            </a:r>
            <a:r>
              <a:rPr lang="en-US" dirty="0" err="1"/>
              <a:t>Kanban</a:t>
            </a:r>
            <a:r>
              <a:rPr lang="en-US" dirty="0"/>
              <a:t>' originates from Japanese, it means "signboard”, “billboard”</a:t>
            </a:r>
          </a:p>
          <a:p>
            <a:r>
              <a:rPr lang="en-US" dirty="0"/>
              <a:t>Used for </a:t>
            </a:r>
            <a:r>
              <a:rPr lang="en-US" dirty="0">
                <a:solidFill>
                  <a:srgbClr val="FF0000"/>
                </a:solidFill>
              </a:rPr>
              <a:t>Just in Time (JIT) </a:t>
            </a:r>
            <a:r>
              <a:rPr lang="en-US" dirty="0"/>
              <a:t>manufacturing at Toyota manufacturing plants in Japan </a:t>
            </a:r>
            <a:r>
              <a:rPr lang="en-US" altLang="ja-JP" dirty="0"/>
              <a:t>to limit the amount of inventory tied up in </a:t>
            </a:r>
            <a:r>
              <a:rPr lang="en-US" altLang="ja-JP" b="1" u="sng" dirty="0">
                <a:solidFill>
                  <a:srgbClr val="C00000"/>
                </a:solidFill>
              </a:rPr>
              <a:t>“work in progress” (WIP) </a:t>
            </a:r>
            <a:r>
              <a:rPr lang="en-US" altLang="ja-JP" dirty="0"/>
              <a:t>on a manufacturing floor</a:t>
            </a:r>
          </a:p>
          <a:p>
            <a:r>
              <a:rPr lang="en-US" dirty="0" err="1"/>
              <a:t>Kanban</a:t>
            </a:r>
            <a:r>
              <a:rPr lang="en-US" dirty="0"/>
              <a:t> is a </a:t>
            </a:r>
            <a:r>
              <a:rPr lang="en-US" dirty="0">
                <a:solidFill>
                  <a:srgbClr val="FF0000"/>
                </a:solidFill>
              </a:rPr>
              <a:t>lean agile system </a:t>
            </a:r>
            <a:r>
              <a:rPr lang="en-US" dirty="0"/>
              <a:t>that can be used to enhance any software development lifecycle including Scrum, XP, or Waterfall.</a:t>
            </a:r>
          </a:p>
          <a:p>
            <a:endParaRPr lang="en-US" altLang="ja-JP" dirty="0"/>
          </a:p>
          <a:p>
            <a:pPr>
              <a:buNone/>
            </a:pPr>
            <a:endParaRPr lang="ar-JO" dirty="0"/>
          </a:p>
        </p:txBody>
      </p:sp>
    </p:spTree>
    <p:extLst>
      <p:ext uri="{BB962C8B-B14F-4D97-AF65-F5344CB8AC3E}">
        <p14:creationId xmlns:p14="http://schemas.microsoft.com/office/powerpoint/2010/main" val="455131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Toyota follows </a:t>
            </a:r>
            <a:r>
              <a:rPr lang="en-US" b="1" dirty="0" err="1"/>
              <a:t>Kanban</a:t>
            </a:r>
            <a:r>
              <a:rPr lang="en-US" b="1" dirty="0"/>
              <a:t> for their production line </a:t>
            </a:r>
            <a:br>
              <a:rPr lang="en-US" dirty="0"/>
            </a:br>
            <a:endParaRPr lang="en-US" dirty="0"/>
          </a:p>
        </p:txBody>
      </p:sp>
      <p:sp>
        <p:nvSpPr>
          <p:cNvPr id="4" name="Content Placeholder 3"/>
          <p:cNvSpPr>
            <a:spLocks noGrp="1"/>
          </p:cNvSpPr>
          <p:nvPr>
            <p:ph idx="1"/>
          </p:nvPr>
        </p:nvSpPr>
        <p:spPr/>
        <p:txBody>
          <a:bodyPr/>
          <a:lstStyle/>
          <a:p>
            <a:endParaRPr lang="en-US"/>
          </a:p>
        </p:txBody>
      </p:sp>
      <p:pic>
        <p:nvPicPr>
          <p:cNvPr id="3076" name="Picture 4" descr="https://www.toyota-global.com/pages/contents/company/vision_philosophy/toyota_production_system/images/p_2_zu.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44" y="1223647"/>
            <a:ext cx="11101588" cy="5555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11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JIT</a:t>
            </a:r>
          </a:p>
        </p:txBody>
      </p:sp>
      <p:pic>
        <p:nvPicPr>
          <p:cNvPr id="1026" name="Picture 2" descr="Image result for JI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76541" y="1135744"/>
            <a:ext cx="7374154" cy="5530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166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Similarities between Agile principles and JIT</a:t>
            </a:r>
          </a:p>
        </p:txBody>
      </p:sp>
      <p:sp>
        <p:nvSpPr>
          <p:cNvPr id="3" name="Content Placeholder 2"/>
          <p:cNvSpPr>
            <a:spLocks noGrp="1"/>
          </p:cNvSpPr>
          <p:nvPr>
            <p:ph idx="1"/>
          </p:nvPr>
        </p:nvSpPr>
        <p:spPr>
          <a:xfrm>
            <a:off x="838200" y="1508148"/>
            <a:ext cx="10515600" cy="5030743"/>
          </a:xfrm>
        </p:spPr>
        <p:txBody>
          <a:bodyPr>
            <a:normAutofit fontScale="62500" lnSpcReduction="20000"/>
          </a:bodyPr>
          <a:lstStyle/>
          <a:p>
            <a:r>
              <a:rPr lang="en-US" dirty="0"/>
              <a:t>Some Agile principles and practices that already use JIT approach:</a:t>
            </a:r>
          </a:p>
          <a:p>
            <a:r>
              <a:rPr lang="en-US" dirty="0"/>
              <a:t>“</a:t>
            </a:r>
            <a:r>
              <a:rPr lang="en-US" i="1" dirty="0"/>
              <a:t>Responding to change over following a plan</a:t>
            </a:r>
            <a:r>
              <a:rPr lang="en-US" dirty="0"/>
              <a:t>” (</a:t>
            </a:r>
            <a:r>
              <a:rPr lang="en-US" u="sng" dirty="0">
                <a:hlinkClick r:id="rId2"/>
              </a:rPr>
              <a:t>Agile Manifesto</a:t>
            </a:r>
            <a:r>
              <a:rPr lang="en-US" dirty="0"/>
              <a:t> – value)</a:t>
            </a:r>
          </a:p>
          <a:p>
            <a:r>
              <a:rPr lang="en-US" dirty="0"/>
              <a:t>“</a:t>
            </a:r>
            <a:r>
              <a:rPr lang="en-US" i="1" dirty="0"/>
              <a:t>Our highest priority is to satisfy the customer through </a:t>
            </a:r>
            <a:r>
              <a:rPr lang="en-US" b="1" i="1" dirty="0"/>
              <a:t>early and continuous delivery</a:t>
            </a:r>
            <a:r>
              <a:rPr lang="en-US" i="1" dirty="0"/>
              <a:t> of valuable software</a:t>
            </a:r>
            <a:r>
              <a:rPr lang="en-US" dirty="0"/>
              <a:t>.” (Agile Manifesto – principle)</a:t>
            </a:r>
          </a:p>
          <a:p>
            <a:r>
              <a:rPr lang="en-US" dirty="0"/>
              <a:t>“</a:t>
            </a:r>
            <a:r>
              <a:rPr lang="en-US" i="1" dirty="0"/>
              <a:t>Deliver working software frequently, from a couple of weeks to a couple of months, with a preference to the shorter timescale</a:t>
            </a:r>
            <a:r>
              <a:rPr lang="en-US" dirty="0"/>
              <a:t>” (Agile Manifesto – principle)</a:t>
            </a:r>
          </a:p>
          <a:p>
            <a:r>
              <a:rPr lang="en-US" i="1" dirty="0"/>
              <a:t>“Business people and developers must work together daily throughout the project</a:t>
            </a:r>
            <a:r>
              <a:rPr lang="en-US" dirty="0"/>
              <a:t>.” (Agile Manifesto – principle)</a:t>
            </a:r>
          </a:p>
          <a:p>
            <a:r>
              <a:rPr lang="en-US" dirty="0"/>
              <a:t>“</a:t>
            </a:r>
            <a:r>
              <a:rPr lang="en-US" i="1" dirty="0"/>
              <a:t>Make frequent small releases</a:t>
            </a:r>
            <a:r>
              <a:rPr lang="en-US" dirty="0"/>
              <a:t>.” (XP rule)</a:t>
            </a:r>
          </a:p>
          <a:p>
            <a:r>
              <a:rPr lang="en-US" dirty="0"/>
              <a:t>“</a:t>
            </a:r>
            <a:r>
              <a:rPr lang="en-US" i="1" dirty="0"/>
              <a:t>No functionality is added early.</a:t>
            </a:r>
            <a:r>
              <a:rPr lang="en-US" dirty="0"/>
              <a:t>” (XP rule)</a:t>
            </a:r>
          </a:p>
          <a:p>
            <a:r>
              <a:rPr lang="en-US" dirty="0"/>
              <a:t>Simple design (XP Practice)</a:t>
            </a:r>
          </a:p>
          <a:p>
            <a:r>
              <a:rPr lang="en-US" dirty="0"/>
              <a:t>Model Storming (</a:t>
            </a:r>
            <a:r>
              <a:rPr lang="en-US" u="sng" dirty="0">
                <a:hlinkClick r:id="rId3"/>
              </a:rPr>
              <a:t>Agile Modeling</a:t>
            </a:r>
            <a:r>
              <a:rPr lang="en-US" dirty="0"/>
              <a:t> / DAD – Disciplined Agile Delivery practice)</a:t>
            </a:r>
          </a:p>
          <a:p>
            <a:r>
              <a:rPr lang="en-US" dirty="0"/>
              <a:t>Document late, document continuously (Agile Modeling / DAD practice)</a:t>
            </a:r>
          </a:p>
          <a:p>
            <a:r>
              <a:rPr lang="en-US" dirty="0"/>
              <a:t>Active stakeholder participation (Agile Modeling / DAD practice)</a:t>
            </a:r>
          </a:p>
          <a:p>
            <a:r>
              <a:rPr lang="en-US" dirty="0"/>
              <a:t>Just Barely Good Enough (Agile Modeling / DAD practice)</a:t>
            </a:r>
          </a:p>
          <a:p>
            <a:r>
              <a:rPr lang="en-US" dirty="0"/>
              <a:t>Explicit support for JIT based life-cycles: </a:t>
            </a:r>
            <a:r>
              <a:rPr lang="en-US" u="sng" dirty="0">
                <a:hlinkClick r:id="rId4"/>
              </a:rPr>
              <a:t>Agile, Lean, Exploratory </a:t>
            </a:r>
            <a:r>
              <a:rPr lang="en-US" dirty="0"/>
              <a:t> (DAD – Disciplined Agile Delivery)</a:t>
            </a:r>
          </a:p>
          <a:p>
            <a:r>
              <a:rPr lang="en-US" dirty="0"/>
              <a:t>Inspect and Adapt (Scrum principle)</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Tree>
    <p:extLst>
      <p:ext uri="{BB962C8B-B14F-4D97-AF65-F5344CB8AC3E}">
        <p14:creationId xmlns:p14="http://schemas.microsoft.com/office/powerpoint/2010/main" val="812313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Lean Principles </a:t>
            </a:r>
            <a:endParaRPr lang="en-US" dirty="0"/>
          </a:p>
        </p:txBody>
      </p:sp>
      <p:sp>
        <p:nvSpPr>
          <p:cNvPr id="3" name="Content Placeholder 2"/>
          <p:cNvSpPr>
            <a:spLocks noGrp="1"/>
          </p:cNvSpPr>
          <p:nvPr>
            <p:ph idx="1"/>
          </p:nvPr>
        </p:nvSpPr>
        <p:spPr/>
        <p:txBody>
          <a:bodyPr/>
          <a:lstStyle/>
          <a:p>
            <a:r>
              <a:rPr lang="en-US" dirty="0"/>
              <a:t>What are Lean principles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39178183"/>
              </p:ext>
            </p:extLst>
          </p:nvPr>
        </p:nvGraphicFramePr>
        <p:xfrm>
          <a:off x="-283336" y="2485623"/>
          <a:ext cx="8357128" cy="2277456"/>
        </p:xfrm>
        <a:graphic>
          <a:graphicData uri="http://schemas.openxmlformats.org/drawingml/2006/table">
            <a:tbl>
              <a:tblPr/>
              <a:tblGrid>
                <a:gridCol w="4178564">
                  <a:extLst>
                    <a:ext uri="{9D8B030D-6E8A-4147-A177-3AD203B41FA5}">
                      <a16:colId xmlns:a16="http://schemas.microsoft.com/office/drawing/2014/main" val="20000"/>
                    </a:ext>
                  </a:extLst>
                </a:gridCol>
                <a:gridCol w="4178564">
                  <a:extLst>
                    <a:ext uri="{9D8B030D-6E8A-4147-A177-3AD203B41FA5}">
                      <a16:colId xmlns:a16="http://schemas.microsoft.com/office/drawing/2014/main" val="20001"/>
                    </a:ext>
                  </a:extLst>
                </a:gridCol>
              </a:tblGrid>
              <a:tr h="569364">
                <a:tc>
                  <a:txBody>
                    <a:bodyPr/>
                    <a:lstStyle/>
                    <a:p>
                      <a:pPr algn="ctr"/>
                      <a:r>
                        <a:rPr lang="en-US" sz="1600" b="1" dirty="0">
                          <a:effectLst/>
                        </a:rPr>
                        <a:t>1. </a:t>
                      </a:r>
                      <a:r>
                        <a:rPr lang="en-US" sz="1600" b="1" dirty="0">
                          <a:solidFill>
                            <a:srgbClr val="FF0000"/>
                          </a:solidFill>
                          <a:effectLst/>
                        </a:rPr>
                        <a:t>Eliminate Waste</a:t>
                      </a:r>
                    </a:p>
                  </a:txBody>
                  <a:tcPr anchor="ctr">
                    <a:lnL>
                      <a:noFill/>
                    </a:lnL>
                    <a:lnR>
                      <a:noFill/>
                    </a:lnR>
                    <a:lnT>
                      <a:noFill/>
                    </a:lnT>
                    <a:lnB>
                      <a:noFill/>
                    </a:lnB>
                  </a:tcPr>
                </a:tc>
                <a:tc>
                  <a:txBody>
                    <a:bodyPr/>
                    <a:lstStyle/>
                    <a:p>
                      <a:pPr algn="ctr"/>
                      <a:r>
                        <a:rPr lang="en-US" sz="1600" b="1" dirty="0">
                          <a:effectLst/>
                        </a:rPr>
                        <a:t>5. </a:t>
                      </a:r>
                      <a:r>
                        <a:rPr lang="en-US" sz="1600" b="1" dirty="0">
                          <a:solidFill>
                            <a:srgbClr val="FF0000"/>
                          </a:solidFill>
                          <a:effectLst/>
                        </a:rPr>
                        <a:t>Deliver Fast</a:t>
                      </a:r>
                    </a:p>
                  </a:txBody>
                  <a:tcPr anchor="ctr">
                    <a:lnL>
                      <a:noFill/>
                    </a:lnL>
                    <a:lnR>
                      <a:noFill/>
                    </a:lnR>
                    <a:lnT>
                      <a:noFill/>
                    </a:lnT>
                    <a:lnB>
                      <a:noFill/>
                    </a:lnB>
                  </a:tcPr>
                </a:tc>
                <a:extLst>
                  <a:ext uri="{0D108BD9-81ED-4DB2-BD59-A6C34878D82A}">
                    <a16:rowId xmlns:a16="http://schemas.microsoft.com/office/drawing/2014/main" val="10000"/>
                  </a:ext>
                </a:extLst>
              </a:tr>
              <a:tr h="569364">
                <a:tc>
                  <a:txBody>
                    <a:bodyPr/>
                    <a:lstStyle/>
                    <a:p>
                      <a:pPr algn="ctr"/>
                      <a:r>
                        <a:rPr lang="en-US" sz="1600" b="1" dirty="0">
                          <a:effectLst/>
                        </a:rPr>
                        <a:t>2. </a:t>
                      </a:r>
                      <a:r>
                        <a:rPr lang="en-US" sz="1600" b="1" dirty="0">
                          <a:solidFill>
                            <a:srgbClr val="FF0000"/>
                          </a:solidFill>
                          <a:effectLst/>
                        </a:rPr>
                        <a:t>Build Quality</a:t>
                      </a:r>
                    </a:p>
                  </a:txBody>
                  <a:tcPr anchor="ctr">
                    <a:lnL>
                      <a:noFill/>
                    </a:lnL>
                    <a:lnR>
                      <a:noFill/>
                    </a:lnR>
                    <a:lnT>
                      <a:noFill/>
                    </a:lnT>
                    <a:lnB>
                      <a:noFill/>
                    </a:lnB>
                  </a:tcPr>
                </a:tc>
                <a:tc>
                  <a:txBody>
                    <a:bodyPr/>
                    <a:lstStyle/>
                    <a:p>
                      <a:pPr algn="ctr"/>
                      <a:r>
                        <a:rPr lang="en-US" sz="1600" b="1" dirty="0">
                          <a:effectLst/>
                        </a:rPr>
                        <a:t>6</a:t>
                      </a:r>
                      <a:r>
                        <a:rPr lang="en-US" sz="1600" b="1" dirty="0">
                          <a:solidFill>
                            <a:srgbClr val="FF0000"/>
                          </a:solidFill>
                          <a:effectLst/>
                        </a:rPr>
                        <a:t>. Respect People</a:t>
                      </a:r>
                    </a:p>
                  </a:txBody>
                  <a:tcPr anchor="ctr">
                    <a:lnL>
                      <a:noFill/>
                    </a:lnL>
                    <a:lnR>
                      <a:noFill/>
                    </a:lnR>
                    <a:lnT>
                      <a:noFill/>
                    </a:lnT>
                    <a:lnB>
                      <a:noFill/>
                    </a:lnB>
                  </a:tcPr>
                </a:tc>
                <a:extLst>
                  <a:ext uri="{0D108BD9-81ED-4DB2-BD59-A6C34878D82A}">
                    <a16:rowId xmlns:a16="http://schemas.microsoft.com/office/drawing/2014/main" val="10001"/>
                  </a:ext>
                </a:extLst>
              </a:tr>
              <a:tr h="569364">
                <a:tc>
                  <a:txBody>
                    <a:bodyPr/>
                    <a:lstStyle/>
                    <a:p>
                      <a:pPr algn="ctr"/>
                      <a:r>
                        <a:rPr lang="en-US" sz="1600" b="1" dirty="0">
                          <a:effectLst/>
                        </a:rPr>
                        <a:t>3. Create Knowledge</a:t>
                      </a:r>
                    </a:p>
                  </a:txBody>
                  <a:tcPr anchor="ctr">
                    <a:lnL>
                      <a:noFill/>
                    </a:lnL>
                    <a:lnR>
                      <a:noFill/>
                    </a:lnR>
                    <a:lnT>
                      <a:noFill/>
                    </a:lnT>
                    <a:lnB>
                      <a:noFill/>
                    </a:lnB>
                  </a:tcPr>
                </a:tc>
                <a:tc>
                  <a:txBody>
                    <a:bodyPr/>
                    <a:lstStyle/>
                    <a:p>
                      <a:pPr algn="ctr"/>
                      <a:r>
                        <a:rPr lang="en-US" sz="1600" b="1" dirty="0">
                          <a:solidFill>
                            <a:srgbClr val="FF0000"/>
                          </a:solidFill>
                          <a:effectLst/>
                        </a:rPr>
                        <a:t>7. Optimize the Whole</a:t>
                      </a:r>
                    </a:p>
                  </a:txBody>
                  <a:tcPr anchor="ctr">
                    <a:lnL>
                      <a:noFill/>
                    </a:lnL>
                    <a:lnR>
                      <a:noFill/>
                    </a:lnR>
                    <a:lnT>
                      <a:noFill/>
                    </a:lnT>
                    <a:lnB>
                      <a:noFill/>
                    </a:lnB>
                  </a:tcPr>
                </a:tc>
                <a:extLst>
                  <a:ext uri="{0D108BD9-81ED-4DB2-BD59-A6C34878D82A}">
                    <a16:rowId xmlns:a16="http://schemas.microsoft.com/office/drawing/2014/main" val="10002"/>
                  </a:ext>
                </a:extLst>
              </a:tr>
              <a:tr h="569364">
                <a:tc>
                  <a:txBody>
                    <a:bodyPr/>
                    <a:lstStyle/>
                    <a:p>
                      <a:pPr algn="ctr"/>
                      <a:r>
                        <a:rPr lang="en-US" sz="1600" b="1" dirty="0">
                          <a:effectLst/>
                        </a:rPr>
                        <a:t>4. Defer Commitment</a:t>
                      </a:r>
                    </a:p>
                  </a:txBody>
                  <a:tcPr anchor="ctr">
                    <a:lnL>
                      <a:noFill/>
                    </a:lnL>
                    <a:lnR>
                      <a:noFill/>
                    </a:lnR>
                    <a:lnT>
                      <a:noFill/>
                    </a:lnT>
                    <a:lnB>
                      <a:noFill/>
                    </a:lnB>
                  </a:tcPr>
                </a:tc>
                <a:tc>
                  <a:txBody>
                    <a:bodyPr/>
                    <a:lstStyle/>
                    <a:p>
                      <a:endParaRPr lang="en-US" sz="1600" b="1" dirty="0"/>
                    </a:p>
                  </a:txBody>
                  <a:tcPr>
                    <a:lnL>
                      <a:noFill/>
                    </a:lnL>
                    <a:lnT>
                      <a:noFill/>
                    </a:lnT>
                  </a:tcPr>
                </a:tc>
                <a:extLst>
                  <a:ext uri="{0D108BD9-81ED-4DB2-BD59-A6C34878D82A}">
                    <a16:rowId xmlns:a16="http://schemas.microsoft.com/office/drawing/2014/main" val="10003"/>
                  </a:ext>
                </a:extLst>
              </a:tr>
            </a:tbl>
          </a:graphicData>
        </a:graphic>
      </p:graphicFrame>
      <p:pic>
        <p:nvPicPr>
          <p:cNvPr id="2054" name="Picture 6" descr="Image result for lean manufactu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0" y="0"/>
            <a:ext cx="523875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947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823" y="-252526"/>
            <a:ext cx="9466748" cy="1325563"/>
          </a:xfrm>
        </p:spPr>
        <p:txBody>
          <a:bodyPr/>
          <a:lstStyle/>
          <a:p>
            <a:r>
              <a:rPr lang="en-US" dirty="0" err="1"/>
              <a:t>Kanban</a:t>
            </a:r>
            <a:r>
              <a:rPr lang="en-US" dirty="0"/>
              <a:t> Process – Basic ceremonies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pic>
        <p:nvPicPr>
          <p:cNvPr id="5122" name="Picture 2" descr="Yodiz-Kanban Project Management Race Track 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5916" y="1156033"/>
            <a:ext cx="8891336" cy="5382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73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6"/>
          <p:cNvSpPr>
            <a:spLocks noGrp="1"/>
          </p:cNvSpPr>
          <p:nvPr>
            <p:ph type="title"/>
          </p:nvPr>
        </p:nvSpPr>
        <p:spPr/>
        <p:txBody>
          <a:bodyPr>
            <a:noAutofit/>
          </a:bodyPr>
          <a:lstStyle/>
          <a:p>
            <a:pPr algn="ctr" eaLnBrk="1" hangingPunct="1"/>
            <a:r>
              <a:rPr lang="en-US" sz="4000" b="1" dirty="0"/>
              <a:t>Work Process Flow or basic Ceremonies of </a:t>
            </a:r>
            <a:r>
              <a:rPr lang="en-US" sz="4000" b="1" dirty="0" err="1"/>
              <a:t>Kanban</a:t>
            </a:r>
            <a:endParaRPr lang="en-US" sz="4000" b="1" dirty="0"/>
          </a:p>
        </p:txBody>
      </p:sp>
      <p:sp>
        <p:nvSpPr>
          <p:cNvPr id="8" name="Content Placeholder 7"/>
          <p:cNvSpPr>
            <a:spLocks noGrp="1"/>
          </p:cNvSpPr>
          <p:nvPr>
            <p:ph idx="1"/>
          </p:nvPr>
        </p:nvSpPr>
        <p:spPr/>
        <p:txBody>
          <a:bodyPr rtlCol="0">
            <a:normAutofit lnSpcReduction="10000"/>
          </a:bodyPr>
          <a:lstStyle/>
          <a:p>
            <a:pPr>
              <a:defRPr/>
            </a:pPr>
            <a:r>
              <a:rPr lang="en-US" dirty="0"/>
              <a:t>Analysis</a:t>
            </a:r>
          </a:p>
          <a:p>
            <a:pPr lvl="1">
              <a:buFont typeface="Arial" pitchFamily="34" charset="0"/>
              <a:buChar char="–"/>
              <a:defRPr/>
            </a:pPr>
            <a:r>
              <a:rPr lang="en-US" dirty="0"/>
              <a:t>Create specification and acceptance criteria </a:t>
            </a:r>
          </a:p>
          <a:p>
            <a:pPr lvl="1">
              <a:buFont typeface="Arial" pitchFamily="34" charset="0"/>
              <a:buChar char="–"/>
              <a:defRPr/>
            </a:pPr>
            <a:r>
              <a:rPr lang="en-US" dirty="0"/>
              <a:t>Product Owners</a:t>
            </a:r>
          </a:p>
          <a:p>
            <a:pPr>
              <a:defRPr/>
            </a:pPr>
            <a:r>
              <a:rPr lang="en-US" dirty="0"/>
              <a:t>Development</a:t>
            </a:r>
          </a:p>
          <a:p>
            <a:pPr lvl="1">
              <a:buFont typeface="Arial" pitchFamily="34" charset="0"/>
              <a:buChar char="–"/>
              <a:defRPr/>
            </a:pPr>
            <a:r>
              <a:rPr lang="en-US" dirty="0"/>
              <a:t>Code features, fix bugs</a:t>
            </a:r>
          </a:p>
          <a:p>
            <a:pPr lvl="1">
              <a:buFont typeface="Arial" pitchFamily="34" charset="0"/>
              <a:buChar char="–"/>
              <a:defRPr/>
            </a:pPr>
            <a:r>
              <a:rPr lang="en-US" dirty="0"/>
              <a:t>Engineering Team</a:t>
            </a:r>
          </a:p>
          <a:p>
            <a:pPr>
              <a:defRPr/>
            </a:pPr>
            <a:r>
              <a:rPr lang="en-US" dirty="0"/>
              <a:t>Test</a:t>
            </a:r>
          </a:p>
          <a:p>
            <a:pPr lvl="1">
              <a:buFont typeface="Arial" pitchFamily="34" charset="0"/>
              <a:buChar char="–"/>
              <a:defRPr/>
            </a:pPr>
            <a:r>
              <a:rPr lang="en-US" dirty="0"/>
              <a:t>Test features and bug fixes</a:t>
            </a:r>
          </a:p>
          <a:p>
            <a:pPr lvl="1">
              <a:buFont typeface="Arial" pitchFamily="34" charset="0"/>
              <a:buChar char="–"/>
              <a:defRPr/>
            </a:pPr>
            <a:r>
              <a:rPr lang="en-US" dirty="0"/>
              <a:t>QA Team</a:t>
            </a:r>
          </a:p>
          <a:p>
            <a:pPr>
              <a:defRPr/>
            </a:pPr>
            <a:r>
              <a:rPr lang="en-US" dirty="0"/>
              <a:t>Merge and Deploy</a:t>
            </a:r>
          </a:p>
          <a:p>
            <a:pPr lvl="1">
              <a:buFont typeface="Arial" pitchFamily="34" charset="0"/>
              <a:buChar char="–"/>
              <a:defRPr/>
            </a:pPr>
            <a:r>
              <a:rPr lang="en-US" dirty="0"/>
              <a:t>Release features and bug fixes to customers</a:t>
            </a:r>
          </a:p>
        </p:txBody>
      </p:sp>
    </p:spTree>
    <p:extLst>
      <p:ext uri="{BB962C8B-B14F-4D97-AF65-F5344CB8AC3E}">
        <p14:creationId xmlns:p14="http://schemas.microsoft.com/office/powerpoint/2010/main" val="4090497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513179"/>
          </a:xfrm>
        </p:spPr>
        <p:txBody>
          <a:bodyPr>
            <a:normAutofit fontScale="90000"/>
          </a:bodyPr>
          <a:lstStyle/>
          <a:p>
            <a:r>
              <a:rPr lang="en-US" dirty="0"/>
              <a:t>Basic Principles of </a:t>
            </a:r>
            <a:r>
              <a:rPr lang="en-US" dirty="0" err="1"/>
              <a:t>Kanban</a:t>
            </a:r>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pic>
        <p:nvPicPr>
          <p:cNvPr id="6146" name="Picture 2" descr="Yodiz-Kanban Project Management "/>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11918" y="967999"/>
            <a:ext cx="8927432" cy="5298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027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1063</Words>
  <Application>Microsoft Macintosh PowerPoint</Application>
  <PresentationFormat>Widescreen</PresentationFormat>
  <Paragraphs>149</Paragraphs>
  <Slides>17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barlow condensed</vt:lpstr>
      <vt:lpstr>Calibri</vt:lpstr>
      <vt:lpstr>Calibri Light</vt:lpstr>
      <vt:lpstr>Georgia</vt:lpstr>
      <vt:lpstr>Open Sans</vt:lpstr>
      <vt:lpstr>Office Theme</vt:lpstr>
      <vt:lpstr>KANBAN   SE Spring 2021 </vt:lpstr>
      <vt:lpstr>Kanban </vt:lpstr>
      <vt:lpstr>Toyota follows Kanban for their production line  </vt:lpstr>
      <vt:lpstr>What is JIT</vt:lpstr>
      <vt:lpstr>Similarities between Agile principles and JIT</vt:lpstr>
      <vt:lpstr>Lean Principles </vt:lpstr>
      <vt:lpstr>Kanban Process – Basic ceremonies </vt:lpstr>
      <vt:lpstr>Work Process Flow or basic Ceremonies of Kanban</vt:lpstr>
      <vt:lpstr>Basic Principles of Kanban</vt:lpstr>
      <vt:lpstr>Why limit the WIP?</vt:lpstr>
      <vt:lpstr>Basic Differences between Scrum and Kanban</vt:lpstr>
      <vt:lpstr>Kanban VS Scrum</vt:lpstr>
      <vt:lpstr>PowerPoint Presentation</vt:lpstr>
      <vt:lpstr>Summarising differences between  Scrum-Kanban</vt:lpstr>
      <vt:lpstr>Kanban (message)Board-example</vt:lpstr>
      <vt:lpstr>Explode large process steps into tasks to improve visibility</vt:lpstr>
      <vt:lpstr>Scrum/Kanban is best fit for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KANBAN </dc:title>
  <dc:creator>User</dc:creator>
  <cp:lastModifiedBy>Noreen Jamil</cp:lastModifiedBy>
  <cp:revision>19</cp:revision>
  <dcterms:created xsi:type="dcterms:W3CDTF">2019-02-14T07:59:45Z</dcterms:created>
  <dcterms:modified xsi:type="dcterms:W3CDTF">2021-05-25T07:09:27Z</dcterms:modified>
</cp:coreProperties>
</file>