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1858" autoAdjust="0"/>
  </p:normalViewPr>
  <p:slideViewPr>
    <p:cSldViewPr>
      <p:cViewPr varScale="1">
        <p:scale>
          <a:sx n="67" d="100"/>
          <a:sy n="67" d="100"/>
        </p:scale>
        <p:origin x="2384"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22EC4-DE42-4246-BCF2-7F36FEED461A}" type="datetimeFigureOut">
              <a:rPr lang="en-US" smtClean="0"/>
              <a:t>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C741D9-99CE-4636-9CEB-AB5467691C1B}" type="slidenum">
              <a:rPr lang="en-US" smtClean="0"/>
              <a:t>‹#›</a:t>
            </a:fld>
            <a:endParaRPr lang="en-US"/>
          </a:p>
        </p:txBody>
      </p:sp>
    </p:spTree>
    <p:extLst>
      <p:ext uri="{BB962C8B-B14F-4D97-AF65-F5344CB8AC3E}">
        <p14:creationId xmlns:p14="http://schemas.microsoft.com/office/powerpoint/2010/main" val="703278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r>
              <a:rPr lang="nl-NL" altLang="en-US" sz="1200">
                <a:solidFill>
                  <a:srgbClr val="000066"/>
                </a:solidFill>
              </a:rPr>
              <a:t>© SE, Architecture, Hans van Vliet</a:t>
            </a:r>
          </a:p>
        </p:txBody>
      </p:sp>
      <p:sp>
        <p:nvSpPr>
          <p:cNvPr id="993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fld id="{A2236EC9-DED4-4086-9439-E1A7359FFC9B}" type="slidenum">
              <a:rPr lang="nl-NL" altLang="en-US" sz="1200">
                <a:solidFill>
                  <a:srgbClr val="000066"/>
                </a:solidFill>
              </a:rPr>
              <a:pPr/>
              <a:t>2</a:t>
            </a:fld>
            <a:endParaRPr lang="nl-NL" altLang="en-US" sz="1200">
              <a:solidFill>
                <a:srgbClr val="000066"/>
              </a:solidFill>
            </a:endParaRPr>
          </a:p>
        </p:txBody>
      </p:sp>
      <p:sp>
        <p:nvSpPr>
          <p:cNvPr id="99332"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99333" name="Rectangle 3"/>
          <p:cNvSpPr>
            <a:spLocks noGrp="1" noChangeArrowheads="1"/>
          </p:cNvSpPr>
          <p:nvPr>
            <p:ph type="body" idx="1"/>
          </p:nvPr>
        </p:nvSpPr>
        <p:spPr>
          <a:xfrm>
            <a:off x="983755" y="4440465"/>
            <a:ext cx="5031878" cy="40141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37" tIns="45518" rIns="91037" bIns="45518"/>
          <a:lstStyle/>
          <a:p>
            <a:pPr defTabSz="756815">
              <a:lnSpc>
                <a:spcPct val="90000"/>
              </a:lnSpc>
              <a:spcBef>
                <a:spcPct val="0"/>
              </a:spcBef>
            </a:pPr>
            <a:r>
              <a:rPr lang="en-US" altLang="en-US" sz="1000"/>
              <a:t>David Garlan and Mary Shaw have cataloged a set of architectural styles that they have observed by examining a collection of existing systems.  Their motivation was the observation that architectural abstractions for complex systems exist, but we do not study or catalog them, as is common in other engineering disciplines.</a:t>
            </a:r>
          </a:p>
          <a:p>
            <a:pPr defTabSz="756815">
              <a:lnSpc>
                <a:spcPct val="90000"/>
              </a:lnSpc>
              <a:spcBef>
                <a:spcPct val="0"/>
              </a:spcBef>
            </a:pPr>
            <a:endParaRPr lang="en-US" altLang="en-US" sz="1000"/>
          </a:p>
          <a:p>
            <a:pPr defTabSz="756815">
              <a:lnSpc>
                <a:spcPct val="90000"/>
              </a:lnSpc>
              <a:spcBef>
                <a:spcPct val="0"/>
              </a:spcBef>
            </a:pPr>
            <a:r>
              <a:rPr lang="en-US" altLang="en-US" sz="1000"/>
              <a:t>Styles not only occur regularly in system designs, but they recur in slightly different forms.  They can be categorized into related groups that share similar characteristics and also tell us the circumstances in which is is appropriate to apply a style.  However, there is neither a complete list of styles nor a unique, non-overlapping list:  styles overlap.  Systems exhibit multiple styles at once.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r>
              <a:rPr lang="nl-NL" altLang="en-US" sz="1200">
                <a:solidFill>
                  <a:srgbClr val="000066"/>
                </a:solidFill>
              </a:rPr>
              <a:t>© SE, Architecture, Hans van Vliet</a:t>
            </a:r>
          </a:p>
        </p:txBody>
      </p:sp>
      <p:sp>
        <p:nvSpPr>
          <p:cNvPr id="1198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fld id="{52FC3672-2B46-404C-A381-163E9AD7243A}" type="slidenum">
              <a:rPr lang="nl-NL" altLang="en-US" sz="1200">
                <a:solidFill>
                  <a:srgbClr val="000066"/>
                </a:solidFill>
              </a:rPr>
              <a:pPr/>
              <a:t>11</a:t>
            </a:fld>
            <a:endParaRPr lang="nl-NL" altLang="en-US" sz="1200">
              <a:solidFill>
                <a:srgbClr val="000066"/>
              </a:solidFill>
            </a:endParaRPr>
          </a:p>
        </p:txBody>
      </p:sp>
      <p:sp>
        <p:nvSpPr>
          <p:cNvPr id="119812"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19813" name="Rectangle 3"/>
          <p:cNvSpPr>
            <a:spLocks noGrp="1" noChangeArrowheads="1"/>
          </p:cNvSpPr>
          <p:nvPr>
            <p:ph type="body" idx="1"/>
          </p:nvPr>
        </p:nvSpPr>
        <p:spPr>
          <a:xfrm>
            <a:off x="983755" y="4440465"/>
            <a:ext cx="5031878" cy="40141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37" tIns="45518" rIns="91037" bIns="45518"/>
          <a:lstStyle/>
          <a:p>
            <a:pPr defTabSz="756815">
              <a:lnSpc>
                <a:spcPct val="90000"/>
              </a:lnSpc>
              <a:spcBef>
                <a:spcPct val="0"/>
              </a:spcBef>
            </a:pPr>
            <a:r>
              <a:rPr lang="en-US" altLang="en-US" sz="1000"/>
              <a:t>The data-centered style shown here has a </a:t>
            </a:r>
            <a:r>
              <a:rPr lang="en-US" altLang="en-US" sz="1000" b="1"/>
              <a:t>passive repository</a:t>
            </a:r>
            <a:r>
              <a:rPr lang="en-US" altLang="en-US" sz="1000"/>
              <a:t> (you can tell this because</a:t>
            </a:r>
            <a:r>
              <a:rPr lang="en-US" altLang="en-US" sz="1000" b="1"/>
              <a:t> no control enters it</a:t>
            </a:r>
            <a:r>
              <a:rPr lang="en-US" altLang="en-US" sz="1000"/>
              <a:t>).  At the heart of this style is a centralized data store that communicates with a number of clients.  The </a:t>
            </a:r>
            <a:r>
              <a:rPr lang="en-US" altLang="en-US" sz="1000" b="1"/>
              <a:t>means of communication</a:t>
            </a:r>
            <a:r>
              <a:rPr lang="en-US" altLang="en-US" sz="1000"/>
              <a:t> (sometimes called the coordination model)</a:t>
            </a:r>
            <a:r>
              <a:rPr lang="en-US" altLang="en-US" sz="1000" b="1"/>
              <a:t> distinguishes the two subtypes</a:t>
            </a:r>
            <a:r>
              <a:rPr lang="en-US" altLang="en-US" sz="1000"/>
              <a:t>: </a:t>
            </a:r>
            <a:r>
              <a:rPr lang="en-US" altLang="en-US" sz="1000" b="1"/>
              <a:t> repository (the one shown above</a:t>
            </a:r>
            <a:r>
              <a:rPr lang="en-US" altLang="en-US" sz="1000"/>
              <a:t>) and blackboard.  A </a:t>
            </a:r>
            <a:r>
              <a:rPr lang="en-US" altLang="en-US" sz="1000" b="1"/>
              <a:t>blackboard sends notification to subscribers when data of interest changes</a:t>
            </a:r>
            <a:r>
              <a:rPr lang="en-US" altLang="en-US" sz="1000"/>
              <a:t>, and thus, is active.  A blackboard differs from the figure shown above in that it would be drawn with control arrows emanating from the shared data.</a:t>
            </a:r>
          </a:p>
          <a:p>
            <a:pPr defTabSz="756815">
              <a:lnSpc>
                <a:spcPct val="90000"/>
              </a:lnSpc>
              <a:spcBef>
                <a:spcPct val="0"/>
              </a:spcBef>
            </a:pPr>
            <a:endParaRPr lang="en-US" altLang="en-US" sz="1000"/>
          </a:p>
          <a:p>
            <a:pPr defTabSz="756815">
              <a:lnSpc>
                <a:spcPct val="90000"/>
              </a:lnSpc>
              <a:spcBef>
                <a:spcPct val="0"/>
              </a:spcBef>
            </a:pPr>
            <a:r>
              <a:rPr lang="en-US" altLang="en-US" sz="1000"/>
              <a:t>Note that when the clients are built as independently executing processes, what we have is a client-serve/peer-to-peer style that belongs in the independent-component section of the style catalog.  Thus, we see that styles are not rigidly separated from one another.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r>
              <a:rPr lang="nl-NL" altLang="en-US" sz="1200">
                <a:solidFill>
                  <a:srgbClr val="000066"/>
                </a:solidFill>
              </a:rPr>
              <a:t>© SE, Architecture, Hans van Vliet</a:t>
            </a:r>
          </a:p>
        </p:txBody>
      </p:sp>
      <p:sp>
        <p:nvSpPr>
          <p:cNvPr id="1218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fld id="{1D26BE78-DFAC-41A8-97DA-10381CDBEB89}" type="slidenum">
              <a:rPr lang="nl-NL" altLang="en-US" sz="1200">
                <a:solidFill>
                  <a:srgbClr val="000066"/>
                </a:solidFill>
              </a:rPr>
              <a:pPr/>
              <a:t>12</a:t>
            </a:fld>
            <a:endParaRPr lang="nl-NL" altLang="en-US" sz="1200">
              <a:solidFill>
                <a:srgbClr val="000066"/>
              </a:solidFill>
            </a:endParaRPr>
          </a:p>
        </p:txBody>
      </p:sp>
      <p:sp>
        <p:nvSpPr>
          <p:cNvPr id="121860"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21861" name="Rectangle 3"/>
          <p:cNvSpPr>
            <a:spLocks noGrp="1" noChangeArrowheads="1"/>
          </p:cNvSpPr>
          <p:nvPr>
            <p:ph type="body" idx="1"/>
          </p:nvPr>
        </p:nvSpPr>
        <p:spPr>
          <a:xfrm>
            <a:off x="983755" y="4440465"/>
            <a:ext cx="5031878" cy="40141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37" tIns="45518" rIns="91037" bIns="45518"/>
          <a:lstStyle/>
          <a:p>
            <a:pPr defTabSz="756815">
              <a:lnSpc>
                <a:spcPct val="90000"/>
              </a:lnSpc>
              <a:spcBef>
                <a:spcPct val="0"/>
              </a:spcBef>
            </a:pPr>
            <a:r>
              <a:rPr lang="en-US" altLang="en-US" sz="1000"/>
              <a:t>A blackboard </a:t>
            </a:r>
            <a:r>
              <a:rPr lang="en-US" altLang="en-US" sz="1000" b="1"/>
              <a:t>sends notification to subscribers when data of interest changes</a:t>
            </a:r>
            <a:r>
              <a:rPr lang="en-US" altLang="en-US" sz="1000"/>
              <a:t>, and thus, is</a:t>
            </a:r>
            <a:r>
              <a:rPr lang="en-US" altLang="en-US" sz="1000" b="1"/>
              <a:t> activ</a:t>
            </a:r>
            <a:r>
              <a:rPr lang="en-US" altLang="en-US" sz="1000"/>
              <a:t>e (like Yahoo groups). A blackboard is drawn with </a:t>
            </a:r>
            <a:r>
              <a:rPr lang="en-US" altLang="en-US" sz="1000" b="1"/>
              <a:t>control arrows</a:t>
            </a:r>
            <a:r>
              <a:rPr lang="en-US" altLang="en-US" sz="1000"/>
              <a:t> emanating</a:t>
            </a:r>
            <a:r>
              <a:rPr lang="en-US" altLang="en-US" sz="1000" b="1"/>
              <a:t> from </a:t>
            </a:r>
            <a:r>
              <a:rPr lang="en-US" altLang="en-US" sz="1000"/>
              <a:t>the shared data.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r>
              <a:rPr lang="nl-NL" altLang="en-US" sz="1200">
                <a:solidFill>
                  <a:srgbClr val="000066"/>
                </a:solidFill>
              </a:rPr>
              <a:t>© SE, Architecture, Hans van Vliet</a:t>
            </a:r>
          </a:p>
        </p:txBody>
      </p:sp>
      <p:sp>
        <p:nvSpPr>
          <p:cNvPr id="1239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fld id="{2E4BDA87-1F95-435F-92C9-0BD1F81FBA02}" type="slidenum">
              <a:rPr lang="nl-NL" altLang="en-US" sz="1200">
                <a:solidFill>
                  <a:srgbClr val="000066"/>
                </a:solidFill>
              </a:rPr>
              <a:pPr/>
              <a:t>13</a:t>
            </a:fld>
            <a:endParaRPr lang="nl-NL" altLang="en-US" sz="1200">
              <a:solidFill>
                <a:srgbClr val="000066"/>
              </a:solidFill>
            </a:endParaRPr>
          </a:p>
        </p:txBody>
      </p:sp>
      <p:sp>
        <p:nvSpPr>
          <p:cNvPr id="123908" name="Rectangle 2"/>
          <p:cNvSpPr>
            <a:spLocks noGrp="1" noRot="1" noChangeAspect="1" noChangeArrowheads="1" noTextEdit="1"/>
          </p:cNvSpPr>
          <p:nvPr>
            <p:ph type="sldImg"/>
          </p:nvPr>
        </p:nvSpPr>
        <p:spPr>
          <a:xfrm>
            <a:off x="1144588" y="684213"/>
            <a:ext cx="4570412" cy="3429000"/>
          </a:xfrm>
          <a:ln/>
        </p:spPr>
      </p:sp>
      <p:sp>
        <p:nvSpPr>
          <p:cNvPr id="123909" name="Rectangle 3"/>
          <p:cNvSpPr>
            <a:spLocks noGrp="1" noChangeArrowheads="1"/>
          </p:cNvSpPr>
          <p:nvPr>
            <p:ph type="body" idx="1"/>
          </p:nvPr>
        </p:nvSpPr>
        <p:spPr>
          <a:xfrm>
            <a:off x="913805" y="4343703"/>
            <a:ext cx="5030391"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An Enhanced form of Blackboard: see </a:t>
            </a:r>
            <a:r>
              <a:rPr lang="en-US" altLang="en-US" b="1"/>
              <a:t>control</a:t>
            </a:r>
            <a:r>
              <a:rPr lang="en-US" altLang="en-US"/>
              <a:t> section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r>
              <a:rPr lang="nl-NL" altLang="en-US" sz="1200">
                <a:solidFill>
                  <a:srgbClr val="000066"/>
                </a:solidFill>
              </a:rPr>
              <a:t>© SE, Architecture, Hans van Vliet</a:t>
            </a:r>
          </a:p>
        </p:txBody>
      </p:sp>
      <p:sp>
        <p:nvSpPr>
          <p:cNvPr id="1259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fld id="{B2AAB529-3DF9-4EFF-B54A-6ED82DA08F6D}" type="slidenum">
              <a:rPr lang="nl-NL" altLang="en-US" sz="1200">
                <a:solidFill>
                  <a:srgbClr val="000066"/>
                </a:solidFill>
              </a:rPr>
              <a:pPr/>
              <a:t>14</a:t>
            </a:fld>
            <a:endParaRPr lang="nl-NL" altLang="en-US" sz="1200">
              <a:solidFill>
                <a:srgbClr val="000066"/>
              </a:solidFill>
            </a:endParaRPr>
          </a:p>
        </p:txBody>
      </p:sp>
      <p:sp>
        <p:nvSpPr>
          <p:cNvPr id="125956"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25957" name="Rectangle 3"/>
          <p:cNvSpPr>
            <a:spLocks noGrp="1" noChangeArrowheads="1"/>
          </p:cNvSpPr>
          <p:nvPr>
            <p:ph type="body" idx="1"/>
          </p:nvPr>
        </p:nvSpPr>
        <p:spPr>
          <a:xfrm>
            <a:off x="983755" y="4440465"/>
            <a:ext cx="5204519" cy="40141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37" tIns="45518" rIns="91037" bIns="45518"/>
          <a:lstStyle/>
          <a:p>
            <a:pPr defTabSz="756815">
              <a:lnSpc>
                <a:spcPct val="90000"/>
              </a:lnSpc>
              <a:spcBef>
                <a:spcPct val="0"/>
              </a:spcBef>
            </a:pPr>
            <a:r>
              <a:rPr lang="en-US" altLang="en-US" sz="1000"/>
              <a:t>Virtual machine architectures have the goal of achieving the quality of portability.  Virtual machines are software styles that simulate some functionality that is not native to the hardware and/or software on which it is implemented.  This can be useful in a number of ways.  It can allow one to simulate (and test) platforms that have not yet been built (such as new hardware), and it can simulate “disaster” modes (as is common in flight simulators and safety-critical systems) that would be too complex, costly, or dangerous to test with the real system.</a:t>
            </a:r>
          </a:p>
          <a:p>
            <a:pPr defTabSz="756815">
              <a:lnSpc>
                <a:spcPct val="90000"/>
              </a:lnSpc>
              <a:spcBef>
                <a:spcPct val="0"/>
              </a:spcBef>
            </a:pPr>
            <a:endParaRPr lang="en-US" altLang="en-US" sz="1000"/>
          </a:p>
          <a:p>
            <a:pPr defTabSz="756815">
              <a:lnSpc>
                <a:spcPct val="90000"/>
              </a:lnSpc>
              <a:spcBef>
                <a:spcPct val="0"/>
              </a:spcBef>
            </a:pPr>
            <a:r>
              <a:rPr lang="en-US" altLang="en-US" sz="1000"/>
              <a:t>Common examples of virtual machines are interpreters, rule-based systems, syntactic shells, and command language processors.  For example, the Java language is built to run on top of the Java Virtual Machine, which allows the language to be platform independent.  The figure on the following slide shows the structure of the virtual machine.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r>
              <a:rPr lang="nl-NL" altLang="en-US" sz="1200">
                <a:solidFill>
                  <a:srgbClr val="000066"/>
                </a:solidFill>
              </a:rPr>
              <a:t>© SE, Architecture, Hans van Vliet</a:t>
            </a:r>
          </a:p>
        </p:txBody>
      </p:sp>
      <p:sp>
        <p:nvSpPr>
          <p:cNvPr id="1280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fld id="{1D38D966-FA30-4DBA-BEE4-D5F4E7C3DA3D}" type="slidenum">
              <a:rPr lang="nl-NL" altLang="en-US" sz="1200">
                <a:solidFill>
                  <a:srgbClr val="000066"/>
                </a:solidFill>
              </a:rPr>
              <a:pPr/>
              <a:t>15</a:t>
            </a:fld>
            <a:endParaRPr lang="nl-NL" altLang="en-US" sz="1200">
              <a:solidFill>
                <a:srgbClr val="000066"/>
              </a:solidFill>
            </a:endParaRPr>
          </a:p>
        </p:txBody>
      </p:sp>
      <p:sp>
        <p:nvSpPr>
          <p:cNvPr id="128004"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28005" name="Rectangle 3"/>
          <p:cNvSpPr>
            <a:spLocks noGrp="1" noChangeArrowheads="1"/>
          </p:cNvSpPr>
          <p:nvPr>
            <p:ph type="body" idx="1"/>
          </p:nvPr>
        </p:nvSpPr>
        <p:spPr>
          <a:xfrm>
            <a:off x="983755" y="4440465"/>
            <a:ext cx="5031878" cy="40141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37" tIns="45518" rIns="91037" bIns="45518"/>
          <a:lstStyle/>
          <a:p>
            <a:pPr defTabSz="756815">
              <a:lnSpc>
                <a:spcPct val="90000"/>
              </a:lnSpc>
              <a:spcBef>
                <a:spcPct val="0"/>
              </a:spcBef>
            </a:pPr>
            <a:r>
              <a:rPr lang="en-US" altLang="en-US" sz="1000"/>
              <a:t>The figure shows three kinds of data:  </a:t>
            </a:r>
            <a:r>
              <a:rPr lang="en-US" altLang="en-US" sz="1000" b="1"/>
              <a:t>the program being interpreted</a:t>
            </a:r>
            <a:r>
              <a:rPr lang="en-US" altLang="en-US" sz="1000"/>
              <a:t>, the </a:t>
            </a:r>
            <a:r>
              <a:rPr lang="en-US" altLang="en-US" sz="1000" b="1"/>
              <a:t>program’s data</a:t>
            </a:r>
            <a:r>
              <a:rPr lang="en-US" altLang="en-US" sz="1000"/>
              <a:t> (such as the</a:t>
            </a:r>
            <a:r>
              <a:rPr lang="en-US" altLang="en-US" sz="1000" i="1"/>
              <a:t> values of variables</a:t>
            </a:r>
            <a:r>
              <a:rPr lang="en-US" altLang="en-US" sz="1000"/>
              <a:t> assigned in the execution of the program), and the internal </a:t>
            </a:r>
            <a:r>
              <a:rPr lang="en-US" altLang="en-US" sz="1000" b="1"/>
              <a:t>state of the interprete</a:t>
            </a:r>
            <a:r>
              <a:rPr lang="en-US" altLang="en-US" sz="1000"/>
              <a:t>r (such as the </a:t>
            </a:r>
            <a:r>
              <a:rPr lang="en-US" altLang="en-US" sz="1000" i="1"/>
              <a:t>values of registers</a:t>
            </a:r>
            <a:r>
              <a:rPr lang="en-US" altLang="en-US" sz="1000"/>
              <a:t> or the </a:t>
            </a:r>
            <a:r>
              <a:rPr lang="en-US" altLang="en-US" sz="1000" i="1"/>
              <a:t>current statement</a:t>
            </a:r>
            <a:r>
              <a:rPr lang="en-US" altLang="en-US" sz="1000"/>
              <a:t> being executed).</a:t>
            </a:r>
          </a:p>
          <a:p>
            <a:pPr defTabSz="756815">
              <a:lnSpc>
                <a:spcPct val="90000"/>
              </a:lnSpc>
              <a:spcBef>
                <a:spcPct val="0"/>
              </a:spcBef>
            </a:pPr>
            <a:endParaRPr lang="en-US" altLang="en-US" sz="1000"/>
          </a:p>
          <a:p>
            <a:pPr defTabSz="756815">
              <a:lnSpc>
                <a:spcPct val="90000"/>
              </a:lnSpc>
              <a:spcBef>
                <a:spcPct val="0"/>
              </a:spcBef>
            </a:pPr>
            <a:r>
              <a:rPr lang="en-US" altLang="en-US" sz="1000"/>
              <a:t>The interpretation engine selects an instruction from the program being interpreted, updates its internal state, and based on the instruction, potentially updates the program’s data.</a:t>
            </a:r>
          </a:p>
          <a:p>
            <a:pPr defTabSz="756815">
              <a:lnSpc>
                <a:spcPct val="90000"/>
              </a:lnSpc>
              <a:spcBef>
                <a:spcPct val="0"/>
              </a:spcBef>
            </a:pPr>
            <a:endParaRPr lang="en-US" altLang="en-US" sz="1000"/>
          </a:p>
          <a:p>
            <a:pPr defTabSz="756815">
              <a:lnSpc>
                <a:spcPct val="90000"/>
              </a:lnSpc>
              <a:spcBef>
                <a:spcPct val="0"/>
              </a:spcBef>
            </a:pPr>
            <a:r>
              <a:rPr lang="en-US" altLang="en-US" sz="1000"/>
              <a:t>Executing a program via an interpreter adds flexibility through the ability to interrupt and query the program and introduce modifications at runtime, but there is a performance cost because of the additional computation involved in execution.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r>
              <a:rPr lang="nl-NL" altLang="en-US" sz="1200">
                <a:solidFill>
                  <a:srgbClr val="000066"/>
                </a:solidFill>
              </a:rPr>
              <a:t>© SE, Architecture, Hans van Vliet</a:t>
            </a:r>
          </a:p>
        </p:txBody>
      </p:sp>
      <p:sp>
        <p:nvSpPr>
          <p:cNvPr id="1300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fld id="{176FD9E1-11B8-4DC2-9A25-A0C7EC8C2489}" type="slidenum">
              <a:rPr lang="nl-NL" altLang="en-US" sz="1200">
                <a:solidFill>
                  <a:srgbClr val="000066"/>
                </a:solidFill>
              </a:rPr>
              <a:pPr/>
              <a:t>16</a:t>
            </a:fld>
            <a:endParaRPr lang="nl-NL" altLang="en-US" sz="1200">
              <a:solidFill>
                <a:srgbClr val="000066"/>
              </a:solidFill>
            </a:endParaRPr>
          </a:p>
        </p:txBody>
      </p:sp>
      <p:sp>
        <p:nvSpPr>
          <p:cNvPr id="130052"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30053" name="Rectangle 3"/>
          <p:cNvSpPr>
            <a:spLocks noGrp="1" noChangeArrowheads="1"/>
          </p:cNvSpPr>
          <p:nvPr>
            <p:ph type="body" idx="1"/>
          </p:nvPr>
        </p:nvSpPr>
        <p:spPr>
          <a:xfrm>
            <a:off x="983755" y="4440465"/>
            <a:ext cx="5031878" cy="40141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37" tIns="45518" rIns="91037" bIns="45518"/>
          <a:lstStyle/>
          <a:p>
            <a:pPr defTabSz="756815">
              <a:lnSpc>
                <a:spcPct val="90000"/>
              </a:lnSpc>
              <a:spcBef>
                <a:spcPct val="0"/>
              </a:spcBef>
            </a:pPr>
            <a:r>
              <a:rPr lang="en-US" altLang="en-US" sz="1000"/>
              <a:t>Call-and-return architectures have the goal of achieving the qualities of modifiability and scalability.  Call and return architectures have been the dominant architectural style in large software systems for the past 30 years.  However, within this style are a number of substyles, each of which has interesting features.</a:t>
            </a:r>
          </a:p>
          <a:p>
            <a:pPr defTabSz="756815">
              <a:lnSpc>
                <a:spcPct val="90000"/>
              </a:lnSpc>
              <a:spcBef>
                <a:spcPct val="0"/>
              </a:spcBef>
            </a:pPr>
            <a:endParaRPr lang="en-US" altLang="en-US" sz="1000"/>
          </a:p>
          <a:p>
            <a:pPr defTabSz="756815">
              <a:lnSpc>
                <a:spcPct val="90000"/>
              </a:lnSpc>
              <a:spcBef>
                <a:spcPct val="0"/>
              </a:spcBef>
            </a:pPr>
            <a:r>
              <a:rPr lang="en-US" altLang="en-US" sz="1000" i="1"/>
              <a:t>The substyle section of this slide is a roadmap.  The next three slides examine the main-program-and-subroutine substyle, the object-oriented substyle, and layered hierarchies of call-and-return styles.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r>
              <a:rPr lang="nl-NL" altLang="en-US" sz="1200">
                <a:solidFill>
                  <a:srgbClr val="000066"/>
                </a:solidFill>
              </a:rPr>
              <a:t>© SE, Architecture, Hans van Vliet</a:t>
            </a:r>
          </a:p>
        </p:txBody>
      </p:sp>
      <p:sp>
        <p:nvSpPr>
          <p:cNvPr id="1320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fld id="{E644AB6B-9C69-4A1A-956F-7D79DE521C2C}" type="slidenum">
              <a:rPr lang="nl-NL" altLang="en-US" sz="1200">
                <a:solidFill>
                  <a:srgbClr val="000066"/>
                </a:solidFill>
              </a:rPr>
              <a:pPr/>
              <a:t>17</a:t>
            </a:fld>
            <a:endParaRPr lang="nl-NL" altLang="en-US" sz="1200">
              <a:solidFill>
                <a:srgbClr val="000066"/>
              </a:solidFill>
            </a:endParaRPr>
          </a:p>
        </p:txBody>
      </p:sp>
      <p:sp>
        <p:nvSpPr>
          <p:cNvPr id="132100"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32101" name="Rectangle 3"/>
          <p:cNvSpPr>
            <a:spLocks noGrp="1" noChangeArrowheads="1"/>
          </p:cNvSpPr>
          <p:nvPr>
            <p:ph type="body" idx="1"/>
          </p:nvPr>
        </p:nvSpPr>
        <p:spPr>
          <a:xfrm>
            <a:off x="983755" y="4440465"/>
            <a:ext cx="5031878" cy="40141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37" tIns="45518" rIns="91037" bIns="45518"/>
          <a:lstStyle/>
          <a:p>
            <a:pPr defTabSz="756815">
              <a:lnSpc>
                <a:spcPct val="90000"/>
              </a:lnSpc>
              <a:spcBef>
                <a:spcPct val="0"/>
              </a:spcBef>
            </a:pPr>
            <a:r>
              <a:rPr lang="en-US" altLang="en-US" sz="1000"/>
              <a:t>The main-program-and-subroutine architecture, as shown in the figure above, is the classical programming paradigm.  The goal is to decompose a program into smaller pieces to help achieve modifiability and enable reuse.</a:t>
            </a:r>
          </a:p>
          <a:p>
            <a:pPr defTabSz="756815">
              <a:lnSpc>
                <a:spcPct val="90000"/>
              </a:lnSpc>
              <a:spcBef>
                <a:spcPct val="0"/>
              </a:spcBef>
            </a:pPr>
            <a:endParaRPr lang="en-US" altLang="en-US" sz="1000"/>
          </a:p>
          <a:p>
            <a:pPr defTabSz="756815">
              <a:lnSpc>
                <a:spcPct val="90000"/>
              </a:lnSpc>
              <a:spcBef>
                <a:spcPct val="0"/>
              </a:spcBef>
            </a:pPr>
            <a:r>
              <a:rPr lang="en-US" altLang="en-US" sz="1000"/>
              <a:t>A program is decomposed hierarchically.  There is typically a single thread of control and each component in the hierarchy gets this control (optionally along with some data) from its parent and passes it along to its children.  In addition to facilitating modifiability, this hierarchy of subroutines also enables independent development of various parts of the program to be developed separately by different work teams.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r>
              <a:rPr lang="nl-NL" altLang="en-US" sz="1200">
                <a:solidFill>
                  <a:srgbClr val="000066"/>
                </a:solidFill>
              </a:rPr>
              <a:t>© SE, Architecture, Hans van Vliet</a:t>
            </a:r>
          </a:p>
        </p:txBody>
      </p:sp>
      <p:sp>
        <p:nvSpPr>
          <p:cNvPr id="134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fld id="{CEA913B2-936B-499F-9997-A702FD815902}" type="slidenum">
              <a:rPr lang="nl-NL" altLang="en-US" sz="1200">
                <a:solidFill>
                  <a:srgbClr val="000066"/>
                </a:solidFill>
              </a:rPr>
              <a:pPr/>
              <a:t>18</a:t>
            </a:fld>
            <a:endParaRPr lang="nl-NL" altLang="en-US" sz="1200">
              <a:solidFill>
                <a:srgbClr val="000066"/>
              </a:solidFill>
            </a:endParaRPr>
          </a:p>
        </p:txBody>
      </p:sp>
      <p:sp>
        <p:nvSpPr>
          <p:cNvPr id="134148"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34149" name="Rectangle 3"/>
          <p:cNvSpPr>
            <a:spLocks noGrp="1" noChangeArrowheads="1"/>
          </p:cNvSpPr>
          <p:nvPr>
            <p:ph type="body" idx="1"/>
          </p:nvPr>
        </p:nvSpPr>
        <p:spPr>
          <a:xfrm>
            <a:off x="983755" y="4440465"/>
            <a:ext cx="5031878" cy="40141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37" tIns="45518" rIns="91037" bIns="45518"/>
          <a:lstStyle/>
          <a:p>
            <a:pPr defTabSz="756815">
              <a:lnSpc>
                <a:spcPct val="90000"/>
              </a:lnSpc>
              <a:spcBef>
                <a:spcPct val="0"/>
              </a:spcBef>
            </a:pPr>
            <a:r>
              <a:rPr lang="en-US" altLang="en-US" sz="1000" dirty="0"/>
              <a:t>The </a:t>
            </a:r>
            <a:r>
              <a:rPr lang="en-US" altLang="en-US" sz="1000" b="1" dirty="0"/>
              <a:t>object-oriented</a:t>
            </a:r>
            <a:r>
              <a:rPr lang="en-US" altLang="en-US" sz="1000" dirty="0"/>
              <a:t> or </a:t>
            </a:r>
            <a:r>
              <a:rPr lang="en-US" altLang="en-US" sz="1000" b="1" dirty="0"/>
              <a:t>abstract data types</a:t>
            </a:r>
            <a:r>
              <a:rPr lang="en-US" altLang="en-US" sz="1000" dirty="0"/>
              <a:t> systems, as shown in the figure above, are the modern version of call-and-return architectures.  The </a:t>
            </a:r>
            <a:r>
              <a:rPr lang="en-US" altLang="en-US" sz="1000" b="1" dirty="0"/>
              <a:t>object-oriented</a:t>
            </a:r>
            <a:r>
              <a:rPr lang="en-US" altLang="en-US" sz="1000" dirty="0"/>
              <a:t> paradigm, like the </a:t>
            </a:r>
            <a:r>
              <a:rPr lang="en-US" altLang="en-US" sz="1000" b="1" dirty="0"/>
              <a:t>abstract data type</a:t>
            </a:r>
            <a:r>
              <a:rPr lang="en-US" altLang="en-US" sz="1000" dirty="0"/>
              <a:t> paradigm</a:t>
            </a:r>
            <a:r>
              <a:rPr lang="en-US" altLang="en-US" sz="1000" b="1" dirty="0"/>
              <a:t> from which it evolved</a:t>
            </a:r>
            <a:r>
              <a:rPr lang="en-US" altLang="en-US" sz="1000" dirty="0"/>
              <a:t>, emphasizes the bundling of data and the knowledge of how to manipulate and access that data.  The goal is to achieve the quality of modifiability.  This bundle is an </a:t>
            </a:r>
            <a:r>
              <a:rPr lang="en-US" altLang="en-US" sz="1000" b="1" i="1" dirty="0"/>
              <a:t>encapsulation</a:t>
            </a:r>
            <a:r>
              <a:rPr lang="en-US" altLang="en-US" sz="1000" dirty="0"/>
              <a:t> that hides its internal secrets from its environment.  Access to the object is allowed only through provided operations, typically known as methods, which are constrained forms of procedure calls.  This encapsulation promotes reuse and modifiability, principally because it promotes separation of concerns:  the user of a service need not know, and should not know, anything about how that service is implemented.  The main features that </a:t>
            </a:r>
            <a:r>
              <a:rPr lang="en-US" altLang="en-US" sz="1000" b="1" dirty="0"/>
              <a:t>distinguish</a:t>
            </a:r>
            <a:r>
              <a:rPr lang="en-US" altLang="en-US" sz="1000" dirty="0"/>
              <a:t> the object-oriented paradigm from abstract data types are</a:t>
            </a:r>
            <a:r>
              <a:rPr lang="en-US" altLang="en-US" sz="1000" b="1" dirty="0"/>
              <a:t> inheritance</a:t>
            </a:r>
            <a:r>
              <a:rPr lang="en-US" altLang="en-US" sz="1000" dirty="0"/>
              <a:t> (the hierarchical sharing of definitions and code) and </a:t>
            </a:r>
            <a:r>
              <a:rPr lang="en-US" altLang="en-US" sz="1000" b="1" dirty="0"/>
              <a:t>polymorphism </a:t>
            </a:r>
            <a:r>
              <a:rPr lang="en-US" altLang="en-US" sz="1000" dirty="0"/>
              <a:t>(the ability to determine the semantics of an operation at runtime).</a:t>
            </a:r>
          </a:p>
          <a:p>
            <a:pPr defTabSz="756815">
              <a:lnSpc>
                <a:spcPct val="90000"/>
              </a:lnSpc>
              <a:spcBef>
                <a:spcPct val="0"/>
              </a:spcBef>
            </a:pPr>
            <a:r>
              <a:rPr lang="en-US" altLang="en-US" sz="900" dirty="0"/>
              <a:t>an object needs to know the</a:t>
            </a:r>
            <a:r>
              <a:rPr lang="en-US" altLang="en-US" sz="900" b="1" dirty="0"/>
              <a:t> identity of the called objects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r>
              <a:rPr lang="nl-NL" altLang="en-US" sz="1200">
                <a:solidFill>
                  <a:srgbClr val="000066"/>
                </a:solidFill>
              </a:rPr>
              <a:t>© SE, Architecture, Hans van Vliet</a:t>
            </a:r>
          </a:p>
        </p:txBody>
      </p:sp>
      <p:sp>
        <p:nvSpPr>
          <p:cNvPr id="1361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fld id="{7BC26D6D-FB6D-4A6E-9B27-A3C15F5FB419}" type="slidenum">
              <a:rPr lang="nl-NL" altLang="en-US" sz="1200">
                <a:solidFill>
                  <a:srgbClr val="000066"/>
                </a:solidFill>
              </a:rPr>
              <a:pPr/>
              <a:t>19</a:t>
            </a:fld>
            <a:endParaRPr lang="nl-NL" altLang="en-US" sz="1200">
              <a:solidFill>
                <a:srgbClr val="000066"/>
              </a:solidFill>
            </a:endParaRPr>
          </a:p>
        </p:txBody>
      </p:sp>
      <p:sp>
        <p:nvSpPr>
          <p:cNvPr id="136196"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36197" name="Rectangle 3"/>
          <p:cNvSpPr>
            <a:spLocks noGrp="1" noChangeArrowheads="1"/>
          </p:cNvSpPr>
          <p:nvPr>
            <p:ph type="body" idx="1"/>
          </p:nvPr>
        </p:nvSpPr>
        <p:spPr>
          <a:xfrm>
            <a:off x="983755" y="4440465"/>
            <a:ext cx="5031878" cy="40141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37" tIns="45518" rIns="91037" bIns="45518"/>
          <a:lstStyle/>
          <a:p>
            <a:pPr defTabSz="756815">
              <a:lnSpc>
                <a:spcPct val="90000"/>
              </a:lnSpc>
              <a:spcBef>
                <a:spcPct val="0"/>
              </a:spcBef>
            </a:pPr>
            <a:r>
              <a:rPr lang="en-US" altLang="en-US" sz="1000"/>
              <a:t>Layered systems, as shown in the figure above, are ones in which components are assigned to layers to control intercomponent interaction.  In the pure version of this substyle, each level communicates only with its immediate neighbors.  The goal is to achieve the qualities of modifiability, reuse, and (usually) portability.  The lowest layer provides some core functionality, such as hardware, or an operating system kernel.  Each successive layer is built on its predecessor, hiding the lower layer and providing some services that the upper layers make use of.  The upper layers often provide virtual machines themselves:  complete sets of coherent functionality upon which an application, or a more complex virtual machine, can be built.</a:t>
            </a:r>
          </a:p>
          <a:p>
            <a:pPr defTabSz="756815">
              <a:lnSpc>
                <a:spcPct val="90000"/>
              </a:lnSpc>
              <a:spcBef>
                <a:spcPct val="0"/>
              </a:spcBef>
            </a:pPr>
            <a:endParaRPr lang="en-US" altLang="en-US" sz="1000"/>
          </a:p>
          <a:p>
            <a:pPr defTabSz="756815">
              <a:lnSpc>
                <a:spcPct val="90000"/>
              </a:lnSpc>
              <a:spcBef>
                <a:spcPct val="0"/>
              </a:spcBef>
            </a:pPr>
            <a:r>
              <a:rPr lang="en-US" altLang="en-US" sz="1000"/>
              <a:t>In practice, layered systems are frequently not “pure;” functions in one layer may talk to functions in layers other than its immediate neighbors.  This is called layer bridging, and this practice is used where runtime efficiency is of concern (and the overhead of sending a request through many layers of software cannot be absorbed).  But</a:t>
            </a:r>
            <a:r>
              <a:rPr lang="en-US" altLang="en-US" sz="1000" b="1"/>
              <a:t> layer bridging compromises</a:t>
            </a:r>
            <a:r>
              <a:rPr lang="en-US" altLang="en-US" sz="1000"/>
              <a:t> the model.  If a supposedly portable system is built on a virtual machine - an abstraction of the underlying hardware and software - layer bridging (the direct use of some kernel-level concept, bypassing the portability layer) will make the</a:t>
            </a:r>
            <a:r>
              <a:rPr lang="en-US" altLang="en-US" sz="1000" b="1"/>
              <a:t> effort of porting the software greater (difficult/complex)</a:t>
            </a:r>
            <a:r>
              <a:rPr lang="en-US" altLang="en-US" sz="1000"/>
              <a:t>.  On the other hand, if the layering is pure, porting the system involves </a:t>
            </a:r>
            <a:r>
              <a:rPr lang="en-US" altLang="en-US" sz="1000" b="1"/>
              <a:t>re-implementing only</a:t>
            </a:r>
            <a:r>
              <a:rPr lang="en-US" altLang="en-US" sz="1000"/>
              <a:t> the portability layer, and this can be done once for all systems that are built on the virtual machine.  For example, a program written in Java requires no porting effort to run it on a large variety of hardware and software platforms, because Java presents a uniform virtual machine abstraction on many platforms.  The Java language developers do the porting once so that users of the abstraction need not do so.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r>
              <a:rPr lang="nl-NL" altLang="en-US" sz="1200">
                <a:solidFill>
                  <a:srgbClr val="000066"/>
                </a:solidFill>
              </a:rPr>
              <a:t>© SE, Architecture, Hans van Vliet</a:t>
            </a:r>
          </a:p>
        </p:txBody>
      </p:sp>
      <p:sp>
        <p:nvSpPr>
          <p:cNvPr id="1034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fld id="{918F8A0B-4DBB-4939-B5E1-9924A802F3C1}" type="slidenum">
              <a:rPr lang="nl-NL" altLang="en-US" sz="1200">
                <a:solidFill>
                  <a:srgbClr val="000066"/>
                </a:solidFill>
              </a:rPr>
              <a:pPr/>
              <a:t>3</a:t>
            </a:fld>
            <a:endParaRPr lang="nl-NL" altLang="en-US" sz="1200">
              <a:solidFill>
                <a:srgbClr val="000066"/>
              </a:solidFill>
            </a:endParaRPr>
          </a:p>
        </p:txBody>
      </p:sp>
      <p:sp>
        <p:nvSpPr>
          <p:cNvPr id="103428" name="Rectangle 2"/>
          <p:cNvSpPr>
            <a:spLocks noGrp="1" noRot="1" noChangeAspect="1" noChangeArrowheads="1" noTextEdit="1"/>
          </p:cNvSpPr>
          <p:nvPr>
            <p:ph type="sldImg"/>
          </p:nvPr>
        </p:nvSpPr>
        <p:spPr>
          <a:xfrm>
            <a:off x="1144588" y="684213"/>
            <a:ext cx="4570412" cy="3429000"/>
          </a:xfrm>
          <a:ln/>
        </p:spPr>
      </p:sp>
      <p:sp>
        <p:nvSpPr>
          <p:cNvPr id="1036291" name="Rectangle 3"/>
          <p:cNvSpPr>
            <a:spLocks noGrp="1" noChangeArrowheads="1"/>
          </p:cNvSpPr>
          <p:nvPr>
            <p:ph type="body" idx="1"/>
          </p:nvPr>
        </p:nvSpPr>
        <p:spPr>
          <a:xfrm>
            <a:off x="913805" y="4343703"/>
            <a:ext cx="5030391" cy="4115405"/>
          </a:xfrm>
        </p:spPr>
        <p:txBody>
          <a:bodyPr/>
          <a:lstStyle/>
          <a:p>
            <a:pPr eaLnBrk="1" hangingPunct="1">
              <a:spcBef>
                <a:spcPct val="0"/>
              </a:spcBef>
              <a:defRPr/>
            </a:pPr>
            <a:r>
              <a:rPr lang="en-US">
                <a:solidFill>
                  <a:schemeClr val="tx2"/>
                </a:solidFill>
                <a:effectLst>
                  <a:outerShdw blurRad="38100" dist="38100" dir="2700000" algn="tl">
                    <a:srgbClr val="C0C0C0"/>
                  </a:outerShdw>
                </a:effectLst>
              </a:rPr>
              <a:t>More on Implicit explicit invocation later</a:t>
            </a:r>
          </a:p>
          <a:p>
            <a:pPr eaLnBrk="1" hangingPunct="1">
              <a:defRPr/>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r>
              <a:rPr lang="nl-NL" altLang="en-US" sz="1200">
                <a:solidFill>
                  <a:srgbClr val="000066"/>
                </a:solidFill>
              </a:rPr>
              <a:t>© SE, Architecture, Hans van Vliet</a:t>
            </a:r>
          </a:p>
        </p:txBody>
      </p:sp>
      <p:sp>
        <p:nvSpPr>
          <p:cNvPr id="1054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fld id="{01B0864D-CD35-46E8-A296-907291353710}" type="slidenum">
              <a:rPr lang="nl-NL" altLang="en-US" sz="1200">
                <a:solidFill>
                  <a:srgbClr val="000066"/>
                </a:solidFill>
              </a:rPr>
              <a:pPr/>
              <a:t>4</a:t>
            </a:fld>
            <a:endParaRPr lang="nl-NL" altLang="en-US" sz="1200">
              <a:solidFill>
                <a:srgbClr val="000066"/>
              </a:solidFill>
            </a:endParaRPr>
          </a:p>
        </p:txBody>
      </p:sp>
      <p:sp>
        <p:nvSpPr>
          <p:cNvPr id="105476" name="Rectangle 2"/>
          <p:cNvSpPr>
            <a:spLocks noGrp="1" noRot="1" noChangeAspect="1" noChangeArrowheads="1" noTextEdit="1"/>
          </p:cNvSpPr>
          <p:nvPr>
            <p:ph type="sldImg"/>
          </p:nvPr>
        </p:nvSpPr>
        <p:spPr>
          <a:xfrm>
            <a:off x="1144588" y="684213"/>
            <a:ext cx="4570412" cy="3429000"/>
          </a:xfrm>
          <a:ln/>
        </p:spPr>
      </p:sp>
      <p:sp>
        <p:nvSpPr>
          <p:cNvPr id="105477" name="Rectangle 3"/>
          <p:cNvSpPr>
            <a:spLocks noGrp="1" noChangeArrowheads="1"/>
          </p:cNvSpPr>
          <p:nvPr>
            <p:ph type="body" idx="1"/>
          </p:nvPr>
        </p:nvSpPr>
        <p:spPr>
          <a:xfrm>
            <a:off x="913805" y="4343703"/>
            <a:ext cx="5030391"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r>
              <a:rPr lang="nl-NL" altLang="en-US" sz="1200">
                <a:solidFill>
                  <a:srgbClr val="000066"/>
                </a:solidFill>
              </a:rPr>
              <a:t>© SE, Architecture, Hans van Vliet</a:t>
            </a:r>
          </a:p>
        </p:txBody>
      </p:sp>
      <p:sp>
        <p:nvSpPr>
          <p:cNvPr id="1075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fld id="{E41AFAE3-745A-4DF5-BFBA-E7BDADE21C5E}" type="slidenum">
              <a:rPr lang="nl-NL" altLang="en-US" sz="1200">
                <a:solidFill>
                  <a:srgbClr val="000066"/>
                </a:solidFill>
              </a:rPr>
              <a:pPr/>
              <a:t>5</a:t>
            </a:fld>
            <a:endParaRPr lang="nl-NL" altLang="en-US" sz="1200">
              <a:solidFill>
                <a:srgbClr val="000066"/>
              </a:solidFill>
            </a:endParaRPr>
          </a:p>
        </p:txBody>
      </p:sp>
      <p:sp>
        <p:nvSpPr>
          <p:cNvPr id="107524" name="Rectangle 2"/>
          <p:cNvSpPr>
            <a:spLocks noGrp="1" noRot="1" noChangeAspect="1" noChangeArrowheads="1" noTextEdit="1"/>
          </p:cNvSpPr>
          <p:nvPr>
            <p:ph type="sldImg"/>
          </p:nvPr>
        </p:nvSpPr>
        <p:spPr>
          <a:xfrm>
            <a:off x="1144588" y="684213"/>
            <a:ext cx="4570412" cy="3429000"/>
          </a:xfrm>
          <a:ln/>
        </p:spPr>
      </p:sp>
      <p:sp>
        <p:nvSpPr>
          <p:cNvPr id="107525" name="Rectangle 3"/>
          <p:cNvSpPr>
            <a:spLocks noGrp="1" noChangeArrowheads="1"/>
          </p:cNvSpPr>
          <p:nvPr>
            <p:ph type="body" idx="1"/>
          </p:nvPr>
        </p:nvSpPr>
        <p:spPr>
          <a:xfrm>
            <a:off x="913805" y="4343703"/>
            <a:ext cx="5030391"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Generalizes Services: Like Data Base/Web/Email; rather that specialization as peer-to-peer</a:t>
            </a:r>
          </a:p>
          <a:p>
            <a:pPr eaLnBrk="1" hangingPunct="1">
              <a:spcBef>
                <a:spcPct val="0"/>
              </a:spcBef>
            </a:pPr>
            <a:r>
              <a:rPr lang="en-US" altLang="en-US"/>
              <a:t>NC: Network Communication/controller</a:t>
            </a:r>
          </a:p>
          <a:p>
            <a:pPr eaLnBrk="1" hangingPunct="1">
              <a:spcBef>
                <a:spcPct val="0"/>
              </a:spcBef>
            </a:pPr>
            <a:r>
              <a:rPr lang="en-US" altLang="en-US" b="1">
                <a:solidFill>
                  <a:srgbClr val="FFFF00"/>
                </a:solidFill>
              </a:rPr>
              <a:t>n-tier :</a:t>
            </a:r>
            <a:r>
              <a:rPr lang="en-US" altLang="en-US">
                <a:solidFill>
                  <a:srgbClr val="FFFF00"/>
                </a:solidFill>
              </a:rPr>
              <a:t> Best expalined in Albin (chap 10) {like 2 tier: Browser</a:t>
            </a:r>
            <a:r>
              <a:rPr lang="en-US" altLang="en-US">
                <a:solidFill>
                  <a:srgbClr val="FFFF00"/>
                </a:solidFill>
                <a:sym typeface="Wingdings" pitchFamily="2" charset="2"/>
              </a:rPr>
              <a:t> Web-Server DB-Server} </a:t>
            </a:r>
            <a:endParaRPr lang="en-US" altLang="en-US"/>
          </a:p>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r>
              <a:rPr lang="nl-NL" altLang="en-US" sz="1200">
                <a:solidFill>
                  <a:srgbClr val="000066"/>
                </a:solidFill>
              </a:rPr>
              <a:t>© SE, Architecture, Hans van Vliet</a:t>
            </a:r>
          </a:p>
        </p:txBody>
      </p:sp>
      <p:sp>
        <p:nvSpPr>
          <p:cNvPr id="1095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fld id="{AF11CB04-749C-485B-8691-28C249892774}" type="slidenum">
              <a:rPr lang="nl-NL" altLang="en-US" sz="1200">
                <a:solidFill>
                  <a:srgbClr val="000066"/>
                </a:solidFill>
              </a:rPr>
              <a:pPr/>
              <a:t>6</a:t>
            </a:fld>
            <a:endParaRPr lang="nl-NL" altLang="en-US" sz="1200">
              <a:solidFill>
                <a:srgbClr val="000066"/>
              </a:solidFill>
            </a:endParaRPr>
          </a:p>
        </p:txBody>
      </p:sp>
      <p:sp>
        <p:nvSpPr>
          <p:cNvPr id="109572" name="Rectangle 2"/>
          <p:cNvSpPr>
            <a:spLocks noGrp="1" noRot="1" noChangeAspect="1" noChangeArrowheads="1" noTextEdit="1"/>
          </p:cNvSpPr>
          <p:nvPr>
            <p:ph type="sldImg"/>
          </p:nvPr>
        </p:nvSpPr>
        <p:spPr>
          <a:xfrm>
            <a:off x="1144588" y="684213"/>
            <a:ext cx="4570412" cy="3429000"/>
          </a:xfrm>
          <a:ln/>
        </p:spPr>
      </p:sp>
      <p:sp>
        <p:nvSpPr>
          <p:cNvPr id="109573" name="Rectangle 3"/>
          <p:cNvSpPr>
            <a:spLocks noGrp="1" noChangeArrowheads="1"/>
          </p:cNvSpPr>
          <p:nvPr>
            <p:ph type="body" idx="1"/>
          </p:nvPr>
        </p:nvSpPr>
        <p:spPr>
          <a:xfrm>
            <a:off x="913805" y="4343703"/>
            <a:ext cx="5030391"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Remote Method Invocation (RMI)</a:t>
            </a:r>
          </a:p>
          <a:p>
            <a:pPr eaLnBrk="1" hangingPunct="1"/>
            <a:r>
              <a:rPr lang="en-US" altLang="en-US"/>
              <a:t>Java Remote Method Invocation (Java RMI) enables the programmer to create distributed Java technology-based to Java technology-based applications, in which the methods of remote Java objects can be invoked from other Java virtual machines*, possibly on different hosts. RMI uses object serialization to marshal and unmarshal parameters and does not truncate types, supporting true object-oriented polymorphism.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r>
              <a:rPr lang="nl-NL" altLang="en-US" sz="1200">
                <a:solidFill>
                  <a:srgbClr val="000066"/>
                </a:solidFill>
              </a:rPr>
              <a:t>© SE, Architecture, Hans van Vliet</a:t>
            </a:r>
          </a:p>
        </p:txBody>
      </p:sp>
      <p:sp>
        <p:nvSpPr>
          <p:cNvPr id="1116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fld id="{AF554B69-3822-4AF0-A854-92FACA46F5B9}" type="slidenum">
              <a:rPr lang="nl-NL" altLang="en-US" sz="1200">
                <a:solidFill>
                  <a:srgbClr val="000066"/>
                </a:solidFill>
              </a:rPr>
              <a:pPr/>
              <a:t>7</a:t>
            </a:fld>
            <a:endParaRPr lang="nl-NL" altLang="en-US" sz="1200">
              <a:solidFill>
                <a:srgbClr val="000066"/>
              </a:solidFill>
            </a:endParaRPr>
          </a:p>
        </p:txBody>
      </p:sp>
      <p:sp>
        <p:nvSpPr>
          <p:cNvPr id="111620" name="Rectangle 2"/>
          <p:cNvSpPr>
            <a:spLocks noGrp="1" noRot="1" noChangeAspect="1" noChangeArrowheads="1" noTextEdit="1"/>
          </p:cNvSpPr>
          <p:nvPr>
            <p:ph type="sldImg"/>
          </p:nvPr>
        </p:nvSpPr>
        <p:spPr>
          <a:xfrm>
            <a:off x="1144588" y="684213"/>
            <a:ext cx="4570412" cy="3429000"/>
          </a:xfrm>
          <a:ln/>
        </p:spPr>
      </p:sp>
      <p:sp>
        <p:nvSpPr>
          <p:cNvPr id="111621" name="Rectangle 3"/>
          <p:cNvSpPr>
            <a:spLocks noGrp="1" noChangeArrowheads="1"/>
          </p:cNvSpPr>
          <p:nvPr>
            <p:ph type="body" idx="1"/>
          </p:nvPr>
        </p:nvSpPr>
        <p:spPr>
          <a:xfrm>
            <a:off x="913805" y="4343703"/>
            <a:ext cx="5030391"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r>
              <a:rPr lang="nl-NL" altLang="en-US" sz="1200">
                <a:solidFill>
                  <a:srgbClr val="000066"/>
                </a:solidFill>
              </a:rPr>
              <a:t>© SE, Architecture, Hans van Vliet</a:t>
            </a:r>
          </a:p>
        </p:txBody>
      </p:sp>
      <p:sp>
        <p:nvSpPr>
          <p:cNvPr id="1136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fld id="{0EE47DB4-8330-41A4-81B0-AC8BB461BA37}" type="slidenum">
              <a:rPr lang="nl-NL" altLang="en-US" sz="1200">
                <a:solidFill>
                  <a:srgbClr val="000066"/>
                </a:solidFill>
              </a:rPr>
              <a:pPr/>
              <a:t>8</a:t>
            </a:fld>
            <a:endParaRPr lang="nl-NL" altLang="en-US" sz="1200">
              <a:solidFill>
                <a:srgbClr val="000066"/>
              </a:solidFill>
            </a:endParaRPr>
          </a:p>
        </p:txBody>
      </p:sp>
      <p:sp>
        <p:nvSpPr>
          <p:cNvPr id="113668" name="Rectangle 2"/>
          <p:cNvSpPr>
            <a:spLocks noGrp="1" noRot="1" noChangeAspect="1" noChangeArrowheads="1" noTextEdit="1"/>
          </p:cNvSpPr>
          <p:nvPr>
            <p:ph type="sldImg"/>
          </p:nvPr>
        </p:nvSpPr>
        <p:spPr>
          <a:xfrm>
            <a:off x="1144588" y="684213"/>
            <a:ext cx="4570412" cy="3429000"/>
          </a:xfrm>
          <a:ln/>
        </p:spPr>
      </p:sp>
      <p:sp>
        <p:nvSpPr>
          <p:cNvPr id="113669" name="Rectangle 3"/>
          <p:cNvSpPr>
            <a:spLocks noGrp="1" noChangeArrowheads="1"/>
          </p:cNvSpPr>
          <p:nvPr>
            <p:ph type="body" idx="1"/>
          </p:nvPr>
        </p:nvSpPr>
        <p:spPr>
          <a:xfrm>
            <a:off x="913805" y="4343703"/>
            <a:ext cx="5030391"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r>
              <a:rPr lang="nl-NL" altLang="en-US" sz="1200">
                <a:solidFill>
                  <a:srgbClr val="000066"/>
                </a:solidFill>
              </a:rPr>
              <a:t>© SE, Architecture, Hans van Vliet</a:t>
            </a:r>
          </a:p>
        </p:txBody>
      </p:sp>
      <p:sp>
        <p:nvSpPr>
          <p:cNvPr id="1157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fld id="{B4C741E7-C213-440D-BCEA-3C16109C4EA1}" type="slidenum">
              <a:rPr lang="nl-NL" altLang="en-US" sz="1200">
                <a:solidFill>
                  <a:srgbClr val="000066"/>
                </a:solidFill>
              </a:rPr>
              <a:pPr/>
              <a:t>9</a:t>
            </a:fld>
            <a:endParaRPr lang="nl-NL" altLang="en-US" sz="1200">
              <a:solidFill>
                <a:srgbClr val="000066"/>
              </a:solidFill>
            </a:endParaRPr>
          </a:p>
        </p:txBody>
      </p:sp>
      <p:sp>
        <p:nvSpPr>
          <p:cNvPr id="115716" name="Rectangle 2"/>
          <p:cNvSpPr>
            <a:spLocks noGrp="1" noRot="1" noChangeAspect="1" noChangeArrowheads="1" noTextEdit="1"/>
          </p:cNvSpPr>
          <p:nvPr>
            <p:ph type="sldImg"/>
          </p:nvPr>
        </p:nvSpPr>
        <p:spPr>
          <a:xfrm>
            <a:off x="1144588" y="684213"/>
            <a:ext cx="4570412" cy="3429000"/>
          </a:xfrm>
          <a:ln/>
        </p:spPr>
      </p:sp>
      <p:sp>
        <p:nvSpPr>
          <p:cNvPr id="115717" name="Rectangle 3"/>
          <p:cNvSpPr>
            <a:spLocks noGrp="1" noChangeArrowheads="1"/>
          </p:cNvSpPr>
          <p:nvPr>
            <p:ph type="body" idx="1"/>
          </p:nvPr>
        </p:nvSpPr>
        <p:spPr>
          <a:xfrm>
            <a:off x="913805" y="4343703"/>
            <a:ext cx="5030391"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b="1" dirty="0"/>
              <a:t>Encapsulation</a:t>
            </a:r>
            <a:r>
              <a:rPr lang="en-US" altLang="en-US" dirty="0"/>
              <a:t>:  A network can be packaged and considered as a Filter </a:t>
            </a:r>
            <a:endParaRPr lang="en-US" altLang="en-US" b="1" dirty="0">
              <a:solidFill>
                <a:srgbClr val="FFFF00"/>
              </a:solidFill>
            </a:endParaRPr>
          </a:p>
          <a:p>
            <a:pPr eaLnBrk="1" hangingPunct="1">
              <a:spcBef>
                <a:spcPct val="0"/>
              </a:spcBef>
            </a:pPr>
            <a:r>
              <a:rPr lang="en-US" altLang="en-US" b="1" dirty="0">
                <a:solidFill>
                  <a:srgbClr val="FFFF00"/>
                </a:solidFill>
              </a:rPr>
              <a:t>Issues:</a:t>
            </a:r>
            <a:r>
              <a:rPr lang="en-US" altLang="en-US" dirty="0"/>
              <a:t> </a:t>
            </a:r>
            <a:r>
              <a:rPr lang="en-US" altLang="en-US" b="1" dirty="0">
                <a:solidFill>
                  <a:srgbClr val="FFFFFF"/>
                </a:solidFill>
              </a:rPr>
              <a:t>force lowest common denominator (of data representation; such as ASCII stream) pp-97.</a:t>
            </a:r>
          </a:p>
          <a:p>
            <a:pPr eaLnBrk="1" hangingPunct="1">
              <a:spcBef>
                <a:spcPct val="0"/>
              </a:spcBef>
            </a:pPr>
            <a:r>
              <a:rPr lang="en-US" altLang="en-US" b="1" dirty="0">
                <a:solidFill>
                  <a:srgbClr val="FFFF00"/>
                </a:solidFill>
              </a:rPr>
              <a:t>pipeline batch sequential system is </a:t>
            </a:r>
            <a:r>
              <a:rPr lang="en-US" altLang="en-US" sz="1300" b="1" dirty="0">
                <a:solidFill>
                  <a:srgbClr val="FFFF00"/>
                </a:solidFill>
              </a:rPr>
              <a:t>hybrid scheme</a:t>
            </a:r>
            <a:r>
              <a:rPr lang="en-US" altLang="en-US" b="1" dirty="0">
                <a:solidFill>
                  <a:srgbClr val="FFFF00"/>
                </a:solidFill>
              </a:rPr>
              <a:t> and has its own features (as mentioned in Contra)</a:t>
            </a:r>
          </a:p>
          <a:p>
            <a:pPr eaLnBrk="1" hangingPunct="1">
              <a:spcBef>
                <a:spcPct val="0"/>
              </a:spcBef>
            </a:pPr>
            <a:r>
              <a:rPr lang="en-US" altLang="en-US" b="1" dirty="0">
                <a:solidFill>
                  <a:srgbClr val="FF0000"/>
                </a:solidFill>
              </a:rPr>
              <a:t>Pro/ Contra for all </a:t>
            </a:r>
            <a:r>
              <a:rPr lang="en-US" altLang="en-US" b="1" dirty="0" err="1">
                <a:solidFill>
                  <a:srgbClr val="FF0000"/>
                </a:solidFill>
              </a:rPr>
              <a:t>substyles</a:t>
            </a:r>
            <a:endParaRPr lang="en-US" altLang="en-US" b="1" dirty="0">
              <a:solidFill>
                <a:srgbClr val="FFFFFF"/>
              </a:solidFill>
            </a:endParaRPr>
          </a:p>
          <a:p>
            <a:pPr eaLnBrk="1" hangingPunct="1">
              <a:spcBef>
                <a:spcPct val="0"/>
              </a:spcBef>
            </a:pPr>
            <a:r>
              <a:rPr lang="en-US" altLang="en-US" b="1" dirty="0"/>
              <a:t>incremental updates are not possible</a:t>
            </a:r>
            <a:r>
              <a:rPr lang="en-US" altLang="en-US" dirty="0"/>
              <a:t> &gt;&gt; do not share memory and cannot increment/change state of the data processed by other filter </a:t>
            </a:r>
            <a:endParaRPr lang="en-US" altLang="en-US" b="1" dirty="0">
              <a:solidFill>
                <a:srgbClr val="FFFFFF"/>
              </a:solidFill>
            </a:endParaRPr>
          </a:p>
          <a:p>
            <a:pPr eaLnBrk="1" hangingPunct="1"/>
            <a:endParaRPr lang="en-US" altLang="en-US" b="1" dirty="0">
              <a:solidFill>
                <a:srgbClr val="FFFF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r>
              <a:rPr lang="nl-NL" altLang="en-US" sz="1200">
                <a:solidFill>
                  <a:srgbClr val="000066"/>
                </a:solidFill>
              </a:rPr>
              <a:t>© SE, Architecture, Hans van Vliet</a:t>
            </a:r>
          </a:p>
        </p:txBody>
      </p:sp>
      <p:sp>
        <p:nvSpPr>
          <p:cNvPr id="1177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900">
                <a:solidFill>
                  <a:schemeClr val="tx1"/>
                </a:solidFill>
                <a:latin typeface="Arial" charset="0"/>
              </a:defRPr>
            </a:lvl1pPr>
            <a:lvl2pPr marL="702756" indent="-270291" defTabSz="914485">
              <a:defRPr sz="1900">
                <a:solidFill>
                  <a:schemeClr val="tx1"/>
                </a:solidFill>
                <a:latin typeface="Arial" charset="0"/>
              </a:defRPr>
            </a:lvl2pPr>
            <a:lvl3pPr marL="1081164" indent="-216233" defTabSz="914485">
              <a:defRPr sz="1900">
                <a:solidFill>
                  <a:schemeClr val="tx1"/>
                </a:solidFill>
                <a:latin typeface="Arial" charset="0"/>
              </a:defRPr>
            </a:lvl3pPr>
            <a:lvl4pPr marL="1513629" indent="-216233" defTabSz="914485">
              <a:defRPr sz="1900">
                <a:solidFill>
                  <a:schemeClr val="tx1"/>
                </a:solidFill>
                <a:latin typeface="Arial" charset="0"/>
              </a:defRPr>
            </a:lvl4pPr>
            <a:lvl5pPr marL="1946095" indent="-216233" defTabSz="914485">
              <a:defRPr sz="1900">
                <a:solidFill>
                  <a:schemeClr val="tx1"/>
                </a:solidFill>
                <a:latin typeface="Arial" charset="0"/>
              </a:defRPr>
            </a:lvl5pPr>
            <a:lvl6pPr marL="2378560" indent="-216233" defTabSz="914485" eaLnBrk="0" fontAlgn="base" hangingPunct="0">
              <a:spcBef>
                <a:spcPct val="0"/>
              </a:spcBef>
              <a:spcAft>
                <a:spcPct val="0"/>
              </a:spcAft>
              <a:defRPr sz="1900">
                <a:solidFill>
                  <a:schemeClr val="tx1"/>
                </a:solidFill>
                <a:latin typeface="Arial" charset="0"/>
              </a:defRPr>
            </a:lvl6pPr>
            <a:lvl7pPr marL="2811026" indent="-216233" defTabSz="914485" eaLnBrk="0" fontAlgn="base" hangingPunct="0">
              <a:spcBef>
                <a:spcPct val="0"/>
              </a:spcBef>
              <a:spcAft>
                <a:spcPct val="0"/>
              </a:spcAft>
              <a:defRPr sz="1900">
                <a:solidFill>
                  <a:schemeClr val="tx1"/>
                </a:solidFill>
                <a:latin typeface="Arial" charset="0"/>
              </a:defRPr>
            </a:lvl7pPr>
            <a:lvl8pPr marL="3243491" indent="-216233" defTabSz="914485" eaLnBrk="0" fontAlgn="base" hangingPunct="0">
              <a:spcBef>
                <a:spcPct val="0"/>
              </a:spcBef>
              <a:spcAft>
                <a:spcPct val="0"/>
              </a:spcAft>
              <a:defRPr sz="1900">
                <a:solidFill>
                  <a:schemeClr val="tx1"/>
                </a:solidFill>
                <a:latin typeface="Arial" charset="0"/>
              </a:defRPr>
            </a:lvl8pPr>
            <a:lvl9pPr marL="3675957" indent="-216233" defTabSz="914485" eaLnBrk="0" fontAlgn="base" hangingPunct="0">
              <a:spcBef>
                <a:spcPct val="0"/>
              </a:spcBef>
              <a:spcAft>
                <a:spcPct val="0"/>
              </a:spcAft>
              <a:defRPr sz="1900">
                <a:solidFill>
                  <a:schemeClr val="tx1"/>
                </a:solidFill>
                <a:latin typeface="Arial" charset="0"/>
              </a:defRPr>
            </a:lvl9pPr>
          </a:lstStyle>
          <a:p>
            <a:fld id="{466334C2-1243-488F-96A4-374C9E0D5B5F}" type="slidenum">
              <a:rPr lang="nl-NL" altLang="en-US" sz="1200">
                <a:solidFill>
                  <a:srgbClr val="000066"/>
                </a:solidFill>
              </a:rPr>
              <a:pPr/>
              <a:t>10</a:t>
            </a:fld>
            <a:endParaRPr lang="nl-NL" altLang="en-US" sz="1200">
              <a:solidFill>
                <a:srgbClr val="000066"/>
              </a:solidFill>
            </a:endParaRPr>
          </a:p>
        </p:txBody>
      </p:sp>
      <p:sp>
        <p:nvSpPr>
          <p:cNvPr id="117764"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17765" name="Rectangle 3"/>
          <p:cNvSpPr>
            <a:spLocks noGrp="1" noChangeArrowheads="1"/>
          </p:cNvSpPr>
          <p:nvPr>
            <p:ph type="body" idx="1"/>
          </p:nvPr>
        </p:nvSpPr>
        <p:spPr>
          <a:xfrm>
            <a:off x="983755" y="4440465"/>
            <a:ext cx="5031878" cy="40141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37" tIns="45518" rIns="91037" bIns="45518"/>
          <a:lstStyle/>
          <a:p>
            <a:pPr defTabSz="756815">
              <a:lnSpc>
                <a:spcPct val="90000"/>
              </a:lnSpc>
              <a:spcBef>
                <a:spcPct val="0"/>
              </a:spcBef>
            </a:pPr>
            <a:r>
              <a:rPr lang="en-US" altLang="en-US" sz="1000"/>
              <a:t>Data-centered architectures have the goal of achieving the quality of integrability (ability to integration) of data.  The term </a:t>
            </a:r>
            <a:r>
              <a:rPr lang="en-US" altLang="en-US" sz="1000" u="sng"/>
              <a:t>data-centered architectures</a:t>
            </a:r>
            <a:r>
              <a:rPr lang="en-US" altLang="en-US" sz="1000"/>
              <a:t> refers to systems in which the access and update of a widely accessed data store is an apt description.</a:t>
            </a:r>
          </a:p>
          <a:p>
            <a:pPr defTabSz="756815">
              <a:lnSpc>
                <a:spcPct val="90000"/>
              </a:lnSpc>
              <a:spcBef>
                <a:spcPct val="0"/>
              </a:spcBef>
            </a:pPr>
            <a:endParaRPr lang="en-US" altLang="en-US" sz="1000"/>
          </a:p>
          <a:p>
            <a:pPr defTabSz="756815">
              <a:lnSpc>
                <a:spcPct val="90000"/>
              </a:lnSpc>
              <a:spcBef>
                <a:spcPct val="0"/>
              </a:spcBef>
            </a:pPr>
            <a:r>
              <a:rPr lang="en-US" altLang="en-US" sz="1000"/>
              <a:t>Data-centered styles are becoming increasingly important because they offer a structural solution to </a:t>
            </a:r>
            <a:r>
              <a:rPr lang="en-US" altLang="en-US" sz="1000" u="sng"/>
              <a:t>integrability</a:t>
            </a:r>
            <a:r>
              <a:rPr lang="en-US" altLang="en-US" sz="1000"/>
              <a:t>.  Many systems, especially those built from preexisting components, are achieving data integration through the use of blackboard mechanisms.  They have the advantage that the clients are relatively independent of each other, and the data store is relatively independent of the clients.  Thus, this style is </a:t>
            </a:r>
            <a:r>
              <a:rPr lang="en-US" altLang="en-US" sz="1000" u="sng"/>
              <a:t>scalable</a:t>
            </a:r>
            <a:r>
              <a:rPr lang="en-US" altLang="en-US" sz="1000"/>
              <a:t>:  new clients can be easily added.  It is also modifiable with respect to changing the functionality of any particular client because other clients will not be affected.  Coupling among clients will lessen this benefit, but may occur to enhance performance.</a:t>
            </a:r>
          </a:p>
          <a:p>
            <a:pPr defTabSz="756815">
              <a:lnSpc>
                <a:spcPct val="90000"/>
              </a:lnSpc>
              <a:spcBef>
                <a:spcPct val="0"/>
              </a:spcBef>
            </a:pPr>
            <a:endParaRPr lang="en-US" altLang="en-US" sz="1000"/>
          </a:p>
          <a:p>
            <a:pPr defTabSz="756815">
              <a:lnSpc>
                <a:spcPct val="90000"/>
              </a:lnSpc>
              <a:spcBef>
                <a:spcPct val="0"/>
              </a:spcBef>
            </a:pPr>
            <a:r>
              <a:rPr lang="en-US" altLang="en-US" sz="1000"/>
              <a:t>Data-centered styles feature shared data that can be accessed (and updated) by clients running on an independent thread of control.  The shared data may be a </a:t>
            </a:r>
            <a:r>
              <a:rPr lang="en-US" altLang="en-US" sz="1000" b="1"/>
              <a:t>passive repository</a:t>
            </a:r>
            <a:r>
              <a:rPr lang="en-US" altLang="en-US" sz="1000"/>
              <a:t> (such as a file) or an </a:t>
            </a:r>
            <a:r>
              <a:rPr lang="en-US" altLang="en-US" sz="1000" b="1"/>
              <a:t>active repository</a:t>
            </a:r>
            <a:r>
              <a:rPr lang="en-US" altLang="en-US" sz="1000"/>
              <a:t> (such as a blackboard).  The diagram on the following slide illustrates a sketch of the data-centered style. So “</a:t>
            </a:r>
            <a:r>
              <a:rPr lang="en-US" altLang="en-US" sz="1000" b="1"/>
              <a:t>repository”</a:t>
            </a:r>
            <a:r>
              <a:rPr lang="en-US" altLang="en-US" sz="1000"/>
              <a:t>  as style name (in the slide) is confusing.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FC5D8E1-E2EC-4891-9B41-056A07613CE1}" type="datetimeFigureOut">
              <a:rPr lang="en-US" smtClean="0"/>
              <a:t>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91FE7-6BE1-4945-A3FB-4D5527E898E6}" type="slidenum">
              <a:rPr lang="en-US" smtClean="0"/>
              <a:t>‹#›</a:t>
            </a:fld>
            <a:endParaRPr lang="en-US"/>
          </a:p>
        </p:txBody>
      </p:sp>
    </p:spTree>
    <p:extLst>
      <p:ext uri="{BB962C8B-B14F-4D97-AF65-F5344CB8AC3E}">
        <p14:creationId xmlns:p14="http://schemas.microsoft.com/office/powerpoint/2010/main" val="122048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5D8E1-E2EC-4891-9B41-056A07613CE1}" type="datetimeFigureOut">
              <a:rPr lang="en-US" smtClean="0"/>
              <a:t>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91FE7-6BE1-4945-A3FB-4D5527E898E6}" type="slidenum">
              <a:rPr lang="en-US" smtClean="0"/>
              <a:t>‹#›</a:t>
            </a:fld>
            <a:endParaRPr lang="en-US"/>
          </a:p>
        </p:txBody>
      </p:sp>
    </p:spTree>
    <p:extLst>
      <p:ext uri="{BB962C8B-B14F-4D97-AF65-F5344CB8AC3E}">
        <p14:creationId xmlns:p14="http://schemas.microsoft.com/office/powerpoint/2010/main" val="17631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5D8E1-E2EC-4891-9B41-056A07613CE1}" type="datetimeFigureOut">
              <a:rPr lang="en-US" smtClean="0"/>
              <a:t>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91FE7-6BE1-4945-A3FB-4D5527E898E6}" type="slidenum">
              <a:rPr lang="en-US" smtClean="0"/>
              <a:t>‹#›</a:t>
            </a:fld>
            <a:endParaRPr lang="en-US"/>
          </a:p>
        </p:txBody>
      </p:sp>
    </p:spTree>
    <p:extLst>
      <p:ext uri="{BB962C8B-B14F-4D97-AF65-F5344CB8AC3E}">
        <p14:creationId xmlns:p14="http://schemas.microsoft.com/office/powerpoint/2010/main" val="3214949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798638"/>
            <a:ext cx="3846513" cy="4367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84713" y="1798638"/>
            <a:ext cx="3848100" cy="4367212"/>
          </a:xfrm>
        </p:spPr>
        <p:txBody>
          <a:bodyPr/>
          <a:lstStyle/>
          <a:p>
            <a:pPr lvl="0"/>
            <a:endParaRPr lang="en-US" noProof="0"/>
          </a:p>
        </p:txBody>
      </p:sp>
      <p:sp>
        <p:nvSpPr>
          <p:cNvPr id="5" name="Rectangle 5"/>
          <p:cNvSpPr>
            <a:spLocks noGrp="1" noChangeArrowheads="1"/>
          </p:cNvSpPr>
          <p:nvPr>
            <p:ph type="ftr" sz="quarter" idx="10"/>
          </p:nvPr>
        </p:nvSpPr>
        <p:spPr>
          <a:ln/>
        </p:spPr>
        <p:txBody>
          <a:bodyPr/>
          <a:lstStyle>
            <a:lvl1pPr>
              <a:defRPr/>
            </a:lvl1pPr>
          </a:lstStyle>
          <a:p>
            <a:pPr>
              <a:defRPr/>
            </a:pPr>
            <a:r>
              <a:rPr lang="en-US"/>
              <a:t>Dr. Arshad A Shahid               DCS-NUCES Islamabad                    ©2018</a:t>
            </a:r>
            <a:endParaRPr lang="nl-NL"/>
          </a:p>
        </p:txBody>
      </p:sp>
      <p:sp>
        <p:nvSpPr>
          <p:cNvPr id="6" name="Rectangle 6"/>
          <p:cNvSpPr>
            <a:spLocks noGrp="1" noChangeArrowheads="1"/>
          </p:cNvSpPr>
          <p:nvPr>
            <p:ph type="sldNum" sz="quarter" idx="11"/>
          </p:nvPr>
        </p:nvSpPr>
        <p:spPr>
          <a:ln/>
        </p:spPr>
        <p:txBody>
          <a:bodyPr/>
          <a:lstStyle>
            <a:lvl1pPr>
              <a:defRPr/>
            </a:lvl1pPr>
          </a:lstStyle>
          <a:p>
            <a:fld id="{66608FF2-4546-4A7C-8722-F8B1C06E48EF}" type="slidenum">
              <a:rPr lang="nl-NL"/>
              <a:pPr/>
              <a:t>‹#›</a:t>
            </a:fld>
            <a:endParaRPr lang="nl-NL"/>
          </a:p>
        </p:txBody>
      </p:sp>
    </p:spTree>
    <p:extLst>
      <p:ext uri="{BB962C8B-B14F-4D97-AF65-F5344CB8AC3E}">
        <p14:creationId xmlns:p14="http://schemas.microsoft.com/office/powerpoint/2010/main" val="3401240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798638"/>
            <a:ext cx="3846513" cy="4367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4713" y="1798638"/>
            <a:ext cx="3848100" cy="4367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Dr. Arshad A Shahid               DCS-NUCES Islamabad                    ©2018</a:t>
            </a:r>
            <a:endParaRPr lang="nl-NL"/>
          </a:p>
        </p:txBody>
      </p:sp>
      <p:sp>
        <p:nvSpPr>
          <p:cNvPr id="6" name="Rectangle 6"/>
          <p:cNvSpPr>
            <a:spLocks noGrp="1" noChangeArrowheads="1"/>
          </p:cNvSpPr>
          <p:nvPr>
            <p:ph type="sldNum" sz="quarter" idx="11"/>
          </p:nvPr>
        </p:nvSpPr>
        <p:spPr>
          <a:ln/>
        </p:spPr>
        <p:txBody>
          <a:bodyPr/>
          <a:lstStyle>
            <a:lvl1pPr>
              <a:defRPr/>
            </a:lvl1pPr>
          </a:lstStyle>
          <a:p>
            <a:fld id="{E841D949-B306-4B03-9DFB-28C7D45BCE65}" type="slidenum">
              <a:rPr lang="nl-NL"/>
              <a:pPr/>
              <a:t>‹#›</a:t>
            </a:fld>
            <a:endParaRPr lang="nl-NL"/>
          </a:p>
        </p:txBody>
      </p:sp>
    </p:spTree>
    <p:extLst>
      <p:ext uri="{BB962C8B-B14F-4D97-AF65-F5344CB8AC3E}">
        <p14:creationId xmlns:p14="http://schemas.microsoft.com/office/powerpoint/2010/main" val="33801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5D8E1-E2EC-4891-9B41-056A07613CE1}" type="datetimeFigureOut">
              <a:rPr lang="en-US" smtClean="0"/>
              <a:t>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91FE7-6BE1-4945-A3FB-4D5527E898E6}" type="slidenum">
              <a:rPr lang="en-US" smtClean="0"/>
              <a:t>‹#›</a:t>
            </a:fld>
            <a:endParaRPr lang="en-US"/>
          </a:p>
        </p:txBody>
      </p:sp>
    </p:spTree>
    <p:extLst>
      <p:ext uri="{BB962C8B-B14F-4D97-AF65-F5344CB8AC3E}">
        <p14:creationId xmlns:p14="http://schemas.microsoft.com/office/powerpoint/2010/main" val="136353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5D8E1-E2EC-4891-9B41-056A07613CE1}" type="datetimeFigureOut">
              <a:rPr lang="en-US" smtClean="0"/>
              <a:t>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91FE7-6BE1-4945-A3FB-4D5527E898E6}" type="slidenum">
              <a:rPr lang="en-US" smtClean="0"/>
              <a:t>‹#›</a:t>
            </a:fld>
            <a:endParaRPr lang="en-US"/>
          </a:p>
        </p:txBody>
      </p:sp>
    </p:spTree>
    <p:extLst>
      <p:ext uri="{BB962C8B-B14F-4D97-AF65-F5344CB8AC3E}">
        <p14:creationId xmlns:p14="http://schemas.microsoft.com/office/powerpoint/2010/main" val="2453364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C5D8E1-E2EC-4891-9B41-056A07613CE1}" type="datetimeFigureOut">
              <a:rPr lang="en-US" smtClean="0"/>
              <a:t>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91FE7-6BE1-4945-A3FB-4D5527E898E6}" type="slidenum">
              <a:rPr lang="en-US" smtClean="0"/>
              <a:t>‹#›</a:t>
            </a:fld>
            <a:endParaRPr lang="en-US"/>
          </a:p>
        </p:txBody>
      </p:sp>
    </p:spTree>
    <p:extLst>
      <p:ext uri="{BB962C8B-B14F-4D97-AF65-F5344CB8AC3E}">
        <p14:creationId xmlns:p14="http://schemas.microsoft.com/office/powerpoint/2010/main" val="70908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C5D8E1-E2EC-4891-9B41-056A07613CE1}" type="datetimeFigureOut">
              <a:rPr lang="en-US" smtClean="0"/>
              <a:t>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091FE7-6BE1-4945-A3FB-4D5527E898E6}" type="slidenum">
              <a:rPr lang="en-US" smtClean="0"/>
              <a:t>‹#›</a:t>
            </a:fld>
            <a:endParaRPr lang="en-US"/>
          </a:p>
        </p:txBody>
      </p:sp>
    </p:spTree>
    <p:extLst>
      <p:ext uri="{BB962C8B-B14F-4D97-AF65-F5344CB8AC3E}">
        <p14:creationId xmlns:p14="http://schemas.microsoft.com/office/powerpoint/2010/main" val="1140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C5D8E1-E2EC-4891-9B41-056A07613CE1}" type="datetimeFigureOut">
              <a:rPr lang="en-US" smtClean="0"/>
              <a:t>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091FE7-6BE1-4945-A3FB-4D5527E898E6}" type="slidenum">
              <a:rPr lang="en-US" smtClean="0"/>
              <a:t>‹#›</a:t>
            </a:fld>
            <a:endParaRPr lang="en-US"/>
          </a:p>
        </p:txBody>
      </p:sp>
    </p:spTree>
    <p:extLst>
      <p:ext uri="{BB962C8B-B14F-4D97-AF65-F5344CB8AC3E}">
        <p14:creationId xmlns:p14="http://schemas.microsoft.com/office/powerpoint/2010/main" val="261967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5D8E1-E2EC-4891-9B41-056A07613CE1}" type="datetimeFigureOut">
              <a:rPr lang="en-US" smtClean="0"/>
              <a:t>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091FE7-6BE1-4945-A3FB-4D5527E898E6}" type="slidenum">
              <a:rPr lang="en-US" smtClean="0"/>
              <a:t>‹#›</a:t>
            </a:fld>
            <a:endParaRPr lang="en-US"/>
          </a:p>
        </p:txBody>
      </p:sp>
    </p:spTree>
    <p:extLst>
      <p:ext uri="{BB962C8B-B14F-4D97-AF65-F5344CB8AC3E}">
        <p14:creationId xmlns:p14="http://schemas.microsoft.com/office/powerpoint/2010/main" val="4054811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5D8E1-E2EC-4891-9B41-056A07613CE1}" type="datetimeFigureOut">
              <a:rPr lang="en-US" smtClean="0"/>
              <a:t>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91FE7-6BE1-4945-A3FB-4D5527E898E6}" type="slidenum">
              <a:rPr lang="en-US" smtClean="0"/>
              <a:t>‹#›</a:t>
            </a:fld>
            <a:endParaRPr lang="en-US"/>
          </a:p>
        </p:txBody>
      </p:sp>
    </p:spTree>
    <p:extLst>
      <p:ext uri="{BB962C8B-B14F-4D97-AF65-F5344CB8AC3E}">
        <p14:creationId xmlns:p14="http://schemas.microsoft.com/office/powerpoint/2010/main" val="517739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5D8E1-E2EC-4891-9B41-056A07613CE1}" type="datetimeFigureOut">
              <a:rPr lang="en-US" smtClean="0"/>
              <a:t>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91FE7-6BE1-4945-A3FB-4D5527E898E6}" type="slidenum">
              <a:rPr lang="en-US" smtClean="0"/>
              <a:t>‹#›</a:t>
            </a:fld>
            <a:endParaRPr lang="en-US"/>
          </a:p>
        </p:txBody>
      </p:sp>
    </p:spTree>
    <p:extLst>
      <p:ext uri="{BB962C8B-B14F-4D97-AF65-F5344CB8AC3E}">
        <p14:creationId xmlns:p14="http://schemas.microsoft.com/office/powerpoint/2010/main" val="640066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5D8E1-E2EC-4891-9B41-056A07613CE1}" type="datetimeFigureOut">
              <a:rPr lang="en-US" smtClean="0"/>
              <a:t>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91FE7-6BE1-4945-A3FB-4D5527E898E6}" type="slidenum">
              <a:rPr lang="en-US" smtClean="0"/>
              <a:t>‹#›</a:t>
            </a:fld>
            <a:endParaRPr lang="en-US"/>
          </a:p>
        </p:txBody>
      </p:sp>
    </p:spTree>
    <p:extLst>
      <p:ext uri="{BB962C8B-B14F-4D97-AF65-F5344CB8AC3E}">
        <p14:creationId xmlns:p14="http://schemas.microsoft.com/office/powerpoint/2010/main" val="265019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Styles </a:t>
            </a:r>
          </a:p>
        </p:txBody>
      </p:sp>
      <p:sp>
        <p:nvSpPr>
          <p:cNvPr id="3" name="Subtitle 2"/>
          <p:cNvSpPr>
            <a:spLocks noGrp="1"/>
          </p:cNvSpPr>
          <p:nvPr>
            <p:ph type="subTitle" idx="1"/>
          </p:nvPr>
        </p:nvSpPr>
        <p:spPr/>
        <p:txBody>
          <a:bodyPr/>
          <a:lstStyle/>
          <a:p>
            <a:r>
              <a:rPr lang="en-US"/>
              <a:t>SE  </a:t>
            </a:r>
            <a:r>
              <a:rPr lang="en-US" dirty="0"/>
              <a:t>2021</a:t>
            </a:r>
          </a:p>
          <a:p>
            <a:endParaRPr lang="en-US" dirty="0"/>
          </a:p>
        </p:txBody>
      </p:sp>
    </p:spTree>
    <p:extLst>
      <p:ext uri="{BB962C8B-B14F-4D97-AF65-F5344CB8AC3E}">
        <p14:creationId xmlns:p14="http://schemas.microsoft.com/office/powerpoint/2010/main" val="3732243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8C9916D6-4261-4563-A92B-9E7C8AFE85B2}" type="slidenum">
              <a:rPr lang="nl-NL" altLang="en-US" sz="1200">
                <a:latin typeface="Lucida Sans Unicode" pitchFamily="34" charset="0"/>
              </a:rPr>
              <a:pPr/>
              <a:t>10</a:t>
            </a:fld>
            <a:endParaRPr lang="nl-NL" altLang="en-US" sz="1200">
              <a:latin typeface="Lucida Sans Unicode" pitchFamily="34" charset="0"/>
            </a:endParaRPr>
          </a:p>
        </p:txBody>
      </p:sp>
      <p:sp>
        <p:nvSpPr>
          <p:cNvPr id="116739" name="Rectangle 2"/>
          <p:cNvSpPr>
            <a:spLocks noGrp="1" noChangeArrowheads="1"/>
          </p:cNvSpPr>
          <p:nvPr>
            <p:ph type="title"/>
          </p:nvPr>
        </p:nvSpPr>
        <p:spPr>
          <a:xfrm>
            <a:off x="533400" y="434975"/>
            <a:ext cx="8153400" cy="762000"/>
          </a:xfrm>
          <a:noFill/>
        </p:spPr>
        <p:txBody>
          <a:bodyPr lIns="0" tIns="0" rIns="0" bIns="0" anchor="t"/>
          <a:lstStyle/>
          <a:p>
            <a:pPr algn="ctr" eaLnBrk="1" hangingPunct="1"/>
            <a:r>
              <a:rPr lang="en-US" altLang="en-US" sz="4000"/>
              <a:t>Data-Centered Style (1)</a:t>
            </a:r>
          </a:p>
        </p:txBody>
      </p:sp>
      <p:sp>
        <p:nvSpPr>
          <p:cNvPr id="1051651" name="Rectangle 3"/>
          <p:cNvSpPr>
            <a:spLocks noGrp="1" noChangeArrowheads="1"/>
          </p:cNvSpPr>
          <p:nvPr>
            <p:ph type="body" idx="1"/>
          </p:nvPr>
        </p:nvSpPr>
        <p:spPr>
          <a:xfrm>
            <a:off x="533400" y="1741488"/>
            <a:ext cx="8359775" cy="4387850"/>
          </a:xfrm>
          <a:noFill/>
        </p:spPr>
        <p:txBody>
          <a:bodyPr lIns="0" tIns="0" rIns="0" bIns="0"/>
          <a:lstStyle/>
          <a:p>
            <a:pPr marL="609600" indent="-609600">
              <a:lnSpc>
                <a:spcPct val="90000"/>
              </a:lnSpc>
              <a:buFont typeface="Wingdings" pitchFamily="2" charset="2"/>
              <a:buNone/>
              <a:tabLst>
                <a:tab pos="1028700" algn="l"/>
              </a:tabLst>
            </a:pPr>
            <a:r>
              <a:rPr lang="en-US" altLang="en-US" sz="2800">
                <a:solidFill>
                  <a:srgbClr val="FF0000"/>
                </a:solidFill>
              </a:rPr>
              <a:t>Goals/Quality Attributes (QA)/Issues</a:t>
            </a:r>
          </a:p>
          <a:p>
            <a:pPr marL="647700" lvl="1" indent="-533400" eaLnBrk="1" hangingPunct="1">
              <a:lnSpc>
                <a:spcPct val="90000"/>
              </a:lnSpc>
              <a:tabLst>
                <a:tab pos="1028700" algn="l"/>
              </a:tabLst>
            </a:pPr>
            <a:r>
              <a:rPr lang="en-US" altLang="en-US" sz="2400">
                <a:solidFill>
                  <a:srgbClr val="000000"/>
                </a:solidFill>
              </a:rPr>
              <a:t>Data integrability</a:t>
            </a:r>
          </a:p>
          <a:p>
            <a:pPr marL="647700" lvl="1" indent="-533400" eaLnBrk="1" hangingPunct="1">
              <a:lnSpc>
                <a:spcPct val="90000"/>
              </a:lnSpc>
              <a:tabLst>
                <a:tab pos="1028700" algn="l"/>
              </a:tabLst>
            </a:pPr>
            <a:r>
              <a:rPr lang="en-US" altLang="en-US" sz="2400">
                <a:solidFill>
                  <a:srgbClr val="000000"/>
                </a:solidFill>
              </a:rPr>
              <a:t>scalability (clients are independent; new </a:t>
            </a:r>
            <a:r>
              <a:rPr lang="en-US" altLang="en-US" sz="2400">
                <a:solidFill>
                  <a:srgbClr val="0000FF"/>
                </a:solidFill>
              </a:rPr>
              <a:t>clients/data </a:t>
            </a:r>
            <a:r>
              <a:rPr lang="en-US" altLang="en-US" sz="2400">
                <a:solidFill>
                  <a:srgbClr val="000000"/>
                </a:solidFill>
              </a:rPr>
              <a:t>easily added)</a:t>
            </a:r>
          </a:p>
          <a:p>
            <a:pPr marL="647700" lvl="1" indent="-533400" eaLnBrk="1" hangingPunct="1">
              <a:lnSpc>
                <a:spcPct val="90000"/>
              </a:lnSpc>
              <a:tabLst>
                <a:tab pos="1028700" algn="l"/>
              </a:tabLst>
            </a:pPr>
            <a:r>
              <a:rPr lang="en-US" altLang="en-US" sz="2400">
                <a:solidFill>
                  <a:srgbClr val="000000"/>
                </a:solidFill>
              </a:rPr>
              <a:t>Reuse, evolution, concurrent execution</a:t>
            </a:r>
          </a:p>
          <a:p>
            <a:pPr marL="647700" lvl="1" indent="-533400" eaLnBrk="1" hangingPunct="1">
              <a:lnSpc>
                <a:spcPct val="90000"/>
              </a:lnSpc>
              <a:buFont typeface="Wingdings" pitchFamily="2" charset="2"/>
              <a:buNone/>
              <a:tabLst>
                <a:tab pos="1028700" algn="l"/>
              </a:tabLst>
            </a:pPr>
            <a:r>
              <a:rPr lang="en-US" altLang="en-US" sz="2800">
                <a:solidFill>
                  <a:srgbClr val="FF0000"/>
                </a:solidFill>
              </a:rPr>
              <a:t>Issues</a:t>
            </a:r>
          </a:p>
          <a:p>
            <a:pPr marL="647700" lvl="1" indent="-533400" eaLnBrk="1" hangingPunct="1">
              <a:lnSpc>
                <a:spcPct val="90000"/>
              </a:lnSpc>
              <a:tabLst>
                <a:tab pos="1028700" algn="l"/>
              </a:tabLst>
            </a:pPr>
            <a:r>
              <a:rPr lang="en-US" altLang="en-US" sz="2400">
                <a:solidFill>
                  <a:srgbClr val="FF0000"/>
                </a:solidFill>
              </a:rPr>
              <a:t> </a:t>
            </a:r>
            <a:r>
              <a:rPr lang="en-US" altLang="en-US" sz="2400">
                <a:solidFill>
                  <a:srgbClr val="000000"/>
                </a:solidFill>
              </a:rPr>
              <a:t>Complex distributed computation, ordering</a:t>
            </a:r>
          </a:p>
          <a:p>
            <a:pPr marL="609600" indent="-609600">
              <a:lnSpc>
                <a:spcPct val="90000"/>
              </a:lnSpc>
              <a:buFont typeface="Wingdings" pitchFamily="2" charset="2"/>
              <a:buNone/>
              <a:tabLst>
                <a:tab pos="1028700" algn="l"/>
              </a:tabLst>
            </a:pPr>
            <a:r>
              <a:rPr lang="en-US" altLang="en-US" sz="2800">
                <a:solidFill>
                  <a:srgbClr val="FF0000"/>
                </a:solidFill>
              </a:rPr>
              <a:t>Examples</a:t>
            </a:r>
          </a:p>
          <a:p>
            <a:pPr marL="647700" lvl="1" indent="-533400" eaLnBrk="1" hangingPunct="1">
              <a:lnSpc>
                <a:spcPct val="90000"/>
              </a:lnSpc>
              <a:tabLst>
                <a:tab pos="1028700" algn="l"/>
              </a:tabLst>
            </a:pPr>
            <a:r>
              <a:rPr lang="en-US" altLang="en-US" sz="2400">
                <a:solidFill>
                  <a:srgbClr val="0000FF"/>
                </a:solidFill>
              </a:rPr>
              <a:t>passive</a:t>
            </a:r>
            <a:r>
              <a:rPr lang="en-US" altLang="en-US" sz="2400">
                <a:solidFill>
                  <a:srgbClr val="000000"/>
                </a:solidFill>
              </a:rPr>
              <a:t> data store: </a:t>
            </a:r>
            <a:r>
              <a:rPr lang="en-US" altLang="en-US" sz="2400">
                <a:solidFill>
                  <a:srgbClr val="0000FF"/>
                </a:solidFill>
              </a:rPr>
              <a:t>repository</a:t>
            </a:r>
            <a:r>
              <a:rPr lang="en-US" altLang="en-US" sz="2400">
                <a:solidFill>
                  <a:srgbClr val="000000"/>
                </a:solidFill>
              </a:rPr>
              <a:t> style</a:t>
            </a:r>
          </a:p>
          <a:p>
            <a:pPr marL="647700" lvl="1" indent="-533400" eaLnBrk="1" hangingPunct="1">
              <a:lnSpc>
                <a:spcPct val="90000"/>
              </a:lnSpc>
              <a:tabLst>
                <a:tab pos="1028700" algn="l"/>
              </a:tabLst>
            </a:pPr>
            <a:r>
              <a:rPr lang="en-US" altLang="en-US" sz="2400">
                <a:solidFill>
                  <a:srgbClr val="0000FF"/>
                </a:solidFill>
              </a:rPr>
              <a:t>active</a:t>
            </a:r>
            <a:r>
              <a:rPr lang="en-US" altLang="en-US" sz="2400">
                <a:solidFill>
                  <a:srgbClr val="000000"/>
                </a:solidFill>
              </a:rPr>
              <a:t> data store: </a:t>
            </a:r>
            <a:r>
              <a:rPr lang="en-US" altLang="en-US" sz="2400">
                <a:solidFill>
                  <a:srgbClr val="0000FF"/>
                </a:solidFill>
              </a:rPr>
              <a:t>blackboard</a:t>
            </a:r>
            <a:r>
              <a:rPr lang="en-US" altLang="en-US" sz="2400">
                <a:solidFill>
                  <a:srgbClr val="000000"/>
                </a:solidFill>
              </a:rPr>
              <a:t> style▪</a:t>
            </a:r>
          </a:p>
        </p:txBody>
      </p:sp>
    </p:spTree>
    <p:extLst>
      <p:ext uri="{BB962C8B-B14F-4D97-AF65-F5344CB8AC3E}">
        <p14:creationId xmlns:p14="http://schemas.microsoft.com/office/powerpoint/2010/main" val="1428226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51651">
                                            <p:txEl>
                                              <p:pRg st="0" end="0"/>
                                            </p:txEl>
                                          </p:spTgt>
                                        </p:tgtEl>
                                        <p:attrNameLst>
                                          <p:attrName>style.visibility</p:attrName>
                                        </p:attrNameLst>
                                      </p:cBhvr>
                                      <p:to>
                                        <p:strVal val="visible"/>
                                      </p:to>
                                    </p:set>
                                    <p:animEffect transition="in" filter="wipe(down)">
                                      <p:cBhvr>
                                        <p:cTn id="7" dur="500"/>
                                        <p:tgtEl>
                                          <p:spTgt spid="105165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51651">
                                            <p:txEl>
                                              <p:pRg st="1" end="1"/>
                                            </p:txEl>
                                          </p:spTgt>
                                        </p:tgtEl>
                                        <p:attrNameLst>
                                          <p:attrName>style.visibility</p:attrName>
                                        </p:attrNameLst>
                                      </p:cBhvr>
                                      <p:to>
                                        <p:strVal val="visible"/>
                                      </p:to>
                                    </p:set>
                                    <p:animEffect transition="in" filter="wipe(down)">
                                      <p:cBhvr>
                                        <p:cTn id="10" dur="500"/>
                                        <p:tgtEl>
                                          <p:spTgt spid="10516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51651">
                                            <p:txEl>
                                              <p:pRg st="2" end="2"/>
                                            </p:txEl>
                                          </p:spTgt>
                                        </p:tgtEl>
                                        <p:attrNameLst>
                                          <p:attrName>style.visibility</p:attrName>
                                        </p:attrNameLst>
                                      </p:cBhvr>
                                      <p:to>
                                        <p:strVal val="visible"/>
                                      </p:to>
                                    </p:set>
                                    <p:animEffect transition="in" filter="wipe(down)">
                                      <p:cBhvr>
                                        <p:cTn id="15" dur="500"/>
                                        <p:tgtEl>
                                          <p:spTgt spid="105165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51651">
                                            <p:txEl>
                                              <p:pRg st="3" end="3"/>
                                            </p:txEl>
                                          </p:spTgt>
                                        </p:tgtEl>
                                        <p:attrNameLst>
                                          <p:attrName>style.visibility</p:attrName>
                                        </p:attrNameLst>
                                      </p:cBhvr>
                                      <p:to>
                                        <p:strVal val="visible"/>
                                      </p:to>
                                    </p:set>
                                    <p:animEffect transition="in" filter="wipe(down)">
                                      <p:cBhvr>
                                        <p:cTn id="20" dur="500"/>
                                        <p:tgtEl>
                                          <p:spTgt spid="105165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051651">
                                            <p:txEl>
                                              <p:pRg st="4" end="4"/>
                                            </p:txEl>
                                          </p:spTgt>
                                        </p:tgtEl>
                                        <p:attrNameLst>
                                          <p:attrName>style.visibility</p:attrName>
                                        </p:attrNameLst>
                                      </p:cBhvr>
                                      <p:to>
                                        <p:strVal val="visible"/>
                                      </p:to>
                                    </p:set>
                                    <p:animEffect transition="in" filter="wipe(down)">
                                      <p:cBhvr>
                                        <p:cTn id="25" dur="500"/>
                                        <p:tgtEl>
                                          <p:spTgt spid="1051651">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51651">
                                            <p:txEl>
                                              <p:pRg st="5" end="5"/>
                                            </p:txEl>
                                          </p:spTgt>
                                        </p:tgtEl>
                                        <p:attrNameLst>
                                          <p:attrName>style.visibility</p:attrName>
                                        </p:attrNameLst>
                                      </p:cBhvr>
                                      <p:to>
                                        <p:strVal val="visible"/>
                                      </p:to>
                                    </p:set>
                                    <p:animEffect transition="in" filter="wipe(down)">
                                      <p:cBhvr>
                                        <p:cTn id="28" dur="500"/>
                                        <p:tgtEl>
                                          <p:spTgt spid="1051651">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051651">
                                            <p:txEl>
                                              <p:pRg st="6" end="6"/>
                                            </p:txEl>
                                          </p:spTgt>
                                        </p:tgtEl>
                                        <p:attrNameLst>
                                          <p:attrName>style.visibility</p:attrName>
                                        </p:attrNameLst>
                                      </p:cBhvr>
                                      <p:to>
                                        <p:strVal val="visible"/>
                                      </p:to>
                                    </p:set>
                                    <p:animEffect transition="in" filter="wipe(down)">
                                      <p:cBhvr>
                                        <p:cTn id="33" dur="500"/>
                                        <p:tgtEl>
                                          <p:spTgt spid="1051651">
                                            <p:txEl>
                                              <p:pRg st="6" end="6"/>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051651">
                                            <p:txEl>
                                              <p:pRg st="7" end="7"/>
                                            </p:txEl>
                                          </p:spTgt>
                                        </p:tgtEl>
                                        <p:attrNameLst>
                                          <p:attrName>style.visibility</p:attrName>
                                        </p:attrNameLst>
                                      </p:cBhvr>
                                      <p:to>
                                        <p:strVal val="visible"/>
                                      </p:to>
                                    </p:set>
                                    <p:animEffect transition="in" filter="wipe(down)">
                                      <p:cBhvr>
                                        <p:cTn id="36" dur="500"/>
                                        <p:tgtEl>
                                          <p:spTgt spid="1051651">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051651">
                                            <p:txEl>
                                              <p:pRg st="8" end="8"/>
                                            </p:txEl>
                                          </p:spTgt>
                                        </p:tgtEl>
                                        <p:attrNameLst>
                                          <p:attrName>style.visibility</p:attrName>
                                        </p:attrNameLst>
                                      </p:cBhvr>
                                      <p:to>
                                        <p:strVal val="visible"/>
                                      </p:to>
                                    </p:set>
                                    <p:animEffect transition="in" filter="wipe(down)">
                                      <p:cBhvr>
                                        <p:cTn id="41" dur="500"/>
                                        <p:tgtEl>
                                          <p:spTgt spid="10516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51"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9FE91C79-D306-4DF2-BD29-264491FCA354}" type="slidenum">
              <a:rPr lang="nl-NL" altLang="en-US" sz="1200">
                <a:latin typeface="Lucida Sans Unicode" pitchFamily="34" charset="0"/>
              </a:rPr>
              <a:pPr/>
              <a:t>11</a:t>
            </a:fld>
            <a:endParaRPr lang="nl-NL" altLang="en-US" sz="1200">
              <a:latin typeface="Lucida Sans Unicode" pitchFamily="34" charset="0"/>
            </a:endParaRPr>
          </a:p>
        </p:txBody>
      </p:sp>
      <p:sp>
        <p:nvSpPr>
          <p:cNvPr id="118787" name="Rectangle 2"/>
          <p:cNvSpPr>
            <a:spLocks noGrp="1" noChangeArrowheads="1"/>
          </p:cNvSpPr>
          <p:nvPr>
            <p:ph type="title"/>
          </p:nvPr>
        </p:nvSpPr>
        <p:spPr>
          <a:xfrm>
            <a:off x="457200" y="609600"/>
            <a:ext cx="8305800" cy="838200"/>
          </a:xfrm>
          <a:noFill/>
        </p:spPr>
        <p:txBody>
          <a:bodyPr lIns="0" tIns="0" rIns="0" bIns="0" anchor="t"/>
          <a:lstStyle/>
          <a:p>
            <a:pPr eaLnBrk="1" hangingPunct="1"/>
            <a:r>
              <a:rPr lang="en-US" altLang="en-US" sz="2400" b="0">
                <a:solidFill>
                  <a:srgbClr val="FF0000"/>
                </a:solidFill>
              </a:rPr>
              <a:t>Repository style </a:t>
            </a:r>
            <a:r>
              <a:rPr lang="en-US" altLang="en-US" sz="2400" b="0">
                <a:solidFill>
                  <a:srgbClr val="003399"/>
                </a:solidFill>
              </a:rPr>
              <a:t>(passive)</a:t>
            </a:r>
          </a:p>
        </p:txBody>
      </p:sp>
      <p:grpSp>
        <p:nvGrpSpPr>
          <p:cNvPr id="2" name="Group 3"/>
          <p:cNvGrpSpPr>
            <a:grpSpLocks/>
          </p:cNvGrpSpPr>
          <p:nvPr/>
        </p:nvGrpSpPr>
        <p:grpSpPr bwMode="auto">
          <a:xfrm>
            <a:off x="1524000" y="1676400"/>
            <a:ext cx="6107113" cy="2832100"/>
            <a:chOff x="958" y="1353"/>
            <a:chExt cx="3847" cy="1784"/>
          </a:xfrm>
        </p:grpSpPr>
        <p:grpSp>
          <p:nvGrpSpPr>
            <p:cNvPr id="118792" name="Group 4"/>
            <p:cNvGrpSpPr>
              <a:grpSpLocks/>
            </p:cNvGrpSpPr>
            <p:nvPr/>
          </p:nvGrpSpPr>
          <p:grpSpPr bwMode="auto">
            <a:xfrm>
              <a:off x="958" y="1353"/>
              <a:ext cx="647" cy="264"/>
              <a:chOff x="958" y="1353"/>
              <a:chExt cx="647" cy="264"/>
            </a:xfrm>
          </p:grpSpPr>
          <p:grpSp>
            <p:nvGrpSpPr>
              <p:cNvPr id="118826" name="Group 5"/>
              <p:cNvGrpSpPr>
                <a:grpSpLocks/>
              </p:cNvGrpSpPr>
              <p:nvPr/>
            </p:nvGrpSpPr>
            <p:grpSpPr bwMode="auto">
              <a:xfrm>
                <a:off x="958" y="1353"/>
                <a:ext cx="647" cy="234"/>
                <a:chOff x="958" y="1353"/>
                <a:chExt cx="647" cy="234"/>
              </a:xfrm>
            </p:grpSpPr>
            <p:sp>
              <p:nvSpPr>
                <p:cNvPr id="118828" name="AutoShape 6"/>
                <p:cNvSpPr>
                  <a:spLocks noChangeArrowheads="1"/>
                </p:cNvSpPr>
                <p:nvPr/>
              </p:nvSpPr>
              <p:spPr bwMode="auto">
                <a:xfrm>
                  <a:off x="958" y="1353"/>
                  <a:ext cx="647" cy="23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18829" name="AutoShape 7"/>
                <p:cNvSpPr>
                  <a:spLocks noChangeArrowheads="1"/>
                </p:cNvSpPr>
                <p:nvPr/>
              </p:nvSpPr>
              <p:spPr bwMode="auto">
                <a:xfrm>
                  <a:off x="982" y="1379"/>
                  <a:ext cx="607" cy="18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sp>
            <p:nvSpPr>
              <p:cNvPr id="118827" name="Rectangle 8"/>
              <p:cNvSpPr>
                <a:spLocks noChangeArrowheads="1"/>
              </p:cNvSpPr>
              <p:nvPr/>
            </p:nvSpPr>
            <p:spPr bwMode="auto">
              <a:xfrm>
                <a:off x="1019" y="1361"/>
                <a:ext cx="532" cy="25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pPr eaLnBrk="1" hangingPunct="1"/>
                <a:r>
                  <a:rPr lang="en-US" altLang="en-US"/>
                  <a:t>Client</a:t>
                </a:r>
              </a:p>
            </p:txBody>
          </p:sp>
        </p:grpSp>
        <p:sp>
          <p:nvSpPr>
            <p:cNvPr id="118793" name="AutoShape 9"/>
            <p:cNvSpPr>
              <a:spLocks noChangeArrowheads="1"/>
            </p:cNvSpPr>
            <p:nvPr/>
          </p:nvSpPr>
          <p:spPr bwMode="auto">
            <a:xfrm>
              <a:off x="2331" y="2066"/>
              <a:ext cx="1092" cy="305"/>
            </a:xfrm>
            <a:prstGeom prst="roundRect">
              <a:avLst>
                <a:gd name="adj" fmla="val 12495"/>
              </a:avLst>
            </a:prstGeom>
            <a:noFill/>
            <a:ln w="127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185738" indent="-185738" algn="ctr" eaLnBrk="1" hangingPunct="1">
                <a:spcBef>
                  <a:spcPct val="20000"/>
                </a:spcBef>
                <a:buClr>
                  <a:schemeClr val="accent1"/>
                </a:buClr>
                <a:buFont typeface="Wingdings" pitchFamily="2" charset="2"/>
                <a:buNone/>
              </a:pPr>
              <a:endParaRPr lang="en-US" altLang="en-US"/>
            </a:p>
          </p:txBody>
        </p:sp>
        <p:sp>
          <p:nvSpPr>
            <p:cNvPr id="118794" name="Rectangle 10"/>
            <p:cNvSpPr>
              <a:spLocks noChangeArrowheads="1"/>
            </p:cNvSpPr>
            <p:nvPr/>
          </p:nvSpPr>
          <p:spPr bwMode="auto">
            <a:xfrm>
              <a:off x="2370" y="2093"/>
              <a:ext cx="993"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pPr eaLnBrk="1" hangingPunct="1"/>
              <a:r>
                <a:rPr lang="en-US" altLang="en-US">
                  <a:solidFill>
                    <a:srgbClr val="FF3300"/>
                  </a:solidFill>
                </a:rPr>
                <a:t>Shared data</a:t>
              </a:r>
            </a:p>
          </p:txBody>
        </p:sp>
        <p:sp>
          <p:nvSpPr>
            <p:cNvPr id="118795" name="Line 11"/>
            <p:cNvSpPr>
              <a:spLocks noChangeShapeType="1"/>
            </p:cNvSpPr>
            <p:nvPr/>
          </p:nvSpPr>
          <p:spPr bwMode="auto">
            <a:xfrm>
              <a:off x="1624" y="1626"/>
              <a:ext cx="691" cy="443"/>
            </a:xfrm>
            <a:prstGeom prst="line">
              <a:avLst/>
            </a:prstGeom>
            <a:noFill/>
            <a:ln w="12700">
              <a:solidFill>
                <a:schemeClr val="tx1"/>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796" name="Line 12"/>
            <p:cNvSpPr>
              <a:spLocks noChangeShapeType="1"/>
            </p:cNvSpPr>
            <p:nvPr/>
          </p:nvSpPr>
          <p:spPr bwMode="auto">
            <a:xfrm>
              <a:off x="3429" y="2376"/>
              <a:ext cx="691" cy="443"/>
            </a:xfrm>
            <a:prstGeom prst="line">
              <a:avLst/>
            </a:prstGeom>
            <a:noFill/>
            <a:ln w="12700">
              <a:solidFill>
                <a:schemeClr val="tx1"/>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797" name="Line 13"/>
            <p:cNvSpPr>
              <a:spLocks noChangeShapeType="1"/>
            </p:cNvSpPr>
            <p:nvPr/>
          </p:nvSpPr>
          <p:spPr bwMode="auto">
            <a:xfrm flipV="1">
              <a:off x="3430" y="1627"/>
              <a:ext cx="691" cy="443"/>
            </a:xfrm>
            <a:prstGeom prst="line">
              <a:avLst/>
            </a:prstGeom>
            <a:noFill/>
            <a:ln w="12700">
              <a:solidFill>
                <a:schemeClr val="tx1"/>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798" name="Line 14"/>
            <p:cNvSpPr>
              <a:spLocks noChangeShapeType="1"/>
            </p:cNvSpPr>
            <p:nvPr/>
          </p:nvSpPr>
          <p:spPr bwMode="auto">
            <a:xfrm flipV="1">
              <a:off x="1627" y="2385"/>
              <a:ext cx="691" cy="443"/>
            </a:xfrm>
            <a:prstGeom prst="line">
              <a:avLst/>
            </a:prstGeom>
            <a:noFill/>
            <a:ln w="12700">
              <a:solidFill>
                <a:schemeClr val="tx1"/>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799" name="Line 15"/>
            <p:cNvSpPr>
              <a:spLocks noChangeShapeType="1"/>
            </p:cNvSpPr>
            <p:nvPr/>
          </p:nvSpPr>
          <p:spPr bwMode="auto">
            <a:xfrm>
              <a:off x="2882" y="1640"/>
              <a:ext cx="0" cy="415"/>
            </a:xfrm>
            <a:prstGeom prst="line">
              <a:avLst/>
            </a:prstGeom>
            <a:noFill/>
            <a:ln w="12700">
              <a:solidFill>
                <a:schemeClr val="tx1"/>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800" name="Line 16"/>
            <p:cNvSpPr>
              <a:spLocks noChangeShapeType="1"/>
            </p:cNvSpPr>
            <p:nvPr/>
          </p:nvSpPr>
          <p:spPr bwMode="auto">
            <a:xfrm flipH="1">
              <a:off x="2882" y="2383"/>
              <a:ext cx="2" cy="450"/>
            </a:xfrm>
            <a:prstGeom prst="line">
              <a:avLst/>
            </a:prstGeom>
            <a:noFill/>
            <a:ln w="12700">
              <a:solidFill>
                <a:schemeClr val="tx1"/>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8801" name="Group 17"/>
            <p:cNvGrpSpPr>
              <a:grpSpLocks/>
            </p:cNvGrpSpPr>
            <p:nvPr/>
          </p:nvGrpSpPr>
          <p:grpSpPr bwMode="auto">
            <a:xfrm>
              <a:off x="2558" y="1353"/>
              <a:ext cx="647" cy="264"/>
              <a:chOff x="2558" y="1353"/>
              <a:chExt cx="647" cy="264"/>
            </a:xfrm>
          </p:grpSpPr>
          <p:grpSp>
            <p:nvGrpSpPr>
              <p:cNvPr id="118822" name="Group 18"/>
              <p:cNvGrpSpPr>
                <a:grpSpLocks/>
              </p:cNvGrpSpPr>
              <p:nvPr/>
            </p:nvGrpSpPr>
            <p:grpSpPr bwMode="auto">
              <a:xfrm>
                <a:off x="2558" y="1353"/>
                <a:ext cx="647" cy="234"/>
                <a:chOff x="2558" y="1353"/>
                <a:chExt cx="647" cy="234"/>
              </a:xfrm>
            </p:grpSpPr>
            <p:sp>
              <p:nvSpPr>
                <p:cNvPr id="118824" name="AutoShape 19"/>
                <p:cNvSpPr>
                  <a:spLocks noChangeArrowheads="1"/>
                </p:cNvSpPr>
                <p:nvPr/>
              </p:nvSpPr>
              <p:spPr bwMode="auto">
                <a:xfrm>
                  <a:off x="2558" y="1353"/>
                  <a:ext cx="647" cy="23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18825" name="AutoShape 20"/>
                <p:cNvSpPr>
                  <a:spLocks noChangeArrowheads="1"/>
                </p:cNvSpPr>
                <p:nvPr/>
              </p:nvSpPr>
              <p:spPr bwMode="auto">
                <a:xfrm>
                  <a:off x="2582" y="1379"/>
                  <a:ext cx="607" cy="18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sp>
            <p:nvSpPr>
              <p:cNvPr id="118823" name="Rectangle 21"/>
              <p:cNvSpPr>
                <a:spLocks noChangeArrowheads="1"/>
              </p:cNvSpPr>
              <p:nvPr/>
            </p:nvSpPr>
            <p:spPr bwMode="auto">
              <a:xfrm>
                <a:off x="2619" y="1361"/>
                <a:ext cx="532" cy="25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pPr eaLnBrk="1" hangingPunct="1"/>
                <a:r>
                  <a:rPr lang="en-US" altLang="en-US"/>
                  <a:t>Client</a:t>
                </a:r>
              </a:p>
            </p:txBody>
          </p:sp>
        </p:grpSp>
        <p:grpSp>
          <p:nvGrpSpPr>
            <p:cNvPr id="118802" name="Group 22"/>
            <p:cNvGrpSpPr>
              <a:grpSpLocks/>
            </p:cNvGrpSpPr>
            <p:nvPr/>
          </p:nvGrpSpPr>
          <p:grpSpPr bwMode="auto">
            <a:xfrm>
              <a:off x="4158" y="1353"/>
              <a:ext cx="647" cy="264"/>
              <a:chOff x="4158" y="1353"/>
              <a:chExt cx="647" cy="264"/>
            </a:xfrm>
          </p:grpSpPr>
          <p:grpSp>
            <p:nvGrpSpPr>
              <p:cNvPr id="118818" name="Group 23"/>
              <p:cNvGrpSpPr>
                <a:grpSpLocks/>
              </p:cNvGrpSpPr>
              <p:nvPr/>
            </p:nvGrpSpPr>
            <p:grpSpPr bwMode="auto">
              <a:xfrm>
                <a:off x="4158" y="1353"/>
                <a:ext cx="647" cy="234"/>
                <a:chOff x="4158" y="1353"/>
                <a:chExt cx="647" cy="234"/>
              </a:xfrm>
            </p:grpSpPr>
            <p:sp>
              <p:nvSpPr>
                <p:cNvPr id="118820" name="AutoShape 24"/>
                <p:cNvSpPr>
                  <a:spLocks noChangeArrowheads="1"/>
                </p:cNvSpPr>
                <p:nvPr/>
              </p:nvSpPr>
              <p:spPr bwMode="auto">
                <a:xfrm>
                  <a:off x="4158" y="1353"/>
                  <a:ext cx="647" cy="23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18821" name="AutoShape 25"/>
                <p:cNvSpPr>
                  <a:spLocks noChangeArrowheads="1"/>
                </p:cNvSpPr>
                <p:nvPr/>
              </p:nvSpPr>
              <p:spPr bwMode="auto">
                <a:xfrm>
                  <a:off x="4182" y="1379"/>
                  <a:ext cx="607" cy="18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sp>
            <p:nvSpPr>
              <p:cNvPr id="118819" name="Rectangle 26"/>
              <p:cNvSpPr>
                <a:spLocks noChangeArrowheads="1"/>
              </p:cNvSpPr>
              <p:nvPr/>
            </p:nvSpPr>
            <p:spPr bwMode="auto">
              <a:xfrm>
                <a:off x="4219" y="1361"/>
                <a:ext cx="532" cy="25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pPr eaLnBrk="1" hangingPunct="1"/>
                <a:r>
                  <a:rPr lang="en-US" altLang="en-US"/>
                  <a:t>Client</a:t>
                </a:r>
              </a:p>
            </p:txBody>
          </p:sp>
        </p:grpSp>
        <p:grpSp>
          <p:nvGrpSpPr>
            <p:cNvPr id="118803" name="Group 27"/>
            <p:cNvGrpSpPr>
              <a:grpSpLocks/>
            </p:cNvGrpSpPr>
            <p:nvPr/>
          </p:nvGrpSpPr>
          <p:grpSpPr bwMode="auto">
            <a:xfrm>
              <a:off x="958" y="2873"/>
              <a:ext cx="647" cy="264"/>
              <a:chOff x="958" y="2873"/>
              <a:chExt cx="647" cy="264"/>
            </a:xfrm>
          </p:grpSpPr>
          <p:grpSp>
            <p:nvGrpSpPr>
              <p:cNvPr id="118814" name="Group 28"/>
              <p:cNvGrpSpPr>
                <a:grpSpLocks/>
              </p:cNvGrpSpPr>
              <p:nvPr/>
            </p:nvGrpSpPr>
            <p:grpSpPr bwMode="auto">
              <a:xfrm>
                <a:off x="958" y="2873"/>
                <a:ext cx="647" cy="234"/>
                <a:chOff x="958" y="2873"/>
                <a:chExt cx="647" cy="234"/>
              </a:xfrm>
            </p:grpSpPr>
            <p:sp>
              <p:nvSpPr>
                <p:cNvPr id="118816" name="AutoShape 29"/>
                <p:cNvSpPr>
                  <a:spLocks noChangeArrowheads="1"/>
                </p:cNvSpPr>
                <p:nvPr/>
              </p:nvSpPr>
              <p:spPr bwMode="auto">
                <a:xfrm>
                  <a:off x="958" y="2873"/>
                  <a:ext cx="647" cy="23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18817" name="AutoShape 30"/>
                <p:cNvSpPr>
                  <a:spLocks noChangeArrowheads="1"/>
                </p:cNvSpPr>
                <p:nvPr/>
              </p:nvSpPr>
              <p:spPr bwMode="auto">
                <a:xfrm>
                  <a:off x="982" y="2899"/>
                  <a:ext cx="607" cy="18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sp>
            <p:nvSpPr>
              <p:cNvPr id="118815" name="Rectangle 31"/>
              <p:cNvSpPr>
                <a:spLocks noChangeArrowheads="1"/>
              </p:cNvSpPr>
              <p:nvPr/>
            </p:nvSpPr>
            <p:spPr bwMode="auto">
              <a:xfrm>
                <a:off x="1019" y="2881"/>
                <a:ext cx="532" cy="25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pPr eaLnBrk="1" hangingPunct="1"/>
                <a:r>
                  <a:rPr lang="en-US" altLang="en-US"/>
                  <a:t>Client</a:t>
                </a:r>
              </a:p>
            </p:txBody>
          </p:sp>
        </p:grpSp>
        <p:grpSp>
          <p:nvGrpSpPr>
            <p:cNvPr id="118804" name="Group 32"/>
            <p:cNvGrpSpPr>
              <a:grpSpLocks/>
            </p:cNvGrpSpPr>
            <p:nvPr/>
          </p:nvGrpSpPr>
          <p:grpSpPr bwMode="auto">
            <a:xfrm>
              <a:off x="2558" y="2873"/>
              <a:ext cx="647" cy="264"/>
              <a:chOff x="2558" y="2873"/>
              <a:chExt cx="647" cy="264"/>
            </a:xfrm>
          </p:grpSpPr>
          <p:grpSp>
            <p:nvGrpSpPr>
              <p:cNvPr id="118810" name="Group 33"/>
              <p:cNvGrpSpPr>
                <a:grpSpLocks/>
              </p:cNvGrpSpPr>
              <p:nvPr/>
            </p:nvGrpSpPr>
            <p:grpSpPr bwMode="auto">
              <a:xfrm>
                <a:off x="2558" y="2873"/>
                <a:ext cx="647" cy="234"/>
                <a:chOff x="2558" y="2873"/>
                <a:chExt cx="647" cy="234"/>
              </a:xfrm>
            </p:grpSpPr>
            <p:sp>
              <p:nvSpPr>
                <p:cNvPr id="118812" name="AutoShape 34"/>
                <p:cNvSpPr>
                  <a:spLocks noChangeArrowheads="1"/>
                </p:cNvSpPr>
                <p:nvPr/>
              </p:nvSpPr>
              <p:spPr bwMode="auto">
                <a:xfrm>
                  <a:off x="2558" y="2873"/>
                  <a:ext cx="647" cy="23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18813" name="AutoShape 35"/>
                <p:cNvSpPr>
                  <a:spLocks noChangeArrowheads="1"/>
                </p:cNvSpPr>
                <p:nvPr/>
              </p:nvSpPr>
              <p:spPr bwMode="auto">
                <a:xfrm>
                  <a:off x="2582" y="2899"/>
                  <a:ext cx="607" cy="18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sp>
            <p:nvSpPr>
              <p:cNvPr id="118811" name="Rectangle 36"/>
              <p:cNvSpPr>
                <a:spLocks noChangeArrowheads="1"/>
              </p:cNvSpPr>
              <p:nvPr/>
            </p:nvSpPr>
            <p:spPr bwMode="auto">
              <a:xfrm>
                <a:off x="2619" y="2881"/>
                <a:ext cx="532" cy="25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pPr eaLnBrk="1" hangingPunct="1"/>
                <a:r>
                  <a:rPr lang="en-US" altLang="en-US"/>
                  <a:t>Client</a:t>
                </a:r>
              </a:p>
            </p:txBody>
          </p:sp>
        </p:grpSp>
        <p:grpSp>
          <p:nvGrpSpPr>
            <p:cNvPr id="118805" name="Group 37"/>
            <p:cNvGrpSpPr>
              <a:grpSpLocks/>
            </p:cNvGrpSpPr>
            <p:nvPr/>
          </p:nvGrpSpPr>
          <p:grpSpPr bwMode="auto">
            <a:xfrm>
              <a:off x="4158" y="2873"/>
              <a:ext cx="647" cy="264"/>
              <a:chOff x="4158" y="2873"/>
              <a:chExt cx="647" cy="264"/>
            </a:xfrm>
          </p:grpSpPr>
          <p:grpSp>
            <p:nvGrpSpPr>
              <p:cNvPr id="118806" name="Group 38"/>
              <p:cNvGrpSpPr>
                <a:grpSpLocks/>
              </p:cNvGrpSpPr>
              <p:nvPr/>
            </p:nvGrpSpPr>
            <p:grpSpPr bwMode="auto">
              <a:xfrm>
                <a:off x="4158" y="2873"/>
                <a:ext cx="647" cy="234"/>
                <a:chOff x="4158" y="2873"/>
                <a:chExt cx="647" cy="234"/>
              </a:xfrm>
            </p:grpSpPr>
            <p:sp>
              <p:nvSpPr>
                <p:cNvPr id="118808" name="AutoShape 39"/>
                <p:cNvSpPr>
                  <a:spLocks noChangeArrowheads="1"/>
                </p:cNvSpPr>
                <p:nvPr/>
              </p:nvSpPr>
              <p:spPr bwMode="auto">
                <a:xfrm>
                  <a:off x="4158" y="2873"/>
                  <a:ext cx="647" cy="23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18809" name="AutoShape 40"/>
                <p:cNvSpPr>
                  <a:spLocks noChangeArrowheads="1"/>
                </p:cNvSpPr>
                <p:nvPr/>
              </p:nvSpPr>
              <p:spPr bwMode="auto">
                <a:xfrm>
                  <a:off x="4182" y="2899"/>
                  <a:ext cx="607" cy="18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sp>
            <p:nvSpPr>
              <p:cNvPr id="118807" name="Rectangle 41"/>
              <p:cNvSpPr>
                <a:spLocks noChangeArrowheads="1"/>
              </p:cNvSpPr>
              <p:nvPr/>
            </p:nvSpPr>
            <p:spPr bwMode="auto">
              <a:xfrm>
                <a:off x="4219" y="2881"/>
                <a:ext cx="532" cy="25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pPr eaLnBrk="1" hangingPunct="1"/>
                <a:r>
                  <a:rPr lang="en-US" altLang="en-US"/>
                  <a:t>Client</a:t>
                </a:r>
              </a:p>
            </p:txBody>
          </p:sp>
        </p:grpSp>
      </p:grpSp>
      <p:sp>
        <p:nvSpPr>
          <p:cNvPr id="1053738" name="Text Box 42"/>
          <p:cNvSpPr txBox="1">
            <a:spLocks noChangeArrowheads="1"/>
          </p:cNvSpPr>
          <p:nvPr/>
        </p:nvSpPr>
        <p:spPr bwMode="auto">
          <a:xfrm>
            <a:off x="441325" y="5562600"/>
            <a:ext cx="87026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nSpc>
                <a:spcPct val="90000"/>
              </a:lnSpc>
            </a:pPr>
            <a:r>
              <a:rPr lang="en-US" altLang="en-US" sz="1800" b="1">
                <a:solidFill>
                  <a:srgbClr val="FF0000"/>
                </a:solidFill>
                <a:latin typeface="Tahoma" pitchFamily="34" charset="0"/>
              </a:rPr>
              <a:t>Note: </a:t>
            </a:r>
            <a:r>
              <a:rPr lang="en-US" altLang="en-US" sz="1800" b="1">
                <a:latin typeface="Tahoma" pitchFamily="34" charset="0"/>
              </a:rPr>
              <a:t>clients are independently executing processes (i.e. independent-component). Thus, styles are not rigidly separated from one another.</a:t>
            </a:r>
          </a:p>
        </p:txBody>
      </p:sp>
      <p:sp>
        <p:nvSpPr>
          <p:cNvPr id="1053739" name="Rectangle 43"/>
          <p:cNvSpPr>
            <a:spLocks noChangeArrowheads="1"/>
          </p:cNvSpPr>
          <p:nvPr/>
        </p:nvSpPr>
        <p:spPr bwMode="auto">
          <a:xfrm>
            <a:off x="6245225" y="166688"/>
            <a:ext cx="2212975" cy="366712"/>
          </a:xfrm>
          <a:prstGeom prst="rect">
            <a:avLst/>
          </a:prstGeom>
          <a:noFill/>
          <a:ln w="12700">
            <a:noFill/>
            <a:miter lim="800000"/>
            <a:headEnd type="none" w="sm" len="sm"/>
            <a:tailEnd type="none" w="sm" len="sm"/>
          </a:ln>
          <a:effectLst/>
        </p:spPr>
        <p:txBody>
          <a:bodyPr wrap="none">
            <a:spAutoFit/>
          </a:bodyPr>
          <a:lstStyle/>
          <a:p>
            <a:pPr>
              <a:defRPr/>
            </a:pPr>
            <a:r>
              <a:rPr lang="en-US" sz="1800">
                <a:solidFill>
                  <a:srgbClr val="FFFF00"/>
                </a:solidFill>
                <a:effectLst>
                  <a:outerShdw blurRad="38100" dist="38100" dir="2700000" algn="tl">
                    <a:srgbClr val="C0C0C0"/>
                  </a:outerShdw>
                </a:effectLst>
                <a:latin typeface="Tahoma" pitchFamily="34" charset="0"/>
              </a:rPr>
              <a:t>Data-Centered Style</a:t>
            </a:r>
          </a:p>
        </p:txBody>
      </p:sp>
    </p:spTree>
    <p:extLst>
      <p:ext uri="{BB962C8B-B14F-4D97-AF65-F5344CB8AC3E}">
        <p14:creationId xmlns:p14="http://schemas.microsoft.com/office/powerpoint/2010/main" val="4250431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53738"/>
                                        </p:tgtEl>
                                        <p:attrNameLst>
                                          <p:attrName>style.visibility</p:attrName>
                                        </p:attrNameLst>
                                      </p:cBhvr>
                                      <p:to>
                                        <p:strVal val="visible"/>
                                      </p:to>
                                    </p:set>
                                    <p:animEffect transition="in" filter="wipe(down)">
                                      <p:cBhvr>
                                        <p:cTn id="12" dur="500"/>
                                        <p:tgtEl>
                                          <p:spTgt spid="105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7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BD98716A-C9DF-4625-8DC9-839496B8A89F}" type="slidenum">
              <a:rPr lang="nl-NL" altLang="en-US" sz="1200">
                <a:latin typeface="Lucida Sans Unicode" pitchFamily="34" charset="0"/>
              </a:rPr>
              <a:pPr/>
              <a:t>12</a:t>
            </a:fld>
            <a:endParaRPr lang="nl-NL" altLang="en-US" sz="1200">
              <a:latin typeface="Lucida Sans Unicode" pitchFamily="34" charset="0"/>
            </a:endParaRPr>
          </a:p>
        </p:txBody>
      </p:sp>
      <p:sp>
        <p:nvSpPr>
          <p:cNvPr id="120835" name="Rectangle 2"/>
          <p:cNvSpPr>
            <a:spLocks noGrp="1" noChangeArrowheads="1"/>
          </p:cNvSpPr>
          <p:nvPr>
            <p:ph type="title"/>
          </p:nvPr>
        </p:nvSpPr>
        <p:spPr>
          <a:xfrm>
            <a:off x="1635125" y="490538"/>
            <a:ext cx="5181600" cy="698500"/>
          </a:xfrm>
          <a:noFill/>
        </p:spPr>
        <p:txBody>
          <a:bodyPr lIns="0" tIns="0" rIns="0" bIns="0" anchor="t"/>
          <a:lstStyle/>
          <a:p>
            <a:pPr eaLnBrk="1" hangingPunct="1"/>
            <a:r>
              <a:rPr lang="en-US" altLang="en-US" b="0">
                <a:solidFill>
                  <a:srgbClr val="FF0000"/>
                </a:solidFill>
              </a:rPr>
              <a:t>Blackboard</a:t>
            </a:r>
            <a:r>
              <a:rPr lang="en-US" altLang="en-US" b="0">
                <a:solidFill>
                  <a:srgbClr val="FFFF00"/>
                </a:solidFill>
              </a:rPr>
              <a:t> </a:t>
            </a:r>
            <a:r>
              <a:rPr lang="en-US" altLang="en-US" sz="1600" b="0"/>
              <a:t>(active)</a:t>
            </a:r>
          </a:p>
        </p:txBody>
      </p:sp>
      <p:grpSp>
        <p:nvGrpSpPr>
          <p:cNvPr id="2" name="Group 3"/>
          <p:cNvGrpSpPr>
            <a:grpSpLocks/>
          </p:cNvGrpSpPr>
          <p:nvPr/>
        </p:nvGrpSpPr>
        <p:grpSpPr bwMode="auto">
          <a:xfrm>
            <a:off x="1520825" y="2147888"/>
            <a:ext cx="6107113" cy="2832100"/>
            <a:chOff x="958" y="1353"/>
            <a:chExt cx="3847" cy="1784"/>
          </a:xfrm>
        </p:grpSpPr>
        <p:grpSp>
          <p:nvGrpSpPr>
            <p:cNvPr id="120839" name="Group 4"/>
            <p:cNvGrpSpPr>
              <a:grpSpLocks/>
            </p:cNvGrpSpPr>
            <p:nvPr/>
          </p:nvGrpSpPr>
          <p:grpSpPr bwMode="auto">
            <a:xfrm>
              <a:off x="958" y="1353"/>
              <a:ext cx="647" cy="264"/>
              <a:chOff x="958" y="1353"/>
              <a:chExt cx="647" cy="264"/>
            </a:xfrm>
          </p:grpSpPr>
          <p:grpSp>
            <p:nvGrpSpPr>
              <p:cNvPr id="120879" name="Group 5"/>
              <p:cNvGrpSpPr>
                <a:grpSpLocks/>
              </p:cNvGrpSpPr>
              <p:nvPr/>
            </p:nvGrpSpPr>
            <p:grpSpPr bwMode="auto">
              <a:xfrm>
                <a:off x="958" y="1353"/>
                <a:ext cx="647" cy="234"/>
                <a:chOff x="958" y="1353"/>
                <a:chExt cx="647" cy="234"/>
              </a:xfrm>
            </p:grpSpPr>
            <p:sp>
              <p:nvSpPr>
                <p:cNvPr id="120881" name="AutoShape 6"/>
                <p:cNvSpPr>
                  <a:spLocks noChangeArrowheads="1"/>
                </p:cNvSpPr>
                <p:nvPr/>
              </p:nvSpPr>
              <p:spPr bwMode="auto">
                <a:xfrm>
                  <a:off x="958" y="1353"/>
                  <a:ext cx="647" cy="23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20882" name="AutoShape 7"/>
                <p:cNvSpPr>
                  <a:spLocks noChangeArrowheads="1"/>
                </p:cNvSpPr>
                <p:nvPr/>
              </p:nvSpPr>
              <p:spPr bwMode="auto">
                <a:xfrm>
                  <a:off x="982" y="1379"/>
                  <a:ext cx="607" cy="18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sp>
            <p:nvSpPr>
              <p:cNvPr id="120880" name="Rectangle 8"/>
              <p:cNvSpPr>
                <a:spLocks noChangeArrowheads="1"/>
              </p:cNvSpPr>
              <p:nvPr/>
            </p:nvSpPr>
            <p:spPr bwMode="auto">
              <a:xfrm>
                <a:off x="1019" y="1361"/>
                <a:ext cx="532" cy="25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pPr eaLnBrk="1" hangingPunct="1"/>
                <a:r>
                  <a:rPr lang="en-US" altLang="en-US"/>
                  <a:t>Client</a:t>
                </a:r>
              </a:p>
            </p:txBody>
          </p:sp>
        </p:grpSp>
        <p:sp>
          <p:nvSpPr>
            <p:cNvPr id="120840" name="Line 9"/>
            <p:cNvSpPr>
              <a:spLocks noChangeShapeType="1"/>
            </p:cNvSpPr>
            <p:nvPr/>
          </p:nvSpPr>
          <p:spPr bwMode="auto">
            <a:xfrm>
              <a:off x="1624" y="1626"/>
              <a:ext cx="691" cy="443"/>
            </a:xfrm>
            <a:prstGeom prst="line">
              <a:avLst/>
            </a:prstGeom>
            <a:noFill/>
            <a:ln w="12700">
              <a:solidFill>
                <a:schemeClr val="tx1"/>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0841" name="Line 10"/>
            <p:cNvSpPr>
              <a:spLocks noChangeShapeType="1"/>
            </p:cNvSpPr>
            <p:nvPr/>
          </p:nvSpPr>
          <p:spPr bwMode="auto">
            <a:xfrm>
              <a:off x="3429" y="2352"/>
              <a:ext cx="691" cy="443"/>
            </a:xfrm>
            <a:prstGeom prst="line">
              <a:avLst/>
            </a:prstGeom>
            <a:noFill/>
            <a:ln w="12700">
              <a:solidFill>
                <a:schemeClr val="tx1"/>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0842" name="Line 11"/>
            <p:cNvSpPr>
              <a:spLocks noChangeShapeType="1"/>
            </p:cNvSpPr>
            <p:nvPr/>
          </p:nvSpPr>
          <p:spPr bwMode="auto">
            <a:xfrm flipV="1">
              <a:off x="3430" y="1627"/>
              <a:ext cx="691" cy="443"/>
            </a:xfrm>
            <a:prstGeom prst="line">
              <a:avLst/>
            </a:prstGeom>
            <a:noFill/>
            <a:ln w="12700">
              <a:solidFill>
                <a:schemeClr val="tx1"/>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0843" name="Line 12"/>
            <p:cNvSpPr>
              <a:spLocks noChangeShapeType="1"/>
            </p:cNvSpPr>
            <p:nvPr/>
          </p:nvSpPr>
          <p:spPr bwMode="auto">
            <a:xfrm flipV="1">
              <a:off x="1627" y="2385"/>
              <a:ext cx="691" cy="443"/>
            </a:xfrm>
            <a:prstGeom prst="line">
              <a:avLst/>
            </a:prstGeom>
            <a:noFill/>
            <a:ln w="12700">
              <a:solidFill>
                <a:schemeClr val="tx1"/>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0844" name="Line 13"/>
            <p:cNvSpPr>
              <a:spLocks noChangeShapeType="1"/>
            </p:cNvSpPr>
            <p:nvPr/>
          </p:nvSpPr>
          <p:spPr bwMode="auto">
            <a:xfrm>
              <a:off x="2882" y="1640"/>
              <a:ext cx="0" cy="415"/>
            </a:xfrm>
            <a:prstGeom prst="line">
              <a:avLst/>
            </a:prstGeom>
            <a:noFill/>
            <a:ln w="12700">
              <a:solidFill>
                <a:schemeClr val="tx1"/>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0845" name="Line 14"/>
            <p:cNvSpPr>
              <a:spLocks noChangeShapeType="1"/>
            </p:cNvSpPr>
            <p:nvPr/>
          </p:nvSpPr>
          <p:spPr bwMode="auto">
            <a:xfrm>
              <a:off x="2880" y="2472"/>
              <a:ext cx="2" cy="337"/>
            </a:xfrm>
            <a:prstGeom prst="line">
              <a:avLst/>
            </a:prstGeom>
            <a:noFill/>
            <a:ln w="12700">
              <a:solidFill>
                <a:schemeClr val="tx1"/>
              </a:solidFill>
              <a:prstDash val="dash"/>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20846" name="Group 15"/>
            <p:cNvGrpSpPr>
              <a:grpSpLocks/>
            </p:cNvGrpSpPr>
            <p:nvPr/>
          </p:nvGrpSpPr>
          <p:grpSpPr bwMode="auto">
            <a:xfrm>
              <a:off x="2558" y="1353"/>
              <a:ext cx="647" cy="264"/>
              <a:chOff x="2558" y="1353"/>
              <a:chExt cx="647" cy="264"/>
            </a:xfrm>
          </p:grpSpPr>
          <p:grpSp>
            <p:nvGrpSpPr>
              <p:cNvPr id="120875" name="Group 16"/>
              <p:cNvGrpSpPr>
                <a:grpSpLocks/>
              </p:cNvGrpSpPr>
              <p:nvPr/>
            </p:nvGrpSpPr>
            <p:grpSpPr bwMode="auto">
              <a:xfrm>
                <a:off x="2558" y="1353"/>
                <a:ext cx="647" cy="234"/>
                <a:chOff x="2558" y="1353"/>
                <a:chExt cx="647" cy="234"/>
              </a:xfrm>
            </p:grpSpPr>
            <p:sp>
              <p:nvSpPr>
                <p:cNvPr id="120877" name="AutoShape 17"/>
                <p:cNvSpPr>
                  <a:spLocks noChangeArrowheads="1"/>
                </p:cNvSpPr>
                <p:nvPr/>
              </p:nvSpPr>
              <p:spPr bwMode="auto">
                <a:xfrm>
                  <a:off x="2558" y="1353"/>
                  <a:ext cx="647" cy="23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20878" name="AutoShape 18"/>
                <p:cNvSpPr>
                  <a:spLocks noChangeArrowheads="1"/>
                </p:cNvSpPr>
                <p:nvPr/>
              </p:nvSpPr>
              <p:spPr bwMode="auto">
                <a:xfrm>
                  <a:off x="2582" y="1379"/>
                  <a:ext cx="607" cy="18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sp>
            <p:nvSpPr>
              <p:cNvPr id="120876" name="Rectangle 19"/>
              <p:cNvSpPr>
                <a:spLocks noChangeArrowheads="1"/>
              </p:cNvSpPr>
              <p:nvPr/>
            </p:nvSpPr>
            <p:spPr bwMode="auto">
              <a:xfrm>
                <a:off x="2619" y="1361"/>
                <a:ext cx="532" cy="25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pPr eaLnBrk="1" hangingPunct="1"/>
                <a:r>
                  <a:rPr lang="en-US" altLang="en-US"/>
                  <a:t>Client</a:t>
                </a:r>
              </a:p>
            </p:txBody>
          </p:sp>
        </p:grpSp>
        <p:grpSp>
          <p:nvGrpSpPr>
            <p:cNvPr id="120847" name="Group 20"/>
            <p:cNvGrpSpPr>
              <a:grpSpLocks/>
            </p:cNvGrpSpPr>
            <p:nvPr/>
          </p:nvGrpSpPr>
          <p:grpSpPr bwMode="auto">
            <a:xfrm>
              <a:off x="4158" y="1353"/>
              <a:ext cx="647" cy="264"/>
              <a:chOff x="4158" y="1353"/>
              <a:chExt cx="647" cy="264"/>
            </a:xfrm>
          </p:grpSpPr>
          <p:grpSp>
            <p:nvGrpSpPr>
              <p:cNvPr id="120871" name="Group 21"/>
              <p:cNvGrpSpPr>
                <a:grpSpLocks/>
              </p:cNvGrpSpPr>
              <p:nvPr/>
            </p:nvGrpSpPr>
            <p:grpSpPr bwMode="auto">
              <a:xfrm>
                <a:off x="4158" y="1353"/>
                <a:ext cx="647" cy="234"/>
                <a:chOff x="4158" y="1353"/>
                <a:chExt cx="647" cy="234"/>
              </a:xfrm>
            </p:grpSpPr>
            <p:sp>
              <p:nvSpPr>
                <p:cNvPr id="120873" name="AutoShape 22"/>
                <p:cNvSpPr>
                  <a:spLocks noChangeArrowheads="1"/>
                </p:cNvSpPr>
                <p:nvPr/>
              </p:nvSpPr>
              <p:spPr bwMode="auto">
                <a:xfrm>
                  <a:off x="4158" y="1353"/>
                  <a:ext cx="647" cy="23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20874" name="AutoShape 23"/>
                <p:cNvSpPr>
                  <a:spLocks noChangeArrowheads="1"/>
                </p:cNvSpPr>
                <p:nvPr/>
              </p:nvSpPr>
              <p:spPr bwMode="auto">
                <a:xfrm>
                  <a:off x="4182" y="1379"/>
                  <a:ext cx="607" cy="18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sp>
            <p:nvSpPr>
              <p:cNvPr id="120872" name="Rectangle 24"/>
              <p:cNvSpPr>
                <a:spLocks noChangeArrowheads="1"/>
              </p:cNvSpPr>
              <p:nvPr/>
            </p:nvSpPr>
            <p:spPr bwMode="auto">
              <a:xfrm>
                <a:off x="4219" y="1361"/>
                <a:ext cx="532" cy="25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pPr eaLnBrk="1" hangingPunct="1"/>
                <a:r>
                  <a:rPr lang="en-US" altLang="en-US"/>
                  <a:t>Client</a:t>
                </a:r>
              </a:p>
            </p:txBody>
          </p:sp>
        </p:grpSp>
        <p:grpSp>
          <p:nvGrpSpPr>
            <p:cNvPr id="120848" name="Group 25"/>
            <p:cNvGrpSpPr>
              <a:grpSpLocks/>
            </p:cNvGrpSpPr>
            <p:nvPr/>
          </p:nvGrpSpPr>
          <p:grpSpPr bwMode="auto">
            <a:xfrm>
              <a:off x="958" y="2873"/>
              <a:ext cx="647" cy="264"/>
              <a:chOff x="958" y="2873"/>
              <a:chExt cx="647" cy="264"/>
            </a:xfrm>
          </p:grpSpPr>
          <p:grpSp>
            <p:nvGrpSpPr>
              <p:cNvPr id="120867" name="Group 26"/>
              <p:cNvGrpSpPr>
                <a:grpSpLocks/>
              </p:cNvGrpSpPr>
              <p:nvPr/>
            </p:nvGrpSpPr>
            <p:grpSpPr bwMode="auto">
              <a:xfrm>
                <a:off x="958" y="2873"/>
                <a:ext cx="647" cy="234"/>
                <a:chOff x="958" y="2873"/>
                <a:chExt cx="647" cy="234"/>
              </a:xfrm>
            </p:grpSpPr>
            <p:sp>
              <p:nvSpPr>
                <p:cNvPr id="120869" name="AutoShape 27"/>
                <p:cNvSpPr>
                  <a:spLocks noChangeArrowheads="1"/>
                </p:cNvSpPr>
                <p:nvPr/>
              </p:nvSpPr>
              <p:spPr bwMode="auto">
                <a:xfrm>
                  <a:off x="958" y="2873"/>
                  <a:ext cx="647" cy="23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20870" name="AutoShape 28"/>
                <p:cNvSpPr>
                  <a:spLocks noChangeArrowheads="1"/>
                </p:cNvSpPr>
                <p:nvPr/>
              </p:nvSpPr>
              <p:spPr bwMode="auto">
                <a:xfrm>
                  <a:off x="982" y="2899"/>
                  <a:ext cx="607" cy="18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sp>
            <p:nvSpPr>
              <p:cNvPr id="120868" name="Rectangle 29"/>
              <p:cNvSpPr>
                <a:spLocks noChangeArrowheads="1"/>
              </p:cNvSpPr>
              <p:nvPr/>
            </p:nvSpPr>
            <p:spPr bwMode="auto">
              <a:xfrm>
                <a:off x="1019" y="2881"/>
                <a:ext cx="532" cy="25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pPr eaLnBrk="1" hangingPunct="1"/>
                <a:r>
                  <a:rPr lang="en-US" altLang="en-US"/>
                  <a:t>Client</a:t>
                </a:r>
              </a:p>
            </p:txBody>
          </p:sp>
        </p:grpSp>
        <p:grpSp>
          <p:nvGrpSpPr>
            <p:cNvPr id="120849" name="Group 30"/>
            <p:cNvGrpSpPr>
              <a:grpSpLocks/>
            </p:cNvGrpSpPr>
            <p:nvPr/>
          </p:nvGrpSpPr>
          <p:grpSpPr bwMode="auto">
            <a:xfrm>
              <a:off x="2558" y="2873"/>
              <a:ext cx="647" cy="264"/>
              <a:chOff x="2558" y="2873"/>
              <a:chExt cx="647" cy="264"/>
            </a:xfrm>
          </p:grpSpPr>
          <p:grpSp>
            <p:nvGrpSpPr>
              <p:cNvPr id="120863" name="Group 31"/>
              <p:cNvGrpSpPr>
                <a:grpSpLocks/>
              </p:cNvGrpSpPr>
              <p:nvPr/>
            </p:nvGrpSpPr>
            <p:grpSpPr bwMode="auto">
              <a:xfrm>
                <a:off x="2558" y="2873"/>
                <a:ext cx="647" cy="234"/>
                <a:chOff x="2558" y="2873"/>
                <a:chExt cx="647" cy="234"/>
              </a:xfrm>
            </p:grpSpPr>
            <p:sp>
              <p:nvSpPr>
                <p:cNvPr id="120865" name="AutoShape 32"/>
                <p:cNvSpPr>
                  <a:spLocks noChangeArrowheads="1"/>
                </p:cNvSpPr>
                <p:nvPr/>
              </p:nvSpPr>
              <p:spPr bwMode="auto">
                <a:xfrm>
                  <a:off x="2558" y="2873"/>
                  <a:ext cx="647" cy="23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20866" name="AutoShape 33"/>
                <p:cNvSpPr>
                  <a:spLocks noChangeArrowheads="1"/>
                </p:cNvSpPr>
                <p:nvPr/>
              </p:nvSpPr>
              <p:spPr bwMode="auto">
                <a:xfrm>
                  <a:off x="2582" y="2899"/>
                  <a:ext cx="607" cy="18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sp>
            <p:nvSpPr>
              <p:cNvPr id="120864" name="Rectangle 34"/>
              <p:cNvSpPr>
                <a:spLocks noChangeArrowheads="1"/>
              </p:cNvSpPr>
              <p:nvPr/>
            </p:nvSpPr>
            <p:spPr bwMode="auto">
              <a:xfrm>
                <a:off x="2619" y="2881"/>
                <a:ext cx="532" cy="25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pPr eaLnBrk="1" hangingPunct="1"/>
                <a:r>
                  <a:rPr lang="en-US" altLang="en-US"/>
                  <a:t>Client</a:t>
                </a:r>
              </a:p>
            </p:txBody>
          </p:sp>
        </p:grpSp>
        <p:grpSp>
          <p:nvGrpSpPr>
            <p:cNvPr id="120850" name="Group 35"/>
            <p:cNvGrpSpPr>
              <a:grpSpLocks/>
            </p:cNvGrpSpPr>
            <p:nvPr/>
          </p:nvGrpSpPr>
          <p:grpSpPr bwMode="auto">
            <a:xfrm>
              <a:off x="4158" y="2873"/>
              <a:ext cx="647" cy="264"/>
              <a:chOff x="4158" y="2873"/>
              <a:chExt cx="647" cy="264"/>
            </a:xfrm>
          </p:grpSpPr>
          <p:grpSp>
            <p:nvGrpSpPr>
              <p:cNvPr id="120859" name="Group 36"/>
              <p:cNvGrpSpPr>
                <a:grpSpLocks/>
              </p:cNvGrpSpPr>
              <p:nvPr/>
            </p:nvGrpSpPr>
            <p:grpSpPr bwMode="auto">
              <a:xfrm>
                <a:off x="4158" y="2873"/>
                <a:ext cx="647" cy="234"/>
                <a:chOff x="4158" y="2873"/>
                <a:chExt cx="647" cy="234"/>
              </a:xfrm>
            </p:grpSpPr>
            <p:sp>
              <p:nvSpPr>
                <p:cNvPr id="120861" name="AutoShape 37"/>
                <p:cNvSpPr>
                  <a:spLocks noChangeArrowheads="1"/>
                </p:cNvSpPr>
                <p:nvPr/>
              </p:nvSpPr>
              <p:spPr bwMode="auto">
                <a:xfrm>
                  <a:off x="4158" y="2873"/>
                  <a:ext cx="647" cy="23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20862" name="AutoShape 38"/>
                <p:cNvSpPr>
                  <a:spLocks noChangeArrowheads="1"/>
                </p:cNvSpPr>
                <p:nvPr/>
              </p:nvSpPr>
              <p:spPr bwMode="auto">
                <a:xfrm>
                  <a:off x="4182" y="2899"/>
                  <a:ext cx="607" cy="18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sp>
            <p:nvSpPr>
              <p:cNvPr id="120860" name="Rectangle 39"/>
              <p:cNvSpPr>
                <a:spLocks noChangeArrowheads="1"/>
              </p:cNvSpPr>
              <p:nvPr/>
            </p:nvSpPr>
            <p:spPr bwMode="auto">
              <a:xfrm>
                <a:off x="4219" y="2881"/>
                <a:ext cx="532" cy="25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pPr eaLnBrk="1" hangingPunct="1"/>
                <a:r>
                  <a:rPr lang="en-US" altLang="en-US"/>
                  <a:t>Client</a:t>
                </a:r>
              </a:p>
            </p:txBody>
          </p:sp>
        </p:grpSp>
        <p:sp>
          <p:nvSpPr>
            <p:cNvPr id="120851" name="AutoShape 40"/>
            <p:cNvSpPr>
              <a:spLocks noChangeArrowheads="1"/>
            </p:cNvSpPr>
            <p:nvPr/>
          </p:nvSpPr>
          <p:spPr bwMode="auto">
            <a:xfrm>
              <a:off x="2352" y="2064"/>
              <a:ext cx="944" cy="384"/>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ltLang="en-US" sz="1800">
                <a:latin typeface="Tahoma" pitchFamily="34" charset="0"/>
              </a:endParaRPr>
            </a:p>
            <a:p>
              <a:pPr algn="ctr" eaLnBrk="1" hangingPunct="1"/>
              <a:r>
                <a:rPr lang="en-US" altLang="en-US" sz="1800">
                  <a:latin typeface="Tahoma" pitchFamily="34" charset="0"/>
                </a:rPr>
                <a:t>Shared data</a:t>
              </a:r>
            </a:p>
            <a:p>
              <a:pPr algn="ctr"/>
              <a:endParaRPr lang="en-US" altLang="en-US" sz="1800">
                <a:latin typeface="Tahoma" pitchFamily="34" charset="0"/>
              </a:endParaRPr>
            </a:p>
          </p:txBody>
        </p:sp>
        <p:sp>
          <p:nvSpPr>
            <p:cNvPr id="120852" name="AutoShape 41"/>
            <p:cNvSpPr>
              <a:spLocks noChangeArrowheads="1"/>
            </p:cNvSpPr>
            <p:nvPr/>
          </p:nvSpPr>
          <p:spPr bwMode="auto">
            <a:xfrm>
              <a:off x="2400" y="2112"/>
              <a:ext cx="848" cy="288"/>
            </a:xfrm>
            <a:prstGeom prst="octagon">
              <a:avLst>
                <a:gd name="adj" fmla="val 29282"/>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20853" name="Line 42"/>
            <p:cNvSpPr>
              <a:spLocks noChangeShapeType="1"/>
            </p:cNvSpPr>
            <p:nvPr/>
          </p:nvSpPr>
          <p:spPr bwMode="auto">
            <a:xfrm>
              <a:off x="2832" y="2496"/>
              <a:ext cx="0" cy="288"/>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0854" name="Line 43"/>
            <p:cNvSpPr>
              <a:spLocks noChangeShapeType="1"/>
            </p:cNvSpPr>
            <p:nvPr/>
          </p:nvSpPr>
          <p:spPr bwMode="auto">
            <a:xfrm>
              <a:off x="3408" y="2448"/>
              <a:ext cx="624" cy="384"/>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0855" name="Line 44"/>
            <p:cNvSpPr>
              <a:spLocks noChangeShapeType="1"/>
            </p:cNvSpPr>
            <p:nvPr/>
          </p:nvSpPr>
          <p:spPr bwMode="auto">
            <a:xfrm flipV="1">
              <a:off x="3456" y="1680"/>
              <a:ext cx="672" cy="432"/>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0856" name="Line 45"/>
            <p:cNvSpPr>
              <a:spLocks noChangeShapeType="1"/>
            </p:cNvSpPr>
            <p:nvPr/>
          </p:nvSpPr>
          <p:spPr bwMode="auto">
            <a:xfrm flipV="1">
              <a:off x="2928" y="1632"/>
              <a:ext cx="0" cy="384"/>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0857" name="Line 46"/>
            <p:cNvSpPr>
              <a:spLocks noChangeShapeType="1"/>
            </p:cNvSpPr>
            <p:nvPr/>
          </p:nvSpPr>
          <p:spPr bwMode="auto">
            <a:xfrm flipH="1" flipV="1">
              <a:off x="1680" y="1584"/>
              <a:ext cx="672" cy="432"/>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0858" name="Line 47"/>
            <p:cNvSpPr>
              <a:spLocks noChangeShapeType="1"/>
            </p:cNvSpPr>
            <p:nvPr/>
          </p:nvSpPr>
          <p:spPr bwMode="auto">
            <a:xfrm flipH="1">
              <a:off x="1584" y="2352"/>
              <a:ext cx="672" cy="432"/>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055792" name="Rectangle 48"/>
          <p:cNvSpPr>
            <a:spLocks noChangeArrowheads="1"/>
          </p:cNvSpPr>
          <p:nvPr/>
        </p:nvSpPr>
        <p:spPr bwMode="auto">
          <a:xfrm>
            <a:off x="6245225" y="166688"/>
            <a:ext cx="2212975" cy="366712"/>
          </a:xfrm>
          <a:prstGeom prst="rect">
            <a:avLst/>
          </a:prstGeom>
          <a:noFill/>
          <a:ln w="12700">
            <a:noFill/>
            <a:miter lim="800000"/>
            <a:headEnd type="none" w="sm" len="sm"/>
            <a:tailEnd type="none" w="sm" len="sm"/>
          </a:ln>
          <a:effectLst/>
        </p:spPr>
        <p:txBody>
          <a:bodyPr wrap="none">
            <a:spAutoFit/>
          </a:bodyPr>
          <a:lstStyle/>
          <a:p>
            <a:pPr>
              <a:defRPr/>
            </a:pPr>
            <a:r>
              <a:rPr lang="en-US" sz="1800">
                <a:solidFill>
                  <a:srgbClr val="FFFF00"/>
                </a:solidFill>
                <a:effectLst>
                  <a:outerShdw blurRad="38100" dist="38100" dir="2700000" algn="tl">
                    <a:srgbClr val="C0C0C0"/>
                  </a:outerShdw>
                </a:effectLst>
                <a:latin typeface="Tahoma" pitchFamily="34" charset="0"/>
              </a:rPr>
              <a:t>Data-Centered Style</a:t>
            </a:r>
          </a:p>
        </p:txBody>
      </p:sp>
    </p:spTree>
    <p:extLst>
      <p:ext uri="{BB962C8B-B14F-4D97-AF65-F5344CB8AC3E}">
        <p14:creationId xmlns:p14="http://schemas.microsoft.com/office/powerpoint/2010/main" val="2670667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C53A895F-3FA9-4986-88FC-98F1B27BE47A}" type="slidenum">
              <a:rPr lang="nl-NL" altLang="en-US" sz="1200">
                <a:latin typeface="Lucida Sans Unicode" pitchFamily="34" charset="0"/>
              </a:rPr>
              <a:pPr/>
              <a:t>13</a:t>
            </a:fld>
            <a:endParaRPr lang="nl-NL" altLang="en-US" sz="1200">
              <a:latin typeface="Lucida Sans Unicode" pitchFamily="34" charset="0"/>
            </a:endParaRPr>
          </a:p>
        </p:txBody>
      </p:sp>
      <p:sp>
        <p:nvSpPr>
          <p:cNvPr id="122883" name="Rectangle 2"/>
          <p:cNvSpPr>
            <a:spLocks noGrp="1" noChangeArrowheads="1"/>
          </p:cNvSpPr>
          <p:nvPr>
            <p:ph type="title"/>
          </p:nvPr>
        </p:nvSpPr>
        <p:spPr>
          <a:xfrm>
            <a:off x="2209800" y="114300"/>
            <a:ext cx="4114800" cy="685800"/>
          </a:xfrm>
        </p:spPr>
        <p:txBody>
          <a:bodyPr/>
          <a:lstStyle/>
          <a:p>
            <a:pPr eaLnBrk="1" hangingPunct="1"/>
            <a:r>
              <a:rPr lang="en-US" altLang="en-US" sz="3600">
                <a:solidFill>
                  <a:schemeClr val="tx1"/>
                </a:solidFill>
              </a:rPr>
              <a:t>Blackboard (2)</a:t>
            </a:r>
          </a:p>
        </p:txBody>
      </p:sp>
      <p:sp>
        <p:nvSpPr>
          <p:cNvPr id="1057795" name="Rectangle 3"/>
          <p:cNvSpPr>
            <a:spLocks noChangeArrowheads="1"/>
          </p:cNvSpPr>
          <p:nvPr/>
        </p:nvSpPr>
        <p:spPr bwMode="auto">
          <a:xfrm>
            <a:off x="304800" y="931863"/>
            <a:ext cx="88392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r>
              <a:rPr lang="en-US" altLang="en-US" b="1">
                <a:latin typeface="Verdana" pitchFamily="34" charset="0"/>
              </a:rPr>
              <a:t>Knowledge sources:</a:t>
            </a:r>
            <a:r>
              <a:rPr lang="en-US" altLang="en-US">
                <a:solidFill>
                  <a:srgbClr val="000000"/>
                </a:solidFill>
                <a:latin typeface="Verdana" pitchFamily="34" charset="0"/>
              </a:rPr>
              <a:t> </a:t>
            </a:r>
            <a:r>
              <a:rPr lang="en-US" altLang="en-US">
                <a:solidFill>
                  <a:srgbClr val="0000FF"/>
                </a:solidFill>
                <a:latin typeface="Verdana" pitchFamily="34" charset="0"/>
              </a:rPr>
              <a:t>independent knowledge source</a:t>
            </a:r>
          </a:p>
          <a:p>
            <a:r>
              <a:rPr lang="en-US" altLang="en-US" b="1">
                <a:latin typeface="Verdana" pitchFamily="34" charset="0"/>
              </a:rPr>
              <a:t>Blackboard data structure:</a:t>
            </a:r>
            <a:r>
              <a:rPr lang="en-US" altLang="en-US">
                <a:solidFill>
                  <a:srgbClr val="000000"/>
                </a:solidFill>
                <a:latin typeface="Verdana" pitchFamily="34" charset="0"/>
              </a:rPr>
              <a:t> </a:t>
            </a:r>
            <a:r>
              <a:rPr lang="en-US" altLang="en-US">
                <a:solidFill>
                  <a:srgbClr val="0000FF"/>
                </a:solidFill>
                <a:latin typeface="Verdana" pitchFamily="34" charset="0"/>
              </a:rPr>
              <a:t>state data; lead incrementally to the solution</a:t>
            </a:r>
          </a:p>
          <a:p>
            <a:r>
              <a:rPr lang="en-US" altLang="en-US" b="1">
                <a:latin typeface="Verdana" pitchFamily="34" charset="0"/>
              </a:rPr>
              <a:t>Control:</a:t>
            </a:r>
            <a:r>
              <a:rPr lang="en-US" altLang="en-US">
                <a:solidFill>
                  <a:srgbClr val="000000"/>
                </a:solidFill>
                <a:latin typeface="Verdana" pitchFamily="34" charset="0"/>
              </a:rPr>
              <a:t> </a:t>
            </a:r>
            <a:r>
              <a:rPr lang="en-US" altLang="en-US">
                <a:solidFill>
                  <a:srgbClr val="0000FF"/>
                </a:solidFill>
                <a:latin typeface="Verdana" pitchFamily="34" charset="0"/>
              </a:rPr>
              <a:t>driven by the data (state) of the blackboard</a:t>
            </a:r>
          </a:p>
          <a:p>
            <a:r>
              <a:rPr lang="en-US" altLang="en-US" b="1">
                <a:latin typeface="Verdana" pitchFamily="34" charset="0"/>
              </a:rPr>
              <a:t>Examples:</a:t>
            </a:r>
            <a:r>
              <a:rPr lang="en-US" altLang="en-US">
                <a:solidFill>
                  <a:srgbClr val="FFFFFF"/>
                </a:solidFill>
                <a:latin typeface="Verdana" pitchFamily="34" charset="0"/>
              </a:rPr>
              <a:t> </a:t>
            </a:r>
            <a:r>
              <a:rPr lang="en-US" altLang="en-US">
                <a:solidFill>
                  <a:srgbClr val="0000FF"/>
                </a:solidFill>
                <a:latin typeface="Verdana" pitchFamily="34" charset="0"/>
              </a:rPr>
              <a:t>Intelligent Agents (possibly distributed) </a:t>
            </a:r>
            <a:r>
              <a:rPr lang="en-US" altLang="en-US" i="1">
                <a:solidFill>
                  <a:srgbClr val="0000FF"/>
                </a:solidFill>
                <a:latin typeface="Verdana" pitchFamily="34" charset="0"/>
              </a:rPr>
              <a:t>speech and pattern recognition</a:t>
            </a:r>
          </a:p>
        </p:txBody>
      </p:sp>
      <p:grpSp>
        <p:nvGrpSpPr>
          <p:cNvPr id="2" name="Group 4"/>
          <p:cNvGrpSpPr>
            <a:grpSpLocks/>
          </p:cNvGrpSpPr>
          <p:nvPr/>
        </p:nvGrpSpPr>
        <p:grpSpPr bwMode="auto">
          <a:xfrm>
            <a:off x="4648200" y="3429000"/>
            <a:ext cx="3962400" cy="2743200"/>
            <a:chOff x="2544" y="1056"/>
            <a:chExt cx="2496" cy="1728"/>
          </a:xfrm>
        </p:grpSpPr>
        <p:sp>
          <p:nvSpPr>
            <p:cNvPr id="122889" name="Rectangle 5"/>
            <p:cNvSpPr>
              <a:spLocks noChangeArrowheads="1"/>
            </p:cNvSpPr>
            <p:nvPr/>
          </p:nvSpPr>
          <p:spPr bwMode="auto">
            <a:xfrm>
              <a:off x="3312" y="1632"/>
              <a:ext cx="912" cy="576"/>
            </a:xfrm>
            <a:prstGeom prst="rect">
              <a:avLst/>
            </a:prstGeom>
            <a:solidFill>
              <a:srgbClr val="99CCFF"/>
            </a:solidFill>
            <a:ln w="12700">
              <a:solidFill>
                <a:srgbClr val="0000FF"/>
              </a:solidFill>
              <a:miter lim="800000"/>
              <a:headEnd type="none" w="sm" len="sm"/>
              <a:tailEnd type="none" w="sm" len="sm"/>
            </a:ln>
          </p:spPr>
          <p:txBody>
            <a:bodyPr wrap="none" anchor="ctr"/>
            <a:lstStyle/>
            <a:p>
              <a:pPr algn="ctr"/>
              <a:r>
                <a:rPr lang="en-US" altLang="en-US" sz="1800">
                  <a:solidFill>
                    <a:srgbClr val="000000"/>
                  </a:solidFill>
                  <a:latin typeface="Tahoma" pitchFamily="34" charset="0"/>
                </a:rPr>
                <a:t>Blackboard</a:t>
              </a:r>
            </a:p>
            <a:p>
              <a:pPr algn="ctr"/>
              <a:r>
                <a:rPr lang="en-US" altLang="en-US" sz="1800">
                  <a:solidFill>
                    <a:srgbClr val="000000"/>
                  </a:solidFill>
                  <a:latin typeface="Tahoma" pitchFamily="34" charset="0"/>
                </a:rPr>
                <a:t>Shared Data</a:t>
              </a:r>
            </a:p>
          </p:txBody>
        </p:sp>
        <p:sp>
          <p:nvSpPr>
            <p:cNvPr id="122890" name="AutoShape 6"/>
            <p:cNvSpPr>
              <a:spLocks noChangeArrowheads="1"/>
            </p:cNvSpPr>
            <p:nvPr/>
          </p:nvSpPr>
          <p:spPr bwMode="auto">
            <a:xfrm>
              <a:off x="3216" y="2544"/>
              <a:ext cx="480" cy="240"/>
            </a:xfrm>
            <a:prstGeom prst="roundRect">
              <a:avLst>
                <a:gd name="adj" fmla="val 16667"/>
              </a:avLst>
            </a:prstGeom>
            <a:solidFill>
              <a:srgbClr val="CCFFCC"/>
            </a:solidFill>
            <a:ln w="12700">
              <a:solidFill>
                <a:srgbClr val="333333"/>
              </a:solidFill>
              <a:round/>
              <a:headEnd type="none" w="sm" len="sm"/>
              <a:tailEnd type="none" w="sm" len="sm"/>
            </a:ln>
          </p:spPr>
          <p:txBody>
            <a:bodyPr wrap="none" anchor="ctr"/>
            <a:lstStyle/>
            <a:p>
              <a:pPr algn="ctr"/>
              <a:r>
                <a:rPr lang="en-US" altLang="en-US" sz="1800">
                  <a:solidFill>
                    <a:srgbClr val="003399"/>
                  </a:solidFill>
                  <a:latin typeface="Tahoma" pitchFamily="34" charset="0"/>
                </a:rPr>
                <a:t>KS6</a:t>
              </a:r>
            </a:p>
          </p:txBody>
        </p:sp>
        <p:sp>
          <p:nvSpPr>
            <p:cNvPr id="122891" name="Line 7"/>
            <p:cNvSpPr>
              <a:spLocks noChangeShapeType="1"/>
            </p:cNvSpPr>
            <p:nvPr/>
          </p:nvSpPr>
          <p:spPr bwMode="auto">
            <a:xfrm flipH="1">
              <a:off x="3456" y="2208"/>
              <a:ext cx="144" cy="336"/>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892" name="AutoShape 8"/>
            <p:cNvSpPr>
              <a:spLocks noChangeArrowheads="1"/>
            </p:cNvSpPr>
            <p:nvPr/>
          </p:nvSpPr>
          <p:spPr bwMode="auto">
            <a:xfrm>
              <a:off x="4176" y="2496"/>
              <a:ext cx="480" cy="240"/>
            </a:xfrm>
            <a:prstGeom prst="roundRect">
              <a:avLst>
                <a:gd name="adj" fmla="val 16667"/>
              </a:avLst>
            </a:prstGeom>
            <a:solidFill>
              <a:srgbClr val="CCFFCC"/>
            </a:solidFill>
            <a:ln w="12700">
              <a:solidFill>
                <a:srgbClr val="333333"/>
              </a:solidFill>
              <a:round/>
              <a:headEnd type="none" w="sm" len="sm"/>
              <a:tailEnd type="none" w="sm" len="sm"/>
            </a:ln>
          </p:spPr>
          <p:txBody>
            <a:bodyPr wrap="none" anchor="ctr"/>
            <a:lstStyle/>
            <a:p>
              <a:pPr algn="ctr"/>
              <a:r>
                <a:rPr lang="en-US" altLang="en-US" sz="1800">
                  <a:solidFill>
                    <a:srgbClr val="003399"/>
                  </a:solidFill>
                  <a:latin typeface="Tahoma" pitchFamily="34" charset="0"/>
                </a:rPr>
                <a:t>KS7</a:t>
              </a:r>
            </a:p>
          </p:txBody>
        </p:sp>
        <p:sp>
          <p:nvSpPr>
            <p:cNvPr id="122893" name="AutoShape 9"/>
            <p:cNvSpPr>
              <a:spLocks noChangeArrowheads="1"/>
            </p:cNvSpPr>
            <p:nvPr/>
          </p:nvSpPr>
          <p:spPr bwMode="auto">
            <a:xfrm>
              <a:off x="2544" y="2256"/>
              <a:ext cx="480" cy="240"/>
            </a:xfrm>
            <a:prstGeom prst="roundRect">
              <a:avLst>
                <a:gd name="adj" fmla="val 16667"/>
              </a:avLst>
            </a:prstGeom>
            <a:solidFill>
              <a:srgbClr val="CCFFCC"/>
            </a:solidFill>
            <a:ln w="12700">
              <a:solidFill>
                <a:srgbClr val="333333"/>
              </a:solidFill>
              <a:round/>
              <a:headEnd type="none" w="sm" len="sm"/>
              <a:tailEnd type="none" w="sm" len="sm"/>
            </a:ln>
          </p:spPr>
          <p:txBody>
            <a:bodyPr wrap="none" anchor="ctr"/>
            <a:lstStyle/>
            <a:p>
              <a:pPr algn="ctr"/>
              <a:r>
                <a:rPr lang="en-US" altLang="en-US" sz="1800">
                  <a:solidFill>
                    <a:srgbClr val="003399"/>
                  </a:solidFill>
                  <a:latin typeface="Tahoma" pitchFamily="34" charset="0"/>
                </a:rPr>
                <a:t>KS4</a:t>
              </a:r>
            </a:p>
          </p:txBody>
        </p:sp>
        <p:sp>
          <p:nvSpPr>
            <p:cNvPr id="122894" name="AutoShape 10"/>
            <p:cNvSpPr>
              <a:spLocks noChangeArrowheads="1"/>
            </p:cNvSpPr>
            <p:nvPr/>
          </p:nvSpPr>
          <p:spPr bwMode="auto">
            <a:xfrm>
              <a:off x="2544" y="1392"/>
              <a:ext cx="480" cy="240"/>
            </a:xfrm>
            <a:prstGeom prst="roundRect">
              <a:avLst>
                <a:gd name="adj" fmla="val 16667"/>
              </a:avLst>
            </a:prstGeom>
            <a:solidFill>
              <a:srgbClr val="CCFFCC"/>
            </a:solidFill>
            <a:ln w="12700">
              <a:solidFill>
                <a:srgbClr val="333333"/>
              </a:solidFill>
              <a:round/>
              <a:headEnd type="none" w="sm" len="sm"/>
              <a:tailEnd type="none" w="sm" len="sm"/>
            </a:ln>
          </p:spPr>
          <p:txBody>
            <a:bodyPr wrap="none" anchor="ctr"/>
            <a:lstStyle/>
            <a:p>
              <a:pPr algn="ctr"/>
              <a:r>
                <a:rPr lang="en-US" altLang="en-US" sz="1800">
                  <a:solidFill>
                    <a:srgbClr val="003399"/>
                  </a:solidFill>
                  <a:latin typeface="Tahoma" pitchFamily="34" charset="0"/>
                </a:rPr>
                <a:t>KS3</a:t>
              </a:r>
            </a:p>
          </p:txBody>
        </p:sp>
        <p:sp>
          <p:nvSpPr>
            <p:cNvPr id="122895" name="AutoShape 11"/>
            <p:cNvSpPr>
              <a:spLocks noChangeArrowheads="1"/>
            </p:cNvSpPr>
            <p:nvPr/>
          </p:nvSpPr>
          <p:spPr bwMode="auto">
            <a:xfrm>
              <a:off x="4560" y="2064"/>
              <a:ext cx="480" cy="240"/>
            </a:xfrm>
            <a:prstGeom prst="roundRect">
              <a:avLst>
                <a:gd name="adj" fmla="val 16667"/>
              </a:avLst>
            </a:prstGeom>
            <a:solidFill>
              <a:srgbClr val="CCFFCC"/>
            </a:solidFill>
            <a:ln w="12700">
              <a:solidFill>
                <a:srgbClr val="333333"/>
              </a:solidFill>
              <a:round/>
              <a:headEnd type="none" w="sm" len="sm"/>
              <a:tailEnd type="none" w="sm" len="sm"/>
            </a:ln>
          </p:spPr>
          <p:txBody>
            <a:bodyPr wrap="none" anchor="ctr"/>
            <a:lstStyle/>
            <a:p>
              <a:pPr algn="ctr"/>
              <a:r>
                <a:rPr lang="en-US" altLang="en-US" sz="1800">
                  <a:solidFill>
                    <a:srgbClr val="003399"/>
                  </a:solidFill>
                  <a:latin typeface="Tahoma" pitchFamily="34" charset="0"/>
                </a:rPr>
                <a:t>KS5</a:t>
              </a:r>
            </a:p>
          </p:txBody>
        </p:sp>
        <p:sp>
          <p:nvSpPr>
            <p:cNvPr id="122896" name="AutoShape 12"/>
            <p:cNvSpPr>
              <a:spLocks noChangeArrowheads="1"/>
            </p:cNvSpPr>
            <p:nvPr/>
          </p:nvSpPr>
          <p:spPr bwMode="auto">
            <a:xfrm>
              <a:off x="4512" y="1344"/>
              <a:ext cx="480" cy="240"/>
            </a:xfrm>
            <a:prstGeom prst="roundRect">
              <a:avLst>
                <a:gd name="adj" fmla="val 16667"/>
              </a:avLst>
            </a:prstGeom>
            <a:solidFill>
              <a:srgbClr val="CCFFCC"/>
            </a:solidFill>
            <a:ln w="12700">
              <a:solidFill>
                <a:srgbClr val="333333"/>
              </a:solidFill>
              <a:round/>
              <a:headEnd type="none" w="sm" len="sm"/>
              <a:tailEnd type="none" w="sm" len="sm"/>
            </a:ln>
          </p:spPr>
          <p:txBody>
            <a:bodyPr wrap="none" anchor="ctr"/>
            <a:lstStyle/>
            <a:p>
              <a:pPr algn="ctr"/>
              <a:r>
                <a:rPr lang="en-US" altLang="en-US" sz="1800">
                  <a:solidFill>
                    <a:srgbClr val="003399"/>
                  </a:solidFill>
                  <a:latin typeface="Tahoma" pitchFamily="34" charset="0"/>
                </a:rPr>
                <a:t>KS2</a:t>
              </a:r>
            </a:p>
          </p:txBody>
        </p:sp>
        <p:sp>
          <p:nvSpPr>
            <p:cNvPr id="122897" name="AutoShape 13"/>
            <p:cNvSpPr>
              <a:spLocks noChangeArrowheads="1"/>
            </p:cNvSpPr>
            <p:nvPr/>
          </p:nvSpPr>
          <p:spPr bwMode="auto">
            <a:xfrm>
              <a:off x="3408" y="1056"/>
              <a:ext cx="480" cy="240"/>
            </a:xfrm>
            <a:prstGeom prst="roundRect">
              <a:avLst>
                <a:gd name="adj" fmla="val 16667"/>
              </a:avLst>
            </a:prstGeom>
            <a:solidFill>
              <a:srgbClr val="CCFFCC"/>
            </a:solidFill>
            <a:ln w="12700">
              <a:solidFill>
                <a:srgbClr val="333333"/>
              </a:solidFill>
              <a:round/>
              <a:headEnd type="none" w="sm" len="sm"/>
              <a:tailEnd type="none" w="sm" len="sm"/>
            </a:ln>
          </p:spPr>
          <p:txBody>
            <a:bodyPr wrap="none" anchor="ctr"/>
            <a:lstStyle/>
            <a:p>
              <a:pPr algn="ctr"/>
              <a:r>
                <a:rPr lang="en-US" altLang="en-US" sz="1800">
                  <a:solidFill>
                    <a:srgbClr val="003399"/>
                  </a:solidFill>
                  <a:latin typeface="Tahoma" pitchFamily="34" charset="0"/>
                </a:rPr>
                <a:t>KS1</a:t>
              </a:r>
            </a:p>
          </p:txBody>
        </p:sp>
        <p:sp>
          <p:nvSpPr>
            <p:cNvPr id="122898" name="Line 14"/>
            <p:cNvSpPr>
              <a:spLocks noChangeShapeType="1"/>
            </p:cNvSpPr>
            <p:nvPr/>
          </p:nvSpPr>
          <p:spPr bwMode="auto">
            <a:xfrm>
              <a:off x="3984" y="2208"/>
              <a:ext cx="288" cy="28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899" name="Line 15"/>
            <p:cNvSpPr>
              <a:spLocks noChangeShapeType="1"/>
            </p:cNvSpPr>
            <p:nvPr/>
          </p:nvSpPr>
          <p:spPr bwMode="auto">
            <a:xfrm flipH="1">
              <a:off x="2928" y="1968"/>
              <a:ext cx="288" cy="24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00" name="Line 16"/>
            <p:cNvSpPr>
              <a:spLocks noChangeShapeType="1"/>
            </p:cNvSpPr>
            <p:nvPr/>
          </p:nvSpPr>
          <p:spPr bwMode="auto">
            <a:xfrm flipH="1">
              <a:off x="3696" y="1296"/>
              <a:ext cx="0" cy="336"/>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01" name="Line 17"/>
            <p:cNvSpPr>
              <a:spLocks noChangeShapeType="1"/>
            </p:cNvSpPr>
            <p:nvPr/>
          </p:nvSpPr>
          <p:spPr bwMode="auto">
            <a:xfrm flipH="1">
              <a:off x="4272" y="1584"/>
              <a:ext cx="240" cy="192"/>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02" name="Line 18"/>
            <p:cNvSpPr>
              <a:spLocks noChangeShapeType="1"/>
            </p:cNvSpPr>
            <p:nvPr/>
          </p:nvSpPr>
          <p:spPr bwMode="auto">
            <a:xfrm>
              <a:off x="4272" y="2016"/>
              <a:ext cx="240" cy="14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03" name="Line 19"/>
            <p:cNvSpPr>
              <a:spLocks noChangeShapeType="1"/>
            </p:cNvSpPr>
            <p:nvPr/>
          </p:nvSpPr>
          <p:spPr bwMode="auto">
            <a:xfrm flipH="1" flipV="1">
              <a:off x="3024" y="1584"/>
              <a:ext cx="240" cy="192"/>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057812" name="Text Box 20"/>
          <p:cNvSpPr txBox="1">
            <a:spLocks noChangeArrowheads="1"/>
          </p:cNvSpPr>
          <p:nvPr/>
        </p:nvSpPr>
        <p:spPr bwMode="auto">
          <a:xfrm>
            <a:off x="441325" y="3054350"/>
            <a:ext cx="4845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ltLang="en-US" b="1">
                <a:solidFill>
                  <a:srgbClr val="FF0000"/>
                </a:solidFill>
                <a:latin typeface="Tahoma" pitchFamily="34" charset="0"/>
              </a:rPr>
              <a:t>Is anything wrong with this diagram</a:t>
            </a:r>
          </a:p>
        </p:txBody>
      </p:sp>
      <p:sp>
        <p:nvSpPr>
          <p:cNvPr id="1057813" name="Text Box 21"/>
          <p:cNvSpPr txBox="1">
            <a:spLocks noChangeArrowheads="1"/>
          </p:cNvSpPr>
          <p:nvPr/>
        </p:nvSpPr>
        <p:spPr bwMode="auto">
          <a:xfrm>
            <a:off x="431800" y="3722688"/>
            <a:ext cx="3530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ltLang="en-US" b="1">
                <a:latin typeface="Tahoma" pitchFamily="34" charset="0"/>
              </a:rPr>
              <a:t>Non standard notations</a:t>
            </a:r>
          </a:p>
          <a:p>
            <a:r>
              <a:rPr lang="en-US" altLang="en-US" b="1">
                <a:solidFill>
                  <a:srgbClr val="000000"/>
                </a:solidFill>
                <a:latin typeface="Tahoma" pitchFamily="34" charset="0"/>
              </a:rPr>
              <a:t>Process?</a:t>
            </a:r>
          </a:p>
          <a:p>
            <a:r>
              <a:rPr lang="en-US" altLang="en-US" b="1">
                <a:solidFill>
                  <a:srgbClr val="000000"/>
                </a:solidFill>
                <a:latin typeface="Tahoma" pitchFamily="34" charset="0"/>
              </a:rPr>
              <a:t>Blackboard?</a:t>
            </a:r>
          </a:p>
          <a:p>
            <a:r>
              <a:rPr lang="en-US" altLang="en-US" b="1">
                <a:solidFill>
                  <a:srgbClr val="000000"/>
                </a:solidFill>
                <a:latin typeface="Tahoma" pitchFamily="34" charset="0"/>
              </a:rPr>
              <a:t>Interaction?</a:t>
            </a:r>
          </a:p>
        </p:txBody>
      </p:sp>
    </p:spTree>
    <p:extLst>
      <p:ext uri="{BB962C8B-B14F-4D97-AF65-F5344CB8AC3E}">
        <p14:creationId xmlns:p14="http://schemas.microsoft.com/office/powerpoint/2010/main" val="814686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57795">
                                            <p:txEl>
                                              <p:pRg st="0" end="0"/>
                                            </p:txEl>
                                          </p:spTgt>
                                        </p:tgtEl>
                                        <p:attrNameLst>
                                          <p:attrName>style.visibility</p:attrName>
                                        </p:attrNameLst>
                                      </p:cBhvr>
                                      <p:to>
                                        <p:strVal val="visible"/>
                                      </p:to>
                                    </p:set>
                                    <p:animEffect transition="in" filter="wipe(up)">
                                      <p:cBhvr>
                                        <p:cTn id="7" dur="500"/>
                                        <p:tgtEl>
                                          <p:spTgt spid="1057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57795">
                                            <p:txEl>
                                              <p:pRg st="1" end="1"/>
                                            </p:txEl>
                                          </p:spTgt>
                                        </p:tgtEl>
                                        <p:attrNameLst>
                                          <p:attrName>style.visibility</p:attrName>
                                        </p:attrNameLst>
                                      </p:cBhvr>
                                      <p:to>
                                        <p:strVal val="visible"/>
                                      </p:to>
                                    </p:set>
                                    <p:animEffect transition="in" filter="wipe(up)">
                                      <p:cBhvr>
                                        <p:cTn id="12" dur="500"/>
                                        <p:tgtEl>
                                          <p:spTgt spid="1057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57795">
                                            <p:txEl>
                                              <p:pRg st="2" end="2"/>
                                            </p:txEl>
                                          </p:spTgt>
                                        </p:tgtEl>
                                        <p:attrNameLst>
                                          <p:attrName>style.visibility</p:attrName>
                                        </p:attrNameLst>
                                      </p:cBhvr>
                                      <p:to>
                                        <p:strVal val="visible"/>
                                      </p:to>
                                    </p:set>
                                    <p:animEffect transition="in" filter="wipe(up)">
                                      <p:cBhvr>
                                        <p:cTn id="17" dur="500"/>
                                        <p:tgtEl>
                                          <p:spTgt spid="1057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57795">
                                            <p:txEl>
                                              <p:pRg st="3" end="3"/>
                                            </p:txEl>
                                          </p:spTgt>
                                        </p:tgtEl>
                                        <p:attrNameLst>
                                          <p:attrName>style.visibility</p:attrName>
                                        </p:attrNameLst>
                                      </p:cBhvr>
                                      <p:to>
                                        <p:strVal val="visible"/>
                                      </p:to>
                                    </p:set>
                                    <p:animEffect transition="in" filter="wipe(up)">
                                      <p:cBhvr>
                                        <p:cTn id="22" dur="500"/>
                                        <p:tgtEl>
                                          <p:spTgt spid="10577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57812"/>
                                        </p:tgtEl>
                                        <p:attrNameLst>
                                          <p:attrName>style.visibility</p:attrName>
                                        </p:attrNameLst>
                                      </p:cBhvr>
                                      <p:to>
                                        <p:strVal val="visible"/>
                                      </p:to>
                                    </p:set>
                                    <p:animEffect transition="in" filter="slide(fromBottom)">
                                      <p:cBhvr>
                                        <p:cTn id="32" dur="500"/>
                                        <p:tgtEl>
                                          <p:spTgt spid="10578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57813"/>
                                        </p:tgtEl>
                                        <p:attrNameLst>
                                          <p:attrName>style.visibility</p:attrName>
                                        </p:attrNameLst>
                                      </p:cBhvr>
                                      <p:to>
                                        <p:strVal val="visible"/>
                                      </p:to>
                                    </p:set>
                                    <p:animEffect transition="in" filter="wipe(up)">
                                      <p:cBhvr>
                                        <p:cTn id="37" dur="500"/>
                                        <p:tgtEl>
                                          <p:spTgt spid="1057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build="p"/>
      <p:bldP spid="1057812" grpId="0"/>
      <p:bldP spid="10578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C8C09A9B-E7FF-4C81-98AE-099B3D9C6AEF}" type="slidenum">
              <a:rPr lang="nl-NL" altLang="en-US" sz="1200">
                <a:latin typeface="Lucida Sans Unicode" pitchFamily="34" charset="0"/>
              </a:rPr>
              <a:pPr/>
              <a:t>14</a:t>
            </a:fld>
            <a:endParaRPr lang="nl-NL" altLang="en-US" sz="1200">
              <a:latin typeface="Lucida Sans Unicode" pitchFamily="34" charset="0"/>
            </a:endParaRPr>
          </a:p>
        </p:txBody>
      </p:sp>
      <p:sp>
        <p:nvSpPr>
          <p:cNvPr id="124931" name="Rectangle 2"/>
          <p:cNvSpPr>
            <a:spLocks noGrp="1" noChangeArrowheads="1"/>
          </p:cNvSpPr>
          <p:nvPr>
            <p:ph type="title"/>
          </p:nvPr>
        </p:nvSpPr>
        <p:spPr>
          <a:xfrm>
            <a:off x="1060450" y="471488"/>
            <a:ext cx="7543800" cy="762000"/>
          </a:xfrm>
          <a:noFill/>
        </p:spPr>
        <p:txBody>
          <a:bodyPr lIns="0" tIns="0" rIns="0" bIns="0" anchor="t"/>
          <a:lstStyle/>
          <a:p>
            <a:pPr eaLnBrk="1" hangingPunct="1"/>
            <a:r>
              <a:rPr lang="en-US" altLang="en-US" sz="4400"/>
              <a:t>Virtual Machine Style (1)</a:t>
            </a:r>
          </a:p>
        </p:txBody>
      </p:sp>
      <p:sp>
        <p:nvSpPr>
          <p:cNvPr id="1059843" name="Rectangle 3"/>
          <p:cNvSpPr>
            <a:spLocks noGrp="1" noChangeArrowheads="1"/>
          </p:cNvSpPr>
          <p:nvPr>
            <p:ph type="body" idx="1"/>
          </p:nvPr>
        </p:nvSpPr>
        <p:spPr>
          <a:xfrm>
            <a:off x="771525" y="1779588"/>
            <a:ext cx="7977188" cy="4679950"/>
          </a:xfrm>
        </p:spPr>
        <p:txBody>
          <a:bodyPr lIns="0" tIns="0" rIns="0" bIns="0"/>
          <a:lstStyle/>
          <a:p>
            <a:pPr marL="609600" indent="-609600">
              <a:tabLst>
                <a:tab pos="863600" algn="l"/>
              </a:tabLst>
              <a:defRPr/>
            </a:pPr>
            <a:r>
              <a:rPr lang="en-US" sz="3200" b="0" dirty="0"/>
              <a:t>Goal</a:t>
            </a:r>
            <a:r>
              <a:rPr lang="en-US" sz="3200" dirty="0"/>
              <a:t>:	</a:t>
            </a:r>
            <a:r>
              <a:rPr lang="en-US" sz="3200" dirty="0">
                <a:solidFill>
                  <a:srgbClr val="FF0000"/>
                </a:solidFill>
              </a:rPr>
              <a:t>simulate</a:t>
            </a:r>
            <a:r>
              <a:rPr lang="en-US" sz="3200" dirty="0"/>
              <a:t> non-native functionality for </a:t>
            </a:r>
            <a:r>
              <a:rPr lang="en-US" sz="3200" dirty="0">
                <a:solidFill>
                  <a:srgbClr val="0000FF"/>
                </a:solidFill>
              </a:rPr>
              <a:t>portability</a:t>
            </a:r>
            <a:r>
              <a:rPr lang="en-US" sz="3200" dirty="0"/>
              <a:t> or </a:t>
            </a:r>
            <a:r>
              <a:rPr lang="en-US" sz="3200" dirty="0">
                <a:solidFill>
                  <a:schemeClr val="bg2">
                    <a:lumMod val="60000"/>
                    <a:lumOff val="40000"/>
                  </a:schemeClr>
                </a:solidFill>
              </a:rPr>
              <a:t>prototyping</a:t>
            </a:r>
          </a:p>
          <a:p>
            <a:pPr marL="609600" indent="-609600">
              <a:tabLst>
                <a:tab pos="863600" algn="l"/>
              </a:tabLst>
              <a:defRPr/>
            </a:pPr>
            <a:r>
              <a:rPr lang="en-US" sz="3200" b="0" dirty="0"/>
              <a:t>QA</a:t>
            </a:r>
            <a:r>
              <a:rPr lang="en-US" sz="3200" dirty="0"/>
              <a:t>: Portability</a:t>
            </a:r>
            <a:endParaRPr lang="en-US" sz="3200" dirty="0">
              <a:solidFill>
                <a:srgbClr val="FF9900"/>
              </a:solidFill>
            </a:endParaRPr>
          </a:p>
          <a:p>
            <a:pPr marL="609600" indent="-609600">
              <a:tabLst>
                <a:tab pos="863600" algn="l"/>
              </a:tabLst>
              <a:defRPr/>
            </a:pPr>
            <a:r>
              <a:rPr lang="en-US" sz="3200" dirty="0"/>
              <a:t>Examples (Sub Styles)</a:t>
            </a:r>
          </a:p>
          <a:p>
            <a:pPr marL="909638" lvl="2" indent="-457200" eaLnBrk="1" hangingPunct="1">
              <a:tabLst>
                <a:tab pos="863600" algn="l"/>
              </a:tabLst>
              <a:defRPr/>
            </a:pPr>
            <a:r>
              <a:rPr lang="en-US" sz="2800" dirty="0"/>
              <a:t>interpreters</a:t>
            </a:r>
          </a:p>
          <a:p>
            <a:pPr marL="909638" lvl="2" indent="-457200" eaLnBrk="1" hangingPunct="1">
              <a:tabLst>
                <a:tab pos="863600" algn="l"/>
              </a:tabLst>
              <a:defRPr/>
            </a:pPr>
            <a:r>
              <a:rPr lang="en-US" sz="2800" dirty="0"/>
              <a:t>rule-based systems</a:t>
            </a:r>
          </a:p>
          <a:p>
            <a:pPr marL="909638" lvl="2" indent="-457200" eaLnBrk="1" hangingPunct="1">
              <a:tabLst>
                <a:tab pos="863600" algn="l"/>
              </a:tabLst>
              <a:defRPr/>
            </a:pPr>
            <a:r>
              <a:rPr lang="en-US" sz="2800" dirty="0"/>
              <a:t>command language processors</a:t>
            </a:r>
          </a:p>
        </p:txBody>
      </p:sp>
    </p:spTree>
    <p:extLst>
      <p:ext uri="{BB962C8B-B14F-4D97-AF65-F5344CB8AC3E}">
        <p14:creationId xmlns:p14="http://schemas.microsoft.com/office/powerpoint/2010/main" val="1750480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59843">
                                            <p:txEl>
                                              <p:pRg st="0" end="0"/>
                                            </p:txEl>
                                          </p:spTgt>
                                        </p:tgtEl>
                                        <p:attrNameLst>
                                          <p:attrName>style.visibility</p:attrName>
                                        </p:attrNameLst>
                                      </p:cBhvr>
                                      <p:to>
                                        <p:strVal val="visible"/>
                                      </p:to>
                                    </p:set>
                                    <p:animEffect transition="in" filter="wipe(up)">
                                      <p:cBhvr>
                                        <p:cTn id="7" dur="1000"/>
                                        <p:tgtEl>
                                          <p:spTgt spid="1059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59843">
                                            <p:txEl>
                                              <p:pRg st="1" end="1"/>
                                            </p:txEl>
                                          </p:spTgt>
                                        </p:tgtEl>
                                        <p:attrNameLst>
                                          <p:attrName>style.visibility</p:attrName>
                                        </p:attrNameLst>
                                      </p:cBhvr>
                                      <p:to>
                                        <p:strVal val="visible"/>
                                      </p:to>
                                    </p:set>
                                    <p:animEffect transition="in" filter="wipe(up)">
                                      <p:cBhvr>
                                        <p:cTn id="12" dur="1000"/>
                                        <p:tgtEl>
                                          <p:spTgt spid="1059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59843">
                                            <p:txEl>
                                              <p:pRg st="2" end="2"/>
                                            </p:txEl>
                                          </p:spTgt>
                                        </p:tgtEl>
                                        <p:attrNameLst>
                                          <p:attrName>style.visibility</p:attrName>
                                        </p:attrNameLst>
                                      </p:cBhvr>
                                      <p:to>
                                        <p:strVal val="visible"/>
                                      </p:to>
                                    </p:set>
                                    <p:animEffect transition="in" filter="wipe(up)">
                                      <p:cBhvr>
                                        <p:cTn id="17" dur="1000"/>
                                        <p:tgtEl>
                                          <p:spTgt spid="1059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59843">
                                            <p:txEl>
                                              <p:pRg st="3" end="3"/>
                                            </p:txEl>
                                          </p:spTgt>
                                        </p:tgtEl>
                                        <p:attrNameLst>
                                          <p:attrName>style.visibility</p:attrName>
                                        </p:attrNameLst>
                                      </p:cBhvr>
                                      <p:to>
                                        <p:strVal val="visible"/>
                                      </p:to>
                                    </p:set>
                                    <p:animEffect transition="in" filter="wipe(up)">
                                      <p:cBhvr>
                                        <p:cTn id="22" dur="1000"/>
                                        <p:tgtEl>
                                          <p:spTgt spid="1059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59843">
                                            <p:txEl>
                                              <p:pRg st="4" end="4"/>
                                            </p:txEl>
                                          </p:spTgt>
                                        </p:tgtEl>
                                        <p:attrNameLst>
                                          <p:attrName>style.visibility</p:attrName>
                                        </p:attrNameLst>
                                      </p:cBhvr>
                                      <p:to>
                                        <p:strVal val="visible"/>
                                      </p:to>
                                    </p:set>
                                    <p:animEffect transition="in" filter="wipe(up)">
                                      <p:cBhvr>
                                        <p:cTn id="27" dur="1000"/>
                                        <p:tgtEl>
                                          <p:spTgt spid="10598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59843">
                                            <p:txEl>
                                              <p:pRg st="5" end="5"/>
                                            </p:txEl>
                                          </p:spTgt>
                                        </p:tgtEl>
                                        <p:attrNameLst>
                                          <p:attrName>style.visibility</p:attrName>
                                        </p:attrNameLst>
                                      </p:cBhvr>
                                      <p:to>
                                        <p:strVal val="visible"/>
                                      </p:to>
                                    </p:set>
                                    <p:animEffect transition="in" filter="wipe(up)">
                                      <p:cBhvr>
                                        <p:cTn id="32" dur="1000"/>
                                        <p:tgtEl>
                                          <p:spTgt spid="1059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9843"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E6DA06DB-FED0-4577-9F25-D633C82E312C}" type="slidenum">
              <a:rPr lang="nl-NL" altLang="en-US" sz="1200">
                <a:latin typeface="Lucida Sans Unicode" pitchFamily="34" charset="0"/>
              </a:rPr>
              <a:pPr/>
              <a:t>15</a:t>
            </a:fld>
            <a:endParaRPr lang="nl-NL" altLang="en-US" sz="1200">
              <a:latin typeface="Lucida Sans Unicode" pitchFamily="34" charset="0"/>
            </a:endParaRPr>
          </a:p>
        </p:txBody>
      </p:sp>
      <p:sp>
        <p:nvSpPr>
          <p:cNvPr id="126979" name="Rectangle 2"/>
          <p:cNvSpPr>
            <a:spLocks noGrp="1" noChangeArrowheads="1"/>
          </p:cNvSpPr>
          <p:nvPr>
            <p:ph type="title"/>
          </p:nvPr>
        </p:nvSpPr>
        <p:spPr>
          <a:xfrm>
            <a:off x="2209800" y="152400"/>
            <a:ext cx="4191000" cy="685800"/>
          </a:xfrm>
          <a:noFill/>
        </p:spPr>
        <p:txBody>
          <a:bodyPr lIns="0" tIns="0" rIns="0" bIns="0" anchor="t"/>
          <a:lstStyle/>
          <a:p>
            <a:pPr eaLnBrk="1" hangingPunct="1"/>
            <a:r>
              <a:rPr lang="en-US" altLang="en-US">
                <a:solidFill>
                  <a:schemeClr val="tx1"/>
                </a:solidFill>
              </a:rPr>
              <a:t>Interpreter</a:t>
            </a:r>
          </a:p>
        </p:txBody>
      </p:sp>
      <p:grpSp>
        <p:nvGrpSpPr>
          <p:cNvPr id="2" name="Group 3"/>
          <p:cNvGrpSpPr>
            <a:grpSpLocks/>
          </p:cNvGrpSpPr>
          <p:nvPr/>
        </p:nvGrpSpPr>
        <p:grpSpPr bwMode="auto">
          <a:xfrm>
            <a:off x="533400" y="1143000"/>
            <a:ext cx="7620000" cy="3048000"/>
            <a:chOff x="336" y="720"/>
            <a:chExt cx="4800" cy="1920"/>
          </a:xfrm>
        </p:grpSpPr>
        <p:sp>
          <p:nvSpPr>
            <p:cNvPr id="126984" name="Rectangle 4"/>
            <p:cNvSpPr>
              <a:spLocks noChangeArrowheads="1"/>
            </p:cNvSpPr>
            <p:nvPr/>
          </p:nvSpPr>
          <p:spPr bwMode="auto">
            <a:xfrm>
              <a:off x="1060" y="1372"/>
              <a:ext cx="3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en-US" sz="1600">
                  <a:solidFill>
                    <a:srgbClr val="000000"/>
                  </a:solidFill>
                </a:rPr>
                <a:t>Data</a:t>
              </a:r>
            </a:p>
          </p:txBody>
        </p:sp>
        <p:sp>
          <p:nvSpPr>
            <p:cNvPr id="126985" name="Rectangle 5"/>
            <p:cNvSpPr>
              <a:spLocks noChangeArrowheads="1"/>
            </p:cNvSpPr>
            <p:nvPr/>
          </p:nvSpPr>
          <p:spPr bwMode="auto">
            <a:xfrm>
              <a:off x="1680" y="1372"/>
              <a:ext cx="5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en-US" sz="1600">
                  <a:solidFill>
                    <a:srgbClr val="000000"/>
                  </a:solidFill>
                </a:rPr>
                <a:t>Updates</a:t>
              </a:r>
            </a:p>
          </p:txBody>
        </p:sp>
        <p:sp>
          <p:nvSpPr>
            <p:cNvPr id="126986" name="Rectangle 6"/>
            <p:cNvSpPr>
              <a:spLocks noChangeArrowheads="1"/>
            </p:cNvSpPr>
            <p:nvPr/>
          </p:nvSpPr>
          <p:spPr bwMode="auto">
            <a:xfrm>
              <a:off x="2564" y="1263"/>
              <a:ext cx="7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en-US" sz="1600">
                  <a:solidFill>
                    <a:srgbClr val="000000"/>
                  </a:solidFill>
                </a:rPr>
                <a:t>State data</a:t>
              </a:r>
            </a:p>
          </p:txBody>
        </p:sp>
        <p:sp>
          <p:nvSpPr>
            <p:cNvPr id="126987" name="Rectangle 7"/>
            <p:cNvSpPr>
              <a:spLocks noChangeArrowheads="1"/>
            </p:cNvSpPr>
            <p:nvPr/>
          </p:nvSpPr>
          <p:spPr bwMode="auto">
            <a:xfrm>
              <a:off x="4260" y="1423"/>
              <a:ext cx="76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nSpc>
                  <a:spcPct val="85000"/>
                </a:lnSpc>
              </a:pPr>
              <a:r>
                <a:rPr lang="en-US" altLang="en-US" sz="1600">
                  <a:solidFill>
                    <a:srgbClr val="000000"/>
                  </a:solidFill>
                </a:rPr>
                <a:t>Program</a:t>
              </a:r>
            </a:p>
            <a:p>
              <a:pPr>
                <a:lnSpc>
                  <a:spcPct val="85000"/>
                </a:lnSpc>
              </a:pPr>
              <a:r>
                <a:rPr lang="en-US" altLang="en-US" sz="1600">
                  <a:solidFill>
                    <a:srgbClr val="000000"/>
                  </a:solidFill>
                </a:rPr>
                <a:t>instructions</a:t>
              </a:r>
            </a:p>
          </p:txBody>
        </p:sp>
        <p:sp>
          <p:nvSpPr>
            <p:cNvPr id="126988" name="Line 8"/>
            <p:cNvSpPr>
              <a:spLocks noChangeShapeType="1"/>
            </p:cNvSpPr>
            <p:nvPr/>
          </p:nvSpPr>
          <p:spPr bwMode="auto">
            <a:xfrm>
              <a:off x="4262" y="1191"/>
              <a:ext cx="0" cy="784"/>
            </a:xfrm>
            <a:prstGeom prst="line">
              <a:avLst/>
            </a:prstGeom>
            <a:noFill/>
            <a:ln w="12700">
              <a:solidFill>
                <a:schemeClr val="tx1"/>
              </a:solidFill>
              <a:prstDash val="sysDot"/>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6989" name="Line 9"/>
            <p:cNvSpPr>
              <a:spLocks noChangeShapeType="1"/>
            </p:cNvSpPr>
            <p:nvPr/>
          </p:nvSpPr>
          <p:spPr bwMode="auto">
            <a:xfrm>
              <a:off x="2180" y="1179"/>
              <a:ext cx="1466" cy="796"/>
            </a:xfrm>
            <a:prstGeom prst="line">
              <a:avLst/>
            </a:prstGeom>
            <a:noFill/>
            <a:ln w="12700">
              <a:solidFill>
                <a:schemeClr val="tx1"/>
              </a:solidFill>
              <a:prstDash val="sysDot"/>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6990" name="Rectangle 10"/>
            <p:cNvSpPr>
              <a:spLocks noChangeArrowheads="1"/>
            </p:cNvSpPr>
            <p:nvPr/>
          </p:nvSpPr>
          <p:spPr bwMode="auto">
            <a:xfrm>
              <a:off x="370" y="2031"/>
              <a:ext cx="5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en-US" sz="1600">
                  <a:solidFill>
                    <a:srgbClr val="000000"/>
                  </a:solidFill>
                </a:rPr>
                <a:t>outputs</a:t>
              </a:r>
            </a:p>
          </p:txBody>
        </p:sp>
        <p:sp>
          <p:nvSpPr>
            <p:cNvPr id="126991" name="Rectangle 11"/>
            <p:cNvSpPr>
              <a:spLocks noChangeArrowheads="1"/>
            </p:cNvSpPr>
            <p:nvPr/>
          </p:nvSpPr>
          <p:spPr bwMode="auto">
            <a:xfrm>
              <a:off x="2400" y="2013"/>
              <a:ext cx="12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en-US" sz="1600">
                  <a:solidFill>
                    <a:srgbClr val="000000"/>
                  </a:solidFill>
                </a:rPr>
                <a:t>Selected instruction</a:t>
              </a:r>
            </a:p>
          </p:txBody>
        </p:sp>
        <p:sp>
          <p:nvSpPr>
            <p:cNvPr id="126992" name="Rectangle 12"/>
            <p:cNvSpPr>
              <a:spLocks noChangeArrowheads="1"/>
            </p:cNvSpPr>
            <p:nvPr/>
          </p:nvSpPr>
          <p:spPr bwMode="auto">
            <a:xfrm>
              <a:off x="2509" y="2186"/>
              <a:ext cx="8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en-US" sz="1600">
                  <a:solidFill>
                    <a:srgbClr val="000000"/>
                  </a:solidFill>
                </a:rPr>
                <a:t>Selected data</a:t>
              </a:r>
            </a:p>
          </p:txBody>
        </p:sp>
        <p:sp>
          <p:nvSpPr>
            <p:cNvPr id="126993" name="Line 13"/>
            <p:cNvSpPr>
              <a:spLocks noChangeShapeType="1"/>
            </p:cNvSpPr>
            <p:nvPr/>
          </p:nvSpPr>
          <p:spPr bwMode="auto">
            <a:xfrm>
              <a:off x="336" y="2225"/>
              <a:ext cx="557" cy="0"/>
            </a:xfrm>
            <a:prstGeom prst="line">
              <a:avLst/>
            </a:prstGeom>
            <a:noFill/>
            <a:ln w="12700">
              <a:solidFill>
                <a:schemeClr val="tx1"/>
              </a:solidFill>
              <a:prstDash val="sysDot"/>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6994" name="Line 14"/>
            <p:cNvSpPr>
              <a:spLocks noChangeShapeType="1"/>
            </p:cNvSpPr>
            <p:nvPr/>
          </p:nvSpPr>
          <p:spPr bwMode="auto">
            <a:xfrm flipV="1">
              <a:off x="2352" y="2207"/>
              <a:ext cx="1272" cy="1"/>
            </a:xfrm>
            <a:prstGeom prst="line">
              <a:avLst/>
            </a:prstGeom>
            <a:noFill/>
            <a:ln w="12700">
              <a:solidFill>
                <a:schemeClr val="tx1"/>
              </a:solidFill>
              <a:prstDash val="sysDot"/>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6995" name="Rectangle 15"/>
            <p:cNvSpPr>
              <a:spLocks noChangeArrowheads="1"/>
            </p:cNvSpPr>
            <p:nvPr/>
          </p:nvSpPr>
          <p:spPr bwMode="auto">
            <a:xfrm>
              <a:off x="912" y="2027"/>
              <a:ext cx="1345"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457200" lvl="4" algn="ctr">
                <a:lnSpc>
                  <a:spcPct val="85000"/>
                </a:lnSpc>
              </a:pPr>
              <a:r>
                <a:rPr lang="en-US" altLang="en-US">
                  <a:solidFill>
                    <a:srgbClr val="000000"/>
                  </a:solidFill>
                </a:rPr>
                <a:t>Simulated</a:t>
              </a:r>
            </a:p>
            <a:p>
              <a:pPr marL="457200" lvl="4" algn="ctr">
                <a:lnSpc>
                  <a:spcPct val="85000"/>
                </a:lnSpc>
              </a:pPr>
              <a:r>
                <a:rPr lang="en-US" altLang="en-US">
                  <a:solidFill>
                    <a:srgbClr val="000000"/>
                  </a:solidFill>
                </a:rPr>
                <a:t>Interpretation</a:t>
              </a:r>
            </a:p>
            <a:p>
              <a:pPr algn="ctr">
                <a:lnSpc>
                  <a:spcPct val="85000"/>
                </a:lnSpc>
              </a:pPr>
              <a:r>
                <a:rPr lang="en-US" altLang="en-US">
                  <a:solidFill>
                    <a:srgbClr val="000000"/>
                  </a:solidFill>
                </a:rPr>
                <a:t>engine</a:t>
              </a:r>
            </a:p>
          </p:txBody>
        </p:sp>
        <p:grpSp>
          <p:nvGrpSpPr>
            <p:cNvPr id="126996" name="Group 16"/>
            <p:cNvGrpSpPr>
              <a:grpSpLocks/>
            </p:cNvGrpSpPr>
            <p:nvPr/>
          </p:nvGrpSpPr>
          <p:grpSpPr bwMode="auto">
            <a:xfrm>
              <a:off x="923" y="1968"/>
              <a:ext cx="1381" cy="672"/>
              <a:chOff x="1101" y="2638"/>
              <a:chExt cx="1316" cy="494"/>
            </a:xfrm>
          </p:grpSpPr>
          <p:sp>
            <p:nvSpPr>
              <p:cNvPr id="127007" name="AutoShape 17"/>
              <p:cNvSpPr>
                <a:spLocks noChangeArrowheads="1"/>
              </p:cNvSpPr>
              <p:nvPr/>
            </p:nvSpPr>
            <p:spPr bwMode="auto">
              <a:xfrm>
                <a:off x="1101" y="2638"/>
                <a:ext cx="1316" cy="494"/>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27008" name="AutoShape 18"/>
              <p:cNvSpPr>
                <a:spLocks noChangeArrowheads="1"/>
              </p:cNvSpPr>
              <p:nvPr/>
            </p:nvSpPr>
            <p:spPr bwMode="auto">
              <a:xfrm>
                <a:off x="1138" y="2673"/>
                <a:ext cx="1240" cy="424"/>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sp>
          <p:nvSpPr>
            <p:cNvPr id="126997" name="Rectangle 19"/>
            <p:cNvSpPr>
              <a:spLocks noChangeArrowheads="1"/>
            </p:cNvSpPr>
            <p:nvPr/>
          </p:nvSpPr>
          <p:spPr bwMode="auto">
            <a:xfrm>
              <a:off x="3407" y="2020"/>
              <a:ext cx="1715" cy="3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pPr marL="457200" lvl="4" algn="ctr">
                <a:lnSpc>
                  <a:spcPct val="85000"/>
                </a:lnSpc>
              </a:pPr>
              <a:r>
                <a:rPr lang="en-US" altLang="en-US">
                  <a:solidFill>
                    <a:srgbClr val="000000"/>
                  </a:solidFill>
                </a:rPr>
                <a:t>Internal interpreter</a:t>
              </a:r>
            </a:p>
            <a:p>
              <a:pPr marL="457200" lvl="4" algn="ctr">
                <a:lnSpc>
                  <a:spcPct val="85000"/>
                </a:lnSpc>
              </a:pPr>
              <a:r>
                <a:rPr lang="en-US" altLang="en-US">
                  <a:solidFill>
                    <a:srgbClr val="000000"/>
                  </a:solidFill>
                </a:rPr>
                <a:t>State (PC, regs) </a:t>
              </a:r>
            </a:p>
          </p:txBody>
        </p:sp>
        <p:sp>
          <p:nvSpPr>
            <p:cNvPr id="126998" name="AutoShape 20"/>
            <p:cNvSpPr>
              <a:spLocks noChangeArrowheads="1"/>
            </p:cNvSpPr>
            <p:nvPr/>
          </p:nvSpPr>
          <p:spPr bwMode="auto">
            <a:xfrm>
              <a:off x="3640" y="2000"/>
              <a:ext cx="1496" cy="496"/>
            </a:xfrm>
            <a:prstGeom prst="roundRect">
              <a:avLst>
                <a:gd name="adj" fmla="val 1249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round/>
                  <a:headEnd/>
                  <a:tailEnd/>
                </a14:hiddenLine>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26999" name="Rectangle 21"/>
            <p:cNvSpPr>
              <a:spLocks noChangeArrowheads="1"/>
            </p:cNvSpPr>
            <p:nvPr/>
          </p:nvSpPr>
          <p:spPr bwMode="auto">
            <a:xfrm>
              <a:off x="949" y="740"/>
              <a:ext cx="1213" cy="3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pPr algn="ctr">
                <a:lnSpc>
                  <a:spcPct val="85000"/>
                </a:lnSpc>
              </a:pPr>
              <a:r>
                <a:rPr lang="en-US" altLang="en-US">
                  <a:solidFill>
                    <a:srgbClr val="000000"/>
                  </a:solidFill>
                </a:rPr>
                <a:t>Data</a:t>
              </a:r>
            </a:p>
            <a:p>
              <a:pPr algn="ctr">
                <a:lnSpc>
                  <a:spcPct val="85000"/>
                </a:lnSpc>
              </a:pPr>
              <a:r>
                <a:rPr lang="en-US" altLang="en-US">
                  <a:solidFill>
                    <a:srgbClr val="000000"/>
                  </a:solidFill>
                </a:rPr>
                <a:t>(program state)</a:t>
              </a:r>
            </a:p>
          </p:txBody>
        </p:sp>
        <p:sp>
          <p:nvSpPr>
            <p:cNvPr id="127000" name="AutoShape 22"/>
            <p:cNvSpPr>
              <a:spLocks noChangeArrowheads="1"/>
            </p:cNvSpPr>
            <p:nvPr/>
          </p:nvSpPr>
          <p:spPr bwMode="auto">
            <a:xfrm>
              <a:off x="936" y="720"/>
              <a:ext cx="1240" cy="424"/>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27001" name="Rectangle 23"/>
            <p:cNvSpPr>
              <a:spLocks noChangeArrowheads="1"/>
            </p:cNvSpPr>
            <p:nvPr/>
          </p:nvSpPr>
          <p:spPr bwMode="auto">
            <a:xfrm>
              <a:off x="3675" y="748"/>
              <a:ext cx="1171" cy="3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pPr algn="ctr">
                <a:lnSpc>
                  <a:spcPct val="85000"/>
                </a:lnSpc>
              </a:pPr>
              <a:r>
                <a:rPr lang="en-US" altLang="en-US">
                  <a:solidFill>
                    <a:srgbClr val="000000"/>
                  </a:solidFill>
                </a:rPr>
                <a:t>Program being</a:t>
              </a:r>
            </a:p>
            <a:p>
              <a:pPr algn="ctr">
                <a:lnSpc>
                  <a:spcPct val="85000"/>
                </a:lnSpc>
              </a:pPr>
              <a:r>
                <a:rPr lang="en-US" altLang="en-US">
                  <a:solidFill>
                    <a:srgbClr val="000000"/>
                  </a:solidFill>
                </a:rPr>
                <a:t>interpreted</a:t>
              </a:r>
            </a:p>
          </p:txBody>
        </p:sp>
        <p:sp>
          <p:nvSpPr>
            <p:cNvPr id="127002" name="AutoShape 24"/>
            <p:cNvSpPr>
              <a:spLocks noChangeArrowheads="1"/>
            </p:cNvSpPr>
            <p:nvPr/>
          </p:nvSpPr>
          <p:spPr bwMode="auto">
            <a:xfrm>
              <a:off x="3640" y="728"/>
              <a:ext cx="1240" cy="424"/>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27003" name="Rectangle 25"/>
            <p:cNvSpPr>
              <a:spLocks noChangeArrowheads="1"/>
            </p:cNvSpPr>
            <p:nvPr/>
          </p:nvSpPr>
          <p:spPr bwMode="auto">
            <a:xfrm>
              <a:off x="442" y="743"/>
              <a:ext cx="45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tLang="en-US" sz="1600">
                  <a:solidFill>
                    <a:srgbClr val="000000"/>
                  </a:solidFill>
                </a:rPr>
                <a:t>inputs</a:t>
              </a:r>
            </a:p>
          </p:txBody>
        </p:sp>
        <p:sp>
          <p:nvSpPr>
            <p:cNvPr id="127004" name="Line 26"/>
            <p:cNvSpPr>
              <a:spLocks noChangeShapeType="1"/>
            </p:cNvSpPr>
            <p:nvPr/>
          </p:nvSpPr>
          <p:spPr bwMode="auto">
            <a:xfrm>
              <a:off x="376" y="937"/>
              <a:ext cx="557" cy="0"/>
            </a:xfrm>
            <a:prstGeom prst="line">
              <a:avLst/>
            </a:prstGeom>
            <a:noFill/>
            <a:ln w="12700">
              <a:solidFill>
                <a:schemeClr val="tx1"/>
              </a:solidFill>
              <a:prstDash val="sysDot"/>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7005" name="Line 27"/>
            <p:cNvSpPr>
              <a:spLocks noChangeShapeType="1"/>
            </p:cNvSpPr>
            <p:nvPr/>
          </p:nvSpPr>
          <p:spPr bwMode="auto">
            <a:xfrm>
              <a:off x="1430" y="1151"/>
              <a:ext cx="0" cy="784"/>
            </a:xfrm>
            <a:prstGeom prst="line">
              <a:avLst/>
            </a:prstGeom>
            <a:noFill/>
            <a:ln w="12700">
              <a:solidFill>
                <a:schemeClr val="tx1"/>
              </a:solidFill>
              <a:prstDash val="sysDot"/>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7006" name="Line 28"/>
            <p:cNvSpPr>
              <a:spLocks noChangeShapeType="1"/>
            </p:cNvSpPr>
            <p:nvPr/>
          </p:nvSpPr>
          <p:spPr bwMode="auto">
            <a:xfrm>
              <a:off x="1686" y="1167"/>
              <a:ext cx="0" cy="784"/>
            </a:xfrm>
            <a:prstGeom prst="line">
              <a:avLst/>
            </a:prstGeom>
            <a:noFill/>
            <a:ln w="12700">
              <a:solidFill>
                <a:schemeClr val="tx1"/>
              </a:solidFill>
              <a:prstDash val="sysDot"/>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061917" name="Rectangle 29"/>
          <p:cNvSpPr>
            <a:spLocks noChangeArrowheads="1"/>
          </p:cNvSpPr>
          <p:nvPr/>
        </p:nvSpPr>
        <p:spPr bwMode="auto">
          <a:xfrm>
            <a:off x="533400" y="4556125"/>
            <a:ext cx="7924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r>
              <a:rPr lang="en-US" altLang="en-US" b="1">
                <a:solidFill>
                  <a:srgbClr val="0000FF"/>
                </a:solidFill>
                <a:latin typeface="Tahoma" pitchFamily="34" charset="0"/>
              </a:rPr>
              <a:t>Merits:</a:t>
            </a:r>
            <a:r>
              <a:rPr lang="en-US" altLang="en-US" b="1">
                <a:solidFill>
                  <a:srgbClr val="FFFF00"/>
                </a:solidFill>
                <a:latin typeface="Tahoma" pitchFamily="34" charset="0"/>
              </a:rPr>
              <a:t> </a:t>
            </a:r>
            <a:r>
              <a:rPr lang="en-US" altLang="en-US">
                <a:latin typeface="Tahoma" pitchFamily="34" charset="0"/>
              </a:rPr>
              <a:t>Easy implementation; </a:t>
            </a:r>
            <a:r>
              <a:rPr lang="en-US" altLang="en-US">
                <a:solidFill>
                  <a:srgbClr val="993300"/>
                </a:solidFill>
                <a:latin typeface="Tahoma" pitchFamily="34" charset="0"/>
              </a:rPr>
              <a:t>flexibility</a:t>
            </a:r>
            <a:r>
              <a:rPr lang="en-US" altLang="en-US">
                <a:latin typeface="Tahoma" pitchFamily="34" charset="0"/>
              </a:rPr>
              <a:t> through the ability to interrupt and query the program and introduce </a:t>
            </a:r>
            <a:r>
              <a:rPr lang="en-US" altLang="en-US">
                <a:solidFill>
                  <a:srgbClr val="993300"/>
                </a:solidFill>
                <a:latin typeface="Tahoma" pitchFamily="34" charset="0"/>
              </a:rPr>
              <a:t>runtime</a:t>
            </a:r>
            <a:r>
              <a:rPr lang="en-US" altLang="en-US">
                <a:latin typeface="Tahoma" pitchFamily="34" charset="0"/>
              </a:rPr>
              <a:t> </a:t>
            </a:r>
            <a:r>
              <a:rPr lang="en-US" altLang="en-US">
                <a:solidFill>
                  <a:srgbClr val="993300"/>
                </a:solidFill>
                <a:latin typeface="Tahoma" pitchFamily="34" charset="0"/>
              </a:rPr>
              <a:t>modifications</a:t>
            </a:r>
            <a:r>
              <a:rPr lang="en-US" altLang="en-US">
                <a:latin typeface="Tahoma" pitchFamily="34" charset="0"/>
              </a:rPr>
              <a:t>.</a:t>
            </a:r>
            <a:endParaRPr lang="en-US" altLang="en-US">
              <a:solidFill>
                <a:srgbClr val="993300"/>
              </a:solidFill>
              <a:latin typeface="Tahoma" pitchFamily="34" charset="0"/>
            </a:endParaRPr>
          </a:p>
          <a:p>
            <a:r>
              <a:rPr lang="en-US" altLang="en-US" b="1">
                <a:solidFill>
                  <a:srgbClr val="0000FF"/>
                </a:solidFill>
                <a:latin typeface="Tahoma" pitchFamily="34" charset="0"/>
              </a:rPr>
              <a:t>Demerits:</a:t>
            </a:r>
            <a:r>
              <a:rPr lang="en-US" altLang="en-US">
                <a:latin typeface="Tahoma" pitchFamily="34" charset="0"/>
              </a:rPr>
              <a:t> Poor performance </a:t>
            </a:r>
            <a:r>
              <a:rPr lang="en-US" altLang="en-US" i="1">
                <a:latin typeface="Tahoma" pitchFamily="34" charset="0"/>
              </a:rPr>
              <a:t>Java Virtual Machine</a:t>
            </a:r>
          </a:p>
        </p:txBody>
      </p:sp>
      <p:sp>
        <p:nvSpPr>
          <p:cNvPr id="1061918" name="Rectangle 30"/>
          <p:cNvSpPr>
            <a:spLocks noChangeArrowheads="1"/>
          </p:cNvSpPr>
          <p:nvPr/>
        </p:nvSpPr>
        <p:spPr bwMode="auto">
          <a:xfrm>
            <a:off x="6316663" y="152400"/>
            <a:ext cx="2293937" cy="366713"/>
          </a:xfrm>
          <a:prstGeom prst="rect">
            <a:avLst/>
          </a:prstGeom>
          <a:noFill/>
          <a:ln w="12700">
            <a:noFill/>
            <a:miter lim="800000"/>
            <a:headEnd type="none" w="sm" len="sm"/>
            <a:tailEnd type="none" w="sm" len="sm"/>
          </a:ln>
          <a:effectLst/>
        </p:spPr>
        <p:txBody>
          <a:bodyPr wrap="none">
            <a:spAutoFit/>
          </a:bodyPr>
          <a:lstStyle/>
          <a:p>
            <a:pPr>
              <a:defRPr/>
            </a:pPr>
            <a:r>
              <a:rPr lang="en-US" sz="1800">
                <a:solidFill>
                  <a:srgbClr val="0000FF"/>
                </a:solidFill>
                <a:effectLst>
                  <a:outerShdw blurRad="38100" dist="38100" dir="2700000" algn="tl">
                    <a:srgbClr val="C0C0C0"/>
                  </a:outerShdw>
                </a:effectLst>
                <a:latin typeface="Tahoma" pitchFamily="34" charset="0"/>
              </a:rPr>
              <a:t>Virtual Machine Style</a:t>
            </a:r>
          </a:p>
        </p:txBody>
      </p:sp>
    </p:spTree>
    <p:extLst>
      <p:ext uri="{BB962C8B-B14F-4D97-AF65-F5344CB8AC3E}">
        <p14:creationId xmlns:p14="http://schemas.microsoft.com/office/powerpoint/2010/main" val="855389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61917">
                                            <p:txEl>
                                              <p:pRg st="0" end="0"/>
                                            </p:txEl>
                                          </p:spTgt>
                                        </p:tgtEl>
                                        <p:attrNameLst>
                                          <p:attrName>style.visibility</p:attrName>
                                        </p:attrNameLst>
                                      </p:cBhvr>
                                      <p:to>
                                        <p:strVal val="visible"/>
                                      </p:to>
                                    </p:set>
                                    <p:animEffect transition="in" filter="wipe(up)">
                                      <p:cBhvr>
                                        <p:cTn id="12" dur="1000"/>
                                        <p:tgtEl>
                                          <p:spTgt spid="10619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61917">
                                            <p:txEl>
                                              <p:pRg st="1" end="1"/>
                                            </p:txEl>
                                          </p:spTgt>
                                        </p:tgtEl>
                                        <p:attrNameLst>
                                          <p:attrName>style.visibility</p:attrName>
                                        </p:attrNameLst>
                                      </p:cBhvr>
                                      <p:to>
                                        <p:strVal val="visible"/>
                                      </p:to>
                                    </p:set>
                                    <p:animEffect transition="in" filter="wipe(up)">
                                      <p:cBhvr>
                                        <p:cTn id="17" dur="1000"/>
                                        <p:tgtEl>
                                          <p:spTgt spid="10619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91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276693D8-87BF-43D1-B713-483B04BE5217}" type="slidenum">
              <a:rPr lang="nl-NL" altLang="en-US" sz="1200">
                <a:latin typeface="Lucida Sans Unicode" pitchFamily="34" charset="0"/>
              </a:rPr>
              <a:pPr/>
              <a:t>16</a:t>
            </a:fld>
            <a:endParaRPr lang="nl-NL" altLang="en-US" sz="1200">
              <a:latin typeface="Lucida Sans Unicode" pitchFamily="34" charset="0"/>
            </a:endParaRPr>
          </a:p>
        </p:txBody>
      </p:sp>
      <p:sp>
        <p:nvSpPr>
          <p:cNvPr id="129027" name="Rectangle 2"/>
          <p:cNvSpPr>
            <a:spLocks noGrp="1" noChangeArrowheads="1"/>
          </p:cNvSpPr>
          <p:nvPr>
            <p:ph type="title"/>
          </p:nvPr>
        </p:nvSpPr>
        <p:spPr>
          <a:xfrm>
            <a:off x="457200" y="304800"/>
            <a:ext cx="8001000" cy="1066800"/>
          </a:xfrm>
          <a:noFill/>
        </p:spPr>
        <p:txBody>
          <a:bodyPr lIns="0" tIns="0" rIns="0" bIns="0" anchor="t"/>
          <a:lstStyle/>
          <a:p>
            <a:pPr eaLnBrk="1" hangingPunct="1"/>
            <a:r>
              <a:rPr lang="en-US" altLang="en-US" sz="4800"/>
              <a:t>Call/Return Architectures</a:t>
            </a:r>
          </a:p>
        </p:txBody>
      </p:sp>
      <p:sp>
        <p:nvSpPr>
          <p:cNvPr id="1063939" name="Rectangle 3"/>
          <p:cNvSpPr>
            <a:spLocks noGrp="1" noChangeArrowheads="1"/>
          </p:cNvSpPr>
          <p:nvPr>
            <p:ph type="body" sz="half" idx="1"/>
          </p:nvPr>
        </p:nvSpPr>
        <p:spPr>
          <a:xfrm>
            <a:off x="1085850" y="1974850"/>
            <a:ext cx="7554913" cy="3830638"/>
          </a:xfrm>
          <a:noFill/>
        </p:spPr>
        <p:txBody>
          <a:bodyPr lIns="0" tIns="0" rIns="0" bIns="0"/>
          <a:lstStyle/>
          <a:p>
            <a:pPr eaLnBrk="1" hangingPunct="1"/>
            <a:r>
              <a:rPr lang="en-US" altLang="en-US" sz="2200"/>
              <a:t>Dominant design style for 30 years</a:t>
            </a:r>
          </a:p>
          <a:p>
            <a:pPr eaLnBrk="1" hangingPunct="1"/>
            <a:endParaRPr lang="en-US" altLang="en-US" sz="2200"/>
          </a:p>
          <a:p>
            <a:pPr eaLnBrk="1" hangingPunct="1"/>
            <a:r>
              <a:rPr lang="en-US" altLang="en-US" sz="2200">
                <a:solidFill>
                  <a:srgbClr val="FF0000"/>
                </a:solidFill>
              </a:rPr>
              <a:t>Goals/QA: </a:t>
            </a:r>
            <a:r>
              <a:rPr lang="en-US" altLang="en-US" sz="2200"/>
              <a:t>vary according to sub-styles {</a:t>
            </a:r>
            <a:r>
              <a:rPr lang="en-US" altLang="en-US" sz="2200">
                <a:solidFill>
                  <a:srgbClr val="0000FF"/>
                </a:solidFill>
              </a:rPr>
              <a:t>Modifiability</a:t>
            </a:r>
            <a:r>
              <a:rPr lang="en-US" altLang="en-US" sz="2200"/>
              <a:t>, </a:t>
            </a:r>
            <a:r>
              <a:rPr lang="en-US" altLang="en-US" sz="2200">
                <a:solidFill>
                  <a:srgbClr val="FF9900"/>
                </a:solidFill>
              </a:rPr>
              <a:t>Scalability,</a:t>
            </a:r>
            <a:r>
              <a:rPr lang="en-US" altLang="en-US" sz="2200"/>
              <a:t> (Layers: </a:t>
            </a:r>
            <a:r>
              <a:rPr lang="en-US" altLang="en-US" sz="2200">
                <a:solidFill>
                  <a:srgbClr val="0000FF"/>
                </a:solidFill>
              </a:rPr>
              <a:t>Portability</a:t>
            </a:r>
            <a:r>
              <a:rPr lang="en-US" altLang="en-US" sz="2200"/>
              <a:t>)}</a:t>
            </a:r>
          </a:p>
          <a:p>
            <a:pPr eaLnBrk="1" hangingPunct="1"/>
            <a:endParaRPr lang="en-US" altLang="en-US" sz="2200"/>
          </a:p>
          <a:p>
            <a:r>
              <a:rPr lang="en-US" altLang="en-US" sz="2200">
                <a:solidFill>
                  <a:srgbClr val="FF0000"/>
                </a:solidFill>
              </a:rPr>
              <a:t>Sub-styles						</a:t>
            </a:r>
            <a:r>
              <a:rPr lang="en-US" altLang="en-US" sz="2600">
                <a:solidFill>
                  <a:srgbClr val="FF0000"/>
                </a:solidFill>
                <a:sym typeface="Wingdings 2" pitchFamily="18" charset="2"/>
              </a:rPr>
              <a:t></a:t>
            </a:r>
          </a:p>
          <a:p>
            <a:pPr lvl="1" eaLnBrk="1" hangingPunct="1"/>
            <a:r>
              <a:rPr lang="en-US" altLang="en-US" sz="1800"/>
              <a:t>main program/subroutine (</a:t>
            </a:r>
            <a:r>
              <a:rPr lang="en-US" altLang="en-US" sz="1800" b="1"/>
              <a:t>MPS)</a:t>
            </a:r>
            <a:endParaRPr lang="en-US" altLang="en-US" sz="1800"/>
          </a:p>
          <a:p>
            <a:pPr lvl="1" eaLnBrk="1" hangingPunct="1"/>
            <a:r>
              <a:rPr lang="en-US" altLang="en-US" sz="1800"/>
              <a:t>object-oriented</a:t>
            </a:r>
          </a:p>
          <a:p>
            <a:pPr lvl="1" eaLnBrk="1" hangingPunct="1"/>
            <a:r>
              <a:rPr lang="en-US" altLang="en-US" sz="1800"/>
              <a:t>layered hierarchies</a:t>
            </a:r>
          </a:p>
        </p:txBody>
      </p:sp>
      <p:graphicFrame>
        <p:nvGraphicFramePr>
          <p:cNvPr id="129029" name="Object 4"/>
          <p:cNvGraphicFramePr>
            <a:graphicFrameLocks/>
          </p:cNvGraphicFramePr>
          <p:nvPr/>
        </p:nvGraphicFramePr>
        <p:xfrm>
          <a:off x="7848600" y="88900"/>
          <a:ext cx="1158875" cy="1282700"/>
        </p:xfrm>
        <a:graphic>
          <a:graphicData uri="http://schemas.openxmlformats.org/presentationml/2006/ole">
            <mc:AlternateContent xmlns:mc="http://schemas.openxmlformats.org/markup-compatibility/2006">
              <mc:Choice xmlns:v="urn:schemas-microsoft-com:vml" Requires="v">
                <p:oleObj spid="_x0000_s1027" name="ClipArt" r:id="rId4" imgW="3310003" imgH="3663863" progId="MS_ClipArt_Gallery.2">
                  <p:embed/>
                </p:oleObj>
              </mc:Choice>
              <mc:Fallback>
                <p:oleObj name="ClipArt" r:id="rId4" imgW="3310003" imgH="3663863"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88900"/>
                        <a:ext cx="1158875"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87011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63939">
                                            <p:txEl>
                                              <p:pRg st="0" end="0"/>
                                            </p:txEl>
                                          </p:spTgt>
                                        </p:tgtEl>
                                        <p:attrNameLst>
                                          <p:attrName>style.visibility</p:attrName>
                                        </p:attrNameLst>
                                      </p:cBhvr>
                                      <p:to>
                                        <p:strVal val="visible"/>
                                      </p:to>
                                    </p:set>
                                    <p:animEffect transition="in" filter="wipe(up)">
                                      <p:cBhvr>
                                        <p:cTn id="7" dur="1000"/>
                                        <p:tgtEl>
                                          <p:spTgt spid="1063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63939">
                                            <p:txEl>
                                              <p:pRg st="2" end="2"/>
                                            </p:txEl>
                                          </p:spTgt>
                                        </p:tgtEl>
                                        <p:attrNameLst>
                                          <p:attrName>style.visibility</p:attrName>
                                        </p:attrNameLst>
                                      </p:cBhvr>
                                      <p:to>
                                        <p:strVal val="visible"/>
                                      </p:to>
                                    </p:set>
                                    <p:animEffect transition="in" filter="wipe(up)">
                                      <p:cBhvr>
                                        <p:cTn id="12" dur="1000"/>
                                        <p:tgtEl>
                                          <p:spTgt spid="10639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63939">
                                            <p:txEl>
                                              <p:pRg st="4" end="4"/>
                                            </p:txEl>
                                          </p:spTgt>
                                        </p:tgtEl>
                                        <p:attrNameLst>
                                          <p:attrName>style.visibility</p:attrName>
                                        </p:attrNameLst>
                                      </p:cBhvr>
                                      <p:to>
                                        <p:strVal val="visible"/>
                                      </p:to>
                                    </p:set>
                                    <p:animEffect transition="in" filter="wipe(up)">
                                      <p:cBhvr>
                                        <p:cTn id="17" dur="1000"/>
                                        <p:tgtEl>
                                          <p:spTgt spid="106393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63939">
                                            <p:txEl>
                                              <p:pRg st="5" end="5"/>
                                            </p:txEl>
                                          </p:spTgt>
                                        </p:tgtEl>
                                        <p:attrNameLst>
                                          <p:attrName>style.visibility</p:attrName>
                                        </p:attrNameLst>
                                      </p:cBhvr>
                                      <p:to>
                                        <p:strVal val="visible"/>
                                      </p:to>
                                    </p:set>
                                    <p:animEffect transition="in" filter="wipe(up)">
                                      <p:cBhvr>
                                        <p:cTn id="22" dur="1000"/>
                                        <p:tgtEl>
                                          <p:spTgt spid="106393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63939">
                                            <p:txEl>
                                              <p:pRg st="6" end="6"/>
                                            </p:txEl>
                                          </p:spTgt>
                                        </p:tgtEl>
                                        <p:attrNameLst>
                                          <p:attrName>style.visibility</p:attrName>
                                        </p:attrNameLst>
                                      </p:cBhvr>
                                      <p:to>
                                        <p:strVal val="visible"/>
                                      </p:to>
                                    </p:set>
                                    <p:animEffect transition="in" filter="wipe(up)">
                                      <p:cBhvr>
                                        <p:cTn id="27" dur="1000"/>
                                        <p:tgtEl>
                                          <p:spTgt spid="106393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63939">
                                            <p:txEl>
                                              <p:pRg st="7" end="7"/>
                                            </p:txEl>
                                          </p:spTgt>
                                        </p:tgtEl>
                                        <p:attrNameLst>
                                          <p:attrName>style.visibility</p:attrName>
                                        </p:attrNameLst>
                                      </p:cBhvr>
                                      <p:to>
                                        <p:strVal val="visible"/>
                                      </p:to>
                                    </p:set>
                                    <p:animEffect transition="in" filter="wipe(up)">
                                      <p:cBhvr>
                                        <p:cTn id="32" dur="1000"/>
                                        <p:tgtEl>
                                          <p:spTgt spid="10639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3939"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0DB2E441-9D55-4171-A049-E3F72534222F}" type="slidenum">
              <a:rPr lang="nl-NL" altLang="en-US" sz="1200">
                <a:latin typeface="Lucida Sans Unicode" pitchFamily="34" charset="0"/>
              </a:rPr>
              <a:pPr/>
              <a:t>17</a:t>
            </a:fld>
            <a:endParaRPr lang="nl-NL" altLang="en-US" sz="1200">
              <a:latin typeface="Lucida Sans Unicode" pitchFamily="34" charset="0"/>
            </a:endParaRPr>
          </a:p>
        </p:txBody>
      </p:sp>
      <p:sp>
        <p:nvSpPr>
          <p:cNvPr id="131075" name="Rectangle 2"/>
          <p:cNvSpPr>
            <a:spLocks noGrp="1" noChangeArrowheads="1"/>
          </p:cNvSpPr>
          <p:nvPr>
            <p:ph type="title"/>
          </p:nvPr>
        </p:nvSpPr>
        <p:spPr>
          <a:xfrm>
            <a:off x="381000" y="533400"/>
            <a:ext cx="8153400" cy="609600"/>
          </a:xfrm>
          <a:noFill/>
        </p:spPr>
        <p:txBody>
          <a:bodyPr lIns="0" tIns="0" rIns="0" bIns="0" anchor="t"/>
          <a:lstStyle/>
          <a:p>
            <a:pPr eaLnBrk="1" hangingPunct="1"/>
            <a:r>
              <a:rPr lang="en-US" altLang="en-US" sz="3200" b="0"/>
              <a:t>Main Program/Subroutine Style</a:t>
            </a:r>
          </a:p>
        </p:txBody>
      </p:sp>
      <p:sp>
        <p:nvSpPr>
          <p:cNvPr id="1065987" name="Rectangle 3"/>
          <p:cNvSpPr>
            <a:spLocks noGrp="1" noChangeArrowheads="1"/>
          </p:cNvSpPr>
          <p:nvPr>
            <p:ph type="body" sz="half" idx="1"/>
          </p:nvPr>
        </p:nvSpPr>
        <p:spPr>
          <a:xfrm>
            <a:off x="696913" y="1663700"/>
            <a:ext cx="7188200" cy="1044575"/>
          </a:xfrm>
          <a:noFill/>
        </p:spPr>
        <p:txBody>
          <a:bodyPr lIns="0" tIns="0" rIns="0" bIns="0"/>
          <a:lstStyle/>
          <a:p>
            <a:pPr eaLnBrk="1" hangingPunct="1"/>
            <a:r>
              <a:rPr lang="en-US" altLang="en-US" sz="2200">
                <a:solidFill>
                  <a:srgbClr val="FF0000"/>
                </a:solidFill>
              </a:rPr>
              <a:t>Early goals:</a:t>
            </a:r>
            <a:r>
              <a:rPr lang="en-US" altLang="en-US" sz="2200"/>
              <a:t> reuse, </a:t>
            </a:r>
            <a:r>
              <a:rPr lang="en-US" altLang="en-US" sz="2200">
                <a:solidFill>
                  <a:srgbClr val="0000FF"/>
                </a:solidFill>
              </a:rPr>
              <a:t>independent development</a:t>
            </a:r>
          </a:p>
          <a:p>
            <a:pPr eaLnBrk="1" hangingPunct="1"/>
            <a:r>
              <a:rPr lang="en-US" altLang="en-US" sz="2200"/>
              <a:t>Example: hierarchical </a:t>
            </a:r>
            <a:r>
              <a:rPr lang="en-US" altLang="en-US" sz="2200">
                <a:solidFill>
                  <a:srgbClr val="0000FF"/>
                </a:solidFill>
              </a:rPr>
              <a:t>call/return</a:t>
            </a:r>
            <a:r>
              <a:rPr lang="en-US" altLang="en-US" sz="2200"/>
              <a:t> style</a:t>
            </a:r>
          </a:p>
        </p:txBody>
      </p:sp>
      <p:grpSp>
        <p:nvGrpSpPr>
          <p:cNvPr id="2" name="Group 4"/>
          <p:cNvGrpSpPr>
            <a:grpSpLocks/>
          </p:cNvGrpSpPr>
          <p:nvPr/>
        </p:nvGrpSpPr>
        <p:grpSpPr bwMode="auto">
          <a:xfrm>
            <a:off x="1766888" y="3259138"/>
            <a:ext cx="5319712" cy="2989262"/>
            <a:chOff x="1202" y="2081"/>
            <a:chExt cx="3351" cy="1883"/>
          </a:xfrm>
        </p:grpSpPr>
        <p:sp>
          <p:nvSpPr>
            <p:cNvPr id="131080" name="Rectangle 5"/>
            <p:cNvSpPr>
              <a:spLocks noChangeArrowheads="1"/>
            </p:cNvSpPr>
            <p:nvPr/>
          </p:nvSpPr>
          <p:spPr bwMode="auto">
            <a:xfrm>
              <a:off x="2646" y="2088"/>
              <a:ext cx="42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lnSpc>
                  <a:spcPct val="85000"/>
                </a:lnSpc>
              </a:pPr>
              <a:r>
                <a:rPr lang="en-US" altLang="en-US" sz="1800"/>
                <a:t>Main</a:t>
              </a:r>
            </a:p>
          </p:txBody>
        </p:sp>
        <p:sp>
          <p:nvSpPr>
            <p:cNvPr id="131081" name="AutoShape 6"/>
            <p:cNvSpPr>
              <a:spLocks noChangeArrowheads="1"/>
            </p:cNvSpPr>
            <p:nvPr/>
          </p:nvSpPr>
          <p:spPr bwMode="auto">
            <a:xfrm>
              <a:off x="1206" y="2081"/>
              <a:ext cx="3332" cy="16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082" name="AutoShape 7"/>
            <p:cNvSpPr>
              <a:spLocks noChangeArrowheads="1"/>
            </p:cNvSpPr>
            <p:nvPr/>
          </p:nvSpPr>
          <p:spPr bwMode="auto">
            <a:xfrm>
              <a:off x="1234" y="2105"/>
              <a:ext cx="3276" cy="113"/>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083" name="Rectangle 8"/>
            <p:cNvSpPr>
              <a:spLocks noChangeArrowheads="1"/>
            </p:cNvSpPr>
            <p:nvPr/>
          </p:nvSpPr>
          <p:spPr bwMode="auto">
            <a:xfrm>
              <a:off x="1482" y="2598"/>
              <a:ext cx="49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lnSpc>
                  <a:spcPct val="85000"/>
                </a:lnSpc>
              </a:pPr>
              <a:r>
                <a:rPr lang="en-US" altLang="en-US" sz="1800"/>
                <a:t>Sub 1</a:t>
              </a:r>
            </a:p>
          </p:txBody>
        </p:sp>
        <p:sp>
          <p:nvSpPr>
            <p:cNvPr id="131084" name="AutoShape 9"/>
            <p:cNvSpPr>
              <a:spLocks noChangeArrowheads="1"/>
            </p:cNvSpPr>
            <p:nvPr/>
          </p:nvSpPr>
          <p:spPr bwMode="auto">
            <a:xfrm>
              <a:off x="1202" y="2586"/>
              <a:ext cx="1023" cy="16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085" name="AutoShape 10"/>
            <p:cNvSpPr>
              <a:spLocks noChangeArrowheads="1"/>
            </p:cNvSpPr>
            <p:nvPr/>
          </p:nvSpPr>
          <p:spPr bwMode="auto">
            <a:xfrm>
              <a:off x="1225" y="2610"/>
              <a:ext cx="971" cy="111"/>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086" name="Rectangle 11"/>
            <p:cNvSpPr>
              <a:spLocks noChangeArrowheads="1"/>
            </p:cNvSpPr>
            <p:nvPr/>
          </p:nvSpPr>
          <p:spPr bwMode="auto">
            <a:xfrm>
              <a:off x="2638" y="2600"/>
              <a:ext cx="49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lnSpc>
                  <a:spcPct val="85000"/>
                </a:lnSpc>
              </a:pPr>
              <a:r>
                <a:rPr lang="en-US" altLang="en-US" sz="1800"/>
                <a:t>Sub 2</a:t>
              </a:r>
            </a:p>
          </p:txBody>
        </p:sp>
        <p:sp>
          <p:nvSpPr>
            <p:cNvPr id="131087" name="AutoShape 12"/>
            <p:cNvSpPr>
              <a:spLocks noChangeArrowheads="1"/>
            </p:cNvSpPr>
            <p:nvPr/>
          </p:nvSpPr>
          <p:spPr bwMode="auto">
            <a:xfrm>
              <a:off x="2359" y="2588"/>
              <a:ext cx="1023" cy="16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088" name="AutoShape 13"/>
            <p:cNvSpPr>
              <a:spLocks noChangeArrowheads="1"/>
            </p:cNvSpPr>
            <p:nvPr/>
          </p:nvSpPr>
          <p:spPr bwMode="auto">
            <a:xfrm>
              <a:off x="2382" y="2612"/>
              <a:ext cx="971" cy="114"/>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089" name="Rectangle 14"/>
            <p:cNvSpPr>
              <a:spLocks noChangeArrowheads="1"/>
            </p:cNvSpPr>
            <p:nvPr/>
          </p:nvSpPr>
          <p:spPr bwMode="auto">
            <a:xfrm>
              <a:off x="3809" y="2592"/>
              <a:ext cx="49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lnSpc>
                  <a:spcPct val="85000"/>
                </a:lnSpc>
              </a:pPr>
              <a:r>
                <a:rPr lang="en-US" altLang="en-US" sz="1800"/>
                <a:t>Sub 3</a:t>
              </a:r>
            </a:p>
          </p:txBody>
        </p:sp>
        <p:sp>
          <p:nvSpPr>
            <p:cNvPr id="131090" name="AutoShape 15"/>
            <p:cNvSpPr>
              <a:spLocks noChangeArrowheads="1"/>
            </p:cNvSpPr>
            <p:nvPr/>
          </p:nvSpPr>
          <p:spPr bwMode="auto">
            <a:xfrm>
              <a:off x="3530" y="2588"/>
              <a:ext cx="1023" cy="16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091" name="AutoShape 16"/>
            <p:cNvSpPr>
              <a:spLocks noChangeArrowheads="1"/>
            </p:cNvSpPr>
            <p:nvPr/>
          </p:nvSpPr>
          <p:spPr bwMode="auto">
            <a:xfrm>
              <a:off x="3553" y="2620"/>
              <a:ext cx="971" cy="114"/>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nvGrpSpPr>
            <p:cNvPr id="131092" name="Group 17"/>
            <p:cNvGrpSpPr>
              <a:grpSpLocks/>
            </p:cNvGrpSpPr>
            <p:nvPr/>
          </p:nvGrpSpPr>
          <p:grpSpPr bwMode="auto">
            <a:xfrm>
              <a:off x="1203" y="3063"/>
              <a:ext cx="275" cy="136"/>
              <a:chOff x="1203" y="3063"/>
              <a:chExt cx="275" cy="136"/>
            </a:xfrm>
          </p:grpSpPr>
          <p:sp>
            <p:nvSpPr>
              <p:cNvPr id="131161" name="AutoShape 18"/>
              <p:cNvSpPr>
                <a:spLocks noChangeArrowheads="1"/>
              </p:cNvSpPr>
              <p:nvPr/>
            </p:nvSpPr>
            <p:spPr bwMode="auto">
              <a:xfrm>
                <a:off x="1203" y="3063"/>
                <a:ext cx="275" cy="136"/>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162" name="AutoShape 19"/>
              <p:cNvSpPr>
                <a:spLocks noChangeArrowheads="1"/>
              </p:cNvSpPr>
              <p:nvPr/>
            </p:nvSpPr>
            <p:spPr bwMode="auto">
              <a:xfrm>
                <a:off x="1224" y="3082"/>
                <a:ext cx="235" cy="9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grpSp>
          <p:nvGrpSpPr>
            <p:cNvPr id="131093" name="Group 20"/>
            <p:cNvGrpSpPr>
              <a:grpSpLocks/>
            </p:cNvGrpSpPr>
            <p:nvPr/>
          </p:nvGrpSpPr>
          <p:grpSpPr bwMode="auto">
            <a:xfrm>
              <a:off x="1581" y="3066"/>
              <a:ext cx="275" cy="136"/>
              <a:chOff x="1581" y="3066"/>
              <a:chExt cx="275" cy="136"/>
            </a:xfrm>
          </p:grpSpPr>
          <p:sp>
            <p:nvSpPr>
              <p:cNvPr id="131159" name="AutoShape 21"/>
              <p:cNvSpPr>
                <a:spLocks noChangeArrowheads="1"/>
              </p:cNvSpPr>
              <p:nvPr/>
            </p:nvSpPr>
            <p:spPr bwMode="auto">
              <a:xfrm>
                <a:off x="1581" y="3066"/>
                <a:ext cx="275" cy="136"/>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160" name="AutoShape 22"/>
              <p:cNvSpPr>
                <a:spLocks noChangeArrowheads="1"/>
              </p:cNvSpPr>
              <p:nvPr/>
            </p:nvSpPr>
            <p:spPr bwMode="auto">
              <a:xfrm>
                <a:off x="1602" y="3085"/>
                <a:ext cx="235" cy="9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grpSp>
          <p:nvGrpSpPr>
            <p:cNvPr id="131094" name="Group 23"/>
            <p:cNvGrpSpPr>
              <a:grpSpLocks/>
            </p:cNvGrpSpPr>
            <p:nvPr/>
          </p:nvGrpSpPr>
          <p:grpSpPr bwMode="auto">
            <a:xfrm>
              <a:off x="1939" y="3064"/>
              <a:ext cx="275" cy="136"/>
              <a:chOff x="1939" y="3064"/>
              <a:chExt cx="275" cy="136"/>
            </a:xfrm>
          </p:grpSpPr>
          <p:sp>
            <p:nvSpPr>
              <p:cNvPr id="131157" name="AutoShape 24"/>
              <p:cNvSpPr>
                <a:spLocks noChangeArrowheads="1"/>
              </p:cNvSpPr>
              <p:nvPr/>
            </p:nvSpPr>
            <p:spPr bwMode="auto">
              <a:xfrm>
                <a:off x="1939" y="3064"/>
                <a:ext cx="275" cy="136"/>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158" name="AutoShape 25"/>
              <p:cNvSpPr>
                <a:spLocks noChangeArrowheads="1"/>
              </p:cNvSpPr>
              <p:nvPr/>
            </p:nvSpPr>
            <p:spPr bwMode="auto">
              <a:xfrm>
                <a:off x="1960" y="3083"/>
                <a:ext cx="235" cy="9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grpSp>
          <p:nvGrpSpPr>
            <p:cNvPr id="131095" name="Group 26"/>
            <p:cNvGrpSpPr>
              <a:grpSpLocks/>
            </p:cNvGrpSpPr>
            <p:nvPr/>
          </p:nvGrpSpPr>
          <p:grpSpPr bwMode="auto">
            <a:xfrm>
              <a:off x="2550" y="3065"/>
              <a:ext cx="275" cy="136"/>
              <a:chOff x="2550" y="3065"/>
              <a:chExt cx="275" cy="136"/>
            </a:xfrm>
          </p:grpSpPr>
          <p:sp>
            <p:nvSpPr>
              <p:cNvPr id="131155" name="AutoShape 27"/>
              <p:cNvSpPr>
                <a:spLocks noChangeArrowheads="1"/>
              </p:cNvSpPr>
              <p:nvPr/>
            </p:nvSpPr>
            <p:spPr bwMode="auto">
              <a:xfrm>
                <a:off x="2550" y="3065"/>
                <a:ext cx="275" cy="136"/>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156" name="AutoShape 28"/>
              <p:cNvSpPr>
                <a:spLocks noChangeArrowheads="1"/>
              </p:cNvSpPr>
              <p:nvPr/>
            </p:nvSpPr>
            <p:spPr bwMode="auto">
              <a:xfrm>
                <a:off x="2571" y="3084"/>
                <a:ext cx="235" cy="9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grpSp>
          <p:nvGrpSpPr>
            <p:cNvPr id="131096" name="Group 29"/>
            <p:cNvGrpSpPr>
              <a:grpSpLocks/>
            </p:cNvGrpSpPr>
            <p:nvPr/>
          </p:nvGrpSpPr>
          <p:grpSpPr bwMode="auto">
            <a:xfrm>
              <a:off x="2942" y="3065"/>
              <a:ext cx="275" cy="136"/>
              <a:chOff x="2942" y="3065"/>
              <a:chExt cx="275" cy="136"/>
            </a:xfrm>
          </p:grpSpPr>
          <p:sp>
            <p:nvSpPr>
              <p:cNvPr id="131153" name="AutoShape 30"/>
              <p:cNvSpPr>
                <a:spLocks noChangeArrowheads="1"/>
              </p:cNvSpPr>
              <p:nvPr/>
            </p:nvSpPr>
            <p:spPr bwMode="auto">
              <a:xfrm>
                <a:off x="2942" y="3065"/>
                <a:ext cx="275" cy="136"/>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154" name="AutoShape 31"/>
              <p:cNvSpPr>
                <a:spLocks noChangeArrowheads="1"/>
              </p:cNvSpPr>
              <p:nvPr/>
            </p:nvSpPr>
            <p:spPr bwMode="auto">
              <a:xfrm>
                <a:off x="2963" y="3084"/>
                <a:ext cx="235" cy="9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grpSp>
          <p:nvGrpSpPr>
            <p:cNvPr id="131097" name="Group 32"/>
            <p:cNvGrpSpPr>
              <a:grpSpLocks/>
            </p:cNvGrpSpPr>
            <p:nvPr/>
          </p:nvGrpSpPr>
          <p:grpSpPr bwMode="auto">
            <a:xfrm>
              <a:off x="3706" y="3065"/>
              <a:ext cx="275" cy="136"/>
              <a:chOff x="3706" y="3065"/>
              <a:chExt cx="275" cy="136"/>
            </a:xfrm>
          </p:grpSpPr>
          <p:sp>
            <p:nvSpPr>
              <p:cNvPr id="131151" name="AutoShape 33"/>
              <p:cNvSpPr>
                <a:spLocks noChangeArrowheads="1"/>
              </p:cNvSpPr>
              <p:nvPr/>
            </p:nvSpPr>
            <p:spPr bwMode="auto">
              <a:xfrm>
                <a:off x="3706" y="3065"/>
                <a:ext cx="275" cy="136"/>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152" name="AutoShape 34"/>
              <p:cNvSpPr>
                <a:spLocks noChangeArrowheads="1"/>
              </p:cNvSpPr>
              <p:nvPr/>
            </p:nvSpPr>
            <p:spPr bwMode="auto">
              <a:xfrm>
                <a:off x="3727" y="3084"/>
                <a:ext cx="235" cy="9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grpSp>
          <p:nvGrpSpPr>
            <p:cNvPr id="131098" name="Group 35"/>
            <p:cNvGrpSpPr>
              <a:grpSpLocks/>
            </p:cNvGrpSpPr>
            <p:nvPr/>
          </p:nvGrpSpPr>
          <p:grpSpPr bwMode="auto">
            <a:xfrm>
              <a:off x="4091" y="3065"/>
              <a:ext cx="275" cy="136"/>
              <a:chOff x="4091" y="3065"/>
              <a:chExt cx="275" cy="136"/>
            </a:xfrm>
          </p:grpSpPr>
          <p:sp>
            <p:nvSpPr>
              <p:cNvPr id="131149" name="AutoShape 36"/>
              <p:cNvSpPr>
                <a:spLocks noChangeArrowheads="1"/>
              </p:cNvSpPr>
              <p:nvPr/>
            </p:nvSpPr>
            <p:spPr bwMode="auto">
              <a:xfrm>
                <a:off x="4091" y="3065"/>
                <a:ext cx="275" cy="136"/>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150" name="AutoShape 37"/>
              <p:cNvSpPr>
                <a:spLocks noChangeArrowheads="1"/>
              </p:cNvSpPr>
              <p:nvPr/>
            </p:nvSpPr>
            <p:spPr bwMode="auto">
              <a:xfrm>
                <a:off x="4112" y="3084"/>
                <a:ext cx="235" cy="9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grpSp>
          <p:nvGrpSpPr>
            <p:cNvPr id="131099" name="Group 38"/>
            <p:cNvGrpSpPr>
              <a:grpSpLocks/>
            </p:cNvGrpSpPr>
            <p:nvPr/>
          </p:nvGrpSpPr>
          <p:grpSpPr bwMode="auto">
            <a:xfrm>
              <a:off x="3708" y="3491"/>
              <a:ext cx="220" cy="136"/>
              <a:chOff x="3708" y="3491"/>
              <a:chExt cx="220" cy="136"/>
            </a:xfrm>
          </p:grpSpPr>
          <p:sp>
            <p:nvSpPr>
              <p:cNvPr id="131147" name="AutoShape 39"/>
              <p:cNvSpPr>
                <a:spLocks noChangeArrowheads="1"/>
              </p:cNvSpPr>
              <p:nvPr/>
            </p:nvSpPr>
            <p:spPr bwMode="auto">
              <a:xfrm>
                <a:off x="3708" y="3491"/>
                <a:ext cx="220" cy="136"/>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148" name="AutoShape 40"/>
              <p:cNvSpPr>
                <a:spLocks noChangeArrowheads="1"/>
              </p:cNvSpPr>
              <p:nvPr/>
            </p:nvSpPr>
            <p:spPr bwMode="auto">
              <a:xfrm>
                <a:off x="3727" y="3510"/>
                <a:ext cx="183" cy="9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grpSp>
          <p:nvGrpSpPr>
            <p:cNvPr id="131100" name="Group 41"/>
            <p:cNvGrpSpPr>
              <a:grpSpLocks/>
            </p:cNvGrpSpPr>
            <p:nvPr/>
          </p:nvGrpSpPr>
          <p:grpSpPr bwMode="auto">
            <a:xfrm>
              <a:off x="3950" y="3490"/>
              <a:ext cx="220" cy="136"/>
              <a:chOff x="3950" y="3490"/>
              <a:chExt cx="220" cy="136"/>
            </a:xfrm>
          </p:grpSpPr>
          <p:sp>
            <p:nvSpPr>
              <p:cNvPr id="131145" name="AutoShape 42"/>
              <p:cNvSpPr>
                <a:spLocks noChangeArrowheads="1"/>
              </p:cNvSpPr>
              <p:nvPr/>
            </p:nvSpPr>
            <p:spPr bwMode="auto">
              <a:xfrm>
                <a:off x="3950" y="3490"/>
                <a:ext cx="220" cy="136"/>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146" name="AutoShape 43"/>
              <p:cNvSpPr>
                <a:spLocks noChangeArrowheads="1"/>
              </p:cNvSpPr>
              <p:nvPr/>
            </p:nvSpPr>
            <p:spPr bwMode="auto">
              <a:xfrm>
                <a:off x="3969" y="3509"/>
                <a:ext cx="183" cy="9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grpSp>
          <p:nvGrpSpPr>
            <p:cNvPr id="131101" name="Group 44"/>
            <p:cNvGrpSpPr>
              <a:grpSpLocks/>
            </p:cNvGrpSpPr>
            <p:nvPr/>
          </p:nvGrpSpPr>
          <p:grpSpPr bwMode="auto">
            <a:xfrm>
              <a:off x="1748" y="3491"/>
              <a:ext cx="220" cy="136"/>
              <a:chOff x="1748" y="3491"/>
              <a:chExt cx="220" cy="136"/>
            </a:xfrm>
          </p:grpSpPr>
          <p:sp>
            <p:nvSpPr>
              <p:cNvPr id="131143" name="AutoShape 45"/>
              <p:cNvSpPr>
                <a:spLocks noChangeArrowheads="1"/>
              </p:cNvSpPr>
              <p:nvPr/>
            </p:nvSpPr>
            <p:spPr bwMode="auto">
              <a:xfrm>
                <a:off x="1748" y="3491"/>
                <a:ext cx="220" cy="136"/>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144" name="AutoShape 46"/>
              <p:cNvSpPr>
                <a:spLocks noChangeArrowheads="1"/>
              </p:cNvSpPr>
              <p:nvPr/>
            </p:nvSpPr>
            <p:spPr bwMode="auto">
              <a:xfrm>
                <a:off x="1767" y="3510"/>
                <a:ext cx="183" cy="9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grpSp>
          <p:nvGrpSpPr>
            <p:cNvPr id="131102" name="Group 47"/>
            <p:cNvGrpSpPr>
              <a:grpSpLocks/>
            </p:cNvGrpSpPr>
            <p:nvPr/>
          </p:nvGrpSpPr>
          <p:grpSpPr bwMode="auto">
            <a:xfrm>
              <a:off x="1990" y="3490"/>
              <a:ext cx="220" cy="136"/>
              <a:chOff x="1990" y="3490"/>
              <a:chExt cx="220" cy="136"/>
            </a:xfrm>
          </p:grpSpPr>
          <p:sp>
            <p:nvSpPr>
              <p:cNvPr id="131141" name="AutoShape 48"/>
              <p:cNvSpPr>
                <a:spLocks noChangeArrowheads="1"/>
              </p:cNvSpPr>
              <p:nvPr/>
            </p:nvSpPr>
            <p:spPr bwMode="auto">
              <a:xfrm>
                <a:off x="1990" y="3490"/>
                <a:ext cx="220" cy="136"/>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142" name="AutoShape 49"/>
              <p:cNvSpPr>
                <a:spLocks noChangeArrowheads="1"/>
              </p:cNvSpPr>
              <p:nvPr/>
            </p:nvSpPr>
            <p:spPr bwMode="auto">
              <a:xfrm>
                <a:off x="2009" y="3509"/>
                <a:ext cx="183" cy="98"/>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sp>
          <p:nvSpPr>
            <p:cNvPr id="131103" name="AutoShape 50"/>
            <p:cNvSpPr>
              <a:spLocks noChangeArrowheads="1"/>
            </p:cNvSpPr>
            <p:nvPr/>
          </p:nvSpPr>
          <p:spPr bwMode="auto">
            <a:xfrm>
              <a:off x="2033" y="3852"/>
              <a:ext cx="89" cy="94"/>
            </a:xfrm>
            <a:prstGeom prst="roundRect">
              <a:avLst>
                <a:gd name="adj" fmla="val 12495"/>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104" name="AutoShape 51"/>
            <p:cNvSpPr>
              <a:spLocks noChangeArrowheads="1"/>
            </p:cNvSpPr>
            <p:nvPr/>
          </p:nvSpPr>
          <p:spPr bwMode="auto">
            <a:xfrm>
              <a:off x="2012" y="3832"/>
              <a:ext cx="132" cy="132"/>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1105" name="Line 52"/>
            <p:cNvSpPr>
              <a:spLocks noChangeShapeType="1"/>
            </p:cNvSpPr>
            <p:nvPr/>
          </p:nvSpPr>
          <p:spPr bwMode="auto">
            <a:xfrm flipH="1">
              <a:off x="2238" y="2260"/>
              <a:ext cx="566" cy="311"/>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106" name="Line 53"/>
            <p:cNvSpPr>
              <a:spLocks noChangeShapeType="1"/>
            </p:cNvSpPr>
            <p:nvPr/>
          </p:nvSpPr>
          <p:spPr bwMode="auto">
            <a:xfrm>
              <a:off x="2949" y="2258"/>
              <a:ext cx="575" cy="327"/>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107" name="Line 54"/>
            <p:cNvSpPr>
              <a:spLocks noChangeShapeType="1"/>
            </p:cNvSpPr>
            <p:nvPr/>
          </p:nvSpPr>
          <p:spPr bwMode="auto">
            <a:xfrm flipH="1">
              <a:off x="2874" y="2269"/>
              <a:ext cx="3" cy="287"/>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108" name="Line 55"/>
            <p:cNvSpPr>
              <a:spLocks noChangeShapeType="1"/>
            </p:cNvSpPr>
            <p:nvPr/>
          </p:nvSpPr>
          <p:spPr bwMode="auto">
            <a:xfrm>
              <a:off x="3901" y="3221"/>
              <a:ext cx="171" cy="259"/>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109" name="Line 56"/>
            <p:cNvSpPr>
              <a:spLocks noChangeShapeType="1"/>
            </p:cNvSpPr>
            <p:nvPr/>
          </p:nvSpPr>
          <p:spPr bwMode="auto">
            <a:xfrm>
              <a:off x="3851" y="3218"/>
              <a:ext cx="0" cy="262"/>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110" name="Line 57"/>
            <p:cNvSpPr>
              <a:spLocks noChangeShapeType="1"/>
            </p:cNvSpPr>
            <p:nvPr/>
          </p:nvSpPr>
          <p:spPr bwMode="auto">
            <a:xfrm>
              <a:off x="2091" y="3220"/>
              <a:ext cx="0" cy="255"/>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111" name="Line 58"/>
            <p:cNvSpPr>
              <a:spLocks noChangeShapeType="1"/>
            </p:cNvSpPr>
            <p:nvPr/>
          </p:nvSpPr>
          <p:spPr bwMode="auto">
            <a:xfrm flipH="1">
              <a:off x="1887" y="3221"/>
              <a:ext cx="169" cy="239"/>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112" name="Line 59"/>
            <p:cNvSpPr>
              <a:spLocks noChangeShapeType="1"/>
            </p:cNvSpPr>
            <p:nvPr/>
          </p:nvSpPr>
          <p:spPr bwMode="auto">
            <a:xfrm>
              <a:off x="2090" y="3642"/>
              <a:ext cx="0" cy="184"/>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113" name="Line 60"/>
            <p:cNvSpPr>
              <a:spLocks noChangeShapeType="1"/>
            </p:cNvSpPr>
            <p:nvPr/>
          </p:nvSpPr>
          <p:spPr bwMode="auto">
            <a:xfrm flipH="1">
              <a:off x="2277" y="2273"/>
              <a:ext cx="470" cy="25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1114" name="Line 61"/>
            <p:cNvSpPr>
              <a:spLocks noChangeShapeType="1"/>
            </p:cNvSpPr>
            <p:nvPr/>
          </p:nvSpPr>
          <p:spPr bwMode="auto">
            <a:xfrm>
              <a:off x="3006" y="2317"/>
              <a:ext cx="461" cy="25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1115" name="Line 62"/>
            <p:cNvSpPr>
              <a:spLocks noChangeShapeType="1"/>
            </p:cNvSpPr>
            <p:nvPr/>
          </p:nvSpPr>
          <p:spPr bwMode="auto">
            <a:xfrm>
              <a:off x="2865" y="2341"/>
              <a:ext cx="0" cy="173"/>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31116" name="Group 63"/>
            <p:cNvGrpSpPr>
              <a:grpSpLocks/>
            </p:cNvGrpSpPr>
            <p:nvPr/>
          </p:nvGrpSpPr>
          <p:grpSpPr bwMode="auto">
            <a:xfrm>
              <a:off x="1346" y="2759"/>
              <a:ext cx="734" cy="305"/>
              <a:chOff x="1346" y="2759"/>
              <a:chExt cx="734" cy="305"/>
            </a:xfrm>
          </p:grpSpPr>
          <p:grpSp>
            <p:nvGrpSpPr>
              <p:cNvPr id="131132" name="Group 64"/>
              <p:cNvGrpSpPr>
                <a:grpSpLocks/>
              </p:cNvGrpSpPr>
              <p:nvPr/>
            </p:nvGrpSpPr>
            <p:grpSpPr bwMode="auto">
              <a:xfrm>
                <a:off x="1696" y="2765"/>
                <a:ext cx="10" cy="299"/>
                <a:chOff x="1696" y="2765"/>
                <a:chExt cx="10" cy="299"/>
              </a:xfrm>
            </p:grpSpPr>
            <p:sp>
              <p:nvSpPr>
                <p:cNvPr id="131139" name="Line 65"/>
                <p:cNvSpPr>
                  <a:spLocks noChangeShapeType="1"/>
                </p:cNvSpPr>
                <p:nvPr/>
              </p:nvSpPr>
              <p:spPr bwMode="auto">
                <a:xfrm>
                  <a:off x="1706" y="2765"/>
                  <a:ext cx="0" cy="299"/>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140" name="Line 66"/>
                <p:cNvSpPr>
                  <a:spLocks noChangeShapeType="1"/>
                </p:cNvSpPr>
                <p:nvPr/>
              </p:nvSpPr>
              <p:spPr bwMode="auto">
                <a:xfrm>
                  <a:off x="1696" y="2828"/>
                  <a:ext cx="0" cy="18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1133" name="Group 67"/>
              <p:cNvGrpSpPr>
                <a:grpSpLocks/>
              </p:cNvGrpSpPr>
              <p:nvPr/>
            </p:nvGrpSpPr>
            <p:grpSpPr bwMode="auto">
              <a:xfrm>
                <a:off x="1749" y="2759"/>
                <a:ext cx="331" cy="296"/>
                <a:chOff x="1749" y="2759"/>
                <a:chExt cx="331" cy="296"/>
              </a:xfrm>
            </p:grpSpPr>
            <p:sp>
              <p:nvSpPr>
                <p:cNvPr id="131137" name="Line 68"/>
                <p:cNvSpPr>
                  <a:spLocks noChangeShapeType="1"/>
                </p:cNvSpPr>
                <p:nvPr/>
              </p:nvSpPr>
              <p:spPr bwMode="auto">
                <a:xfrm>
                  <a:off x="1749" y="2759"/>
                  <a:ext cx="331" cy="296"/>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138" name="Line 69"/>
                <p:cNvSpPr>
                  <a:spLocks noChangeShapeType="1"/>
                </p:cNvSpPr>
                <p:nvPr/>
              </p:nvSpPr>
              <p:spPr bwMode="auto">
                <a:xfrm>
                  <a:off x="1789" y="2809"/>
                  <a:ext cx="240" cy="21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1134" name="Group 70"/>
              <p:cNvGrpSpPr>
                <a:grpSpLocks/>
              </p:cNvGrpSpPr>
              <p:nvPr/>
            </p:nvGrpSpPr>
            <p:grpSpPr bwMode="auto">
              <a:xfrm>
                <a:off x="1346" y="2759"/>
                <a:ext cx="301" cy="283"/>
                <a:chOff x="1346" y="2759"/>
                <a:chExt cx="301" cy="283"/>
              </a:xfrm>
            </p:grpSpPr>
            <p:sp>
              <p:nvSpPr>
                <p:cNvPr id="131135" name="Line 71"/>
                <p:cNvSpPr>
                  <a:spLocks noChangeShapeType="1"/>
                </p:cNvSpPr>
                <p:nvPr/>
              </p:nvSpPr>
              <p:spPr bwMode="auto">
                <a:xfrm flipH="1">
                  <a:off x="1346" y="2759"/>
                  <a:ext cx="301" cy="283"/>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136" name="Line 72"/>
                <p:cNvSpPr>
                  <a:spLocks noChangeShapeType="1"/>
                </p:cNvSpPr>
                <p:nvPr/>
              </p:nvSpPr>
              <p:spPr bwMode="auto">
                <a:xfrm flipH="1">
                  <a:off x="1400" y="2810"/>
                  <a:ext cx="207" cy="197"/>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31117" name="Line 73"/>
            <p:cNvSpPr>
              <a:spLocks noChangeShapeType="1"/>
            </p:cNvSpPr>
            <p:nvPr/>
          </p:nvSpPr>
          <p:spPr bwMode="auto">
            <a:xfrm flipH="1">
              <a:off x="1930" y="3277"/>
              <a:ext cx="97" cy="139"/>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1118" name="Line 74"/>
            <p:cNvSpPr>
              <a:spLocks noChangeShapeType="1"/>
            </p:cNvSpPr>
            <p:nvPr/>
          </p:nvSpPr>
          <p:spPr bwMode="auto">
            <a:xfrm>
              <a:off x="2081" y="3282"/>
              <a:ext cx="0" cy="14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31119" name="Group 75"/>
            <p:cNvGrpSpPr>
              <a:grpSpLocks/>
            </p:cNvGrpSpPr>
            <p:nvPr/>
          </p:nvGrpSpPr>
          <p:grpSpPr bwMode="auto">
            <a:xfrm>
              <a:off x="2673" y="2766"/>
              <a:ext cx="405" cy="299"/>
              <a:chOff x="2673" y="2766"/>
              <a:chExt cx="405" cy="299"/>
            </a:xfrm>
          </p:grpSpPr>
          <p:sp>
            <p:nvSpPr>
              <p:cNvPr id="131128" name="Line 76"/>
              <p:cNvSpPr>
                <a:spLocks noChangeShapeType="1"/>
              </p:cNvSpPr>
              <p:nvPr/>
            </p:nvSpPr>
            <p:spPr bwMode="auto">
              <a:xfrm>
                <a:off x="2906" y="2770"/>
                <a:ext cx="172" cy="295"/>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129" name="Line 77"/>
              <p:cNvSpPr>
                <a:spLocks noChangeShapeType="1"/>
              </p:cNvSpPr>
              <p:nvPr/>
            </p:nvSpPr>
            <p:spPr bwMode="auto">
              <a:xfrm flipH="1">
                <a:off x="2673" y="2766"/>
                <a:ext cx="196" cy="293"/>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130" name="Line 78"/>
              <p:cNvSpPr>
                <a:spLocks noChangeShapeType="1"/>
              </p:cNvSpPr>
              <p:nvPr/>
            </p:nvSpPr>
            <p:spPr bwMode="auto">
              <a:xfrm flipH="1">
                <a:off x="2710" y="2815"/>
                <a:ext cx="136" cy="20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1131" name="Line 79"/>
              <p:cNvSpPr>
                <a:spLocks noChangeShapeType="1"/>
              </p:cNvSpPr>
              <p:nvPr/>
            </p:nvSpPr>
            <p:spPr bwMode="auto">
              <a:xfrm>
                <a:off x="2923" y="2827"/>
                <a:ext cx="110" cy="20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31120" name="Line 80"/>
            <p:cNvSpPr>
              <a:spLocks noChangeShapeType="1"/>
            </p:cNvSpPr>
            <p:nvPr/>
          </p:nvSpPr>
          <p:spPr bwMode="auto">
            <a:xfrm>
              <a:off x="3858" y="3272"/>
              <a:ext cx="0" cy="14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1121" name="Line 81"/>
            <p:cNvSpPr>
              <a:spLocks noChangeShapeType="1"/>
            </p:cNvSpPr>
            <p:nvPr/>
          </p:nvSpPr>
          <p:spPr bwMode="auto">
            <a:xfrm>
              <a:off x="3923" y="3274"/>
              <a:ext cx="101" cy="153"/>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1122" name="Line 82"/>
            <p:cNvSpPr>
              <a:spLocks noChangeShapeType="1"/>
            </p:cNvSpPr>
            <p:nvPr/>
          </p:nvSpPr>
          <p:spPr bwMode="auto">
            <a:xfrm>
              <a:off x="2081" y="3692"/>
              <a:ext cx="0" cy="87"/>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31123" name="Group 83"/>
            <p:cNvGrpSpPr>
              <a:grpSpLocks/>
            </p:cNvGrpSpPr>
            <p:nvPr/>
          </p:nvGrpSpPr>
          <p:grpSpPr bwMode="auto">
            <a:xfrm>
              <a:off x="3825" y="2757"/>
              <a:ext cx="405" cy="299"/>
              <a:chOff x="3825" y="2757"/>
              <a:chExt cx="405" cy="299"/>
            </a:xfrm>
          </p:grpSpPr>
          <p:sp>
            <p:nvSpPr>
              <p:cNvPr id="131124" name="Line 84"/>
              <p:cNvSpPr>
                <a:spLocks noChangeShapeType="1"/>
              </p:cNvSpPr>
              <p:nvPr/>
            </p:nvSpPr>
            <p:spPr bwMode="auto">
              <a:xfrm>
                <a:off x="4058" y="2761"/>
                <a:ext cx="172" cy="295"/>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125" name="Line 85"/>
              <p:cNvSpPr>
                <a:spLocks noChangeShapeType="1"/>
              </p:cNvSpPr>
              <p:nvPr/>
            </p:nvSpPr>
            <p:spPr bwMode="auto">
              <a:xfrm flipH="1">
                <a:off x="3825" y="2757"/>
                <a:ext cx="196" cy="293"/>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126" name="Line 86"/>
              <p:cNvSpPr>
                <a:spLocks noChangeShapeType="1"/>
              </p:cNvSpPr>
              <p:nvPr/>
            </p:nvSpPr>
            <p:spPr bwMode="auto">
              <a:xfrm flipH="1">
                <a:off x="3862" y="2806"/>
                <a:ext cx="136" cy="20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1127" name="Line 87"/>
              <p:cNvSpPr>
                <a:spLocks noChangeShapeType="1"/>
              </p:cNvSpPr>
              <p:nvPr/>
            </p:nvSpPr>
            <p:spPr bwMode="auto">
              <a:xfrm>
                <a:off x="4075" y="2818"/>
                <a:ext cx="110" cy="20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66072" name="Rectangle 88"/>
          <p:cNvSpPr>
            <a:spLocks noChangeArrowheads="1"/>
          </p:cNvSpPr>
          <p:nvPr/>
        </p:nvSpPr>
        <p:spPr bwMode="auto">
          <a:xfrm>
            <a:off x="6435725" y="152400"/>
            <a:ext cx="1870075" cy="366713"/>
          </a:xfrm>
          <a:prstGeom prst="rect">
            <a:avLst/>
          </a:prstGeom>
          <a:noFill/>
          <a:ln w="12700">
            <a:noFill/>
            <a:miter lim="800000"/>
            <a:headEnd type="none" w="sm" len="sm"/>
            <a:tailEnd type="none" w="sm" len="sm"/>
          </a:ln>
          <a:effectLst/>
        </p:spPr>
        <p:txBody>
          <a:bodyPr wrap="none">
            <a:spAutoFit/>
          </a:bodyPr>
          <a:lstStyle/>
          <a:p>
            <a:pPr>
              <a:defRPr/>
            </a:pPr>
            <a:r>
              <a:rPr lang="en-US" sz="1800">
                <a:effectLst>
                  <a:outerShdw blurRad="38100" dist="38100" dir="2700000" algn="tl">
                    <a:srgbClr val="C0C0C0"/>
                  </a:outerShdw>
                </a:effectLst>
                <a:latin typeface="Tahoma" pitchFamily="34" charset="0"/>
              </a:rPr>
              <a:t>Call/Return Style</a:t>
            </a:r>
          </a:p>
        </p:txBody>
      </p:sp>
    </p:spTree>
    <p:extLst>
      <p:ext uri="{BB962C8B-B14F-4D97-AF65-F5344CB8AC3E}">
        <p14:creationId xmlns:p14="http://schemas.microsoft.com/office/powerpoint/2010/main" val="3873570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65987">
                                            <p:txEl>
                                              <p:pRg st="0" end="0"/>
                                            </p:txEl>
                                          </p:spTgt>
                                        </p:tgtEl>
                                        <p:attrNameLst>
                                          <p:attrName>style.visibility</p:attrName>
                                        </p:attrNameLst>
                                      </p:cBhvr>
                                      <p:to>
                                        <p:strVal val="visible"/>
                                      </p:to>
                                    </p:set>
                                    <p:animEffect transition="in" filter="wipe(down)">
                                      <p:cBhvr>
                                        <p:cTn id="7" dur="500"/>
                                        <p:tgtEl>
                                          <p:spTgt spid="1065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65987">
                                            <p:txEl>
                                              <p:pRg st="1" end="1"/>
                                            </p:txEl>
                                          </p:spTgt>
                                        </p:tgtEl>
                                        <p:attrNameLst>
                                          <p:attrName>style.visibility</p:attrName>
                                        </p:attrNameLst>
                                      </p:cBhvr>
                                      <p:to>
                                        <p:strVal val="visible"/>
                                      </p:to>
                                    </p:set>
                                    <p:animEffect transition="in" filter="wipe(down)">
                                      <p:cBhvr>
                                        <p:cTn id="12" dur="500"/>
                                        <p:tgtEl>
                                          <p:spTgt spid="1065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987"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72B4BB9C-7B71-48A8-9147-C815264B81F0}" type="slidenum">
              <a:rPr lang="nl-NL" altLang="en-US" sz="1200">
                <a:latin typeface="Lucida Sans Unicode" pitchFamily="34" charset="0"/>
              </a:rPr>
              <a:pPr/>
              <a:t>18</a:t>
            </a:fld>
            <a:endParaRPr lang="nl-NL" altLang="en-US" sz="1200">
              <a:latin typeface="Lucida Sans Unicode" pitchFamily="34" charset="0"/>
            </a:endParaRPr>
          </a:p>
        </p:txBody>
      </p:sp>
      <p:sp>
        <p:nvSpPr>
          <p:cNvPr id="133123" name="Rectangle 2"/>
          <p:cNvSpPr>
            <a:spLocks noGrp="1" noChangeArrowheads="1"/>
          </p:cNvSpPr>
          <p:nvPr>
            <p:ph type="title"/>
          </p:nvPr>
        </p:nvSpPr>
        <p:spPr>
          <a:xfrm>
            <a:off x="304800" y="304800"/>
            <a:ext cx="8610600" cy="685800"/>
          </a:xfrm>
          <a:noFill/>
        </p:spPr>
        <p:txBody>
          <a:bodyPr lIns="0" tIns="0" rIns="0" bIns="0" anchor="t"/>
          <a:lstStyle/>
          <a:p>
            <a:pPr eaLnBrk="1" hangingPunct="1"/>
            <a:r>
              <a:rPr lang="en-US" altLang="en-US" sz="3200" b="0">
                <a:solidFill>
                  <a:schemeClr val="tx1"/>
                </a:solidFill>
              </a:rPr>
              <a:t>Object-Oriented/Abstract Data Style</a:t>
            </a:r>
          </a:p>
        </p:txBody>
      </p:sp>
      <p:grpSp>
        <p:nvGrpSpPr>
          <p:cNvPr id="2" name="Group 3"/>
          <p:cNvGrpSpPr>
            <a:grpSpLocks/>
          </p:cNvGrpSpPr>
          <p:nvPr/>
        </p:nvGrpSpPr>
        <p:grpSpPr bwMode="auto">
          <a:xfrm>
            <a:off x="3124200" y="3048000"/>
            <a:ext cx="5791200" cy="2259013"/>
            <a:chOff x="1058" y="2360"/>
            <a:chExt cx="3651" cy="1447"/>
          </a:xfrm>
        </p:grpSpPr>
        <p:sp>
          <p:nvSpPr>
            <p:cNvPr id="133130" name="AutoShape 4"/>
            <p:cNvSpPr>
              <a:spLocks noChangeArrowheads="1"/>
            </p:cNvSpPr>
            <p:nvPr/>
          </p:nvSpPr>
          <p:spPr bwMode="auto">
            <a:xfrm>
              <a:off x="2480" y="2367"/>
              <a:ext cx="665" cy="209"/>
            </a:xfrm>
            <a:prstGeom prst="roundRect">
              <a:avLst>
                <a:gd name="adj" fmla="val 12495"/>
              </a:avLst>
            </a:pr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31" name="AutoShape 5"/>
            <p:cNvSpPr>
              <a:spLocks noChangeArrowheads="1"/>
            </p:cNvSpPr>
            <p:nvPr/>
          </p:nvSpPr>
          <p:spPr bwMode="auto">
            <a:xfrm>
              <a:off x="3923" y="2851"/>
              <a:ext cx="664" cy="209"/>
            </a:xfrm>
            <a:prstGeom prst="roundRect">
              <a:avLst>
                <a:gd name="adj" fmla="val 12495"/>
              </a:avLst>
            </a:pr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32" name="AutoShape 6"/>
            <p:cNvSpPr>
              <a:spLocks noChangeArrowheads="1"/>
            </p:cNvSpPr>
            <p:nvPr/>
          </p:nvSpPr>
          <p:spPr bwMode="auto">
            <a:xfrm>
              <a:off x="3178" y="3555"/>
              <a:ext cx="664" cy="209"/>
            </a:xfrm>
            <a:prstGeom prst="roundRect">
              <a:avLst>
                <a:gd name="adj" fmla="val 12495"/>
              </a:avLst>
            </a:pr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33" name="AutoShape 7"/>
            <p:cNvSpPr>
              <a:spLocks noChangeArrowheads="1"/>
            </p:cNvSpPr>
            <p:nvPr/>
          </p:nvSpPr>
          <p:spPr bwMode="auto">
            <a:xfrm>
              <a:off x="1785" y="3555"/>
              <a:ext cx="664" cy="209"/>
            </a:xfrm>
            <a:prstGeom prst="roundRect">
              <a:avLst>
                <a:gd name="adj" fmla="val 12495"/>
              </a:avLst>
            </a:pr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34" name="AutoShape 8"/>
            <p:cNvSpPr>
              <a:spLocks noChangeArrowheads="1"/>
            </p:cNvSpPr>
            <p:nvPr/>
          </p:nvSpPr>
          <p:spPr bwMode="auto">
            <a:xfrm>
              <a:off x="1058" y="2851"/>
              <a:ext cx="664" cy="209"/>
            </a:xfrm>
            <a:prstGeom prst="roundRect">
              <a:avLst>
                <a:gd name="adj" fmla="val 12495"/>
              </a:avLst>
            </a:pr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35" name="Arc 9"/>
            <p:cNvSpPr>
              <a:spLocks/>
            </p:cNvSpPr>
            <p:nvPr/>
          </p:nvSpPr>
          <p:spPr bwMode="auto">
            <a:xfrm>
              <a:off x="3217" y="2483"/>
              <a:ext cx="1015" cy="334"/>
            </a:xfrm>
            <a:custGeom>
              <a:avLst/>
              <a:gdLst>
                <a:gd name="T0" fmla="*/ 0 w 21444"/>
                <a:gd name="T1" fmla="*/ 0 h 21582"/>
                <a:gd name="T2" fmla="*/ 0 w 21444"/>
                <a:gd name="T3" fmla="*/ 0 h 21582"/>
                <a:gd name="T4" fmla="*/ 0 w 21444"/>
                <a:gd name="T5" fmla="*/ 0 h 21582"/>
                <a:gd name="T6" fmla="*/ 0 60000 65536"/>
                <a:gd name="T7" fmla="*/ 0 60000 65536"/>
                <a:gd name="T8" fmla="*/ 0 60000 65536"/>
                <a:gd name="T9" fmla="*/ 0 w 21444"/>
                <a:gd name="T10" fmla="*/ 0 h 21582"/>
                <a:gd name="T11" fmla="*/ 21444 w 21444"/>
                <a:gd name="T12" fmla="*/ 21582 h 21582"/>
              </a:gdLst>
              <a:ahLst/>
              <a:cxnLst>
                <a:cxn ang="T6">
                  <a:pos x="T0" y="T1"/>
                </a:cxn>
                <a:cxn ang="T7">
                  <a:pos x="T2" y="T3"/>
                </a:cxn>
                <a:cxn ang="T8">
                  <a:pos x="T4" y="T5"/>
                </a:cxn>
              </a:cxnLst>
              <a:rect l="T9" t="T10" r="T11" b="T12"/>
              <a:pathLst>
                <a:path w="21444" h="21582" fill="none" extrusionOk="0">
                  <a:moveTo>
                    <a:pt x="886" y="0"/>
                  </a:moveTo>
                  <a:cubicBezTo>
                    <a:pt x="11469" y="435"/>
                    <a:pt x="20175" y="8478"/>
                    <a:pt x="21444" y="18993"/>
                  </a:cubicBezTo>
                </a:path>
                <a:path w="21444" h="21582" stroke="0" extrusionOk="0">
                  <a:moveTo>
                    <a:pt x="886" y="0"/>
                  </a:moveTo>
                  <a:cubicBezTo>
                    <a:pt x="11469" y="435"/>
                    <a:pt x="20175" y="8478"/>
                    <a:pt x="21444" y="18993"/>
                  </a:cubicBezTo>
                  <a:lnTo>
                    <a:pt x="0" y="21582"/>
                  </a:lnTo>
                  <a:lnTo>
                    <a:pt x="886" y="0"/>
                  </a:lnTo>
                  <a:close/>
                </a:path>
              </a:pathLst>
            </a:custGeom>
            <a:noFill/>
            <a:ln w="12700" cap="rnd">
              <a:solidFill>
                <a:srgbClr val="0000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36" name="Arc 10"/>
            <p:cNvSpPr>
              <a:spLocks/>
            </p:cNvSpPr>
            <p:nvPr/>
          </p:nvSpPr>
          <p:spPr bwMode="auto">
            <a:xfrm rot="-60000">
              <a:off x="3997" y="3097"/>
              <a:ext cx="675" cy="590"/>
            </a:xfrm>
            <a:custGeom>
              <a:avLst/>
              <a:gdLst>
                <a:gd name="T0" fmla="*/ 0 w 21534"/>
                <a:gd name="T1" fmla="*/ 0 h 21576"/>
                <a:gd name="T2" fmla="*/ 0 w 21534"/>
                <a:gd name="T3" fmla="*/ 0 h 21576"/>
                <a:gd name="T4" fmla="*/ 0 w 21534"/>
                <a:gd name="T5" fmla="*/ 0 h 21576"/>
                <a:gd name="T6" fmla="*/ 0 60000 65536"/>
                <a:gd name="T7" fmla="*/ 0 60000 65536"/>
                <a:gd name="T8" fmla="*/ 0 60000 65536"/>
                <a:gd name="T9" fmla="*/ 0 w 21534"/>
                <a:gd name="T10" fmla="*/ 0 h 21576"/>
                <a:gd name="T11" fmla="*/ 21534 w 21534"/>
                <a:gd name="T12" fmla="*/ 21576 h 21576"/>
              </a:gdLst>
              <a:ahLst/>
              <a:cxnLst>
                <a:cxn ang="T6">
                  <a:pos x="T0" y="T1"/>
                </a:cxn>
                <a:cxn ang="T7">
                  <a:pos x="T2" y="T3"/>
                </a:cxn>
                <a:cxn ang="T8">
                  <a:pos x="T4" y="T5"/>
                </a:cxn>
              </a:cxnLst>
              <a:rect l="T9" t="T10" r="T11" b="T12"/>
              <a:pathLst>
                <a:path w="21534" h="21576" fill="none" extrusionOk="0">
                  <a:moveTo>
                    <a:pt x="21534" y="1686"/>
                  </a:moveTo>
                  <a:cubicBezTo>
                    <a:pt x="20684" y="12537"/>
                    <a:pt x="11894" y="21060"/>
                    <a:pt x="1021" y="21575"/>
                  </a:cubicBezTo>
                </a:path>
                <a:path w="21534" h="21576" stroke="0" extrusionOk="0">
                  <a:moveTo>
                    <a:pt x="21534" y="1686"/>
                  </a:moveTo>
                  <a:cubicBezTo>
                    <a:pt x="20684" y="12537"/>
                    <a:pt x="11894" y="21060"/>
                    <a:pt x="1021" y="21575"/>
                  </a:cubicBezTo>
                  <a:lnTo>
                    <a:pt x="0" y="0"/>
                  </a:lnTo>
                  <a:lnTo>
                    <a:pt x="21534" y="1686"/>
                  </a:lnTo>
                  <a:close/>
                </a:path>
              </a:pathLst>
            </a:custGeom>
            <a:noFill/>
            <a:ln w="12700" cap="rnd">
              <a:solidFill>
                <a:srgbClr val="0000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37" name="Arc 11"/>
            <p:cNvSpPr>
              <a:spLocks/>
            </p:cNvSpPr>
            <p:nvPr/>
          </p:nvSpPr>
          <p:spPr bwMode="auto">
            <a:xfrm>
              <a:off x="1408" y="2481"/>
              <a:ext cx="862" cy="334"/>
            </a:xfrm>
            <a:custGeom>
              <a:avLst/>
              <a:gdLst>
                <a:gd name="T0" fmla="*/ 0 w 21329"/>
                <a:gd name="T1" fmla="*/ 0 h 21538"/>
                <a:gd name="T2" fmla="*/ 0 w 21329"/>
                <a:gd name="T3" fmla="*/ 0 h 21538"/>
                <a:gd name="T4" fmla="*/ 0 w 21329"/>
                <a:gd name="T5" fmla="*/ 0 h 21538"/>
                <a:gd name="T6" fmla="*/ 0 60000 65536"/>
                <a:gd name="T7" fmla="*/ 0 60000 65536"/>
                <a:gd name="T8" fmla="*/ 0 60000 65536"/>
                <a:gd name="T9" fmla="*/ 0 w 21329"/>
                <a:gd name="T10" fmla="*/ 0 h 21538"/>
                <a:gd name="T11" fmla="*/ 21329 w 21329"/>
                <a:gd name="T12" fmla="*/ 21538 h 21538"/>
              </a:gdLst>
              <a:ahLst/>
              <a:cxnLst>
                <a:cxn ang="T6">
                  <a:pos x="T0" y="T1"/>
                </a:cxn>
                <a:cxn ang="T7">
                  <a:pos x="T2" y="T3"/>
                </a:cxn>
                <a:cxn ang="T8">
                  <a:pos x="T4" y="T5"/>
                </a:cxn>
              </a:cxnLst>
              <a:rect l="T9" t="T10" r="T11" b="T12"/>
              <a:pathLst>
                <a:path w="21329" h="21538" fill="none" extrusionOk="0">
                  <a:moveTo>
                    <a:pt x="0" y="18126"/>
                  </a:moveTo>
                  <a:cubicBezTo>
                    <a:pt x="1579" y="8252"/>
                    <a:pt x="9729" y="753"/>
                    <a:pt x="19699" y="-1"/>
                  </a:cubicBezTo>
                </a:path>
                <a:path w="21329" h="21538" stroke="0" extrusionOk="0">
                  <a:moveTo>
                    <a:pt x="0" y="18126"/>
                  </a:moveTo>
                  <a:cubicBezTo>
                    <a:pt x="1579" y="8252"/>
                    <a:pt x="9729" y="753"/>
                    <a:pt x="19699" y="-1"/>
                  </a:cubicBezTo>
                  <a:lnTo>
                    <a:pt x="21329" y="21538"/>
                  </a:lnTo>
                  <a:lnTo>
                    <a:pt x="0" y="18126"/>
                  </a:lnTo>
                  <a:close/>
                </a:path>
              </a:pathLst>
            </a:custGeom>
            <a:noFill/>
            <a:ln w="12700" cap="rnd">
              <a:solidFill>
                <a:srgbClr val="0000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38" name="Arc 12"/>
            <p:cNvSpPr>
              <a:spLocks/>
            </p:cNvSpPr>
            <p:nvPr/>
          </p:nvSpPr>
          <p:spPr bwMode="auto">
            <a:xfrm>
              <a:off x="1751" y="2955"/>
              <a:ext cx="254" cy="541"/>
            </a:xfrm>
            <a:custGeom>
              <a:avLst/>
              <a:gdLst>
                <a:gd name="T0" fmla="*/ 0 w 20810"/>
                <a:gd name="T1" fmla="*/ 0 h 21410"/>
                <a:gd name="T2" fmla="*/ 0 w 20810"/>
                <a:gd name="T3" fmla="*/ 0 h 21410"/>
                <a:gd name="T4" fmla="*/ 0 w 20810"/>
                <a:gd name="T5" fmla="*/ 0 h 21410"/>
                <a:gd name="T6" fmla="*/ 0 60000 65536"/>
                <a:gd name="T7" fmla="*/ 0 60000 65536"/>
                <a:gd name="T8" fmla="*/ 0 60000 65536"/>
                <a:gd name="T9" fmla="*/ 0 w 20810"/>
                <a:gd name="T10" fmla="*/ 0 h 21410"/>
                <a:gd name="T11" fmla="*/ 20810 w 20810"/>
                <a:gd name="T12" fmla="*/ 21410 h 21410"/>
              </a:gdLst>
              <a:ahLst/>
              <a:cxnLst>
                <a:cxn ang="T6">
                  <a:pos x="T0" y="T1"/>
                </a:cxn>
                <a:cxn ang="T7">
                  <a:pos x="T2" y="T3"/>
                </a:cxn>
                <a:cxn ang="T8">
                  <a:pos x="T4" y="T5"/>
                </a:cxn>
              </a:cxnLst>
              <a:rect l="T9" t="T10" r="T11" b="T12"/>
              <a:pathLst>
                <a:path w="20810" h="21410" fill="none" extrusionOk="0">
                  <a:moveTo>
                    <a:pt x="2857" y="-1"/>
                  </a:moveTo>
                  <a:cubicBezTo>
                    <a:pt x="11428" y="1143"/>
                    <a:pt x="18492" y="7289"/>
                    <a:pt x="20809" y="15621"/>
                  </a:cubicBezTo>
                </a:path>
                <a:path w="20810" h="21410" stroke="0" extrusionOk="0">
                  <a:moveTo>
                    <a:pt x="2857" y="-1"/>
                  </a:moveTo>
                  <a:cubicBezTo>
                    <a:pt x="11428" y="1143"/>
                    <a:pt x="18492" y="7289"/>
                    <a:pt x="20809" y="15621"/>
                  </a:cubicBezTo>
                  <a:lnTo>
                    <a:pt x="0" y="21410"/>
                  </a:lnTo>
                  <a:lnTo>
                    <a:pt x="2857" y="-1"/>
                  </a:lnTo>
                  <a:close/>
                </a:path>
              </a:pathLst>
            </a:custGeom>
            <a:noFill/>
            <a:ln w="12700" cap="rnd">
              <a:solidFill>
                <a:srgbClr val="0000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39" name="Arc 13"/>
            <p:cNvSpPr>
              <a:spLocks/>
            </p:cNvSpPr>
            <p:nvPr/>
          </p:nvSpPr>
          <p:spPr bwMode="auto">
            <a:xfrm rot="10800000">
              <a:off x="1401" y="3159"/>
              <a:ext cx="511" cy="35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rgbClr val="000000"/>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40" name="Arc 14"/>
            <p:cNvSpPr>
              <a:spLocks/>
            </p:cNvSpPr>
            <p:nvPr/>
          </p:nvSpPr>
          <p:spPr bwMode="auto">
            <a:xfrm rot="10800000">
              <a:off x="1149" y="3065"/>
              <a:ext cx="440" cy="60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rgbClr val="000000"/>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41" name="Rectangle 15"/>
            <p:cNvSpPr>
              <a:spLocks noChangeArrowheads="1"/>
            </p:cNvSpPr>
            <p:nvPr/>
          </p:nvSpPr>
          <p:spPr bwMode="auto">
            <a:xfrm>
              <a:off x="3941" y="2859"/>
              <a:ext cx="551" cy="2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101600" tIns="50800" rIns="101600" bIns="50800">
              <a:spAutoFit/>
            </a:bodyPr>
            <a:lstStyle/>
            <a:p>
              <a:pPr algn="ctr" defTabSz="1106488">
                <a:lnSpc>
                  <a:spcPct val="85000"/>
                </a:lnSpc>
              </a:pPr>
              <a:r>
                <a:rPr lang="en-US" altLang="en-US" sz="1800">
                  <a:solidFill>
                    <a:srgbClr val="000000"/>
                  </a:solidFill>
                </a:rPr>
                <a:t>Object</a:t>
              </a:r>
            </a:p>
          </p:txBody>
        </p:sp>
        <p:sp>
          <p:nvSpPr>
            <p:cNvPr id="133142" name="Rectangle 16"/>
            <p:cNvSpPr>
              <a:spLocks noChangeArrowheads="1"/>
            </p:cNvSpPr>
            <p:nvPr/>
          </p:nvSpPr>
          <p:spPr bwMode="auto">
            <a:xfrm>
              <a:off x="1127" y="2837"/>
              <a:ext cx="551" cy="2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101600" tIns="50800" rIns="101600" bIns="50800">
              <a:spAutoFit/>
            </a:bodyPr>
            <a:lstStyle/>
            <a:p>
              <a:pPr algn="ctr" defTabSz="1106488">
                <a:lnSpc>
                  <a:spcPct val="85000"/>
                </a:lnSpc>
              </a:pPr>
              <a:r>
                <a:rPr lang="en-US" altLang="en-US" sz="1800">
                  <a:solidFill>
                    <a:srgbClr val="000000"/>
                  </a:solidFill>
                </a:rPr>
                <a:t>Object</a:t>
              </a:r>
            </a:p>
          </p:txBody>
        </p:sp>
        <p:sp>
          <p:nvSpPr>
            <p:cNvPr id="133143" name="Rectangle 17"/>
            <p:cNvSpPr>
              <a:spLocks noChangeArrowheads="1"/>
            </p:cNvSpPr>
            <p:nvPr/>
          </p:nvSpPr>
          <p:spPr bwMode="auto">
            <a:xfrm>
              <a:off x="2557" y="2360"/>
              <a:ext cx="551" cy="2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101600" tIns="50800" rIns="101600" bIns="50800">
              <a:spAutoFit/>
            </a:bodyPr>
            <a:lstStyle/>
            <a:p>
              <a:pPr algn="ctr" defTabSz="1106488">
                <a:lnSpc>
                  <a:spcPct val="85000"/>
                </a:lnSpc>
              </a:pPr>
              <a:r>
                <a:rPr lang="en-US" altLang="en-US" sz="1800">
                  <a:solidFill>
                    <a:srgbClr val="000000"/>
                  </a:solidFill>
                </a:rPr>
                <a:t>Object</a:t>
              </a:r>
            </a:p>
          </p:txBody>
        </p:sp>
        <p:sp>
          <p:nvSpPr>
            <p:cNvPr id="133144" name="Rectangle 18"/>
            <p:cNvSpPr>
              <a:spLocks noChangeArrowheads="1"/>
            </p:cNvSpPr>
            <p:nvPr/>
          </p:nvSpPr>
          <p:spPr bwMode="auto">
            <a:xfrm>
              <a:off x="3236" y="3559"/>
              <a:ext cx="550" cy="2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101600" tIns="50800" rIns="101600" bIns="50800">
              <a:spAutoFit/>
            </a:bodyPr>
            <a:lstStyle/>
            <a:p>
              <a:pPr algn="ctr" defTabSz="1106488">
                <a:lnSpc>
                  <a:spcPct val="85000"/>
                </a:lnSpc>
              </a:pPr>
              <a:r>
                <a:rPr lang="en-US" altLang="en-US" sz="1800">
                  <a:solidFill>
                    <a:srgbClr val="000000"/>
                  </a:solidFill>
                </a:rPr>
                <a:t>Object</a:t>
              </a:r>
            </a:p>
          </p:txBody>
        </p:sp>
        <p:sp>
          <p:nvSpPr>
            <p:cNvPr id="133145" name="Rectangle 19"/>
            <p:cNvSpPr>
              <a:spLocks noChangeArrowheads="1"/>
            </p:cNvSpPr>
            <p:nvPr/>
          </p:nvSpPr>
          <p:spPr bwMode="auto">
            <a:xfrm>
              <a:off x="1793" y="3586"/>
              <a:ext cx="550" cy="2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101600" tIns="50800" rIns="101600" bIns="50800">
              <a:spAutoFit/>
            </a:bodyPr>
            <a:lstStyle/>
            <a:p>
              <a:pPr algn="ctr" defTabSz="1106488">
                <a:lnSpc>
                  <a:spcPct val="85000"/>
                </a:lnSpc>
              </a:pPr>
              <a:r>
                <a:rPr lang="en-US" altLang="en-US" sz="1800">
                  <a:solidFill>
                    <a:srgbClr val="000000"/>
                  </a:solidFill>
                </a:rPr>
                <a:t>Object</a:t>
              </a:r>
            </a:p>
          </p:txBody>
        </p:sp>
        <p:sp>
          <p:nvSpPr>
            <p:cNvPr id="133146" name="Arc 20"/>
            <p:cNvSpPr>
              <a:spLocks/>
            </p:cNvSpPr>
            <p:nvPr/>
          </p:nvSpPr>
          <p:spPr bwMode="auto">
            <a:xfrm>
              <a:off x="2311" y="2967"/>
              <a:ext cx="141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6"/>
                    <a:pt x="9661" y="8"/>
                    <a:pt x="21585" y="0"/>
                  </a:cubicBezTo>
                </a:path>
                <a:path w="21600" h="21600" stroke="0" extrusionOk="0">
                  <a:moveTo>
                    <a:pt x="0" y="21600"/>
                  </a:moveTo>
                  <a:cubicBezTo>
                    <a:pt x="0" y="9676"/>
                    <a:pt x="9661" y="8"/>
                    <a:pt x="21585" y="0"/>
                  </a:cubicBezTo>
                  <a:lnTo>
                    <a:pt x="21600" y="21600"/>
                  </a:lnTo>
                  <a:lnTo>
                    <a:pt x="0" y="21600"/>
                  </a:lnTo>
                  <a:close/>
                </a:path>
              </a:pathLst>
            </a:custGeom>
            <a:noFill/>
            <a:ln w="12700" cap="rnd">
              <a:solidFill>
                <a:srgbClr val="000000"/>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47" name="Line 21"/>
            <p:cNvSpPr>
              <a:spLocks noChangeShapeType="1"/>
            </p:cNvSpPr>
            <p:nvPr/>
          </p:nvSpPr>
          <p:spPr bwMode="auto">
            <a:xfrm>
              <a:off x="2564" y="3661"/>
              <a:ext cx="477" cy="1"/>
            </a:xfrm>
            <a:prstGeom prst="line">
              <a:avLst/>
            </a:prstGeom>
            <a:noFill/>
            <a:ln w="12700">
              <a:solidFill>
                <a:srgbClr val="000000"/>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48" name="Line 22"/>
            <p:cNvSpPr>
              <a:spLocks noChangeShapeType="1"/>
            </p:cNvSpPr>
            <p:nvPr/>
          </p:nvSpPr>
          <p:spPr bwMode="auto">
            <a:xfrm>
              <a:off x="2637" y="3653"/>
              <a:ext cx="338" cy="0"/>
            </a:xfrm>
            <a:prstGeom prst="line">
              <a:avLst/>
            </a:prstGeom>
            <a:noFill/>
            <a:ln w="12700">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49" name="AutoShape 23"/>
            <p:cNvSpPr>
              <a:spLocks noChangeArrowheads="1"/>
            </p:cNvSpPr>
            <p:nvPr/>
          </p:nvSpPr>
          <p:spPr bwMode="auto">
            <a:xfrm>
              <a:off x="3058" y="3584"/>
              <a:ext cx="243" cy="150"/>
            </a:xfrm>
            <a:prstGeom prst="roundRect">
              <a:avLst>
                <a:gd name="adj" fmla="val 12495"/>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50" name="AutoShape 24"/>
            <p:cNvSpPr>
              <a:spLocks noChangeArrowheads="1"/>
            </p:cNvSpPr>
            <p:nvPr/>
          </p:nvSpPr>
          <p:spPr bwMode="auto">
            <a:xfrm>
              <a:off x="3079" y="3605"/>
              <a:ext cx="202" cy="108"/>
            </a:xfrm>
            <a:prstGeom prst="roundRect">
              <a:avLst>
                <a:gd name="adj" fmla="val 12495"/>
              </a:avLst>
            </a:pr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51" name="AutoShape 25"/>
            <p:cNvSpPr>
              <a:spLocks noChangeArrowheads="1"/>
            </p:cNvSpPr>
            <p:nvPr/>
          </p:nvSpPr>
          <p:spPr bwMode="auto">
            <a:xfrm>
              <a:off x="3724" y="3583"/>
              <a:ext cx="242" cy="150"/>
            </a:xfrm>
            <a:prstGeom prst="roundRect">
              <a:avLst>
                <a:gd name="adj" fmla="val 12495"/>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52" name="AutoShape 26"/>
            <p:cNvSpPr>
              <a:spLocks noChangeArrowheads="1"/>
            </p:cNvSpPr>
            <p:nvPr/>
          </p:nvSpPr>
          <p:spPr bwMode="auto">
            <a:xfrm>
              <a:off x="3744" y="3603"/>
              <a:ext cx="203" cy="109"/>
            </a:xfrm>
            <a:prstGeom prst="roundRect">
              <a:avLst>
                <a:gd name="adj" fmla="val 12495"/>
              </a:avLst>
            </a:pr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nvGrpSpPr>
            <p:cNvPr id="133153" name="Group 27"/>
            <p:cNvGrpSpPr>
              <a:grpSpLocks/>
            </p:cNvGrpSpPr>
            <p:nvPr/>
          </p:nvGrpSpPr>
          <p:grpSpPr bwMode="auto">
            <a:xfrm>
              <a:off x="2313" y="3588"/>
              <a:ext cx="243" cy="150"/>
              <a:chOff x="2313" y="3588"/>
              <a:chExt cx="243" cy="150"/>
            </a:xfrm>
          </p:grpSpPr>
          <p:sp>
            <p:nvSpPr>
              <p:cNvPr id="133175" name="AutoShape 28"/>
              <p:cNvSpPr>
                <a:spLocks noChangeArrowheads="1"/>
              </p:cNvSpPr>
              <p:nvPr/>
            </p:nvSpPr>
            <p:spPr bwMode="auto">
              <a:xfrm>
                <a:off x="2313" y="3588"/>
                <a:ext cx="243" cy="150"/>
              </a:xfrm>
              <a:prstGeom prst="roundRect">
                <a:avLst>
                  <a:gd name="adj" fmla="val 12495"/>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76" name="AutoShape 29"/>
              <p:cNvSpPr>
                <a:spLocks noChangeArrowheads="1"/>
              </p:cNvSpPr>
              <p:nvPr/>
            </p:nvSpPr>
            <p:spPr bwMode="auto">
              <a:xfrm>
                <a:off x="2334" y="3609"/>
                <a:ext cx="202" cy="109"/>
              </a:xfrm>
              <a:prstGeom prst="roundRect">
                <a:avLst>
                  <a:gd name="adj" fmla="val 12495"/>
                </a:avLst>
              </a:pr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grpSp>
        <p:sp>
          <p:nvSpPr>
            <p:cNvPr id="133154" name="AutoShape 30"/>
            <p:cNvSpPr>
              <a:spLocks noChangeArrowheads="1"/>
            </p:cNvSpPr>
            <p:nvPr/>
          </p:nvSpPr>
          <p:spPr bwMode="auto">
            <a:xfrm>
              <a:off x="1924" y="3443"/>
              <a:ext cx="243" cy="150"/>
            </a:xfrm>
            <a:prstGeom prst="roundRect">
              <a:avLst>
                <a:gd name="adj" fmla="val 12495"/>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55" name="AutoShape 31"/>
            <p:cNvSpPr>
              <a:spLocks noChangeArrowheads="1"/>
            </p:cNvSpPr>
            <p:nvPr/>
          </p:nvSpPr>
          <p:spPr bwMode="auto">
            <a:xfrm>
              <a:off x="1945" y="3464"/>
              <a:ext cx="202" cy="108"/>
            </a:xfrm>
            <a:prstGeom prst="roundRect">
              <a:avLst>
                <a:gd name="adj" fmla="val 12495"/>
              </a:avLst>
            </a:pr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56" name="AutoShape 32"/>
            <p:cNvSpPr>
              <a:spLocks noChangeArrowheads="1"/>
            </p:cNvSpPr>
            <p:nvPr/>
          </p:nvSpPr>
          <p:spPr bwMode="auto">
            <a:xfrm>
              <a:off x="1589" y="3589"/>
              <a:ext cx="243" cy="151"/>
            </a:xfrm>
            <a:prstGeom prst="roundRect">
              <a:avLst>
                <a:gd name="adj" fmla="val 12495"/>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57" name="AutoShape 33"/>
            <p:cNvSpPr>
              <a:spLocks noChangeArrowheads="1"/>
            </p:cNvSpPr>
            <p:nvPr/>
          </p:nvSpPr>
          <p:spPr bwMode="auto">
            <a:xfrm>
              <a:off x="1610" y="3610"/>
              <a:ext cx="202" cy="109"/>
            </a:xfrm>
            <a:prstGeom prst="roundRect">
              <a:avLst>
                <a:gd name="adj" fmla="val 12495"/>
              </a:avLst>
            </a:pr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58" name="Arc 34"/>
            <p:cNvSpPr>
              <a:spLocks/>
            </p:cNvSpPr>
            <p:nvPr/>
          </p:nvSpPr>
          <p:spPr bwMode="auto">
            <a:xfrm>
              <a:off x="1717" y="2924"/>
              <a:ext cx="306" cy="543"/>
            </a:xfrm>
            <a:custGeom>
              <a:avLst/>
              <a:gdLst>
                <a:gd name="T0" fmla="*/ 0 w 21589"/>
                <a:gd name="T1" fmla="*/ 0 h 21600"/>
                <a:gd name="T2" fmla="*/ 0 w 21589"/>
                <a:gd name="T3" fmla="*/ 0 h 21600"/>
                <a:gd name="T4" fmla="*/ 0 w 21589"/>
                <a:gd name="T5" fmla="*/ 0 h 21600"/>
                <a:gd name="T6" fmla="*/ 0 60000 65536"/>
                <a:gd name="T7" fmla="*/ 0 60000 65536"/>
                <a:gd name="T8" fmla="*/ 0 60000 65536"/>
                <a:gd name="T9" fmla="*/ 0 w 21589"/>
                <a:gd name="T10" fmla="*/ 0 h 21600"/>
                <a:gd name="T11" fmla="*/ 21589 w 21589"/>
                <a:gd name="T12" fmla="*/ 21600 h 21600"/>
              </a:gdLst>
              <a:ahLst/>
              <a:cxnLst>
                <a:cxn ang="T6">
                  <a:pos x="T0" y="T1"/>
                </a:cxn>
                <a:cxn ang="T7">
                  <a:pos x="T2" y="T3"/>
                </a:cxn>
                <a:cxn ang="T8">
                  <a:pos x="T4" y="T5"/>
                </a:cxn>
              </a:cxnLst>
              <a:rect l="T9" t="T10" r="T11" b="T12"/>
              <a:pathLst>
                <a:path w="21589" h="21600" fill="none" extrusionOk="0">
                  <a:moveTo>
                    <a:pt x="0" y="0"/>
                  </a:moveTo>
                  <a:cubicBezTo>
                    <a:pt x="23" y="0"/>
                    <a:pt x="47" y="-1"/>
                    <a:pt x="71" y="0"/>
                  </a:cubicBezTo>
                  <a:cubicBezTo>
                    <a:pt x="11273" y="0"/>
                    <a:pt x="20616" y="8564"/>
                    <a:pt x="21589" y="19724"/>
                  </a:cubicBezTo>
                </a:path>
                <a:path w="21589" h="21600" stroke="0" extrusionOk="0">
                  <a:moveTo>
                    <a:pt x="0" y="0"/>
                  </a:moveTo>
                  <a:cubicBezTo>
                    <a:pt x="23" y="0"/>
                    <a:pt x="47" y="-1"/>
                    <a:pt x="71" y="0"/>
                  </a:cubicBezTo>
                  <a:cubicBezTo>
                    <a:pt x="11273" y="0"/>
                    <a:pt x="20616" y="8564"/>
                    <a:pt x="21589" y="19724"/>
                  </a:cubicBezTo>
                  <a:lnTo>
                    <a:pt x="71" y="21600"/>
                  </a:lnTo>
                  <a:lnTo>
                    <a:pt x="0" y="0"/>
                  </a:lnTo>
                  <a:close/>
                </a:path>
              </a:pathLst>
            </a:custGeom>
            <a:noFill/>
            <a:ln w="12700" cap="rnd">
              <a:solidFill>
                <a:srgbClr val="000000"/>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59" name="Arc 35"/>
            <p:cNvSpPr>
              <a:spLocks/>
            </p:cNvSpPr>
            <p:nvPr/>
          </p:nvSpPr>
          <p:spPr bwMode="auto">
            <a:xfrm>
              <a:off x="1375" y="2471"/>
              <a:ext cx="914" cy="366"/>
            </a:xfrm>
            <a:custGeom>
              <a:avLst/>
              <a:gdLst>
                <a:gd name="T0" fmla="*/ 0 w 21600"/>
                <a:gd name="T1" fmla="*/ 0 h 22268"/>
                <a:gd name="T2" fmla="*/ 0 w 21600"/>
                <a:gd name="T3" fmla="*/ 0 h 22268"/>
                <a:gd name="T4" fmla="*/ 0 w 21600"/>
                <a:gd name="T5" fmla="*/ 0 h 22268"/>
                <a:gd name="T6" fmla="*/ 0 60000 65536"/>
                <a:gd name="T7" fmla="*/ 0 60000 65536"/>
                <a:gd name="T8" fmla="*/ 0 60000 65536"/>
                <a:gd name="T9" fmla="*/ 0 w 21600"/>
                <a:gd name="T10" fmla="*/ 0 h 22268"/>
                <a:gd name="T11" fmla="*/ 21600 w 21600"/>
                <a:gd name="T12" fmla="*/ 22268 h 22268"/>
              </a:gdLst>
              <a:ahLst/>
              <a:cxnLst>
                <a:cxn ang="T6">
                  <a:pos x="T0" y="T1"/>
                </a:cxn>
                <a:cxn ang="T7">
                  <a:pos x="T2" y="T3"/>
                </a:cxn>
                <a:cxn ang="T8">
                  <a:pos x="T4" y="T5"/>
                </a:cxn>
              </a:cxnLst>
              <a:rect l="T9" t="T10" r="T11" b="T12"/>
              <a:pathLst>
                <a:path w="21600" h="22268" fill="none" extrusionOk="0">
                  <a:moveTo>
                    <a:pt x="10" y="22267"/>
                  </a:moveTo>
                  <a:cubicBezTo>
                    <a:pt x="3" y="22045"/>
                    <a:pt x="0" y="21822"/>
                    <a:pt x="0" y="21600"/>
                  </a:cubicBezTo>
                  <a:cubicBezTo>
                    <a:pt x="-1" y="9680"/>
                    <a:pt x="9656" y="13"/>
                    <a:pt x="21576" y="0"/>
                  </a:cubicBezTo>
                </a:path>
                <a:path w="21600" h="22268" stroke="0" extrusionOk="0">
                  <a:moveTo>
                    <a:pt x="10" y="22267"/>
                  </a:moveTo>
                  <a:cubicBezTo>
                    <a:pt x="3" y="22045"/>
                    <a:pt x="0" y="21822"/>
                    <a:pt x="0" y="21600"/>
                  </a:cubicBezTo>
                  <a:cubicBezTo>
                    <a:pt x="-1" y="9680"/>
                    <a:pt x="9656" y="13"/>
                    <a:pt x="21576" y="0"/>
                  </a:cubicBezTo>
                  <a:lnTo>
                    <a:pt x="21600" y="21600"/>
                  </a:lnTo>
                  <a:lnTo>
                    <a:pt x="10" y="22267"/>
                  </a:lnTo>
                  <a:close/>
                </a:path>
              </a:pathLst>
            </a:custGeom>
            <a:noFill/>
            <a:ln w="12700" cap="rnd">
              <a:solidFill>
                <a:srgbClr val="000000"/>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60" name="AutoShape 36"/>
            <p:cNvSpPr>
              <a:spLocks noChangeArrowheads="1"/>
            </p:cNvSpPr>
            <p:nvPr/>
          </p:nvSpPr>
          <p:spPr bwMode="auto">
            <a:xfrm>
              <a:off x="1282" y="3005"/>
              <a:ext cx="243" cy="150"/>
            </a:xfrm>
            <a:prstGeom prst="roundRect">
              <a:avLst>
                <a:gd name="adj" fmla="val 12495"/>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61" name="AutoShape 37"/>
            <p:cNvSpPr>
              <a:spLocks noChangeArrowheads="1"/>
            </p:cNvSpPr>
            <p:nvPr/>
          </p:nvSpPr>
          <p:spPr bwMode="auto">
            <a:xfrm>
              <a:off x="1303" y="3026"/>
              <a:ext cx="202" cy="109"/>
            </a:xfrm>
            <a:prstGeom prst="roundRect">
              <a:avLst>
                <a:gd name="adj" fmla="val 12495"/>
              </a:avLst>
            </a:pr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62" name="AutoShape 38"/>
            <p:cNvSpPr>
              <a:spLocks noChangeArrowheads="1"/>
            </p:cNvSpPr>
            <p:nvPr/>
          </p:nvSpPr>
          <p:spPr bwMode="auto">
            <a:xfrm>
              <a:off x="2306" y="2406"/>
              <a:ext cx="242" cy="150"/>
            </a:xfrm>
            <a:prstGeom prst="roundRect">
              <a:avLst>
                <a:gd name="adj" fmla="val 12495"/>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63" name="AutoShape 39"/>
            <p:cNvSpPr>
              <a:spLocks noChangeArrowheads="1"/>
            </p:cNvSpPr>
            <p:nvPr/>
          </p:nvSpPr>
          <p:spPr bwMode="auto">
            <a:xfrm>
              <a:off x="2326" y="2426"/>
              <a:ext cx="203" cy="109"/>
            </a:xfrm>
            <a:prstGeom prst="roundRect">
              <a:avLst>
                <a:gd name="adj" fmla="val 12495"/>
              </a:avLst>
            </a:pr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64" name="AutoShape 40"/>
            <p:cNvSpPr>
              <a:spLocks noChangeArrowheads="1"/>
            </p:cNvSpPr>
            <p:nvPr/>
          </p:nvSpPr>
          <p:spPr bwMode="auto">
            <a:xfrm>
              <a:off x="2682" y="2533"/>
              <a:ext cx="243" cy="151"/>
            </a:xfrm>
            <a:prstGeom prst="roundRect">
              <a:avLst>
                <a:gd name="adj" fmla="val 12495"/>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65" name="AutoShape 41"/>
            <p:cNvSpPr>
              <a:spLocks noChangeArrowheads="1"/>
            </p:cNvSpPr>
            <p:nvPr/>
          </p:nvSpPr>
          <p:spPr bwMode="auto">
            <a:xfrm>
              <a:off x="2703" y="2554"/>
              <a:ext cx="202" cy="109"/>
            </a:xfrm>
            <a:prstGeom prst="roundRect">
              <a:avLst>
                <a:gd name="adj" fmla="val 12495"/>
              </a:avLst>
            </a:pr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66" name="Arc 42"/>
            <p:cNvSpPr>
              <a:spLocks/>
            </p:cNvSpPr>
            <p:nvPr/>
          </p:nvSpPr>
          <p:spPr bwMode="auto">
            <a:xfrm>
              <a:off x="2344" y="2982"/>
              <a:ext cx="1345" cy="539"/>
            </a:xfrm>
            <a:custGeom>
              <a:avLst/>
              <a:gdLst>
                <a:gd name="T0" fmla="*/ 0 w 21495"/>
                <a:gd name="T1" fmla="*/ 0 h 21591"/>
                <a:gd name="T2" fmla="*/ 0 w 21495"/>
                <a:gd name="T3" fmla="*/ 0 h 21591"/>
                <a:gd name="T4" fmla="*/ 0 w 21495"/>
                <a:gd name="T5" fmla="*/ 0 h 21591"/>
                <a:gd name="T6" fmla="*/ 0 60000 65536"/>
                <a:gd name="T7" fmla="*/ 0 60000 65536"/>
                <a:gd name="T8" fmla="*/ 0 60000 65536"/>
                <a:gd name="T9" fmla="*/ 0 w 21495"/>
                <a:gd name="T10" fmla="*/ 0 h 21591"/>
                <a:gd name="T11" fmla="*/ 21495 w 21495"/>
                <a:gd name="T12" fmla="*/ 21591 h 21591"/>
              </a:gdLst>
              <a:ahLst/>
              <a:cxnLst>
                <a:cxn ang="T6">
                  <a:pos x="T0" y="T1"/>
                </a:cxn>
                <a:cxn ang="T7">
                  <a:pos x="T2" y="T3"/>
                </a:cxn>
                <a:cxn ang="T8">
                  <a:pos x="T4" y="T5"/>
                </a:cxn>
              </a:cxnLst>
              <a:rect l="T9" t="T10" r="T11" b="T12"/>
              <a:pathLst>
                <a:path w="21495" h="21591" fill="none" extrusionOk="0">
                  <a:moveTo>
                    <a:pt x="-1" y="19468"/>
                  </a:moveTo>
                  <a:cubicBezTo>
                    <a:pt x="1067" y="8645"/>
                    <a:pt x="10016" y="305"/>
                    <a:pt x="20887" y="-1"/>
                  </a:cubicBezTo>
                </a:path>
                <a:path w="21495" h="21591" stroke="0" extrusionOk="0">
                  <a:moveTo>
                    <a:pt x="-1" y="19468"/>
                  </a:moveTo>
                  <a:cubicBezTo>
                    <a:pt x="1067" y="8645"/>
                    <a:pt x="10016" y="305"/>
                    <a:pt x="20887" y="-1"/>
                  </a:cubicBezTo>
                  <a:lnTo>
                    <a:pt x="21495" y="21591"/>
                  </a:lnTo>
                  <a:lnTo>
                    <a:pt x="-1" y="19468"/>
                  </a:lnTo>
                  <a:close/>
                </a:path>
              </a:pathLst>
            </a:custGeom>
            <a:noFill/>
            <a:ln w="12700" cap="rnd">
              <a:solidFill>
                <a:srgbClr val="0000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67" name="AutoShape 43"/>
            <p:cNvSpPr>
              <a:spLocks noChangeArrowheads="1"/>
            </p:cNvSpPr>
            <p:nvPr/>
          </p:nvSpPr>
          <p:spPr bwMode="auto">
            <a:xfrm>
              <a:off x="3762" y="2869"/>
              <a:ext cx="243" cy="150"/>
            </a:xfrm>
            <a:prstGeom prst="roundRect">
              <a:avLst>
                <a:gd name="adj" fmla="val 12495"/>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68" name="AutoShape 44"/>
            <p:cNvSpPr>
              <a:spLocks noChangeArrowheads="1"/>
            </p:cNvSpPr>
            <p:nvPr/>
          </p:nvSpPr>
          <p:spPr bwMode="auto">
            <a:xfrm>
              <a:off x="3783" y="2890"/>
              <a:ext cx="202" cy="108"/>
            </a:xfrm>
            <a:prstGeom prst="roundRect">
              <a:avLst>
                <a:gd name="adj" fmla="val 12495"/>
              </a:avLst>
            </a:pr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69" name="AutoShape 45"/>
            <p:cNvSpPr>
              <a:spLocks noChangeArrowheads="1"/>
            </p:cNvSpPr>
            <p:nvPr/>
          </p:nvSpPr>
          <p:spPr bwMode="auto">
            <a:xfrm>
              <a:off x="4466" y="2886"/>
              <a:ext cx="243" cy="151"/>
            </a:xfrm>
            <a:prstGeom prst="roundRect">
              <a:avLst>
                <a:gd name="adj" fmla="val 12495"/>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70" name="AutoShape 46"/>
            <p:cNvSpPr>
              <a:spLocks noChangeArrowheads="1"/>
            </p:cNvSpPr>
            <p:nvPr/>
          </p:nvSpPr>
          <p:spPr bwMode="auto">
            <a:xfrm>
              <a:off x="4487" y="2901"/>
              <a:ext cx="202" cy="108"/>
            </a:xfrm>
            <a:prstGeom prst="roundRect">
              <a:avLst>
                <a:gd name="adj" fmla="val 12495"/>
              </a:avLst>
            </a:pr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3171" name="Arc 47"/>
            <p:cNvSpPr>
              <a:spLocks/>
            </p:cNvSpPr>
            <p:nvPr/>
          </p:nvSpPr>
          <p:spPr bwMode="auto">
            <a:xfrm>
              <a:off x="3957" y="3058"/>
              <a:ext cx="723" cy="647"/>
            </a:xfrm>
            <a:custGeom>
              <a:avLst/>
              <a:gdLst>
                <a:gd name="T0" fmla="*/ 0 w 21600"/>
                <a:gd name="T1" fmla="*/ 0 h 23255"/>
                <a:gd name="T2" fmla="*/ 0 w 21600"/>
                <a:gd name="T3" fmla="*/ 0 h 23255"/>
                <a:gd name="T4" fmla="*/ 0 w 21600"/>
                <a:gd name="T5" fmla="*/ 0 h 23255"/>
                <a:gd name="T6" fmla="*/ 0 60000 65536"/>
                <a:gd name="T7" fmla="*/ 0 60000 65536"/>
                <a:gd name="T8" fmla="*/ 0 60000 65536"/>
                <a:gd name="T9" fmla="*/ 0 w 21600"/>
                <a:gd name="T10" fmla="*/ 0 h 23255"/>
                <a:gd name="T11" fmla="*/ 21600 w 21600"/>
                <a:gd name="T12" fmla="*/ 23255 h 23255"/>
              </a:gdLst>
              <a:ahLst/>
              <a:cxnLst>
                <a:cxn ang="T6">
                  <a:pos x="T0" y="T1"/>
                </a:cxn>
                <a:cxn ang="T7">
                  <a:pos x="T2" y="T3"/>
                </a:cxn>
                <a:cxn ang="T8">
                  <a:pos x="T4" y="T5"/>
                </a:cxn>
              </a:cxnLst>
              <a:rect l="T9" t="T10" r="T11" b="T12"/>
              <a:pathLst>
                <a:path w="21600" h="23255" fill="none" extrusionOk="0">
                  <a:moveTo>
                    <a:pt x="21536" y="-1"/>
                  </a:moveTo>
                  <a:cubicBezTo>
                    <a:pt x="21578" y="550"/>
                    <a:pt x="21600" y="1102"/>
                    <a:pt x="21600" y="1655"/>
                  </a:cubicBezTo>
                  <a:cubicBezTo>
                    <a:pt x="21600" y="13584"/>
                    <a:pt x="11929" y="23254"/>
                    <a:pt x="0" y="23255"/>
                  </a:cubicBezTo>
                </a:path>
                <a:path w="21600" h="23255" stroke="0" extrusionOk="0">
                  <a:moveTo>
                    <a:pt x="21536" y="-1"/>
                  </a:moveTo>
                  <a:cubicBezTo>
                    <a:pt x="21578" y="550"/>
                    <a:pt x="21600" y="1102"/>
                    <a:pt x="21600" y="1655"/>
                  </a:cubicBezTo>
                  <a:cubicBezTo>
                    <a:pt x="21600" y="13584"/>
                    <a:pt x="11929" y="23254"/>
                    <a:pt x="0" y="23255"/>
                  </a:cubicBezTo>
                  <a:lnTo>
                    <a:pt x="0" y="1655"/>
                  </a:lnTo>
                  <a:lnTo>
                    <a:pt x="21536" y="-1"/>
                  </a:lnTo>
                  <a:close/>
                </a:path>
              </a:pathLst>
            </a:custGeom>
            <a:noFill/>
            <a:ln w="12700" cap="rnd">
              <a:solidFill>
                <a:srgbClr val="000000"/>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72" name="Arc 48"/>
            <p:cNvSpPr>
              <a:spLocks/>
            </p:cNvSpPr>
            <p:nvPr/>
          </p:nvSpPr>
          <p:spPr bwMode="auto">
            <a:xfrm>
              <a:off x="3204" y="2475"/>
              <a:ext cx="1041" cy="336"/>
            </a:xfrm>
            <a:custGeom>
              <a:avLst/>
              <a:gdLst>
                <a:gd name="T0" fmla="*/ 0 w 21621"/>
                <a:gd name="T1" fmla="*/ 0 h 21600"/>
                <a:gd name="T2" fmla="*/ 0 w 21621"/>
                <a:gd name="T3" fmla="*/ 0 h 21600"/>
                <a:gd name="T4" fmla="*/ 0 w 21621"/>
                <a:gd name="T5" fmla="*/ 0 h 21600"/>
                <a:gd name="T6" fmla="*/ 0 60000 65536"/>
                <a:gd name="T7" fmla="*/ 0 60000 65536"/>
                <a:gd name="T8" fmla="*/ 0 60000 65536"/>
                <a:gd name="T9" fmla="*/ 0 w 21621"/>
                <a:gd name="T10" fmla="*/ 0 h 21600"/>
                <a:gd name="T11" fmla="*/ 21621 w 21621"/>
                <a:gd name="T12" fmla="*/ 21600 h 21600"/>
              </a:gdLst>
              <a:ahLst/>
              <a:cxnLst>
                <a:cxn ang="T6">
                  <a:pos x="T0" y="T1"/>
                </a:cxn>
                <a:cxn ang="T7">
                  <a:pos x="T2" y="T3"/>
                </a:cxn>
                <a:cxn ang="T8">
                  <a:pos x="T4" y="T5"/>
                </a:cxn>
              </a:cxnLst>
              <a:rect l="T9" t="T10" r="T11" b="T12"/>
              <a:pathLst>
                <a:path w="21621" h="21600" fill="none" extrusionOk="0">
                  <a:moveTo>
                    <a:pt x="0" y="0"/>
                  </a:moveTo>
                  <a:cubicBezTo>
                    <a:pt x="7" y="0"/>
                    <a:pt x="14" y="-1"/>
                    <a:pt x="21" y="0"/>
                  </a:cubicBezTo>
                  <a:cubicBezTo>
                    <a:pt x="11950" y="0"/>
                    <a:pt x="21621" y="9670"/>
                    <a:pt x="21621" y="21600"/>
                  </a:cubicBezTo>
                </a:path>
                <a:path w="21621" h="21600" stroke="0" extrusionOk="0">
                  <a:moveTo>
                    <a:pt x="0" y="0"/>
                  </a:moveTo>
                  <a:cubicBezTo>
                    <a:pt x="7" y="0"/>
                    <a:pt x="14" y="-1"/>
                    <a:pt x="21" y="0"/>
                  </a:cubicBezTo>
                  <a:cubicBezTo>
                    <a:pt x="11950" y="0"/>
                    <a:pt x="21621" y="9670"/>
                    <a:pt x="21621" y="21600"/>
                  </a:cubicBezTo>
                  <a:lnTo>
                    <a:pt x="21" y="21600"/>
                  </a:lnTo>
                  <a:lnTo>
                    <a:pt x="0" y="0"/>
                  </a:lnTo>
                  <a:close/>
                </a:path>
              </a:pathLst>
            </a:custGeom>
            <a:noFill/>
            <a:ln w="12700" cap="rnd">
              <a:solidFill>
                <a:srgbClr val="000000"/>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73" name="Arc 49"/>
            <p:cNvSpPr>
              <a:spLocks/>
            </p:cNvSpPr>
            <p:nvPr/>
          </p:nvSpPr>
          <p:spPr bwMode="auto">
            <a:xfrm rot="10800000">
              <a:off x="1159" y="3064"/>
              <a:ext cx="433" cy="589"/>
            </a:xfrm>
            <a:custGeom>
              <a:avLst/>
              <a:gdLst>
                <a:gd name="T0" fmla="*/ 0 w 21270"/>
                <a:gd name="T1" fmla="*/ 0 h 21034"/>
                <a:gd name="T2" fmla="*/ 0 w 21270"/>
                <a:gd name="T3" fmla="*/ 0 h 21034"/>
                <a:gd name="T4" fmla="*/ 0 w 21270"/>
                <a:gd name="T5" fmla="*/ 0 h 21034"/>
                <a:gd name="T6" fmla="*/ 0 60000 65536"/>
                <a:gd name="T7" fmla="*/ 0 60000 65536"/>
                <a:gd name="T8" fmla="*/ 0 60000 65536"/>
                <a:gd name="T9" fmla="*/ 0 w 21270"/>
                <a:gd name="T10" fmla="*/ 0 h 21034"/>
                <a:gd name="T11" fmla="*/ 21270 w 21270"/>
                <a:gd name="T12" fmla="*/ 21034 h 21034"/>
              </a:gdLst>
              <a:ahLst/>
              <a:cxnLst>
                <a:cxn ang="T6">
                  <a:pos x="T0" y="T1"/>
                </a:cxn>
                <a:cxn ang="T7">
                  <a:pos x="T2" y="T3"/>
                </a:cxn>
                <a:cxn ang="T8">
                  <a:pos x="T4" y="T5"/>
                </a:cxn>
              </a:cxnLst>
              <a:rect l="T9" t="T10" r="T11" b="T12"/>
              <a:pathLst>
                <a:path w="21270" h="21034" fill="none" extrusionOk="0">
                  <a:moveTo>
                    <a:pt x="4912" y="-1"/>
                  </a:moveTo>
                  <a:cubicBezTo>
                    <a:pt x="13330" y="1965"/>
                    <a:pt x="19765" y="8761"/>
                    <a:pt x="21270" y="17274"/>
                  </a:cubicBezTo>
                </a:path>
                <a:path w="21270" h="21034" stroke="0" extrusionOk="0">
                  <a:moveTo>
                    <a:pt x="4912" y="-1"/>
                  </a:moveTo>
                  <a:cubicBezTo>
                    <a:pt x="13330" y="1965"/>
                    <a:pt x="19765" y="8761"/>
                    <a:pt x="21270" y="17274"/>
                  </a:cubicBezTo>
                  <a:lnTo>
                    <a:pt x="0" y="21034"/>
                  </a:lnTo>
                  <a:lnTo>
                    <a:pt x="4912" y="-1"/>
                  </a:lnTo>
                  <a:close/>
                </a:path>
              </a:pathLst>
            </a:custGeom>
            <a:noFill/>
            <a:ln w="12700" cap="rnd">
              <a:solidFill>
                <a:srgbClr val="0000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174" name="Arc 50"/>
            <p:cNvSpPr>
              <a:spLocks/>
            </p:cNvSpPr>
            <p:nvPr/>
          </p:nvSpPr>
          <p:spPr bwMode="auto">
            <a:xfrm rot="10800000">
              <a:off x="1418" y="3157"/>
              <a:ext cx="491" cy="347"/>
            </a:xfrm>
            <a:custGeom>
              <a:avLst/>
              <a:gdLst>
                <a:gd name="T0" fmla="*/ 0 w 20949"/>
                <a:gd name="T1" fmla="*/ 0 h 21486"/>
                <a:gd name="T2" fmla="*/ 0 w 20949"/>
                <a:gd name="T3" fmla="*/ 0 h 21486"/>
                <a:gd name="T4" fmla="*/ 0 w 20949"/>
                <a:gd name="T5" fmla="*/ 0 h 21486"/>
                <a:gd name="T6" fmla="*/ 0 60000 65536"/>
                <a:gd name="T7" fmla="*/ 0 60000 65536"/>
                <a:gd name="T8" fmla="*/ 0 60000 65536"/>
                <a:gd name="T9" fmla="*/ 0 w 20949"/>
                <a:gd name="T10" fmla="*/ 0 h 21486"/>
                <a:gd name="T11" fmla="*/ 20949 w 20949"/>
                <a:gd name="T12" fmla="*/ 21486 h 21486"/>
              </a:gdLst>
              <a:ahLst/>
              <a:cxnLst>
                <a:cxn ang="T6">
                  <a:pos x="T0" y="T1"/>
                </a:cxn>
                <a:cxn ang="T7">
                  <a:pos x="T2" y="T3"/>
                </a:cxn>
                <a:cxn ang="T8">
                  <a:pos x="T4" y="T5"/>
                </a:cxn>
              </a:cxnLst>
              <a:rect l="T9" t="T10" r="T11" b="T12"/>
              <a:pathLst>
                <a:path w="20949" h="21486" fill="none" extrusionOk="0">
                  <a:moveTo>
                    <a:pt x="2212" y="-1"/>
                  </a:moveTo>
                  <a:cubicBezTo>
                    <a:pt x="11247" y="929"/>
                    <a:pt x="18735" y="7413"/>
                    <a:pt x="20949" y="16222"/>
                  </a:cubicBezTo>
                </a:path>
                <a:path w="20949" h="21486" stroke="0" extrusionOk="0">
                  <a:moveTo>
                    <a:pt x="2212" y="-1"/>
                  </a:moveTo>
                  <a:cubicBezTo>
                    <a:pt x="11247" y="929"/>
                    <a:pt x="18735" y="7413"/>
                    <a:pt x="20949" y="16222"/>
                  </a:cubicBezTo>
                  <a:lnTo>
                    <a:pt x="0" y="21486"/>
                  </a:lnTo>
                  <a:lnTo>
                    <a:pt x="2212" y="-1"/>
                  </a:lnTo>
                  <a:close/>
                </a:path>
              </a:pathLst>
            </a:custGeom>
            <a:noFill/>
            <a:ln w="12700" cap="rnd">
              <a:solidFill>
                <a:srgbClr val="0000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068083" name="Rectangle 51"/>
          <p:cNvSpPr>
            <a:spLocks noGrp="1" noChangeArrowheads="1"/>
          </p:cNvSpPr>
          <p:nvPr>
            <p:ph type="body" idx="1"/>
          </p:nvPr>
        </p:nvSpPr>
        <p:spPr>
          <a:xfrm>
            <a:off x="665163" y="941388"/>
            <a:ext cx="8120062" cy="1982787"/>
          </a:xfrm>
          <a:noFill/>
        </p:spPr>
        <p:txBody>
          <a:bodyPr lIns="0" tIns="0" rIns="0" bIns="0">
            <a:normAutofit lnSpcReduction="10000"/>
          </a:bodyPr>
          <a:lstStyle/>
          <a:p>
            <a:pPr marL="609600" indent="-609600">
              <a:tabLst>
                <a:tab pos="1028700" algn="l"/>
              </a:tabLst>
            </a:pPr>
            <a:r>
              <a:rPr lang="en-US" altLang="en-US" sz="2000">
                <a:solidFill>
                  <a:srgbClr val="FF0000"/>
                </a:solidFill>
              </a:rPr>
              <a:t>Goals</a:t>
            </a:r>
          </a:p>
          <a:p>
            <a:pPr marL="909638" lvl="2" indent="-457200" eaLnBrk="1" hangingPunct="1">
              <a:tabLst>
                <a:tab pos="1028700" algn="l"/>
              </a:tabLst>
            </a:pPr>
            <a:r>
              <a:rPr lang="en-US" altLang="en-US"/>
              <a:t>more </a:t>
            </a:r>
            <a:r>
              <a:rPr lang="en-US" altLang="en-US">
                <a:solidFill>
                  <a:schemeClr val="accent2"/>
                </a:solidFill>
              </a:rPr>
              <a:t>natural modeling </a:t>
            </a:r>
            <a:r>
              <a:rPr lang="en-US" altLang="en-US">
                <a:solidFill>
                  <a:srgbClr val="FF9900"/>
                </a:solidFill>
              </a:rPr>
              <a:t>(</a:t>
            </a:r>
            <a:r>
              <a:rPr lang="en-US" altLang="en-US">
                <a:solidFill>
                  <a:srgbClr val="000000"/>
                </a:solidFill>
              </a:rPr>
              <a:t>decomposition</a:t>
            </a:r>
            <a:r>
              <a:rPr lang="en-US" altLang="en-US">
                <a:solidFill>
                  <a:srgbClr val="FF9900"/>
                </a:solidFill>
              </a:rPr>
              <a:t>)</a:t>
            </a:r>
            <a:r>
              <a:rPr lang="en-US" altLang="en-US"/>
              <a:t> of</a:t>
            </a:r>
            <a:r>
              <a:rPr lang="en-US" altLang="en-US">
                <a:solidFill>
                  <a:srgbClr val="3333FF"/>
                </a:solidFill>
              </a:rPr>
              <a:t> </a:t>
            </a:r>
            <a:r>
              <a:rPr lang="en-US" altLang="en-US">
                <a:solidFill>
                  <a:srgbClr val="000000"/>
                </a:solidFill>
              </a:rPr>
              <a:t>real world</a:t>
            </a:r>
          </a:p>
          <a:p>
            <a:pPr marL="909638" lvl="2" indent="-457200" eaLnBrk="1" hangingPunct="1">
              <a:tabLst>
                <a:tab pos="1028700" algn="l"/>
              </a:tabLst>
            </a:pPr>
            <a:r>
              <a:rPr lang="en-US" altLang="en-US"/>
              <a:t>Encapsulation</a:t>
            </a:r>
            <a:endParaRPr lang="en-US" altLang="en-US">
              <a:solidFill>
                <a:srgbClr val="000000"/>
              </a:solidFill>
            </a:endParaRPr>
          </a:p>
          <a:p>
            <a:pPr marL="909638" lvl="2" indent="-457200" eaLnBrk="1" hangingPunct="1">
              <a:tabLst>
                <a:tab pos="1028700" algn="l"/>
              </a:tabLst>
            </a:pPr>
            <a:r>
              <a:rPr lang="en-US" altLang="en-US"/>
              <a:t>reuse by increments (inheritance); &amp; Polymorphism</a:t>
            </a:r>
          </a:p>
          <a:p>
            <a:pPr marL="609600" indent="-609600">
              <a:tabLst>
                <a:tab pos="1028700" algn="l"/>
              </a:tabLst>
            </a:pPr>
            <a:r>
              <a:rPr lang="en-US" altLang="en-US" sz="2000">
                <a:solidFill>
                  <a:srgbClr val="FF0000"/>
                </a:solidFill>
              </a:rPr>
              <a:t>Example:</a:t>
            </a:r>
            <a:r>
              <a:rPr lang="en-US" altLang="en-US" sz="2000"/>
              <a:t> object-oriented style</a:t>
            </a:r>
          </a:p>
        </p:txBody>
      </p:sp>
      <p:sp>
        <p:nvSpPr>
          <p:cNvPr id="1068084" name="Rectangle 52"/>
          <p:cNvSpPr>
            <a:spLocks noChangeArrowheads="1"/>
          </p:cNvSpPr>
          <p:nvPr/>
        </p:nvSpPr>
        <p:spPr bwMode="auto">
          <a:xfrm>
            <a:off x="381000" y="5213350"/>
            <a:ext cx="8077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r>
              <a:rPr lang="en-US" altLang="en-US" sz="2400" b="1" dirty="0">
                <a:solidFill>
                  <a:srgbClr val="FF0000"/>
                </a:solidFill>
                <a:latin typeface="Tahoma" pitchFamily="34" charset="0"/>
              </a:rPr>
              <a:t>Merits: </a:t>
            </a:r>
            <a:r>
              <a:rPr lang="en-US" altLang="en-US" sz="2400" dirty="0">
                <a:latin typeface="Tahoma" pitchFamily="34" charset="0"/>
              </a:rPr>
              <a:t>Collection of interacting agents.</a:t>
            </a:r>
            <a:endParaRPr lang="en-US" altLang="en-US" sz="2400" b="1" dirty="0">
              <a:solidFill>
                <a:srgbClr val="FF0000"/>
              </a:solidFill>
              <a:latin typeface="Tahoma" pitchFamily="34" charset="0"/>
            </a:endParaRPr>
          </a:p>
          <a:p>
            <a:r>
              <a:rPr lang="en-US" altLang="en-US" sz="2400" b="1" dirty="0">
                <a:solidFill>
                  <a:srgbClr val="FF0000"/>
                </a:solidFill>
                <a:latin typeface="Tahoma" pitchFamily="34" charset="0"/>
              </a:rPr>
              <a:t>Demerits:</a:t>
            </a:r>
            <a:r>
              <a:rPr lang="en-US" altLang="en-US" sz="2400" dirty="0">
                <a:latin typeface="Tahoma" pitchFamily="34" charset="0"/>
              </a:rPr>
              <a:t> Explicit identity binding, low-level</a:t>
            </a:r>
          </a:p>
          <a:p>
            <a:r>
              <a:rPr lang="en-US" altLang="en-US" sz="2400" b="1" dirty="0">
                <a:solidFill>
                  <a:srgbClr val="FF0000"/>
                </a:solidFill>
                <a:latin typeface="Tahoma" pitchFamily="34" charset="0"/>
              </a:rPr>
              <a:t>Also:</a:t>
            </a:r>
            <a:r>
              <a:rPr lang="en-US" altLang="en-US" sz="2400" dirty="0">
                <a:latin typeface="Tahoma" pitchFamily="34" charset="0"/>
              </a:rPr>
              <a:t> </a:t>
            </a:r>
            <a:r>
              <a:rPr lang="en-US" altLang="en-US" sz="2400" dirty="0" err="1">
                <a:latin typeface="Tahoma" pitchFamily="34" charset="0"/>
              </a:rPr>
              <a:t>eVent</a:t>
            </a:r>
            <a:r>
              <a:rPr lang="en-US" altLang="en-US" sz="2400" dirty="0">
                <a:latin typeface="Tahoma" pitchFamily="34" charset="0"/>
              </a:rPr>
              <a:t>-driven systems</a:t>
            </a:r>
          </a:p>
        </p:txBody>
      </p:sp>
      <p:sp>
        <p:nvSpPr>
          <p:cNvPr id="1068085" name="Text Box 53"/>
          <p:cNvSpPr txBox="1">
            <a:spLocks noChangeArrowheads="1"/>
          </p:cNvSpPr>
          <p:nvPr/>
        </p:nvSpPr>
        <p:spPr bwMode="auto">
          <a:xfrm>
            <a:off x="890588" y="3359150"/>
            <a:ext cx="2100262"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lgn="ctr">
              <a:spcBef>
                <a:spcPct val="0"/>
              </a:spcBef>
              <a:buClrTx/>
              <a:buFontTx/>
              <a:buNone/>
              <a:defRPr/>
            </a:pPr>
            <a:r>
              <a:rPr lang="en-US" sz="2000" b="0" dirty="0">
                <a:solidFill>
                  <a:schemeClr val="bg2">
                    <a:lumMod val="60000"/>
                    <a:lumOff val="40000"/>
                  </a:schemeClr>
                </a:solidFill>
                <a:latin typeface="Tahoma" panose="020B0604030504040204" pitchFamily="34" charset="0"/>
              </a:rPr>
              <a:t>difference (s)  </a:t>
            </a:r>
          </a:p>
          <a:p>
            <a:pPr algn="ctr">
              <a:spcBef>
                <a:spcPct val="0"/>
              </a:spcBef>
              <a:buClrTx/>
              <a:buFontTx/>
              <a:buNone/>
              <a:defRPr/>
            </a:pPr>
            <a:r>
              <a:rPr lang="en-US" sz="2000" b="0" dirty="0">
                <a:solidFill>
                  <a:schemeClr val="bg2">
                    <a:lumMod val="60000"/>
                    <a:lumOff val="40000"/>
                  </a:schemeClr>
                </a:solidFill>
                <a:latin typeface="Tahoma" panose="020B0604030504040204" pitchFamily="34" charset="0"/>
              </a:rPr>
              <a:t>&amp; </a:t>
            </a:r>
          </a:p>
          <a:p>
            <a:pPr algn="ctr">
              <a:spcBef>
                <a:spcPct val="0"/>
              </a:spcBef>
              <a:buClrTx/>
              <a:buFontTx/>
              <a:buNone/>
              <a:defRPr/>
            </a:pPr>
            <a:r>
              <a:rPr lang="en-US" sz="2000" b="0" dirty="0">
                <a:solidFill>
                  <a:schemeClr val="bg2">
                    <a:lumMod val="60000"/>
                    <a:lumOff val="40000"/>
                  </a:schemeClr>
                </a:solidFill>
                <a:latin typeface="Tahoma" panose="020B0604030504040204" pitchFamily="34" charset="0"/>
              </a:rPr>
              <a:t>Commonalities in</a:t>
            </a:r>
          </a:p>
          <a:p>
            <a:pPr algn="ctr">
              <a:spcBef>
                <a:spcPct val="0"/>
              </a:spcBef>
              <a:buClrTx/>
              <a:buFontTx/>
              <a:buNone/>
              <a:defRPr/>
            </a:pPr>
            <a:r>
              <a:rPr lang="en-US" sz="2000" b="0" dirty="0">
                <a:solidFill>
                  <a:schemeClr val="bg2">
                    <a:lumMod val="60000"/>
                    <a:lumOff val="40000"/>
                  </a:schemeClr>
                </a:solidFill>
                <a:latin typeface="Tahoma" panose="020B0604030504040204" pitchFamily="34" charset="0"/>
              </a:rPr>
              <a:t>OO &amp; ADT</a:t>
            </a:r>
          </a:p>
          <a:p>
            <a:pPr algn="ctr">
              <a:spcBef>
                <a:spcPct val="0"/>
              </a:spcBef>
              <a:buClrTx/>
              <a:buFontTx/>
              <a:buNone/>
              <a:defRPr/>
            </a:pPr>
            <a:r>
              <a:rPr lang="en-US" sz="2000" b="0" dirty="0">
                <a:solidFill>
                  <a:schemeClr val="bg2">
                    <a:lumMod val="60000"/>
                    <a:lumOff val="40000"/>
                  </a:schemeClr>
                </a:solidFill>
                <a:latin typeface="Tahoma" panose="020B0604030504040204" pitchFamily="34" charset="0"/>
              </a:rPr>
              <a:t>?</a:t>
            </a:r>
          </a:p>
        </p:txBody>
      </p:sp>
      <p:sp>
        <p:nvSpPr>
          <p:cNvPr id="1068086" name="Rectangle 54"/>
          <p:cNvSpPr>
            <a:spLocks noChangeArrowheads="1"/>
          </p:cNvSpPr>
          <p:nvPr/>
        </p:nvSpPr>
        <p:spPr bwMode="auto">
          <a:xfrm>
            <a:off x="6435725" y="90488"/>
            <a:ext cx="1870075" cy="366712"/>
          </a:xfrm>
          <a:prstGeom prst="rect">
            <a:avLst/>
          </a:prstGeom>
          <a:noFill/>
          <a:ln w="12700">
            <a:noFill/>
            <a:miter lim="800000"/>
            <a:headEnd type="none" w="sm" len="sm"/>
            <a:tailEnd type="none" w="sm" len="sm"/>
          </a:ln>
          <a:effectLst/>
        </p:spPr>
        <p:txBody>
          <a:bodyPr wrap="none">
            <a:spAutoFit/>
          </a:bodyPr>
          <a:lstStyle/>
          <a:p>
            <a:pPr>
              <a:defRPr/>
            </a:pPr>
            <a:r>
              <a:rPr lang="en-US" sz="1800" dirty="0">
                <a:solidFill>
                  <a:schemeClr val="accent2"/>
                </a:solidFill>
                <a:effectLst>
                  <a:outerShdw blurRad="38100" dist="38100" dir="2700000" algn="tl">
                    <a:srgbClr val="C0C0C0"/>
                  </a:outerShdw>
                </a:effectLst>
                <a:latin typeface="Tahoma" pitchFamily="34" charset="0"/>
              </a:rPr>
              <a:t>Call/Return Style</a:t>
            </a:r>
          </a:p>
        </p:txBody>
      </p:sp>
    </p:spTree>
    <p:extLst>
      <p:ext uri="{BB962C8B-B14F-4D97-AF65-F5344CB8AC3E}">
        <p14:creationId xmlns:p14="http://schemas.microsoft.com/office/powerpoint/2010/main" val="3865319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68083">
                                            <p:txEl>
                                              <p:pRg st="0" end="0"/>
                                            </p:txEl>
                                          </p:spTgt>
                                        </p:tgtEl>
                                        <p:attrNameLst>
                                          <p:attrName>style.visibility</p:attrName>
                                        </p:attrNameLst>
                                      </p:cBhvr>
                                      <p:to>
                                        <p:strVal val="visible"/>
                                      </p:to>
                                    </p:set>
                                    <p:animEffect transition="in" filter="wipe(up)">
                                      <p:cBhvr>
                                        <p:cTn id="7" dur="500"/>
                                        <p:tgtEl>
                                          <p:spTgt spid="1068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68083">
                                            <p:txEl>
                                              <p:pRg st="1" end="1"/>
                                            </p:txEl>
                                          </p:spTgt>
                                        </p:tgtEl>
                                        <p:attrNameLst>
                                          <p:attrName>style.visibility</p:attrName>
                                        </p:attrNameLst>
                                      </p:cBhvr>
                                      <p:to>
                                        <p:strVal val="visible"/>
                                      </p:to>
                                    </p:set>
                                    <p:animEffect transition="in" filter="wipe(up)">
                                      <p:cBhvr>
                                        <p:cTn id="12" dur="500"/>
                                        <p:tgtEl>
                                          <p:spTgt spid="1068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68083">
                                            <p:txEl>
                                              <p:pRg st="2" end="2"/>
                                            </p:txEl>
                                          </p:spTgt>
                                        </p:tgtEl>
                                        <p:attrNameLst>
                                          <p:attrName>style.visibility</p:attrName>
                                        </p:attrNameLst>
                                      </p:cBhvr>
                                      <p:to>
                                        <p:strVal val="visible"/>
                                      </p:to>
                                    </p:set>
                                    <p:animEffect transition="in" filter="wipe(up)">
                                      <p:cBhvr>
                                        <p:cTn id="17" dur="500"/>
                                        <p:tgtEl>
                                          <p:spTgt spid="1068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68083">
                                            <p:txEl>
                                              <p:pRg st="3" end="3"/>
                                            </p:txEl>
                                          </p:spTgt>
                                        </p:tgtEl>
                                        <p:attrNameLst>
                                          <p:attrName>style.visibility</p:attrName>
                                        </p:attrNameLst>
                                      </p:cBhvr>
                                      <p:to>
                                        <p:strVal val="visible"/>
                                      </p:to>
                                    </p:set>
                                    <p:animEffect transition="in" filter="wipe(up)">
                                      <p:cBhvr>
                                        <p:cTn id="22" dur="500"/>
                                        <p:tgtEl>
                                          <p:spTgt spid="1068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68083">
                                            <p:txEl>
                                              <p:pRg st="4" end="4"/>
                                            </p:txEl>
                                          </p:spTgt>
                                        </p:tgtEl>
                                        <p:attrNameLst>
                                          <p:attrName>style.visibility</p:attrName>
                                        </p:attrNameLst>
                                      </p:cBhvr>
                                      <p:to>
                                        <p:strVal val="visible"/>
                                      </p:to>
                                    </p:set>
                                    <p:animEffect transition="in" filter="wipe(up)">
                                      <p:cBhvr>
                                        <p:cTn id="27" dur="500"/>
                                        <p:tgtEl>
                                          <p:spTgt spid="1068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ox(in)">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68085"/>
                                        </p:tgtEl>
                                        <p:attrNameLst>
                                          <p:attrName>style.visibility</p:attrName>
                                        </p:attrNameLst>
                                      </p:cBhvr>
                                      <p:to>
                                        <p:strVal val="visible"/>
                                      </p:to>
                                    </p:set>
                                    <p:animEffect transition="in" filter="wipe(up)">
                                      <p:cBhvr>
                                        <p:cTn id="37" dur="2000"/>
                                        <p:tgtEl>
                                          <p:spTgt spid="106808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68084">
                                            <p:txEl>
                                              <p:pRg st="0" end="0"/>
                                            </p:txEl>
                                          </p:spTgt>
                                        </p:tgtEl>
                                        <p:attrNameLst>
                                          <p:attrName>style.visibility</p:attrName>
                                        </p:attrNameLst>
                                      </p:cBhvr>
                                      <p:to>
                                        <p:strVal val="visible"/>
                                      </p:to>
                                    </p:set>
                                    <p:animEffect transition="in" filter="wipe(up)">
                                      <p:cBhvr>
                                        <p:cTn id="42" dur="1000"/>
                                        <p:tgtEl>
                                          <p:spTgt spid="1068084">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068084">
                                            <p:txEl>
                                              <p:pRg st="1" end="1"/>
                                            </p:txEl>
                                          </p:spTgt>
                                        </p:tgtEl>
                                        <p:attrNameLst>
                                          <p:attrName>style.visibility</p:attrName>
                                        </p:attrNameLst>
                                      </p:cBhvr>
                                      <p:to>
                                        <p:strVal val="visible"/>
                                      </p:to>
                                    </p:set>
                                    <p:animEffect transition="in" filter="wipe(up)">
                                      <p:cBhvr>
                                        <p:cTn id="47" dur="1000"/>
                                        <p:tgtEl>
                                          <p:spTgt spid="1068084">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068084">
                                            <p:txEl>
                                              <p:pRg st="2" end="2"/>
                                            </p:txEl>
                                          </p:spTgt>
                                        </p:tgtEl>
                                        <p:attrNameLst>
                                          <p:attrName>style.visibility</p:attrName>
                                        </p:attrNameLst>
                                      </p:cBhvr>
                                      <p:to>
                                        <p:strVal val="visible"/>
                                      </p:to>
                                    </p:set>
                                    <p:animEffect transition="in" filter="wipe(up)">
                                      <p:cBhvr>
                                        <p:cTn id="52" dur="1000"/>
                                        <p:tgtEl>
                                          <p:spTgt spid="10680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8083" grpId="0" build="p" bldLvl="4"/>
      <p:bldP spid="1068084" grpId="0" build="p"/>
      <p:bldP spid="106808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80570D73-A05A-4F5E-88A3-5038140431B4}" type="slidenum">
              <a:rPr lang="nl-NL" altLang="en-US" sz="1200">
                <a:latin typeface="Lucida Sans Unicode" pitchFamily="34" charset="0"/>
              </a:rPr>
              <a:pPr/>
              <a:t>19</a:t>
            </a:fld>
            <a:endParaRPr lang="nl-NL" altLang="en-US" sz="1200">
              <a:latin typeface="Lucida Sans Unicode" pitchFamily="34" charset="0"/>
            </a:endParaRPr>
          </a:p>
        </p:txBody>
      </p:sp>
      <p:sp>
        <p:nvSpPr>
          <p:cNvPr id="135171" name="Rectangle 2"/>
          <p:cNvSpPr>
            <a:spLocks noGrp="1" noChangeArrowheads="1"/>
          </p:cNvSpPr>
          <p:nvPr>
            <p:ph type="title"/>
          </p:nvPr>
        </p:nvSpPr>
        <p:spPr>
          <a:xfrm>
            <a:off x="1981200" y="298450"/>
            <a:ext cx="4800600" cy="609600"/>
          </a:xfrm>
          <a:noFill/>
        </p:spPr>
        <p:txBody>
          <a:bodyPr lIns="0" tIns="0" rIns="0" bIns="0" anchor="t"/>
          <a:lstStyle/>
          <a:p>
            <a:pPr eaLnBrk="1" hangingPunct="1"/>
            <a:r>
              <a:rPr lang="en-US" altLang="en-US" sz="3600"/>
              <a:t>Layered Hierarchies</a:t>
            </a:r>
          </a:p>
        </p:txBody>
      </p:sp>
      <p:sp>
        <p:nvSpPr>
          <p:cNvPr id="1070083" name="Rectangle 3"/>
          <p:cNvSpPr>
            <a:spLocks noChangeArrowheads="1"/>
          </p:cNvSpPr>
          <p:nvPr/>
        </p:nvSpPr>
        <p:spPr bwMode="auto">
          <a:xfrm>
            <a:off x="685800" y="981075"/>
            <a:ext cx="84582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85000"/>
              </a:spcBef>
              <a:tabLst>
                <a:tab pos="177800" algn="l"/>
              </a:tabLst>
            </a:pPr>
            <a:r>
              <a:rPr lang="en-US" altLang="en-US" sz="2200" b="1">
                <a:solidFill>
                  <a:srgbClr val="FF0000"/>
                </a:solidFill>
              </a:rPr>
              <a:t>Goals:</a:t>
            </a:r>
            <a:r>
              <a:rPr lang="en-US" altLang="en-US" sz="2200" b="1"/>
              <a:t> portability,</a:t>
            </a:r>
            <a:r>
              <a:rPr lang="en-US" altLang="en-US" sz="2200" b="1">
                <a:solidFill>
                  <a:srgbClr val="FFFF00"/>
                </a:solidFill>
              </a:rPr>
              <a:t> </a:t>
            </a:r>
            <a:r>
              <a:rPr lang="en-US" altLang="en-US" sz="2200" b="1">
                <a:solidFill>
                  <a:schemeClr val="accent2"/>
                </a:solidFill>
              </a:rPr>
              <a:t>reuse</a:t>
            </a:r>
            <a:r>
              <a:rPr lang="en-US" altLang="en-US" sz="2200" b="1">
                <a:solidFill>
                  <a:srgbClr val="FFFF00"/>
                </a:solidFill>
              </a:rPr>
              <a:t>, </a:t>
            </a:r>
            <a:r>
              <a:rPr lang="en-US" altLang="en-US" sz="2200" b="1">
                <a:latin typeface="Tahoma" pitchFamily="34" charset="0"/>
              </a:rPr>
              <a:t>incremental abstractions, </a:t>
            </a:r>
            <a:r>
              <a:rPr lang="en-US" altLang="en-US" sz="2200" b="1">
                <a:solidFill>
                  <a:schemeClr val="accent2"/>
                </a:solidFill>
                <a:latin typeface="Tahoma" pitchFamily="34" charset="0"/>
              </a:rPr>
              <a:t>enhancement</a:t>
            </a:r>
            <a:endParaRPr lang="en-US" altLang="en-US" sz="2200" b="1">
              <a:solidFill>
                <a:schemeClr val="accent2"/>
              </a:solidFill>
            </a:endParaRPr>
          </a:p>
          <a:p>
            <a:pPr>
              <a:spcBef>
                <a:spcPct val="85000"/>
              </a:spcBef>
              <a:tabLst>
                <a:tab pos="177800" algn="l"/>
              </a:tabLst>
            </a:pPr>
            <a:r>
              <a:rPr lang="en-US" altLang="en-US" sz="2200" b="1">
                <a:solidFill>
                  <a:srgbClr val="FF0000"/>
                </a:solidFill>
              </a:rPr>
              <a:t>Example: </a:t>
            </a:r>
            <a:r>
              <a:rPr lang="en-US" altLang="en-US" sz="2200" b="1"/>
              <a:t> ISO (OSI </a:t>
            </a:r>
            <a:r>
              <a:rPr lang="en-US" altLang="en-US" sz="1800" i="1">
                <a:latin typeface="Tahoma" pitchFamily="34" charset="0"/>
              </a:rPr>
              <a:t>7 </a:t>
            </a:r>
            <a:r>
              <a:rPr lang="en-US" altLang="en-US" sz="1800">
                <a:latin typeface="Tahoma" pitchFamily="34" charset="0"/>
              </a:rPr>
              <a:t> layers </a:t>
            </a:r>
            <a:r>
              <a:rPr lang="en-US" altLang="en-US" sz="2200" b="1"/>
              <a:t>reference model), </a:t>
            </a:r>
            <a:r>
              <a:rPr lang="en-US" altLang="en-US" sz="2200">
                <a:latin typeface="Tahoma" pitchFamily="34" charset="0"/>
              </a:rPr>
              <a:t>structure of</a:t>
            </a:r>
            <a:r>
              <a:rPr lang="en-US" altLang="en-US" sz="2200" i="1">
                <a:latin typeface="Tahoma" pitchFamily="34" charset="0"/>
              </a:rPr>
              <a:t> </a:t>
            </a:r>
            <a:r>
              <a:rPr lang="en-US" altLang="en-US" sz="2200" b="1">
                <a:latin typeface="Tahoma" pitchFamily="34" charset="0"/>
              </a:rPr>
              <a:t>OS</a:t>
            </a:r>
            <a:endParaRPr lang="en-US" altLang="en-US" sz="2200" b="1"/>
          </a:p>
        </p:txBody>
      </p:sp>
      <p:grpSp>
        <p:nvGrpSpPr>
          <p:cNvPr id="2" name="Group 4"/>
          <p:cNvGrpSpPr>
            <a:grpSpLocks/>
          </p:cNvGrpSpPr>
          <p:nvPr/>
        </p:nvGrpSpPr>
        <p:grpSpPr bwMode="auto">
          <a:xfrm>
            <a:off x="838200" y="2514600"/>
            <a:ext cx="4038600" cy="3014663"/>
            <a:chOff x="1210" y="2033"/>
            <a:chExt cx="3338" cy="1899"/>
          </a:xfrm>
        </p:grpSpPr>
        <p:sp>
          <p:nvSpPr>
            <p:cNvPr id="135185" name="AutoShape 5"/>
            <p:cNvSpPr>
              <a:spLocks noChangeArrowheads="1"/>
            </p:cNvSpPr>
            <p:nvPr/>
          </p:nvSpPr>
          <p:spPr bwMode="auto">
            <a:xfrm>
              <a:off x="1210" y="2033"/>
              <a:ext cx="3338" cy="223"/>
            </a:xfrm>
            <a:prstGeom prst="roundRect">
              <a:avLst>
                <a:gd name="adj" fmla="val 12495"/>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5186" name="AutoShape 6"/>
            <p:cNvSpPr>
              <a:spLocks noChangeArrowheads="1"/>
            </p:cNvSpPr>
            <p:nvPr/>
          </p:nvSpPr>
          <p:spPr bwMode="auto">
            <a:xfrm>
              <a:off x="1231" y="2080"/>
              <a:ext cx="3297" cy="158"/>
            </a:xfrm>
            <a:prstGeom prst="roundRect">
              <a:avLst>
                <a:gd name="adj" fmla="val 12495"/>
              </a:avLst>
            </a:pr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5187" name="Rectangle 7"/>
            <p:cNvSpPr>
              <a:spLocks noChangeArrowheads="1"/>
            </p:cNvSpPr>
            <p:nvPr/>
          </p:nvSpPr>
          <p:spPr bwMode="auto">
            <a:xfrm>
              <a:off x="2422" y="2053"/>
              <a:ext cx="13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1" hangingPunct="1"/>
              <a:r>
                <a:rPr lang="en-US" altLang="en-US" sz="1800">
                  <a:solidFill>
                    <a:srgbClr val="000000"/>
                  </a:solidFill>
                </a:rPr>
                <a:t>User interface</a:t>
              </a:r>
            </a:p>
          </p:txBody>
        </p:sp>
        <p:sp>
          <p:nvSpPr>
            <p:cNvPr id="135188" name="Line 8"/>
            <p:cNvSpPr>
              <a:spLocks noChangeShapeType="1"/>
            </p:cNvSpPr>
            <p:nvPr/>
          </p:nvSpPr>
          <p:spPr bwMode="auto">
            <a:xfrm>
              <a:off x="2879" y="2280"/>
              <a:ext cx="0" cy="311"/>
            </a:xfrm>
            <a:prstGeom prst="line">
              <a:avLst/>
            </a:prstGeom>
            <a:noFill/>
            <a:ln w="12700">
              <a:solidFill>
                <a:srgbClr val="000000"/>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5189" name="Line 9"/>
            <p:cNvSpPr>
              <a:spLocks noChangeShapeType="1"/>
            </p:cNvSpPr>
            <p:nvPr/>
          </p:nvSpPr>
          <p:spPr bwMode="auto">
            <a:xfrm>
              <a:off x="2879" y="2322"/>
              <a:ext cx="0" cy="196"/>
            </a:xfrm>
            <a:prstGeom prst="line">
              <a:avLst/>
            </a:prstGeom>
            <a:noFill/>
            <a:ln w="12700">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190" name="AutoShape 10"/>
            <p:cNvSpPr>
              <a:spLocks noChangeArrowheads="1"/>
            </p:cNvSpPr>
            <p:nvPr/>
          </p:nvSpPr>
          <p:spPr bwMode="auto">
            <a:xfrm>
              <a:off x="1210" y="2600"/>
              <a:ext cx="3338" cy="223"/>
            </a:xfrm>
            <a:prstGeom prst="roundRect">
              <a:avLst>
                <a:gd name="adj" fmla="val 12495"/>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5191" name="AutoShape 11"/>
            <p:cNvSpPr>
              <a:spLocks noChangeArrowheads="1"/>
            </p:cNvSpPr>
            <p:nvPr/>
          </p:nvSpPr>
          <p:spPr bwMode="auto">
            <a:xfrm>
              <a:off x="1231" y="2632"/>
              <a:ext cx="3297" cy="158"/>
            </a:xfrm>
            <a:prstGeom prst="roundRect">
              <a:avLst>
                <a:gd name="adj" fmla="val 12495"/>
              </a:avLst>
            </a:pr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5192" name="Rectangle 12"/>
            <p:cNvSpPr>
              <a:spLocks noChangeArrowheads="1"/>
            </p:cNvSpPr>
            <p:nvPr/>
          </p:nvSpPr>
          <p:spPr bwMode="auto">
            <a:xfrm>
              <a:off x="2418" y="2544"/>
              <a:ext cx="13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1" hangingPunct="1"/>
              <a:r>
                <a:rPr lang="en-US" altLang="en-US" sz="1800">
                  <a:solidFill>
                    <a:srgbClr val="000000"/>
                  </a:solidFill>
                </a:rPr>
                <a:t>Useful system</a:t>
              </a:r>
            </a:p>
          </p:txBody>
        </p:sp>
        <p:sp>
          <p:nvSpPr>
            <p:cNvPr id="135193" name="Line 13"/>
            <p:cNvSpPr>
              <a:spLocks noChangeShapeType="1"/>
            </p:cNvSpPr>
            <p:nvPr/>
          </p:nvSpPr>
          <p:spPr bwMode="auto">
            <a:xfrm>
              <a:off x="2879" y="2832"/>
              <a:ext cx="0" cy="311"/>
            </a:xfrm>
            <a:prstGeom prst="line">
              <a:avLst/>
            </a:prstGeom>
            <a:noFill/>
            <a:ln w="12700">
              <a:solidFill>
                <a:srgbClr val="000000"/>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5194" name="Line 14"/>
            <p:cNvSpPr>
              <a:spLocks noChangeShapeType="1"/>
            </p:cNvSpPr>
            <p:nvPr/>
          </p:nvSpPr>
          <p:spPr bwMode="auto">
            <a:xfrm>
              <a:off x="2879" y="2874"/>
              <a:ext cx="0" cy="196"/>
            </a:xfrm>
            <a:prstGeom prst="line">
              <a:avLst/>
            </a:prstGeom>
            <a:noFill/>
            <a:ln w="12700">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195" name="AutoShape 15"/>
            <p:cNvSpPr>
              <a:spLocks noChangeArrowheads="1"/>
            </p:cNvSpPr>
            <p:nvPr/>
          </p:nvSpPr>
          <p:spPr bwMode="auto">
            <a:xfrm>
              <a:off x="1210" y="3152"/>
              <a:ext cx="3338" cy="223"/>
            </a:xfrm>
            <a:prstGeom prst="roundRect">
              <a:avLst>
                <a:gd name="adj" fmla="val 12495"/>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5196" name="AutoShape 16"/>
            <p:cNvSpPr>
              <a:spLocks noChangeArrowheads="1"/>
            </p:cNvSpPr>
            <p:nvPr/>
          </p:nvSpPr>
          <p:spPr bwMode="auto">
            <a:xfrm>
              <a:off x="1231" y="3184"/>
              <a:ext cx="3297" cy="158"/>
            </a:xfrm>
            <a:prstGeom prst="roundRect">
              <a:avLst>
                <a:gd name="adj" fmla="val 12495"/>
              </a:avLst>
            </a:pr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5197" name="Rectangle 17"/>
            <p:cNvSpPr>
              <a:spLocks noChangeArrowheads="1"/>
            </p:cNvSpPr>
            <p:nvPr/>
          </p:nvSpPr>
          <p:spPr bwMode="auto">
            <a:xfrm>
              <a:off x="2501" y="3157"/>
              <a:ext cx="10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1" hangingPunct="1"/>
              <a:r>
                <a:rPr lang="en-US" altLang="en-US" sz="1800">
                  <a:solidFill>
                    <a:srgbClr val="000000"/>
                  </a:solidFill>
                </a:rPr>
                <a:t>Basic utility</a:t>
              </a:r>
            </a:p>
          </p:txBody>
        </p:sp>
        <p:sp>
          <p:nvSpPr>
            <p:cNvPr id="135198" name="Line 18"/>
            <p:cNvSpPr>
              <a:spLocks noChangeShapeType="1"/>
            </p:cNvSpPr>
            <p:nvPr/>
          </p:nvSpPr>
          <p:spPr bwMode="auto">
            <a:xfrm>
              <a:off x="2879" y="3384"/>
              <a:ext cx="0" cy="311"/>
            </a:xfrm>
            <a:prstGeom prst="line">
              <a:avLst/>
            </a:prstGeom>
            <a:noFill/>
            <a:ln w="12700">
              <a:solidFill>
                <a:srgbClr val="000000"/>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5199" name="Line 19"/>
            <p:cNvSpPr>
              <a:spLocks noChangeShapeType="1"/>
            </p:cNvSpPr>
            <p:nvPr/>
          </p:nvSpPr>
          <p:spPr bwMode="auto">
            <a:xfrm>
              <a:off x="2879" y="3426"/>
              <a:ext cx="0" cy="196"/>
            </a:xfrm>
            <a:prstGeom prst="line">
              <a:avLst/>
            </a:prstGeom>
            <a:noFill/>
            <a:ln w="12700">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200" name="AutoShape 20"/>
            <p:cNvSpPr>
              <a:spLocks noChangeArrowheads="1"/>
            </p:cNvSpPr>
            <p:nvPr/>
          </p:nvSpPr>
          <p:spPr bwMode="auto">
            <a:xfrm>
              <a:off x="1210" y="3696"/>
              <a:ext cx="3338" cy="223"/>
            </a:xfrm>
            <a:prstGeom prst="roundRect">
              <a:avLst>
                <a:gd name="adj" fmla="val 12495"/>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5201" name="AutoShape 21"/>
            <p:cNvSpPr>
              <a:spLocks noChangeArrowheads="1"/>
            </p:cNvSpPr>
            <p:nvPr/>
          </p:nvSpPr>
          <p:spPr bwMode="auto">
            <a:xfrm>
              <a:off x="1231" y="3728"/>
              <a:ext cx="3297" cy="158"/>
            </a:xfrm>
            <a:prstGeom prst="roundRect">
              <a:avLst>
                <a:gd name="adj" fmla="val 12495"/>
              </a:avLst>
            </a:prstGeom>
            <a:noFill/>
            <a:ln w="127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5202" name="Rectangle 22"/>
            <p:cNvSpPr>
              <a:spLocks noChangeArrowheads="1"/>
            </p:cNvSpPr>
            <p:nvPr/>
          </p:nvSpPr>
          <p:spPr bwMode="auto">
            <a:xfrm>
              <a:off x="2683" y="3701"/>
              <a:ext cx="5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1" hangingPunct="1"/>
              <a:r>
                <a:rPr lang="en-US" altLang="en-US" sz="1800">
                  <a:solidFill>
                    <a:srgbClr val="000000"/>
                  </a:solidFill>
                </a:rPr>
                <a:t>Core</a:t>
              </a:r>
            </a:p>
          </p:txBody>
        </p:sp>
        <p:sp>
          <p:nvSpPr>
            <p:cNvPr id="135203" name="Line 23"/>
            <p:cNvSpPr>
              <a:spLocks noChangeShapeType="1"/>
            </p:cNvSpPr>
            <p:nvPr/>
          </p:nvSpPr>
          <p:spPr bwMode="auto">
            <a:xfrm>
              <a:off x="2892" y="2324"/>
              <a:ext cx="0" cy="224"/>
            </a:xfrm>
            <a:prstGeom prst="line">
              <a:avLst/>
            </a:prstGeom>
            <a:noFill/>
            <a:ln w="12700">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204" name="Line 24"/>
            <p:cNvSpPr>
              <a:spLocks noChangeShapeType="1"/>
            </p:cNvSpPr>
            <p:nvPr/>
          </p:nvSpPr>
          <p:spPr bwMode="auto">
            <a:xfrm>
              <a:off x="2888" y="2880"/>
              <a:ext cx="0" cy="224"/>
            </a:xfrm>
            <a:prstGeom prst="line">
              <a:avLst/>
            </a:prstGeom>
            <a:noFill/>
            <a:ln w="12700">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205" name="Line 25"/>
            <p:cNvSpPr>
              <a:spLocks noChangeShapeType="1"/>
            </p:cNvSpPr>
            <p:nvPr/>
          </p:nvSpPr>
          <p:spPr bwMode="auto">
            <a:xfrm>
              <a:off x="2892" y="3430"/>
              <a:ext cx="0" cy="224"/>
            </a:xfrm>
            <a:prstGeom prst="line">
              <a:avLst/>
            </a:prstGeom>
            <a:noFill/>
            <a:ln w="12700">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070106" name="Rectangle 26"/>
          <p:cNvSpPr>
            <a:spLocks noChangeArrowheads="1"/>
          </p:cNvSpPr>
          <p:nvPr/>
        </p:nvSpPr>
        <p:spPr bwMode="auto">
          <a:xfrm>
            <a:off x="533400" y="5562600"/>
            <a:ext cx="7620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r>
              <a:rPr lang="en-US" altLang="en-US">
                <a:solidFill>
                  <a:srgbClr val="FF0000"/>
                </a:solidFill>
                <a:latin typeface="Tahoma" pitchFamily="34" charset="0"/>
              </a:rPr>
              <a:t>Merits:</a:t>
            </a:r>
            <a:r>
              <a:rPr lang="en-US" altLang="en-US">
                <a:latin typeface="Tahoma" pitchFamily="34" charset="0"/>
              </a:rPr>
              <a:t> upper layers often provide </a:t>
            </a:r>
            <a:r>
              <a:rPr lang="en-US" altLang="en-US" b="1">
                <a:solidFill>
                  <a:schemeClr val="folHlink"/>
                </a:solidFill>
                <a:latin typeface="Tahoma" pitchFamily="34" charset="0"/>
              </a:rPr>
              <a:t>virtual machines</a:t>
            </a:r>
            <a:r>
              <a:rPr lang="en-US" altLang="en-US">
                <a:latin typeface="Tahoma" pitchFamily="34" charset="0"/>
              </a:rPr>
              <a:t> themselves</a:t>
            </a:r>
            <a:endParaRPr lang="en-US" altLang="en-US">
              <a:solidFill>
                <a:srgbClr val="FF0000"/>
              </a:solidFill>
              <a:latin typeface="Tahoma" pitchFamily="34" charset="0"/>
            </a:endParaRPr>
          </a:p>
          <a:p>
            <a:r>
              <a:rPr lang="en-US" altLang="en-US">
                <a:solidFill>
                  <a:srgbClr val="FF0000"/>
                </a:solidFill>
                <a:latin typeface="Tahoma" pitchFamily="34" charset="0"/>
              </a:rPr>
              <a:t>Demerits:</a:t>
            </a:r>
            <a:r>
              <a:rPr lang="en-US" altLang="en-US">
                <a:latin typeface="Tahoma" pitchFamily="34" charset="0"/>
              </a:rPr>
              <a:t> Truly layered systems are rare (</a:t>
            </a:r>
            <a:r>
              <a:rPr lang="en-US" altLang="en-US" sz="1800">
                <a:latin typeface="Tahoma" pitchFamily="34" charset="0"/>
              </a:rPr>
              <a:t>layer bridging</a:t>
            </a:r>
            <a:r>
              <a:rPr lang="en-US" altLang="en-US">
                <a:latin typeface="Tahoma" pitchFamily="34" charset="0"/>
              </a:rPr>
              <a:t>), </a:t>
            </a:r>
            <a:r>
              <a:rPr lang="en-US" altLang="en-US">
                <a:solidFill>
                  <a:schemeClr val="accent2"/>
                </a:solidFill>
                <a:latin typeface="Tahoma" pitchFamily="34" charset="0"/>
              </a:rPr>
              <a:t>difficult to define abstraction layers</a:t>
            </a:r>
            <a:r>
              <a:rPr lang="en-US" altLang="en-US">
                <a:latin typeface="Tahoma" pitchFamily="34" charset="0"/>
              </a:rPr>
              <a:t>, performance suffers</a:t>
            </a:r>
          </a:p>
        </p:txBody>
      </p:sp>
      <p:grpSp>
        <p:nvGrpSpPr>
          <p:cNvPr id="3" name="Group 27"/>
          <p:cNvGrpSpPr>
            <a:grpSpLocks/>
          </p:cNvGrpSpPr>
          <p:nvPr/>
        </p:nvGrpSpPr>
        <p:grpSpPr bwMode="auto">
          <a:xfrm>
            <a:off x="5486400" y="2514600"/>
            <a:ext cx="3352800" cy="2667000"/>
            <a:chOff x="3648" y="1824"/>
            <a:chExt cx="2112" cy="1680"/>
          </a:xfrm>
        </p:grpSpPr>
        <p:sp>
          <p:nvSpPr>
            <p:cNvPr id="135178" name="Oval 28"/>
            <p:cNvSpPr>
              <a:spLocks noChangeArrowheads="1"/>
            </p:cNvSpPr>
            <p:nvPr/>
          </p:nvSpPr>
          <p:spPr bwMode="auto">
            <a:xfrm>
              <a:off x="3648" y="2016"/>
              <a:ext cx="1536" cy="1488"/>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1" hangingPunct="1"/>
              <a:endParaRPr lang="en-US" altLang="en-US" sz="1800">
                <a:solidFill>
                  <a:srgbClr val="000000"/>
                </a:solidFill>
                <a:latin typeface="Tahoma" pitchFamily="34" charset="0"/>
              </a:endParaRPr>
            </a:p>
            <a:p>
              <a:pPr algn="ctr" eaLnBrk="1" hangingPunct="1"/>
              <a:endParaRPr lang="en-US" altLang="en-US" sz="1800">
                <a:solidFill>
                  <a:srgbClr val="000000"/>
                </a:solidFill>
                <a:latin typeface="Tahoma" pitchFamily="34" charset="0"/>
              </a:endParaRPr>
            </a:p>
            <a:p>
              <a:pPr algn="ctr" eaLnBrk="1" hangingPunct="1"/>
              <a:endParaRPr lang="en-US" altLang="en-US" sz="1800">
                <a:solidFill>
                  <a:srgbClr val="000000"/>
                </a:solidFill>
                <a:latin typeface="Tahoma" pitchFamily="34" charset="0"/>
              </a:endParaRPr>
            </a:p>
            <a:p>
              <a:pPr algn="ctr" eaLnBrk="1" hangingPunct="1"/>
              <a:endParaRPr lang="en-US" altLang="en-US" sz="1800">
                <a:solidFill>
                  <a:srgbClr val="000000"/>
                </a:solidFill>
                <a:latin typeface="Tahoma" pitchFamily="34" charset="0"/>
              </a:endParaRPr>
            </a:p>
            <a:p>
              <a:pPr algn="ctr" eaLnBrk="1" hangingPunct="1"/>
              <a:endParaRPr lang="en-US" altLang="en-US" sz="1800">
                <a:solidFill>
                  <a:srgbClr val="000000"/>
                </a:solidFill>
                <a:latin typeface="Tahoma" pitchFamily="34" charset="0"/>
              </a:endParaRPr>
            </a:p>
            <a:p>
              <a:pPr algn="ctr" eaLnBrk="1" hangingPunct="1"/>
              <a:endParaRPr lang="en-US" altLang="en-US" sz="1800">
                <a:solidFill>
                  <a:srgbClr val="000000"/>
                </a:solidFill>
                <a:latin typeface="Tahoma" pitchFamily="34" charset="0"/>
              </a:endParaRPr>
            </a:p>
            <a:p>
              <a:pPr algn="ctr" eaLnBrk="1" hangingPunct="1"/>
              <a:endParaRPr lang="en-US" altLang="en-US" sz="1800">
                <a:solidFill>
                  <a:srgbClr val="000000"/>
                </a:solidFill>
                <a:latin typeface="Tahoma" pitchFamily="34" charset="0"/>
              </a:endParaRPr>
            </a:p>
            <a:p>
              <a:pPr algn="ctr" eaLnBrk="1" hangingPunct="1"/>
              <a:r>
                <a:rPr lang="en-US" altLang="en-US" sz="1800">
                  <a:solidFill>
                    <a:srgbClr val="000000"/>
                  </a:solidFill>
                  <a:latin typeface="Tahoma" pitchFamily="34" charset="0"/>
                </a:rPr>
                <a:t>Useful system</a:t>
              </a:r>
            </a:p>
            <a:p>
              <a:pPr algn="ctr"/>
              <a:endParaRPr lang="en-US" altLang="en-US" sz="1800">
                <a:solidFill>
                  <a:srgbClr val="000000"/>
                </a:solidFill>
                <a:latin typeface="Tahoma" pitchFamily="34" charset="0"/>
              </a:endParaRPr>
            </a:p>
          </p:txBody>
        </p:sp>
        <p:sp>
          <p:nvSpPr>
            <p:cNvPr id="135179" name="Oval 29"/>
            <p:cNvSpPr>
              <a:spLocks noChangeArrowheads="1"/>
            </p:cNvSpPr>
            <p:nvPr/>
          </p:nvSpPr>
          <p:spPr bwMode="auto">
            <a:xfrm>
              <a:off x="3888" y="2208"/>
              <a:ext cx="1104" cy="1056"/>
            </a:xfrm>
            <a:prstGeom prst="ellipse">
              <a:avLst/>
            </a:prstGeom>
            <a:solidFill>
              <a:srgbClr val="003399"/>
            </a:solidFill>
            <a:ln w="12700">
              <a:solidFill>
                <a:schemeClr val="tx1"/>
              </a:solidFill>
              <a:round/>
              <a:headEnd type="none" w="sm" len="sm"/>
              <a:tailEnd type="none" w="sm" len="sm"/>
            </a:ln>
          </p:spPr>
          <p:txBody>
            <a:bodyPr wrap="none" anchor="ctr"/>
            <a:lstStyle/>
            <a:p>
              <a:pPr algn="ctr"/>
              <a:endParaRPr lang="en-US" altLang="en-US" sz="1800">
                <a:solidFill>
                  <a:srgbClr val="000000"/>
                </a:solidFill>
                <a:latin typeface="Tahoma" pitchFamily="34" charset="0"/>
              </a:endParaRPr>
            </a:p>
            <a:p>
              <a:pPr algn="ctr"/>
              <a:endParaRPr lang="en-US" altLang="en-US" sz="1800">
                <a:solidFill>
                  <a:srgbClr val="000000"/>
                </a:solidFill>
                <a:latin typeface="Tahoma" pitchFamily="34" charset="0"/>
              </a:endParaRPr>
            </a:p>
            <a:p>
              <a:pPr algn="ctr"/>
              <a:endParaRPr lang="en-US" altLang="en-US" sz="1800">
                <a:solidFill>
                  <a:srgbClr val="000000"/>
                </a:solidFill>
                <a:latin typeface="Tahoma" pitchFamily="34" charset="0"/>
              </a:endParaRPr>
            </a:p>
            <a:p>
              <a:pPr algn="ctr"/>
              <a:endParaRPr lang="en-US" altLang="en-US" sz="1800">
                <a:solidFill>
                  <a:srgbClr val="000000"/>
                </a:solidFill>
                <a:latin typeface="Tahoma" pitchFamily="34" charset="0"/>
              </a:endParaRPr>
            </a:p>
            <a:p>
              <a:pPr algn="ctr"/>
              <a:r>
                <a:rPr lang="en-US" altLang="en-US" sz="1800">
                  <a:solidFill>
                    <a:srgbClr val="FF0000"/>
                  </a:solidFill>
                  <a:latin typeface="Tahoma" pitchFamily="34" charset="0"/>
                </a:rPr>
                <a:t>Basic utility</a:t>
              </a:r>
            </a:p>
          </p:txBody>
        </p:sp>
        <p:sp>
          <p:nvSpPr>
            <p:cNvPr id="135180" name="Oval 30"/>
            <p:cNvSpPr>
              <a:spLocks noChangeArrowheads="1"/>
            </p:cNvSpPr>
            <p:nvPr/>
          </p:nvSpPr>
          <p:spPr bwMode="auto">
            <a:xfrm>
              <a:off x="4128" y="2448"/>
              <a:ext cx="576" cy="576"/>
            </a:xfrm>
            <a:prstGeom prst="ellipse">
              <a:avLst/>
            </a:prstGeom>
            <a:solidFill>
              <a:srgbClr val="000000"/>
            </a:solidFill>
            <a:ln w="12700">
              <a:solidFill>
                <a:schemeClr val="tx1"/>
              </a:solidFill>
              <a:round/>
              <a:headEnd type="none" w="sm" len="sm"/>
              <a:tailEnd type="none" w="sm" len="sm"/>
            </a:ln>
          </p:spPr>
          <p:txBody>
            <a:bodyPr wrap="none" anchor="ctr"/>
            <a:lstStyle/>
            <a:p>
              <a:pPr algn="ctr"/>
              <a:r>
                <a:rPr lang="en-US" altLang="en-US" sz="1800">
                  <a:solidFill>
                    <a:srgbClr val="FF9900"/>
                  </a:solidFill>
                  <a:latin typeface="Tahoma" pitchFamily="34" charset="0"/>
                </a:rPr>
                <a:t>Core</a:t>
              </a:r>
            </a:p>
          </p:txBody>
        </p:sp>
        <p:sp>
          <p:nvSpPr>
            <p:cNvPr id="135181" name="Text Box 31"/>
            <p:cNvSpPr txBox="1">
              <a:spLocks noChangeArrowheads="1"/>
            </p:cNvSpPr>
            <p:nvPr/>
          </p:nvSpPr>
          <p:spPr bwMode="auto">
            <a:xfrm>
              <a:off x="4290" y="1824"/>
              <a:ext cx="14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ltLang="en-US" sz="1800">
                  <a:solidFill>
                    <a:srgbClr val="FF9900"/>
                  </a:solidFill>
                  <a:latin typeface="Tahoma" pitchFamily="34" charset="0"/>
                </a:rPr>
                <a:t>Only downward calls</a:t>
              </a:r>
              <a:r>
                <a:rPr lang="en-US" altLang="en-US" sz="1800">
                  <a:latin typeface="Tahoma" pitchFamily="34" charset="0"/>
                </a:rPr>
                <a:t> </a:t>
              </a:r>
            </a:p>
          </p:txBody>
        </p:sp>
        <p:sp>
          <p:nvSpPr>
            <p:cNvPr id="135182" name="AutoShape 32"/>
            <p:cNvSpPr>
              <a:spLocks noChangeArrowheads="1"/>
            </p:cNvSpPr>
            <p:nvPr/>
          </p:nvSpPr>
          <p:spPr bwMode="auto">
            <a:xfrm rot="4204004">
              <a:off x="4053" y="1932"/>
              <a:ext cx="288" cy="144"/>
            </a:xfrm>
            <a:prstGeom prst="rightArrow">
              <a:avLst>
                <a:gd name="adj1" fmla="val 50000"/>
                <a:gd name="adj2" fmla="val 50000"/>
              </a:avLst>
            </a:prstGeom>
            <a:solidFill>
              <a:srgbClr val="000000"/>
            </a:solidFill>
            <a:ln w="12700">
              <a:solidFill>
                <a:schemeClr val="tx1"/>
              </a:solidFill>
              <a:miter lim="800000"/>
              <a:headEnd type="none" w="sm" len="sm"/>
              <a:tailEnd type="none" w="sm" len="sm"/>
            </a:ln>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5183" name="AutoShape 33"/>
            <p:cNvSpPr>
              <a:spLocks noChangeArrowheads="1"/>
            </p:cNvSpPr>
            <p:nvPr/>
          </p:nvSpPr>
          <p:spPr bwMode="auto">
            <a:xfrm rot="4204004">
              <a:off x="3960" y="2280"/>
              <a:ext cx="288" cy="144"/>
            </a:xfrm>
            <a:prstGeom prst="rightArrow">
              <a:avLst>
                <a:gd name="adj1" fmla="val 50000"/>
                <a:gd name="adj2" fmla="val 50000"/>
              </a:avLst>
            </a:prstGeom>
            <a:solidFill>
              <a:srgbClr val="000000"/>
            </a:solidFill>
            <a:ln w="12700">
              <a:solidFill>
                <a:schemeClr val="tx1"/>
              </a:solidFill>
              <a:miter lim="800000"/>
              <a:headEnd type="none" w="sm" len="sm"/>
              <a:tailEnd type="none" w="sm" len="sm"/>
            </a:ln>
          </p:spPr>
          <p:txBody>
            <a:bodyPr wrap="none" anchor="ctr"/>
            <a:lstStyle/>
            <a:p>
              <a:pPr eaLnBrk="1" hangingPunct="1">
                <a:spcBef>
                  <a:spcPct val="20000"/>
                </a:spcBef>
                <a:buClr>
                  <a:schemeClr val="accent1"/>
                </a:buClr>
                <a:buFont typeface="Wingdings" pitchFamily="2" charset="2"/>
                <a:buNone/>
              </a:pPr>
              <a:endParaRPr lang="en-US" altLang="en-US"/>
            </a:p>
          </p:txBody>
        </p:sp>
        <p:sp>
          <p:nvSpPr>
            <p:cNvPr id="135184" name="AutoShape 34"/>
            <p:cNvSpPr>
              <a:spLocks noChangeArrowheads="1"/>
            </p:cNvSpPr>
            <p:nvPr/>
          </p:nvSpPr>
          <p:spPr bwMode="auto">
            <a:xfrm rot="4204004">
              <a:off x="4248" y="2376"/>
              <a:ext cx="288" cy="144"/>
            </a:xfrm>
            <a:prstGeom prst="rightArrow">
              <a:avLst>
                <a:gd name="adj1" fmla="val 50000"/>
                <a:gd name="adj2" fmla="val 50000"/>
              </a:avLst>
            </a:prstGeom>
            <a:solidFill>
              <a:srgbClr val="000000"/>
            </a:solidFill>
            <a:ln w="12700">
              <a:solidFill>
                <a:schemeClr val="tx1"/>
              </a:solidFill>
              <a:miter lim="800000"/>
              <a:headEnd type="none" w="sm" len="sm"/>
              <a:tailEnd type="none" w="sm" len="sm"/>
            </a:ln>
          </p:spPr>
          <p:txBody>
            <a:bodyPr wrap="none" anchor="ctr"/>
            <a:lstStyle/>
            <a:p>
              <a:pPr eaLnBrk="1" hangingPunct="1">
                <a:spcBef>
                  <a:spcPct val="20000"/>
                </a:spcBef>
                <a:buClr>
                  <a:schemeClr val="accent1"/>
                </a:buClr>
                <a:buFont typeface="Wingdings" pitchFamily="2" charset="2"/>
                <a:buNone/>
              </a:pPr>
              <a:endParaRPr lang="en-US" altLang="en-US"/>
            </a:p>
          </p:txBody>
        </p:sp>
      </p:grpSp>
      <p:sp>
        <p:nvSpPr>
          <p:cNvPr id="1070115" name="Rectangle 35"/>
          <p:cNvSpPr>
            <a:spLocks noChangeArrowheads="1"/>
          </p:cNvSpPr>
          <p:nvPr/>
        </p:nvSpPr>
        <p:spPr bwMode="auto">
          <a:xfrm>
            <a:off x="6435725" y="90488"/>
            <a:ext cx="1870075" cy="366712"/>
          </a:xfrm>
          <a:prstGeom prst="rect">
            <a:avLst/>
          </a:prstGeom>
          <a:noFill/>
          <a:ln w="12700">
            <a:noFill/>
            <a:miter lim="800000"/>
            <a:headEnd type="none" w="sm" len="sm"/>
            <a:tailEnd type="none" w="sm" len="sm"/>
          </a:ln>
          <a:effectLst/>
        </p:spPr>
        <p:txBody>
          <a:bodyPr wrap="none">
            <a:spAutoFit/>
          </a:bodyPr>
          <a:lstStyle/>
          <a:p>
            <a:pPr>
              <a:defRPr/>
            </a:pPr>
            <a:r>
              <a:rPr lang="en-US" sz="1800" dirty="0">
                <a:solidFill>
                  <a:schemeClr val="accent2"/>
                </a:solidFill>
                <a:effectLst>
                  <a:outerShdw blurRad="38100" dist="38100" dir="2700000" algn="tl">
                    <a:srgbClr val="C0C0C0"/>
                  </a:outerShdw>
                </a:effectLst>
                <a:latin typeface="Tahoma" pitchFamily="34" charset="0"/>
              </a:rPr>
              <a:t>Call/Return Style</a:t>
            </a:r>
          </a:p>
        </p:txBody>
      </p:sp>
    </p:spTree>
    <p:extLst>
      <p:ext uri="{BB962C8B-B14F-4D97-AF65-F5344CB8AC3E}">
        <p14:creationId xmlns:p14="http://schemas.microsoft.com/office/powerpoint/2010/main" val="3455912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70083">
                                            <p:txEl>
                                              <p:pRg st="0" end="0"/>
                                            </p:txEl>
                                          </p:spTgt>
                                        </p:tgtEl>
                                        <p:attrNameLst>
                                          <p:attrName>style.visibility</p:attrName>
                                        </p:attrNameLst>
                                      </p:cBhvr>
                                      <p:to>
                                        <p:strVal val="visible"/>
                                      </p:to>
                                    </p:set>
                                    <p:animEffect transition="in" filter="wipe(up)">
                                      <p:cBhvr>
                                        <p:cTn id="7" dur="1000"/>
                                        <p:tgtEl>
                                          <p:spTgt spid="1070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70083">
                                            <p:txEl>
                                              <p:pRg st="1" end="1"/>
                                            </p:txEl>
                                          </p:spTgt>
                                        </p:tgtEl>
                                        <p:attrNameLst>
                                          <p:attrName>style.visibility</p:attrName>
                                        </p:attrNameLst>
                                      </p:cBhvr>
                                      <p:to>
                                        <p:strVal val="visible"/>
                                      </p:to>
                                    </p:set>
                                    <p:animEffect transition="in" filter="wipe(up)">
                                      <p:cBhvr>
                                        <p:cTn id="12" dur="1000"/>
                                        <p:tgtEl>
                                          <p:spTgt spid="1070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2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3000" fill="hold"/>
                                        <p:tgtEl>
                                          <p:spTgt spid="3"/>
                                        </p:tgtEl>
                                        <p:attrNameLst>
                                          <p:attrName>ppt_w</p:attrName>
                                        </p:attrNameLst>
                                      </p:cBhvr>
                                      <p:tavLst>
                                        <p:tav tm="0">
                                          <p:val>
                                            <p:fltVal val="0"/>
                                          </p:val>
                                        </p:tav>
                                        <p:tav tm="100000">
                                          <p:val>
                                            <p:strVal val="#ppt_w"/>
                                          </p:val>
                                        </p:tav>
                                      </p:tavLst>
                                    </p:anim>
                                    <p:anim calcmode="lin" valueType="num">
                                      <p:cBhvr>
                                        <p:cTn id="23" dur="3000" fill="hold"/>
                                        <p:tgtEl>
                                          <p:spTgt spid="3"/>
                                        </p:tgtEl>
                                        <p:attrNameLst>
                                          <p:attrName>ppt_h</p:attrName>
                                        </p:attrNameLst>
                                      </p:cBhvr>
                                      <p:tavLst>
                                        <p:tav tm="0">
                                          <p:val>
                                            <p:fltVal val="0"/>
                                          </p:val>
                                        </p:tav>
                                        <p:tav tm="100000">
                                          <p:val>
                                            <p:strVal val="#ppt_h"/>
                                          </p:val>
                                        </p:tav>
                                      </p:tavLst>
                                    </p:anim>
                                    <p:animEffect transition="in" filter="fade">
                                      <p:cBhvr>
                                        <p:cTn id="24" dur="30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070106">
                                            <p:txEl>
                                              <p:pRg st="0" end="0"/>
                                            </p:txEl>
                                          </p:spTgt>
                                        </p:tgtEl>
                                        <p:attrNameLst>
                                          <p:attrName>style.visibility</p:attrName>
                                        </p:attrNameLst>
                                      </p:cBhvr>
                                      <p:to>
                                        <p:strVal val="visible"/>
                                      </p:to>
                                    </p:set>
                                    <p:animEffect transition="in" filter="wipe(up)">
                                      <p:cBhvr>
                                        <p:cTn id="29" dur="500"/>
                                        <p:tgtEl>
                                          <p:spTgt spid="1070106">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070106">
                                            <p:txEl>
                                              <p:pRg st="1" end="1"/>
                                            </p:txEl>
                                          </p:spTgt>
                                        </p:tgtEl>
                                        <p:attrNameLst>
                                          <p:attrName>style.visibility</p:attrName>
                                        </p:attrNameLst>
                                      </p:cBhvr>
                                      <p:to>
                                        <p:strVal val="visible"/>
                                      </p:to>
                                    </p:set>
                                    <p:animEffect transition="in" filter="wipe(up)">
                                      <p:cBhvr>
                                        <p:cTn id="34" dur="500"/>
                                        <p:tgtEl>
                                          <p:spTgt spid="10701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0083" grpId="0" build="p"/>
      <p:bldP spid="107010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1761C616-670A-45CB-8114-07FE32D9A695}" type="slidenum">
              <a:rPr lang="nl-NL" altLang="en-US" sz="1200">
                <a:latin typeface="Lucida Sans Unicode" pitchFamily="34" charset="0"/>
              </a:rPr>
              <a:pPr/>
              <a:t>2</a:t>
            </a:fld>
            <a:endParaRPr lang="nl-NL" altLang="en-US" sz="1200">
              <a:latin typeface="Lucida Sans Unicode" pitchFamily="34" charset="0"/>
            </a:endParaRPr>
          </a:p>
        </p:txBody>
      </p:sp>
      <p:sp>
        <p:nvSpPr>
          <p:cNvPr id="98307" name="Rectangle 2"/>
          <p:cNvSpPr>
            <a:spLocks noGrp="1" noChangeArrowheads="1"/>
          </p:cNvSpPr>
          <p:nvPr>
            <p:ph type="title"/>
          </p:nvPr>
        </p:nvSpPr>
        <p:spPr>
          <a:xfrm>
            <a:off x="685800" y="404813"/>
            <a:ext cx="7772400" cy="890587"/>
          </a:xfrm>
          <a:noFill/>
        </p:spPr>
        <p:txBody>
          <a:bodyPr lIns="0" tIns="0" rIns="0" bIns="0" anchor="t"/>
          <a:lstStyle/>
          <a:p>
            <a:pPr algn="ctr" eaLnBrk="1" hangingPunct="1"/>
            <a:r>
              <a:rPr lang="en-US" altLang="en-US" sz="4400"/>
              <a:t>Architectural Styles (2)</a:t>
            </a:r>
          </a:p>
        </p:txBody>
      </p:sp>
      <p:sp>
        <p:nvSpPr>
          <p:cNvPr id="1031171" name="Rectangle 3"/>
          <p:cNvSpPr>
            <a:spLocks noGrp="1" noChangeArrowheads="1"/>
          </p:cNvSpPr>
          <p:nvPr>
            <p:ph type="body" idx="1"/>
          </p:nvPr>
        </p:nvSpPr>
        <p:spPr>
          <a:xfrm>
            <a:off x="503238" y="1771650"/>
            <a:ext cx="8434387" cy="4321175"/>
          </a:xfrm>
          <a:noFill/>
        </p:spPr>
        <p:txBody>
          <a:bodyPr lIns="0" tIns="0" rIns="0" bIns="0">
            <a:normAutofit fontScale="85000" lnSpcReduction="20000"/>
          </a:bodyPr>
          <a:lstStyle/>
          <a:p>
            <a:pPr marL="609600" indent="-609600" eaLnBrk="1" hangingPunct="1">
              <a:tabLst/>
            </a:pPr>
            <a:r>
              <a:rPr lang="en-US" altLang="en-US"/>
              <a:t>David Garlan and Mary Shaw have compiled a </a:t>
            </a:r>
            <a:r>
              <a:rPr lang="en-US" altLang="en-US">
                <a:solidFill>
                  <a:srgbClr val="0000FF"/>
                </a:solidFill>
              </a:rPr>
              <a:t>catalog</a:t>
            </a:r>
            <a:r>
              <a:rPr lang="en-US" altLang="en-US">
                <a:solidFill>
                  <a:srgbClr val="FFFF00"/>
                </a:solidFill>
              </a:rPr>
              <a:t> </a:t>
            </a:r>
            <a:r>
              <a:rPr lang="en-US" altLang="en-US">
                <a:solidFill>
                  <a:srgbClr val="0000FF"/>
                </a:solidFill>
              </a:rPr>
              <a:t>of architectural styles</a:t>
            </a:r>
            <a:r>
              <a:rPr lang="en-US" altLang="en-US"/>
              <a:t> [Shaw 95].</a:t>
            </a:r>
          </a:p>
          <a:p>
            <a:pPr marL="609600" indent="-609600" eaLnBrk="1" hangingPunct="1">
              <a:tabLst/>
            </a:pPr>
            <a:endParaRPr lang="en-US" altLang="en-US"/>
          </a:p>
          <a:p>
            <a:pPr marL="609600" indent="-609600" eaLnBrk="1" hangingPunct="1">
              <a:tabLst/>
            </a:pPr>
            <a:r>
              <a:rPr lang="en-US" altLang="en-US"/>
              <a:t>There is </a:t>
            </a:r>
            <a:r>
              <a:rPr lang="en-US" altLang="en-US">
                <a:solidFill>
                  <a:srgbClr val="0000FF"/>
                </a:solidFill>
              </a:rPr>
              <a:t>no complete list.</a:t>
            </a:r>
          </a:p>
          <a:p>
            <a:pPr marL="609600" indent="-609600" eaLnBrk="1" hangingPunct="1">
              <a:tabLst/>
            </a:pPr>
            <a:endParaRPr lang="en-US" altLang="en-US">
              <a:solidFill>
                <a:srgbClr val="0000FF"/>
              </a:solidFill>
            </a:endParaRPr>
          </a:p>
          <a:p>
            <a:pPr marL="609600" indent="-609600" eaLnBrk="1" hangingPunct="1">
              <a:tabLst/>
            </a:pPr>
            <a:r>
              <a:rPr lang="en-US" altLang="en-US"/>
              <a:t>There is no unique, non-overlapping list.</a:t>
            </a:r>
          </a:p>
          <a:p>
            <a:pPr marL="609600" indent="-609600" eaLnBrk="1" hangingPunct="1">
              <a:tabLst/>
            </a:pPr>
            <a:endParaRPr lang="en-US" altLang="en-US"/>
          </a:p>
          <a:p>
            <a:pPr marL="609600" indent="-609600" eaLnBrk="1" hangingPunct="1">
              <a:tabLst/>
            </a:pPr>
            <a:r>
              <a:rPr lang="en-US" altLang="en-US"/>
              <a:t>Styles </a:t>
            </a:r>
            <a:r>
              <a:rPr lang="en-US" altLang="en-US">
                <a:solidFill>
                  <a:srgbClr val="0000FF"/>
                </a:solidFill>
              </a:rPr>
              <a:t>overlap.</a:t>
            </a:r>
            <a:r>
              <a:rPr lang="en-US" altLang="en-US"/>
              <a:t>   </a:t>
            </a:r>
          </a:p>
          <a:p>
            <a:pPr marL="609600" indent="-609600" eaLnBrk="1" hangingPunct="1">
              <a:tabLst/>
            </a:pPr>
            <a:endParaRPr lang="en-US" altLang="en-US"/>
          </a:p>
          <a:p>
            <a:pPr marL="609600" indent="-609600" eaLnBrk="1" hangingPunct="1">
              <a:tabLst/>
            </a:pPr>
            <a:r>
              <a:rPr lang="en-US" altLang="en-US"/>
              <a:t>Systems exhibit </a:t>
            </a:r>
            <a:r>
              <a:rPr lang="en-US" altLang="en-US">
                <a:solidFill>
                  <a:srgbClr val="0000FF"/>
                </a:solidFill>
              </a:rPr>
              <a:t>multiple styles at</a:t>
            </a:r>
            <a:r>
              <a:rPr lang="en-US" altLang="en-US"/>
              <a:t> once.</a:t>
            </a:r>
          </a:p>
        </p:txBody>
      </p:sp>
    </p:spTree>
    <p:extLst>
      <p:ext uri="{BB962C8B-B14F-4D97-AF65-F5344CB8AC3E}">
        <p14:creationId xmlns:p14="http://schemas.microsoft.com/office/powerpoint/2010/main" val="1312916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31171">
                                            <p:txEl>
                                              <p:pRg st="0" end="0"/>
                                            </p:txEl>
                                          </p:spTgt>
                                        </p:tgtEl>
                                        <p:attrNameLst>
                                          <p:attrName>style.visibility</p:attrName>
                                        </p:attrNameLst>
                                      </p:cBhvr>
                                      <p:to>
                                        <p:strVal val="visible"/>
                                      </p:to>
                                    </p:set>
                                    <p:animEffect transition="in" filter="wipe(down)">
                                      <p:cBhvr>
                                        <p:cTn id="7" dur="500"/>
                                        <p:tgtEl>
                                          <p:spTgt spid="1031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31171">
                                            <p:txEl>
                                              <p:pRg st="2" end="2"/>
                                            </p:txEl>
                                          </p:spTgt>
                                        </p:tgtEl>
                                        <p:attrNameLst>
                                          <p:attrName>style.visibility</p:attrName>
                                        </p:attrNameLst>
                                      </p:cBhvr>
                                      <p:to>
                                        <p:strVal val="visible"/>
                                      </p:to>
                                    </p:set>
                                    <p:animEffect transition="in" filter="wipe(down)">
                                      <p:cBhvr>
                                        <p:cTn id="12" dur="500"/>
                                        <p:tgtEl>
                                          <p:spTgt spid="10311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31171">
                                            <p:txEl>
                                              <p:pRg st="4" end="4"/>
                                            </p:txEl>
                                          </p:spTgt>
                                        </p:tgtEl>
                                        <p:attrNameLst>
                                          <p:attrName>style.visibility</p:attrName>
                                        </p:attrNameLst>
                                      </p:cBhvr>
                                      <p:to>
                                        <p:strVal val="visible"/>
                                      </p:to>
                                    </p:set>
                                    <p:animEffect transition="in" filter="wipe(down)">
                                      <p:cBhvr>
                                        <p:cTn id="17" dur="500"/>
                                        <p:tgtEl>
                                          <p:spTgt spid="103117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31171">
                                            <p:txEl>
                                              <p:pRg st="6" end="6"/>
                                            </p:txEl>
                                          </p:spTgt>
                                        </p:tgtEl>
                                        <p:attrNameLst>
                                          <p:attrName>style.visibility</p:attrName>
                                        </p:attrNameLst>
                                      </p:cBhvr>
                                      <p:to>
                                        <p:strVal val="visible"/>
                                      </p:to>
                                    </p:set>
                                    <p:animEffect transition="in" filter="wipe(down)">
                                      <p:cBhvr>
                                        <p:cTn id="22" dur="500"/>
                                        <p:tgtEl>
                                          <p:spTgt spid="103117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31171">
                                            <p:txEl>
                                              <p:pRg st="8" end="8"/>
                                            </p:txEl>
                                          </p:spTgt>
                                        </p:tgtEl>
                                        <p:attrNameLst>
                                          <p:attrName>style.visibility</p:attrName>
                                        </p:attrNameLst>
                                      </p:cBhvr>
                                      <p:to>
                                        <p:strVal val="visible"/>
                                      </p:to>
                                    </p:set>
                                    <p:animEffect transition="in" filter="wipe(down)">
                                      <p:cBhvr>
                                        <p:cTn id="27" dur="500"/>
                                        <p:tgtEl>
                                          <p:spTgt spid="1031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endParaRPr lang="en-US" altLang="en-US"/>
          </a:p>
        </p:txBody>
      </p:sp>
      <p:sp>
        <p:nvSpPr>
          <p:cNvPr id="3" name="Content Placeholder 2"/>
          <p:cNvSpPr>
            <a:spLocks noGrp="1"/>
          </p:cNvSpPr>
          <p:nvPr>
            <p:ph idx="1"/>
          </p:nvPr>
        </p:nvSpPr>
        <p:spPr>
          <a:xfrm>
            <a:off x="1439863" y="2352675"/>
            <a:ext cx="6478587" cy="3271838"/>
          </a:xfrm>
        </p:spPr>
        <p:txBody>
          <a:bodyPr>
            <a:normAutofit/>
          </a:bodyPr>
          <a:lstStyle/>
          <a:p>
            <a:pPr marL="0" indent="0" algn="ctr">
              <a:buFont typeface="Wingdings" pitchFamily="2" charset="2"/>
              <a:buNone/>
              <a:defRPr/>
            </a:pPr>
            <a:r>
              <a:rPr lang="en-US" sz="8000" dirty="0">
                <a:solidFill>
                  <a:srgbClr val="FF0000"/>
                </a:solidFill>
              </a:rPr>
              <a:t>Example</a:t>
            </a:r>
          </a:p>
          <a:p>
            <a:pPr marL="0" indent="0" algn="ctr">
              <a:buFont typeface="Wingdings" pitchFamily="2" charset="2"/>
              <a:buNone/>
              <a:defRPr/>
            </a:pPr>
            <a:endParaRPr lang="en-US" dirty="0"/>
          </a:p>
        </p:txBody>
      </p:sp>
      <p:sp>
        <p:nvSpPr>
          <p:cNvPr id="13926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4FAF2C7F-5F0C-4D61-A756-C67964D541F2}" type="slidenum">
              <a:rPr lang="nl-NL" altLang="en-US" sz="1200">
                <a:latin typeface="Lucida Sans Unicode" pitchFamily="34" charset="0"/>
              </a:rPr>
              <a:pPr/>
              <a:t>20</a:t>
            </a:fld>
            <a:endParaRPr lang="nl-NL" altLang="en-US" sz="1200">
              <a:latin typeface="Lucida Sans Unicode" pitchFamily="34" charset="0"/>
            </a:endParaRPr>
          </a:p>
        </p:txBody>
      </p:sp>
    </p:spTree>
    <p:extLst>
      <p:ext uri="{BB962C8B-B14F-4D97-AF65-F5344CB8AC3E}">
        <p14:creationId xmlns:p14="http://schemas.microsoft.com/office/powerpoint/2010/main" val="53216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dirty="0">
                <a:solidFill>
                  <a:schemeClr val="tx2">
                    <a:lumMod val="60000"/>
                    <a:lumOff val="40000"/>
                  </a:schemeClr>
                </a:solidFill>
              </a:rPr>
              <a:t>Novus system </a:t>
            </a:r>
            <a:r>
              <a:rPr lang="en-US" dirty="0"/>
              <a:t>Requirements</a:t>
            </a:r>
          </a:p>
        </p:txBody>
      </p:sp>
      <p:sp>
        <p:nvSpPr>
          <p:cNvPr id="140291" name="Content Placeholder 2"/>
          <p:cNvSpPr>
            <a:spLocks noGrp="1"/>
          </p:cNvSpPr>
          <p:nvPr>
            <p:ph idx="1"/>
          </p:nvPr>
        </p:nvSpPr>
        <p:spPr>
          <a:xfrm>
            <a:off x="685800" y="1449388"/>
            <a:ext cx="7954963" cy="5010150"/>
          </a:xfrm>
        </p:spPr>
        <p:txBody>
          <a:bodyPr/>
          <a:lstStyle/>
          <a:p>
            <a:r>
              <a:rPr lang="en-US" altLang="en-US" sz="2000"/>
              <a:t>All information of newly admitted students be entered. Academic dept offers courses to be taught in the next semester and all students should register the courses online. Add and drop is also allowed in first week of the semester and withdraw by 11</a:t>
            </a:r>
            <a:r>
              <a:rPr lang="en-US" altLang="en-US" sz="2000" baseline="30000"/>
              <a:t>th</a:t>
            </a:r>
            <a:r>
              <a:rPr lang="en-US" altLang="en-US" sz="2000"/>
              <a:t> week. Fee and late fee are calculated from the date and courses registered. All evaluations (quizzes, assignments, mids, final etc) are entered into system and grades are automatically computed. The product should be adaptable to the rapid technological changes that may occur during or after the development of the product. The product will produce the correct grades and merit lists. The rules of grading should be modifiable by the user. The system should remain available 24x7. The team has to make it’s best to make the code understandable for maintenance. The code for this product is to be used in the next versions. The system should run on various platforms</a:t>
            </a:r>
            <a:r>
              <a:rPr lang="en-US" altLang="en-US" sz="2000">
                <a:solidFill>
                  <a:srgbClr val="FF0000"/>
                </a:solidFill>
              </a:rPr>
              <a:t>.</a:t>
            </a:r>
          </a:p>
          <a:p>
            <a:endParaRPr lang="en-US" altLang="en-US" sz="2000"/>
          </a:p>
        </p:txBody>
      </p:sp>
      <p:sp>
        <p:nvSpPr>
          <p:cNvPr id="14029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B865C396-F059-4B3C-93E2-62E16F7969F1}" type="slidenum">
              <a:rPr lang="nl-NL" altLang="en-US" sz="1200">
                <a:latin typeface="Lucida Sans Unicode" pitchFamily="34" charset="0"/>
              </a:rPr>
              <a:pPr/>
              <a:t>21</a:t>
            </a:fld>
            <a:endParaRPr lang="nl-NL" altLang="en-US" sz="1200">
              <a:latin typeface="Lucida Sans Unicode" pitchFamily="34" charset="0"/>
            </a:endParaRPr>
          </a:p>
        </p:txBody>
      </p:sp>
    </p:spTree>
    <p:extLst>
      <p:ext uri="{BB962C8B-B14F-4D97-AF65-F5344CB8AC3E}">
        <p14:creationId xmlns:p14="http://schemas.microsoft.com/office/powerpoint/2010/main" val="3150094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dirty="0">
                <a:solidFill>
                  <a:schemeClr val="tx2">
                    <a:lumMod val="60000"/>
                    <a:lumOff val="40000"/>
                  </a:schemeClr>
                </a:solidFill>
              </a:rPr>
              <a:t>Novus system </a:t>
            </a:r>
            <a:r>
              <a:rPr lang="en-US" dirty="0"/>
              <a:t>Requirements</a:t>
            </a:r>
          </a:p>
        </p:txBody>
      </p:sp>
      <p:sp>
        <p:nvSpPr>
          <p:cNvPr id="3" name="Content Placeholder 2"/>
          <p:cNvSpPr>
            <a:spLocks noGrp="1"/>
          </p:cNvSpPr>
          <p:nvPr>
            <p:ph idx="1"/>
          </p:nvPr>
        </p:nvSpPr>
        <p:spPr>
          <a:xfrm>
            <a:off x="685800" y="1412875"/>
            <a:ext cx="7954963" cy="4752975"/>
          </a:xfrm>
        </p:spPr>
        <p:txBody>
          <a:bodyPr/>
          <a:lstStyle/>
          <a:p>
            <a:pPr>
              <a:defRPr/>
            </a:pPr>
            <a:r>
              <a:rPr lang="en-US" sz="1800" dirty="0"/>
              <a:t>All information of newly admitted students be entered (</a:t>
            </a:r>
            <a:r>
              <a:rPr lang="en-US" sz="1800" dirty="0">
                <a:solidFill>
                  <a:schemeClr val="tx2">
                    <a:lumMod val="60000"/>
                    <a:lumOff val="40000"/>
                  </a:schemeClr>
                </a:solidFill>
              </a:rPr>
              <a:t>Admission</a:t>
            </a:r>
            <a:r>
              <a:rPr lang="en-US" sz="1800" dirty="0"/>
              <a:t>). Academic </a:t>
            </a:r>
            <a:r>
              <a:rPr lang="en-US" sz="1800" dirty="0" err="1"/>
              <a:t>dept</a:t>
            </a:r>
            <a:r>
              <a:rPr lang="en-US" sz="1800" dirty="0"/>
              <a:t> offers courses to be taught in the next semester and all students should register the courses online (</a:t>
            </a:r>
            <a:r>
              <a:rPr lang="en-US" sz="1800" dirty="0" err="1">
                <a:solidFill>
                  <a:schemeClr val="tx2">
                    <a:lumMod val="60000"/>
                    <a:lumOff val="40000"/>
                  </a:schemeClr>
                </a:solidFill>
              </a:rPr>
              <a:t>Courses_Reg</a:t>
            </a:r>
            <a:r>
              <a:rPr lang="en-US" sz="1800" u="sng" dirty="0"/>
              <a:t>)</a:t>
            </a:r>
            <a:r>
              <a:rPr lang="en-US" sz="1800" dirty="0"/>
              <a:t>. Add and drop is also allowed in first week of the semester and withdraw by 11</a:t>
            </a:r>
            <a:r>
              <a:rPr lang="en-US" sz="1800" baseline="30000" dirty="0"/>
              <a:t>th</a:t>
            </a:r>
            <a:r>
              <a:rPr lang="en-US" sz="1800" dirty="0"/>
              <a:t> week. Fee and late fee are calculated from the date and courses registered (</a:t>
            </a:r>
            <a:r>
              <a:rPr lang="en-US" sz="1800" dirty="0">
                <a:solidFill>
                  <a:schemeClr val="tx2">
                    <a:lumMod val="60000"/>
                    <a:lumOff val="40000"/>
                  </a:schemeClr>
                </a:solidFill>
              </a:rPr>
              <a:t>Fee)</a:t>
            </a:r>
            <a:r>
              <a:rPr lang="en-US" sz="1800" dirty="0"/>
              <a:t>. All evaluations (quizzes, assignments, </a:t>
            </a:r>
            <a:r>
              <a:rPr lang="en-US" sz="1800" dirty="0" err="1"/>
              <a:t>mids</a:t>
            </a:r>
            <a:r>
              <a:rPr lang="en-US" sz="1800" dirty="0"/>
              <a:t>, final </a:t>
            </a:r>
            <a:r>
              <a:rPr lang="en-US" sz="1800" dirty="0" err="1"/>
              <a:t>etc</a:t>
            </a:r>
            <a:r>
              <a:rPr lang="en-US" sz="1800" dirty="0"/>
              <a:t>) are entered into system and grades are automatically computed (</a:t>
            </a:r>
            <a:r>
              <a:rPr lang="en-US" sz="1800" dirty="0">
                <a:solidFill>
                  <a:schemeClr val="tx2">
                    <a:lumMod val="60000"/>
                    <a:lumOff val="40000"/>
                  </a:schemeClr>
                </a:solidFill>
              </a:rPr>
              <a:t>Evaluations</a:t>
            </a:r>
            <a:r>
              <a:rPr lang="en-US" sz="1800" dirty="0"/>
              <a:t>). The product should be adaptable to the rapid technological changes that may occur during or after the development of the product </a:t>
            </a:r>
            <a:r>
              <a:rPr lang="en-US" sz="1800" dirty="0">
                <a:solidFill>
                  <a:srgbClr val="FF0000"/>
                </a:solidFill>
              </a:rPr>
              <a:t>(Adaptability)</a:t>
            </a:r>
            <a:r>
              <a:rPr lang="en-US" sz="1800" dirty="0"/>
              <a:t>. The product will produce the correct grades and merit lists</a:t>
            </a:r>
            <a:r>
              <a:rPr lang="en-US" sz="1800" dirty="0">
                <a:solidFill>
                  <a:srgbClr val="FF0000"/>
                </a:solidFill>
              </a:rPr>
              <a:t> (Correctness)</a:t>
            </a:r>
            <a:r>
              <a:rPr lang="en-US" sz="1800" dirty="0"/>
              <a:t>. The rules of grading should be modifiable by the user </a:t>
            </a:r>
            <a:r>
              <a:rPr lang="en-US" sz="1800" dirty="0">
                <a:solidFill>
                  <a:srgbClr val="FF0000"/>
                </a:solidFill>
              </a:rPr>
              <a:t>(Adaptability)</a:t>
            </a:r>
            <a:r>
              <a:rPr lang="en-US" sz="1800" dirty="0"/>
              <a:t>. The system should remain available 24x7</a:t>
            </a:r>
            <a:r>
              <a:rPr lang="en-US" sz="1800" dirty="0">
                <a:solidFill>
                  <a:srgbClr val="FF0000"/>
                </a:solidFill>
              </a:rPr>
              <a:t> (Availability)</a:t>
            </a:r>
            <a:r>
              <a:rPr lang="en-US" sz="1800" dirty="0"/>
              <a:t>. The team has to make it’s best to make the code understandable for maintenance </a:t>
            </a:r>
            <a:r>
              <a:rPr lang="en-US" sz="1800" dirty="0">
                <a:solidFill>
                  <a:srgbClr val="FF0000"/>
                </a:solidFill>
              </a:rPr>
              <a:t>(Maintainability/understandability)</a:t>
            </a:r>
            <a:r>
              <a:rPr lang="en-US" sz="1800" dirty="0"/>
              <a:t>. The code for this product is to be used in the next versions</a:t>
            </a:r>
            <a:r>
              <a:rPr lang="en-US" sz="1800" dirty="0">
                <a:solidFill>
                  <a:srgbClr val="FF0000"/>
                </a:solidFill>
              </a:rPr>
              <a:t> (Reusability)</a:t>
            </a:r>
            <a:r>
              <a:rPr lang="en-US" sz="1800" dirty="0"/>
              <a:t>. The system should run on various platforms </a:t>
            </a:r>
            <a:r>
              <a:rPr lang="en-US" sz="1800" dirty="0">
                <a:solidFill>
                  <a:srgbClr val="FF0000"/>
                </a:solidFill>
              </a:rPr>
              <a:t>(Portability).</a:t>
            </a:r>
          </a:p>
          <a:p>
            <a:pPr>
              <a:defRPr/>
            </a:pPr>
            <a:endParaRPr lang="en-US" sz="1800" dirty="0"/>
          </a:p>
        </p:txBody>
      </p:sp>
      <p:sp>
        <p:nvSpPr>
          <p:cNvPr id="14131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C67CC781-DA2C-4A00-9E71-92944EBD8283}" type="slidenum">
              <a:rPr lang="nl-NL" altLang="en-US" sz="1200">
                <a:latin typeface="Lucida Sans Unicode" pitchFamily="34" charset="0"/>
              </a:rPr>
              <a:pPr/>
              <a:t>22</a:t>
            </a:fld>
            <a:endParaRPr lang="nl-NL" altLang="en-US" sz="1200">
              <a:latin typeface="Lucida Sans Unicode" pitchFamily="34" charset="0"/>
            </a:endParaRPr>
          </a:p>
        </p:txBody>
      </p:sp>
    </p:spTree>
    <p:extLst>
      <p:ext uri="{BB962C8B-B14F-4D97-AF65-F5344CB8AC3E}">
        <p14:creationId xmlns:p14="http://schemas.microsoft.com/office/powerpoint/2010/main" val="1743381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dirty="0">
                <a:solidFill>
                  <a:schemeClr val="tx2">
                    <a:lumMod val="60000"/>
                    <a:lumOff val="40000"/>
                  </a:schemeClr>
                </a:solidFill>
              </a:rPr>
              <a:t>Novus system </a:t>
            </a:r>
            <a:r>
              <a:rPr lang="en-US" dirty="0"/>
              <a:t>Requirements</a:t>
            </a:r>
          </a:p>
        </p:txBody>
      </p:sp>
      <p:sp>
        <p:nvSpPr>
          <p:cNvPr id="142339" name="Content Placeholder 2"/>
          <p:cNvSpPr>
            <a:spLocks noGrp="1"/>
          </p:cNvSpPr>
          <p:nvPr>
            <p:ph idx="1"/>
          </p:nvPr>
        </p:nvSpPr>
        <p:spPr>
          <a:xfrm>
            <a:off x="685800" y="1412875"/>
            <a:ext cx="7450138" cy="490538"/>
          </a:xfrm>
        </p:spPr>
        <p:txBody>
          <a:bodyPr>
            <a:normAutofit fontScale="92500" lnSpcReduction="20000"/>
          </a:bodyPr>
          <a:lstStyle/>
          <a:p>
            <a:pPr marL="0" indent="0">
              <a:buFont typeface="Wingdings" pitchFamily="2" charset="2"/>
              <a:buNone/>
            </a:pPr>
            <a:r>
              <a:rPr lang="en-US" altLang="en-US"/>
              <a:t>Step-1: </a:t>
            </a:r>
            <a:r>
              <a:rPr lang="en-US" altLang="en-US">
                <a:solidFill>
                  <a:srgbClr val="FF0000"/>
                </a:solidFill>
              </a:rPr>
              <a:t>Reference Model</a:t>
            </a:r>
          </a:p>
        </p:txBody>
      </p:sp>
      <p:sp>
        <p:nvSpPr>
          <p:cNvPr id="14234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5128EE2B-924C-4608-9DDE-552CBCB003DA}" type="slidenum">
              <a:rPr lang="nl-NL" altLang="en-US" sz="1200">
                <a:latin typeface="Lucida Sans Unicode" pitchFamily="34" charset="0"/>
              </a:rPr>
              <a:pPr/>
              <a:t>23</a:t>
            </a:fld>
            <a:endParaRPr lang="nl-NL" altLang="en-US" sz="1200">
              <a:latin typeface="Lucida Sans Unicode" pitchFamily="34" charset="0"/>
            </a:endParaRPr>
          </a:p>
        </p:txBody>
      </p:sp>
      <p:grpSp>
        <p:nvGrpSpPr>
          <p:cNvPr id="17" name="Group 16"/>
          <p:cNvGrpSpPr>
            <a:grpSpLocks/>
          </p:cNvGrpSpPr>
          <p:nvPr/>
        </p:nvGrpSpPr>
        <p:grpSpPr bwMode="auto">
          <a:xfrm>
            <a:off x="1619250" y="2171700"/>
            <a:ext cx="5889625" cy="400050"/>
            <a:chOff x="1619672" y="2172236"/>
            <a:chExt cx="5889413" cy="400110"/>
          </a:xfrm>
        </p:grpSpPr>
        <p:sp>
          <p:nvSpPr>
            <p:cNvPr id="8" name="TextBox 7"/>
            <p:cNvSpPr txBox="1"/>
            <p:nvPr/>
          </p:nvSpPr>
          <p:spPr>
            <a:xfrm>
              <a:off x="3167429" y="2172236"/>
              <a:ext cx="1752537" cy="400110"/>
            </a:xfrm>
            <a:prstGeom prst="rect">
              <a:avLst/>
            </a:prstGeom>
            <a:noFill/>
            <a:ln>
              <a:solidFill>
                <a:schemeClr val="tx2"/>
              </a:solidFill>
            </a:ln>
          </p:spPr>
          <p:txBody>
            <a:bodyPr wrap="none">
              <a:spAutoFit/>
            </a:bodyPr>
            <a:lstStyle/>
            <a:p>
              <a:pPr>
                <a:defRPr/>
              </a:pPr>
              <a:r>
                <a:rPr lang="en-US" dirty="0" err="1">
                  <a:solidFill>
                    <a:schemeClr val="tx2">
                      <a:lumMod val="60000"/>
                      <a:lumOff val="40000"/>
                    </a:schemeClr>
                  </a:solidFill>
                  <a:latin typeface="Arial" panose="020B0604020202020204" pitchFamily="34" charset="0"/>
                </a:rPr>
                <a:t>Courses_Reg</a:t>
              </a:r>
              <a:endParaRPr lang="en-US" dirty="0">
                <a:latin typeface="Arial" panose="020B0604020202020204" pitchFamily="34" charset="0"/>
              </a:endParaRPr>
            </a:p>
          </p:txBody>
        </p:sp>
        <p:sp>
          <p:nvSpPr>
            <p:cNvPr id="9" name="TextBox 8"/>
            <p:cNvSpPr txBox="1"/>
            <p:nvPr/>
          </p:nvSpPr>
          <p:spPr>
            <a:xfrm>
              <a:off x="1619672" y="2172236"/>
              <a:ext cx="1369964" cy="400110"/>
            </a:xfrm>
            <a:prstGeom prst="rect">
              <a:avLst/>
            </a:prstGeom>
            <a:noFill/>
            <a:ln>
              <a:solidFill>
                <a:schemeClr val="tx2"/>
              </a:solidFill>
            </a:ln>
          </p:spPr>
          <p:txBody>
            <a:bodyPr wrap="none">
              <a:spAutoFit/>
            </a:bodyPr>
            <a:lstStyle/>
            <a:p>
              <a:pPr>
                <a:defRPr/>
              </a:pPr>
              <a:r>
                <a:rPr lang="en-US" dirty="0">
                  <a:solidFill>
                    <a:schemeClr val="tx2">
                      <a:lumMod val="60000"/>
                      <a:lumOff val="40000"/>
                    </a:schemeClr>
                  </a:solidFill>
                  <a:latin typeface="Arial" panose="020B0604020202020204" pitchFamily="34" charset="0"/>
                </a:rPr>
                <a:t>Admission</a:t>
              </a:r>
              <a:endParaRPr lang="en-US" dirty="0">
                <a:latin typeface="Arial" panose="020B0604020202020204" pitchFamily="34" charset="0"/>
              </a:endParaRPr>
            </a:p>
          </p:txBody>
        </p:sp>
        <p:sp>
          <p:nvSpPr>
            <p:cNvPr id="10" name="TextBox 9"/>
            <p:cNvSpPr txBox="1"/>
            <p:nvPr/>
          </p:nvSpPr>
          <p:spPr>
            <a:xfrm>
              <a:off x="5075536" y="2172236"/>
              <a:ext cx="627039" cy="400110"/>
            </a:xfrm>
            <a:prstGeom prst="rect">
              <a:avLst/>
            </a:prstGeom>
            <a:noFill/>
            <a:ln>
              <a:solidFill>
                <a:schemeClr val="tx2"/>
              </a:solidFill>
            </a:ln>
          </p:spPr>
          <p:txBody>
            <a:bodyPr wrap="none">
              <a:spAutoFit/>
            </a:bodyPr>
            <a:lstStyle/>
            <a:p>
              <a:pPr>
                <a:defRPr/>
              </a:pPr>
              <a:r>
                <a:rPr lang="en-US" dirty="0">
                  <a:solidFill>
                    <a:schemeClr val="tx2">
                      <a:lumMod val="60000"/>
                      <a:lumOff val="40000"/>
                    </a:schemeClr>
                  </a:solidFill>
                  <a:latin typeface="Arial" panose="020B0604020202020204" pitchFamily="34" charset="0"/>
                </a:rPr>
                <a:t>Fee</a:t>
              </a:r>
              <a:endParaRPr lang="en-US" dirty="0">
                <a:latin typeface="Arial" panose="020B0604020202020204" pitchFamily="34" charset="0"/>
              </a:endParaRPr>
            </a:p>
          </p:txBody>
        </p:sp>
        <p:sp>
          <p:nvSpPr>
            <p:cNvPr id="11" name="TextBox 10"/>
            <p:cNvSpPr txBox="1"/>
            <p:nvPr/>
          </p:nvSpPr>
          <p:spPr>
            <a:xfrm>
              <a:off x="5997839" y="2172236"/>
              <a:ext cx="1511246" cy="400110"/>
            </a:xfrm>
            <a:prstGeom prst="rect">
              <a:avLst/>
            </a:prstGeom>
            <a:noFill/>
            <a:ln>
              <a:solidFill>
                <a:schemeClr val="tx2"/>
              </a:solidFill>
            </a:ln>
          </p:spPr>
          <p:txBody>
            <a:bodyPr wrap="none">
              <a:spAutoFit/>
            </a:bodyPr>
            <a:lstStyle/>
            <a:p>
              <a:pPr>
                <a:defRPr/>
              </a:pPr>
              <a:r>
                <a:rPr lang="en-US" dirty="0">
                  <a:solidFill>
                    <a:schemeClr val="tx2">
                      <a:lumMod val="60000"/>
                      <a:lumOff val="40000"/>
                    </a:schemeClr>
                  </a:solidFill>
                  <a:latin typeface="Arial" panose="020B0604020202020204" pitchFamily="34" charset="0"/>
                </a:rPr>
                <a:t>Evaluations</a:t>
              </a:r>
              <a:endParaRPr lang="en-US" dirty="0">
                <a:latin typeface="Arial" panose="020B0604020202020204" pitchFamily="34" charset="0"/>
              </a:endParaRPr>
            </a:p>
          </p:txBody>
        </p:sp>
      </p:grpSp>
      <p:sp>
        <p:nvSpPr>
          <p:cNvPr id="14" name="Rectangle 13"/>
          <p:cNvSpPr/>
          <p:nvPr/>
        </p:nvSpPr>
        <p:spPr>
          <a:xfrm>
            <a:off x="683568" y="2975464"/>
            <a:ext cx="6984776" cy="1569660"/>
          </a:xfrm>
          <a:prstGeom prst="rect">
            <a:avLst/>
          </a:prstGeom>
        </p:spPr>
        <p:txBody>
          <a:bodyPr>
            <a:spAutoFit/>
          </a:bodyPr>
          <a:lstStyle/>
          <a:p>
            <a:pPr>
              <a:defRPr/>
            </a:pPr>
            <a:r>
              <a:rPr lang="en-US" sz="2400" b="1" dirty="0">
                <a:latin typeface="Arial" panose="020B0604020202020204" pitchFamily="34" charset="0"/>
              </a:rPr>
              <a:t>Step-2: </a:t>
            </a:r>
            <a:r>
              <a:rPr lang="en-US" sz="2400" b="1" dirty="0">
                <a:solidFill>
                  <a:srgbClr val="FF0000"/>
                </a:solidFill>
                <a:latin typeface="Arial" panose="020B0604020202020204" pitchFamily="34" charset="0"/>
              </a:rPr>
              <a:t>Quality Attributes (QAs)</a:t>
            </a:r>
          </a:p>
          <a:p>
            <a:pPr lvl="5">
              <a:defRPr/>
            </a:pPr>
            <a:r>
              <a:rPr lang="en-US" sz="2400" dirty="0">
                <a:solidFill>
                  <a:srgbClr val="000000"/>
                </a:solidFill>
                <a:latin typeface="Arial" panose="020B0604020202020204" pitchFamily="34" charset="0"/>
              </a:rPr>
              <a:t>On-Line (Availability)</a:t>
            </a:r>
          </a:p>
          <a:p>
            <a:pPr lvl="5">
              <a:defRPr/>
            </a:pPr>
            <a:r>
              <a:rPr lang="en-US" sz="2400" dirty="0">
                <a:solidFill>
                  <a:srgbClr val="000000"/>
                </a:solidFill>
                <a:latin typeface="Arial" panose="020B0604020202020204" pitchFamily="34" charset="0"/>
              </a:rPr>
              <a:t>Reusability</a:t>
            </a:r>
          </a:p>
          <a:p>
            <a:pPr lvl="5">
              <a:defRPr/>
            </a:pPr>
            <a:r>
              <a:rPr lang="en-US" sz="2400" dirty="0">
                <a:solidFill>
                  <a:srgbClr val="000000"/>
                </a:solidFill>
                <a:latin typeface="Arial" panose="020B0604020202020204" pitchFamily="34" charset="0"/>
              </a:rPr>
              <a:t>Portability</a:t>
            </a:r>
          </a:p>
        </p:txBody>
      </p:sp>
      <p:sp>
        <p:nvSpPr>
          <p:cNvPr id="15" name="Rectangle 14"/>
          <p:cNvSpPr/>
          <p:nvPr/>
        </p:nvSpPr>
        <p:spPr>
          <a:xfrm>
            <a:off x="755576" y="4784955"/>
            <a:ext cx="6912768" cy="1569660"/>
          </a:xfrm>
          <a:prstGeom prst="rect">
            <a:avLst/>
          </a:prstGeom>
        </p:spPr>
        <p:txBody>
          <a:bodyPr>
            <a:spAutoFit/>
          </a:bodyPr>
          <a:lstStyle/>
          <a:p>
            <a:pPr>
              <a:defRPr/>
            </a:pPr>
            <a:r>
              <a:rPr lang="en-US" sz="2400" b="1" dirty="0">
                <a:latin typeface="Arial" panose="020B0604020202020204" pitchFamily="34" charset="0"/>
              </a:rPr>
              <a:t>Step-3: </a:t>
            </a:r>
            <a:r>
              <a:rPr lang="en-US" sz="2400" b="1" dirty="0">
                <a:solidFill>
                  <a:srgbClr val="FF0000"/>
                </a:solidFill>
                <a:latin typeface="Arial" panose="020B0604020202020204" pitchFamily="34" charset="0"/>
              </a:rPr>
              <a:t>Styles Selected</a:t>
            </a:r>
          </a:p>
          <a:p>
            <a:pPr lvl="5">
              <a:defRPr/>
            </a:pPr>
            <a:r>
              <a:rPr lang="en-US" sz="2400" dirty="0">
                <a:solidFill>
                  <a:srgbClr val="000000"/>
                </a:solidFill>
                <a:latin typeface="Arial" panose="020B0604020202020204" pitchFamily="34" charset="0"/>
              </a:rPr>
              <a:t>Distributed (</a:t>
            </a:r>
            <a:r>
              <a:rPr lang="en-US" sz="2400" dirty="0" err="1">
                <a:solidFill>
                  <a:srgbClr val="000000"/>
                </a:solidFill>
                <a:latin typeface="Arial" panose="020B0604020202020204" pitchFamily="34" charset="0"/>
              </a:rPr>
              <a:t>Client_Server</a:t>
            </a:r>
            <a:r>
              <a:rPr lang="en-US" sz="2400" dirty="0">
                <a:solidFill>
                  <a:srgbClr val="000000"/>
                </a:solidFill>
                <a:latin typeface="Arial" panose="020B0604020202020204" pitchFamily="34" charset="0"/>
              </a:rPr>
              <a:t>) Object Oriented</a:t>
            </a:r>
          </a:p>
          <a:p>
            <a:pPr lvl="5">
              <a:defRPr/>
            </a:pPr>
            <a:r>
              <a:rPr lang="en-US" sz="2400" dirty="0">
                <a:solidFill>
                  <a:srgbClr val="000000"/>
                </a:solidFill>
                <a:latin typeface="Arial" panose="020B0604020202020204" pitchFamily="34" charset="0"/>
              </a:rPr>
              <a:t>Layered/Virtual Machine</a:t>
            </a:r>
          </a:p>
        </p:txBody>
      </p:sp>
    </p:spTree>
    <p:extLst>
      <p:ext uri="{BB962C8B-B14F-4D97-AF65-F5344CB8AC3E}">
        <p14:creationId xmlns:p14="http://schemas.microsoft.com/office/powerpoint/2010/main" val="1500405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endParaRPr lang="en-US" altLang="en-US"/>
          </a:p>
        </p:txBody>
      </p:sp>
      <p:sp>
        <p:nvSpPr>
          <p:cNvPr id="14336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A730F485-86E9-443D-A64C-0AF35F2C004B}" type="slidenum">
              <a:rPr lang="nl-NL" altLang="en-US" sz="1200">
                <a:latin typeface="Lucida Sans Unicode" pitchFamily="34" charset="0"/>
              </a:rPr>
              <a:pPr/>
              <a:t>24</a:t>
            </a:fld>
            <a:endParaRPr lang="nl-NL" altLang="en-US" sz="1200">
              <a:latin typeface="Lucida Sans Unicode" pitchFamily="34" charset="0"/>
            </a:endParaRPr>
          </a:p>
        </p:txBody>
      </p:sp>
      <p:sp>
        <p:nvSpPr>
          <p:cNvPr id="143365" name="Rectangle 32"/>
          <p:cNvSpPr>
            <a:spLocks noChangeArrowheads="1"/>
          </p:cNvSpPr>
          <p:nvPr/>
        </p:nvSpPr>
        <p:spPr bwMode="auto">
          <a:xfrm>
            <a:off x="665163" y="1443038"/>
            <a:ext cx="6911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b="1"/>
              <a:t>Step-4: Reference Architecture</a:t>
            </a:r>
          </a:p>
        </p:txBody>
      </p:sp>
      <p:grpSp>
        <p:nvGrpSpPr>
          <p:cNvPr id="39" name="Group 38"/>
          <p:cNvGrpSpPr>
            <a:grpSpLocks/>
          </p:cNvGrpSpPr>
          <p:nvPr/>
        </p:nvGrpSpPr>
        <p:grpSpPr bwMode="auto">
          <a:xfrm>
            <a:off x="1154113" y="2085975"/>
            <a:ext cx="6910387" cy="2917825"/>
            <a:chOff x="1154608" y="2085833"/>
            <a:chExt cx="6909780" cy="2918478"/>
          </a:xfrm>
        </p:grpSpPr>
        <p:sp>
          <p:nvSpPr>
            <p:cNvPr id="7" name="TextBox 6"/>
            <p:cNvSpPr txBox="1"/>
            <p:nvPr/>
          </p:nvSpPr>
          <p:spPr>
            <a:xfrm>
              <a:off x="5964310" y="3270373"/>
              <a:ext cx="1754033" cy="400140"/>
            </a:xfrm>
            <a:prstGeom prst="rect">
              <a:avLst/>
            </a:prstGeom>
            <a:noFill/>
            <a:ln>
              <a:solidFill>
                <a:schemeClr val="tx2"/>
              </a:solidFill>
            </a:ln>
          </p:spPr>
          <p:txBody>
            <a:bodyPr wrap="none">
              <a:spAutoFit/>
            </a:bodyPr>
            <a:lstStyle/>
            <a:p>
              <a:pPr>
                <a:defRPr/>
              </a:pPr>
              <a:r>
                <a:rPr lang="en-US" dirty="0" err="1">
                  <a:solidFill>
                    <a:schemeClr val="tx2">
                      <a:lumMod val="60000"/>
                      <a:lumOff val="40000"/>
                    </a:schemeClr>
                  </a:solidFill>
                  <a:latin typeface="Arial" panose="020B0604020202020204" pitchFamily="34" charset="0"/>
                </a:rPr>
                <a:t>Courses_Reg</a:t>
              </a:r>
              <a:endParaRPr lang="en-US" dirty="0">
                <a:latin typeface="Arial" panose="020B0604020202020204" pitchFamily="34" charset="0"/>
              </a:endParaRPr>
            </a:p>
          </p:txBody>
        </p:sp>
        <p:sp>
          <p:nvSpPr>
            <p:cNvPr id="8" name="TextBox 7"/>
            <p:cNvSpPr txBox="1"/>
            <p:nvPr/>
          </p:nvSpPr>
          <p:spPr>
            <a:xfrm>
              <a:off x="4596006" y="2719388"/>
              <a:ext cx="1368305" cy="400140"/>
            </a:xfrm>
            <a:prstGeom prst="rect">
              <a:avLst/>
            </a:prstGeom>
            <a:noFill/>
            <a:ln>
              <a:solidFill>
                <a:schemeClr val="tx2"/>
              </a:solidFill>
            </a:ln>
          </p:spPr>
          <p:txBody>
            <a:bodyPr wrap="none">
              <a:spAutoFit/>
            </a:bodyPr>
            <a:lstStyle/>
            <a:p>
              <a:pPr>
                <a:defRPr/>
              </a:pPr>
              <a:r>
                <a:rPr lang="en-US" dirty="0">
                  <a:solidFill>
                    <a:schemeClr val="tx2">
                      <a:lumMod val="60000"/>
                      <a:lumOff val="40000"/>
                    </a:schemeClr>
                  </a:solidFill>
                  <a:latin typeface="Arial" panose="020B0604020202020204" pitchFamily="34" charset="0"/>
                </a:rPr>
                <a:t>Admission</a:t>
              </a:r>
              <a:endParaRPr lang="en-US" dirty="0">
                <a:latin typeface="Arial" panose="020B0604020202020204" pitchFamily="34" charset="0"/>
              </a:endParaRPr>
            </a:p>
          </p:txBody>
        </p:sp>
        <p:sp>
          <p:nvSpPr>
            <p:cNvPr id="9" name="TextBox 8"/>
            <p:cNvSpPr txBox="1"/>
            <p:nvPr/>
          </p:nvSpPr>
          <p:spPr>
            <a:xfrm>
              <a:off x="4629340" y="3281489"/>
              <a:ext cx="627008" cy="400140"/>
            </a:xfrm>
            <a:prstGeom prst="rect">
              <a:avLst/>
            </a:prstGeom>
            <a:noFill/>
            <a:ln>
              <a:solidFill>
                <a:schemeClr val="tx2"/>
              </a:solidFill>
            </a:ln>
          </p:spPr>
          <p:txBody>
            <a:bodyPr wrap="none">
              <a:spAutoFit/>
            </a:bodyPr>
            <a:lstStyle/>
            <a:p>
              <a:pPr>
                <a:defRPr/>
              </a:pPr>
              <a:r>
                <a:rPr lang="en-US" dirty="0">
                  <a:solidFill>
                    <a:schemeClr val="tx2">
                      <a:lumMod val="60000"/>
                      <a:lumOff val="40000"/>
                    </a:schemeClr>
                  </a:solidFill>
                  <a:latin typeface="Arial" panose="020B0604020202020204" pitchFamily="34" charset="0"/>
                </a:rPr>
                <a:t>Fee</a:t>
              </a:r>
              <a:endParaRPr lang="en-US" dirty="0">
                <a:latin typeface="Arial" panose="020B0604020202020204" pitchFamily="34" charset="0"/>
              </a:endParaRPr>
            </a:p>
          </p:txBody>
        </p:sp>
        <p:sp>
          <p:nvSpPr>
            <p:cNvPr id="10" name="TextBox 9"/>
            <p:cNvSpPr txBox="1"/>
            <p:nvPr/>
          </p:nvSpPr>
          <p:spPr>
            <a:xfrm>
              <a:off x="6200827" y="2719388"/>
              <a:ext cx="1512755" cy="400140"/>
            </a:xfrm>
            <a:prstGeom prst="rect">
              <a:avLst/>
            </a:prstGeom>
            <a:noFill/>
            <a:ln>
              <a:solidFill>
                <a:schemeClr val="tx2"/>
              </a:solidFill>
            </a:ln>
          </p:spPr>
          <p:txBody>
            <a:bodyPr wrap="none">
              <a:spAutoFit/>
            </a:bodyPr>
            <a:lstStyle/>
            <a:p>
              <a:pPr>
                <a:defRPr/>
              </a:pPr>
              <a:r>
                <a:rPr lang="en-US" dirty="0">
                  <a:solidFill>
                    <a:schemeClr val="tx2">
                      <a:lumMod val="60000"/>
                      <a:lumOff val="40000"/>
                    </a:schemeClr>
                  </a:solidFill>
                  <a:latin typeface="Arial" panose="020B0604020202020204" pitchFamily="34" charset="0"/>
                </a:rPr>
                <a:t>Evaluations</a:t>
              </a:r>
              <a:endParaRPr lang="en-US" dirty="0">
                <a:latin typeface="Arial" panose="020B0604020202020204" pitchFamily="34" charset="0"/>
              </a:endParaRPr>
            </a:p>
          </p:txBody>
        </p:sp>
        <p:sp>
          <p:nvSpPr>
            <p:cNvPr id="143372" name="TextBox 11"/>
            <p:cNvSpPr txBox="1">
              <a:spLocks noChangeArrowheads="1"/>
            </p:cNvSpPr>
            <p:nvPr/>
          </p:nvSpPr>
          <p:spPr bwMode="auto">
            <a:xfrm>
              <a:off x="2011791" y="2153475"/>
              <a:ext cx="8418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ltLang="en-US"/>
                <a:t>Client</a:t>
              </a:r>
            </a:p>
          </p:txBody>
        </p:sp>
        <p:sp>
          <p:nvSpPr>
            <p:cNvPr id="13" name="TextBox 12"/>
            <p:cNvSpPr txBox="1"/>
            <p:nvPr/>
          </p:nvSpPr>
          <p:spPr>
            <a:xfrm>
              <a:off x="1295883" y="2708272"/>
              <a:ext cx="1207982" cy="400140"/>
            </a:xfrm>
            <a:prstGeom prst="rect">
              <a:avLst/>
            </a:prstGeom>
            <a:noFill/>
            <a:ln>
              <a:solidFill>
                <a:schemeClr val="tx2"/>
              </a:solidFill>
            </a:ln>
          </p:spPr>
          <p:txBody>
            <a:bodyPr wrap="none">
              <a:spAutoFit/>
            </a:bodyPr>
            <a:lstStyle/>
            <a:p>
              <a:pPr>
                <a:defRPr/>
              </a:pPr>
              <a:r>
                <a:rPr lang="en-US" dirty="0" err="1">
                  <a:solidFill>
                    <a:schemeClr val="tx2">
                      <a:lumMod val="60000"/>
                      <a:lumOff val="40000"/>
                    </a:schemeClr>
                  </a:solidFill>
                  <a:latin typeface="Arial" panose="020B0604020202020204" pitchFamily="34" charset="0"/>
                </a:rPr>
                <a:t>Adm_Intf</a:t>
              </a:r>
              <a:endParaRPr lang="en-US" dirty="0">
                <a:latin typeface="Arial" panose="020B0604020202020204" pitchFamily="34" charset="0"/>
              </a:endParaRPr>
            </a:p>
          </p:txBody>
        </p:sp>
        <p:sp>
          <p:nvSpPr>
            <p:cNvPr id="143374" name="TextBox 15"/>
            <p:cNvSpPr txBox="1">
              <a:spLocks noChangeArrowheads="1"/>
            </p:cNvSpPr>
            <p:nvPr/>
          </p:nvSpPr>
          <p:spPr bwMode="auto">
            <a:xfrm>
              <a:off x="1154608" y="2586678"/>
              <a:ext cx="2733316" cy="163121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endParaRPr lang="en-US" altLang="en-US"/>
            </a:p>
            <a:p>
              <a:endParaRPr lang="en-US" altLang="en-US"/>
            </a:p>
            <a:p>
              <a:endParaRPr lang="en-US" altLang="en-US"/>
            </a:p>
            <a:p>
              <a:endParaRPr lang="en-US" altLang="en-US"/>
            </a:p>
            <a:p>
              <a:pPr algn="ctr"/>
              <a:r>
                <a:rPr lang="en-US" altLang="en-US"/>
                <a:t>  Platform_Layer</a:t>
              </a:r>
            </a:p>
          </p:txBody>
        </p:sp>
        <p:sp>
          <p:nvSpPr>
            <p:cNvPr id="17" name="TextBox 16"/>
            <p:cNvSpPr txBox="1"/>
            <p:nvPr/>
          </p:nvSpPr>
          <p:spPr>
            <a:xfrm>
              <a:off x="2572120" y="2689218"/>
              <a:ext cx="1152424" cy="400140"/>
            </a:xfrm>
            <a:prstGeom prst="rect">
              <a:avLst/>
            </a:prstGeom>
            <a:noFill/>
            <a:ln>
              <a:solidFill>
                <a:schemeClr val="tx2"/>
              </a:solidFill>
            </a:ln>
          </p:spPr>
          <p:txBody>
            <a:bodyPr wrap="none">
              <a:spAutoFit/>
            </a:bodyPr>
            <a:lstStyle/>
            <a:p>
              <a:pPr>
                <a:defRPr/>
              </a:pPr>
              <a:r>
                <a:rPr lang="en-US" dirty="0" err="1">
                  <a:solidFill>
                    <a:schemeClr val="tx2">
                      <a:lumMod val="60000"/>
                      <a:lumOff val="40000"/>
                    </a:schemeClr>
                  </a:solidFill>
                  <a:latin typeface="Arial" panose="020B0604020202020204" pitchFamily="34" charset="0"/>
                </a:rPr>
                <a:t>Reg_Intf</a:t>
              </a:r>
              <a:endParaRPr lang="en-US" dirty="0">
                <a:latin typeface="Arial" panose="020B0604020202020204" pitchFamily="34" charset="0"/>
              </a:endParaRPr>
            </a:p>
          </p:txBody>
        </p:sp>
        <p:sp>
          <p:nvSpPr>
            <p:cNvPr id="18" name="TextBox 17"/>
            <p:cNvSpPr txBox="1"/>
            <p:nvPr/>
          </p:nvSpPr>
          <p:spPr>
            <a:xfrm>
              <a:off x="1308581" y="3232265"/>
              <a:ext cx="1123851" cy="400140"/>
            </a:xfrm>
            <a:prstGeom prst="rect">
              <a:avLst/>
            </a:prstGeom>
            <a:noFill/>
            <a:ln>
              <a:solidFill>
                <a:schemeClr val="tx2"/>
              </a:solidFill>
            </a:ln>
          </p:spPr>
          <p:txBody>
            <a:bodyPr wrap="none">
              <a:spAutoFit/>
            </a:bodyPr>
            <a:lstStyle/>
            <a:p>
              <a:pPr>
                <a:defRPr/>
              </a:pPr>
              <a:r>
                <a:rPr lang="en-US" dirty="0" err="1">
                  <a:solidFill>
                    <a:schemeClr val="tx2">
                      <a:lumMod val="60000"/>
                      <a:lumOff val="40000"/>
                    </a:schemeClr>
                  </a:solidFill>
                  <a:latin typeface="Arial" panose="020B0604020202020204" pitchFamily="34" charset="0"/>
                </a:rPr>
                <a:t>Fee_Intf</a:t>
              </a:r>
              <a:endParaRPr lang="en-US" dirty="0">
                <a:latin typeface="Arial" panose="020B0604020202020204" pitchFamily="34" charset="0"/>
              </a:endParaRPr>
            </a:p>
          </p:txBody>
        </p:sp>
        <p:sp>
          <p:nvSpPr>
            <p:cNvPr id="19" name="TextBox 18"/>
            <p:cNvSpPr txBox="1"/>
            <p:nvPr/>
          </p:nvSpPr>
          <p:spPr>
            <a:xfrm>
              <a:off x="2580058" y="3211623"/>
              <a:ext cx="1180996" cy="400140"/>
            </a:xfrm>
            <a:prstGeom prst="rect">
              <a:avLst/>
            </a:prstGeom>
            <a:noFill/>
            <a:ln>
              <a:solidFill>
                <a:schemeClr val="tx2"/>
              </a:solidFill>
            </a:ln>
          </p:spPr>
          <p:txBody>
            <a:bodyPr wrap="none">
              <a:spAutoFit/>
            </a:bodyPr>
            <a:lstStyle/>
            <a:p>
              <a:pPr>
                <a:defRPr/>
              </a:pPr>
              <a:r>
                <a:rPr lang="en-US" dirty="0" err="1">
                  <a:solidFill>
                    <a:schemeClr val="tx2">
                      <a:lumMod val="60000"/>
                      <a:lumOff val="40000"/>
                    </a:schemeClr>
                  </a:solidFill>
                  <a:latin typeface="Arial" panose="020B0604020202020204" pitchFamily="34" charset="0"/>
                </a:rPr>
                <a:t>Eval_Intf</a:t>
              </a:r>
              <a:endParaRPr lang="en-US" dirty="0">
                <a:latin typeface="Arial" panose="020B0604020202020204" pitchFamily="34" charset="0"/>
              </a:endParaRPr>
            </a:p>
          </p:txBody>
        </p:sp>
        <p:cxnSp>
          <p:nvCxnSpPr>
            <p:cNvPr id="143378" name="Straight Connector 21"/>
            <p:cNvCxnSpPr>
              <a:cxnSpLocks noChangeShapeType="1"/>
            </p:cNvCxnSpPr>
            <p:nvPr/>
          </p:nvCxnSpPr>
          <p:spPr bwMode="auto">
            <a:xfrm>
              <a:off x="1161642" y="3789040"/>
              <a:ext cx="2726282" cy="271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43379" name="Straight Connector 25"/>
            <p:cNvCxnSpPr>
              <a:cxnSpLocks noChangeShapeType="1"/>
            </p:cNvCxnSpPr>
            <p:nvPr/>
          </p:nvCxnSpPr>
          <p:spPr bwMode="auto">
            <a:xfrm>
              <a:off x="1475656" y="4952276"/>
              <a:ext cx="5846002" cy="2716"/>
            </a:xfrm>
            <a:prstGeom prst="line">
              <a:avLst/>
            </a:prstGeom>
            <a:noFill/>
            <a:ln w="47625" algn="ctr">
              <a:solidFill>
                <a:srgbClr val="FF0000"/>
              </a:solidFill>
              <a:round/>
              <a:headEnd/>
              <a:tailEnd/>
            </a:ln>
            <a:extLst>
              <a:ext uri="{909E8E84-426E-40DD-AFC4-6F175D3DCCD1}">
                <a14:hiddenFill xmlns:a14="http://schemas.microsoft.com/office/drawing/2010/main">
                  <a:noFill/>
                </a14:hiddenFill>
              </a:ext>
            </a:extLst>
          </p:spPr>
        </p:cxnSp>
        <p:sp>
          <p:nvSpPr>
            <p:cNvPr id="143380" name="TextBox 27"/>
            <p:cNvSpPr txBox="1">
              <a:spLocks noChangeArrowheads="1"/>
            </p:cNvSpPr>
            <p:nvPr/>
          </p:nvSpPr>
          <p:spPr bwMode="auto">
            <a:xfrm>
              <a:off x="4358964" y="2600908"/>
              <a:ext cx="3705424" cy="163121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endParaRPr lang="en-US" altLang="en-US"/>
            </a:p>
            <a:p>
              <a:endParaRPr lang="en-US" altLang="en-US"/>
            </a:p>
            <a:p>
              <a:endParaRPr lang="en-US" altLang="en-US"/>
            </a:p>
            <a:p>
              <a:endParaRPr lang="en-US" altLang="en-US"/>
            </a:p>
            <a:p>
              <a:pPr algn="ctr"/>
              <a:r>
                <a:rPr lang="en-US" altLang="en-US"/>
                <a:t>  Platform_Layer</a:t>
              </a:r>
            </a:p>
          </p:txBody>
        </p:sp>
        <p:cxnSp>
          <p:nvCxnSpPr>
            <p:cNvPr id="143381" name="Straight Connector 28"/>
            <p:cNvCxnSpPr>
              <a:cxnSpLocks noChangeShapeType="1"/>
            </p:cNvCxnSpPr>
            <p:nvPr/>
          </p:nvCxnSpPr>
          <p:spPr bwMode="auto">
            <a:xfrm>
              <a:off x="4395310" y="3768286"/>
              <a:ext cx="3669078" cy="1932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43382" name="TextBox 30"/>
            <p:cNvSpPr txBox="1">
              <a:spLocks noChangeArrowheads="1"/>
            </p:cNvSpPr>
            <p:nvPr/>
          </p:nvSpPr>
          <p:spPr bwMode="auto">
            <a:xfrm>
              <a:off x="5495259" y="2085833"/>
              <a:ext cx="9396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ltLang="en-US"/>
                <a:t>Server</a:t>
              </a:r>
            </a:p>
          </p:txBody>
        </p:sp>
        <p:cxnSp>
          <p:nvCxnSpPr>
            <p:cNvPr id="143383" name="Straight Connector 35"/>
            <p:cNvCxnSpPr>
              <a:cxnSpLocks noChangeShapeType="1"/>
              <a:stCxn id="143374" idx="2"/>
            </p:cNvCxnSpPr>
            <p:nvPr/>
          </p:nvCxnSpPr>
          <p:spPr bwMode="auto">
            <a:xfrm flipH="1">
              <a:off x="2504621" y="4217894"/>
              <a:ext cx="16645" cy="711215"/>
            </a:xfrm>
            <a:prstGeom prst="line">
              <a:avLst/>
            </a:prstGeom>
            <a:noFill/>
            <a:ln w="47625" algn="ctr">
              <a:solidFill>
                <a:srgbClr val="FF0000"/>
              </a:solidFill>
              <a:round/>
              <a:headEnd/>
              <a:tailEnd/>
            </a:ln>
            <a:extLst>
              <a:ext uri="{909E8E84-426E-40DD-AFC4-6F175D3DCCD1}">
                <a14:hiddenFill xmlns:a14="http://schemas.microsoft.com/office/drawing/2010/main">
                  <a:noFill/>
                </a14:hiddenFill>
              </a:ext>
            </a:extLst>
          </p:spPr>
        </p:cxnSp>
        <p:cxnSp>
          <p:nvCxnSpPr>
            <p:cNvPr id="143384" name="Straight Connector 36"/>
            <p:cNvCxnSpPr>
              <a:cxnSpLocks noChangeShapeType="1"/>
            </p:cNvCxnSpPr>
            <p:nvPr/>
          </p:nvCxnSpPr>
          <p:spPr bwMode="auto">
            <a:xfrm flipH="1">
              <a:off x="6355555" y="4293096"/>
              <a:ext cx="16645" cy="711215"/>
            </a:xfrm>
            <a:prstGeom prst="line">
              <a:avLst/>
            </a:prstGeom>
            <a:noFill/>
            <a:ln w="47625" algn="ctr">
              <a:solidFill>
                <a:srgbClr val="FF0000"/>
              </a:solidFill>
              <a:round/>
              <a:headEnd/>
              <a:tailEnd/>
            </a:ln>
            <a:extLst>
              <a:ext uri="{909E8E84-426E-40DD-AFC4-6F175D3DCCD1}">
                <a14:hiddenFill xmlns:a14="http://schemas.microsoft.com/office/drawing/2010/main">
                  <a:noFill/>
                </a14:hiddenFill>
              </a:ext>
            </a:extLst>
          </p:spPr>
        </p:cxnSp>
      </p:grpSp>
      <p:sp>
        <p:nvSpPr>
          <p:cNvPr id="38" name="TextBox 37"/>
          <p:cNvSpPr txBox="1">
            <a:spLocks noChangeArrowheads="1"/>
          </p:cNvSpPr>
          <p:nvPr/>
        </p:nvSpPr>
        <p:spPr bwMode="auto">
          <a:xfrm>
            <a:off x="882650" y="5922963"/>
            <a:ext cx="4541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ltLang="en-US"/>
              <a:t>More layers to be added on both sides</a:t>
            </a:r>
          </a:p>
        </p:txBody>
      </p:sp>
    </p:spTree>
    <p:extLst>
      <p:ext uri="{BB962C8B-B14F-4D97-AF65-F5344CB8AC3E}">
        <p14:creationId xmlns:p14="http://schemas.microsoft.com/office/powerpoint/2010/main" val="851260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50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p:nvPr>
        </p:nvSpPr>
        <p:spPr/>
        <p:txBody>
          <a:bodyPr/>
          <a:lstStyle/>
          <a:p>
            <a:endParaRPr lang="en-US" altLang="en-US"/>
          </a:p>
        </p:txBody>
      </p:sp>
      <p:sp>
        <p:nvSpPr>
          <p:cNvPr id="14438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D87E3707-B1DF-4C3C-A718-395790A5EB0D}" type="slidenum">
              <a:rPr lang="nl-NL" altLang="en-US" sz="1200">
                <a:latin typeface="Lucida Sans Unicode" pitchFamily="34" charset="0"/>
              </a:rPr>
              <a:pPr/>
              <a:t>25</a:t>
            </a:fld>
            <a:endParaRPr lang="nl-NL" altLang="en-US" sz="1200">
              <a:latin typeface="Lucida Sans Unicode" pitchFamily="34" charset="0"/>
            </a:endParaRPr>
          </a:p>
        </p:txBody>
      </p:sp>
      <p:sp>
        <p:nvSpPr>
          <p:cNvPr id="7" name="Rectangle 6"/>
          <p:cNvSpPr/>
          <p:nvPr/>
        </p:nvSpPr>
        <p:spPr>
          <a:xfrm>
            <a:off x="1116013" y="1562100"/>
            <a:ext cx="6911975" cy="1262063"/>
          </a:xfrm>
          <a:prstGeom prst="rect">
            <a:avLst/>
          </a:prstGeom>
        </p:spPr>
        <p:txBody>
          <a:bodyPr>
            <a:spAutoFit/>
          </a:bodyPr>
          <a:lstStyle/>
          <a:p>
            <a:pPr>
              <a:defRPr/>
            </a:pPr>
            <a:r>
              <a:rPr lang="en-US" sz="2800" b="1" dirty="0">
                <a:latin typeface="Arial" panose="020B0604020202020204" pitchFamily="34" charset="0"/>
              </a:rPr>
              <a:t>Step-5: </a:t>
            </a:r>
            <a:r>
              <a:rPr lang="en-US" sz="2800" b="1" dirty="0">
                <a:solidFill>
                  <a:srgbClr val="FF0000"/>
                </a:solidFill>
                <a:latin typeface="Arial" panose="020B0604020202020204" pitchFamily="34" charset="0"/>
              </a:rPr>
              <a:t>Architecture</a:t>
            </a:r>
          </a:p>
          <a:p>
            <a:pPr marL="342900" indent="-342900">
              <a:buFontTx/>
              <a:buChar char="-"/>
              <a:defRPr/>
            </a:pPr>
            <a:r>
              <a:rPr lang="en-US" sz="2400" b="1" dirty="0">
                <a:solidFill>
                  <a:srgbClr val="000000"/>
                </a:solidFill>
                <a:latin typeface="Arial" panose="020B0604020202020204" pitchFamily="34" charset="0"/>
              </a:rPr>
              <a:t>All components/modules to be defined</a:t>
            </a:r>
          </a:p>
          <a:p>
            <a:pPr marL="342900" indent="-342900">
              <a:buFontTx/>
              <a:buChar char="-"/>
              <a:defRPr/>
            </a:pPr>
            <a:r>
              <a:rPr lang="en-US" sz="2400" b="1" dirty="0">
                <a:solidFill>
                  <a:srgbClr val="000000"/>
                </a:solidFill>
                <a:latin typeface="Arial" panose="020B0604020202020204" pitchFamily="34" charset="0"/>
              </a:rPr>
              <a:t>All interactions/interfaces to be defined</a:t>
            </a:r>
          </a:p>
        </p:txBody>
      </p:sp>
    </p:spTree>
    <p:extLst>
      <p:ext uri="{BB962C8B-B14F-4D97-AF65-F5344CB8AC3E}">
        <p14:creationId xmlns:p14="http://schemas.microsoft.com/office/powerpoint/2010/main" val="483093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1E71CB50-46C2-4526-BB0F-05BE5E6B24EB}" type="slidenum">
              <a:rPr lang="nl-NL" altLang="en-US" sz="1200">
                <a:latin typeface="Lucida Sans Unicode" pitchFamily="34" charset="0"/>
              </a:rPr>
              <a:pPr/>
              <a:t>3</a:t>
            </a:fld>
            <a:endParaRPr lang="nl-NL" altLang="en-US" sz="1200">
              <a:latin typeface="Lucida Sans Unicode" pitchFamily="34" charset="0"/>
            </a:endParaRPr>
          </a:p>
        </p:txBody>
      </p:sp>
      <p:sp>
        <p:nvSpPr>
          <p:cNvPr id="102403" name="Rectangle 2"/>
          <p:cNvSpPr>
            <a:spLocks noGrp="1" noChangeArrowheads="1"/>
          </p:cNvSpPr>
          <p:nvPr>
            <p:ph type="title"/>
          </p:nvPr>
        </p:nvSpPr>
        <p:spPr>
          <a:xfrm>
            <a:off x="863600" y="466725"/>
            <a:ext cx="7848600" cy="838200"/>
          </a:xfrm>
        </p:spPr>
        <p:txBody>
          <a:bodyPr/>
          <a:lstStyle/>
          <a:p>
            <a:pPr eaLnBrk="1" hangingPunct="1"/>
            <a:r>
              <a:rPr lang="en-US" altLang="en-US" sz="3600" b="0">
                <a:solidFill>
                  <a:schemeClr val="tx1"/>
                </a:solidFill>
              </a:rPr>
              <a:t>Independent components</a:t>
            </a:r>
          </a:p>
        </p:txBody>
      </p:sp>
      <p:sp>
        <p:nvSpPr>
          <p:cNvPr id="1035267" name="Rectangle 3"/>
          <p:cNvSpPr>
            <a:spLocks noChangeArrowheads="1"/>
          </p:cNvSpPr>
          <p:nvPr/>
        </p:nvSpPr>
        <p:spPr bwMode="auto">
          <a:xfrm>
            <a:off x="735013" y="1916113"/>
            <a:ext cx="82296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57200" indent="-457200">
              <a:tabLst>
                <a:tab pos="457200" algn="l"/>
              </a:tabLst>
            </a:pPr>
            <a:r>
              <a:rPr lang="en-US" altLang="en-US" sz="2400" b="1">
                <a:solidFill>
                  <a:srgbClr val="0000FF"/>
                </a:solidFill>
                <a:latin typeface="Verdana" pitchFamily="34" charset="0"/>
              </a:rPr>
              <a:t>(a) Communicating processes</a:t>
            </a:r>
          </a:p>
          <a:p>
            <a:pPr marL="914400" lvl="1" indent="-457200">
              <a:buFontTx/>
              <a:buChar char="•"/>
              <a:tabLst>
                <a:tab pos="457200" algn="l"/>
              </a:tabLst>
            </a:pPr>
            <a:r>
              <a:rPr lang="en-US" altLang="en-US" sz="2400">
                <a:solidFill>
                  <a:srgbClr val="0000FF"/>
                </a:solidFill>
                <a:latin typeface="Verdana" pitchFamily="34" charset="0"/>
              </a:rPr>
              <a:t>client-server is a prominent case</a:t>
            </a:r>
          </a:p>
          <a:p>
            <a:pPr marL="457200" indent="-457200">
              <a:tabLst>
                <a:tab pos="457200" algn="l"/>
              </a:tabLst>
            </a:pPr>
            <a:r>
              <a:rPr lang="en-US" altLang="en-US" sz="2400" b="1">
                <a:solidFill>
                  <a:srgbClr val="0000FF"/>
                </a:solidFill>
                <a:latin typeface="Tahoma" pitchFamily="34" charset="0"/>
              </a:rPr>
              <a:t>	Quality Attributes:</a:t>
            </a:r>
          </a:p>
          <a:p>
            <a:pPr marL="914400" lvl="1" indent="-457200">
              <a:buFontTx/>
              <a:buChar char="•"/>
              <a:tabLst>
                <a:tab pos="457200" algn="l"/>
              </a:tabLst>
            </a:pPr>
            <a:r>
              <a:rPr lang="en-US" altLang="en-US" sz="2400">
                <a:latin typeface="Verdana" pitchFamily="34" charset="0"/>
              </a:rPr>
              <a:t>Scalability</a:t>
            </a:r>
          </a:p>
          <a:p>
            <a:pPr marL="457200" indent="-457200">
              <a:tabLst>
                <a:tab pos="457200" algn="l"/>
              </a:tabLst>
            </a:pPr>
            <a:endParaRPr lang="en-US" altLang="en-US" sz="2400">
              <a:latin typeface="Verdana" pitchFamily="34" charset="0"/>
            </a:endParaRPr>
          </a:p>
          <a:p>
            <a:pPr marL="457200" indent="-457200">
              <a:tabLst>
                <a:tab pos="457200" algn="l"/>
              </a:tabLst>
            </a:pPr>
            <a:r>
              <a:rPr lang="en-US" altLang="en-US" sz="2400" b="1">
                <a:solidFill>
                  <a:srgbClr val="0000FF"/>
                </a:solidFill>
                <a:latin typeface="Verdana" pitchFamily="34" charset="0"/>
              </a:rPr>
              <a:t>(b) Event systems</a:t>
            </a:r>
          </a:p>
          <a:p>
            <a:pPr marL="914400" lvl="1" indent="-457200">
              <a:buFontTx/>
              <a:buChar char="•"/>
              <a:tabLst>
                <a:tab pos="457200" algn="l"/>
              </a:tabLst>
            </a:pPr>
            <a:r>
              <a:rPr lang="en-US" altLang="en-US" sz="2400">
                <a:latin typeface="Verdana" pitchFamily="34" charset="0"/>
              </a:rPr>
              <a:t>publish-subscribe systems</a:t>
            </a:r>
          </a:p>
          <a:p>
            <a:pPr marL="914400" lvl="1" indent="-457200">
              <a:buFontTx/>
              <a:buChar char="•"/>
              <a:tabLst>
                <a:tab pos="457200" algn="l"/>
              </a:tabLst>
            </a:pPr>
            <a:r>
              <a:rPr lang="en-US" altLang="en-US" sz="2400">
                <a:latin typeface="Verdana" pitchFamily="34" charset="0"/>
              </a:rPr>
              <a:t>message/channel based systems</a:t>
            </a:r>
          </a:p>
          <a:p>
            <a:pPr marL="914400" lvl="1" indent="-457200">
              <a:tabLst>
                <a:tab pos="457200" algn="l"/>
              </a:tabLst>
            </a:pPr>
            <a:r>
              <a:rPr lang="en-US" altLang="en-US" sz="2400" b="1">
                <a:solidFill>
                  <a:srgbClr val="0000FF"/>
                </a:solidFill>
                <a:latin typeface="Verdana" pitchFamily="34" charset="0"/>
              </a:rPr>
              <a:t>Quality Attributes:</a:t>
            </a:r>
          </a:p>
          <a:p>
            <a:pPr marL="914400" lvl="1" indent="-457200">
              <a:buFontTx/>
              <a:buChar char="•"/>
              <a:tabLst>
                <a:tab pos="457200" algn="l"/>
              </a:tabLst>
            </a:pPr>
            <a:r>
              <a:rPr lang="en-US" altLang="en-US" sz="2400">
                <a:latin typeface="Verdana" pitchFamily="34" charset="0"/>
              </a:rPr>
              <a:t>Modifiability (decouple sender and receiver)</a:t>
            </a:r>
          </a:p>
          <a:p>
            <a:pPr marL="914400" lvl="1" indent="-457200">
              <a:buFontTx/>
              <a:buChar char="•"/>
              <a:tabLst>
                <a:tab pos="457200" algn="l"/>
              </a:tabLst>
            </a:pPr>
            <a:r>
              <a:rPr lang="en-US" altLang="en-US" sz="2400">
                <a:latin typeface="Verdana" pitchFamily="34" charset="0"/>
              </a:rPr>
              <a:t>Send Data but donot control each other</a:t>
            </a:r>
          </a:p>
        </p:txBody>
      </p:sp>
    </p:spTree>
    <p:extLst>
      <p:ext uri="{BB962C8B-B14F-4D97-AF65-F5344CB8AC3E}">
        <p14:creationId xmlns:p14="http://schemas.microsoft.com/office/powerpoint/2010/main" val="2517666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35267">
                                            <p:txEl>
                                              <p:pRg st="0" end="0"/>
                                            </p:txEl>
                                          </p:spTgt>
                                        </p:tgtEl>
                                        <p:attrNameLst>
                                          <p:attrName>style.visibility</p:attrName>
                                        </p:attrNameLst>
                                      </p:cBhvr>
                                      <p:to>
                                        <p:strVal val="visible"/>
                                      </p:to>
                                    </p:set>
                                    <p:animEffect transition="in" filter="wipe(up)">
                                      <p:cBhvr>
                                        <p:cTn id="7" dur="1000"/>
                                        <p:tgtEl>
                                          <p:spTgt spid="1035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35267">
                                            <p:txEl>
                                              <p:pRg st="1" end="1"/>
                                            </p:txEl>
                                          </p:spTgt>
                                        </p:tgtEl>
                                        <p:attrNameLst>
                                          <p:attrName>style.visibility</p:attrName>
                                        </p:attrNameLst>
                                      </p:cBhvr>
                                      <p:to>
                                        <p:strVal val="visible"/>
                                      </p:to>
                                    </p:set>
                                    <p:animEffect transition="in" filter="wipe(up)">
                                      <p:cBhvr>
                                        <p:cTn id="12" dur="1000"/>
                                        <p:tgtEl>
                                          <p:spTgt spid="1035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35267">
                                            <p:txEl>
                                              <p:pRg st="2" end="2"/>
                                            </p:txEl>
                                          </p:spTgt>
                                        </p:tgtEl>
                                        <p:attrNameLst>
                                          <p:attrName>style.visibility</p:attrName>
                                        </p:attrNameLst>
                                      </p:cBhvr>
                                      <p:to>
                                        <p:strVal val="visible"/>
                                      </p:to>
                                    </p:set>
                                    <p:animEffect transition="in" filter="wipe(up)">
                                      <p:cBhvr>
                                        <p:cTn id="17" dur="1000"/>
                                        <p:tgtEl>
                                          <p:spTgt spid="1035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35267">
                                            <p:txEl>
                                              <p:pRg st="3" end="3"/>
                                            </p:txEl>
                                          </p:spTgt>
                                        </p:tgtEl>
                                        <p:attrNameLst>
                                          <p:attrName>style.visibility</p:attrName>
                                        </p:attrNameLst>
                                      </p:cBhvr>
                                      <p:to>
                                        <p:strVal val="visible"/>
                                      </p:to>
                                    </p:set>
                                    <p:animEffect transition="in" filter="wipe(up)">
                                      <p:cBhvr>
                                        <p:cTn id="22" dur="1000"/>
                                        <p:tgtEl>
                                          <p:spTgt spid="10352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35267">
                                            <p:txEl>
                                              <p:pRg st="5" end="5"/>
                                            </p:txEl>
                                          </p:spTgt>
                                        </p:tgtEl>
                                        <p:attrNameLst>
                                          <p:attrName>style.visibility</p:attrName>
                                        </p:attrNameLst>
                                      </p:cBhvr>
                                      <p:to>
                                        <p:strVal val="visible"/>
                                      </p:to>
                                    </p:set>
                                    <p:animEffect transition="in" filter="wipe(up)">
                                      <p:cBhvr>
                                        <p:cTn id="27" dur="1000"/>
                                        <p:tgtEl>
                                          <p:spTgt spid="103526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35267">
                                            <p:txEl>
                                              <p:pRg st="6" end="6"/>
                                            </p:txEl>
                                          </p:spTgt>
                                        </p:tgtEl>
                                        <p:attrNameLst>
                                          <p:attrName>style.visibility</p:attrName>
                                        </p:attrNameLst>
                                      </p:cBhvr>
                                      <p:to>
                                        <p:strVal val="visible"/>
                                      </p:to>
                                    </p:set>
                                    <p:animEffect transition="in" filter="wipe(up)">
                                      <p:cBhvr>
                                        <p:cTn id="32" dur="1000"/>
                                        <p:tgtEl>
                                          <p:spTgt spid="103526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35267">
                                            <p:txEl>
                                              <p:pRg st="7" end="7"/>
                                            </p:txEl>
                                          </p:spTgt>
                                        </p:tgtEl>
                                        <p:attrNameLst>
                                          <p:attrName>style.visibility</p:attrName>
                                        </p:attrNameLst>
                                      </p:cBhvr>
                                      <p:to>
                                        <p:strVal val="visible"/>
                                      </p:to>
                                    </p:set>
                                    <p:animEffect transition="in" filter="wipe(up)">
                                      <p:cBhvr>
                                        <p:cTn id="37" dur="1000"/>
                                        <p:tgtEl>
                                          <p:spTgt spid="103526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35267">
                                            <p:txEl>
                                              <p:pRg st="8" end="8"/>
                                            </p:txEl>
                                          </p:spTgt>
                                        </p:tgtEl>
                                        <p:attrNameLst>
                                          <p:attrName>style.visibility</p:attrName>
                                        </p:attrNameLst>
                                      </p:cBhvr>
                                      <p:to>
                                        <p:strVal val="visible"/>
                                      </p:to>
                                    </p:set>
                                    <p:animEffect transition="in" filter="wipe(up)">
                                      <p:cBhvr>
                                        <p:cTn id="42" dur="1000"/>
                                        <p:tgtEl>
                                          <p:spTgt spid="1035267">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035267">
                                            <p:txEl>
                                              <p:pRg st="9" end="9"/>
                                            </p:txEl>
                                          </p:spTgt>
                                        </p:tgtEl>
                                        <p:attrNameLst>
                                          <p:attrName>style.visibility</p:attrName>
                                        </p:attrNameLst>
                                      </p:cBhvr>
                                      <p:to>
                                        <p:strVal val="visible"/>
                                      </p:to>
                                    </p:set>
                                    <p:animEffect transition="in" filter="wipe(up)">
                                      <p:cBhvr>
                                        <p:cTn id="47" dur="1000"/>
                                        <p:tgtEl>
                                          <p:spTgt spid="1035267">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035267">
                                            <p:txEl>
                                              <p:pRg st="10" end="10"/>
                                            </p:txEl>
                                          </p:spTgt>
                                        </p:tgtEl>
                                        <p:attrNameLst>
                                          <p:attrName>style.visibility</p:attrName>
                                        </p:attrNameLst>
                                      </p:cBhvr>
                                      <p:to>
                                        <p:strVal val="visible"/>
                                      </p:to>
                                    </p:set>
                                    <p:animEffect transition="in" filter="wipe(up)">
                                      <p:cBhvr>
                                        <p:cTn id="52" dur="1000"/>
                                        <p:tgtEl>
                                          <p:spTgt spid="10352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267"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6B7E3550-25BB-44FE-8101-5F743D91D0C9}" type="slidenum">
              <a:rPr lang="nl-NL" altLang="en-US" sz="1200">
                <a:latin typeface="Lucida Sans Unicode" pitchFamily="34" charset="0"/>
              </a:rPr>
              <a:pPr/>
              <a:t>4</a:t>
            </a:fld>
            <a:endParaRPr lang="nl-NL" altLang="en-US" sz="1200">
              <a:latin typeface="Lucida Sans Unicode" pitchFamily="34" charset="0"/>
            </a:endParaRPr>
          </a:p>
        </p:txBody>
      </p:sp>
      <p:sp>
        <p:nvSpPr>
          <p:cNvPr id="104451" name="Rectangle 2"/>
          <p:cNvSpPr>
            <a:spLocks noGrp="1" noChangeArrowheads="1"/>
          </p:cNvSpPr>
          <p:nvPr>
            <p:ph type="title"/>
          </p:nvPr>
        </p:nvSpPr>
        <p:spPr>
          <a:xfrm>
            <a:off x="2052638" y="490538"/>
            <a:ext cx="4030662" cy="635000"/>
          </a:xfrm>
        </p:spPr>
        <p:txBody>
          <a:bodyPr>
            <a:normAutofit fontScale="90000"/>
          </a:bodyPr>
          <a:lstStyle/>
          <a:p>
            <a:pPr eaLnBrk="1" hangingPunct="1"/>
            <a:r>
              <a:rPr lang="en-US" altLang="en-US" sz="3600">
                <a:solidFill>
                  <a:srgbClr val="0000FF"/>
                </a:solidFill>
              </a:rPr>
              <a:t>Peer-to-peer</a:t>
            </a:r>
          </a:p>
        </p:txBody>
      </p:sp>
      <p:pic>
        <p:nvPicPr>
          <p:cNvPr id="104452"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49338" y="3332163"/>
            <a:ext cx="7183437" cy="2608262"/>
          </a:xfrm>
          <a:noFill/>
        </p:spPr>
      </p:pic>
      <p:sp>
        <p:nvSpPr>
          <p:cNvPr id="104453" name="Rectangle 4"/>
          <p:cNvSpPr>
            <a:spLocks noChangeArrowheads="1"/>
          </p:cNvSpPr>
          <p:nvPr/>
        </p:nvSpPr>
        <p:spPr bwMode="auto">
          <a:xfrm>
            <a:off x="762000" y="1219200"/>
            <a:ext cx="7848600"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endParaRPr lang="en-US" altLang="en-US" sz="2800" b="1">
              <a:solidFill>
                <a:srgbClr val="FFFF00"/>
              </a:solidFill>
              <a:latin typeface="Verdana" pitchFamily="34" charset="0"/>
            </a:endParaRPr>
          </a:p>
          <a:p>
            <a:r>
              <a:rPr lang="en-US" altLang="en-US" sz="2400">
                <a:solidFill>
                  <a:srgbClr val="0000FF"/>
                </a:solidFill>
                <a:latin typeface="Verdana" pitchFamily="34" charset="0"/>
              </a:rPr>
              <a:t>QA:</a:t>
            </a:r>
            <a:r>
              <a:rPr lang="en-US" altLang="en-US" sz="2400">
                <a:latin typeface="Verdana" pitchFamily="34" charset="0"/>
              </a:rPr>
              <a:t> Resource utilization, robustness</a:t>
            </a:r>
          </a:p>
          <a:p>
            <a:r>
              <a:rPr lang="en-US" altLang="en-US" sz="2400">
                <a:solidFill>
                  <a:srgbClr val="0000FF"/>
                </a:solidFill>
                <a:latin typeface="Verdana" pitchFamily="34" charset="0"/>
              </a:rPr>
              <a:t>Issues:</a:t>
            </a:r>
            <a:r>
              <a:rPr lang="en-US" altLang="en-US" sz="2400">
                <a:solidFill>
                  <a:srgbClr val="FFFF00"/>
                </a:solidFill>
                <a:latin typeface="Verdana" pitchFamily="34" charset="0"/>
              </a:rPr>
              <a:t> </a:t>
            </a:r>
            <a:r>
              <a:rPr lang="en-US" altLang="en-US" sz="2400">
                <a:latin typeface="Verdana" pitchFamily="34" charset="0"/>
              </a:rPr>
              <a:t>Complex control and algorithms</a:t>
            </a:r>
          </a:p>
        </p:txBody>
      </p:sp>
      <p:sp>
        <p:nvSpPr>
          <p:cNvPr id="104454" name="Rectangle 5"/>
          <p:cNvSpPr>
            <a:spLocks noChangeArrowheads="1"/>
          </p:cNvSpPr>
          <p:nvPr/>
        </p:nvSpPr>
        <p:spPr bwMode="auto">
          <a:xfrm>
            <a:off x="4114800" y="76200"/>
            <a:ext cx="492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en-US" sz="1400" b="1">
                <a:latin typeface="Tahoma" pitchFamily="34" charset="0"/>
              </a:rPr>
              <a:t>Independent components/</a:t>
            </a:r>
            <a:r>
              <a:rPr lang="en-US" altLang="en-US" sz="1400" b="1">
                <a:solidFill>
                  <a:srgbClr val="FFFF00"/>
                </a:solidFill>
                <a:latin typeface="Tahoma" pitchFamily="34" charset="0"/>
              </a:rPr>
              <a:t>Communicating processes</a:t>
            </a:r>
          </a:p>
        </p:txBody>
      </p:sp>
    </p:spTree>
    <p:extLst>
      <p:ext uri="{BB962C8B-B14F-4D97-AF65-F5344CB8AC3E}">
        <p14:creationId xmlns:p14="http://schemas.microsoft.com/office/powerpoint/2010/main" val="227735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B06EDFCA-1243-409C-938B-42FA95A6DE28}" type="slidenum">
              <a:rPr lang="nl-NL" altLang="en-US" sz="1200">
                <a:latin typeface="Lucida Sans Unicode" pitchFamily="34" charset="0"/>
              </a:rPr>
              <a:pPr/>
              <a:t>5</a:t>
            </a:fld>
            <a:endParaRPr lang="nl-NL" altLang="en-US" sz="1200">
              <a:latin typeface="Lucida Sans Unicode" pitchFamily="34" charset="0"/>
            </a:endParaRPr>
          </a:p>
        </p:txBody>
      </p:sp>
      <p:sp>
        <p:nvSpPr>
          <p:cNvPr id="106500" name="Rectangle 2"/>
          <p:cNvSpPr>
            <a:spLocks noGrp="1" noChangeArrowheads="1"/>
          </p:cNvSpPr>
          <p:nvPr>
            <p:ph type="title"/>
          </p:nvPr>
        </p:nvSpPr>
        <p:spPr>
          <a:xfrm>
            <a:off x="1584325" y="263525"/>
            <a:ext cx="4495800" cy="609600"/>
          </a:xfrm>
        </p:spPr>
        <p:txBody>
          <a:bodyPr>
            <a:normAutofit fontScale="90000"/>
          </a:bodyPr>
          <a:lstStyle/>
          <a:p>
            <a:pPr eaLnBrk="1" hangingPunct="1"/>
            <a:r>
              <a:rPr lang="en-US" altLang="en-US" sz="3600">
                <a:solidFill>
                  <a:srgbClr val="0000FF"/>
                </a:solidFill>
              </a:rPr>
              <a:t>Client/Server</a:t>
            </a:r>
            <a:endParaRPr lang="en-US" altLang="en-US" sz="3600" i="1">
              <a:solidFill>
                <a:srgbClr val="0000FF"/>
              </a:solidFill>
            </a:endParaRPr>
          </a:p>
        </p:txBody>
      </p:sp>
      <p:pic>
        <p:nvPicPr>
          <p:cNvPr id="10650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962400" y="1163638"/>
            <a:ext cx="5181600" cy="3103562"/>
          </a:xfrm>
          <a:noFill/>
        </p:spPr>
      </p:pic>
      <p:sp>
        <p:nvSpPr>
          <p:cNvPr id="1039364" name="Rectangle 4"/>
          <p:cNvSpPr>
            <a:spLocks noChangeArrowheads="1"/>
          </p:cNvSpPr>
          <p:nvPr/>
        </p:nvSpPr>
        <p:spPr bwMode="auto">
          <a:xfrm>
            <a:off x="457200" y="4175125"/>
            <a:ext cx="74676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57200" indent="-457200"/>
            <a:r>
              <a:rPr lang="en-US" altLang="en-US" b="1">
                <a:latin typeface="Verdana" pitchFamily="34" charset="0"/>
              </a:rPr>
              <a:t>Some Features</a:t>
            </a:r>
          </a:p>
          <a:p>
            <a:pPr marL="457200" indent="-457200">
              <a:buFontTx/>
              <a:buChar char="•"/>
            </a:pPr>
            <a:r>
              <a:rPr lang="en-US" altLang="en-US">
                <a:solidFill>
                  <a:srgbClr val="0000FF"/>
                </a:solidFill>
                <a:latin typeface="Verdana" pitchFamily="34" charset="0"/>
              </a:rPr>
              <a:t>Client-server ? master-slave</a:t>
            </a:r>
          </a:p>
          <a:p>
            <a:pPr marL="457200" indent="-457200">
              <a:buFontTx/>
              <a:buChar char="•"/>
            </a:pPr>
            <a:r>
              <a:rPr lang="en-US" altLang="en-US">
                <a:solidFill>
                  <a:srgbClr val="FF0000"/>
                </a:solidFill>
                <a:latin typeface="Verdana" pitchFamily="34" charset="0"/>
              </a:rPr>
              <a:t>polling or interrupt driven</a:t>
            </a:r>
          </a:p>
          <a:p>
            <a:pPr marL="457200" indent="-457200">
              <a:buFontTx/>
              <a:buChar char="•"/>
            </a:pPr>
            <a:r>
              <a:rPr lang="en-US" altLang="en-US">
                <a:solidFill>
                  <a:srgbClr val="0000FF"/>
                </a:solidFill>
                <a:latin typeface="Verdana" pitchFamily="34" charset="0"/>
              </a:rPr>
              <a:t>no communication between clients</a:t>
            </a:r>
          </a:p>
          <a:p>
            <a:pPr marL="457200" indent="-457200">
              <a:buFontTx/>
              <a:buChar char="•"/>
            </a:pPr>
            <a:r>
              <a:rPr lang="en-US" altLang="en-US">
                <a:solidFill>
                  <a:srgbClr val="FF0000"/>
                </a:solidFill>
                <a:latin typeface="Verdana" pitchFamily="34" charset="0"/>
              </a:rPr>
              <a:t>not appropriate for distributed systems</a:t>
            </a:r>
          </a:p>
          <a:p>
            <a:pPr marL="457200" indent="-457200">
              <a:buFontTx/>
              <a:buChar char="•"/>
            </a:pPr>
            <a:r>
              <a:rPr lang="en-US" altLang="en-US">
                <a:latin typeface="Verdana" pitchFamily="34" charset="0"/>
              </a:rPr>
              <a:t>File server, web server, network server, ftp server, e-mail server, NC▪</a:t>
            </a:r>
          </a:p>
        </p:txBody>
      </p:sp>
      <p:sp>
        <p:nvSpPr>
          <p:cNvPr id="1039365" name="Rectangle 5"/>
          <p:cNvSpPr>
            <a:spLocks noChangeArrowheads="1"/>
          </p:cNvSpPr>
          <p:nvPr/>
        </p:nvSpPr>
        <p:spPr bwMode="auto">
          <a:xfrm>
            <a:off x="381000" y="1085850"/>
            <a:ext cx="36576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r>
              <a:rPr lang="en-US" altLang="en-US" sz="2400" b="1">
                <a:solidFill>
                  <a:srgbClr val="0000FF"/>
                </a:solidFill>
                <a:latin typeface="Tahoma" pitchFamily="34" charset="0"/>
              </a:rPr>
              <a:t>Client/Server [n-tier]</a:t>
            </a:r>
          </a:p>
          <a:p>
            <a:endParaRPr lang="en-US" altLang="en-US" sz="2400" b="1">
              <a:solidFill>
                <a:srgbClr val="0000FF"/>
              </a:solidFill>
              <a:latin typeface="Tahoma" pitchFamily="34" charset="0"/>
            </a:endParaRPr>
          </a:p>
          <a:p>
            <a:r>
              <a:rPr lang="en-US" altLang="en-US" sz="2400" b="1">
                <a:solidFill>
                  <a:srgbClr val="FF0000"/>
                </a:solidFill>
                <a:latin typeface="Tahoma" pitchFamily="34" charset="0"/>
              </a:rPr>
              <a:t>QA:</a:t>
            </a:r>
            <a:r>
              <a:rPr lang="en-US" altLang="en-US" sz="2400">
                <a:latin typeface="Tahoma" pitchFamily="34" charset="0"/>
              </a:rPr>
              <a:t> Efficient use of resources, generalizes</a:t>
            </a:r>
          </a:p>
          <a:p>
            <a:endParaRPr lang="en-US" altLang="en-US" sz="2400">
              <a:latin typeface="Tahoma" pitchFamily="34" charset="0"/>
            </a:endParaRPr>
          </a:p>
          <a:p>
            <a:r>
              <a:rPr lang="en-US" altLang="en-US" sz="2400" b="1">
                <a:solidFill>
                  <a:srgbClr val="FF0000"/>
                </a:solidFill>
                <a:latin typeface="Tahoma" pitchFamily="34" charset="0"/>
              </a:rPr>
              <a:t>Issues:</a:t>
            </a:r>
            <a:r>
              <a:rPr lang="en-US" altLang="en-US" sz="2400">
                <a:latin typeface="Tahoma" pitchFamily="34" charset="0"/>
              </a:rPr>
              <a:t> Explicit identity binding</a:t>
            </a:r>
          </a:p>
        </p:txBody>
      </p:sp>
      <p:sp>
        <p:nvSpPr>
          <p:cNvPr id="106504" name="Rectangle 6"/>
          <p:cNvSpPr>
            <a:spLocks noChangeArrowheads="1"/>
          </p:cNvSpPr>
          <p:nvPr/>
        </p:nvSpPr>
        <p:spPr bwMode="auto">
          <a:xfrm>
            <a:off x="4114800" y="76200"/>
            <a:ext cx="492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en-US" sz="1400" b="1">
                <a:latin typeface="Tahoma" pitchFamily="34" charset="0"/>
              </a:rPr>
              <a:t>Independent components/</a:t>
            </a:r>
            <a:r>
              <a:rPr lang="en-US" altLang="en-US" sz="1400" b="1">
                <a:solidFill>
                  <a:srgbClr val="FFFF00"/>
                </a:solidFill>
                <a:latin typeface="Tahoma" pitchFamily="34" charset="0"/>
              </a:rPr>
              <a:t>Communicating processes</a:t>
            </a:r>
          </a:p>
        </p:txBody>
      </p:sp>
    </p:spTree>
    <p:extLst>
      <p:ext uri="{BB962C8B-B14F-4D97-AF65-F5344CB8AC3E}">
        <p14:creationId xmlns:p14="http://schemas.microsoft.com/office/powerpoint/2010/main" val="859348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9365">
                                            <p:txEl>
                                              <p:pRg st="0" end="0"/>
                                            </p:txEl>
                                          </p:spTgt>
                                        </p:tgtEl>
                                        <p:attrNameLst>
                                          <p:attrName>style.visibility</p:attrName>
                                        </p:attrNameLst>
                                      </p:cBhvr>
                                      <p:to>
                                        <p:strVal val="visible"/>
                                      </p:to>
                                    </p:set>
                                    <p:animEffect transition="in" filter="wipe(left)">
                                      <p:cBhvr>
                                        <p:cTn id="7" dur="500"/>
                                        <p:tgtEl>
                                          <p:spTgt spid="10393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9365">
                                            <p:txEl>
                                              <p:pRg st="2" end="2"/>
                                            </p:txEl>
                                          </p:spTgt>
                                        </p:tgtEl>
                                        <p:attrNameLst>
                                          <p:attrName>style.visibility</p:attrName>
                                        </p:attrNameLst>
                                      </p:cBhvr>
                                      <p:to>
                                        <p:strVal val="visible"/>
                                      </p:to>
                                    </p:set>
                                    <p:animEffect transition="in" filter="wipe(left)">
                                      <p:cBhvr>
                                        <p:cTn id="12" dur="500"/>
                                        <p:tgtEl>
                                          <p:spTgt spid="103936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9365">
                                            <p:txEl>
                                              <p:pRg st="4" end="4"/>
                                            </p:txEl>
                                          </p:spTgt>
                                        </p:tgtEl>
                                        <p:attrNameLst>
                                          <p:attrName>style.visibility</p:attrName>
                                        </p:attrNameLst>
                                      </p:cBhvr>
                                      <p:to>
                                        <p:strVal val="visible"/>
                                      </p:to>
                                    </p:set>
                                    <p:animEffect transition="in" filter="wipe(left)">
                                      <p:cBhvr>
                                        <p:cTn id="17" dur="500"/>
                                        <p:tgtEl>
                                          <p:spTgt spid="103936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39364">
                                            <p:txEl>
                                              <p:pRg st="0" end="0"/>
                                            </p:txEl>
                                          </p:spTgt>
                                        </p:tgtEl>
                                        <p:attrNameLst>
                                          <p:attrName>style.visibility</p:attrName>
                                        </p:attrNameLst>
                                      </p:cBhvr>
                                      <p:to>
                                        <p:strVal val="visible"/>
                                      </p:to>
                                    </p:set>
                                    <p:animEffect transition="in" filter="wipe(down)">
                                      <p:cBhvr>
                                        <p:cTn id="22" dur="500"/>
                                        <p:tgtEl>
                                          <p:spTgt spid="103936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39364">
                                            <p:txEl>
                                              <p:pRg st="1" end="1"/>
                                            </p:txEl>
                                          </p:spTgt>
                                        </p:tgtEl>
                                        <p:attrNameLst>
                                          <p:attrName>style.visibility</p:attrName>
                                        </p:attrNameLst>
                                      </p:cBhvr>
                                      <p:to>
                                        <p:strVal val="visible"/>
                                      </p:to>
                                    </p:set>
                                    <p:animEffect transition="in" filter="wipe(down)">
                                      <p:cBhvr>
                                        <p:cTn id="27" dur="500"/>
                                        <p:tgtEl>
                                          <p:spTgt spid="1039364">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39364">
                                            <p:txEl>
                                              <p:pRg st="2" end="2"/>
                                            </p:txEl>
                                          </p:spTgt>
                                        </p:tgtEl>
                                        <p:attrNameLst>
                                          <p:attrName>style.visibility</p:attrName>
                                        </p:attrNameLst>
                                      </p:cBhvr>
                                      <p:to>
                                        <p:strVal val="visible"/>
                                      </p:to>
                                    </p:set>
                                    <p:animEffect transition="in" filter="wipe(down)">
                                      <p:cBhvr>
                                        <p:cTn id="32" dur="500"/>
                                        <p:tgtEl>
                                          <p:spTgt spid="1039364">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39364">
                                            <p:txEl>
                                              <p:pRg st="3" end="3"/>
                                            </p:txEl>
                                          </p:spTgt>
                                        </p:tgtEl>
                                        <p:attrNameLst>
                                          <p:attrName>style.visibility</p:attrName>
                                        </p:attrNameLst>
                                      </p:cBhvr>
                                      <p:to>
                                        <p:strVal val="visible"/>
                                      </p:to>
                                    </p:set>
                                    <p:animEffect transition="in" filter="wipe(down)">
                                      <p:cBhvr>
                                        <p:cTn id="37" dur="500"/>
                                        <p:tgtEl>
                                          <p:spTgt spid="1039364">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39364">
                                            <p:txEl>
                                              <p:pRg st="4" end="4"/>
                                            </p:txEl>
                                          </p:spTgt>
                                        </p:tgtEl>
                                        <p:attrNameLst>
                                          <p:attrName>style.visibility</p:attrName>
                                        </p:attrNameLst>
                                      </p:cBhvr>
                                      <p:to>
                                        <p:strVal val="visible"/>
                                      </p:to>
                                    </p:set>
                                    <p:animEffect transition="in" filter="wipe(down)">
                                      <p:cBhvr>
                                        <p:cTn id="42" dur="500"/>
                                        <p:tgtEl>
                                          <p:spTgt spid="1039364">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39364">
                                            <p:txEl>
                                              <p:pRg st="5" end="5"/>
                                            </p:txEl>
                                          </p:spTgt>
                                        </p:tgtEl>
                                        <p:attrNameLst>
                                          <p:attrName>style.visibility</p:attrName>
                                        </p:attrNameLst>
                                      </p:cBhvr>
                                      <p:to>
                                        <p:strVal val="visible"/>
                                      </p:to>
                                    </p:set>
                                    <p:animEffect transition="in" filter="wipe(down)">
                                      <p:cBhvr>
                                        <p:cTn id="47" dur="500"/>
                                        <p:tgtEl>
                                          <p:spTgt spid="103936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364" grpId="0" build="p"/>
      <p:bldP spid="103936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7734E172-CAA3-4C83-8EB4-C5FC1B2BB6D4}" type="slidenum">
              <a:rPr lang="nl-NL" altLang="en-US" sz="1200">
                <a:latin typeface="Lucida Sans Unicode" pitchFamily="34" charset="0"/>
              </a:rPr>
              <a:pPr/>
              <a:t>6</a:t>
            </a:fld>
            <a:endParaRPr lang="nl-NL" altLang="en-US" sz="1200">
              <a:latin typeface="Lucida Sans Unicode" pitchFamily="34" charset="0"/>
            </a:endParaRPr>
          </a:p>
        </p:txBody>
      </p:sp>
      <p:sp>
        <p:nvSpPr>
          <p:cNvPr id="108547" name="Rectangle 2"/>
          <p:cNvSpPr>
            <a:spLocks noGrp="1" noChangeArrowheads="1"/>
          </p:cNvSpPr>
          <p:nvPr>
            <p:ph type="title"/>
          </p:nvPr>
        </p:nvSpPr>
        <p:spPr>
          <a:xfrm>
            <a:off x="1836738" y="728663"/>
            <a:ext cx="5400675" cy="762000"/>
          </a:xfrm>
        </p:spPr>
        <p:txBody>
          <a:bodyPr>
            <a:normAutofit fontScale="90000"/>
          </a:bodyPr>
          <a:lstStyle/>
          <a:p>
            <a:pPr eaLnBrk="1" hangingPunct="1"/>
            <a:r>
              <a:rPr lang="en-US" altLang="en-US" sz="4800" i="1"/>
              <a:t>Middleware</a:t>
            </a:r>
            <a:endParaRPr lang="en-US" altLang="en-US" sz="4800"/>
          </a:p>
        </p:txBody>
      </p:sp>
      <p:grpSp>
        <p:nvGrpSpPr>
          <p:cNvPr id="108548" name="Group 3"/>
          <p:cNvGrpSpPr>
            <a:grpSpLocks/>
          </p:cNvGrpSpPr>
          <p:nvPr/>
        </p:nvGrpSpPr>
        <p:grpSpPr bwMode="auto">
          <a:xfrm>
            <a:off x="2133600" y="2667000"/>
            <a:ext cx="4354513" cy="1612900"/>
            <a:chOff x="1920" y="1584"/>
            <a:chExt cx="2743" cy="1016"/>
          </a:xfrm>
        </p:grpSpPr>
        <p:sp>
          <p:nvSpPr>
            <p:cNvPr id="108552" name="Rectangle 4"/>
            <p:cNvSpPr>
              <a:spLocks noChangeArrowheads="1"/>
            </p:cNvSpPr>
            <p:nvPr/>
          </p:nvSpPr>
          <p:spPr bwMode="auto">
            <a:xfrm>
              <a:off x="1923" y="1632"/>
              <a:ext cx="573" cy="296"/>
            </a:xfrm>
            <a:prstGeom prst="rect">
              <a:avLst/>
            </a:prstGeom>
            <a:solidFill>
              <a:srgbClr val="FFFFFF"/>
            </a:solidFill>
            <a:ln w="12700">
              <a:solidFill>
                <a:schemeClr val="tx2"/>
              </a:solidFill>
              <a:miter lim="800000"/>
              <a:headEnd type="none" w="sm" len="sm"/>
              <a:tailEnd type="none" w="sm" len="sm"/>
            </a:ln>
          </p:spPr>
          <p:txBody>
            <a:bodyPr wrap="none">
              <a:spAutoFit/>
            </a:bodyPr>
            <a:lstStyle/>
            <a:p>
              <a:pPr eaLnBrk="1" hangingPunct="1"/>
              <a:r>
                <a:rPr lang="en-US" altLang="en-US" sz="2400">
                  <a:solidFill>
                    <a:srgbClr val="FF0000"/>
                  </a:solidFill>
                </a:rPr>
                <a:t>client</a:t>
              </a:r>
            </a:p>
          </p:txBody>
        </p:sp>
        <p:sp>
          <p:nvSpPr>
            <p:cNvPr id="108553" name="Rectangle 5"/>
            <p:cNvSpPr>
              <a:spLocks noChangeArrowheads="1"/>
            </p:cNvSpPr>
            <p:nvPr/>
          </p:nvSpPr>
          <p:spPr bwMode="auto">
            <a:xfrm>
              <a:off x="3888" y="1584"/>
              <a:ext cx="768" cy="296"/>
            </a:xfrm>
            <a:prstGeom prst="rect">
              <a:avLst/>
            </a:prstGeom>
            <a:solidFill>
              <a:srgbClr val="FFFFFF"/>
            </a:solidFill>
            <a:ln w="12700">
              <a:solidFill>
                <a:schemeClr val="tx2"/>
              </a:solidFill>
              <a:miter lim="800000"/>
              <a:headEnd type="none" w="sm" len="sm"/>
              <a:tailEnd type="none" w="sm" len="sm"/>
            </a:ln>
          </p:spPr>
          <p:txBody>
            <a:bodyPr>
              <a:spAutoFit/>
            </a:bodyPr>
            <a:lstStyle/>
            <a:p>
              <a:pPr eaLnBrk="1" hangingPunct="1"/>
              <a:r>
                <a:rPr lang="en-US" altLang="en-US" sz="2400">
                  <a:solidFill>
                    <a:srgbClr val="FF0000"/>
                  </a:solidFill>
                </a:rPr>
                <a:t>server</a:t>
              </a:r>
            </a:p>
          </p:txBody>
        </p:sp>
        <p:sp>
          <p:nvSpPr>
            <p:cNvPr id="108554" name="Rectangle 6"/>
            <p:cNvSpPr>
              <a:spLocks noChangeArrowheads="1"/>
            </p:cNvSpPr>
            <p:nvPr/>
          </p:nvSpPr>
          <p:spPr bwMode="auto">
            <a:xfrm>
              <a:off x="1920" y="2016"/>
              <a:ext cx="487" cy="296"/>
            </a:xfrm>
            <a:prstGeom prst="rect">
              <a:avLst/>
            </a:prstGeom>
            <a:solidFill>
              <a:srgbClr val="FFFFFF"/>
            </a:solidFill>
            <a:ln w="12700">
              <a:solidFill>
                <a:schemeClr val="tx2"/>
              </a:solidFill>
              <a:miter lim="800000"/>
              <a:headEnd type="none" w="sm" len="sm"/>
              <a:tailEnd type="none" w="sm" len="sm"/>
            </a:ln>
          </p:spPr>
          <p:txBody>
            <a:bodyPr wrap="none">
              <a:spAutoFit/>
            </a:bodyPr>
            <a:lstStyle/>
            <a:p>
              <a:pPr eaLnBrk="1" hangingPunct="1"/>
              <a:r>
                <a:rPr lang="en-US" altLang="en-US" sz="2400">
                  <a:solidFill>
                    <a:srgbClr val="FF0000"/>
                  </a:solidFill>
                </a:rPr>
                <a:t>stub</a:t>
              </a:r>
            </a:p>
          </p:txBody>
        </p:sp>
        <p:sp>
          <p:nvSpPr>
            <p:cNvPr id="108555" name="Rectangle 7"/>
            <p:cNvSpPr>
              <a:spLocks noChangeArrowheads="1"/>
            </p:cNvSpPr>
            <p:nvPr/>
          </p:nvSpPr>
          <p:spPr bwMode="auto">
            <a:xfrm>
              <a:off x="4176" y="2016"/>
              <a:ext cx="487" cy="296"/>
            </a:xfrm>
            <a:prstGeom prst="rect">
              <a:avLst/>
            </a:prstGeom>
            <a:solidFill>
              <a:srgbClr val="FFFFFF"/>
            </a:solidFill>
            <a:ln w="12700">
              <a:solidFill>
                <a:schemeClr val="tx2"/>
              </a:solidFill>
              <a:miter lim="800000"/>
              <a:headEnd type="none" w="sm" len="sm"/>
              <a:tailEnd type="none" w="sm" len="sm"/>
            </a:ln>
          </p:spPr>
          <p:txBody>
            <a:bodyPr wrap="none">
              <a:spAutoFit/>
            </a:bodyPr>
            <a:lstStyle/>
            <a:p>
              <a:r>
                <a:rPr lang="en-US" altLang="en-US" sz="2400">
                  <a:solidFill>
                    <a:srgbClr val="FF0000"/>
                  </a:solidFill>
                </a:rPr>
                <a:t>stub</a:t>
              </a:r>
            </a:p>
          </p:txBody>
        </p:sp>
        <p:sp>
          <p:nvSpPr>
            <p:cNvPr id="108556" name="Rectangle 8"/>
            <p:cNvSpPr>
              <a:spLocks noChangeArrowheads="1"/>
            </p:cNvSpPr>
            <p:nvPr/>
          </p:nvSpPr>
          <p:spPr bwMode="auto">
            <a:xfrm>
              <a:off x="1920" y="2304"/>
              <a:ext cx="2736" cy="296"/>
            </a:xfrm>
            <a:prstGeom prst="rect">
              <a:avLst/>
            </a:prstGeom>
            <a:solidFill>
              <a:srgbClr val="000000"/>
            </a:solidFill>
            <a:ln w="12700">
              <a:solidFill>
                <a:schemeClr val="tx2"/>
              </a:solidFill>
              <a:miter lim="800000"/>
              <a:headEnd type="none" w="sm" len="sm"/>
              <a:tailEnd type="none" w="sm" len="sm"/>
            </a:ln>
          </p:spPr>
          <p:txBody>
            <a:bodyPr>
              <a:spAutoFit/>
            </a:bodyPr>
            <a:lstStyle/>
            <a:p>
              <a:pPr algn="ctr"/>
              <a:r>
                <a:rPr lang="en-US" altLang="en-US" sz="2400" b="1">
                  <a:solidFill>
                    <a:srgbClr val="FF0000"/>
                  </a:solidFill>
                </a:rPr>
                <a:t>O</a:t>
              </a:r>
              <a:r>
                <a:rPr lang="en-US" altLang="en-US" sz="1800">
                  <a:solidFill>
                    <a:srgbClr val="F3DEA1"/>
                  </a:solidFill>
                  <a:latin typeface="Tahoma" pitchFamily="34" charset="0"/>
                </a:rPr>
                <a:t>bject</a:t>
              </a:r>
              <a:r>
                <a:rPr lang="en-US" altLang="en-US" sz="1800">
                  <a:latin typeface="Tahoma" pitchFamily="34" charset="0"/>
                </a:rPr>
                <a:t> </a:t>
              </a:r>
              <a:r>
                <a:rPr lang="en-US" altLang="en-US" sz="2400" b="1">
                  <a:solidFill>
                    <a:srgbClr val="FF0000"/>
                  </a:solidFill>
                </a:rPr>
                <a:t>R</a:t>
              </a:r>
              <a:r>
                <a:rPr lang="en-US" altLang="en-US" sz="1800">
                  <a:solidFill>
                    <a:srgbClr val="F3DEA1"/>
                  </a:solidFill>
                  <a:latin typeface="Tahoma" pitchFamily="34" charset="0"/>
                </a:rPr>
                <a:t>equest</a:t>
              </a:r>
              <a:r>
                <a:rPr lang="en-US" altLang="en-US" sz="2400" b="1">
                  <a:solidFill>
                    <a:srgbClr val="FF0000"/>
                  </a:solidFill>
                </a:rPr>
                <a:t> B</a:t>
              </a:r>
              <a:r>
                <a:rPr lang="en-US" altLang="en-US" sz="1800">
                  <a:solidFill>
                    <a:srgbClr val="F3DEA1"/>
                  </a:solidFill>
                  <a:latin typeface="Tahoma" pitchFamily="34" charset="0"/>
                </a:rPr>
                <a:t>roker</a:t>
              </a:r>
              <a:endParaRPr lang="en-US" altLang="en-US" sz="2400" b="1">
                <a:solidFill>
                  <a:srgbClr val="F3DEA1"/>
                </a:solidFill>
              </a:endParaRPr>
            </a:p>
          </p:txBody>
        </p:sp>
      </p:grpSp>
      <p:sp>
        <p:nvSpPr>
          <p:cNvPr id="1041417" name="Rectangle 9"/>
          <p:cNvSpPr>
            <a:spLocks noChangeArrowheads="1"/>
          </p:cNvSpPr>
          <p:nvPr/>
        </p:nvSpPr>
        <p:spPr bwMode="auto">
          <a:xfrm>
            <a:off x="3581400" y="4724400"/>
            <a:ext cx="2133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r>
              <a:rPr lang="en-US" altLang="en-US" sz="2800" b="1">
                <a:solidFill>
                  <a:srgbClr val="0000FF"/>
                </a:solidFill>
                <a:latin typeface="Tahoma" pitchFamily="34" charset="0"/>
              </a:rPr>
              <a:t>CORBA</a:t>
            </a:r>
          </a:p>
          <a:p>
            <a:r>
              <a:rPr lang="en-US" altLang="en-US" sz="2800" b="1">
                <a:solidFill>
                  <a:srgbClr val="0000FF"/>
                </a:solidFill>
                <a:latin typeface="Tahoma" pitchFamily="34" charset="0"/>
              </a:rPr>
              <a:t>DCOM</a:t>
            </a:r>
          </a:p>
          <a:p>
            <a:r>
              <a:rPr lang="en-US" altLang="en-US" sz="2800" b="1">
                <a:solidFill>
                  <a:srgbClr val="0000FF"/>
                </a:solidFill>
                <a:latin typeface="Tahoma" pitchFamily="34" charset="0"/>
              </a:rPr>
              <a:t>RMI</a:t>
            </a:r>
          </a:p>
        </p:txBody>
      </p:sp>
      <p:sp>
        <p:nvSpPr>
          <p:cNvPr id="108550" name="Rectangle 10"/>
          <p:cNvSpPr>
            <a:spLocks noChangeArrowheads="1"/>
          </p:cNvSpPr>
          <p:nvPr/>
        </p:nvSpPr>
        <p:spPr bwMode="auto">
          <a:xfrm>
            <a:off x="4114800" y="76200"/>
            <a:ext cx="492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en-US" sz="1400" b="1">
                <a:latin typeface="Tahoma" pitchFamily="34" charset="0"/>
              </a:rPr>
              <a:t>Independent components/</a:t>
            </a:r>
            <a:r>
              <a:rPr lang="en-US" altLang="en-US" sz="1400" b="1">
                <a:solidFill>
                  <a:srgbClr val="FFFF00"/>
                </a:solidFill>
                <a:latin typeface="Tahoma" pitchFamily="34" charset="0"/>
              </a:rPr>
              <a:t>Communicating processes</a:t>
            </a:r>
          </a:p>
        </p:txBody>
      </p:sp>
    </p:spTree>
    <p:extLst>
      <p:ext uri="{BB962C8B-B14F-4D97-AF65-F5344CB8AC3E}">
        <p14:creationId xmlns:p14="http://schemas.microsoft.com/office/powerpoint/2010/main" val="403034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1417"/>
                                        </p:tgtEl>
                                        <p:attrNameLst>
                                          <p:attrName>style.visibility</p:attrName>
                                        </p:attrNameLst>
                                      </p:cBhvr>
                                      <p:to>
                                        <p:strVal val="visible"/>
                                      </p:to>
                                    </p:set>
                                    <p:animEffect transition="in" filter="wipe(down)">
                                      <p:cBhvr>
                                        <p:cTn id="7" dur="500"/>
                                        <p:tgtEl>
                                          <p:spTgt spid="1041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4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D2C425CD-9F95-4CE0-98A5-7A79452CC0DC}" type="slidenum">
              <a:rPr lang="nl-NL" altLang="en-US" sz="1200">
                <a:latin typeface="Lucida Sans Unicode" pitchFamily="34" charset="0"/>
              </a:rPr>
              <a:pPr/>
              <a:t>7</a:t>
            </a:fld>
            <a:endParaRPr lang="nl-NL" altLang="en-US" sz="1200">
              <a:latin typeface="Lucida Sans Unicode" pitchFamily="34" charset="0"/>
            </a:endParaRPr>
          </a:p>
        </p:txBody>
      </p:sp>
      <p:sp>
        <p:nvSpPr>
          <p:cNvPr id="110595" name="Rectangle 2"/>
          <p:cNvSpPr>
            <a:spLocks noGrp="1" noChangeArrowheads="1"/>
          </p:cNvSpPr>
          <p:nvPr>
            <p:ph type="title"/>
          </p:nvPr>
        </p:nvSpPr>
        <p:spPr>
          <a:xfrm>
            <a:off x="663575" y="417513"/>
            <a:ext cx="6861175" cy="1066800"/>
          </a:xfrm>
        </p:spPr>
        <p:txBody>
          <a:bodyPr/>
          <a:lstStyle/>
          <a:p>
            <a:pPr eaLnBrk="1" hangingPunct="1"/>
            <a:r>
              <a:rPr lang="en-US" altLang="en-US" sz="3200" i="1"/>
              <a:t>Multi -master-slave</a:t>
            </a:r>
            <a:endParaRPr lang="en-US" altLang="en-US" sz="3200"/>
          </a:p>
        </p:txBody>
      </p:sp>
      <p:pic>
        <p:nvPicPr>
          <p:cNvPr id="110596"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43000" y="1785938"/>
            <a:ext cx="6781800" cy="4462462"/>
          </a:xfrm>
          <a:noFill/>
        </p:spPr>
      </p:pic>
      <p:sp>
        <p:nvSpPr>
          <p:cNvPr id="110597" name="Rectangle 4"/>
          <p:cNvSpPr>
            <a:spLocks noChangeArrowheads="1"/>
          </p:cNvSpPr>
          <p:nvPr/>
        </p:nvSpPr>
        <p:spPr bwMode="auto">
          <a:xfrm>
            <a:off x="4114800" y="76200"/>
            <a:ext cx="492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en-US" sz="1400" b="1">
                <a:latin typeface="Tahoma" pitchFamily="34" charset="0"/>
              </a:rPr>
              <a:t>Independent components/</a:t>
            </a:r>
            <a:r>
              <a:rPr lang="en-US" altLang="en-US" sz="1400" b="1">
                <a:solidFill>
                  <a:srgbClr val="FFFF00"/>
                </a:solidFill>
                <a:latin typeface="Tahoma" pitchFamily="34" charset="0"/>
              </a:rPr>
              <a:t>Communicating processes</a:t>
            </a:r>
          </a:p>
        </p:txBody>
      </p:sp>
    </p:spTree>
    <p:extLst>
      <p:ext uri="{BB962C8B-B14F-4D97-AF65-F5344CB8AC3E}">
        <p14:creationId xmlns:p14="http://schemas.microsoft.com/office/powerpoint/2010/main" val="2291810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638B6D2D-7A96-4696-9B45-A67AE84ADEFD}" type="slidenum">
              <a:rPr lang="nl-NL" altLang="en-US" sz="1200">
                <a:latin typeface="Lucida Sans Unicode" pitchFamily="34" charset="0"/>
              </a:rPr>
              <a:pPr/>
              <a:t>8</a:t>
            </a:fld>
            <a:endParaRPr lang="nl-NL" altLang="en-US" sz="1200">
              <a:latin typeface="Lucida Sans Unicode" pitchFamily="34" charset="0"/>
            </a:endParaRPr>
          </a:p>
        </p:txBody>
      </p:sp>
      <p:sp>
        <p:nvSpPr>
          <p:cNvPr id="112643" name="Rectangle 2"/>
          <p:cNvSpPr>
            <a:spLocks noGrp="1" noChangeArrowheads="1"/>
          </p:cNvSpPr>
          <p:nvPr>
            <p:ph type="title"/>
          </p:nvPr>
        </p:nvSpPr>
        <p:spPr>
          <a:xfrm>
            <a:off x="2362200" y="106363"/>
            <a:ext cx="4724400" cy="838200"/>
          </a:xfrm>
        </p:spPr>
        <p:txBody>
          <a:bodyPr>
            <a:normAutofit fontScale="90000"/>
          </a:bodyPr>
          <a:lstStyle/>
          <a:p>
            <a:pPr eaLnBrk="1" hangingPunct="1"/>
            <a:r>
              <a:rPr lang="en-US" altLang="en-US" sz="6000" b="0">
                <a:solidFill>
                  <a:schemeClr val="tx1"/>
                </a:solidFill>
              </a:rPr>
              <a:t>Data-flow</a:t>
            </a:r>
            <a:endParaRPr lang="en-US" altLang="en-US" sz="6000" b="0">
              <a:solidFill>
                <a:srgbClr val="FFFF00"/>
              </a:solidFill>
            </a:endParaRPr>
          </a:p>
        </p:txBody>
      </p:sp>
      <p:sp>
        <p:nvSpPr>
          <p:cNvPr id="1047555" name="Rectangle 3"/>
          <p:cNvSpPr>
            <a:spLocks noChangeArrowheads="1"/>
          </p:cNvSpPr>
          <p:nvPr/>
        </p:nvSpPr>
        <p:spPr bwMode="auto">
          <a:xfrm>
            <a:off x="533400" y="1066800"/>
            <a:ext cx="7086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57200" indent="-457200">
              <a:buFontTx/>
              <a:buAutoNum type="arabicParenBoth"/>
            </a:pPr>
            <a:r>
              <a:rPr lang="en-US" altLang="en-US" sz="2400" b="1">
                <a:solidFill>
                  <a:srgbClr val="FF0000"/>
                </a:solidFill>
                <a:latin typeface="Verdana" pitchFamily="34" charset="0"/>
              </a:rPr>
              <a:t> Batch-sequential</a:t>
            </a:r>
            <a:r>
              <a:rPr lang="en-US" altLang="en-US" sz="2400" b="1">
                <a:latin typeface="Verdana" pitchFamily="34" charset="0"/>
              </a:rPr>
              <a:t> </a:t>
            </a:r>
            <a:r>
              <a:rPr lang="en-US" altLang="en-US" sz="2400">
                <a:latin typeface="Verdana" pitchFamily="34" charset="0"/>
              </a:rPr>
              <a:t>and </a:t>
            </a:r>
          </a:p>
          <a:p>
            <a:pPr marL="457200" indent="-457200">
              <a:buFontTx/>
              <a:buAutoNum type="arabicParenBoth"/>
            </a:pPr>
            <a:r>
              <a:rPr lang="en-US" altLang="en-US" sz="2400" b="1">
                <a:solidFill>
                  <a:srgbClr val="FF0000"/>
                </a:solidFill>
                <a:latin typeface="Verdana" pitchFamily="34" charset="0"/>
              </a:rPr>
              <a:t> Pipes-and-filters</a:t>
            </a:r>
          </a:p>
          <a:p>
            <a:pPr marL="457200" indent="-457200"/>
            <a:endParaRPr lang="en-US" altLang="en-US" sz="2400" b="1">
              <a:solidFill>
                <a:srgbClr val="FF0000"/>
              </a:solidFill>
              <a:latin typeface="Verdana" pitchFamily="34" charset="0"/>
            </a:endParaRPr>
          </a:p>
          <a:p>
            <a:pPr marL="457200" indent="-457200"/>
            <a:r>
              <a:rPr lang="en-US" altLang="en-US" sz="2400" b="1">
                <a:solidFill>
                  <a:srgbClr val="FF0000"/>
                </a:solidFill>
                <a:latin typeface="Verdana" pitchFamily="34" charset="0"/>
              </a:rPr>
              <a:t>QA:</a:t>
            </a:r>
            <a:r>
              <a:rPr lang="en-US" altLang="en-US" sz="2400">
                <a:solidFill>
                  <a:srgbClr val="FF0000"/>
                </a:solidFill>
                <a:latin typeface="Verdana" pitchFamily="34" charset="0"/>
              </a:rPr>
              <a:t> </a:t>
            </a:r>
            <a:r>
              <a:rPr lang="en-US" altLang="en-US" sz="2400">
                <a:latin typeface="Verdana" pitchFamily="34" charset="0"/>
              </a:rPr>
              <a:t>Modifiability, Reusability</a:t>
            </a:r>
          </a:p>
        </p:txBody>
      </p:sp>
      <p:sp>
        <p:nvSpPr>
          <p:cNvPr id="1047556" name="Rectangle 4"/>
          <p:cNvSpPr>
            <a:spLocks noChangeArrowheads="1"/>
          </p:cNvSpPr>
          <p:nvPr/>
        </p:nvSpPr>
        <p:spPr bwMode="auto">
          <a:xfrm>
            <a:off x="533400" y="2768600"/>
            <a:ext cx="3871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en-US" sz="2800" b="1">
                <a:solidFill>
                  <a:srgbClr val="0000FF"/>
                </a:solidFill>
                <a:latin typeface="Tahoma" pitchFamily="34" charset="0"/>
              </a:rPr>
              <a:t>(1) Batch-sequential</a:t>
            </a:r>
          </a:p>
        </p:txBody>
      </p:sp>
      <p:grpSp>
        <p:nvGrpSpPr>
          <p:cNvPr id="2" name="Group 5"/>
          <p:cNvGrpSpPr>
            <a:grpSpLocks/>
          </p:cNvGrpSpPr>
          <p:nvPr/>
        </p:nvGrpSpPr>
        <p:grpSpPr bwMode="auto">
          <a:xfrm>
            <a:off x="457200" y="3733800"/>
            <a:ext cx="8382000" cy="1433513"/>
            <a:chOff x="288" y="2736"/>
            <a:chExt cx="5280" cy="903"/>
          </a:xfrm>
        </p:grpSpPr>
        <p:sp>
          <p:nvSpPr>
            <p:cNvPr id="112648" name="AutoShape 6"/>
            <p:cNvSpPr>
              <a:spLocks noChangeArrowheads="1"/>
            </p:cNvSpPr>
            <p:nvPr/>
          </p:nvSpPr>
          <p:spPr bwMode="auto">
            <a:xfrm>
              <a:off x="768" y="2812"/>
              <a:ext cx="720" cy="384"/>
            </a:xfrm>
            <a:prstGeom prst="flowChartAlternateProcess">
              <a:avLst/>
            </a:prstGeom>
            <a:solidFill>
              <a:srgbClr val="000000"/>
            </a:solidFill>
            <a:ln w="12700">
              <a:solidFill>
                <a:schemeClr val="tx1"/>
              </a:solidFill>
              <a:miter lim="800000"/>
              <a:headEnd type="none" w="sm" len="sm"/>
              <a:tailEnd type="none" w="sm" len="sm"/>
            </a:ln>
          </p:spPr>
          <p:txBody>
            <a:bodyPr wrap="none" anchor="ctr"/>
            <a:lstStyle/>
            <a:p>
              <a:pPr algn="ctr"/>
              <a:r>
                <a:rPr lang="en-US" altLang="en-US" sz="1800">
                  <a:solidFill>
                    <a:srgbClr val="FFFF00"/>
                  </a:solidFill>
                  <a:latin typeface="Tahoma" pitchFamily="34" charset="0"/>
                </a:rPr>
                <a:t>Validate</a:t>
              </a:r>
            </a:p>
          </p:txBody>
        </p:sp>
        <p:sp>
          <p:nvSpPr>
            <p:cNvPr id="112649" name="Line 7"/>
            <p:cNvSpPr>
              <a:spLocks noChangeShapeType="1"/>
            </p:cNvSpPr>
            <p:nvPr/>
          </p:nvSpPr>
          <p:spPr bwMode="auto">
            <a:xfrm>
              <a:off x="336" y="3004"/>
              <a:ext cx="384" cy="0"/>
            </a:xfrm>
            <a:prstGeom prst="line">
              <a:avLst/>
            </a:prstGeom>
            <a:noFill/>
            <a:ln w="25400">
              <a:solidFill>
                <a:srgbClr val="FF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2650" name="Text Box 8"/>
            <p:cNvSpPr txBox="1">
              <a:spLocks noChangeArrowheads="1"/>
            </p:cNvSpPr>
            <p:nvPr/>
          </p:nvSpPr>
          <p:spPr bwMode="auto">
            <a:xfrm>
              <a:off x="288" y="273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ltLang="en-US" sz="1800">
                  <a:latin typeface="Tahoma" pitchFamily="34" charset="0"/>
                </a:rPr>
                <a:t>Tape</a:t>
              </a:r>
            </a:p>
          </p:txBody>
        </p:sp>
        <p:sp>
          <p:nvSpPr>
            <p:cNvPr id="112651" name="AutoShape 9"/>
            <p:cNvSpPr>
              <a:spLocks noChangeArrowheads="1"/>
            </p:cNvSpPr>
            <p:nvPr/>
          </p:nvSpPr>
          <p:spPr bwMode="auto">
            <a:xfrm>
              <a:off x="1968" y="2860"/>
              <a:ext cx="720" cy="384"/>
            </a:xfrm>
            <a:prstGeom prst="flowChartAlternateProcess">
              <a:avLst/>
            </a:prstGeom>
            <a:solidFill>
              <a:srgbClr val="000000"/>
            </a:solidFill>
            <a:ln w="12700">
              <a:solidFill>
                <a:schemeClr val="tx1"/>
              </a:solidFill>
              <a:miter lim="800000"/>
              <a:headEnd type="none" w="sm" len="sm"/>
              <a:tailEnd type="none" w="sm" len="sm"/>
            </a:ln>
          </p:spPr>
          <p:txBody>
            <a:bodyPr wrap="none" anchor="ctr"/>
            <a:lstStyle/>
            <a:p>
              <a:pPr algn="ctr"/>
              <a:r>
                <a:rPr lang="en-US" altLang="en-US" sz="1800">
                  <a:solidFill>
                    <a:srgbClr val="FFFF00"/>
                  </a:solidFill>
                  <a:latin typeface="Tahoma" pitchFamily="34" charset="0"/>
                </a:rPr>
                <a:t>Sort</a:t>
              </a:r>
            </a:p>
          </p:txBody>
        </p:sp>
        <p:sp>
          <p:nvSpPr>
            <p:cNvPr id="112652" name="Line 10"/>
            <p:cNvSpPr>
              <a:spLocks noChangeShapeType="1"/>
            </p:cNvSpPr>
            <p:nvPr/>
          </p:nvSpPr>
          <p:spPr bwMode="auto">
            <a:xfrm>
              <a:off x="1536" y="3004"/>
              <a:ext cx="384" cy="0"/>
            </a:xfrm>
            <a:prstGeom prst="line">
              <a:avLst/>
            </a:prstGeom>
            <a:noFill/>
            <a:ln w="25400">
              <a:solidFill>
                <a:srgbClr val="FF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2653" name="Text Box 11"/>
            <p:cNvSpPr txBox="1">
              <a:spLocks noChangeArrowheads="1"/>
            </p:cNvSpPr>
            <p:nvPr/>
          </p:nvSpPr>
          <p:spPr bwMode="auto">
            <a:xfrm>
              <a:off x="1488" y="273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ltLang="en-US" sz="1800">
                  <a:latin typeface="Tahoma" pitchFamily="34" charset="0"/>
                </a:rPr>
                <a:t>Tape</a:t>
              </a:r>
            </a:p>
          </p:txBody>
        </p:sp>
        <p:sp>
          <p:nvSpPr>
            <p:cNvPr id="112654" name="Line 12"/>
            <p:cNvSpPr>
              <a:spLocks noChangeShapeType="1"/>
            </p:cNvSpPr>
            <p:nvPr/>
          </p:nvSpPr>
          <p:spPr bwMode="auto">
            <a:xfrm>
              <a:off x="2736" y="3032"/>
              <a:ext cx="384" cy="0"/>
            </a:xfrm>
            <a:prstGeom prst="line">
              <a:avLst/>
            </a:prstGeom>
            <a:noFill/>
            <a:ln w="25400">
              <a:solidFill>
                <a:srgbClr val="FF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2655" name="Text Box 13"/>
            <p:cNvSpPr txBox="1">
              <a:spLocks noChangeArrowheads="1"/>
            </p:cNvSpPr>
            <p:nvPr/>
          </p:nvSpPr>
          <p:spPr bwMode="auto">
            <a:xfrm>
              <a:off x="2688" y="276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ltLang="en-US" sz="1800">
                  <a:latin typeface="Tahoma" pitchFamily="34" charset="0"/>
                </a:rPr>
                <a:t>Tape</a:t>
              </a:r>
            </a:p>
          </p:txBody>
        </p:sp>
        <p:sp>
          <p:nvSpPr>
            <p:cNvPr id="112656" name="AutoShape 14"/>
            <p:cNvSpPr>
              <a:spLocks noChangeArrowheads="1"/>
            </p:cNvSpPr>
            <p:nvPr/>
          </p:nvSpPr>
          <p:spPr bwMode="auto">
            <a:xfrm>
              <a:off x="3168" y="2860"/>
              <a:ext cx="720" cy="384"/>
            </a:xfrm>
            <a:prstGeom prst="flowChartAlternateProcess">
              <a:avLst/>
            </a:prstGeom>
            <a:solidFill>
              <a:srgbClr val="000000"/>
            </a:solidFill>
            <a:ln w="12700">
              <a:solidFill>
                <a:schemeClr val="tx1"/>
              </a:solidFill>
              <a:miter lim="800000"/>
              <a:headEnd type="none" w="sm" len="sm"/>
              <a:tailEnd type="none" w="sm" len="sm"/>
            </a:ln>
          </p:spPr>
          <p:txBody>
            <a:bodyPr wrap="none" anchor="ctr"/>
            <a:lstStyle/>
            <a:p>
              <a:pPr algn="ctr"/>
              <a:r>
                <a:rPr lang="en-US" altLang="en-US" sz="1800">
                  <a:solidFill>
                    <a:srgbClr val="FFFF00"/>
                  </a:solidFill>
                  <a:latin typeface="Tahoma" pitchFamily="34" charset="0"/>
                </a:rPr>
                <a:t>Update</a:t>
              </a:r>
            </a:p>
          </p:txBody>
        </p:sp>
        <p:sp>
          <p:nvSpPr>
            <p:cNvPr id="112657" name="Line 15"/>
            <p:cNvSpPr>
              <a:spLocks noChangeShapeType="1"/>
            </p:cNvSpPr>
            <p:nvPr/>
          </p:nvSpPr>
          <p:spPr bwMode="auto">
            <a:xfrm>
              <a:off x="3984" y="3032"/>
              <a:ext cx="384" cy="0"/>
            </a:xfrm>
            <a:prstGeom prst="line">
              <a:avLst/>
            </a:prstGeom>
            <a:noFill/>
            <a:ln w="25400">
              <a:solidFill>
                <a:srgbClr val="FF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2658" name="Text Box 16"/>
            <p:cNvSpPr txBox="1">
              <a:spLocks noChangeArrowheads="1"/>
            </p:cNvSpPr>
            <p:nvPr/>
          </p:nvSpPr>
          <p:spPr bwMode="auto">
            <a:xfrm>
              <a:off x="3936" y="276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ltLang="en-US" sz="1800">
                  <a:latin typeface="Tahoma" pitchFamily="34" charset="0"/>
                </a:rPr>
                <a:t>Tape</a:t>
              </a:r>
            </a:p>
          </p:txBody>
        </p:sp>
        <p:sp>
          <p:nvSpPr>
            <p:cNvPr id="112659" name="AutoShape 17"/>
            <p:cNvSpPr>
              <a:spLocks noChangeArrowheads="1"/>
            </p:cNvSpPr>
            <p:nvPr/>
          </p:nvSpPr>
          <p:spPr bwMode="auto">
            <a:xfrm>
              <a:off x="4416" y="2860"/>
              <a:ext cx="720" cy="384"/>
            </a:xfrm>
            <a:prstGeom prst="flowChartAlternateProcess">
              <a:avLst/>
            </a:prstGeom>
            <a:solidFill>
              <a:srgbClr val="000000"/>
            </a:solidFill>
            <a:ln w="12700">
              <a:solidFill>
                <a:schemeClr val="tx1"/>
              </a:solidFill>
              <a:miter lim="800000"/>
              <a:headEnd type="none" w="sm" len="sm"/>
              <a:tailEnd type="none" w="sm" len="sm"/>
            </a:ln>
          </p:spPr>
          <p:txBody>
            <a:bodyPr wrap="none" anchor="ctr"/>
            <a:lstStyle/>
            <a:p>
              <a:pPr algn="ctr"/>
              <a:r>
                <a:rPr lang="en-US" altLang="en-US" sz="1800">
                  <a:solidFill>
                    <a:srgbClr val="FFFF00"/>
                  </a:solidFill>
                  <a:latin typeface="Tahoma" pitchFamily="34" charset="0"/>
                </a:rPr>
                <a:t>Report</a:t>
              </a:r>
            </a:p>
          </p:txBody>
        </p:sp>
        <p:sp>
          <p:nvSpPr>
            <p:cNvPr id="112660" name="Line 18"/>
            <p:cNvSpPr>
              <a:spLocks noChangeShapeType="1"/>
            </p:cNvSpPr>
            <p:nvPr/>
          </p:nvSpPr>
          <p:spPr bwMode="auto">
            <a:xfrm>
              <a:off x="5184" y="3032"/>
              <a:ext cx="384" cy="0"/>
            </a:xfrm>
            <a:prstGeom prst="line">
              <a:avLst/>
            </a:prstGeom>
            <a:noFill/>
            <a:ln w="25400">
              <a:solidFill>
                <a:srgbClr val="FF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2661" name="Text Box 19"/>
            <p:cNvSpPr txBox="1">
              <a:spLocks noChangeArrowheads="1"/>
            </p:cNvSpPr>
            <p:nvPr/>
          </p:nvSpPr>
          <p:spPr bwMode="auto">
            <a:xfrm>
              <a:off x="5136" y="2764"/>
              <a:ext cx="4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ltLang="en-US" sz="1800">
                  <a:latin typeface="Tahoma" pitchFamily="34" charset="0"/>
                </a:rPr>
                <a:t>Page</a:t>
              </a:r>
            </a:p>
          </p:txBody>
        </p:sp>
        <p:sp>
          <p:nvSpPr>
            <p:cNvPr id="112662" name="Text Box 20"/>
            <p:cNvSpPr txBox="1">
              <a:spLocks noChangeArrowheads="1"/>
            </p:cNvSpPr>
            <p:nvPr/>
          </p:nvSpPr>
          <p:spPr bwMode="auto">
            <a:xfrm>
              <a:off x="3264" y="340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ltLang="en-US" sz="1800">
                  <a:latin typeface="Tahoma" pitchFamily="34" charset="0"/>
                </a:rPr>
                <a:t>Tape</a:t>
              </a:r>
            </a:p>
          </p:txBody>
        </p:sp>
        <p:sp>
          <p:nvSpPr>
            <p:cNvPr id="112663" name="Freeform 21"/>
            <p:cNvSpPr>
              <a:spLocks/>
            </p:cNvSpPr>
            <p:nvPr/>
          </p:nvSpPr>
          <p:spPr bwMode="auto">
            <a:xfrm>
              <a:off x="2976" y="3120"/>
              <a:ext cx="1056" cy="480"/>
            </a:xfrm>
            <a:custGeom>
              <a:avLst/>
              <a:gdLst>
                <a:gd name="T0" fmla="*/ 912 w 1056"/>
                <a:gd name="T1" fmla="*/ 0 h 480"/>
                <a:gd name="T2" fmla="*/ 1056 w 1056"/>
                <a:gd name="T3" fmla="*/ 0 h 480"/>
                <a:gd name="T4" fmla="*/ 1056 w 1056"/>
                <a:gd name="T5" fmla="*/ 480 h 480"/>
                <a:gd name="T6" fmla="*/ 0 w 1056"/>
                <a:gd name="T7" fmla="*/ 480 h 480"/>
                <a:gd name="T8" fmla="*/ 0 w 1056"/>
                <a:gd name="T9" fmla="*/ 0 h 480"/>
                <a:gd name="T10" fmla="*/ 144 w 1056"/>
                <a:gd name="T11" fmla="*/ 0 h 480"/>
                <a:gd name="T12" fmla="*/ 0 60000 65536"/>
                <a:gd name="T13" fmla="*/ 0 60000 65536"/>
                <a:gd name="T14" fmla="*/ 0 60000 65536"/>
                <a:gd name="T15" fmla="*/ 0 60000 65536"/>
                <a:gd name="T16" fmla="*/ 0 60000 65536"/>
                <a:gd name="T17" fmla="*/ 0 60000 65536"/>
                <a:gd name="T18" fmla="*/ 0 w 1056"/>
                <a:gd name="T19" fmla="*/ 0 h 480"/>
                <a:gd name="T20" fmla="*/ 1056 w 1056"/>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1056" h="480">
                  <a:moveTo>
                    <a:pt x="912" y="0"/>
                  </a:moveTo>
                  <a:lnTo>
                    <a:pt x="1056" y="0"/>
                  </a:lnTo>
                  <a:lnTo>
                    <a:pt x="1056" y="480"/>
                  </a:lnTo>
                  <a:lnTo>
                    <a:pt x="0" y="480"/>
                  </a:lnTo>
                  <a:lnTo>
                    <a:pt x="0" y="0"/>
                  </a:lnTo>
                  <a:lnTo>
                    <a:pt x="144" y="0"/>
                  </a:lnTo>
                </a:path>
              </a:pathLst>
            </a:custGeom>
            <a:noFill/>
            <a:ln w="1270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3797246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7555">
                                            <p:txEl>
                                              <p:pRg st="0" end="0"/>
                                            </p:txEl>
                                          </p:spTgt>
                                        </p:tgtEl>
                                        <p:attrNameLst>
                                          <p:attrName>style.visibility</p:attrName>
                                        </p:attrNameLst>
                                      </p:cBhvr>
                                      <p:to>
                                        <p:strVal val="visible"/>
                                      </p:to>
                                    </p:set>
                                    <p:animEffect transition="in" filter="wipe(left)">
                                      <p:cBhvr>
                                        <p:cTn id="7" dur="500"/>
                                        <p:tgtEl>
                                          <p:spTgt spid="104755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47555">
                                            <p:txEl>
                                              <p:pRg st="1" end="1"/>
                                            </p:txEl>
                                          </p:spTgt>
                                        </p:tgtEl>
                                        <p:attrNameLst>
                                          <p:attrName>style.visibility</p:attrName>
                                        </p:attrNameLst>
                                      </p:cBhvr>
                                      <p:to>
                                        <p:strVal val="visible"/>
                                      </p:to>
                                    </p:set>
                                    <p:animEffect transition="in" filter="wipe(left)">
                                      <p:cBhvr>
                                        <p:cTn id="10" dur="500"/>
                                        <p:tgtEl>
                                          <p:spTgt spid="104755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47555">
                                            <p:txEl>
                                              <p:pRg st="3" end="3"/>
                                            </p:txEl>
                                          </p:spTgt>
                                        </p:tgtEl>
                                        <p:attrNameLst>
                                          <p:attrName>style.visibility</p:attrName>
                                        </p:attrNameLst>
                                      </p:cBhvr>
                                      <p:to>
                                        <p:strVal val="visible"/>
                                      </p:to>
                                    </p:set>
                                    <p:animEffect transition="in" filter="wipe(left)">
                                      <p:cBhvr>
                                        <p:cTn id="15" dur="500"/>
                                        <p:tgtEl>
                                          <p:spTgt spid="104755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4755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555" grpId="0" build="p"/>
      <p:bldP spid="10475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C1C85503-CF7D-4913-929B-97899E09269E}" type="slidenum">
              <a:rPr lang="nl-NL" altLang="en-US" sz="1200">
                <a:latin typeface="Lucida Sans Unicode" pitchFamily="34" charset="0"/>
              </a:rPr>
              <a:pPr/>
              <a:t>9</a:t>
            </a:fld>
            <a:endParaRPr lang="nl-NL" altLang="en-US" sz="1200">
              <a:latin typeface="Lucida Sans Unicode" pitchFamily="34" charset="0"/>
            </a:endParaRPr>
          </a:p>
        </p:txBody>
      </p:sp>
      <p:sp>
        <p:nvSpPr>
          <p:cNvPr id="114691" name="Rectangle 2"/>
          <p:cNvSpPr>
            <a:spLocks noGrp="1" noChangeArrowheads="1"/>
          </p:cNvSpPr>
          <p:nvPr>
            <p:ph type="title"/>
          </p:nvPr>
        </p:nvSpPr>
        <p:spPr>
          <a:xfrm>
            <a:off x="533400" y="114300"/>
            <a:ext cx="6324600" cy="685800"/>
          </a:xfrm>
        </p:spPr>
        <p:txBody>
          <a:bodyPr/>
          <a:lstStyle/>
          <a:p>
            <a:pPr eaLnBrk="1" hangingPunct="1"/>
            <a:r>
              <a:rPr lang="en-US" altLang="en-US" sz="3600" b="0">
                <a:solidFill>
                  <a:srgbClr val="FF3300"/>
                </a:solidFill>
              </a:rPr>
              <a:t>(2) Pipes and filters</a:t>
            </a:r>
          </a:p>
        </p:txBody>
      </p:sp>
      <p:sp>
        <p:nvSpPr>
          <p:cNvPr id="1049603" name="Rectangle 3"/>
          <p:cNvSpPr>
            <a:spLocks noChangeArrowheads="1"/>
          </p:cNvSpPr>
          <p:nvPr/>
        </p:nvSpPr>
        <p:spPr bwMode="auto">
          <a:xfrm>
            <a:off x="533400" y="3536950"/>
            <a:ext cx="86106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r>
              <a:rPr lang="en-US" altLang="en-US" sz="2400" b="1">
                <a:solidFill>
                  <a:srgbClr val="0000FF"/>
                </a:solidFill>
                <a:latin typeface="Tahoma" pitchFamily="34" charset="0"/>
              </a:rPr>
              <a:t>(3)</a:t>
            </a:r>
            <a:r>
              <a:rPr lang="en-US" altLang="en-US" sz="2400" b="1">
                <a:solidFill>
                  <a:srgbClr val="FFFF00"/>
                </a:solidFill>
                <a:latin typeface="Tahoma" pitchFamily="34" charset="0"/>
              </a:rPr>
              <a:t> </a:t>
            </a:r>
            <a:r>
              <a:rPr lang="en-US" altLang="en-US" sz="2400" b="1">
                <a:solidFill>
                  <a:srgbClr val="FF0000"/>
                </a:solidFill>
                <a:latin typeface="Tahoma" pitchFamily="34" charset="0"/>
              </a:rPr>
              <a:t>Sub-Style:</a:t>
            </a:r>
            <a:r>
              <a:rPr lang="en-US" altLang="en-US" sz="2400" b="1">
                <a:solidFill>
                  <a:srgbClr val="FFFF00"/>
                </a:solidFill>
                <a:latin typeface="Tahoma" pitchFamily="34" charset="0"/>
              </a:rPr>
              <a:t> </a:t>
            </a:r>
            <a:r>
              <a:rPr lang="en-US" altLang="en-US" sz="2400" b="1">
                <a:solidFill>
                  <a:srgbClr val="0000FF"/>
                </a:solidFill>
                <a:latin typeface="Tahoma" pitchFamily="34" charset="0"/>
              </a:rPr>
              <a:t>Pipeline-batch sequential system</a:t>
            </a:r>
            <a:r>
              <a:rPr lang="en-US" altLang="en-US" sz="2400" i="1">
                <a:solidFill>
                  <a:srgbClr val="0000FF"/>
                </a:solidFill>
                <a:latin typeface="Tahoma" pitchFamily="34" charset="0"/>
              </a:rPr>
              <a:t>▪</a:t>
            </a:r>
          </a:p>
          <a:p>
            <a:r>
              <a:rPr lang="en-US" altLang="en-US" sz="3200" b="1">
                <a:solidFill>
                  <a:srgbClr val="FF0000"/>
                </a:solidFill>
                <a:latin typeface="Verdana" pitchFamily="34" charset="0"/>
              </a:rPr>
              <a:t>Pro:</a:t>
            </a:r>
          </a:p>
          <a:p>
            <a:r>
              <a:rPr lang="en-US" altLang="en-US" sz="1800">
                <a:latin typeface="Verdana" pitchFamily="34" charset="0"/>
              </a:rPr>
              <a:t>Filters are independent units i.e. do not share state with other filters</a:t>
            </a:r>
          </a:p>
          <a:p>
            <a:r>
              <a:rPr lang="en-US" altLang="en-US" sz="1800">
                <a:solidFill>
                  <a:srgbClr val="0000FF"/>
                </a:solidFill>
                <a:latin typeface="Verdana" pitchFamily="34" charset="0"/>
              </a:rPr>
              <a:t>Filters do not know the identity of their upstream and downstream neighbors</a:t>
            </a:r>
          </a:p>
          <a:p>
            <a:r>
              <a:rPr lang="en-US" altLang="en-US" sz="1800">
                <a:latin typeface="Verdana" pitchFamily="34" charset="0"/>
              </a:rPr>
              <a:t>simple composition; easy to (re)use.</a:t>
            </a:r>
          </a:p>
          <a:p>
            <a:r>
              <a:rPr lang="en-US" altLang="en-US" sz="2800" b="1">
                <a:solidFill>
                  <a:srgbClr val="FF0000"/>
                </a:solidFill>
                <a:latin typeface="Verdana" pitchFamily="34" charset="0"/>
              </a:rPr>
              <a:t>Contra:</a:t>
            </a:r>
            <a:r>
              <a:rPr lang="en-US" altLang="en-US" sz="1800">
                <a:latin typeface="Verdana" pitchFamily="34" charset="0"/>
              </a:rPr>
              <a:t> </a:t>
            </a:r>
            <a:r>
              <a:rPr lang="en-US" altLang="en-US" sz="1800">
                <a:solidFill>
                  <a:srgbClr val="0000FF"/>
                </a:solidFill>
                <a:latin typeface="Verdana" pitchFamily="34" charset="0"/>
              </a:rPr>
              <a:t>Lead to batch organization of processing (thinking);</a:t>
            </a:r>
          </a:p>
          <a:p>
            <a:r>
              <a:rPr lang="en-US" altLang="en-US" sz="1800">
                <a:latin typeface="Verdana" pitchFamily="34" charset="0"/>
              </a:rPr>
              <a:t>incremental updates are not possible (incremental compiler).</a:t>
            </a:r>
            <a:r>
              <a:rPr lang="en-US" altLang="en-US" sz="1800">
                <a:solidFill>
                  <a:srgbClr val="FFFF00"/>
                </a:solidFill>
                <a:latin typeface="Verdana" pitchFamily="34" charset="0"/>
              </a:rPr>
              <a:t> </a:t>
            </a:r>
            <a:r>
              <a:rPr lang="en-US" altLang="en-US" sz="1800">
                <a:latin typeface="Verdana" pitchFamily="34" charset="0"/>
              </a:rPr>
              <a:t>e.g. </a:t>
            </a:r>
            <a:r>
              <a:rPr lang="en-US" altLang="en-US" sz="1800" i="1">
                <a:latin typeface="Verdana" pitchFamily="34" charset="0"/>
              </a:rPr>
              <a:t>Unix shell systems</a:t>
            </a:r>
          </a:p>
        </p:txBody>
      </p:sp>
      <p:sp>
        <p:nvSpPr>
          <p:cNvPr id="1049604" name="Rectangle 4"/>
          <p:cNvSpPr>
            <a:spLocks noChangeArrowheads="1"/>
          </p:cNvSpPr>
          <p:nvPr/>
        </p:nvSpPr>
        <p:spPr bwMode="auto">
          <a:xfrm>
            <a:off x="533400" y="838200"/>
            <a:ext cx="4114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r>
              <a:rPr lang="en-US" altLang="en-US" b="1">
                <a:solidFill>
                  <a:srgbClr val="0000FF"/>
                </a:solidFill>
                <a:latin typeface="Tahoma" pitchFamily="34" charset="0"/>
              </a:rPr>
              <a:t>QA:</a:t>
            </a:r>
            <a:r>
              <a:rPr lang="en-US" altLang="en-US">
                <a:latin typeface="Tahoma" pitchFamily="34" charset="0"/>
              </a:rPr>
              <a:t> Easy to understand, good reuse, easy to maintain/enhance,</a:t>
            </a:r>
          </a:p>
          <a:p>
            <a:r>
              <a:rPr lang="en-US" altLang="en-US">
                <a:latin typeface="Tahoma" pitchFamily="34" charset="0"/>
              </a:rPr>
              <a:t>support concurrent execution, encapsulation</a:t>
            </a:r>
          </a:p>
          <a:p>
            <a:r>
              <a:rPr lang="en-US" altLang="en-US" sz="2400" b="1">
                <a:solidFill>
                  <a:srgbClr val="0000FF"/>
                </a:solidFill>
                <a:latin typeface="Tahoma" pitchFamily="34" charset="0"/>
              </a:rPr>
              <a:t>Issues:</a:t>
            </a:r>
            <a:r>
              <a:rPr lang="en-US" altLang="en-US">
                <a:latin typeface="Tahoma" pitchFamily="34" charset="0"/>
              </a:rPr>
              <a:t> Can lead to batch processing, not good with interactive processes, force lowest common denominator*</a:t>
            </a:r>
          </a:p>
        </p:txBody>
      </p:sp>
      <p:grpSp>
        <p:nvGrpSpPr>
          <p:cNvPr id="2" name="Group 5"/>
          <p:cNvGrpSpPr>
            <a:grpSpLocks/>
          </p:cNvGrpSpPr>
          <p:nvPr/>
        </p:nvGrpSpPr>
        <p:grpSpPr bwMode="auto">
          <a:xfrm>
            <a:off x="4876800" y="549275"/>
            <a:ext cx="3657600" cy="2895600"/>
            <a:chOff x="3072" y="672"/>
            <a:chExt cx="2304" cy="1824"/>
          </a:xfrm>
        </p:grpSpPr>
        <p:grpSp>
          <p:nvGrpSpPr>
            <p:cNvPr id="114697" name="Group 6"/>
            <p:cNvGrpSpPr>
              <a:grpSpLocks/>
            </p:cNvGrpSpPr>
            <p:nvPr/>
          </p:nvGrpSpPr>
          <p:grpSpPr bwMode="auto">
            <a:xfrm>
              <a:off x="3072" y="2284"/>
              <a:ext cx="2304" cy="212"/>
              <a:chOff x="3072" y="2016"/>
              <a:chExt cx="2304" cy="212"/>
            </a:xfrm>
          </p:grpSpPr>
          <p:sp>
            <p:nvSpPr>
              <p:cNvPr id="114716" name="AutoShape 7"/>
              <p:cNvSpPr>
                <a:spLocks noChangeArrowheads="1"/>
              </p:cNvSpPr>
              <p:nvPr/>
            </p:nvSpPr>
            <p:spPr bwMode="auto">
              <a:xfrm>
                <a:off x="3264" y="2016"/>
                <a:ext cx="336" cy="212"/>
              </a:xfrm>
              <a:prstGeom prst="flowChartAlternateProcess">
                <a:avLst/>
              </a:prstGeom>
              <a:solidFill>
                <a:srgbClr val="000000"/>
              </a:solidFill>
              <a:ln w="12700">
                <a:solidFill>
                  <a:schemeClr val="tx1"/>
                </a:solidFill>
                <a:miter lim="800000"/>
                <a:headEnd type="none" w="sm" len="sm"/>
                <a:tailEnd type="none" w="sm" len="sm"/>
              </a:ln>
            </p:spPr>
            <p:txBody>
              <a:bodyPr wrap="none" anchor="ctr"/>
              <a:lstStyle/>
              <a:p>
                <a:pPr algn="ctr"/>
                <a:endParaRPr lang="en-US" altLang="en-US" sz="1800">
                  <a:solidFill>
                    <a:srgbClr val="FFFF00"/>
                  </a:solidFill>
                  <a:latin typeface="Tahoma" pitchFamily="34" charset="0"/>
                </a:endParaRPr>
              </a:p>
            </p:txBody>
          </p:sp>
          <p:sp>
            <p:nvSpPr>
              <p:cNvPr id="114717" name="Line 8"/>
              <p:cNvSpPr>
                <a:spLocks noChangeShapeType="1"/>
              </p:cNvSpPr>
              <p:nvPr/>
            </p:nvSpPr>
            <p:spPr bwMode="auto">
              <a:xfrm flipV="1">
                <a:off x="3072" y="2112"/>
                <a:ext cx="192" cy="0"/>
              </a:xfrm>
              <a:prstGeom prst="line">
                <a:avLst/>
              </a:prstGeom>
              <a:noFill/>
              <a:ln w="25400">
                <a:solidFill>
                  <a:srgbClr val="FF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4718" name="AutoShape 9"/>
              <p:cNvSpPr>
                <a:spLocks noChangeArrowheads="1"/>
              </p:cNvSpPr>
              <p:nvPr/>
            </p:nvSpPr>
            <p:spPr bwMode="auto">
              <a:xfrm>
                <a:off x="3792" y="2016"/>
                <a:ext cx="336" cy="212"/>
              </a:xfrm>
              <a:prstGeom prst="flowChartAlternateProcess">
                <a:avLst/>
              </a:prstGeom>
              <a:solidFill>
                <a:srgbClr val="000000"/>
              </a:solidFill>
              <a:ln w="12700">
                <a:solidFill>
                  <a:schemeClr val="tx1"/>
                </a:solidFill>
                <a:miter lim="800000"/>
                <a:headEnd type="none" w="sm" len="sm"/>
                <a:tailEnd type="none" w="sm" len="sm"/>
              </a:ln>
            </p:spPr>
            <p:txBody>
              <a:bodyPr wrap="none" anchor="ctr"/>
              <a:lstStyle/>
              <a:p>
                <a:pPr algn="ctr"/>
                <a:endParaRPr lang="en-US" altLang="en-US" sz="1800">
                  <a:solidFill>
                    <a:srgbClr val="FFFF00"/>
                  </a:solidFill>
                  <a:latin typeface="Tahoma" pitchFamily="34" charset="0"/>
                </a:endParaRPr>
              </a:p>
            </p:txBody>
          </p:sp>
          <p:sp>
            <p:nvSpPr>
              <p:cNvPr id="114719" name="Line 10"/>
              <p:cNvSpPr>
                <a:spLocks noChangeShapeType="1"/>
              </p:cNvSpPr>
              <p:nvPr/>
            </p:nvSpPr>
            <p:spPr bwMode="auto">
              <a:xfrm flipV="1">
                <a:off x="3600" y="2112"/>
                <a:ext cx="192" cy="0"/>
              </a:xfrm>
              <a:prstGeom prst="line">
                <a:avLst/>
              </a:prstGeom>
              <a:noFill/>
              <a:ln w="25400">
                <a:solidFill>
                  <a:srgbClr val="FF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4720" name="AutoShape 11"/>
              <p:cNvSpPr>
                <a:spLocks noChangeArrowheads="1"/>
              </p:cNvSpPr>
              <p:nvPr/>
            </p:nvSpPr>
            <p:spPr bwMode="auto">
              <a:xfrm>
                <a:off x="4320" y="2016"/>
                <a:ext cx="336" cy="212"/>
              </a:xfrm>
              <a:prstGeom prst="flowChartAlternateProcess">
                <a:avLst/>
              </a:prstGeom>
              <a:solidFill>
                <a:srgbClr val="000000"/>
              </a:solidFill>
              <a:ln w="12700">
                <a:solidFill>
                  <a:schemeClr val="tx1"/>
                </a:solidFill>
                <a:miter lim="800000"/>
                <a:headEnd type="none" w="sm" len="sm"/>
                <a:tailEnd type="none" w="sm" len="sm"/>
              </a:ln>
            </p:spPr>
            <p:txBody>
              <a:bodyPr wrap="none" anchor="ctr"/>
              <a:lstStyle/>
              <a:p>
                <a:pPr algn="ctr"/>
                <a:endParaRPr lang="en-US" altLang="en-US" sz="1800">
                  <a:solidFill>
                    <a:srgbClr val="FFFF00"/>
                  </a:solidFill>
                  <a:latin typeface="Tahoma" pitchFamily="34" charset="0"/>
                </a:endParaRPr>
              </a:p>
            </p:txBody>
          </p:sp>
          <p:sp>
            <p:nvSpPr>
              <p:cNvPr id="114721" name="Line 12"/>
              <p:cNvSpPr>
                <a:spLocks noChangeShapeType="1"/>
              </p:cNvSpPr>
              <p:nvPr/>
            </p:nvSpPr>
            <p:spPr bwMode="auto">
              <a:xfrm flipV="1">
                <a:off x="4128" y="2112"/>
                <a:ext cx="192" cy="0"/>
              </a:xfrm>
              <a:prstGeom prst="line">
                <a:avLst/>
              </a:prstGeom>
              <a:noFill/>
              <a:ln w="25400">
                <a:solidFill>
                  <a:srgbClr val="FF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4722" name="AutoShape 13"/>
              <p:cNvSpPr>
                <a:spLocks noChangeArrowheads="1"/>
              </p:cNvSpPr>
              <p:nvPr/>
            </p:nvSpPr>
            <p:spPr bwMode="auto">
              <a:xfrm>
                <a:off x="4848" y="2016"/>
                <a:ext cx="336" cy="212"/>
              </a:xfrm>
              <a:prstGeom prst="flowChartAlternateProcess">
                <a:avLst/>
              </a:prstGeom>
              <a:solidFill>
                <a:srgbClr val="000000"/>
              </a:solidFill>
              <a:ln w="12700">
                <a:solidFill>
                  <a:schemeClr val="tx1"/>
                </a:solidFill>
                <a:miter lim="800000"/>
                <a:headEnd type="none" w="sm" len="sm"/>
                <a:tailEnd type="none" w="sm" len="sm"/>
              </a:ln>
            </p:spPr>
            <p:txBody>
              <a:bodyPr wrap="none" anchor="ctr"/>
              <a:lstStyle/>
              <a:p>
                <a:pPr algn="ctr"/>
                <a:endParaRPr lang="en-US" altLang="en-US" sz="1800">
                  <a:solidFill>
                    <a:srgbClr val="FFFF00"/>
                  </a:solidFill>
                  <a:latin typeface="Tahoma" pitchFamily="34" charset="0"/>
                </a:endParaRPr>
              </a:p>
            </p:txBody>
          </p:sp>
          <p:sp>
            <p:nvSpPr>
              <p:cNvPr id="114723" name="Line 14"/>
              <p:cNvSpPr>
                <a:spLocks noChangeShapeType="1"/>
              </p:cNvSpPr>
              <p:nvPr/>
            </p:nvSpPr>
            <p:spPr bwMode="auto">
              <a:xfrm flipV="1">
                <a:off x="4656" y="2112"/>
                <a:ext cx="192" cy="0"/>
              </a:xfrm>
              <a:prstGeom prst="line">
                <a:avLst/>
              </a:prstGeom>
              <a:noFill/>
              <a:ln w="25400">
                <a:solidFill>
                  <a:srgbClr val="FF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4724" name="Line 15"/>
              <p:cNvSpPr>
                <a:spLocks noChangeShapeType="1"/>
              </p:cNvSpPr>
              <p:nvPr/>
            </p:nvSpPr>
            <p:spPr bwMode="auto">
              <a:xfrm flipV="1">
                <a:off x="5184" y="2112"/>
                <a:ext cx="192" cy="0"/>
              </a:xfrm>
              <a:prstGeom prst="line">
                <a:avLst/>
              </a:prstGeom>
              <a:noFill/>
              <a:ln w="25400">
                <a:solidFill>
                  <a:srgbClr val="FF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4698" name="Group 16"/>
            <p:cNvGrpSpPr>
              <a:grpSpLocks/>
            </p:cNvGrpSpPr>
            <p:nvPr/>
          </p:nvGrpSpPr>
          <p:grpSpPr bwMode="auto">
            <a:xfrm>
              <a:off x="3072" y="672"/>
              <a:ext cx="2304" cy="1008"/>
              <a:chOff x="3072" y="912"/>
              <a:chExt cx="2304" cy="1008"/>
            </a:xfrm>
          </p:grpSpPr>
          <p:sp>
            <p:nvSpPr>
              <p:cNvPr id="114699" name="AutoShape 17"/>
              <p:cNvSpPr>
                <a:spLocks noChangeArrowheads="1"/>
              </p:cNvSpPr>
              <p:nvPr/>
            </p:nvSpPr>
            <p:spPr bwMode="auto">
              <a:xfrm>
                <a:off x="3264" y="1180"/>
                <a:ext cx="336" cy="212"/>
              </a:xfrm>
              <a:prstGeom prst="flowChartAlternateProcess">
                <a:avLst/>
              </a:prstGeom>
              <a:solidFill>
                <a:srgbClr val="000000"/>
              </a:solidFill>
              <a:ln w="12700">
                <a:solidFill>
                  <a:schemeClr val="tx1"/>
                </a:solidFill>
                <a:miter lim="800000"/>
                <a:headEnd type="none" w="sm" len="sm"/>
                <a:tailEnd type="none" w="sm" len="sm"/>
              </a:ln>
            </p:spPr>
            <p:txBody>
              <a:bodyPr wrap="none" anchor="ctr"/>
              <a:lstStyle/>
              <a:p>
                <a:pPr algn="ctr"/>
                <a:endParaRPr lang="en-US" altLang="en-US" sz="1800">
                  <a:solidFill>
                    <a:srgbClr val="FFFF00"/>
                  </a:solidFill>
                  <a:latin typeface="Tahoma" pitchFamily="34" charset="0"/>
                </a:endParaRPr>
              </a:p>
            </p:txBody>
          </p:sp>
          <p:sp>
            <p:nvSpPr>
              <p:cNvPr id="114700" name="Line 18"/>
              <p:cNvSpPr>
                <a:spLocks noChangeShapeType="1"/>
              </p:cNvSpPr>
              <p:nvPr/>
            </p:nvSpPr>
            <p:spPr bwMode="auto">
              <a:xfrm flipV="1">
                <a:off x="3072" y="1276"/>
                <a:ext cx="192" cy="0"/>
              </a:xfrm>
              <a:prstGeom prst="line">
                <a:avLst/>
              </a:prstGeom>
              <a:noFill/>
              <a:ln w="25400">
                <a:solidFill>
                  <a:srgbClr val="FF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4701" name="AutoShape 19"/>
              <p:cNvSpPr>
                <a:spLocks noChangeArrowheads="1"/>
              </p:cNvSpPr>
              <p:nvPr/>
            </p:nvSpPr>
            <p:spPr bwMode="auto">
              <a:xfrm>
                <a:off x="3792" y="912"/>
                <a:ext cx="336" cy="212"/>
              </a:xfrm>
              <a:prstGeom prst="flowChartAlternateProcess">
                <a:avLst/>
              </a:prstGeom>
              <a:solidFill>
                <a:srgbClr val="000000"/>
              </a:solidFill>
              <a:ln w="12700">
                <a:solidFill>
                  <a:schemeClr val="tx1"/>
                </a:solidFill>
                <a:miter lim="800000"/>
                <a:headEnd type="none" w="sm" len="sm"/>
                <a:tailEnd type="none" w="sm" len="sm"/>
              </a:ln>
            </p:spPr>
            <p:txBody>
              <a:bodyPr wrap="none" anchor="ctr"/>
              <a:lstStyle/>
              <a:p>
                <a:pPr algn="ctr"/>
                <a:endParaRPr lang="en-US" altLang="en-US" sz="1800">
                  <a:solidFill>
                    <a:srgbClr val="FFFF00"/>
                  </a:solidFill>
                  <a:latin typeface="Tahoma" pitchFamily="34" charset="0"/>
                </a:endParaRPr>
              </a:p>
            </p:txBody>
          </p:sp>
          <p:sp>
            <p:nvSpPr>
              <p:cNvPr id="114702" name="AutoShape 20"/>
              <p:cNvSpPr>
                <a:spLocks noChangeArrowheads="1"/>
              </p:cNvSpPr>
              <p:nvPr/>
            </p:nvSpPr>
            <p:spPr bwMode="auto">
              <a:xfrm>
                <a:off x="4320" y="1180"/>
                <a:ext cx="336" cy="212"/>
              </a:xfrm>
              <a:prstGeom prst="flowChartAlternateProcess">
                <a:avLst/>
              </a:prstGeom>
              <a:solidFill>
                <a:srgbClr val="000000"/>
              </a:solidFill>
              <a:ln w="12700">
                <a:solidFill>
                  <a:schemeClr val="tx1"/>
                </a:solidFill>
                <a:miter lim="800000"/>
                <a:headEnd type="none" w="sm" len="sm"/>
                <a:tailEnd type="none" w="sm" len="sm"/>
              </a:ln>
            </p:spPr>
            <p:txBody>
              <a:bodyPr wrap="none" anchor="ctr"/>
              <a:lstStyle/>
              <a:p>
                <a:pPr algn="ctr"/>
                <a:endParaRPr lang="en-US" altLang="en-US" sz="1800">
                  <a:solidFill>
                    <a:srgbClr val="FFFF00"/>
                  </a:solidFill>
                  <a:latin typeface="Tahoma" pitchFamily="34" charset="0"/>
                </a:endParaRPr>
              </a:p>
            </p:txBody>
          </p:sp>
          <p:sp>
            <p:nvSpPr>
              <p:cNvPr id="114703" name="AutoShape 21"/>
              <p:cNvSpPr>
                <a:spLocks noChangeArrowheads="1"/>
              </p:cNvSpPr>
              <p:nvPr/>
            </p:nvSpPr>
            <p:spPr bwMode="auto">
              <a:xfrm>
                <a:off x="4848" y="1180"/>
                <a:ext cx="336" cy="212"/>
              </a:xfrm>
              <a:prstGeom prst="flowChartAlternateProcess">
                <a:avLst/>
              </a:prstGeom>
              <a:solidFill>
                <a:srgbClr val="000000"/>
              </a:solidFill>
              <a:ln w="12700">
                <a:solidFill>
                  <a:schemeClr val="tx1"/>
                </a:solidFill>
                <a:miter lim="800000"/>
                <a:headEnd type="none" w="sm" len="sm"/>
                <a:tailEnd type="none" w="sm" len="sm"/>
              </a:ln>
            </p:spPr>
            <p:txBody>
              <a:bodyPr wrap="none" anchor="ctr"/>
              <a:lstStyle/>
              <a:p>
                <a:pPr algn="ctr"/>
                <a:endParaRPr lang="en-US" altLang="en-US" sz="1800">
                  <a:solidFill>
                    <a:srgbClr val="FFFF00"/>
                  </a:solidFill>
                  <a:latin typeface="Tahoma" pitchFamily="34" charset="0"/>
                </a:endParaRPr>
              </a:p>
            </p:txBody>
          </p:sp>
          <p:sp>
            <p:nvSpPr>
              <p:cNvPr id="114704" name="Line 22"/>
              <p:cNvSpPr>
                <a:spLocks noChangeShapeType="1"/>
              </p:cNvSpPr>
              <p:nvPr/>
            </p:nvSpPr>
            <p:spPr bwMode="auto">
              <a:xfrm flipV="1">
                <a:off x="4656" y="1248"/>
                <a:ext cx="192" cy="0"/>
              </a:xfrm>
              <a:prstGeom prst="line">
                <a:avLst/>
              </a:prstGeom>
              <a:noFill/>
              <a:ln w="25400">
                <a:solidFill>
                  <a:srgbClr val="FF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4705" name="AutoShape 23"/>
              <p:cNvSpPr>
                <a:spLocks noChangeArrowheads="1"/>
              </p:cNvSpPr>
              <p:nvPr/>
            </p:nvSpPr>
            <p:spPr bwMode="auto">
              <a:xfrm>
                <a:off x="3792" y="1468"/>
                <a:ext cx="336" cy="212"/>
              </a:xfrm>
              <a:prstGeom prst="flowChartAlternateProcess">
                <a:avLst/>
              </a:prstGeom>
              <a:solidFill>
                <a:srgbClr val="000000"/>
              </a:solidFill>
              <a:ln w="12700">
                <a:solidFill>
                  <a:schemeClr val="tx1"/>
                </a:solidFill>
                <a:miter lim="800000"/>
                <a:headEnd type="none" w="sm" len="sm"/>
                <a:tailEnd type="none" w="sm" len="sm"/>
              </a:ln>
            </p:spPr>
            <p:txBody>
              <a:bodyPr wrap="none" anchor="ctr"/>
              <a:lstStyle/>
              <a:p>
                <a:pPr algn="ctr"/>
                <a:endParaRPr lang="en-US" altLang="en-US" sz="1800">
                  <a:solidFill>
                    <a:srgbClr val="FFFF00"/>
                  </a:solidFill>
                  <a:latin typeface="Tahoma" pitchFamily="34" charset="0"/>
                </a:endParaRPr>
              </a:p>
            </p:txBody>
          </p:sp>
          <p:sp>
            <p:nvSpPr>
              <p:cNvPr id="114706" name="Line 24"/>
              <p:cNvSpPr>
                <a:spLocks noChangeShapeType="1"/>
              </p:cNvSpPr>
              <p:nvPr/>
            </p:nvSpPr>
            <p:spPr bwMode="auto">
              <a:xfrm flipV="1">
                <a:off x="5184" y="1296"/>
                <a:ext cx="192" cy="0"/>
              </a:xfrm>
              <a:prstGeom prst="line">
                <a:avLst/>
              </a:prstGeom>
              <a:noFill/>
              <a:ln w="25400">
                <a:solidFill>
                  <a:srgbClr val="FF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4707" name="Freeform 25"/>
              <p:cNvSpPr>
                <a:spLocks/>
              </p:cNvSpPr>
              <p:nvPr/>
            </p:nvSpPr>
            <p:spPr bwMode="auto">
              <a:xfrm>
                <a:off x="3600" y="1008"/>
                <a:ext cx="192" cy="240"/>
              </a:xfrm>
              <a:custGeom>
                <a:avLst/>
                <a:gdLst>
                  <a:gd name="T0" fmla="*/ 0 w 192"/>
                  <a:gd name="T1" fmla="*/ 79455 h 192"/>
                  <a:gd name="T2" fmla="*/ 96 w 192"/>
                  <a:gd name="T3" fmla="*/ 79455 h 192"/>
                  <a:gd name="T4" fmla="*/ 96 w 192"/>
                  <a:gd name="T5" fmla="*/ 0 h 192"/>
                  <a:gd name="T6" fmla="*/ 192 w 192"/>
                  <a:gd name="T7" fmla="*/ 0 h 192"/>
                  <a:gd name="T8" fmla="*/ 0 60000 65536"/>
                  <a:gd name="T9" fmla="*/ 0 60000 65536"/>
                  <a:gd name="T10" fmla="*/ 0 60000 65536"/>
                  <a:gd name="T11" fmla="*/ 0 60000 65536"/>
                  <a:gd name="T12" fmla="*/ 0 w 192"/>
                  <a:gd name="T13" fmla="*/ 0 h 192"/>
                  <a:gd name="T14" fmla="*/ 192 w 192"/>
                  <a:gd name="T15" fmla="*/ 192 h 192"/>
                </a:gdLst>
                <a:ahLst/>
                <a:cxnLst>
                  <a:cxn ang="T8">
                    <a:pos x="T0" y="T1"/>
                  </a:cxn>
                  <a:cxn ang="T9">
                    <a:pos x="T2" y="T3"/>
                  </a:cxn>
                  <a:cxn ang="T10">
                    <a:pos x="T4" y="T5"/>
                  </a:cxn>
                  <a:cxn ang="T11">
                    <a:pos x="T6" y="T7"/>
                  </a:cxn>
                </a:cxnLst>
                <a:rect l="T12" t="T13" r="T14" b="T15"/>
                <a:pathLst>
                  <a:path w="192" h="192">
                    <a:moveTo>
                      <a:pt x="0" y="192"/>
                    </a:moveTo>
                    <a:lnTo>
                      <a:pt x="96" y="192"/>
                    </a:lnTo>
                    <a:lnTo>
                      <a:pt x="96" y="0"/>
                    </a:lnTo>
                    <a:lnTo>
                      <a:pt x="192" y="0"/>
                    </a:lnTo>
                  </a:path>
                </a:pathLst>
              </a:custGeom>
              <a:noFill/>
              <a:ln w="12700">
                <a:solidFill>
                  <a:srgbClr val="FF0000"/>
                </a:solidFill>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4708" name="Freeform 26"/>
              <p:cNvSpPr>
                <a:spLocks/>
              </p:cNvSpPr>
              <p:nvPr/>
            </p:nvSpPr>
            <p:spPr bwMode="auto">
              <a:xfrm flipV="1">
                <a:off x="3600" y="1344"/>
                <a:ext cx="144" cy="192"/>
              </a:xfrm>
              <a:custGeom>
                <a:avLst/>
                <a:gdLst>
                  <a:gd name="T0" fmla="*/ 0 w 192"/>
                  <a:gd name="T1" fmla="*/ 192 h 192"/>
                  <a:gd name="T2" fmla="*/ 2 w 192"/>
                  <a:gd name="T3" fmla="*/ 192 h 192"/>
                  <a:gd name="T4" fmla="*/ 2 w 192"/>
                  <a:gd name="T5" fmla="*/ 0 h 192"/>
                  <a:gd name="T6" fmla="*/ 2 w 192"/>
                  <a:gd name="T7" fmla="*/ 0 h 192"/>
                  <a:gd name="T8" fmla="*/ 0 60000 65536"/>
                  <a:gd name="T9" fmla="*/ 0 60000 65536"/>
                  <a:gd name="T10" fmla="*/ 0 60000 65536"/>
                  <a:gd name="T11" fmla="*/ 0 60000 65536"/>
                  <a:gd name="T12" fmla="*/ 0 w 192"/>
                  <a:gd name="T13" fmla="*/ 0 h 192"/>
                  <a:gd name="T14" fmla="*/ 192 w 192"/>
                  <a:gd name="T15" fmla="*/ 192 h 192"/>
                </a:gdLst>
                <a:ahLst/>
                <a:cxnLst>
                  <a:cxn ang="T8">
                    <a:pos x="T0" y="T1"/>
                  </a:cxn>
                  <a:cxn ang="T9">
                    <a:pos x="T2" y="T3"/>
                  </a:cxn>
                  <a:cxn ang="T10">
                    <a:pos x="T4" y="T5"/>
                  </a:cxn>
                  <a:cxn ang="T11">
                    <a:pos x="T6" y="T7"/>
                  </a:cxn>
                </a:cxnLst>
                <a:rect l="T12" t="T13" r="T14" b="T15"/>
                <a:pathLst>
                  <a:path w="192" h="192">
                    <a:moveTo>
                      <a:pt x="0" y="192"/>
                    </a:moveTo>
                    <a:lnTo>
                      <a:pt x="96" y="192"/>
                    </a:lnTo>
                    <a:lnTo>
                      <a:pt x="96" y="0"/>
                    </a:lnTo>
                    <a:lnTo>
                      <a:pt x="192" y="0"/>
                    </a:lnTo>
                  </a:path>
                </a:pathLst>
              </a:custGeom>
              <a:noFill/>
              <a:ln w="12700">
                <a:solidFill>
                  <a:srgbClr val="FF0000"/>
                </a:solidFill>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4709" name="Freeform 27"/>
              <p:cNvSpPr>
                <a:spLocks/>
              </p:cNvSpPr>
              <p:nvPr/>
            </p:nvSpPr>
            <p:spPr bwMode="auto">
              <a:xfrm flipV="1">
                <a:off x="4128" y="1008"/>
                <a:ext cx="192" cy="240"/>
              </a:xfrm>
              <a:custGeom>
                <a:avLst/>
                <a:gdLst>
                  <a:gd name="T0" fmla="*/ 0 w 192"/>
                  <a:gd name="T1" fmla="*/ 79455 h 192"/>
                  <a:gd name="T2" fmla="*/ 96 w 192"/>
                  <a:gd name="T3" fmla="*/ 79455 h 192"/>
                  <a:gd name="T4" fmla="*/ 96 w 192"/>
                  <a:gd name="T5" fmla="*/ 0 h 192"/>
                  <a:gd name="T6" fmla="*/ 192 w 192"/>
                  <a:gd name="T7" fmla="*/ 0 h 192"/>
                  <a:gd name="T8" fmla="*/ 0 60000 65536"/>
                  <a:gd name="T9" fmla="*/ 0 60000 65536"/>
                  <a:gd name="T10" fmla="*/ 0 60000 65536"/>
                  <a:gd name="T11" fmla="*/ 0 60000 65536"/>
                  <a:gd name="T12" fmla="*/ 0 w 192"/>
                  <a:gd name="T13" fmla="*/ 0 h 192"/>
                  <a:gd name="T14" fmla="*/ 192 w 192"/>
                  <a:gd name="T15" fmla="*/ 192 h 192"/>
                </a:gdLst>
                <a:ahLst/>
                <a:cxnLst>
                  <a:cxn ang="T8">
                    <a:pos x="T0" y="T1"/>
                  </a:cxn>
                  <a:cxn ang="T9">
                    <a:pos x="T2" y="T3"/>
                  </a:cxn>
                  <a:cxn ang="T10">
                    <a:pos x="T4" y="T5"/>
                  </a:cxn>
                  <a:cxn ang="T11">
                    <a:pos x="T6" y="T7"/>
                  </a:cxn>
                </a:cxnLst>
                <a:rect l="T12" t="T13" r="T14" b="T15"/>
                <a:pathLst>
                  <a:path w="192" h="192">
                    <a:moveTo>
                      <a:pt x="0" y="192"/>
                    </a:moveTo>
                    <a:lnTo>
                      <a:pt x="96" y="192"/>
                    </a:lnTo>
                    <a:lnTo>
                      <a:pt x="96" y="0"/>
                    </a:lnTo>
                    <a:lnTo>
                      <a:pt x="192" y="0"/>
                    </a:lnTo>
                  </a:path>
                </a:pathLst>
              </a:custGeom>
              <a:noFill/>
              <a:ln w="12700">
                <a:solidFill>
                  <a:srgbClr val="FF0000"/>
                </a:solidFill>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4710" name="Freeform 28"/>
              <p:cNvSpPr>
                <a:spLocks/>
              </p:cNvSpPr>
              <p:nvPr/>
            </p:nvSpPr>
            <p:spPr bwMode="auto">
              <a:xfrm>
                <a:off x="4128" y="1344"/>
                <a:ext cx="192" cy="192"/>
              </a:xfrm>
              <a:custGeom>
                <a:avLst/>
                <a:gdLst>
                  <a:gd name="T0" fmla="*/ 0 w 192"/>
                  <a:gd name="T1" fmla="*/ 192 h 192"/>
                  <a:gd name="T2" fmla="*/ 96 w 192"/>
                  <a:gd name="T3" fmla="*/ 192 h 192"/>
                  <a:gd name="T4" fmla="*/ 96 w 192"/>
                  <a:gd name="T5" fmla="*/ 0 h 192"/>
                  <a:gd name="T6" fmla="*/ 192 w 192"/>
                  <a:gd name="T7" fmla="*/ 0 h 192"/>
                  <a:gd name="T8" fmla="*/ 0 60000 65536"/>
                  <a:gd name="T9" fmla="*/ 0 60000 65536"/>
                  <a:gd name="T10" fmla="*/ 0 60000 65536"/>
                  <a:gd name="T11" fmla="*/ 0 60000 65536"/>
                  <a:gd name="T12" fmla="*/ 0 w 192"/>
                  <a:gd name="T13" fmla="*/ 0 h 192"/>
                  <a:gd name="T14" fmla="*/ 192 w 192"/>
                  <a:gd name="T15" fmla="*/ 192 h 192"/>
                </a:gdLst>
                <a:ahLst/>
                <a:cxnLst>
                  <a:cxn ang="T8">
                    <a:pos x="T0" y="T1"/>
                  </a:cxn>
                  <a:cxn ang="T9">
                    <a:pos x="T2" y="T3"/>
                  </a:cxn>
                  <a:cxn ang="T10">
                    <a:pos x="T4" y="T5"/>
                  </a:cxn>
                  <a:cxn ang="T11">
                    <a:pos x="T6" y="T7"/>
                  </a:cxn>
                </a:cxnLst>
                <a:rect l="T12" t="T13" r="T14" b="T15"/>
                <a:pathLst>
                  <a:path w="192" h="192">
                    <a:moveTo>
                      <a:pt x="0" y="192"/>
                    </a:moveTo>
                    <a:lnTo>
                      <a:pt x="96" y="192"/>
                    </a:lnTo>
                    <a:lnTo>
                      <a:pt x="96" y="0"/>
                    </a:lnTo>
                    <a:lnTo>
                      <a:pt x="192" y="0"/>
                    </a:lnTo>
                  </a:path>
                </a:pathLst>
              </a:custGeom>
              <a:noFill/>
              <a:ln w="12700">
                <a:solidFill>
                  <a:srgbClr val="FF0000"/>
                </a:solidFill>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4711" name="AutoShape 29"/>
              <p:cNvSpPr>
                <a:spLocks noChangeArrowheads="1"/>
              </p:cNvSpPr>
              <p:nvPr/>
            </p:nvSpPr>
            <p:spPr bwMode="auto">
              <a:xfrm>
                <a:off x="4848" y="1632"/>
                <a:ext cx="336" cy="212"/>
              </a:xfrm>
              <a:prstGeom prst="flowChartAlternateProcess">
                <a:avLst/>
              </a:prstGeom>
              <a:solidFill>
                <a:srgbClr val="000000"/>
              </a:solidFill>
              <a:ln w="12700">
                <a:solidFill>
                  <a:schemeClr val="tx1"/>
                </a:solidFill>
                <a:miter lim="800000"/>
                <a:headEnd type="none" w="sm" len="sm"/>
                <a:tailEnd type="none" w="sm" len="sm"/>
              </a:ln>
            </p:spPr>
            <p:txBody>
              <a:bodyPr wrap="none" anchor="ctr"/>
              <a:lstStyle/>
              <a:p>
                <a:pPr algn="ctr"/>
                <a:endParaRPr lang="en-US" altLang="en-US" sz="1800">
                  <a:solidFill>
                    <a:srgbClr val="FFFF00"/>
                  </a:solidFill>
                  <a:latin typeface="Tahoma" pitchFamily="34" charset="0"/>
                </a:endParaRPr>
              </a:p>
            </p:txBody>
          </p:sp>
          <p:sp>
            <p:nvSpPr>
              <p:cNvPr id="114712" name="Line 30"/>
              <p:cNvSpPr>
                <a:spLocks noChangeShapeType="1"/>
              </p:cNvSpPr>
              <p:nvPr/>
            </p:nvSpPr>
            <p:spPr bwMode="auto">
              <a:xfrm flipV="1">
                <a:off x="5184" y="1680"/>
                <a:ext cx="192" cy="0"/>
              </a:xfrm>
              <a:prstGeom prst="line">
                <a:avLst/>
              </a:prstGeom>
              <a:noFill/>
              <a:ln w="25400">
                <a:solidFill>
                  <a:srgbClr val="FF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4713" name="Freeform 31"/>
              <p:cNvSpPr>
                <a:spLocks/>
              </p:cNvSpPr>
              <p:nvPr/>
            </p:nvSpPr>
            <p:spPr bwMode="auto">
              <a:xfrm>
                <a:off x="4128" y="1632"/>
                <a:ext cx="720" cy="96"/>
              </a:xfrm>
              <a:custGeom>
                <a:avLst/>
                <a:gdLst>
                  <a:gd name="T0" fmla="*/ 0 w 672"/>
                  <a:gd name="T1" fmla="*/ 0 h 96"/>
                  <a:gd name="T2" fmla="*/ 620 w 672"/>
                  <a:gd name="T3" fmla="*/ 0 h 96"/>
                  <a:gd name="T4" fmla="*/ 620 w 672"/>
                  <a:gd name="T5" fmla="*/ 96 h 96"/>
                  <a:gd name="T6" fmla="*/ 4329 w 672"/>
                  <a:gd name="T7" fmla="*/ 96 h 96"/>
                  <a:gd name="T8" fmla="*/ 0 60000 65536"/>
                  <a:gd name="T9" fmla="*/ 0 60000 65536"/>
                  <a:gd name="T10" fmla="*/ 0 60000 65536"/>
                  <a:gd name="T11" fmla="*/ 0 60000 65536"/>
                  <a:gd name="T12" fmla="*/ 0 w 672"/>
                  <a:gd name="T13" fmla="*/ 0 h 96"/>
                  <a:gd name="T14" fmla="*/ 672 w 672"/>
                  <a:gd name="T15" fmla="*/ 96 h 96"/>
                </a:gdLst>
                <a:ahLst/>
                <a:cxnLst>
                  <a:cxn ang="T8">
                    <a:pos x="T0" y="T1"/>
                  </a:cxn>
                  <a:cxn ang="T9">
                    <a:pos x="T2" y="T3"/>
                  </a:cxn>
                  <a:cxn ang="T10">
                    <a:pos x="T4" y="T5"/>
                  </a:cxn>
                  <a:cxn ang="T11">
                    <a:pos x="T6" y="T7"/>
                  </a:cxn>
                </a:cxnLst>
                <a:rect l="T12" t="T13" r="T14" b="T15"/>
                <a:pathLst>
                  <a:path w="672" h="96">
                    <a:moveTo>
                      <a:pt x="0" y="0"/>
                    </a:moveTo>
                    <a:lnTo>
                      <a:pt x="96" y="0"/>
                    </a:lnTo>
                    <a:lnTo>
                      <a:pt x="96" y="96"/>
                    </a:lnTo>
                    <a:lnTo>
                      <a:pt x="672" y="96"/>
                    </a:lnTo>
                  </a:path>
                </a:pathLst>
              </a:custGeom>
              <a:noFill/>
              <a:ln w="12700">
                <a:solidFill>
                  <a:srgbClr val="FF0000"/>
                </a:solidFill>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4714" name="Freeform 32"/>
              <p:cNvSpPr>
                <a:spLocks/>
              </p:cNvSpPr>
              <p:nvPr/>
            </p:nvSpPr>
            <p:spPr bwMode="auto">
              <a:xfrm>
                <a:off x="3648" y="1632"/>
                <a:ext cx="1680" cy="288"/>
              </a:xfrm>
              <a:custGeom>
                <a:avLst/>
                <a:gdLst>
                  <a:gd name="T0" fmla="*/ 3256 w 1632"/>
                  <a:gd name="T1" fmla="*/ 19846 h 240"/>
                  <a:gd name="T2" fmla="*/ 3568 w 1632"/>
                  <a:gd name="T3" fmla="*/ 19846 h 240"/>
                  <a:gd name="T4" fmla="*/ 3568 w 1632"/>
                  <a:gd name="T5" fmla="*/ 33041 h 240"/>
                  <a:gd name="T6" fmla="*/ 0 w 1632"/>
                  <a:gd name="T7" fmla="*/ 33041 h 240"/>
                  <a:gd name="T8" fmla="*/ 0 w 1632"/>
                  <a:gd name="T9" fmla="*/ 0 h 240"/>
                  <a:gd name="T10" fmla="*/ 209 w 1632"/>
                  <a:gd name="T11" fmla="*/ 0 h 240"/>
                  <a:gd name="T12" fmla="*/ 0 60000 65536"/>
                  <a:gd name="T13" fmla="*/ 0 60000 65536"/>
                  <a:gd name="T14" fmla="*/ 0 60000 65536"/>
                  <a:gd name="T15" fmla="*/ 0 60000 65536"/>
                  <a:gd name="T16" fmla="*/ 0 60000 65536"/>
                  <a:gd name="T17" fmla="*/ 0 60000 65536"/>
                  <a:gd name="T18" fmla="*/ 0 w 1632"/>
                  <a:gd name="T19" fmla="*/ 0 h 240"/>
                  <a:gd name="T20" fmla="*/ 1632 w 1632"/>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1632" h="240">
                    <a:moveTo>
                      <a:pt x="1488" y="144"/>
                    </a:moveTo>
                    <a:lnTo>
                      <a:pt x="1632" y="144"/>
                    </a:lnTo>
                    <a:lnTo>
                      <a:pt x="1632" y="240"/>
                    </a:lnTo>
                    <a:lnTo>
                      <a:pt x="0" y="240"/>
                    </a:lnTo>
                    <a:lnTo>
                      <a:pt x="0" y="0"/>
                    </a:lnTo>
                    <a:lnTo>
                      <a:pt x="96" y="0"/>
                    </a:lnTo>
                  </a:path>
                </a:pathLst>
              </a:custGeom>
              <a:noFill/>
              <a:ln w="12700">
                <a:solidFill>
                  <a:srgbClr val="FF0000"/>
                </a:solidFill>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4715" name="Line 33"/>
              <p:cNvSpPr>
                <a:spLocks noChangeShapeType="1"/>
              </p:cNvSpPr>
              <p:nvPr/>
            </p:nvSpPr>
            <p:spPr bwMode="auto">
              <a:xfrm flipV="1">
                <a:off x="4656" y="1344"/>
                <a:ext cx="192" cy="0"/>
              </a:xfrm>
              <a:prstGeom prst="line">
                <a:avLst/>
              </a:prstGeom>
              <a:noFill/>
              <a:ln w="25400">
                <a:solidFill>
                  <a:srgbClr val="FF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4695" name="Rectangle 34"/>
          <p:cNvSpPr>
            <a:spLocks noChangeArrowheads="1"/>
          </p:cNvSpPr>
          <p:nvPr/>
        </p:nvSpPr>
        <p:spPr bwMode="auto">
          <a:xfrm>
            <a:off x="6834188" y="90488"/>
            <a:ext cx="1527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en-US" sz="1800" b="1">
                <a:latin typeface="Tahoma" pitchFamily="34" charset="0"/>
              </a:rPr>
              <a:t>Data-flow/</a:t>
            </a:r>
            <a:r>
              <a:rPr lang="en-US" altLang="en-US" sz="1800" i="1">
                <a:latin typeface="Tahoma" pitchFamily="34" charset="0"/>
              </a:rPr>
              <a:t> </a:t>
            </a:r>
          </a:p>
        </p:txBody>
      </p:sp>
    </p:spTree>
    <p:extLst>
      <p:ext uri="{BB962C8B-B14F-4D97-AF65-F5344CB8AC3E}">
        <p14:creationId xmlns:p14="http://schemas.microsoft.com/office/powerpoint/2010/main" val="3532655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49604">
                                            <p:txEl>
                                              <p:pRg st="0" end="0"/>
                                            </p:txEl>
                                          </p:spTgt>
                                        </p:tgtEl>
                                        <p:attrNameLst>
                                          <p:attrName>style.visibility</p:attrName>
                                        </p:attrNameLst>
                                      </p:cBhvr>
                                      <p:to>
                                        <p:strVal val="visible"/>
                                      </p:to>
                                    </p:set>
                                    <p:animEffect transition="in" filter="wipe(up)">
                                      <p:cBhvr>
                                        <p:cTn id="12" dur="500"/>
                                        <p:tgtEl>
                                          <p:spTgt spid="1049604">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49604">
                                            <p:txEl>
                                              <p:pRg st="1" end="1"/>
                                            </p:txEl>
                                          </p:spTgt>
                                        </p:tgtEl>
                                        <p:attrNameLst>
                                          <p:attrName>style.visibility</p:attrName>
                                        </p:attrNameLst>
                                      </p:cBhvr>
                                      <p:to>
                                        <p:strVal val="visible"/>
                                      </p:to>
                                    </p:set>
                                    <p:animEffect transition="in" filter="wipe(up)">
                                      <p:cBhvr>
                                        <p:cTn id="15" dur="500"/>
                                        <p:tgtEl>
                                          <p:spTgt spid="1049604">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049604">
                                            <p:txEl>
                                              <p:pRg st="2" end="2"/>
                                            </p:txEl>
                                          </p:spTgt>
                                        </p:tgtEl>
                                        <p:attrNameLst>
                                          <p:attrName>style.visibility</p:attrName>
                                        </p:attrNameLst>
                                      </p:cBhvr>
                                      <p:to>
                                        <p:strVal val="visible"/>
                                      </p:to>
                                    </p:set>
                                    <p:animEffect transition="in" filter="wipe(up)">
                                      <p:cBhvr>
                                        <p:cTn id="20" dur="500"/>
                                        <p:tgtEl>
                                          <p:spTgt spid="1049604">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49603">
                                            <p:txEl>
                                              <p:pRg st="0" end="0"/>
                                            </p:txEl>
                                          </p:spTgt>
                                        </p:tgtEl>
                                        <p:attrNameLst>
                                          <p:attrName>style.visibility</p:attrName>
                                        </p:attrNameLst>
                                      </p:cBhvr>
                                      <p:to>
                                        <p:strVal val="visible"/>
                                      </p:to>
                                    </p:set>
                                    <p:animEffect transition="in" filter="wipe(up)">
                                      <p:cBhvr>
                                        <p:cTn id="25" dur="1000"/>
                                        <p:tgtEl>
                                          <p:spTgt spid="1049603">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049603">
                                            <p:txEl>
                                              <p:pRg st="1" end="1"/>
                                            </p:txEl>
                                          </p:spTgt>
                                        </p:tgtEl>
                                        <p:attrNameLst>
                                          <p:attrName>style.visibility</p:attrName>
                                        </p:attrNameLst>
                                      </p:cBhvr>
                                      <p:to>
                                        <p:strVal val="visible"/>
                                      </p:to>
                                    </p:set>
                                    <p:animEffect transition="in" filter="wipe(up)">
                                      <p:cBhvr>
                                        <p:cTn id="30" dur="1000"/>
                                        <p:tgtEl>
                                          <p:spTgt spid="1049603">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49603">
                                            <p:txEl>
                                              <p:pRg st="2" end="2"/>
                                            </p:txEl>
                                          </p:spTgt>
                                        </p:tgtEl>
                                        <p:attrNameLst>
                                          <p:attrName>style.visibility</p:attrName>
                                        </p:attrNameLst>
                                      </p:cBhvr>
                                      <p:to>
                                        <p:strVal val="visible"/>
                                      </p:to>
                                    </p:set>
                                    <p:animEffect transition="in" filter="wipe(up)">
                                      <p:cBhvr>
                                        <p:cTn id="35" dur="1000"/>
                                        <p:tgtEl>
                                          <p:spTgt spid="1049603">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049603">
                                            <p:txEl>
                                              <p:pRg st="3" end="3"/>
                                            </p:txEl>
                                          </p:spTgt>
                                        </p:tgtEl>
                                        <p:attrNameLst>
                                          <p:attrName>style.visibility</p:attrName>
                                        </p:attrNameLst>
                                      </p:cBhvr>
                                      <p:to>
                                        <p:strVal val="visible"/>
                                      </p:to>
                                    </p:set>
                                    <p:animEffect transition="in" filter="wipe(up)">
                                      <p:cBhvr>
                                        <p:cTn id="40" dur="1000"/>
                                        <p:tgtEl>
                                          <p:spTgt spid="1049603">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049603">
                                            <p:txEl>
                                              <p:pRg st="4" end="4"/>
                                            </p:txEl>
                                          </p:spTgt>
                                        </p:tgtEl>
                                        <p:attrNameLst>
                                          <p:attrName>style.visibility</p:attrName>
                                        </p:attrNameLst>
                                      </p:cBhvr>
                                      <p:to>
                                        <p:strVal val="visible"/>
                                      </p:to>
                                    </p:set>
                                    <p:animEffect transition="in" filter="wipe(up)">
                                      <p:cBhvr>
                                        <p:cTn id="45" dur="1000"/>
                                        <p:tgtEl>
                                          <p:spTgt spid="1049603">
                                            <p:txEl>
                                              <p:pRg st="4" end="4"/>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049603">
                                            <p:txEl>
                                              <p:pRg st="5" end="5"/>
                                            </p:txEl>
                                          </p:spTgt>
                                        </p:tgtEl>
                                        <p:attrNameLst>
                                          <p:attrName>style.visibility</p:attrName>
                                        </p:attrNameLst>
                                      </p:cBhvr>
                                      <p:to>
                                        <p:strVal val="visible"/>
                                      </p:to>
                                    </p:set>
                                    <p:animEffect transition="in" filter="wipe(up)">
                                      <p:cBhvr>
                                        <p:cTn id="50" dur="1000"/>
                                        <p:tgtEl>
                                          <p:spTgt spid="1049603">
                                            <p:txEl>
                                              <p:pRg st="5" end="5"/>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049603">
                                            <p:txEl>
                                              <p:pRg st="6" end="6"/>
                                            </p:txEl>
                                          </p:spTgt>
                                        </p:tgtEl>
                                        <p:attrNameLst>
                                          <p:attrName>style.visibility</p:attrName>
                                        </p:attrNameLst>
                                      </p:cBhvr>
                                      <p:to>
                                        <p:strVal val="visible"/>
                                      </p:to>
                                    </p:set>
                                    <p:animEffect transition="in" filter="wipe(up)">
                                      <p:cBhvr>
                                        <p:cTn id="55" dur="1000"/>
                                        <p:tgtEl>
                                          <p:spTgt spid="1049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03" grpId="0" build="p"/>
      <p:bldP spid="104960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3245</Words>
  <Application>Microsoft Macintosh PowerPoint</Application>
  <PresentationFormat>On-screen Show (4:3)</PresentationFormat>
  <Paragraphs>368</Paragraphs>
  <Slides>25</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vt:lpstr>
      <vt:lpstr>Calibri</vt:lpstr>
      <vt:lpstr>Lucida Sans Unicode</vt:lpstr>
      <vt:lpstr>Tahoma</vt:lpstr>
      <vt:lpstr>Verdana</vt:lpstr>
      <vt:lpstr>Wingdings</vt:lpstr>
      <vt:lpstr>Office Theme</vt:lpstr>
      <vt:lpstr>ClipArt</vt:lpstr>
      <vt:lpstr>Architecture Styles </vt:lpstr>
      <vt:lpstr>Architectural Styles (2)</vt:lpstr>
      <vt:lpstr>Independent components</vt:lpstr>
      <vt:lpstr>Peer-to-peer</vt:lpstr>
      <vt:lpstr>Client/Server</vt:lpstr>
      <vt:lpstr>Middleware</vt:lpstr>
      <vt:lpstr>Multi -master-slave</vt:lpstr>
      <vt:lpstr>Data-flow</vt:lpstr>
      <vt:lpstr>(2) Pipes and filters</vt:lpstr>
      <vt:lpstr>Data-Centered Style (1)</vt:lpstr>
      <vt:lpstr>Repository style (passive)</vt:lpstr>
      <vt:lpstr>Blackboard (active)</vt:lpstr>
      <vt:lpstr>Blackboard (2)</vt:lpstr>
      <vt:lpstr>Virtual Machine Style (1)</vt:lpstr>
      <vt:lpstr>Interpreter</vt:lpstr>
      <vt:lpstr>Call/Return Architectures</vt:lpstr>
      <vt:lpstr>Main Program/Subroutine Style</vt:lpstr>
      <vt:lpstr>Object-Oriented/Abstract Data Style</vt:lpstr>
      <vt:lpstr>Layered Hierarchies</vt:lpstr>
      <vt:lpstr>PowerPoint Presentation</vt:lpstr>
      <vt:lpstr>Novus system Requirements</vt:lpstr>
      <vt:lpstr>Novus system Requirements</vt:lpstr>
      <vt:lpstr>Novus system Requirements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Styles </dc:title>
  <dc:creator>user2</dc:creator>
  <cp:lastModifiedBy>Noreen Jamil</cp:lastModifiedBy>
  <cp:revision>2</cp:revision>
  <dcterms:created xsi:type="dcterms:W3CDTF">2020-03-26T11:05:42Z</dcterms:created>
  <dcterms:modified xsi:type="dcterms:W3CDTF">2021-05-20T07:15:06Z</dcterms:modified>
</cp:coreProperties>
</file>