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843" r:id="rId2"/>
  </p:sldMasterIdLst>
  <p:notesMasterIdLst>
    <p:notesMasterId r:id="rId50"/>
  </p:notesMasterIdLst>
  <p:handoutMasterIdLst>
    <p:handoutMasterId r:id="rId51"/>
  </p:handoutMasterIdLst>
  <p:sldIdLst>
    <p:sldId id="257" r:id="rId3"/>
    <p:sldId id="335" r:id="rId4"/>
    <p:sldId id="336" r:id="rId5"/>
    <p:sldId id="339" r:id="rId6"/>
    <p:sldId id="424" r:id="rId7"/>
    <p:sldId id="398" r:id="rId8"/>
    <p:sldId id="340" r:id="rId9"/>
    <p:sldId id="421" r:id="rId10"/>
    <p:sldId id="405" r:id="rId11"/>
    <p:sldId id="399" r:id="rId12"/>
    <p:sldId id="341" r:id="rId13"/>
    <p:sldId id="400" r:id="rId14"/>
    <p:sldId id="407" r:id="rId15"/>
    <p:sldId id="344" r:id="rId16"/>
    <p:sldId id="355" r:id="rId17"/>
    <p:sldId id="408" r:id="rId18"/>
    <p:sldId id="409" r:id="rId19"/>
    <p:sldId id="410" r:id="rId20"/>
    <p:sldId id="356" r:id="rId21"/>
    <p:sldId id="422" r:id="rId22"/>
    <p:sldId id="362" r:id="rId23"/>
    <p:sldId id="425" r:id="rId24"/>
    <p:sldId id="423" r:id="rId25"/>
    <p:sldId id="402" r:id="rId26"/>
    <p:sldId id="403" r:id="rId27"/>
    <p:sldId id="426" r:id="rId28"/>
    <p:sldId id="404" r:id="rId29"/>
    <p:sldId id="369" r:id="rId30"/>
    <p:sldId id="370" r:id="rId31"/>
    <p:sldId id="427" r:id="rId32"/>
    <p:sldId id="374" r:id="rId33"/>
    <p:sldId id="428" r:id="rId34"/>
    <p:sldId id="429" r:id="rId35"/>
    <p:sldId id="375" r:id="rId36"/>
    <p:sldId id="430" r:id="rId37"/>
    <p:sldId id="431" r:id="rId38"/>
    <p:sldId id="377" r:id="rId39"/>
    <p:sldId id="379" r:id="rId40"/>
    <p:sldId id="411" r:id="rId41"/>
    <p:sldId id="432" r:id="rId42"/>
    <p:sldId id="384" r:id="rId43"/>
    <p:sldId id="414" r:id="rId44"/>
    <p:sldId id="415" r:id="rId45"/>
    <p:sldId id="416" r:id="rId46"/>
    <p:sldId id="417" r:id="rId47"/>
    <p:sldId id="413" r:id="rId48"/>
    <p:sldId id="386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39" autoAdjust="0"/>
    <p:restoredTop sz="94551" autoAdjust="0"/>
  </p:normalViewPr>
  <p:slideViewPr>
    <p:cSldViewPr>
      <p:cViewPr varScale="1">
        <p:scale>
          <a:sx n="97" d="100"/>
          <a:sy n="97" d="100"/>
        </p:scale>
        <p:origin x="12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8799455-E484-48D7-B4B2-27B4F84001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68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184235F-ECE1-4BE8-8BAF-E29AC9805E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00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EBF9E-79B8-47AA-AB6E-92778F1771C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81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5422C-A3D6-4174-9638-FCF5DC56E5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47B4D-72BA-468E-AB16-795331F16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D2FAD-FD06-4AA6-AC57-91F90138A9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A29B-95B2-CD49-9E28-29B39FDD7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444AB-6EEA-9648-83FD-B38F76F22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B5029-E977-7249-894A-1B78C816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1BC67-47D1-5340-8744-306BDEE9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A3DF1-5C9A-7F4C-BD0E-E62A76C2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854DB3-7A57-4181-880A-5215D777BB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24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4494-0B5F-B944-BEEE-7DBE1EE4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E97C-C221-874A-B07D-B3B9A4213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02159-5956-5648-8CDD-B82E3409F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FEC2-523D-BA4A-9F76-D02FBE4F1527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2AAA8-D680-524B-B8B2-08D62737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6729E-9790-6249-A5E5-3C46B220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53F6A9-037C-4679-A974-5A2F60203C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CF8619-422D-3F44-A528-F33262DCB443}"/>
              </a:ext>
            </a:extLst>
          </p:cNvPr>
          <p:cNvSpPr txBox="1"/>
          <p:nvPr userDrawn="1"/>
        </p:nvSpPr>
        <p:spPr>
          <a:xfrm>
            <a:off x="4876800" y="6581001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Copyright 2014</a:t>
            </a:r>
          </a:p>
        </p:txBody>
      </p:sp>
    </p:spTree>
    <p:extLst>
      <p:ext uri="{BB962C8B-B14F-4D97-AF65-F5344CB8AC3E}">
        <p14:creationId xmlns:p14="http://schemas.microsoft.com/office/powerpoint/2010/main" val="3155867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B556-0CB7-F741-8818-CA485E422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BF7BB-FDC8-554A-8F5C-D9041A870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DCD71-ED66-B047-BE2A-ED00C451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ED028-64D3-5147-BFED-239BD93E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C52FE-3E63-4E45-B1BC-FDF9315A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73681-C82D-4D99-8948-365C75EB26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38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BBAB-AA16-1746-8148-D7A1B32F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4D657-E2A4-5149-A056-50A0727C5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75FD1-7272-0F45-AF84-EDCD6CCD2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9C6D2-9610-4049-9F6D-6A9FDB08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67808-6E20-CE43-9DE9-9524C1F7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7BEF2-4836-F348-89F7-4789231D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50FAF7-8C0D-4DDF-A379-F4FDC17B23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24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B4AC-BD73-0146-B781-2C8DD6F4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B8603-9E5E-4141-A1A3-28F64685A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8E027-6C90-AF41-9C0E-0AAF8670D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F4821-8864-654D-920F-9AA89600D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15311-BC7E-BF41-BB89-E2625A545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95C3B-19E0-BD4A-B423-C77FA843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87C307-3103-0D46-8224-B48B91B6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9EEBE-5035-B244-B16C-C2E01E85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E41F8-23B9-454D-90CC-E31BF8A7FB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902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DA210-E7E5-6644-9989-F18A07B0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A7CFC-FCE8-344E-B314-7767CC0E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DB7A9-E93C-7341-9F02-6C99E138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57FB4-8759-E349-B56B-5FDCDB86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B078C3-AD74-4C69-8529-ABFACC4209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84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735FA2-0245-8C4C-9208-DEEDEA906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FEC2-523D-BA4A-9F76-D02FBE4F1527}" type="datetimeFigureOut">
              <a:rPr lang="en-US" smtClean="0"/>
              <a:t>5/20/21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38F02-2F21-F849-A294-4789DEA7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7B021-6CD7-7143-878B-D9707B86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544F7-41D2-4889-B2EC-B0B2B2B8DC5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8396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2AE2-BF70-1B41-B981-DDAB8735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F0F8C-1116-C543-90D7-A5CEBA468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52ABE-05F0-5441-95E8-16C3C8802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8FC6F-A1F1-124A-BE4C-217B3F048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4478A-C34C-2D48-A390-2451816D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81F40-EA96-F942-8F34-B1486444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E8385-873D-4308-8CE2-51B606282F1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2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44E1B-9771-4FC4-AD8A-F994E9D706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FB15C-773F-EF49-910C-87492768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1EECE-1B44-BC40-B9F6-B3E35947F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18A1B-DD14-7E4F-8769-D1BB55749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36F1D-F03F-B14F-89C2-24563E8F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34487-A837-564B-8D60-5AAA4A9F3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92372-66B1-F344-9776-E012B36F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17F4C6-6F30-47C3-875F-46DAC858CAA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4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0CCA-CD7E-914C-87B9-6076332A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D1C66-C681-9040-B9F0-F438A36CD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8C3E9-C996-4141-983C-7C110D5F9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62F8D-971E-6F48-B39A-DCF31444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22FD6-619E-2B4F-A7F4-33E7E95D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18779-1B42-43E3-AD0F-719051D420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119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E455A-39A5-8346-B0AF-135F59384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15C77-9D21-F34D-A269-12EAB5951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A1169-CD52-3944-9923-94D5E64A7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8DDA9-E5AD-4845-8FBD-23647A3D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A7737-A8B3-1340-9821-D74932F4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78B0EE-74BD-464F-A113-BF9301018B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8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C6576-CCC7-4A49-9300-5D4A8C0C3F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F7F4D-3FF6-43A6-95C4-A0F4456244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9936D-4006-447B-98FA-06B4AD980D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05362-07AE-46AF-A279-AD4E819CBD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87C05-0F34-4950-B296-371F2131F8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4512B-0B1B-484E-988E-3B1C4969C8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E609A-7A24-4D1A-B4F5-D3869A206C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BD45D22-0321-4823-8238-266049D252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5B40B5-04AE-0C42-990B-DC742E65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80D13-DC5A-334D-A974-DBBF85C96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084B-866A-324A-8E12-65B47E3FA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1AED1-0F7E-4D4B-AA33-B0C9BD599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B31E5-A635-1241-A03B-7BD0F4595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BD45D22-0321-4823-8238-266049D252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8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tm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7772400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</a:t>
            </a:r>
            <a:r>
              <a:rPr lang="en-GB"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Scheduling</a:t>
            </a:r>
            <a:r>
              <a:rPr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r>
              <a:rPr lang="en-GB"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and Monitoring</a:t>
            </a:r>
            <a:endParaRPr dirty="0"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3657600"/>
            <a:ext cx="57912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  <a:ea typeface="+mj-ea"/>
              <a:cs typeface="+mj-cs"/>
            </a:endParaRPr>
          </a:p>
        </p:txBody>
      </p:sp>
      <p:pic>
        <p:nvPicPr>
          <p:cNvPr id="8" name="Picture 5" descr="Information Technology Project Manag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153" y="3034843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55600" y="152400"/>
            <a:ext cx="8305800" cy="685800"/>
          </a:xfrm>
        </p:spPr>
        <p:txBody>
          <a:bodyPr>
            <a:normAutofit/>
          </a:bodyPr>
          <a:lstStyle/>
          <a:p>
            <a:r>
              <a:rPr lang="en-US" sz="2400" dirty="0"/>
              <a:t>Why Project Integration Management (PIM)? 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PIM is considered to be critical to overall project success</a:t>
            </a:r>
            <a:endParaRPr lang="en-US" sz="2000" dirty="0"/>
          </a:p>
          <a:p>
            <a:r>
              <a:rPr lang="en-US" sz="2000" dirty="0"/>
              <a:t>PIM enables project managers to:</a:t>
            </a:r>
          </a:p>
          <a:p>
            <a:pPr lvl="1"/>
            <a:r>
              <a:rPr lang="en-US" sz="1600" u="sng" dirty="0"/>
              <a:t>coordinate</a:t>
            </a:r>
            <a:r>
              <a:rPr lang="en-US" sz="1600" dirty="0"/>
              <a:t> people, plans and work required to complete a project</a:t>
            </a:r>
          </a:p>
          <a:p>
            <a:pPr lvl="1"/>
            <a:r>
              <a:rPr lang="en-US" sz="1600" dirty="0"/>
              <a:t>focus on the </a:t>
            </a:r>
            <a:r>
              <a:rPr lang="en-US" sz="1600" u="sng" dirty="0"/>
              <a:t>big picture </a:t>
            </a:r>
            <a:r>
              <a:rPr lang="en-US" sz="1600" dirty="0"/>
              <a:t>of the project and steer the project team towards successful completion </a:t>
            </a:r>
          </a:p>
          <a:p>
            <a:pPr lvl="1"/>
            <a:r>
              <a:rPr lang="en-US" sz="1600" dirty="0"/>
              <a:t>make </a:t>
            </a:r>
            <a:r>
              <a:rPr lang="en-US" sz="1600" u="sng" dirty="0"/>
              <a:t>swift decisions </a:t>
            </a:r>
            <a:r>
              <a:rPr lang="en-US" sz="1600" dirty="0"/>
              <a:t>or empower someone in the team to make swift decisions (first time right decisions) when conflicts occur among project goals or people</a:t>
            </a:r>
          </a:p>
          <a:p>
            <a:pPr lvl="1"/>
            <a:r>
              <a:rPr lang="en-US" sz="1600" u="sng" dirty="0"/>
              <a:t>communicate</a:t>
            </a:r>
            <a:r>
              <a:rPr lang="en-US" sz="1600" dirty="0"/>
              <a:t> key project information to top management</a:t>
            </a:r>
          </a:p>
          <a:p>
            <a:pPr lvl="1"/>
            <a:r>
              <a:rPr lang="en-US" sz="1600" dirty="0"/>
              <a:t>effectively </a:t>
            </a:r>
            <a:r>
              <a:rPr lang="en-US" sz="1600" u="sng" dirty="0"/>
              <a:t>manage</a:t>
            </a:r>
            <a:r>
              <a:rPr lang="en-US" sz="1600" dirty="0"/>
              <a:t> interface with stakeholders (provide stake holder satisfaction)</a:t>
            </a:r>
          </a:p>
          <a:p>
            <a:pPr lvl="2"/>
            <a:r>
              <a:rPr lang="en-US" sz="1400" dirty="0"/>
              <a:t>PM must establish and maintain good communication/relationship across organisation.</a:t>
            </a:r>
          </a:p>
          <a:p>
            <a:r>
              <a:rPr lang="en-US" sz="2000" dirty="0"/>
              <a:t>PIM must happen within the context of the entire organisation, not just within a project </a:t>
            </a:r>
          </a:p>
          <a:p>
            <a:pPr lvl="1"/>
            <a:r>
              <a:rPr lang="en-US" sz="1600" dirty="0"/>
              <a:t>PM must integrate the work of project with ongoing operations of the organisation</a:t>
            </a:r>
          </a:p>
          <a:p>
            <a:pPr lvl="1"/>
            <a:endParaRPr lang="en-US" sz="1600" dirty="0"/>
          </a:p>
          <a:p>
            <a:r>
              <a:rPr lang="en-US" sz="2000" u="sng" dirty="0"/>
              <a:t>PIM- is project management based on 9 knowledge areas</a:t>
            </a:r>
          </a:p>
          <a:p>
            <a:r>
              <a:rPr lang="en-US" sz="2000" u="sng" dirty="0"/>
              <a:t>PIM is what gets performed in projects to deliver the projects successfully   </a:t>
            </a:r>
          </a:p>
          <a:p>
            <a:endParaRPr lang="en-US" sz="2400" dirty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C05437-B6EB-4851-9DA4-1E65B79A329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67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Strategic Planning and Project Selection</a:t>
            </a:r>
            <a:endParaRPr lang="en-US" dirty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project to pursue?</a:t>
            </a:r>
          </a:p>
          <a:p>
            <a:r>
              <a:rPr lang="en-US"/>
              <a:t>Should PMs be involved in decision making?</a:t>
            </a:r>
          </a:p>
          <a:p>
            <a:pPr lvl="1"/>
            <a:r>
              <a:rPr lang="en-US"/>
              <a:t>Usually it is the top management responsibility </a:t>
            </a:r>
          </a:p>
          <a:p>
            <a:pPr lvl="1"/>
            <a:r>
              <a:rPr lang="en-US"/>
              <a:t>Successful organisation know PMs can provide important information to help identify and select potential projects</a:t>
            </a:r>
          </a:p>
          <a:p>
            <a:pPr lvl="1"/>
            <a:r>
              <a:rPr lang="en-US"/>
              <a:t>PMs, Product Managers or IT managers must take part in Strategic Planning</a:t>
            </a:r>
            <a:endParaRPr lang="en-US" dirty="0"/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F50D-7147-47A1-9605-3B4774429FA5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Strategic Planning and Project Selection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534400" cy="4572000"/>
          </a:xfrm>
        </p:spPr>
        <p:txBody>
          <a:bodyPr/>
          <a:lstStyle/>
          <a:p>
            <a:r>
              <a:rPr lang="en-US" b="1" dirty="0"/>
              <a:t>Strategic planning</a:t>
            </a:r>
            <a:r>
              <a:rPr lang="en-US" dirty="0"/>
              <a:t> involves determining long-term objectives, predicting future trends, and projecting the need for new products and services</a:t>
            </a:r>
          </a:p>
          <a:p>
            <a:r>
              <a:rPr lang="en-US" dirty="0"/>
              <a:t>Organizations often perform a </a:t>
            </a:r>
            <a:r>
              <a:rPr lang="en-US" b="1" dirty="0"/>
              <a:t>SWOT analysis</a:t>
            </a:r>
          </a:p>
          <a:p>
            <a:pPr lvl="1"/>
            <a:r>
              <a:rPr lang="en-US" dirty="0"/>
              <a:t>analyzing </a:t>
            </a:r>
            <a:r>
              <a:rPr lang="en-US" b="1" dirty="0"/>
              <a:t>S</a:t>
            </a:r>
            <a:r>
              <a:rPr lang="en-US" dirty="0"/>
              <a:t>trengths, </a:t>
            </a:r>
            <a:r>
              <a:rPr lang="en-US" b="1" dirty="0"/>
              <a:t>W</a:t>
            </a:r>
            <a:r>
              <a:rPr lang="en-US" dirty="0"/>
              <a:t>eaknesses, </a:t>
            </a:r>
            <a:r>
              <a:rPr lang="en-US" b="1" dirty="0"/>
              <a:t>O</a:t>
            </a:r>
            <a:r>
              <a:rPr lang="en-US" dirty="0"/>
              <a:t>pportunities, and </a:t>
            </a:r>
            <a:r>
              <a:rPr lang="en-US" b="1" dirty="0"/>
              <a:t>T</a:t>
            </a:r>
            <a:r>
              <a:rPr lang="en-US" dirty="0"/>
              <a:t>hreats</a:t>
            </a:r>
          </a:p>
          <a:p>
            <a:r>
              <a:rPr lang="en-US" dirty="0"/>
              <a:t>As part of strategic planning, organizations</a:t>
            </a:r>
          </a:p>
          <a:p>
            <a:pPr lvl="1"/>
            <a:r>
              <a:rPr lang="en-US" dirty="0"/>
              <a:t>identify potential projects</a:t>
            </a:r>
          </a:p>
          <a:p>
            <a:pPr lvl="1"/>
            <a:r>
              <a:rPr lang="en-US" dirty="0"/>
              <a:t>use realistic methods to select which projects to work on</a:t>
            </a:r>
          </a:p>
          <a:p>
            <a:pPr lvl="1"/>
            <a:r>
              <a:rPr lang="en-US" dirty="0"/>
              <a:t>formalize project initiation by issuing a project charter</a:t>
            </a:r>
          </a:p>
          <a:p>
            <a:pPr lvl="1"/>
            <a:endParaRPr lang="en-US" dirty="0"/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62F50D-7147-47A1-9605-3B4774429FA5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96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sz="3200" dirty="0"/>
              <a:t>SWOT: Example: Four people who want to initiate a new business in the film industry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53F6A9-037C-4679-A974-5A2F60203CE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151"/>
            <a:ext cx="9144000" cy="259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33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for Selecting Projects</a:t>
            </a:r>
            <a:endParaRPr lang="en-US" dirty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usually more projects than available time and resources to implement them</a:t>
            </a:r>
          </a:p>
          <a:p>
            <a:r>
              <a:rPr lang="en-US" dirty="0"/>
              <a:t>Methods for selecting projects include:</a:t>
            </a:r>
          </a:p>
          <a:p>
            <a:pPr lvl="1"/>
            <a:r>
              <a:rPr lang="en-US" dirty="0"/>
              <a:t>focusing on broad organizational needs </a:t>
            </a:r>
          </a:p>
          <a:p>
            <a:pPr lvl="3"/>
            <a:r>
              <a:rPr lang="en-US" dirty="0"/>
              <a:t>e.g. need to improve communication in the organization categorizing information technology projects -&gt; projects that address this need</a:t>
            </a:r>
          </a:p>
          <a:p>
            <a:pPr lvl="1"/>
            <a:r>
              <a:rPr lang="en-US" dirty="0"/>
              <a:t>performing net present value or other financial analyses</a:t>
            </a:r>
          </a:p>
          <a:p>
            <a:pPr lvl="1"/>
            <a:r>
              <a:rPr lang="en-US" b="1" dirty="0"/>
              <a:t>using a weighted scoring model</a:t>
            </a:r>
          </a:p>
          <a:p>
            <a:pPr lvl="1"/>
            <a:r>
              <a:rPr lang="en-US" dirty="0"/>
              <a:t>implementing a balanced scorecard</a:t>
            </a:r>
          </a:p>
          <a:p>
            <a:endParaRPr lang="en-US" dirty="0"/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452-1580-4FA5-B9D2-8062EB9CC5E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Scoring Model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weighted scoring model is a tool that provides a systematic process for selecting projects based on many criteria</a:t>
            </a:r>
          </a:p>
          <a:p>
            <a:pPr lvl="2"/>
            <a:r>
              <a:rPr lang="en-US"/>
              <a:t>Identify criteria important to the project selection process</a:t>
            </a:r>
          </a:p>
          <a:p>
            <a:pPr lvl="2"/>
            <a:r>
              <a:rPr lang="en-US"/>
              <a:t>Assign weights (percentages) to each criterion so they add up to 100%</a:t>
            </a:r>
          </a:p>
          <a:p>
            <a:pPr lvl="2"/>
            <a:r>
              <a:rPr lang="en-US"/>
              <a:t>Assign scores to each criterion for each project</a:t>
            </a:r>
          </a:p>
          <a:p>
            <a:pPr lvl="2"/>
            <a:r>
              <a:rPr lang="en-US"/>
              <a:t>Multiply the scores by the weights and get the total weighted scores</a:t>
            </a:r>
          </a:p>
          <a:p>
            <a:r>
              <a:rPr lang="en-US"/>
              <a:t>The higher the weighted score, the better (get higher priority)</a:t>
            </a:r>
            <a:endParaRPr lang="en-US" dirty="0"/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12CE-7206-489B-BD53-1272D63E99CD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WSM: (1) Identify criteria important to the project selection process -  Example</a:t>
            </a:r>
            <a:endParaRPr lang="en-NZ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762000" y="1971944"/>
            <a:ext cx="7620000" cy="400507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NZ" dirty="0"/>
              <a:t>Supports key business objectives</a:t>
            </a:r>
          </a:p>
          <a:p>
            <a:r>
              <a:rPr lang="en-NZ" dirty="0"/>
              <a:t>Has strong internal sponsor</a:t>
            </a:r>
          </a:p>
          <a:p>
            <a:r>
              <a:rPr lang="en-NZ" dirty="0"/>
              <a:t>Has strong customer support</a:t>
            </a:r>
          </a:p>
          <a:p>
            <a:r>
              <a:rPr lang="en-NZ" dirty="0"/>
              <a:t>Uses realistic level of technology</a:t>
            </a:r>
          </a:p>
          <a:p>
            <a:r>
              <a:rPr lang="en-NZ" dirty="0"/>
              <a:t>Can be implemented in one year or less</a:t>
            </a:r>
          </a:p>
          <a:p>
            <a:r>
              <a:rPr lang="en-NZ" dirty="0"/>
              <a:t>Provides positive NPV</a:t>
            </a:r>
          </a:p>
          <a:p>
            <a:r>
              <a:rPr lang="en-NZ" dirty="0"/>
              <a:t>Has low risk in meeting scope, time, and cost goals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53F6A9-037C-4679-A974-5A2F60203CE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2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C" sz="3200" dirty="0"/>
              <a:t>WSM: (2) </a:t>
            </a:r>
            <a:r>
              <a:rPr lang="en-US" sz="3200" dirty="0"/>
              <a:t>Assign weights (percentages) to each criterion so they add up to 100%</a:t>
            </a:r>
            <a:endParaRPr lang="en-NZ" sz="320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53F6A9-037C-4679-A974-5A2F60203CE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517725"/>
              </p:ext>
            </p:extLst>
          </p:nvPr>
        </p:nvGraphicFramePr>
        <p:xfrm>
          <a:off x="460420" y="1453197"/>
          <a:ext cx="6096000" cy="426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C" dirty="0" err="1"/>
                        <a:t>Criteria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/>
                        <a:t>Supports key business objectives</a:t>
                      </a:r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/>
                        <a:t>Has strong internal sponsor</a:t>
                      </a:r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/>
                        <a:t>Has strong customer support</a:t>
                      </a:r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/>
                        <a:t>Uses realistic level of technology</a:t>
                      </a:r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/>
                        <a:t>Can be implemented in one year or less</a:t>
                      </a:r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/>
                        <a:t>Provides positive NPV</a:t>
                      </a:r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/>
                        <a:t>Has low risk in meeting scope, time, and cost goals</a:t>
                      </a:r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739045"/>
              </p:ext>
            </p:extLst>
          </p:nvPr>
        </p:nvGraphicFramePr>
        <p:xfrm>
          <a:off x="6635840" y="1453197"/>
          <a:ext cx="984160" cy="426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25%</a:t>
                      </a:r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15%</a:t>
                      </a:r>
                      <a:endParaRPr lang="en-NZ" dirty="0"/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15%</a:t>
                      </a:r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10%</a:t>
                      </a:r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5%</a:t>
                      </a:r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20%</a:t>
                      </a:r>
                    </a:p>
                    <a:p>
                      <a:endParaRPr lang="en-NZ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10%</a:t>
                      </a:r>
                    </a:p>
                    <a:p>
                      <a:endParaRPr lang="en-NZ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b="1" dirty="0"/>
                        <a:t>100%</a:t>
                      </a:r>
                      <a:endParaRPr lang="en-NZ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74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C" sz="3200" dirty="0"/>
              <a:t>WSM: (3) </a:t>
            </a:r>
            <a:r>
              <a:rPr lang="en-NZ" sz="3200" dirty="0"/>
              <a:t>Assign scores to each criterion for each project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53F6A9-037C-4679-A974-5A2F60203CE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28515"/>
              </p:ext>
            </p:extLst>
          </p:nvPr>
        </p:nvGraphicFramePr>
        <p:xfrm>
          <a:off x="381000" y="1616747"/>
          <a:ext cx="6096000" cy="426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C" dirty="0" err="1"/>
                        <a:t>Criteria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/>
                        <a:t>Supports key business objectives</a:t>
                      </a:r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/>
                        <a:t>Has strong internal sponsor</a:t>
                      </a:r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/>
                        <a:t>Has strong customer support</a:t>
                      </a:r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/>
                        <a:t>Uses realistic level of technology</a:t>
                      </a:r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/>
                        <a:t>Can be implemented in one year or less</a:t>
                      </a:r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/>
                        <a:t>Provides positive NPV</a:t>
                      </a:r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/>
                        <a:t>Has low risk in meeting scope, time, and cost goals</a:t>
                      </a:r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74731"/>
              </p:ext>
            </p:extLst>
          </p:nvPr>
        </p:nvGraphicFramePr>
        <p:xfrm>
          <a:off x="6556420" y="1616747"/>
          <a:ext cx="984160" cy="426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25%</a:t>
                      </a:r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15%</a:t>
                      </a:r>
                      <a:endParaRPr lang="en-NZ" dirty="0"/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15%</a:t>
                      </a:r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10%</a:t>
                      </a:r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5%</a:t>
                      </a:r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20%</a:t>
                      </a:r>
                    </a:p>
                    <a:p>
                      <a:endParaRPr lang="en-NZ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10%</a:t>
                      </a:r>
                    </a:p>
                    <a:p>
                      <a:endParaRPr lang="en-NZ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b="1" dirty="0"/>
                        <a:t>100%</a:t>
                      </a:r>
                      <a:endParaRPr lang="en-NZ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23676"/>
              </p:ext>
            </p:extLst>
          </p:nvPr>
        </p:nvGraphicFramePr>
        <p:xfrm>
          <a:off x="7623220" y="1616747"/>
          <a:ext cx="1365160" cy="426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Project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90</a:t>
                      </a:r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70</a:t>
                      </a:r>
                      <a:endParaRPr lang="en-NZ" dirty="0"/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50</a:t>
                      </a:r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25</a:t>
                      </a:r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20</a:t>
                      </a:r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50</a:t>
                      </a:r>
                    </a:p>
                    <a:p>
                      <a:endParaRPr lang="en-NZ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20</a:t>
                      </a:r>
                    </a:p>
                    <a:p>
                      <a:endParaRPr lang="en-NZ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b="1" dirty="0"/>
                        <a:t>56</a:t>
                      </a:r>
                      <a:endParaRPr lang="en-NZ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208442" y="1276542"/>
            <a:ext cx="8935558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C" sz="2000" dirty="0"/>
              <a:t>25%*90+15%*70+15%*50+10%*25+5%*20+20%*50+10%*20=56</a:t>
            </a:r>
            <a:endParaRPr lang="en-NZ" sz="2000" dirty="0"/>
          </a:p>
        </p:txBody>
      </p:sp>
      <p:sp>
        <p:nvSpPr>
          <p:cNvPr id="9" name="Triángulo isósceles 8"/>
          <p:cNvSpPr/>
          <p:nvPr/>
        </p:nvSpPr>
        <p:spPr>
          <a:xfrm flipV="1">
            <a:off x="208442" y="1697613"/>
            <a:ext cx="8935558" cy="4795262"/>
          </a:xfrm>
          <a:prstGeom prst="triangle">
            <a:avLst>
              <a:gd name="adj" fmla="val 85600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90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Figure 4-7. Sample Weighted Scoring Model for Project Selection</a:t>
            </a:r>
            <a:endParaRPr lang="en-US" sz="6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B078C3-AD74-4C69-8529-ABFACC42093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19200"/>
            <a:ext cx="6248400" cy="55124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458200" cy="4572000"/>
          </a:xfrm>
        </p:spPr>
        <p:txBody>
          <a:bodyPr>
            <a:normAutofit/>
          </a:bodyPr>
          <a:lstStyle/>
          <a:p>
            <a:r>
              <a:rPr lang="en-US" dirty="0"/>
              <a:t>Discuss the strategic planning process and apply different project selection methods</a:t>
            </a:r>
          </a:p>
          <a:p>
            <a:r>
              <a:rPr lang="en-US" dirty="0"/>
              <a:t>Explain the importance of creating a project charter to formally </a:t>
            </a:r>
            <a:r>
              <a:rPr lang="en-US" u="sng" dirty="0"/>
              <a:t>initiate</a:t>
            </a:r>
            <a:r>
              <a:rPr lang="en-US" dirty="0"/>
              <a:t> projects</a:t>
            </a:r>
          </a:p>
          <a:p>
            <a:r>
              <a:rPr lang="en-US" dirty="0"/>
              <a:t>Describe project management plan development, understand the content of these plans, and review approaches for creating them (planning) 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EE30CD-489B-4D2B-B7A4-DAB20CFFC566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200" dirty="0"/>
              <a:t>Which of the following processes is not part of project integration management?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NZ" dirty="0"/>
              <a:t>developing the project business case</a:t>
            </a:r>
          </a:p>
          <a:p>
            <a:pPr marL="624078" indent="-514350">
              <a:buFont typeface="+mj-lt"/>
              <a:buAutoNum type="arabicPeriod"/>
            </a:pPr>
            <a:r>
              <a:rPr lang="en-NZ" dirty="0"/>
              <a:t>developing the project charter</a:t>
            </a:r>
          </a:p>
          <a:p>
            <a:pPr marL="624078" indent="-514350">
              <a:buFont typeface="+mj-lt"/>
              <a:buAutoNum type="arabicPeriod"/>
            </a:pPr>
            <a:r>
              <a:rPr lang="en-NZ" dirty="0"/>
              <a:t>developing the project management plan</a:t>
            </a:r>
          </a:p>
          <a:p>
            <a:pPr marL="624078" indent="-514350">
              <a:buFont typeface="+mj-lt"/>
              <a:buAutoNum type="arabicPeriod"/>
            </a:pPr>
            <a:r>
              <a:rPr lang="en-NZ" dirty="0"/>
              <a:t>closing the project or phase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53F6A9-037C-4679-A974-5A2F60203CE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762000" y="1799274"/>
            <a:ext cx="5943600" cy="423672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745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a Project Management Plan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186738" cy="479107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project management plan</a:t>
            </a:r>
            <a:r>
              <a:rPr lang="en-US" dirty="0"/>
              <a:t> is a document used to coordinate all project planning documents and help guide a project’s execution and control</a:t>
            </a:r>
          </a:p>
          <a:p>
            <a:r>
              <a:rPr lang="en-US" dirty="0"/>
              <a:t>Plans created in the other </a:t>
            </a:r>
            <a:r>
              <a:rPr lang="en-US" u="sng" dirty="0"/>
              <a:t>knowledge areas are critical part of project management plan</a:t>
            </a:r>
          </a:p>
          <a:p>
            <a:pPr lvl="1"/>
            <a:r>
              <a:rPr lang="en-US" i="1" dirty="0"/>
              <a:t>i.e. plans and documents based on the other 9 knowledge areas are developed </a:t>
            </a:r>
          </a:p>
          <a:p>
            <a:pPr marL="630936" lvl="2" indent="0">
              <a:buNone/>
            </a:pPr>
            <a:r>
              <a:rPr lang="en-US" i="1" dirty="0">
                <a:sym typeface="Wingdings" panose="05000000000000000000" pitchFamily="2" charset="2"/>
              </a:rPr>
              <a:t></a:t>
            </a:r>
            <a:r>
              <a:rPr lang="en-US" i="1" dirty="0"/>
              <a:t>Project management plan (PMI knowledge area) </a:t>
            </a: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B4198-CCAC-43FA-8923-E4A089AD5897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a Project Management Plan</a:t>
            </a:r>
            <a:endParaRPr lang="es-EC" dirty="0"/>
          </a:p>
        </p:txBody>
      </p:sp>
      <p:pic>
        <p:nvPicPr>
          <p:cNvPr id="3074" name="Picture 2" descr="image with no cap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70" y="1461820"/>
            <a:ext cx="6546067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53F6A9-037C-4679-A974-5A2F60203CE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2777150" y="6176209"/>
            <a:ext cx="60743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200" i="1" dirty="0" err="1"/>
              <a:t>Source</a:t>
            </a:r>
            <a:r>
              <a:rPr lang="es-EC" sz="1200" i="1" dirty="0"/>
              <a:t>: https://www.safaribooksonline.com/library/view/head-first-pmp/9781449364908/ch04.html#exercise_solution-id00044</a:t>
            </a:r>
          </a:p>
        </p:txBody>
      </p:sp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3" y="1932390"/>
            <a:ext cx="8297433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3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rmAutofit/>
          </a:bodyPr>
          <a:lstStyle/>
          <a:p>
            <a:r>
              <a:rPr lang="en-US" dirty="0"/>
              <a:t>Common Elements of a Project Management Plan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186738" cy="47910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/>
              <a:t>1. </a:t>
            </a:r>
            <a:r>
              <a:rPr lang="en-US" b="1" dirty="0"/>
              <a:t>Introduction or overview of the project</a:t>
            </a:r>
          </a:p>
          <a:p>
            <a:pPr lvl="1"/>
            <a:r>
              <a:rPr lang="en-US" dirty="0"/>
              <a:t>Project name, brief description of the project and the need it address (goals and reason for it), rough estimates (time &amp; cost); </a:t>
            </a:r>
          </a:p>
          <a:p>
            <a:pPr lvl="1"/>
            <a:r>
              <a:rPr lang="en-US" dirty="0"/>
              <a:t>names of project manager (contact for project information) &amp; key team members; </a:t>
            </a:r>
          </a:p>
          <a:p>
            <a:pPr lvl="1"/>
            <a:r>
              <a:rPr lang="en-US" dirty="0"/>
              <a:t>Deliverables of the project (project phase deliverables, software, hardware, technical report, training report)</a:t>
            </a:r>
          </a:p>
          <a:p>
            <a:pPr lvl="1"/>
            <a:r>
              <a:rPr lang="en-US" dirty="0"/>
              <a:t>List of reference material (reference and summarize the plans produced for other knowledge areas)</a:t>
            </a:r>
          </a:p>
          <a:p>
            <a:pPr lvl="1"/>
            <a:r>
              <a:rPr lang="en-US" dirty="0"/>
              <a:t>List of definitions (help to avoid confusion) </a:t>
            </a:r>
          </a:p>
          <a:p>
            <a:pPr marL="109728" indent="0">
              <a:buNone/>
            </a:pPr>
            <a:r>
              <a:rPr lang="en-US" dirty="0"/>
              <a:t>2. </a:t>
            </a:r>
            <a:r>
              <a:rPr lang="en-US" b="1" dirty="0"/>
              <a:t>Description of how the project is organized</a:t>
            </a:r>
          </a:p>
          <a:p>
            <a:pPr lvl="1"/>
            <a:r>
              <a:rPr lang="en-US" dirty="0"/>
              <a:t>Organisational charts  (sponsor)</a:t>
            </a:r>
          </a:p>
          <a:p>
            <a:pPr lvl="1"/>
            <a:r>
              <a:rPr lang="en-US" dirty="0"/>
              <a:t>Project responsibilities (identify project activities and people responsible for them)</a:t>
            </a:r>
          </a:p>
          <a:p>
            <a:pPr lvl="1"/>
            <a:r>
              <a:rPr lang="en-US" dirty="0"/>
              <a:t>Document any major processes to follow on projects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A013D-BAF6-4C0C-9785-08FC13FA94EA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92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rmAutofit/>
          </a:bodyPr>
          <a:lstStyle/>
          <a:p>
            <a:r>
              <a:rPr lang="en-US" dirty="0"/>
              <a:t>Common Elements of a Project Management Plan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186738" cy="4791075"/>
          </a:xfrm>
        </p:spPr>
        <p:txBody>
          <a:bodyPr>
            <a:normAutofit/>
          </a:bodyPr>
          <a:lstStyle/>
          <a:p>
            <a:pPr marL="109728" indent="0">
              <a:lnSpc>
                <a:spcPct val="80000"/>
              </a:lnSpc>
              <a:buNone/>
            </a:pPr>
            <a:r>
              <a:rPr lang="en-US" sz="2500" dirty="0"/>
              <a:t>3. </a:t>
            </a:r>
            <a:r>
              <a:rPr lang="en-US" sz="2500" b="1" dirty="0"/>
              <a:t>Management and technical processes used on the project: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Management objectives; management view, any major assumptions or constraint 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Project controls; how to monitor project progress (monthly or quarterly reviews); handle changes-what is the process for change control, level of management required to approve different types of changes. 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Risk/Issue management; how the team will identify, manage and control risks/issues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Project staffing; number and types of people required on project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Technical processes; describes specific methodologies a project might use  </a:t>
            </a: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A013D-BAF6-4C0C-9785-08FC13FA94EA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467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rmAutofit/>
          </a:bodyPr>
          <a:lstStyle/>
          <a:p>
            <a:r>
              <a:rPr lang="en-US" dirty="0"/>
              <a:t>Common Elements of a Project Management Plan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186738" cy="4791075"/>
          </a:xfrm>
        </p:spPr>
        <p:txBody>
          <a:bodyPr>
            <a:normAutofit/>
          </a:bodyPr>
          <a:lstStyle/>
          <a:p>
            <a:pPr marL="109728" indent="0">
              <a:lnSpc>
                <a:spcPct val="80000"/>
              </a:lnSpc>
              <a:buNone/>
            </a:pPr>
            <a:r>
              <a:rPr lang="en-US" sz="2000" dirty="0"/>
              <a:t>4. </a:t>
            </a:r>
            <a:r>
              <a:rPr lang="en-US" sz="2000" b="1" dirty="0"/>
              <a:t>Work to be done</a:t>
            </a:r>
            <a:r>
              <a:rPr lang="en-US" sz="2500" dirty="0"/>
              <a:t>, 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Major work packages – summarize the main work packages (Work Breakdown Structure - WBS) for the project and refer to appropriate sections of the scope management plan 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Other work related information – list hardware and software to be used on the project</a:t>
            </a:r>
          </a:p>
          <a:p>
            <a:pPr marL="109728" lvl="1" indent="0">
              <a:lnSpc>
                <a:spcPct val="80000"/>
              </a:lnSpc>
              <a:spcBef>
                <a:spcPts val="400"/>
              </a:spcBef>
              <a:buSzPct val="68000"/>
              <a:buNone/>
            </a:pPr>
            <a:r>
              <a:rPr lang="en-US" sz="2000" dirty="0"/>
              <a:t>5. </a:t>
            </a:r>
            <a:r>
              <a:rPr lang="en-US" sz="2000" b="1" dirty="0"/>
              <a:t>Schedule information</a:t>
            </a:r>
          </a:p>
          <a:p>
            <a:pPr lvl="1">
              <a:lnSpc>
                <a:spcPct val="80000"/>
              </a:lnSpc>
              <a:buSzPct val="68000"/>
            </a:pPr>
            <a:r>
              <a:rPr lang="en-US" sz="1800" dirty="0"/>
              <a:t>Provide a summary overall project schedule (key deliverables and planned completion dates) </a:t>
            </a:r>
          </a:p>
          <a:p>
            <a:pPr lvl="1">
              <a:lnSpc>
                <a:spcPct val="80000"/>
              </a:lnSpc>
              <a:buSzPct val="68000"/>
            </a:pPr>
            <a:r>
              <a:rPr lang="en-US" sz="1800" dirty="0"/>
              <a:t>Detailed schedule; provide more detailed information about project schedule. It should reference the schedule management plan and discuss dependencies among project activities that could affect project activities (network diagram, critical path)</a:t>
            </a:r>
          </a:p>
          <a:p>
            <a:pPr marL="109728" lvl="1" indent="0">
              <a:lnSpc>
                <a:spcPct val="80000"/>
              </a:lnSpc>
              <a:spcBef>
                <a:spcPts val="400"/>
              </a:spcBef>
              <a:buSzPct val="68000"/>
              <a:buNone/>
            </a:pPr>
            <a:r>
              <a:rPr lang="en-US" sz="2400" dirty="0"/>
              <a:t> </a:t>
            </a:r>
            <a:r>
              <a:rPr lang="en-US" sz="2000" dirty="0"/>
              <a:t>6. </a:t>
            </a:r>
            <a:r>
              <a:rPr lang="en-US" sz="2000" b="1" dirty="0"/>
              <a:t>Budget information</a:t>
            </a:r>
          </a:p>
          <a:p>
            <a:pPr lvl="1">
              <a:lnSpc>
                <a:spcPct val="80000"/>
              </a:lnSpc>
              <a:buSzPct val="68000"/>
            </a:pPr>
            <a:r>
              <a:rPr lang="en-US" sz="1800" dirty="0"/>
              <a:t>Summary budget</a:t>
            </a:r>
          </a:p>
          <a:p>
            <a:pPr lvl="1">
              <a:lnSpc>
                <a:spcPct val="80000"/>
              </a:lnSpc>
              <a:buSzPct val="68000"/>
            </a:pPr>
            <a:r>
              <a:rPr lang="en-US" sz="1800" dirty="0"/>
              <a:t>Detailed budget</a:t>
            </a:r>
          </a:p>
          <a:p>
            <a:pPr lvl="1">
              <a:lnSpc>
                <a:spcPct val="80000"/>
              </a:lnSpc>
              <a:buSzPct val="68000"/>
            </a:pPr>
            <a:endParaRPr lang="en-US" sz="1800" dirty="0"/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A013D-BAF6-4C0C-9785-08FC13FA94EA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291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Project Management Plan</a:t>
            </a:r>
            <a:endParaRPr lang="es-EC" dirty="0"/>
          </a:p>
        </p:txBody>
      </p:sp>
      <p:pic>
        <p:nvPicPr>
          <p:cNvPr id="6" name="Marcador de contenido 5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80687"/>
            <a:ext cx="7886700" cy="4041214"/>
          </a:xfrm>
        </p:spPr>
      </p:pic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53F6A9-037C-4679-A974-5A2F60203CE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2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914400"/>
          </a:xfrm>
        </p:spPr>
        <p:txBody>
          <a:bodyPr>
            <a:normAutofit/>
          </a:bodyPr>
          <a:lstStyle/>
          <a:p>
            <a:r>
              <a:rPr lang="en-US" dirty="0"/>
              <a:t>Project Management Plan (PMP)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186738" cy="51720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800" dirty="0"/>
              <a:t>Produce varies plans&amp; documents (we will learn them through other 9 knowledge areas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These plans &amp;  documents will used to write (justify and support) the section 1 to 6 shown in the template for PMP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Most sections of the PMP  require providing summary from these plans &amp; documents, the actual  plans &amp; documentation must  be provided in appendix of the PMP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PMP is the proposal for undertaking the project which needs approval from the management before you can embark on the actual project work</a:t>
            </a:r>
          </a:p>
          <a:p>
            <a:pPr>
              <a:lnSpc>
                <a:spcPct val="80000"/>
              </a:lnSpc>
            </a:pPr>
            <a:r>
              <a:rPr lang="en-US" sz="1800" b="1" u="sng" dirty="0"/>
              <a:t>Next year  for R &amp; D project paper your team will be required to do PMP</a:t>
            </a:r>
          </a:p>
          <a:p>
            <a:pPr lvl="1">
              <a:lnSpc>
                <a:spcPct val="80000"/>
              </a:lnSpc>
            </a:pPr>
            <a:r>
              <a:rPr lang="en-US" sz="1400" b="1" u="sng" dirty="0"/>
              <a:t>Present to get approval </a:t>
            </a:r>
          </a:p>
          <a:p>
            <a:pPr lvl="1">
              <a:lnSpc>
                <a:spcPct val="80000"/>
              </a:lnSpc>
            </a:pPr>
            <a:r>
              <a:rPr lang="en-US" sz="1400" b="1" u="sng" dirty="0"/>
              <a:t>Do the necessary changes </a:t>
            </a:r>
          </a:p>
          <a:p>
            <a:pPr lvl="1">
              <a:lnSpc>
                <a:spcPct val="80000"/>
              </a:lnSpc>
            </a:pPr>
            <a:r>
              <a:rPr lang="en-US" sz="1400" b="1" u="sng" dirty="0"/>
              <a:t>Then only your team will be allowed to carry out the project- work will be based on PMP</a:t>
            </a: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A013D-BAF6-4C0C-9785-08FC13FA94EA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89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Directing and Managing Project Work (Execution of PMP)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186738" cy="4791075"/>
          </a:xfrm>
        </p:spPr>
        <p:txBody>
          <a:bodyPr/>
          <a:lstStyle/>
          <a:p>
            <a:r>
              <a:rPr lang="en-US" dirty="0"/>
              <a:t>Involves </a:t>
            </a:r>
            <a:r>
              <a:rPr lang="en-US" u="sng" dirty="0"/>
              <a:t>managing and performing </a:t>
            </a:r>
            <a:r>
              <a:rPr lang="en-US" dirty="0"/>
              <a:t>the work described in the project management plan</a:t>
            </a:r>
          </a:p>
          <a:p>
            <a:r>
              <a:rPr lang="en-US" dirty="0"/>
              <a:t>The majority of time and money is usually spent on execution</a:t>
            </a:r>
          </a:p>
          <a:p>
            <a:r>
              <a:rPr lang="en-US" dirty="0"/>
              <a:t>The application area of the project directly affects project execution because the products of the project are produced during execution</a:t>
            </a:r>
          </a:p>
          <a:p>
            <a:endParaRPr lang="en-US" dirty="0"/>
          </a:p>
        </p:txBody>
      </p:sp>
      <p:sp>
        <p:nvSpPr>
          <p:cNvPr id="4505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99C88F-E74A-4C9A-BF8E-284267DD9072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Coordinating Planning and Execution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planning and execution are intertwined and inseparable activities</a:t>
            </a:r>
          </a:p>
          <a:p>
            <a:r>
              <a:rPr lang="en-US" dirty="0"/>
              <a:t>Those who will do the work should help to plan the work</a:t>
            </a:r>
          </a:p>
          <a:p>
            <a:r>
              <a:rPr lang="en-US" dirty="0"/>
              <a:t>Project managers must solicit input from the team to develop realistic plans</a:t>
            </a:r>
          </a:p>
        </p:txBody>
      </p:sp>
      <p:sp>
        <p:nvSpPr>
          <p:cNvPr id="4608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0BE96C-17B6-4520-AECC-26039ACE6158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382000" cy="4690872"/>
          </a:xfrm>
        </p:spPr>
        <p:txBody>
          <a:bodyPr>
            <a:normAutofit/>
          </a:bodyPr>
          <a:lstStyle/>
          <a:p>
            <a:r>
              <a:rPr lang="en-US" dirty="0"/>
              <a:t>Explain project </a:t>
            </a:r>
            <a:r>
              <a:rPr lang="en-US" u="sng" dirty="0"/>
              <a:t>execution</a:t>
            </a:r>
            <a:r>
              <a:rPr lang="en-US" dirty="0"/>
              <a:t>, its relationship to project planning, the factors related to successful results, and tools and techniques to assist in directing and managing project work</a:t>
            </a:r>
          </a:p>
          <a:p>
            <a:r>
              <a:rPr lang="en-US" dirty="0"/>
              <a:t>Describe the process of </a:t>
            </a:r>
            <a:r>
              <a:rPr lang="en-US" u="sng" dirty="0"/>
              <a:t>monitoring and controlling </a:t>
            </a:r>
            <a:r>
              <a:rPr lang="en-US" dirty="0"/>
              <a:t>a project</a:t>
            </a:r>
          </a:p>
          <a:p>
            <a:r>
              <a:rPr lang="en-US" dirty="0"/>
              <a:t>Understand the integrated </a:t>
            </a:r>
            <a:r>
              <a:rPr lang="en-US" u="sng" dirty="0"/>
              <a:t>change</a:t>
            </a:r>
            <a:r>
              <a:rPr lang="en-US" dirty="0"/>
              <a:t> control process, planning for and managing changes on information technology (IT) projects, and developing and using a change control system</a:t>
            </a:r>
          </a:p>
          <a:p>
            <a:r>
              <a:rPr lang="en-US" dirty="0"/>
              <a:t>Explain the importance of developing and following good procedures for </a:t>
            </a:r>
            <a:r>
              <a:rPr lang="en-US" u="sng" dirty="0"/>
              <a:t>closing</a:t>
            </a:r>
            <a:r>
              <a:rPr lang="en-US" dirty="0"/>
              <a:t> phases/projects</a:t>
            </a: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A413B7-C3AB-4BA8-9874-CC909DD0207D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Coordinating Planning and Execution</a:t>
            </a:r>
            <a:endParaRPr lang="es-EC" dirty="0"/>
          </a:p>
        </p:txBody>
      </p:sp>
      <p:pic>
        <p:nvPicPr>
          <p:cNvPr id="6" name="Marcador de contenido 5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3298"/>
            <a:ext cx="6477404" cy="5060472"/>
          </a:xfrm>
        </p:spPr>
      </p:pic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53F6A9-037C-4679-A974-5A2F60203CE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2612408" y="6127272"/>
            <a:ext cx="60743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200" i="1" dirty="0" err="1"/>
              <a:t>Source</a:t>
            </a:r>
            <a:r>
              <a:rPr lang="es-EC" sz="1200" i="1" dirty="0"/>
              <a:t>: https://www.safaribooksonline.com/library/view/head-first-pmp/9781449364908/ch04.html#exercise_solution-id00044</a:t>
            </a:r>
          </a:p>
        </p:txBody>
      </p:sp>
    </p:spTree>
    <p:extLst>
      <p:ext uri="{BB962C8B-B14F-4D97-AF65-F5344CB8AC3E}">
        <p14:creationId xmlns:p14="http://schemas.microsoft.com/office/powerpoint/2010/main" val="1613451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Execution Tools and Techniques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10600" cy="47910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b="1" dirty="0"/>
              <a:t>Expert judgment</a:t>
            </a:r>
            <a:r>
              <a:rPr lang="en-US" sz="2400" dirty="0"/>
              <a:t>: Experts can help project managers and their teams make many decisions related to project execution</a:t>
            </a:r>
          </a:p>
          <a:p>
            <a:r>
              <a:rPr lang="en-US" sz="2400" b="1" dirty="0"/>
              <a:t>Meetings: </a:t>
            </a:r>
            <a:r>
              <a:rPr lang="en-US" sz="2400" dirty="0"/>
              <a:t>Meetings allow people to develop relationships, pick up on important body language or tone of voice, and have a dialogue to help resolve problems.</a:t>
            </a:r>
            <a:endParaRPr lang="en-US" sz="2400" b="1" dirty="0"/>
          </a:p>
        </p:txBody>
      </p:sp>
      <p:sp>
        <p:nvSpPr>
          <p:cNvPr id="4915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D198B-9674-48C3-ACD4-753DB8EA2AE8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Directing and Managing Project Work (Execution of PMP)</a:t>
            </a:r>
            <a:endParaRPr lang="es-EC" dirty="0"/>
          </a:p>
        </p:txBody>
      </p:sp>
      <p:pic>
        <p:nvPicPr>
          <p:cNvPr id="6" name="Marcador de contenido 5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74" y="1417638"/>
            <a:ext cx="5840973" cy="4569931"/>
          </a:xfrm>
        </p:spPr>
      </p:pic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53F6A9-037C-4679-A974-5A2F60203CE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2612408" y="6127272"/>
            <a:ext cx="60743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200" i="1" dirty="0" err="1"/>
              <a:t>Source</a:t>
            </a:r>
            <a:r>
              <a:rPr lang="es-EC" sz="1200" i="1" dirty="0"/>
              <a:t>: https://www.safaribooksonline.com/library/view/head-first-pmp/9781449364908/ch04.html#exercise_solution-id00044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5890884" y="2585323"/>
            <a:ext cx="2225289" cy="3346389"/>
            <a:chOff x="457200" y="2147452"/>
            <a:chExt cx="2225289" cy="3346389"/>
          </a:xfrm>
        </p:grpSpPr>
        <p:pic>
          <p:nvPicPr>
            <p:cNvPr id="4098" name="Picture 2" descr="Image result for question mar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940" y="2147452"/>
              <a:ext cx="1209807" cy="2324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uadroTexto 8"/>
            <p:cNvSpPr txBox="1"/>
            <p:nvPr/>
          </p:nvSpPr>
          <p:spPr>
            <a:xfrm>
              <a:off x="457200" y="4724400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Deliverables for </a:t>
              </a:r>
            </a:p>
            <a:p>
              <a:r>
                <a:rPr lang="en-US" dirty="0"/>
                <a:t>Assignment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693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Deliverables-Examples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44E1B-9771-4FC4-AD8A-F994E9D7063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17638"/>
            <a:ext cx="2619375" cy="1743075"/>
          </a:xfrm>
          <a:prstGeom prst="rect">
            <a:avLst/>
          </a:prstGeom>
        </p:spPr>
      </p:pic>
      <p:pic>
        <p:nvPicPr>
          <p:cNvPr id="1026" name="Picture 2" descr="Image result for repo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427" y="1182028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887" y="1394026"/>
            <a:ext cx="1981200" cy="159506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075" y="4536202"/>
            <a:ext cx="4132508" cy="163234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7059" y="4636404"/>
            <a:ext cx="2767440" cy="1555750"/>
          </a:xfrm>
          <a:prstGeom prst="rect">
            <a:avLst/>
          </a:prstGeom>
        </p:spPr>
      </p:pic>
      <p:pic>
        <p:nvPicPr>
          <p:cNvPr id="12" name="Imagen 11" descr="Recorte de pantalla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613" y="3983037"/>
            <a:ext cx="3496393" cy="1733749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3667595" y="3413214"/>
            <a:ext cx="1737976" cy="4308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2842102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46703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Monitoring and Controlling Project Work (including change management)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186738" cy="5029200"/>
          </a:xfrm>
        </p:spPr>
        <p:txBody>
          <a:bodyPr/>
          <a:lstStyle/>
          <a:p>
            <a:r>
              <a:rPr lang="en-US" dirty="0"/>
              <a:t>Changes are inevitable on most projects, so it’s important to develop and follow a process to monitor and control changes  (change management plan in PMP)</a:t>
            </a:r>
          </a:p>
          <a:p>
            <a:r>
              <a:rPr lang="en-US" dirty="0"/>
              <a:t>Monitoring project work includes collecting, measuring, and disseminating performance information</a:t>
            </a:r>
          </a:p>
          <a:p>
            <a:r>
              <a:rPr lang="en-US" dirty="0"/>
              <a:t>A </a:t>
            </a:r>
            <a:r>
              <a:rPr lang="en-US" b="1" dirty="0"/>
              <a:t>baseline</a:t>
            </a:r>
            <a:r>
              <a:rPr lang="en-US" dirty="0"/>
              <a:t> is the approved project management plan plus approved changes </a:t>
            </a:r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00734-7A97-4DE9-BADB-70D27B29DC61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Monitoring and Controlling Project Work</a:t>
            </a:r>
            <a:endParaRPr lang="es-EC" dirty="0"/>
          </a:p>
        </p:txBody>
      </p:sp>
      <p:pic>
        <p:nvPicPr>
          <p:cNvPr id="2050" name="Picture 2" descr="image with no cap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73450" y="2782094"/>
            <a:ext cx="21971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53F6A9-037C-4679-A974-5A2F60203CE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2802908" y="5839766"/>
            <a:ext cx="60743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200" i="1" dirty="0" err="1"/>
              <a:t>Source</a:t>
            </a:r>
            <a:r>
              <a:rPr lang="es-EC" sz="1200" i="1" dirty="0"/>
              <a:t>: https://www.safaribooksonline.com/library/view/head-first-pmp/9781449364908/ch04.html#exercise_solution-id00044</a:t>
            </a:r>
          </a:p>
        </p:txBody>
      </p:sp>
    </p:spTree>
    <p:extLst>
      <p:ext uri="{BB962C8B-B14F-4D97-AF65-F5344CB8AC3E}">
        <p14:creationId xmlns:p14="http://schemas.microsoft.com/office/powerpoint/2010/main" val="35075237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Changes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53F6A9-037C-4679-A974-5A2F60203CE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3074" name="Picture 2" descr="Image result for ser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561" y="1905000"/>
            <a:ext cx="115624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631950"/>
            <a:ext cx="2093370" cy="20955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780" y="4218823"/>
            <a:ext cx="2621507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838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Performing Integrated Change Control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sz="2800" dirty="0"/>
              <a:t>Three main objectives are:</a:t>
            </a:r>
          </a:p>
          <a:p>
            <a:pPr marL="990600" lvl="1" indent="-533400"/>
            <a:r>
              <a:rPr lang="en-US" sz="2400" dirty="0"/>
              <a:t>Influencing the factors that create changes to ensure that changes are beneficial</a:t>
            </a:r>
          </a:p>
          <a:p>
            <a:pPr marL="990600" lvl="1" indent="-533400"/>
            <a:r>
              <a:rPr lang="en-US" sz="2400" dirty="0"/>
              <a:t>Determining that a change has occurred</a:t>
            </a:r>
          </a:p>
          <a:p>
            <a:pPr marL="990600" lvl="1" indent="-533400"/>
            <a:r>
              <a:rPr lang="en-US" sz="2400" dirty="0"/>
              <a:t>Managing actual changes as they occur</a:t>
            </a:r>
          </a:p>
        </p:txBody>
      </p:sp>
      <p:sp>
        <p:nvSpPr>
          <p:cNvPr id="5222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99360-D0C3-4752-A276-D993F1CB9E68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Control System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458200" cy="452596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change control system </a:t>
            </a:r>
            <a:r>
              <a:rPr lang="en-US" dirty="0"/>
              <a:t>is a formal, documented process that describes when and how official project documents and work may be changed</a:t>
            </a:r>
          </a:p>
          <a:p>
            <a:r>
              <a:rPr lang="en-US" dirty="0"/>
              <a:t>Describes who is authorized to make changes and how to make them</a:t>
            </a:r>
          </a:p>
        </p:txBody>
      </p:sp>
      <p:sp>
        <p:nvSpPr>
          <p:cNvPr id="5427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EB7EED-8A3B-4E44-8A3C-892AC7DB1E15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Performing Integrated Change Control</a:t>
            </a:r>
            <a:endParaRPr lang="en-NZ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53F6A9-037C-4679-A974-5A2F60203CE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8704"/>
            <a:ext cx="9144000" cy="344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0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Project Integration Management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491538" cy="4791075"/>
          </a:xfrm>
        </p:spPr>
        <p:txBody>
          <a:bodyPr>
            <a:normAutofit/>
          </a:bodyPr>
          <a:lstStyle/>
          <a:p>
            <a:r>
              <a:rPr lang="en-US" dirty="0"/>
              <a:t>Coordinating the other project management knowledge areas (project management processes/tasks) throughout a projects life cycle.</a:t>
            </a:r>
          </a:p>
          <a:p>
            <a:r>
              <a:rPr lang="en-US" dirty="0"/>
              <a:t>Ensures that all elements of a project come together at the right times to complete a project successfully</a:t>
            </a: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38D7D-6CB4-4E4C-8852-D9CAD93D4C45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3690244"/>
            <a:ext cx="2790825" cy="279082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Performing Integrated Change Control</a:t>
            </a:r>
            <a:endParaRPr lang="es-EC" dirty="0"/>
          </a:p>
        </p:txBody>
      </p:sp>
      <p:pic>
        <p:nvPicPr>
          <p:cNvPr id="4098" name="Picture 2" descr="image with no cap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4700" y="1924844"/>
            <a:ext cx="50546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53F6A9-037C-4679-A974-5A2F60203CE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2802908" y="6003089"/>
            <a:ext cx="60743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200" i="1" dirty="0" err="1"/>
              <a:t>Source</a:t>
            </a:r>
            <a:r>
              <a:rPr lang="es-EC" sz="1200" i="1" dirty="0"/>
              <a:t>: https://www.safaribooksonline.com/library/view/head-first-pmp/9781449364908/ch04.html#exercise_solution-id00044</a:t>
            </a:r>
          </a:p>
        </p:txBody>
      </p:sp>
    </p:spTree>
    <p:extLst>
      <p:ext uri="{BB962C8B-B14F-4D97-AF65-F5344CB8AC3E}">
        <p14:creationId xmlns:p14="http://schemas.microsoft.com/office/powerpoint/2010/main" val="42234414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Projects or Phases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close a project or phase, you must finalize all activities and transfer the completed or cancelled work to the appropriate people</a:t>
            </a:r>
          </a:p>
          <a:p>
            <a:r>
              <a:rPr lang="en-US" dirty="0"/>
              <a:t>Main outputs include</a:t>
            </a:r>
          </a:p>
          <a:p>
            <a:pPr lvl="1"/>
            <a:r>
              <a:rPr lang="en-US" dirty="0"/>
              <a:t>Final product, service, or result transition</a:t>
            </a:r>
          </a:p>
          <a:p>
            <a:pPr lvl="1"/>
            <a:r>
              <a:rPr lang="en-US" dirty="0"/>
              <a:t>Organizational process asset updates</a:t>
            </a:r>
          </a:p>
        </p:txBody>
      </p:sp>
      <p:sp>
        <p:nvSpPr>
          <p:cNvPr id="5939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A08B3E-F93B-46D5-90C8-0EFC6622AEB1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Study: Development of a Student Information System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system supports about 3000 current students and about 1000 faculty members and staff (users).</a:t>
            </a:r>
          </a:p>
          <a:p>
            <a:r>
              <a:rPr lang="en-US" dirty="0"/>
              <a:t>The Project was broken into smaller projects.</a:t>
            </a:r>
          </a:p>
          <a:p>
            <a:r>
              <a:rPr lang="en-US" dirty="0"/>
              <a:t>Each small project was an R&amp;D Project carried out by a group of 1 or 2 undergraduate students.</a:t>
            </a:r>
          </a:p>
          <a:p>
            <a:r>
              <a:rPr lang="en-US" dirty="0"/>
              <a:t>The Project started in 2006. The first version of the system was released in February 2007.</a:t>
            </a:r>
          </a:p>
          <a:p>
            <a:r>
              <a:rPr lang="en-US" dirty="0"/>
              <a:t>Currently, Version 3.0 has been released.</a:t>
            </a:r>
          </a:p>
          <a:p>
            <a:r>
              <a:rPr lang="en-US" dirty="0"/>
              <a:t>The whole project involved more than 80 undergraduates students and 25 internships.</a:t>
            </a:r>
          </a:p>
          <a:p>
            <a:r>
              <a:rPr lang="en-US" dirty="0"/>
              <a:t>Initial budget $ 0.</a:t>
            </a:r>
          </a:p>
          <a:p>
            <a:r>
              <a:rPr lang="en-US" dirty="0"/>
              <a:t>Initially, the system was hosted on a PC, later a server was bought.</a:t>
            </a:r>
          </a:p>
          <a:p>
            <a:endParaRPr lang="en-US" dirty="0"/>
          </a:p>
          <a:p>
            <a:endParaRPr lang="en-NZ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53F6A9-037C-4679-A974-5A2F60203CE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48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Case Study: Development of a Student Information System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53F6A9-037C-4679-A974-5A2F60203CE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1026" name="Picture 2" descr="http://evergreen.edu/_inc/images/icons/dark/adm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457" y="1828800"/>
            <a:ext cx="125730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ntrans-ukraine.com/assets/img/icons/1442524087_conference_c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860" y="2145477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impleicon.com/wp-content/uploads/business-woman-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865" y="2573314"/>
            <a:ext cx="907549" cy="90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3.iconfinder.com/data/icons/users-6/100/654854-user-women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9" y="3334667"/>
            <a:ext cx="1600201" cy="16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3.iconfinder.com/data/icons/users-6/100/654853-user-men-2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685" y="3856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campbellsville.edu/Websites/cu/images/Offices/ESLI/Images/partner-reading-icon-hi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982" y="5574631"/>
            <a:ext cx="1802775" cy="130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081" y="4020121"/>
            <a:ext cx="1607579" cy="1607579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6339926" y="3717494"/>
            <a:ext cx="21146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Faculty Council</a:t>
            </a:r>
          </a:p>
          <a:p>
            <a:pPr algn="ctr"/>
            <a:r>
              <a:rPr lang="es-EC" dirty="0"/>
              <a:t>Sponsor</a:t>
            </a:r>
            <a:endParaRPr lang="en-NZ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68804" y="3484565"/>
            <a:ext cx="25062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Head of Student Records Office 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2678011" y="4858259"/>
            <a:ext cx="22573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/>
              <a:t>Jossie</a:t>
            </a:r>
            <a:endParaRPr lang="en-NZ" dirty="0"/>
          </a:p>
          <a:p>
            <a:pPr algn="ctr"/>
            <a:r>
              <a:rPr lang="en-NZ" dirty="0"/>
              <a:t>Project Manager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556061" y="4704683"/>
            <a:ext cx="22573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Sergio</a:t>
            </a:r>
          </a:p>
          <a:p>
            <a:pPr algn="ctr"/>
            <a:r>
              <a:rPr lang="en-NZ" dirty="0"/>
              <a:t>Project Manager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4587056" y="5805775"/>
            <a:ext cx="21330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Students</a:t>
            </a:r>
          </a:p>
          <a:p>
            <a:pPr algn="ctr"/>
            <a:r>
              <a:rPr lang="en-US" dirty="0"/>
              <a:t>Team Members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4732730" y="1882222"/>
            <a:ext cx="40302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Dean of the Faculty of Science</a:t>
            </a:r>
          </a:p>
          <a:p>
            <a:pPr algn="ctr"/>
            <a:r>
              <a:rPr lang="es-EC" dirty="0"/>
              <a:t>Sponsor</a:t>
            </a:r>
            <a:endParaRPr lang="en-NZ" dirty="0"/>
          </a:p>
        </p:txBody>
      </p:sp>
      <p:sp>
        <p:nvSpPr>
          <p:cNvPr id="7" name="Rectángulo 6"/>
          <p:cNvSpPr/>
          <p:nvPr/>
        </p:nvSpPr>
        <p:spPr>
          <a:xfrm>
            <a:off x="648419" y="5544786"/>
            <a:ext cx="13628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/>
              <a:t>Lecturers</a:t>
            </a:r>
          </a:p>
        </p:txBody>
      </p:sp>
    </p:spTree>
    <p:extLst>
      <p:ext uri="{BB962C8B-B14F-4D97-AF65-F5344CB8AC3E}">
        <p14:creationId xmlns:p14="http://schemas.microsoft.com/office/powerpoint/2010/main" val="483552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Study: Development of a Student Information System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b="1" dirty="0"/>
              <a:t>Project charter:</a:t>
            </a:r>
            <a:r>
              <a:rPr lang="en-US" sz="2800" dirty="0"/>
              <a:t> verbal commitment to complete the R&amp;D project</a:t>
            </a:r>
          </a:p>
          <a:p>
            <a:r>
              <a:rPr lang="en-US" sz="2800" b="1" dirty="0"/>
              <a:t>Project management plan (creating a project proposal): </a:t>
            </a:r>
          </a:p>
          <a:p>
            <a:pPr lvl="1"/>
            <a:r>
              <a:rPr lang="en-US" sz="2400" dirty="0"/>
              <a:t>R&amp;D proposal developed during the first semester, approved by the </a:t>
            </a:r>
            <a:r>
              <a:rPr lang="en-NZ" sz="2400" dirty="0"/>
              <a:t>Head of Student Records Office,</a:t>
            </a:r>
            <a:r>
              <a:rPr lang="en-US" sz="2400" dirty="0"/>
              <a:t> R&amp;D supervisor, two or three lecturers</a:t>
            </a:r>
          </a:p>
          <a:p>
            <a:r>
              <a:rPr lang="en-US" sz="2800" dirty="0"/>
              <a:t>Each R&amp;D team </a:t>
            </a:r>
            <a:r>
              <a:rPr lang="en-US" sz="2800" b="1" dirty="0"/>
              <a:t>implemented the project management plan </a:t>
            </a:r>
            <a:r>
              <a:rPr lang="en-US" sz="2800" dirty="0"/>
              <a:t>during its second semester</a:t>
            </a:r>
          </a:p>
          <a:p>
            <a:r>
              <a:rPr lang="en-US" sz="2800" b="1" dirty="0"/>
              <a:t>Monitoring and controlling a</a:t>
            </a:r>
            <a:r>
              <a:rPr lang="en-US" sz="2800" dirty="0"/>
              <a:t>ctivities were supported by the supervisor of each R&amp;D project. </a:t>
            </a:r>
          </a:p>
          <a:p>
            <a:r>
              <a:rPr lang="en-US" sz="2800" b="1" dirty="0"/>
              <a:t>Performing integrated change</a:t>
            </a:r>
            <a:r>
              <a:rPr lang="en-US" sz="2800" dirty="0"/>
              <a:t>: done by each R&amp;D Team with the help of Sergio.</a:t>
            </a:r>
          </a:p>
          <a:p>
            <a:r>
              <a:rPr lang="en-US" sz="2800" dirty="0"/>
              <a:t>Each project </a:t>
            </a:r>
            <a:r>
              <a:rPr lang="en-US" sz="2800" b="1" dirty="0"/>
              <a:t>was closed </a:t>
            </a:r>
            <a:r>
              <a:rPr lang="en-US" sz="2800" dirty="0"/>
              <a:t>during the student final presentation of the R&amp;D project to the supervisor and other lecturers. </a:t>
            </a:r>
            <a:endParaRPr lang="en-US" sz="2800" u="sng" dirty="0"/>
          </a:p>
          <a:p>
            <a:endParaRPr lang="en-US" sz="2800" u="sng" dirty="0"/>
          </a:p>
          <a:p>
            <a:endParaRPr lang="en-US" sz="2800" u="sng" dirty="0"/>
          </a:p>
          <a:p>
            <a:endParaRPr lang="en-US" sz="2800" u="sng" dirty="0"/>
          </a:p>
          <a:p>
            <a:endParaRPr lang="en-NZ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F6A9-037C-4679-A974-5A2F60203CED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094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Success of the project 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Leadership</a:t>
            </a:r>
          </a:p>
          <a:p>
            <a:r>
              <a:rPr lang="en-US" dirty="0"/>
              <a:t>Clear goals</a:t>
            </a:r>
          </a:p>
          <a:p>
            <a:r>
              <a:rPr lang="en-US" dirty="0"/>
              <a:t>Student commitment</a:t>
            </a:r>
          </a:p>
          <a:p>
            <a:r>
              <a:rPr lang="en-US" dirty="0"/>
              <a:t>Good communication along the Project</a:t>
            </a:r>
          </a:p>
          <a:p>
            <a:r>
              <a:rPr lang="en-US" dirty="0"/>
              <a:t>Good understanding of the system requirements</a:t>
            </a:r>
          </a:p>
          <a:p>
            <a:r>
              <a:rPr lang="en-US" dirty="0"/>
              <a:t>Stakeholders were involved in the Project: student as programmers, lecturers as supervisors, faculty members as Project Managers.</a:t>
            </a:r>
          </a:p>
          <a:p>
            <a:endParaRPr lang="es-EC" dirty="0"/>
          </a:p>
          <a:p>
            <a:endParaRPr lang="es-EC" dirty="0"/>
          </a:p>
          <a:p>
            <a:endParaRPr lang="en-NZ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F6A9-037C-4679-A974-5A2F60203CED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90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2000" dirty="0"/>
              <a:t>A ________________is a document that formally recognizes the existence of a project and provides direction on the project’s objectives and management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NZ" dirty="0"/>
              <a:t>project charter</a:t>
            </a:r>
          </a:p>
          <a:p>
            <a:pPr marL="624078" indent="-514350">
              <a:buFont typeface="+mj-lt"/>
              <a:buAutoNum type="arabicPeriod"/>
            </a:pPr>
            <a:r>
              <a:rPr lang="en-NZ" dirty="0"/>
              <a:t>contract</a:t>
            </a:r>
          </a:p>
          <a:p>
            <a:pPr marL="624078" indent="-514350">
              <a:buFont typeface="+mj-lt"/>
              <a:buAutoNum type="arabicPeriod"/>
            </a:pPr>
            <a:r>
              <a:rPr lang="en-NZ" dirty="0"/>
              <a:t>business case</a:t>
            </a:r>
          </a:p>
          <a:p>
            <a:pPr marL="624078" indent="-514350">
              <a:buFont typeface="+mj-lt"/>
              <a:buAutoNum type="arabicPeriod"/>
            </a:pPr>
            <a:r>
              <a:rPr lang="en-NZ" dirty="0"/>
              <a:t>project management plan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53F6A9-037C-4679-A974-5A2F60203CE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838200" y="1825625"/>
            <a:ext cx="5943600" cy="423672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834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integration management involves coordinating all of the other knowledge areas throughout a project’s life cycle</a:t>
            </a:r>
          </a:p>
          <a:p>
            <a:r>
              <a:rPr lang="en-US" dirty="0"/>
              <a:t>Main processes include</a:t>
            </a:r>
          </a:p>
          <a:p>
            <a:pPr lvl="1"/>
            <a:r>
              <a:rPr lang="en-US" dirty="0"/>
              <a:t>Develop the project charter</a:t>
            </a:r>
          </a:p>
          <a:p>
            <a:pPr lvl="1"/>
            <a:r>
              <a:rPr lang="en-US" dirty="0"/>
              <a:t>Develop the project management plan</a:t>
            </a:r>
          </a:p>
          <a:p>
            <a:pPr lvl="1"/>
            <a:r>
              <a:rPr lang="en-US" dirty="0"/>
              <a:t>Direct and manage project execution</a:t>
            </a:r>
          </a:p>
          <a:p>
            <a:pPr lvl="1"/>
            <a:r>
              <a:rPr lang="en-US" dirty="0"/>
              <a:t>Monitor and control project work</a:t>
            </a:r>
          </a:p>
          <a:p>
            <a:pPr lvl="1"/>
            <a:r>
              <a:rPr lang="en-US" dirty="0"/>
              <a:t>Perform integrated change control</a:t>
            </a:r>
          </a:p>
          <a:p>
            <a:pPr lvl="1"/>
            <a:r>
              <a:rPr lang="en-US" dirty="0"/>
              <a:t>Close the project or phase</a:t>
            </a:r>
          </a:p>
        </p:txBody>
      </p:sp>
      <p:sp>
        <p:nvSpPr>
          <p:cNvPr id="6144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DAB70-6E7B-45BB-9F36-0FA1270B4935}" type="slidenum">
              <a:rPr lang="en-US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Integration Management Processes</a:t>
            </a:r>
            <a:endParaRPr lang="es-EC" dirty="0"/>
          </a:p>
        </p:txBody>
      </p:sp>
      <p:pic>
        <p:nvPicPr>
          <p:cNvPr id="1028" name="Picture 4" descr="Project Integr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4951" y="3194844"/>
            <a:ext cx="3585855" cy="160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53F6A9-037C-4679-A974-5A2F60203CE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2209800" y="6215876"/>
            <a:ext cx="78174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200" i="1" dirty="0" err="1"/>
              <a:t>Source</a:t>
            </a:r>
            <a:r>
              <a:rPr lang="es-EC" sz="1200" i="1" dirty="0"/>
              <a:t>: http://psemagazine.com/project-integration-management/</a:t>
            </a:r>
          </a:p>
        </p:txBody>
      </p:sp>
    </p:spTree>
    <p:extLst>
      <p:ext uri="{BB962C8B-B14F-4D97-AF65-F5344CB8AC3E}">
        <p14:creationId xmlns:p14="http://schemas.microsoft.com/office/powerpoint/2010/main" val="399170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Integration Management Processes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491538" cy="4791075"/>
          </a:xfrm>
        </p:spPr>
        <p:txBody>
          <a:bodyPr>
            <a:normAutofit/>
          </a:bodyPr>
          <a:lstStyle/>
          <a:p>
            <a:r>
              <a:rPr lang="en-US" sz="2400" dirty="0"/>
              <a:t>1. Developing the </a:t>
            </a:r>
            <a:r>
              <a:rPr lang="en-US" sz="2400" u="sng" dirty="0"/>
              <a:t>project charter </a:t>
            </a:r>
            <a:r>
              <a:rPr lang="en-US" sz="2400" dirty="0"/>
              <a:t>involves working with stakeholders to create the document that formally authorizes a project—the charter.</a:t>
            </a:r>
          </a:p>
          <a:p>
            <a:r>
              <a:rPr lang="en-US" sz="2400" dirty="0"/>
              <a:t>2. Developing the </a:t>
            </a:r>
            <a:r>
              <a:rPr lang="en-US" sz="2400" u="sng" dirty="0"/>
              <a:t>project management plan (creating a project proposal) </a:t>
            </a:r>
            <a:r>
              <a:rPr lang="en-US" sz="2400" dirty="0"/>
              <a:t>involves coordinating all planning efforts to create a consistent, coherent document—the project management plan (various plans/documents- 9 knowledge Areas) </a:t>
            </a:r>
          </a:p>
          <a:p>
            <a:r>
              <a:rPr lang="en-US" sz="2400" dirty="0"/>
              <a:t>3. Directing and managing project work involves carrying out (executing) the project management plan by performing the activities included in it.</a:t>
            </a: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38D7D-6CB4-4E4C-8852-D9CAD93D4C45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997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Integration Management Processes (cont’d)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330891"/>
          </a:xfrm>
        </p:spPr>
        <p:txBody>
          <a:bodyPr>
            <a:normAutofit/>
          </a:bodyPr>
          <a:lstStyle/>
          <a:p>
            <a:r>
              <a:rPr lang="en-US" u="sng" dirty="0"/>
              <a:t>Monitoring and controlling </a:t>
            </a:r>
            <a:r>
              <a:rPr lang="en-US" dirty="0"/>
              <a:t>project work involves overseeing activities to meet the performance objectives of the project</a:t>
            </a:r>
          </a:p>
          <a:p>
            <a:r>
              <a:rPr lang="en-US" dirty="0"/>
              <a:t>Performing integrated </a:t>
            </a:r>
            <a:r>
              <a:rPr lang="en-US" u="sng" dirty="0"/>
              <a:t>change</a:t>
            </a:r>
            <a:r>
              <a:rPr lang="en-US" dirty="0"/>
              <a:t> (part of monitor/ control) control involves identifying, evaluating, and managing changes throughout the project life cycle. </a:t>
            </a:r>
          </a:p>
          <a:p>
            <a:r>
              <a:rPr lang="en-US" u="sng" dirty="0"/>
              <a:t>Closing</a:t>
            </a:r>
            <a:r>
              <a:rPr lang="en-US" dirty="0"/>
              <a:t> the project or phase involves finalizing all activities to formally close the project or phase.</a:t>
            </a: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4A2C9D-D88A-4E49-9868-C35180CCD6D8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Integration Management Processes (cont’d)</a:t>
            </a:r>
            <a:endParaRPr lang="en-NZ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53F6A9-037C-4679-A974-5A2F60203CE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76400"/>
            <a:ext cx="8778489" cy="2619549"/>
          </a:xfrm>
          <a:prstGeom prst="rect">
            <a:avLst/>
          </a:prstGeom>
        </p:spPr>
      </p:pic>
      <p:pic>
        <p:nvPicPr>
          <p:cNvPr id="2050" name="Picture 2" descr="Image result for che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22364"/>
            <a:ext cx="1048071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Integration Management Processes (cont’d)</a:t>
            </a:r>
            <a:endParaRPr lang="en-NZ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53F6A9-037C-4679-A974-5A2F60203CE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54" y="1417638"/>
            <a:ext cx="6869685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281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5288</TotalTime>
  <Words>2882</Words>
  <Application>Microsoft Macintosh PowerPoint</Application>
  <PresentationFormat>On-screen Show (4:3)</PresentationFormat>
  <Paragraphs>363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Arial Rounded MT Bold</vt:lpstr>
      <vt:lpstr>Calibri</vt:lpstr>
      <vt:lpstr>Calibri Light</vt:lpstr>
      <vt:lpstr>Times New Roman</vt:lpstr>
      <vt:lpstr>Custom Design</vt:lpstr>
      <vt:lpstr>Office Theme</vt:lpstr>
      <vt:lpstr> Project Scheduling and Monitoring</vt:lpstr>
      <vt:lpstr>Learning Objectives</vt:lpstr>
      <vt:lpstr>Learning Objectives</vt:lpstr>
      <vt:lpstr>What is Project Integration Management</vt:lpstr>
      <vt:lpstr>Project Integration Management Processes</vt:lpstr>
      <vt:lpstr>Project Integration Management Processes</vt:lpstr>
      <vt:lpstr>Project Integration Management Processes (cont’d)</vt:lpstr>
      <vt:lpstr>Project Integration Management Processes (cont’d)</vt:lpstr>
      <vt:lpstr>Project Integration Management Processes (cont’d)</vt:lpstr>
      <vt:lpstr>Why Project Integration Management (PIM)? </vt:lpstr>
      <vt:lpstr>Strategic Planning and Project Selection</vt:lpstr>
      <vt:lpstr>Strategic Planning and Project Selection</vt:lpstr>
      <vt:lpstr>SWOT: Example: Four people who want to initiate a new business in the film industry</vt:lpstr>
      <vt:lpstr>Methods for Selecting Projects</vt:lpstr>
      <vt:lpstr>Weighted Scoring Model</vt:lpstr>
      <vt:lpstr>WSM: (1) Identify criteria important to the project selection process -  Example</vt:lpstr>
      <vt:lpstr>WSM: (2) Assign weights (percentages) to each criterion so they add up to 100%</vt:lpstr>
      <vt:lpstr>WSM: (3) Assign scores to each criterion for each project</vt:lpstr>
      <vt:lpstr>Figure 4-7. Sample Weighted Scoring Model for Project Selection</vt:lpstr>
      <vt:lpstr>Which of the following processes is not part of project integration management?</vt:lpstr>
      <vt:lpstr>Developing a Project Management Plan</vt:lpstr>
      <vt:lpstr>Developing a Project Management Plan</vt:lpstr>
      <vt:lpstr>Common Elements of a Project Management Plan</vt:lpstr>
      <vt:lpstr>Common Elements of a Project Management Plan</vt:lpstr>
      <vt:lpstr>Common Elements of a Project Management Plan</vt:lpstr>
      <vt:lpstr>A Project Management Plan</vt:lpstr>
      <vt:lpstr>Project Management Plan (PMP)</vt:lpstr>
      <vt:lpstr>Directing and Managing Project Work (Execution of PMP)</vt:lpstr>
      <vt:lpstr>Coordinating Planning and Execution</vt:lpstr>
      <vt:lpstr>Coordinating Planning and Execution</vt:lpstr>
      <vt:lpstr>Project Execution Tools and Techniques</vt:lpstr>
      <vt:lpstr>Directing and Managing Project Work (Execution of PMP)</vt:lpstr>
      <vt:lpstr>Deliverables-Examples</vt:lpstr>
      <vt:lpstr>Monitoring and Controlling Project Work (including change management)</vt:lpstr>
      <vt:lpstr>Monitoring and Controlling Project Work</vt:lpstr>
      <vt:lpstr>Examples of Changes</vt:lpstr>
      <vt:lpstr>Performing Integrated Change Control</vt:lpstr>
      <vt:lpstr>Change Control System</vt:lpstr>
      <vt:lpstr>Performing Integrated Change Control</vt:lpstr>
      <vt:lpstr>Performing Integrated Change Control</vt:lpstr>
      <vt:lpstr>Closing Projects or Phases</vt:lpstr>
      <vt:lpstr>Case Study: Development of a Student Information System</vt:lpstr>
      <vt:lpstr>Case Study: Development of a Student Information System</vt:lpstr>
      <vt:lpstr>Case Study: Development of a Student Information System</vt:lpstr>
      <vt:lpstr>Success of the project </vt:lpstr>
      <vt:lpstr>A ________________is a document that formally recognizes the existence of a project and provides direction on the project’s objectives and management</vt:lpstr>
      <vt:lpstr>Chapter Summary</vt:lpstr>
    </vt:vector>
  </TitlesOfParts>
  <Company>Augsburg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Noreen Jamil</cp:lastModifiedBy>
  <cp:revision>267</cp:revision>
  <dcterms:created xsi:type="dcterms:W3CDTF">2001-07-05T23:10:12Z</dcterms:created>
  <dcterms:modified xsi:type="dcterms:W3CDTF">2021-05-20T08:43:38Z</dcterms:modified>
</cp:coreProperties>
</file>