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7" r:id="rId2"/>
    <p:sldId id="468" r:id="rId3"/>
    <p:sldId id="419" r:id="rId4"/>
    <p:sldId id="420" r:id="rId5"/>
    <p:sldId id="464" r:id="rId6"/>
    <p:sldId id="463" r:id="rId7"/>
    <p:sldId id="458" r:id="rId8"/>
    <p:sldId id="459" r:id="rId9"/>
    <p:sldId id="460" r:id="rId10"/>
    <p:sldId id="461" r:id="rId11"/>
    <p:sldId id="466" r:id="rId12"/>
    <p:sldId id="4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9D033C-1EFA-4745-BC91-818C763159A6}">
          <p14:sldIdLst>
            <p14:sldId id="257"/>
            <p14:sldId id="468"/>
            <p14:sldId id="419"/>
            <p14:sldId id="420"/>
            <p14:sldId id="464"/>
            <p14:sldId id="463"/>
            <p14:sldId id="458"/>
            <p14:sldId id="459"/>
            <p14:sldId id="460"/>
            <p14:sldId id="461"/>
            <p14:sldId id="466"/>
            <p14:sldId id="4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49206"/>
  </p:normalViewPr>
  <p:slideViewPr>
    <p:cSldViewPr snapToGrid="0" snapToObjects="1">
      <p:cViewPr varScale="1">
        <p:scale>
          <a:sx n="44" d="100"/>
          <a:sy n="44" d="100"/>
        </p:scale>
        <p:origin x="2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74832-D0D1-5D48-9071-BCE5DCB1D013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3DD25-F562-4943-B07E-3CEA226A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552415-683D-4AAD-9453-B516D376084B}" type="slidenum">
              <a:rPr lang="zh-CN" altLang="en-AU" smtClean="0"/>
              <a:pPr>
                <a:defRPr/>
              </a:pPr>
              <a:t>1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66407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52415-683D-4AAD-9453-B516D376084B}" type="slidenum">
              <a:rPr lang="zh-CN" altLang="en-AU" smtClean="0"/>
              <a:pPr>
                <a:defRPr/>
              </a:pPr>
              <a:t>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24203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a </a:t>
            </a:r>
            <a:r>
              <a:rPr lang="en-NZ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functional requirement</a:t>
            </a:r>
            <a:r>
              <a:rPr lang="en-NZ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 defines a function of a </a:t>
            </a:r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system</a:t>
            </a:r>
            <a:r>
              <a:rPr lang="en-NZ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 or its component. A function is described as a set of inputs, the </a:t>
            </a:r>
            <a:r>
              <a:rPr lang="en-NZ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behavior</a:t>
            </a:r>
            <a:r>
              <a:rPr lang="en-NZ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, and outputs.</a:t>
            </a:r>
          </a:p>
          <a:p>
            <a:r>
              <a:rPr lang="en-NZ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A typical functional requirement will contain a unique name and number, a brief summary, and a rationale. This information is used to help the reader understand why the requirement is needed, and to track the requirement through the development of the system.</a:t>
            </a:r>
          </a:p>
          <a:p>
            <a:endParaRPr lang="en-NZ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ＭＳ Ｐゴシック" charset="0"/>
            </a:endParaRPr>
          </a:p>
          <a:p>
            <a:endParaRPr lang="en-NZ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ＭＳ Ｐゴシック" charset="0"/>
            </a:endParaRP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Descriptions of data to be entered into the system.</a:t>
            </a: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Descriptions of operations performed by each screen.</a:t>
            </a: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Descriptions of work-flows performed by the system.</a:t>
            </a: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Descriptions of system reports or other outputs.</a:t>
            </a: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can enter the data into the system.</a:t>
            </a:r>
          </a:p>
          <a:p>
            <a:endParaRPr lang="en-NZ" dirty="0"/>
          </a:p>
          <a:p>
            <a:r>
              <a:rPr lang="en-NZ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requirements</a:t>
            </a:r>
            <a:endParaRPr lang="en-NZ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1 accepts numeric data entry.</a:t>
            </a: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2 only accepts dates before the current date.</a:t>
            </a: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 1 can print on-screen data to the printer.</a:t>
            </a:r>
          </a:p>
          <a:p>
            <a:r>
              <a:rPr lang="en-NZ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Requirements</a:t>
            </a:r>
            <a:endParaRPr lang="en-NZ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must be entered before a request can be approved.</a:t>
            </a: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Clicking the Approve button moves the request to the Approval Workflow.</a:t>
            </a: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personnel using the system will be trained according to internal SOP AA-101.</a:t>
            </a:r>
          </a:p>
          <a:p>
            <a:r>
              <a:rPr lang="en-NZ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Regulatory/Compliance Requirements</a:t>
            </a:r>
            <a:endParaRPr lang="en-NZ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database will have a functional audit trail.</a:t>
            </a: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will limit access to authorized users.</a:t>
            </a: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spreadsheet can secure data with electronic signatures.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52415-683D-4AAD-9453-B516D376084B}" type="slidenum">
              <a:rPr lang="zh-CN" altLang="en-AU" smtClean="0"/>
              <a:pPr>
                <a:defRPr/>
              </a:pPr>
              <a:t>5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677744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a </a:t>
            </a:r>
            <a:r>
              <a:rPr lang="en-NZ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non-functional requirement</a:t>
            </a:r>
            <a:r>
              <a:rPr lang="en-NZ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 (NFR) is a </a:t>
            </a:r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requirement</a:t>
            </a:r>
            <a:r>
              <a:rPr lang="en-NZ" sz="1200" b="0" i="0" u="none" strike="noStrike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 </a:t>
            </a:r>
            <a:r>
              <a:rPr lang="en-NZ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that specifies criteria that can be used to judge the operation of a system, rather than specific </a:t>
            </a:r>
            <a:r>
              <a:rPr lang="en-NZ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behaviors</a:t>
            </a:r>
            <a:r>
              <a:rPr lang="en-NZ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.</a:t>
            </a:r>
          </a:p>
          <a:p>
            <a:r>
              <a:rPr lang="en-NZ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Broadly, functional requirements define what a system is supposed to </a:t>
            </a:r>
            <a:r>
              <a:rPr lang="en-NZ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do</a:t>
            </a:r>
            <a:r>
              <a:rPr lang="en-NZ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 and non-functional requirements define how a system is supposed to </a:t>
            </a:r>
            <a:r>
              <a:rPr lang="en-NZ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be</a:t>
            </a:r>
          </a:p>
          <a:p>
            <a:endParaRPr lang="en-NZ" sz="1200" b="0" i="1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</a:endParaRP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#1) Usability Testing Test cases.</a:t>
            </a: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#2) Performance Testing Test cases.</a:t>
            </a:r>
          </a:p>
          <a:p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#3) Security Testing test cases.</a:t>
            </a:r>
          </a:p>
          <a:p>
            <a:endParaRPr lang="en-NZ" dirty="0"/>
          </a:p>
          <a:p>
            <a:r>
              <a:rPr lang="en-NZ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Security: </a:t>
            </a:r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your product store or transmit sensitive information? Does your IT department require adherence to specific standards? What security best practices are used in your industry?</a:t>
            </a:r>
          </a:p>
          <a:p>
            <a:br>
              <a:rPr lang="en-NZ" dirty="0"/>
            </a:br>
            <a:endParaRPr lang="en-NZ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NZ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</a:t>
            </a:r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What are your system’s storage requirements, today and in the future? How will your system scale up for increasing volume demands?</a:t>
            </a:r>
          </a:p>
          <a:p>
            <a:r>
              <a:rPr lang="en-NZ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Compatibility</a:t>
            </a:r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 What are the minimum hardware requirements? What operating systems and their versions must be supported?</a:t>
            </a:r>
          </a:p>
          <a:p>
            <a:r>
              <a:rPr lang="en-NZ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Reliability and Availability</a:t>
            </a:r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What is the critical failure time under normal usage? Does a user need access to this all hours of every day? </a:t>
            </a:r>
          </a:p>
          <a:p>
            <a:r>
              <a:rPr lang="en-NZ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  + Manageability</a:t>
            </a:r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—How much time does it take to fix components, and how easily can an administrator manage the system? Under this umbrella, you could also define </a:t>
            </a:r>
            <a:r>
              <a:rPr lang="en-NZ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Recoverability </a:t>
            </a:r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 </a:t>
            </a:r>
            <a:r>
              <a:rPr lang="en-NZ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Serviceability.</a:t>
            </a:r>
            <a:endParaRPr lang="en-NZ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NZ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</a:t>
            </a:r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The Black Friday test. What are the highest workloads under which the system will still perform as expected?</a:t>
            </a:r>
          </a:p>
          <a:p>
            <a:r>
              <a:rPr lang="en-NZ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 </a:t>
            </a:r>
            <a:r>
              <a:rPr lang="en-N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How easy is it to use the product? What defines the experience of using the product?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52415-683D-4AAD-9453-B516D376084B}" type="slidenum">
              <a:rPr lang="zh-CN" altLang="en-AU" smtClean="0"/>
              <a:pPr>
                <a:defRPr/>
              </a:pPr>
              <a:t>6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626316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3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89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5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6CF-228A-CC48-86CE-6D636A2462F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4997-810E-6944-9BD2-9025110B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9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6CF-228A-CC48-86CE-6D636A2462F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4997-810E-6944-9BD2-9025110B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1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6CF-228A-CC48-86CE-6D636A2462F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4997-810E-6944-9BD2-9025110B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1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6CF-228A-CC48-86CE-6D636A2462F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4997-810E-6944-9BD2-9025110B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5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6CF-228A-CC48-86CE-6D636A2462F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4997-810E-6944-9BD2-9025110B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6CF-228A-CC48-86CE-6D636A2462F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4997-810E-6944-9BD2-9025110B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6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6CF-228A-CC48-86CE-6D636A2462F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4997-810E-6944-9BD2-9025110B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6CF-228A-CC48-86CE-6D636A2462F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4997-810E-6944-9BD2-9025110B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6CF-228A-CC48-86CE-6D636A2462F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4997-810E-6944-9BD2-9025110B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6CF-228A-CC48-86CE-6D636A2462F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4997-810E-6944-9BD2-9025110B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0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46CF-228A-CC48-86CE-6D636A2462F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4997-810E-6944-9BD2-9025110B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946CF-228A-CC48-86CE-6D636A2462F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84997-810E-6944-9BD2-9025110B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4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711625" y="1844824"/>
            <a:ext cx="6880229" cy="2880320"/>
          </a:xfrm>
        </p:spPr>
        <p:txBody>
          <a:bodyPr>
            <a:normAutofit/>
          </a:bodyPr>
          <a:lstStyle/>
          <a:p>
            <a:pPr algn="ctr"/>
            <a:r>
              <a:rPr lang="en-AU" altLang="zh-CN" sz="3200" dirty="0">
                <a:ea typeface="SimSun"/>
                <a:cs typeface="SimSun"/>
              </a:rPr>
              <a:t>Software Engineering</a:t>
            </a:r>
            <a:br>
              <a:rPr lang="en-AU" altLang="zh-CN" sz="3200" dirty="0">
                <a:ea typeface="SimSun"/>
                <a:cs typeface="SimSun"/>
              </a:rPr>
            </a:br>
            <a:br>
              <a:rPr lang="en-AU" altLang="zh-CN" sz="3200" dirty="0">
                <a:ea typeface="SimSun"/>
                <a:cs typeface="SimSun"/>
              </a:rPr>
            </a:br>
            <a:r>
              <a:rPr lang="en-AU" altLang="zh-CN" sz="3200" dirty="0">
                <a:ea typeface="SimSun"/>
                <a:cs typeface="SimSun"/>
              </a:rPr>
              <a:t>Week 3</a:t>
            </a:r>
            <a:br>
              <a:rPr lang="en-AU" altLang="zh-CN" sz="3200" dirty="0">
                <a:ea typeface="SimSun"/>
                <a:cs typeface="SimSun"/>
              </a:rPr>
            </a:br>
            <a:r>
              <a:rPr lang="en-AU" altLang="zh-CN" sz="3200" i="1" dirty="0">
                <a:ea typeface="SimSun"/>
                <a:cs typeface="SimSun"/>
              </a:rPr>
              <a:t>Investigating System</a:t>
            </a:r>
            <a:r>
              <a:rPr lang="en-AU" altLang="zh-CN" sz="3200" dirty="0">
                <a:ea typeface="SimSun"/>
                <a:cs typeface="SimSun"/>
              </a:rPr>
              <a:t> </a:t>
            </a:r>
            <a:r>
              <a:rPr lang="en-AU" altLang="zh-CN" sz="3200" i="1" dirty="0">
                <a:ea typeface="SimSun"/>
                <a:cs typeface="SimSun"/>
              </a:rPr>
              <a:t>Requirements</a:t>
            </a:r>
            <a:br>
              <a:rPr lang="en-AU" altLang="zh-CN" sz="3200" dirty="0">
                <a:ea typeface="SimSun"/>
                <a:cs typeface="SimSun"/>
              </a:rPr>
            </a:br>
            <a:endParaRPr lang="en-AU" altLang="zh-CN" sz="3200" dirty="0">
              <a:ea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91158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 Questions</a:t>
            </a:r>
            <a:endParaRPr lang="en-US" sz="1300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2423592" y="1124745"/>
            <a:ext cx="7344816" cy="4525963"/>
          </a:xfrm>
        </p:spPr>
        <p:txBody>
          <a:bodyPr>
            <a:normAutofit/>
          </a:bodyPr>
          <a:lstStyle/>
          <a:p>
            <a:pPr marL="40386" lvl="1" indent="-342900">
              <a:spcBef>
                <a:spcPts val="400"/>
              </a:spcBef>
              <a:buSzPct val="680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7030A0"/>
                </a:solidFill>
              </a:rPr>
              <a:t>Range of response questions </a:t>
            </a:r>
            <a:r>
              <a:rPr lang="en-US" sz="2800" dirty="0"/>
              <a:t>limit the response – uses a scale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On a scale of 1 to 10, with 1 the lowest and 10 the highest, how effective was your training?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How would you rate the severity of the problem: low, medium, or high?</a:t>
            </a:r>
          </a:p>
        </p:txBody>
      </p:sp>
    </p:spTree>
    <p:extLst>
      <p:ext uri="{BB962C8B-B14F-4D97-AF65-F5344CB8AC3E}">
        <p14:creationId xmlns:p14="http://schemas.microsoft.com/office/powerpoint/2010/main" val="274969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Types of questions for a 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Multiple-choice questions</a:t>
            </a:r>
          </a:p>
          <a:p>
            <a:pPr lvl="1"/>
            <a:r>
              <a:rPr lang="en-NZ" dirty="0"/>
              <a:t>Yes or No</a:t>
            </a:r>
          </a:p>
          <a:p>
            <a:pPr lvl="1"/>
            <a:r>
              <a:rPr lang="en-NZ" dirty="0"/>
              <a:t>Select one answer</a:t>
            </a:r>
          </a:p>
          <a:p>
            <a:pPr lvl="1"/>
            <a:r>
              <a:rPr lang="en-NZ" dirty="0"/>
              <a:t>Select as many as you like</a:t>
            </a:r>
          </a:p>
          <a:p>
            <a:r>
              <a:rPr lang="en-NZ" dirty="0"/>
              <a:t>Rating questions </a:t>
            </a:r>
          </a:p>
          <a:p>
            <a:pPr lvl="1"/>
            <a:r>
              <a:rPr lang="en-NZ" dirty="0"/>
              <a:t>From strongly agree to strongly disagree</a:t>
            </a:r>
          </a:p>
          <a:p>
            <a:r>
              <a:rPr lang="en-NZ" dirty="0"/>
              <a:t>Ranking questions</a:t>
            </a:r>
          </a:p>
          <a:p>
            <a:pPr lvl="1"/>
            <a:r>
              <a:rPr lang="en-NZ" dirty="0"/>
              <a:t>Numbering selected statements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9838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Developing a 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Decide what facts you need to know</a:t>
            </a:r>
          </a:p>
          <a:p>
            <a:r>
              <a:rPr lang="en-NZ" dirty="0"/>
              <a:t>Decide who you need to ask</a:t>
            </a:r>
          </a:p>
          <a:p>
            <a:r>
              <a:rPr lang="en-NZ" dirty="0"/>
              <a:t>Write the questions and the responses</a:t>
            </a:r>
          </a:p>
          <a:p>
            <a:r>
              <a:rPr lang="en-NZ" dirty="0"/>
              <a:t>Proofread questions and responses</a:t>
            </a:r>
          </a:p>
          <a:p>
            <a:r>
              <a:rPr lang="en-NZ" dirty="0"/>
              <a:t>Test the questions on another team member</a:t>
            </a:r>
          </a:p>
          <a:p>
            <a:r>
              <a:rPr lang="en-NZ" dirty="0"/>
              <a:t>Edit if necessary</a:t>
            </a:r>
          </a:p>
        </p:txBody>
      </p:sp>
    </p:spTree>
    <p:extLst>
      <p:ext uri="{BB962C8B-B14F-4D97-AF65-F5344CB8AC3E}">
        <p14:creationId xmlns:p14="http://schemas.microsoft.com/office/powerpoint/2010/main" val="110497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NZ" dirty="0"/>
              <a:t>Where are we?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4744"/>
            <a:ext cx="9036496" cy="5663878"/>
          </a:xfrm>
        </p:spPr>
      </p:pic>
    </p:spTree>
    <p:extLst>
      <p:ext uri="{BB962C8B-B14F-4D97-AF65-F5344CB8AC3E}">
        <p14:creationId xmlns:p14="http://schemas.microsoft.com/office/powerpoint/2010/main" val="244425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/>
              <a:t>Systems Analysis Activities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202532"/>
            <a:ext cx="7618040" cy="496277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Gather Detailed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Interviews, questionnaires, documents, observing business processes, researching vendors, comments and suggestions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Define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Modeling functional requirements and non-functional requirements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Prioritize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/>
              <a:t>Essential, important, vs. nice to have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Develop User-Interface Dialogs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/>
              <a:t>Flow of interaction between user and system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Evaluate Requirements with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/>
              <a:t>User involvement, feedback, adapt to changes </a:t>
            </a:r>
          </a:p>
        </p:txBody>
      </p:sp>
    </p:spTree>
    <p:extLst>
      <p:ext uri="{BB962C8B-B14F-4D97-AF65-F5344CB8AC3E}">
        <p14:creationId xmlns:p14="http://schemas.microsoft.com/office/powerpoint/2010/main" val="351503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/>
              <a:t>What Are Requirements?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2428942" y="1196753"/>
            <a:ext cx="7339467" cy="453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requirement is a statement of what the system must do or a characteristic it must have.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250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SzPct val="75000"/>
              <a:buNone/>
            </a:pPr>
            <a:r>
              <a:rPr lang="en-US" altLang="en-US" sz="2800" dirty="0"/>
              <a:t>A functional requirement is a process or activity the system must perform.</a:t>
            </a:r>
          </a:p>
          <a:p>
            <a:pPr marL="0" lvl="1" indent="0">
              <a:buSzPct val="75000"/>
              <a:buNone/>
            </a:pPr>
            <a:r>
              <a:rPr lang="en-US" altLang="en-US" sz="2800" dirty="0"/>
              <a:t>	The system should create new order records</a:t>
            </a:r>
          </a:p>
          <a:p>
            <a:pPr marL="0" lvl="1" indent="0">
              <a:buSzPct val="75000"/>
              <a:buNone/>
            </a:pPr>
            <a:r>
              <a:rPr lang="en-US" altLang="en-US" sz="2800" dirty="0"/>
              <a:t>	The system should update the purchase record</a:t>
            </a:r>
          </a:p>
          <a:p>
            <a:pPr marL="0" lvl="1" indent="0">
              <a:buSzPct val="75000"/>
              <a:buNone/>
            </a:pPr>
            <a:r>
              <a:rPr lang="en-US" altLang="en-US" sz="2800" dirty="0"/>
              <a:t>	 The system should print the invoice</a:t>
            </a:r>
          </a:p>
          <a:p>
            <a:pPr marL="0" lvl="1" indent="0">
              <a:buSzPct val="75000"/>
              <a:buNone/>
            </a:pPr>
            <a:r>
              <a:rPr lang="en-US" altLang="en-US" sz="2800" dirty="0"/>
              <a:t>	 The system should archive old accounts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8202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Non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A non-functional requirement is a behavior that the system must have</a:t>
            </a:r>
          </a:p>
          <a:p>
            <a:r>
              <a:rPr lang="en-NZ" dirty="0"/>
              <a:t>Operational</a:t>
            </a:r>
          </a:p>
          <a:p>
            <a:pPr lvl="1"/>
            <a:r>
              <a:rPr lang="en-NZ" dirty="0"/>
              <a:t>The system should work on any web browser</a:t>
            </a:r>
          </a:p>
          <a:p>
            <a:r>
              <a:rPr lang="en-NZ" dirty="0"/>
              <a:t>Performance</a:t>
            </a:r>
          </a:p>
          <a:p>
            <a:pPr lvl="1"/>
            <a:r>
              <a:rPr lang="en-NZ" dirty="0"/>
              <a:t>The system should receive updated inventory information every 15 minutes</a:t>
            </a:r>
          </a:p>
          <a:p>
            <a:r>
              <a:rPr lang="en-NZ" dirty="0"/>
              <a:t>Security</a:t>
            </a:r>
          </a:p>
          <a:p>
            <a:pPr lvl="1"/>
            <a:r>
              <a:rPr lang="en-NZ" dirty="0"/>
              <a:t>Only direct managers can see personnel records</a:t>
            </a:r>
          </a:p>
        </p:txBody>
      </p:sp>
    </p:spTree>
    <p:extLst>
      <p:ext uri="{BB962C8B-B14F-4D97-AF65-F5344CB8AC3E}">
        <p14:creationId xmlns:p14="http://schemas.microsoft.com/office/powerpoint/2010/main" val="166723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Interviews Questions</a:t>
            </a:r>
            <a:endParaRPr lang="en-US" sz="1300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2423592" y="1124745"/>
            <a:ext cx="7344816" cy="4525963"/>
          </a:xfrm>
        </p:spPr>
        <p:txBody>
          <a:bodyPr>
            <a:normAutofit/>
          </a:bodyPr>
          <a:lstStyle/>
          <a:p>
            <a:pPr marL="176022" lvl="1" indent="-342900">
              <a:spcBef>
                <a:spcPts val="400"/>
              </a:spcBef>
              <a:buSzPct val="68000"/>
              <a:buFont typeface="Wingdings" panose="05000000000000000000" pitchFamily="2" charset="2"/>
              <a:buChar char="q"/>
            </a:pPr>
            <a:r>
              <a:rPr lang="en-US" sz="2800" dirty="0"/>
              <a:t>Decide what to ask and how to phrase the question</a:t>
            </a:r>
          </a:p>
          <a:p>
            <a:pPr marL="176022" lvl="1" indent="-342900">
              <a:spcBef>
                <a:spcPts val="400"/>
              </a:spcBef>
              <a:buSzPct val="68000"/>
              <a:buFont typeface="Wingdings" panose="05000000000000000000" pitchFamily="2" charset="2"/>
              <a:buChar char="q"/>
            </a:pPr>
            <a:endParaRPr lang="en-US" dirty="0"/>
          </a:p>
          <a:p>
            <a:pPr marL="176022" lvl="1" indent="-342900">
              <a:spcBef>
                <a:spcPts val="400"/>
              </a:spcBef>
              <a:buSzPct val="68000"/>
              <a:buFont typeface="Wingdings" panose="05000000000000000000" pitchFamily="2" charset="2"/>
              <a:buChar char="q"/>
            </a:pPr>
            <a:r>
              <a:rPr lang="en-US" sz="2800" dirty="0"/>
              <a:t>The same question to different people - for comparison</a:t>
            </a:r>
          </a:p>
          <a:p>
            <a:pPr marL="690372" lvl="2" indent="-342900">
              <a:spcBef>
                <a:spcPts val="400"/>
              </a:spcBef>
              <a:buSzPct val="68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</a:rPr>
              <a:t>Open ended questions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encourage spontaneous and unstructured responses</a:t>
            </a:r>
          </a:p>
          <a:p>
            <a:pPr marL="690372" lvl="2" indent="-342900">
              <a:spcBef>
                <a:spcPts val="400"/>
              </a:spcBef>
              <a:buSzPct val="68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</a:rPr>
              <a:t>Close ended questions </a:t>
            </a:r>
            <a:r>
              <a:rPr lang="en-US" sz="2400" dirty="0"/>
              <a:t>limit the response</a:t>
            </a:r>
          </a:p>
          <a:p>
            <a:pPr marL="690372" lvl="2" indent="-342900">
              <a:spcBef>
                <a:spcPts val="400"/>
              </a:spcBef>
              <a:buSzPct val="68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</a:rPr>
              <a:t>Range of response questions </a:t>
            </a:r>
            <a:r>
              <a:rPr lang="en-US" sz="2400" dirty="0"/>
              <a:t>limit the response</a:t>
            </a:r>
          </a:p>
        </p:txBody>
      </p:sp>
    </p:spTree>
    <p:extLst>
      <p:ext uri="{BB962C8B-B14F-4D97-AF65-F5344CB8AC3E}">
        <p14:creationId xmlns:p14="http://schemas.microsoft.com/office/powerpoint/2010/main" val="131768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Questions</a:t>
            </a:r>
            <a:endParaRPr lang="en-US" sz="1300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2423592" y="1124745"/>
            <a:ext cx="7344816" cy="4525963"/>
          </a:xfrm>
        </p:spPr>
        <p:txBody>
          <a:bodyPr>
            <a:normAutofit/>
          </a:bodyPr>
          <a:lstStyle/>
          <a:p>
            <a:pPr marL="40386" lvl="1" indent="-342900">
              <a:spcBef>
                <a:spcPts val="400"/>
              </a:spcBef>
              <a:buSzPct val="680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7030A0"/>
                </a:solidFill>
              </a:rPr>
              <a:t>Open ended questions </a:t>
            </a:r>
            <a:r>
              <a:rPr lang="en-US" sz="2800" dirty="0"/>
              <a:t>encourage spontaneous and unstructured responses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What are users saying about the new system?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How is this task performed?</a:t>
            </a:r>
          </a:p>
          <a:p>
            <a:pPr marL="554736" lvl="2" indent="-342900">
              <a:spcBef>
                <a:spcPts val="400"/>
              </a:spcBef>
              <a:buSzPct val="68000"/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Closed Questions</a:t>
            </a:r>
            <a:endParaRPr lang="en-US" sz="1300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2423592" y="1124745"/>
            <a:ext cx="7344816" cy="4525963"/>
          </a:xfrm>
        </p:spPr>
        <p:txBody>
          <a:bodyPr>
            <a:normAutofit/>
          </a:bodyPr>
          <a:lstStyle/>
          <a:p>
            <a:pPr marL="40386" lvl="1" indent="-342900">
              <a:spcBef>
                <a:spcPts val="400"/>
              </a:spcBef>
              <a:buSzPct val="680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7030A0"/>
                </a:solidFill>
              </a:rPr>
              <a:t>Close ended questions </a:t>
            </a:r>
            <a:r>
              <a:rPr lang="en-US" sz="2800" dirty="0"/>
              <a:t>limit the response - used to verify facts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How many personal computers do you have in this department?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 you review the reports before they are sent out?</a:t>
            </a:r>
          </a:p>
        </p:txBody>
      </p:sp>
    </p:spTree>
    <p:extLst>
      <p:ext uri="{BB962C8B-B14F-4D97-AF65-F5344CB8AC3E}">
        <p14:creationId xmlns:p14="http://schemas.microsoft.com/office/powerpoint/2010/main" val="373853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897</Words>
  <Application>Microsoft Macintosh PowerPoint</Application>
  <PresentationFormat>Widescreen</PresentationFormat>
  <Paragraphs>114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Software Engineering  Week 3 Investigating System Requirements </vt:lpstr>
      <vt:lpstr>Where are we?</vt:lpstr>
      <vt:lpstr>Systems Analysis Activities</vt:lpstr>
      <vt:lpstr>What Are Requirements?</vt:lpstr>
      <vt:lpstr>Functional Requirements</vt:lpstr>
      <vt:lpstr>Non functional requirements</vt:lpstr>
      <vt:lpstr>Interviews Questions</vt:lpstr>
      <vt:lpstr>Open Questions</vt:lpstr>
      <vt:lpstr>Closed Questions</vt:lpstr>
      <vt:lpstr>Range Questions</vt:lpstr>
      <vt:lpstr>Types of questions for a questionnaire</vt:lpstr>
      <vt:lpstr>Developing a questionnaire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Week 3 Investigating System Requirements </dc:title>
  <dc:creator>Noreen Jamil</dc:creator>
  <cp:lastModifiedBy>Noreen Jamil</cp:lastModifiedBy>
  <cp:revision>9</cp:revision>
  <dcterms:created xsi:type="dcterms:W3CDTF">2021-03-15T07:22:57Z</dcterms:created>
  <dcterms:modified xsi:type="dcterms:W3CDTF">2021-03-16T07:23:41Z</dcterms:modified>
</cp:coreProperties>
</file>