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64" r:id="rId6"/>
    <p:sldId id="266" r:id="rId7"/>
    <p:sldId id="267" r:id="rId8"/>
    <p:sldId id="268" r:id="rId9"/>
    <p:sldId id="271" r:id="rId10"/>
    <p:sldId id="272" r:id="rId11"/>
    <p:sldId id="273" r:id="rId12"/>
    <p:sldId id="276" r:id="rId13"/>
    <p:sldId id="279" r:id="rId14"/>
    <p:sldId id="297" r:id="rId15"/>
    <p:sldId id="281" r:id="rId16"/>
    <p:sldId id="282" r:id="rId17"/>
    <p:sldId id="283" r:id="rId18"/>
    <p:sldId id="302" r:id="rId19"/>
    <p:sldId id="301" r:id="rId20"/>
    <p:sldId id="303" r:id="rId21"/>
    <p:sldId id="304" r:id="rId22"/>
    <p:sldId id="305" r:id="rId23"/>
    <p:sldId id="306" r:id="rId24"/>
    <p:sldId id="307" r:id="rId25"/>
    <p:sldId id="308" r:id="rId26"/>
    <p:sldId id="309" r:id="rId27"/>
    <p:sldId id="310" r:id="rId28"/>
    <p:sldId id="314" r:id="rId29"/>
    <p:sldId id="315" r:id="rId30"/>
    <p:sldId id="316" r:id="rId31"/>
    <p:sldId id="289" r:id="rId32"/>
    <p:sldId id="312" r:id="rId33"/>
    <p:sldId id="291" r:id="rId34"/>
    <p:sldId id="313" r:id="rId35"/>
    <p:sldId id="296" r:id="rId36"/>
    <p:sldId id="311" r:id="rId37"/>
    <p:sldId id="298" r:id="rId3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CC3300"/>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0" d="100"/>
          <a:sy n="80" d="100"/>
        </p:scale>
        <p:origin x="-127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0DFCED18-3FF0-4CA2-B7A1-3F0BFBC403C1}"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7072A482-5A0B-410C-80D8-4676F2F1BEA5}"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FFF169BC-1C44-4897-B05F-838FDAF90F22}"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FCA9BCF3-95E9-436E-92F6-D63189AFAD55}"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306AF615-BA12-4600-A7C5-74F0A2EF8E00}"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343FE809-4ABB-4500-9872-614330204019}"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8F1BE7B0-CD83-46A5-A141-1B67828BFEBB}"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6BBB8165-59C1-4B39-A134-C945CAB658EC}"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95AD6D23-EDDD-4F32-A7F8-3296C46FA048}"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0E65908C-D49C-4922-9284-E363EEC4AFD9}"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9090F535-5D05-40DF-AF9D-288A095B6611}"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eaLnBrk="1" hangingPunct="1">
              <a:defRPr sz="1400">
                <a:latin typeface="Arial" panose="020B0604020202020204" pitchFamily="34" charset="0"/>
              </a:defRPr>
            </a:lvl1pPr>
          </a:lstStyle>
          <a:p>
            <a:pPr>
              <a:defRPr/>
            </a:pPr>
            <a:endParaRPr lang="en-U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ctr" eaLnBrk="1" hangingPunct="1">
              <a:defRPr sz="1400">
                <a:latin typeface="Arial" panose="020B0604020202020204" pitchFamily="34" charset="0"/>
              </a:defRPr>
            </a:lvl1pPr>
          </a:lstStyle>
          <a:p>
            <a:pPr>
              <a:defRPr/>
            </a:pPr>
            <a:endParaRPr lang="en-US"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BCCB3B83-5AA2-412A-89B6-71CEA58AE53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image" Target="http://edugen.wiley.com/edugen/courses/crs1141/art/math/c02/math120.gif"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34.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33400" y="457200"/>
            <a:ext cx="8305800" cy="762000"/>
          </a:xfrm>
        </p:spPr>
        <p:txBody>
          <a:bodyPr anchor="ctr"/>
          <a:lstStyle/>
          <a:p>
            <a:pPr eaLnBrk="1" hangingPunct="1"/>
            <a:r>
              <a:rPr lang="en-US" altLang="en-US" sz="3200" b="1" smtClean="0"/>
              <a:t>Chapter 2 Motion Along a Straight Line</a:t>
            </a:r>
          </a:p>
        </p:txBody>
      </p:sp>
      <p:sp>
        <p:nvSpPr>
          <p:cNvPr id="7171" name="Rectangle 3"/>
          <p:cNvSpPr>
            <a:spLocks noGrp="1" noChangeArrowheads="1"/>
          </p:cNvSpPr>
          <p:nvPr>
            <p:ph type="subTitle" idx="1"/>
          </p:nvPr>
        </p:nvSpPr>
        <p:spPr>
          <a:xfrm>
            <a:off x="1143000" y="1371600"/>
            <a:ext cx="6629400" cy="4267200"/>
          </a:xfrm>
        </p:spPr>
        <p:txBody>
          <a:bodyPr/>
          <a:lstStyle/>
          <a:p>
            <a:pPr algn="l" eaLnBrk="1" hangingPunct="1">
              <a:lnSpc>
                <a:spcPct val="80000"/>
              </a:lnSpc>
            </a:pPr>
            <a:r>
              <a:rPr lang="en-US" altLang="en-US" smtClean="0"/>
              <a:t>2-0. Mathematical Concept</a:t>
            </a:r>
          </a:p>
          <a:p>
            <a:pPr algn="l" eaLnBrk="1" hangingPunct="1">
              <a:lnSpc>
                <a:spcPct val="80000"/>
              </a:lnSpc>
            </a:pPr>
            <a:r>
              <a:rPr lang="en-US" altLang="en-US" smtClean="0"/>
              <a:t>2.1. What is Physics?</a:t>
            </a:r>
          </a:p>
          <a:p>
            <a:pPr algn="l" eaLnBrk="1" hangingPunct="1">
              <a:lnSpc>
                <a:spcPct val="80000"/>
              </a:lnSpc>
            </a:pPr>
            <a:r>
              <a:rPr lang="en-US" altLang="en-US" smtClean="0"/>
              <a:t>2.2. Motion</a:t>
            </a:r>
          </a:p>
          <a:p>
            <a:pPr algn="l" eaLnBrk="1" hangingPunct="1">
              <a:lnSpc>
                <a:spcPct val="80000"/>
              </a:lnSpc>
            </a:pPr>
            <a:r>
              <a:rPr lang="en-US" altLang="en-US" smtClean="0"/>
              <a:t>2.3. Position and Displacement</a:t>
            </a:r>
          </a:p>
          <a:p>
            <a:pPr algn="l" eaLnBrk="1" hangingPunct="1">
              <a:lnSpc>
                <a:spcPct val="80000"/>
              </a:lnSpc>
            </a:pPr>
            <a:r>
              <a:rPr lang="en-US" altLang="en-US" smtClean="0"/>
              <a:t>2.4. Average Velocity and Average Speed</a:t>
            </a:r>
          </a:p>
          <a:p>
            <a:pPr algn="l" eaLnBrk="1" hangingPunct="1">
              <a:lnSpc>
                <a:spcPct val="80000"/>
              </a:lnSpc>
            </a:pPr>
            <a:r>
              <a:rPr lang="en-US" altLang="en-US" smtClean="0"/>
              <a:t>2.5. Instantaneous Velocity and Speed</a:t>
            </a:r>
          </a:p>
          <a:p>
            <a:pPr algn="l" eaLnBrk="1" hangingPunct="1">
              <a:lnSpc>
                <a:spcPct val="80000"/>
              </a:lnSpc>
            </a:pPr>
            <a:r>
              <a:rPr lang="en-US" altLang="en-US" smtClean="0"/>
              <a:t>2.6. Acceleration</a:t>
            </a:r>
          </a:p>
          <a:p>
            <a:pPr algn="l" eaLnBrk="1" hangingPunct="1">
              <a:lnSpc>
                <a:spcPct val="80000"/>
              </a:lnSpc>
            </a:pPr>
            <a:r>
              <a:rPr lang="en-US" altLang="en-US" smtClean="0"/>
              <a:t>2.7. Constant Acceleration: A Special Case</a:t>
            </a:r>
          </a:p>
          <a:p>
            <a:pPr algn="l" eaLnBrk="1" hangingPunct="1">
              <a:lnSpc>
                <a:spcPct val="80000"/>
              </a:lnSpc>
            </a:pPr>
            <a:r>
              <a:rPr lang="en-US" altLang="en-US" smtClean="0"/>
              <a:t>2.8. Another Look at Constant Acceleration</a:t>
            </a:r>
          </a:p>
          <a:p>
            <a:pPr algn="l" eaLnBrk="1" hangingPunct="1">
              <a:lnSpc>
                <a:spcPct val="80000"/>
              </a:lnSpc>
            </a:pPr>
            <a:r>
              <a:rPr lang="en-US" altLang="en-US" smtClean="0"/>
              <a:t>2.9. Free-Fall Acceleration</a:t>
            </a:r>
          </a:p>
          <a:p>
            <a:pPr algn="l" eaLnBrk="1" hangingPunct="1">
              <a:lnSpc>
                <a:spcPct val="80000"/>
              </a:lnSpc>
            </a:pPr>
            <a:r>
              <a:rPr lang="en-US" altLang="en-US" smtClean="0"/>
              <a:t>2.10. Graphical Integration in Motion Analysis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228600" y="3124200"/>
            <a:ext cx="4572000" cy="3048000"/>
          </a:xfrm>
        </p:spPr>
        <p:txBody>
          <a:bodyPr/>
          <a:lstStyle/>
          <a:p>
            <a:pPr marL="609600" indent="-609600" eaLnBrk="1" hangingPunct="1">
              <a:lnSpc>
                <a:spcPct val="80000"/>
              </a:lnSpc>
              <a:buFontTx/>
              <a:buNone/>
            </a:pPr>
            <a:r>
              <a:rPr lang="en-US" altLang="en-US" sz="2400" smtClean="0"/>
              <a:t>       A student starting to walk slowly. The horizontal position of the back of her belt starts at a horizontal distance of 2.47 m to the left of a spot designated as the origin. She is speeding up for a few seconds and then slowing down.</a:t>
            </a:r>
          </a:p>
        </p:txBody>
      </p:sp>
      <p:pic>
        <p:nvPicPr>
          <p:cNvPr id="16387" name="Picture 4" descr="nw0015-n"/>
          <p:cNvPicPr>
            <a:picLocks noChangeAspect="1" noChangeArrowheads="1"/>
          </p:cNvPicPr>
          <p:nvPr/>
        </p:nvPicPr>
        <p:blipFill>
          <a:blip r:embed="rId2"/>
          <a:srcRect/>
          <a:stretch>
            <a:fillRect/>
          </a:stretch>
        </p:blipFill>
        <p:spPr bwMode="auto">
          <a:xfrm>
            <a:off x="1524000" y="400050"/>
            <a:ext cx="6019800" cy="1962150"/>
          </a:xfrm>
          <a:prstGeom prst="rect">
            <a:avLst/>
          </a:prstGeom>
          <a:noFill/>
          <a:ln w="9525">
            <a:noFill/>
            <a:miter lim="800000"/>
            <a:headEnd/>
            <a:tailEnd/>
          </a:ln>
        </p:spPr>
      </p:pic>
      <p:pic>
        <p:nvPicPr>
          <p:cNvPr id="19461" name="Picture 5" descr="nw0017-n"/>
          <p:cNvPicPr>
            <a:picLocks noChangeAspect="1" noChangeArrowheads="1"/>
          </p:cNvPicPr>
          <p:nvPr/>
        </p:nvPicPr>
        <p:blipFill>
          <a:blip r:embed="rId3"/>
          <a:srcRect/>
          <a:stretch>
            <a:fillRect/>
          </a:stretch>
        </p:blipFill>
        <p:spPr bwMode="auto">
          <a:xfrm>
            <a:off x="5105400" y="2705100"/>
            <a:ext cx="3590925" cy="36195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blinds(horizontal)">
                                      <p:cBhvr>
                                        <p:cTn id="7" dur="5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457200" y="76200"/>
            <a:ext cx="8153400" cy="838200"/>
          </a:xfrm>
        </p:spPr>
        <p:txBody>
          <a:bodyPr/>
          <a:lstStyle/>
          <a:p>
            <a:pPr eaLnBrk="1" hangingPunct="1"/>
            <a:r>
              <a:rPr lang="en-US" altLang="en-US" sz="3600" b="1" smtClean="0"/>
              <a:t>Average Velocity</a:t>
            </a:r>
          </a:p>
        </p:txBody>
      </p:sp>
      <p:sp>
        <p:nvSpPr>
          <p:cNvPr id="20483" name="Rectangle 3"/>
          <p:cNvSpPr>
            <a:spLocks noGrp="1" noChangeArrowheads="1"/>
          </p:cNvSpPr>
          <p:nvPr>
            <p:ph type="body" idx="1"/>
          </p:nvPr>
        </p:nvSpPr>
        <p:spPr>
          <a:xfrm>
            <a:off x="457200" y="4343400"/>
            <a:ext cx="8001000" cy="1782763"/>
          </a:xfrm>
        </p:spPr>
        <p:txBody>
          <a:bodyPr/>
          <a:lstStyle/>
          <a:p>
            <a:pPr eaLnBrk="1" hangingPunct="1">
              <a:lnSpc>
                <a:spcPct val="80000"/>
              </a:lnSpc>
            </a:pPr>
            <a:r>
              <a:rPr lang="en-US" altLang="en-US" sz="2400" smtClean="0"/>
              <a:t> </a:t>
            </a:r>
            <a:r>
              <a:rPr lang="en-US" altLang="en-US" sz="2400" i="1" smtClean="0"/>
              <a:t>x</a:t>
            </a:r>
            <a:r>
              <a:rPr lang="en-US" altLang="en-US" sz="2400" baseline="-25000" smtClean="0"/>
              <a:t>2</a:t>
            </a:r>
            <a:r>
              <a:rPr lang="en-US" altLang="en-US" sz="2400" smtClean="0"/>
              <a:t> and </a:t>
            </a:r>
            <a:r>
              <a:rPr lang="en-US" altLang="en-US" sz="2400" i="1" smtClean="0"/>
              <a:t>x</a:t>
            </a:r>
            <a:r>
              <a:rPr lang="en-US" altLang="en-US" sz="2400" baseline="-25000" smtClean="0"/>
              <a:t>1</a:t>
            </a:r>
            <a:r>
              <a:rPr lang="en-US" altLang="en-US" sz="2400" smtClean="0"/>
              <a:t> are components of the position vectors at the final and initial times, and angle brackets denotes the average of a quantity.</a:t>
            </a:r>
          </a:p>
          <a:p>
            <a:pPr eaLnBrk="1" hangingPunct="1">
              <a:lnSpc>
                <a:spcPct val="80000"/>
              </a:lnSpc>
              <a:buFontTx/>
              <a:buNone/>
            </a:pPr>
            <a:endParaRPr lang="en-US" altLang="en-US" sz="2400" smtClean="0"/>
          </a:p>
          <a:p>
            <a:pPr eaLnBrk="1" hangingPunct="1">
              <a:lnSpc>
                <a:spcPct val="80000"/>
              </a:lnSpc>
            </a:pPr>
            <a:r>
              <a:rPr lang="en-US" altLang="en-US" sz="2400" b="1" i="1" smtClean="0"/>
              <a:t>SI Unit of Average Velocity:</a:t>
            </a:r>
            <a:r>
              <a:rPr lang="en-US" altLang="en-US" sz="2400" smtClean="0"/>
              <a:t> meter per second (m/s)</a:t>
            </a:r>
          </a:p>
          <a:p>
            <a:pPr eaLnBrk="1" hangingPunct="1">
              <a:lnSpc>
                <a:spcPct val="80000"/>
              </a:lnSpc>
            </a:pPr>
            <a:endParaRPr lang="en-US" altLang="en-US" sz="2400" smtClean="0"/>
          </a:p>
        </p:txBody>
      </p:sp>
      <p:sp>
        <p:nvSpPr>
          <p:cNvPr id="1029" name="Rectangle 5"/>
          <p:cNvSpPr>
            <a:spLocks noChangeArrowheads="1"/>
          </p:cNvSpPr>
          <p:nvPr/>
        </p:nvSpPr>
        <p:spPr bwMode="auto">
          <a:xfrm>
            <a:off x="0" y="2447925"/>
            <a:ext cx="9144000" cy="0"/>
          </a:xfrm>
          <a:prstGeom prst="rect">
            <a:avLst/>
          </a:prstGeom>
          <a:noFill/>
          <a:ln w="9525">
            <a:noFill/>
            <a:miter lim="800000"/>
            <a:headEnd/>
            <a:tailEnd/>
          </a:ln>
        </p:spPr>
        <p:txBody>
          <a:bodyPr wrap="none" anchor="ctr">
            <a:spAutoFit/>
          </a:bodyPr>
          <a:lstStyle/>
          <a:p>
            <a:pPr eaLnBrk="1" hangingPunct="1"/>
            <a:endParaRPr lang="en-US" altLang="en-US"/>
          </a:p>
        </p:txBody>
      </p:sp>
      <p:graphicFrame>
        <p:nvGraphicFramePr>
          <p:cNvPr id="20484" name="Object 4"/>
          <p:cNvGraphicFramePr>
            <a:graphicFrameLocks noChangeAspect="1"/>
          </p:cNvGraphicFramePr>
          <p:nvPr/>
        </p:nvGraphicFramePr>
        <p:xfrm>
          <a:off x="1066800" y="1066800"/>
          <a:ext cx="6781800" cy="2892425"/>
        </p:xfrm>
        <a:graphic>
          <a:graphicData uri="http://schemas.openxmlformats.org/presentationml/2006/ole">
            <p:oleObj spid="_x0000_s1026" name="Equation" r:id="rId3" imgW="2044700" imgH="8636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blinds(horizontal)">
                                      <p:cBhvr>
                                        <p:cTn id="7" dur="500"/>
                                        <p:tgtEl>
                                          <p:spTgt spid="204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0483">
                                            <p:txEl>
                                              <p:pRg st="0" end="0"/>
                                            </p:txEl>
                                          </p:spTgt>
                                        </p:tgtEl>
                                        <p:attrNameLst>
                                          <p:attrName>style.visibility</p:attrName>
                                        </p:attrNameLst>
                                      </p:cBhvr>
                                      <p:to>
                                        <p:strVal val="visible"/>
                                      </p:to>
                                    </p:set>
                                    <p:anim calcmode="lin" valueType="num">
                                      <p:cBhvr additive="base">
                                        <p:cTn id="12" dur="5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04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0483">
                                            <p:txEl>
                                              <p:pRg st="2" end="2"/>
                                            </p:txEl>
                                          </p:spTgt>
                                        </p:tgtEl>
                                        <p:attrNameLst>
                                          <p:attrName>style.visibility</p:attrName>
                                        </p:attrNameLst>
                                      </p:cBhvr>
                                      <p:to>
                                        <p:strVal val="visible"/>
                                      </p:to>
                                    </p:set>
                                    <p:anim calcmode="lin" valueType="num">
                                      <p:cBhvr additive="base">
                                        <p:cTn id="18"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048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b="1" smtClean="0"/>
              <a:t>Average Speed</a:t>
            </a:r>
          </a:p>
        </p:txBody>
      </p:sp>
      <p:sp>
        <p:nvSpPr>
          <p:cNvPr id="17411" name="Rectangle 3"/>
          <p:cNvSpPr>
            <a:spLocks noGrp="1" noChangeArrowheads="1"/>
          </p:cNvSpPr>
          <p:nvPr>
            <p:ph type="body" idx="1"/>
          </p:nvPr>
        </p:nvSpPr>
        <p:spPr>
          <a:xfrm>
            <a:off x="457200" y="2057400"/>
            <a:ext cx="7696200" cy="990600"/>
          </a:xfrm>
        </p:spPr>
        <p:txBody>
          <a:bodyPr/>
          <a:lstStyle/>
          <a:p>
            <a:pPr eaLnBrk="1" hangingPunct="1">
              <a:buFontTx/>
              <a:buNone/>
            </a:pPr>
            <a:r>
              <a:rPr lang="en-US" altLang="en-US" b="1" smtClean="0"/>
              <a:t>Average speed</a:t>
            </a:r>
            <a:r>
              <a:rPr lang="en-US" altLang="en-US" smtClean="0"/>
              <a:t> is defined as: </a:t>
            </a:r>
          </a:p>
        </p:txBody>
      </p:sp>
      <p:pic>
        <p:nvPicPr>
          <p:cNvPr id="17412" name="Picture 4" descr="math071"/>
          <p:cNvPicPr>
            <a:picLocks noChangeAspect="1" noChangeArrowheads="1"/>
          </p:cNvPicPr>
          <p:nvPr/>
        </p:nvPicPr>
        <p:blipFill>
          <a:blip r:embed="rId2"/>
          <a:srcRect/>
          <a:stretch>
            <a:fillRect/>
          </a:stretch>
        </p:blipFill>
        <p:spPr bwMode="auto">
          <a:xfrm>
            <a:off x="381000" y="3048000"/>
            <a:ext cx="8534400" cy="811213"/>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457200" y="-152400"/>
            <a:ext cx="8229600" cy="1143000"/>
          </a:xfrm>
        </p:spPr>
        <p:txBody>
          <a:bodyPr/>
          <a:lstStyle/>
          <a:p>
            <a:pPr eaLnBrk="1" hangingPunct="1"/>
            <a:r>
              <a:rPr lang="en-US" altLang="ja-JP" sz="3600" b="1" smtClean="0">
                <a:ea typeface="ＭＳ Ｐゴシック" pitchFamily="34" charset="-128"/>
              </a:rPr>
              <a:t>Instantaneous Velocity and Speed</a:t>
            </a:r>
            <a:r>
              <a:rPr lang="en-US" altLang="ja-JP" smtClean="0">
                <a:ea typeface="ＭＳ Ｐゴシック" pitchFamily="34" charset="-128"/>
              </a:rPr>
              <a:t> </a:t>
            </a:r>
            <a:endParaRPr lang="en-US" altLang="en-US" smtClean="0"/>
          </a:p>
        </p:txBody>
      </p:sp>
      <p:sp>
        <p:nvSpPr>
          <p:cNvPr id="26627" name="Rectangle 3"/>
          <p:cNvSpPr>
            <a:spLocks noGrp="1" noChangeArrowheads="1"/>
          </p:cNvSpPr>
          <p:nvPr>
            <p:ph type="body" idx="1"/>
          </p:nvPr>
        </p:nvSpPr>
        <p:spPr>
          <a:xfrm>
            <a:off x="457200" y="3170238"/>
            <a:ext cx="8229600" cy="3916362"/>
          </a:xfrm>
        </p:spPr>
        <p:txBody>
          <a:bodyPr/>
          <a:lstStyle/>
          <a:p>
            <a:pPr eaLnBrk="1" hangingPunct="1">
              <a:lnSpc>
                <a:spcPct val="90000"/>
              </a:lnSpc>
            </a:pPr>
            <a:r>
              <a:rPr lang="en-US" altLang="en-US" sz="2400" smtClean="0"/>
              <a:t>The instantaneous velocity of an object can be obtained by taking the slope of a graph of the position component vs. time at the point associated with that moment in time</a:t>
            </a:r>
          </a:p>
          <a:p>
            <a:pPr eaLnBrk="1" hangingPunct="1">
              <a:lnSpc>
                <a:spcPct val="90000"/>
              </a:lnSpc>
              <a:buFontTx/>
              <a:buNone/>
            </a:pPr>
            <a:endParaRPr lang="en-US" altLang="en-US" sz="2400" smtClean="0"/>
          </a:p>
          <a:p>
            <a:pPr eaLnBrk="1" hangingPunct="1">
              <a:lnSpc>
                <a:spcPct val="90000"/>
              </a:lnSpc>
            </a:pPr>
            <a:r>
              <a:rPr lang="en-US" altLang="en-US" sz="2400" smtClean="0"/>
              <a:t>The instantaneous velocity can be obtained by taking a derivative with respect to time of the object's position.</a:t>
            </a:r>
          </a:p>
          <a:p>
            <a:pPr eaLnBrk="1" hangingPunct="1">
              <a:lnSpc>
                <a:spcPct val="90000"/>
              </a:lnSpc>
              <a:buFontTx/>
              <a:buNone/>
            </a:pPr>
            <a:endParaRPr lang="en-US" altLang="en-US" sz="2400" smtClean="0"/>
          </a:p>
          <a:p>
            <a:pPr eaLnBrk="1" hangingPunct="1">
              <a:lnSpc>
                <a:spcPct val="90000"/>
              </a:lnSpc>
            </a:pPr>
            <a:r>
              <a:rPr lang="en-US" altLang="ja-JP" sz="2400" b="1" smtClean="0">
                <a:ea typeface="ＭＳ Ｐゴシック" pitchFamily="34" charset="-128"/>
              </a:rPr>
              <a:t>Instantaneous speed</a:t>
            </a:r>
            <a:r>
              <a:rPr lang="en-US" altLang="ja-JP" sz="2400" smtClean="0">
                <a:ea typeface="ＭＳ Ｐゴシック" pitchFamily="34" charset="-128"/>
              </a:rPr>
              <a:t>, which is typically called simply </a:t>
            </a:r>
            <a:r>
              <a:rPr lang="en-US" altLang="ja-JP" sz="2400" b="1" smtClean="0">
                <a:ea typeface="ＭＳ Ｐゴシック" pitchFamily="34" charset="-128"/>
              </a:rPr>
              <a:t>speed</a:t>
            </a:r>
            <a:r>
              <a:rPr lang="en-US" altLang="ja-JP" sz="2400" smtClean="0">
                <a:ea typeface="ＭＳ Ｐゴシック" pitchFamily="34" charset="-128"/>
              </a:rPr>
              <a:t>, is just the magnitude of the instantaneous velocity vector, </a:t>
            </a:r>
            <a:endParaRPr lang="en-US" altLang="en-US" sz="2400" smtClean="0"/>
          </a:p>
        </p:txBody>
      </p:sp>
      <p:sp>
        <p:nvSpPr>
          <p:cNvPr id="2053" name="Rectangle 5"/>
          <p:cNvSpPr>
            <a:spLocks noChangeArrowheads="1"/>
          </p:cNvSpPr>
          <p:nvPr/>
        </p:nvSpPr>
        <p:spPr bwMode="auto">
          <a:xfrm>
            <a:off x="0" y="2938463"/>
            <a:ext cx="9144000" cy="0"/>
          </a:xfrm>
          <a:prstGeom prst="rect">
            <a:avLst/>
          </a:prstGeom>
          <a:noFill/>
          <a:ln w="9525">
            <a:noFill/>
            <a:miter lim="800000"/>
            <a:headEnd/>
            <a:tailEnd/>
          </a:ln>
        </p:spPr>
        <p:txBody>
          <a:bodyPr wrap="none" anchor="ctr">
            <a:spAutoFit/>
          </a:bodyPr>
          <a:lstStyle/>
          <a:p>
            <a:pPr eaLnBrk="1" hangingPunct="1"/>
            <a:endParaRPr lang="en-US" altLang="en-US"/>
          </a:p>
        </p:txBody>
      </p:sp>
      <p:graphicFrame>
        <p:nvGraphicFramePr>
          <p:cNvPr id="2050" name="Object 4"/>
          <p:cNvGraphicFramePr>
            <a:graphicFrameLocks noChangeAspect="1"/>
          </p:cNvGraphicFramePr>
          <p:nvPr/>
        </p:nvGraphicFramePr>
        <p:xfrm>
          <a:off x="990600" y="990600"/>
          <a:ext cx="3714750" cy="981075"/>
        </p:xfrm>
        <a:graphic>
          <a:graphicData uri="http://schemas.openxmlformats.org/presentationml/2006/ole">
            <p:oleObj spid="_x0000_s2050" name="Equation" r:id="rId3" imgW="1536033" imgH="406224" progId="Equation.DSMT4">
              <p:embed/>
            </p:oleObj>
          </a:graphicData>
        </a:graphic>
      </p:graphicFrame>
      <p:pic>
        <p:nvPicPr>
          <p:cNvPr id="2054" name="Picture 6"/>
          <p:cNvPicPr>
            <a:picLocks noChangeAspect="1" noChangeArrowheads="1"/>
          </p:cNvPicPr>
          <p:nvPr/>
        </p:nvPicPr>
        <p:blipFill>
          <a:blip r:embed="rId4"/>
          <a:srcRect/>
          <a:stretch>
            <a:fillRect/>
          </a:stretch>
        </p:blipFill>
        <p:spPr bwMode="auto">
          <a:xfrm>
            <a:off x="5562600" y="762000"/>
            <a:ext cx="2849563" cy="21510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 calcmode="lin" valueType="num">
                                      <p:cBhvr additive="base">
                                        <p:cTn id="7" dur="500" fill="hold"/>
                                        <p:tgtEl>
                                          <p:spTgt spid="266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anim calcmode="lin" valueType="num">
                                      <p:cBhvr additive="base">
                                        <p:cTn id="13" dur="500" fill="hold"/>
                                        <p:tgtEl>
                                          <p:spTgt spid="2662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627">
                                            <p:txEl>
                                              <p:pRg st="4" end="4"/>
                                            </p:txEl>
                                          </p:spTgt>
                                        </p:tgtEl>
                                        <p:attrNameLst>
                                          <p:attrName>style.visibility</p:attrName>
                                        </p:attrNameLst>
                                      </p:cBhvr>
                                      <p:to>
                                        <p:strVal val="visible"/>
                                      </p:to>
                                    </p:set>
                                    <p:anim calcmode="lin" valueType="num">
                                      <p:cBhvr additive="base">
                                        <p:cTn id="19" dur="500" fill="hold"/>
                                        <p:tgtEl>
                                          <p:spTgt spid="2662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62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74638"/>
            <a:ext cx="8458200" cy="411162"/>
          </a:xfrm>
        </p:spPr>
        <p:txBody>
          <a:bodyPr/>
          <a:lstStyle/>
          <a:p>
            <a:pPr eaLnBrk="1" hangingPunct="1"/>
            <a:r>
              <a:rPr lang="en-US" altLang="ja-JP" sz="3200" b="1" smtClean="0">
                <a:ea typeface="ＭＳ Ｐゴシック" pitchFamily="34" charset="-128"/>
              </a:rPr>
              <a:t>How to Describe Change of Velocity </a:t>
            </a:r>
            <a:r>
              <a:rPr lang="en-US" altLang="ja-JP" sz="4000" smtClean="0">
                <a:ea typeface="ＭＳ Ｐゴシック" pitchFamily="34" charset="-128"/>
              </a:rPr>
              <a:t>?</a:t>
            </a:r>
            <a:endParaRPr lang="en-US" altLang="en-US" sz="4000" smtClean="0">
              <a:ea typeface="ＭＳ Ｐゴシック" pitchFamily="34" charset="-128"/>
            </a:endParaRPr>
          </a:p>
        </p:txBody>
      </p:sp>
      <p:pic>
        <p:nvPicPr>
          <p:cNvPr id="51205" name="Picture 5" descr="tfg006"/>
          <p:cNvPicPr>
            <a:picLocks noChangeAspect="1" noChangeArrowheads="1"/>
          </p:cNvPicPr>
          <p:nvPr/>
        </p:nvPicPr>
        <p:blipFill>
          <a:blip r:embed="rId2"/>
          <a:srcRect/>
          <a:stretch>
            <a:fillRect/>
          </a:stretch>
        </p:blipFill>
        <p:spPr bwMode="auto">
          <a:xfrm>
            <a:off x="3276600" y="838200"/>
            <a:ext cx="2667000" cy="5715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205"/>
                                        </p:tgtEl>
                                        <p:attrNameLst>
                                          <p:attrName>style.visibility</p:attrName>
                                        </p:attrNameLst>
                                      </p:cBhvr>
                                      <p:to>
                                        <p:strVal val="visible"/>
                                      </p:to>
                                    </p:set>
                                    <p:animEffect transition="in" filter="blinds(horizontal)">
                                      <p:cBhvr>
                                        <p:cTn id="7" dur="500"/>
                                        <p:tgtEl>
                                          <p:spTgt spid="51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457200" y="152400"/>
            <a:ext cx="7924800" cy="639763"/>
          </a:xfrm>
        </p:spPr>
        <p:txBody>
          <a:bodyPr/>
          <a:lstStyle/>
          <a:p>
            <a:pPr eaLnBrk="1" hangingPunct="1"/>
            <a:r>
              <a:rPr lang="en-US" altLang="ja-JP" sz="3200" b="1" smtClean="0">
                <a:ea typeface="ＭＳ Ｐゴシック" pitchFamily="34" charset="-128"/>
              </a:rPr>
              <a:t>Definition of Acceleration</a:t>
            </a:r>
            <a:endParaRPr lang="en-US" altLang="en-US" sz="4000" smtClean="0"/>
          </a:p>
        </p:txBody>
      </p:sp>
      <p:sp>
        <p:nvSpPr>
          <p:cNvPr id="3076" name="Rectangle 3"/>
          <p:cNvSpPr>
            <a:spLocks noGrp="1" noChangeArrowheads="1"/>
          </p:cNvSpPr>
          <p:nvPr>
            <p:ph type="body" idx="1"/>
          </p:nvPr>
        </p:nvSpPr>
        <p:spPr>
          <a:xfrm>
            <a:off x="838200" y="3124200"/>
            <a:ext cx="7924800" cy="3306763"/>
          </a:xfrm>
        </p:spPr>
        <p:txBody>
          <a:bodyPr/>
          <a:lstStyle/>
          <a:p>
            <a:pPr eaLnBrk="1" hangingPunct="1">
              <a:buFontTx/>
              <a:buNone/>
            </a:pPr>
            <a:r>
              <a:rPr lang="en-US" altLang="ja-JP" b="1" i="1" smtClean="0">
                <a:ea typeface="ＭＳ Ｐゴシック" pitchFamily="34" charset="-128"/>
              </a:rPr>
              <a:t>   </a:t>
            </a:r>
          </a:p>
          <a:p>
            <a:pPr eaLnBrk="1" hangingPunct="1">
              <a:buFontTx/>
              <a:buNone/>
            </a:pPr>
            <a:endParaRPr lang="en-US" altLang="ja-JP" b="1" i="1" smtClean="0">
              <a:ea typeface="ＭＳ Ｐゴシック" pitchFamily="34" charset="-128"/>
            </a:endParaRPr>
          </a:p>
          <a:p>
            <a:pPr eaLnBrk="1" hangingPunct="1">
              <a:buFontTx/>
              <a:buNone/>
            </a:pPr>
            <a:endParaRPr lang="en-US" altLang="ja-JP" b="1" i="1" smtClean="0">
              <a:ea typeface="ＭＳ Ｐゴシック" pitchFamily="34" charset="-128"/>
            </a:endParaRPr>
          </a:p>
          <a:p>
            <a:pPr eaLnBrk="1" hangingPunct="1">
              <a:buFontTx/>
              <a:buNone/>
            </a:pPr>
            <a:r>
              <a:rPr lang="en-US" altLang="ja-JP" b="1" i="1" smtClean="0">
                <a:ea typeface="ＭＳ Ｐゴシック" pitchFamily="34" charset="-128"/>
              </a:rPr>
              <a:t>SI Unit of Average Acceleration:</a:t>
            </a:r>
            <a:r>
              <a:rPr lang="en-US" altLang="ja-JP" smtClean="0">
                <a:ea typeface="ＭＳ Ｐゴシック" pitchFamily="34" charset="-128"/>
              </a:rPr>
              <a:t> meter per second squared (m/s</a:t>
            </a:r>
            <a:r>
              <a:rPr lang="en-US" altLang="ja-JP" baseline="30000" smtClean="0">
                <a:ea typeface="ＭＳ Ｐゴシック" pitchFamily="34" charset="-128"/>
              </a:rPr>
              <a:t>2</a:t>
            </a:r>
            <a:r>
              <a:rPr lang="en-US" altLang="ja-JP" smtClean="0">
                <a:ea typeface="ＭＳ Ｐゴシック" pitchFamily="34" charset="-128"/>
              </a:rPr>
              <a:t>) </a:t>
            </a:r>
            <a:endParaRPr lang="en-US" altLang="en-US" smtClean="0"/>
          </a:p>
        </p:txBody>
      </p:sp>
      <p:sp>
        <p:nvSpPr>
          <p:cNvPr id="3077" name="Rectangle 5"/>
          <p:cNvSpPr>
            <a:spLocks noChangeArrowheads="1"/>
          </p:cNvSpPr>
          <p:nvPr/>
        </p:nvSpPr>
        <p:spPr bwMode="auto">
          <a:xfrm>
            <a:off x="0" y="2671763"/>
            <a:ext cx="9144000" cy="0"/>
          </a:xfrm>
          <a:prstGeom prst="rect">
            <a:avLst/>
          </a:prstGeom>
          <a:noFill/>
          <a:ln w="9525">
            <a:noFill/>
            <a:miter lim="800000"/>
            <a:headEnd/>
            <a:tailEnd/>
          </a:ln>
        </p:spPr>
        <p:txBody>
          <a:bodyPr wrap="none" anchor="ctr">
            <a:spAutoFit/>
          </a:bodyPr>
          <a:lstStyle/>
          <a:p>
            <a:pPr eaLnBrk="1" hangingPunct="1"/>
            <a:endParaRPr lang="en-US" altLang="en-US"/>
          </a:p>
        </p:txBody>
      </p:sp>
      <p:graphicFrame>
        <p:nvGraphicFramePr>
          <p:cNvPr id="3074" name="Object 4"/>
          <p:cNvGraphicFramePr>
            <a:graphicFrameLocks noChangeAspect="1"/>
          </p:cNvGraphicFramePr>
          <p:nvPr/>
        </p:nvGraphicFramePr>
        <p:xfrm>
          <a:off x="914400" y="1620838"/>
          <a:ext cx="7467600" cy="2493962"/>
        </p:xfrm>
        <a:graphic>
          <a:graphicData uri="http://schemas.openxmlformats.org/presentationml/2006/ole">
            <p:oleObj spid="_x0000_s3074" name="Equation" r:id="rId3" imgW="2603500" imgH="863600" progId="Equation.DSMT4">
              <p:embed/>
            </p:oleObj>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altLang="en-US" b="1" smtClean="0"/>
              <a:t>Instantaneous acceleration</a:t>
            </a:r>
            <a:r>
              <a:rPr lang="en-US" altLang="en-US" smtClean="0"/>
              <a:t>: </a:t>
            </a:r>
          </a:p>
        </p:txBody>
      </p:sp>
      <p:sp>
        <p:nvSpPr>
          <p:cNvPr id="4100" name="Rectangle 5"/>
          <p:cNvSpPr>
            <a:spLocks noChangeArrowheads="1"/>
          </p:cNvSpPr>
          <p:nvPr/>
        </p:nvSpPr>
        <p:spPr bwMode="auto">
          <a:xfrm>
            <a:off x="0" y="3152775"/>
            <a:ext cx="9144000" cy="0"/>
          </a:xfrm>
          <a:prstGeom prst="rect">
            <a:avLst/>
          </a:prstGeom>
          <a:noFill/>
          <a:ln w="9525">
            <a:noFill/>
            <a:miter lim="800000"/>
            <a:headEnd/>
            <a:tailEnd/>
          </a:ln>
        </p:spPr>
        <p:txBody>
          <a:bodyPr wrap="none" anchor="ctr">
            <a:spAutoFit/>
          </a:bodyPr>
          <a:lstStyle/>
          <a:p>
            <a:pPr eaLnBrk="1" hangingPunct="1"/>
            <a:endParaRPr lang="en-US" altLang="en-US"/>
          </a:p>
        </p:txBody>
      </p:sp>
      <p:pic>
        <p:nvPicPr>
          <p:cNvPr id="4101" name="Picture 4" descr="http://edugen.wiley.com/edugen/courses/crs1141/art/math/c02/math120.gif"/>
          <p:cNvPicPr>
            <a:picLocks noChangeAspect="1" noChangeArrowheads="1"/>
          </p:cNvPicPr>
          <p:nvPr/>
        </p:nvPicPr>
        <p:blipFill>
          <a:blip r:embed="rId3" r:link="rId4"/>
          <a:srcRect/>
          <a:stretch>
            <a:fillRect/>
          </a:stretch>
        </p:blipFill>
        <p:spPr bwMode="auto">
          <a:xfrm>
            <a:off x="914400" y="1808163"/>
            <a:ext cx="7391400" cy="630237"/>
          </a:xfrm>
          <a:prstGeom prst="rect">
            <a:avLst/>
          </a:prstGeom>
          <a:noFill/>
          <a:ln w="9525">
            <a:noFill/>
            <a:miter lim="800000"/>
            <a:headEnd/>
            <a:tailEnd/>
          </a:ln>
        </p:spPr>
      </p:pic>
      <p:sp>
        <p:nvSpPr>
          <p:cNvPr id="4102" name="Rectangle 18"/>
          <p:cNvSpPr>
            <a:spLocks noChangeArrowheads="1"/>
          </p:cNvSpPr>
          <p:nvPr/>
        </p:nvSpPr>
        <p:spPr bwMode="auto">
          <a:xfrm>
            <a:off x="0" y="3048000"/>
            <a:ext cx="9144000" cy="0"/>
          </a:xfrm>
          <a:prstGeom prst="rect">
            <a:avLst/>
          </a:prstGeom>
          <a:noFill/>
          <a:ln w="9525">
            <a:noFill/>
            <a:miter lim="800000"/>
            <a:headEnd/>
            <a:tailEnd/>
          </a:ln>
        </p:spPr>
        <p:txBody>
          <a:bodyPr wrap="none" anchor="ctr">
            <a:spAutoFit/>
          </a:bodyPr>
          <a:lstStyle/>
          <a:p>
            <a:pPr eaLnBrk="1" hangingPunct="1"/>
            <a:endParaRPr lang="en-US" altLang="en-US"/>
          </a:p>
        </p:txBody>
      </p:sp>
      <p:graphicFrame>
        <p:nvGraphicFramePr>
          <p:cNvPr id="4098" name="Object 17"/>
          <p:cNvGraphicFramePr>
            <a:graphicFrameLocks noChangeAspect="1"/>
          </p:cNvGraphicFramePr>
          <p:nvPr/>
        </p:nvGraphicFramePr>
        <p:xfrm>
          <a:off x="2057400" y="2884488"/>
          <a:ext cx="4876800" cy="1382712"/>
        </p:xfrm>
        <a:graphic>
          <a:graphicData uri="http://schemas.openxmlformats.org/presentationml/2006/ole">
            <p:oleObj spid="_x0000_s4098" name="Equation" r:id="rId5" imgW="1485900" imgH="419100" progId="Equation.DSMT4">
              <p:embed/>
            </p:oleObj>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a:xfrm>
            <a:off x="457200" y="990600"/>
            <a:ext cx="8229600" cy="4525963"/>
          </a:xfrm>
        </p:spPr>
        <p:txBody>
          <a:bodyPr/>
          <a:lstStyle/>
          <a:p>
            <a:pPr eaLnBrk="1" hangingPunct="1">
              <a:lnSpc>
                <a:spcPct val="90000"/>
              </a:lnSpc>
            </a:pPr>
            <a:r>
              <a:rPr lang="en-US" altLang="en-US" sz="2800" smtClean="0"/>
              <a:t>An object is accelerated even if all that changes is only the </a:t>
            </a:r>
            <a:r>
              <a:rPr lang="en-US" altLang="en-US" sz="2800" i="1" smtClean="0">
                <a:solidFill>
                  <a:srgbClr val="CC3300"/>
                </a:solidFill>
              </a:rPr>
              <a:t>direction</a:t>
            </a:r>
            <a:r>
              <a:rPr lang="en-US" altLang="en-US" sz="2800" smtClean="0">
                <a:solidFill>
                  <a:srgbClr val="CC3300"/>
                </a:solidFill>
              </a:rPr>
              <a:t> </a:t>
            </a:r>
            <a:r>
              <a:rPr lang="en-US" altLang="en-US" sz="2800" smtClean="0"/>
              <a:t>of its velocity and not its speed.</a:t>
            </a:r>
          </a:p>
          <a:p>
            <a:pPr eaLnBrk="1" hangingPunct="1">
              <a:lnSpc>
                <a:spcPct val="90000"/>
              </a:lnSpc>
              <a:buFontTx/>
              <a:buNone/>
            </a:pPr>
            <a:endParaRPr lang="en-US" altLang="en-US" sz="2800" smtClean="0"/>
          </a:p>
          <a:p>
            <a:pPr eaLnBrk="1" hangingPunct="1">
              <a:lnSpc>
                <a:spcPct val="90000"/>
              </a:lnSpc>
            </a:pPr>
            <a:r>
              <a:rPr lang="en-US" altLang="en-US" sz="2800" smtClean="0"/>
              <a:t>It is important to realize that </a:t>
            </a:r>
            <a:r>
              <a:rPr lang="en-US" altLang="en-US" sz="2800" smtClean="0">
                <a:solidFill>
                  <a:srgbClr val="CC3300"/>
                </a:solidFill>
              </a:rPr>
              <a:t>speeding up</a:t>
            </a:r>
            <a:r>
              <a:rPr lang="en-US" altLang="en-US" sz="2800" smtClean="0"/>
              <a:t> is not always associated with an acceleration that is positive. Likewise, </a:t>
            </a:r>
            <a:r>
              <a:rPr lang="en-US" altLang="en-US" sz="2800" smtClean="0">
                <a:solidFill>
                  <a:srgbClr val="CC3300"/>
                </a:solidFill>
              </a:rPr>
              <a:t>slowing down</a:t>
            </a:r>
            <a:r>
              <a:rPr lang="en-US" altLang="en-US" sz="2800" smtClean="0"/>
              <a:t> is not always associated with an acceleration that is negative. The relative directions of an object's velocity and acceleration determine whether the object will speed up or slow down.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 calcmode="lin" valueType="num">
                                      <p:cBhvr additive="base">
                                        <p:cTn id="7" dur="500" fill="hold"/>
                                        <p:tgtEl>
                                          <p:spTgt spid="307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anim calcmode="lin" valueType="num">
                                      <p:cBhvr additive="base">
                                        <p:cTn id="13" dur="5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2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example</a:t>
            </a:r>
          </a:p>
        </p:txBody>
      </p:sp>
      <p:pic>
        <p:nvPicPr>
          <p:cNvPr id="20483" name="Content Placeholder 4"/>
          <p:cNvPicPr>
            <a:picLocks noGrp="1" noChangeAspect="1"/>
          </p:cNvPicPr>
          <p:nvPr>
            <p:ph idx="1"/>
          </p:nvPr>
        </p:nvPicPr>
        <p:blipFill>
          <a:blip r:embed="rId2"/>
          <a:srcRect/>
          <a:stretch>
            <a:fillRect/>
          </a:stretch>
        </p:blipFill>
        <p:spPr>
          <a:xfrm>
            <a:off x="722313" y="1600200"/>
            <a:ext cx="7699375" cy="4525963"/>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Practice questions</a:t>
            </a:r>
          </a:p>
        </p:txBody>
      </p:sp>
      <p:pic>
        <p:nvPicPr>
          <p:cNvPr id="21507" name="Content Placeholder 5"/>
          <p:cNvPicPr>
            <a:picLocks noGrp="1" noChangeAspect="1"/>
          </p:cNvPicPr>
          <p:nvPr>
            <p:ph idx="1"/>
          </p:nvPr>
        </p:nvPicPr>
        <p:blipFill>
          <a:blip r:embed="rId2"/>
          <a:srcRect/>
          <a:stretch>
            <a:fillRect/>
          </a:stretch>
        </p:blipFill>
        <p:spPr>
          <a:xfrm>
            <a:off x="0" y="1600200"/>
            <a:ext cx="8283575" cy="914400"/>
          </a:xfrm>
        </p:spPr>
      </p:pic>
      <p:pic>
        <p:nvPicPr>
          <p:cNvPr id="21508" name="Picture 6"/>
          <p:cNvPicPr>
            <a:picLocks noChangeAspect="1"/>
          </p:cNvPicPr>
          <p:nvPr/>
        </p:nvPicPr>
        <p:blipFill>
          <a:blip r:embed="rId3"/>
          <a:srcRect/>
          <a:stretch>
            <a:fillRect/>
          </a:stretch>
        </p:blipFill>
        <p:spPr bwMode="auto">
          <a:xfrm>
            <a:off x="147638" y="2889250"/>
            <a:ext cx="8848725" cy="1079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76200"/>
            <a:ext cx="8229600" cy="1143000"/>
          </a:xfrm>
        </p:spPr>
        <p:txBody>
          <a:bodyPr/>
          <a:lstStyle/>
          <a:p>
            <a:pPr eaLnBrk="1" hangingPunct="1"/>
            <a:r>
              <a:rPr lang="en-US" altLang="en-US" b="1" smtClean="0"/>
              <a:t>Defining a Coordinate System</a:t>
            </a:r>
          </a:p>
        </p:txBody>
      </p:sp>
      <p:sp>
        <p:nvSpPr>
          <p:cNvPr id="8195" name="Rectangle 3"/>
          <p:cNvSpPr>
            <a:spLocks noGrp="1" noChangeArrowheads="1"/>
          </p:cNvSpPr>
          <p:nvPr>
            <p:ph type="body" idx="1"/>
          </p:nvPr>
        </p:nvSpPr>
        <p:spPr>
          <a:xfrm>
            <a:off x="381000" y="3657600"/>
            <a:ext cx="8305800" cy="3581400"/>
          </a:xfrm>
        </p:spPr>
        <p:txBody>
          <a:bodyPr/>
          <a:lstStyle/>
          <a:p>
            <a:pPr eaLnBrk="1" hangingPunct="1">
              <a:lnSpc>
                <a:spcPct val="90000"/>
              </a:lnSpc>
              <a:buFontTx/>
              <a:buNone/>
            </a:pPr>
            <a:r>
              <a:rPr lang="en-US" altLang="en-US" sz="2800" smtClean="0"/>
              <a:t>One-dimensional </a:t>
            </a:r>
            <a:r>
              <a:rPr lang="en-US" altLang="en-US" sz="2800" b="1" smtClean="0"/>
              <a:t>coordinate system </a:t>
            </a:r>
            <a:r>
              <a:rPr lang="en-US" altLang="en-US" sz="2800" smtClean="0"/>
              <a:t>consists of:</a:t>
            </a:r>
          </a:p>
          <a:p>
            <a:pPr eaLnBrk="1" hangingPunct="1">
              <a:lnSpc>
                <a:spcPct val="90000"/>
              </a:lnSpc>
              <a:buFontTx/>
              <a:buNone/>
            </a:pPr>
            <a:endParaRPr lang="en-US" altLang="en-US" sz="2800" smtClean="0"/>
          </a:p>
          <a:p>
            <a:pPr eaLnBrk="1" hangingPunct="1">
              <a:lnSpc>
                <a:spcPct val="90000"/>
              </a:lnSpc>
            </a:pPr>
            <a:r>
              <a:rPr lang="en-US" altLang="en-US" sz="2400" smtClean="0"/>
              <a:t>a </a:t>
            </a:r>
            <a:r>
              <a:rPr lang="en-US" altLang="en-US" sz="2400" i="1" smtClean="0"/>
              <a:t>point of reference known as the origin (or zero point)</a:t>
            </a:r>
            <a:r>
              <a:rPr lang="en-US" altLang="en-US" sz="2400" smtClean="0"/>
              <a:t>,</a:t>
            </a:r>
          </a:p>
          <a:p>
            <a:pPr eaLnBrk="1" hangingPunct="1">
              <a:lnSpc>
                <a:spcPct val="90000"/>
              </a:lnSpc>
            </a:pPr>
            <a:endParaRPr lang="en-US" altLang="en-US" sz="2400" smtClean="0"/>
          </a:p>
          <a:p>
            <a:pPr eaLnBrk="1" hangingPunct="1">
              <a:lnSpc>
                <a:spcPct val="90000"/>
              </a:lnSpc>
            </a:pPr>
            <a:r>
              <a:rPr lang="en-US" altLang="en-US" sz="2400" smtClean="0"/>
              <a:t>a line that passes through the chosen origin called a </a:t>
            </a:r>
            <a:r>
              <a:rPr lang="en-US" altLang="en-US" sz="2400" i="1" smtClean="0"/>
              <a:t>coordinate axis</a:t>
            </a:r>
            <a:r>
              <a:rPr lang="en-US" altLang="en-US" sz="2400" smtClean="0"/>
              <a:t>, one direction along the coordinate axis, chosen as positive and the other direction as negative, and the units we use to measure a quantity</a:t>
            </a:r>
          </a:p>
        </p:txBody>
      </p:sp>
      <p:pic>
        <p:nvPicPr>
          <p:cNvPr id="8196" name="Picture 4" descr="nw0009-n"/>
          <p:cNvPicPr>
            <a:picLocks noChangeAspect="1" noChangeArrowheads="1"/>
          </p:cNvPicPr>
          <p:nvPr/>
        </p:nvPicPr>
        <p:blipFill>
          <a:blip r:embed="rId2"/>
          <a:srcRect/>
          <a:stretch>
            <a:fillRect/>
          </a:stretch>
        </p:blipFill>
        <p:spPr bwMode="auto">
          <a:xfrm>
            <a:off x="1981200" y="1219200"/>
            <a:ext cx="5232400" cy="21732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anim calcmode="lin" valueType="num">
                                      <p:cBhvr additive="base">
                                        <p:cTn id="13"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anim calcmode="lin" valueType="num">
                                      <p:cBhvr additive="base">
                                        <p:cTn id="19"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endParaRPr lang="en-US" smtClean="0"/>
          </a:p>
        </p:txBody>
      </p:sp>
      <p:pic>
        <p:nvPicPr>
          <p:cNvPr id="22531" name="Content Placeholder 4"/>
          <p:cNvPicPr>
            <a:picLocks noGrp="1" noChangeAspect="1"/>
          </p:cNvPicPr>
          <p:nvPr>
            <p:ph idx="1"/>
          </p:nvPr>
        </p:nvPicPr>
        <p:blipFill>
          <a:blip r:embed="rId2"/>
          <a:srcRect/>
          <a:stretch>
            <a:fillRect/>
          </a:stretch>
        </p:blipFill>
        <p:spPr>
          <a:xfrm>
            <a:off x="250825" y="152400"/>
            <a:ext cx="8435975" cy="2286000"/>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Sol.</a:t>
            </a:r>
          </a:p>
        </p:txBody>
      </p:sp>
      <p:pic>
        <p:nvPicPr>
          <p:cNvPr id="23555" name="Content Placeholder 3"/>
          <p:cNvPicPr>
            <a:picLocks noGrp="1" noChangeAspect="1"/>
          </p:cNvPicPr>
          <p:nvPr>
            <p:ph idx="1"/>
          </p:nvPr>
        </p:nvPicPr>
        <p:blipFill>
          <a:blip r:embed="rId2"/>
          <a:srcRect/>
          <a:stretch>
            <a:fillRect/>
          </a:stretch>
        </p:blipFill>
        <p:spPr>
          <a:xfrm>
            <a:off x="685800" y="1417638"/>
            <a:ext cx="7038975" cy="5486400"/>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endParaRPr lang="en-US" smtClean="0"/>
          </a:p>
        </p:txBody>
      </p:sp>
      <p:pic>
        <p:nvPicPr>
          <p:cNvPr id="24579" name="Content Placeholder 4"/>
          <p:cNvPicPr>
            <a:picLocks noGrp="1" noChangeAspect="1"/>
          </p:cNvPicPr>
          <p:nvPr>
            <p:ph idx="1"/>
          </p:nvPr>
        </p:nvPicPr>
        <p:blipFill>
          <a:blip r:embed="rId2"/>
          <a:srcRect/>
          <a:stretch>
            <a:fillRect/>
          </a:stretch>
        </p:blipFill>
        <p:spPr>
          <a:xfrm>
            <a:off x="381000" y="274638"/>
            <a:ext cx="8532813" cy="2651125"/>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Sol.</a:t>
            </a:r>
          </a:p>
        </p:txBody>
      </p:sp>
      <p:pic>
        <p:nvPicPr>
          <p:cNvPr id="25603" name="Content Placeholder 3"/>
          <p:cNvPicPr>
            <a:picLocks noGrp="1" noChangeAspect="1"/>
          </p:cNvPicPr>
          <p:nvPr>
            <p:ph idx="1"/>
          </p:nvPr>
        </p:nvPicPr>
        <p:blipFill>
          <a:blip r:embed="rId2"/>
          <a:srcRect/>
          <a:stretch>
            <a:fillRect/>
          </a:stretch>
        </p:blipFill>
        <p:spPr>
          <a:xfrm>
            <a:off x="152400" y="1143000"/>
            <a:ext cx="7350125" cy="4525963"/>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endParaRPr lang="en-US" smtClean="0"/>
          </a:p>
        </p:txBody>
      </p:sp>
      <p:pic>
        <p:nvPicPr>
          <p:cNvPr id="26627" name="Content Placeholder 3"/>
          <p:cNvPicPr>
            <a:picLocks noGrp="1" noChangeAspect="1"/>
          </p:cNvPicPr>
          <p:nvPr>
            <p:ph idx="1"/>
          </p:nvPr>
        </p:nvPicPr>
        <p:blipFill>
          <a:blip r:embed="rId2"/>
          <a:srcRect/>
          <a:stretch>
            <a:fillRect/>
          </a:stretch>
        </p:blipFill>
        <p:spPr>
          <a:xfrm>
            <a:off x="228600" y="274638"/>
            <a:ext cx="8229600" cy="3206750"/>
          </a:xfrm>
        </p:spPr>
      </p:pic>
      <p:pic>
        <p:nvPicPr>
          <p:cNvPr id="26628" name="Picture 4"/>
          <p:cNvPicPr>
            <a:picLocks noChangeAspect="1"/>
          </p:cNvPicPr>
          <p:nvPr/>
        </p:nvPicPr>
        <p:blipFill>
          <a:blip r:embed="rId3"/>
          <a:srcRect/>
          <a:stretch>
            <a:fillRect/>
          </a:stretch>
        </p:blipFill>
        <p:spPr bwMode="auto">
          <a:xfrm>
            <a:off x="1143000" y="3657600"/>
            <a:ext cx="5848350" cy="2881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endParaRPr lang="en-US" smtClean="0"/>
          </a:p>
        </p:txBody>
      </p:sp>
      <p:pic>
        <p:nvPicPr>
          <p:cNvPr id="27651" name="Content Placeholder 5"/>
          <p:cNvPicPr>
            <a:picLocks noGrp="1" noChangeAspect="1"/>
          </p:cNvPicPr>
          <p:nvPr>
            <p:ph idx="1"/>
          </p:nvPr>
        </p:nvPicPr>
        <p:blipFill>
          <a:blip r:embed="rId2"/>
          <a:srcRect/>
          <a:stretch>
            <a:fillRect/>
          </a:stretch>
        </p:blipFill>
        <p:spPr>
          <a:xfrm>
            <a:off x="76200" y="76200"/>
            <a:ext cx="5186363" cy="1827213"/>
          </a:xfrm>
        </p:spPr>
      </p:pic>
      <p:pic>
        <p:nvPicPr>
          <p:cNvPr id="27652" name="Picture 6"/>
          <p:cNvPicPr>
            <a:picLocks noChangeAspect="1"/>
          </p:cNvPicPr>
          <p:nvPr/>
        </p:nvPicPr>
        <p:blipFill>
          <a:blip r:embed="rId3"/>
          <a:srcRect/>
          <a:stretch>
            <a:fillRect/>
          </a:stretch>
        </p:blipFill>
        <p:spPr bwMode="auto">
          <a:xfrm>
            <a:off x="244475" y="1981200"/>
            <a:ext cx="8899525" cy="3262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endParaRPr lang="en-US" smtClean="0"/>
          </a:p>
        </p:txBody>
      </p:sp>
      <p:pic>
        <p:nvPicPr>
          <p:cNvPr id="28675" name="Content Placeholder 4"/>
          <p:cNvPicPr>
            <a:picLocks noGrp="1" noChangeAspect="1"/>
          </p:cNvPicPr>
          <p:nvPr>
            <p:ph idx="1"/>
          </p:nvPr>
        </p:nvPicPr>
        <p:blipFill>
          <a:blip r:embed="rId2"/>
          <a:srcRect/>
          <a:stretch>
            <a:fillRect/>
          </a:stretch>
        </p:blipFill>
        <p:spPr>
          <a:xfrm>
            <a:off x="381000" y="268288"/>
            <a:ext cx="7853363" cy="5303837"/>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endParaRPr lang="en-US" smtClean="0"/>
          </a:p>
        </p:txBody>
      </p:sp>
      <p:pic>
        <p:nvPicPr>
          <p:cNvPr id="29699" name="Content Placeholder 3"/>
          <p:cNvPicPr>
            <a:picLocks noGrp="1" noChangeAspect="1"/>
          </p:cNvPicPr>
          <p:nvPr>
            <p:ph idx="1"/>
          </p:nvPr>
        </p:nvPicPr>
        <p:blipFill>
          <a:blip r:embed="rId2"/>
          <a:srcRect/>
          <a:stretch>
            <a:fillRect/>
          </a:stretch>
        </p:blipFill>
        <p:spPr>
          <a:xfrm>
            <a:off x="228600" y="274638"/>
            <a:ext cx="6935788" cy="1279525"/>
          </a:xfrm>
        </p:spPr>
      </p:pic>
      <p:pic>
        <p:nvPicPr>
          <p:cNvPr id="29700" name="Picture 4"/>
          <p:cNvPicPr>
            <a:picLocks noChangeAspect="1"/>
          </p:cNvPicPr>
          <p:nvPr/>
        </p:nvPicPr>
        <p:blipFill>
          <a:blip r:embed="rId3"/>
          <a:srcRect/>
          <a:stretch>
            <a:fillRect/>
          </a:stretch>
        </p:blipFill>
        <p:spPr bwMode="auto">
          <a:xfrm>
            <a:off x="76200" y="1423988"/>
            <a:ext cx="7888288" cy="4846637"/>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ChangeArrowheads="1"/>
          </p:cNvSpPr>
          <p:nvPr/>
        </p:nvSpPr>
        <p:spPr bwMode="auto">
          <a:xfrm>
            <a:off x="457200" y="304800"/>
            <a:ext cx="7772400" cy="1908175"/>
          </a:xfrm>
          <a:prstGeom prst="rect">
            <a:avLst/>
          </a:prstGeom>
          <a:noFill/>
          <a:ln w="9525">
            <a:noFill/>
            <a:miter lim="800000"/>
            <a:headEnd/>
            <a:tailEnd/>
          </a:ln>
        </p:spPr>
        <p:txBody>
          <a:bodyPr>
            <a:spAutoFit/>
          </a:bodyPr>
          <a:lstStyle/>
          <a:p>
            <a:r>
              <a:rPr lang="en-US" sz="2800" b="1"/>
              <a:t>Interpreting position-versus-time graphs</a:t>
            </a:r>
          </a:p>
          <a:p>
            <a:r>
              <a:rPr lang="en-US"/>
              <a:t>●</a:t>
            </a:r>
            <a:r>
              <a:rPr lang="en-US" b="1"/>
              <a:t>1 Steeper slopes correspond to faster speeds.</a:t>
            </a:r>
          </a:p>
          <a:p>
            <a:r>
              <a:rPr lang="en-US"/>
              <a:t>●</a:t>
            </a:r>
            <a:r>
              <a:rPr lang="en-US" b="1"/>
              <a:t>2 Negative slopes correspond to negative velocities and, hence, to motion to </a:t>
            </a:r>
            <a:r>
              <a:rPr lang="en-US"/>
              <a:t>the left (or down).</a:t>
            </a:r>
          </a:p>
          <a:p>
            <a:r>
              <a:rPr lang="en-US"/>
              <a:t>●</a:t>
            </a:r>
            <a:r>
              <a:rPr lang="en-US" b="1"/>
              <a:t>3 The slope is a ratio of intervals, </a:t>
            </a:r>
            <a:r>
              <a:rPr lang="en-US" b="1" i="1"/>
              <a:t>x/t, not a ratio of coordinates. That is, the </a:t>
            </a:r>
            <a:r>
              <a:rPr lang="en-US"/>
              <a:t>slope is </a:t>
            </a:r>
            <a:r>
              <a:rPr lang="en-US" i="1"/>
              <a:t>not simply x/t.</a:t>
            </a:r>
            <a:endParaRPr lang="en-US"/>
          </a:p>
        </p:txBody>
      </p:sp>
      <p:pic>
        <p:nvPicPr>
          <p:cNvPr id="30723" name="Picture 2"/>
          <p:cNvPicPr>
            <a:picLocks noChangeAspect="1" noChangeArrowheads="1"/>
          </p:cNvPicPr>
          <p:nvPr/>
        </p:nvPicPr>
        <p:blipFill>
          <a:blip r:embed="rId2"/>
          <a:srcRect/>
          <a:stretch>
            <a:fillRect/>
          </a:stretch>
        </p:blipFill>
        <p:spPr bwMode="auto">
          <a:xfrm>
            <a:off x="1066800" y="3505200"/>
            <a:ext cx="7381875" cy="2219325"/>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srcRect/>
          <a:stretch>
            <a:fillRect/>
          </a:stretch>
        </p:blipFill>
        <p:spPr bwMode="auto">
          <a:xfrm>
            <a:off x="1752600" y="609600"/>
            <a:ext cx="4419600" cy="535305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81000" y="76200"/>
            <a:ext cx="8305800" cy="792163"/>
          </a:xfrm>
        </p:spPr>
        <p:txBody>
          <a:bodyPr/>
          <a:lstStyle/>
          <a:p>
            <a:pPr eaLnBrk="1" hangingPunct="1"/>
            <a:r>
              <a:rPr lang="en-US" altLang="en-US" b="1" smtClean="0"/>
              <a:t>Scalars and Vectors</a:t>
            </a:r>
          </a:p>
        </p:txBody>
      </p:sp>
      <p:sp>
        <p:nvSpPr>
          <p:cNvPr id="9219" name="Rectangle 3"/>
          <p:cNvSpPr>
            <a:spLocks noGrp="1" noChangeArrowheads="1"/>
          </p:cNvSpPr>
          <p:nvPr>
            <p:ph type="body" idx="1"/>
          </p:nvPr>
        </p:nvSpPr>
        <p:spPr>
          <a:xfrm>
            <a:off x="381000" y="990600"/>
            <a:ext cx="8305800" cy="2209800"/>
          </a:xfrm>
        </p:spPr>
        <p:txBody>
          <a:bodyPr/>
          <a:lstStyle/>
          <a:p>
            <a:pPr eaLnBrk="1" hangingPunct="1">
              <a:lnSpc>
                <a:spcPct val="90000"/>
              </a:lnSpc>
            </a:pPr>
            <a:r>
              <a:rPr lang="en-US" altLang="en-US" sz="2400" smtClean="0"/>
              <a:t>A </a:t>
            </a:r>
            <a:r>
              <a:rPr lang="en-US" altLang="en-US" sz="2400" b="1" i="1" smtClean="0"/>
              <a:t>scalar quantity</a:t>
            </a:r>
            <a:r>
              <a:rPr lang="en-US" altLang="en-US" sz="2400" smtClean="0"/>
              <a:t> is one that can be described with a single number (including any units) giving its magnitude.</a:t>
            </a:r>
          </a:p>
          <a:p>
            <a:pPr eaLnBrk="1" hangingPunct="1">
              <a:lnSpc>
                <a:spcPct val="90000"/>
              </a:lnSpc>
              <a:buFontTx/>
              <a:buNone/>
            </a:pPr>
            <a:endParaRPr lang="en-US" altLang="en-US" sz="2400" smtClean="0"/>
          </a:p>
          <a:p>
            <a:pPr eaLnBrk="1" hangingPunct="1">
              <a:spcBef>
                <a:spcPct val="0"/>
              </a:spcBef>
            </a:pPr>
            <a:r>
              <a:rPr lang="en-US" altLang="en-US" sz="2400" i="1" smtClean="0"/>
              <a:t>A</a:t>
            </a:r>
            <a:r>
              <a:rPr lang="en-US" altLang="en-US" sz="2400" b="1" i="1" smtClean="0"/>
              <a:t> Vector must </a:t>
            </a:r>
            <a:r>
              <a:rPr lang="en-US" altLang="en-US" sz="2400" smtClean="0"/>
              <a:t>be described</a:t>
            </a:r>
            <a:r>
              <a:rPr lang="en-US" altLang="en-US" sz="2400" b="1" i="1" smtClean="0"/>
              <a:t> </a:t>
            </a:r>
            <a:r>
              <a:rPr lang="en-US" altLang="en-US" sz="2400" i="1" smtClean="0"/>
              <a:t>with </a:t>
            </a:r>
            <a:r>
              <a:rPr lang="en-US" altLang="en-US" sz="2400" smtClean="0"/>
              <a:t>both magnitude and direction.</a:t>
            </a:r>
          </a:p>
          <a:p>
            <a:pPr eaLnBrk="1" hangingPunct="1">
              <a:lnSpc>
                <a:spcPct val="90000"/>
              </a:lnSpc>
            </a:pPr>
            <a:endParaRPr lang="en-US" altLang="en-US" sz="2400" smtClean="0"/>
          </a:p>
        </p:txBody>
      </p:sp>
      <p:pic>
        <p:nvPicPr>
          <p:cNvPr id="9221" name="Picture 5" descr="A vector quantity has a magnitude and a direction. The arrow in this drawing represents a displacement vector."/>
          <p:cNvPicPr>
            <a:picLocks noChangeAspect="1" noChangeArrowheads="1"/>
          </p:cNvPicPr>
          <p:nvPr/>
        </p:nvPicPr>
        <p:blipFill>
          <a:blip r:embed="rId2"/>
          <a:srcRect/>
          <a:stretch>
            <a:fillRect/>
          </a:stretch>
        </p:blipFill>
        <p:spPr bwMode="auto">
          <a:xfrm>
            <a:off x="609600" y="3387725"/>
            <a:ext cx="3097213" cy="3013075"/>
          </a:xfrm>
          <a:prstGeom prst="rect">
            <a:avLst/>
          </a:prstGeom>
          <a:noFill/>
          <a:ln w="9525">
            <a:noFill/>
            <a:miter lim="800000"/>
            <a:headEnd/>
            <a:tailEnd/>
          </a:ln>
        </p:spPr>
      </p:pic>
      <p:sp>
        <p:nvSpPr>
          <p:cNvPr id="9222" name="Rectangle 6"/>
          <p:cNvSpPr>
            <a:spLocks noChangeArrowheads="1"/>
          </p:cNvSpPr>
          <p:nvPr/>
        </p:nvSpPr>
        <p:spPr bwMode="auto">
          <a:xfrm>
            <a:off x="3810000" y="3676650"/>
            <a:ext cx="5334000" cy="2647950"/>
          </a:xfrm>
          <a:prstGeom prst="rect">
            <a:avLst/>
          </a:prstGeom>
          <a:noFill/>
          <a:ln w="9525">
            <a:noFill/>
            <a:miter lim="800000"/>
            <a:headEnd/>
            <a:tailEnd/>
          </a:ln>
        </p:spPr>
        <p:txBody>
          <a:bodyPr anchor="ctr">
            <a:spAutoFit/>
          </a:bodyPr>
          <a:lstStyle/>
          <a:p>
            <a:pPr eaLnBrk="1" hangingPunct="1">
              <a:tabLst>
                <a:tab pos="457200" algn="l"/>
              </a:tabLst>
            </a:pPr>
            <a:r>
              <a:rPr lang="en-US" altLang="en-US" sz="2400">
                <a:solidFill>
                  <a:srgbClr val="0000FF"/>
                </a:solidFill>
              </a:rPr>
              <a:t>A vector can be represented by an arrow: </a:t>
            </a:r>
          </a:p>
          <a:p>
            <a:pPr eaLnBrk="1" hangingPunct="1">
              <a:buFontTx/>
              <a:buChar char="•"/>
              <a:tabLst>
                <a:tab pos="457200" algn="l"/>
              </a:tabLst>
            </a:pPr>
            <a:r>
              <a:rPr lang="en-US" altLang="en-US" sz="2400"/>
              <a:t>The length of the arrow represents the </a:t>
            </a:r>
            <a:r>
              <a:rPr lang="en-US" altLang="en-US" sz="2400" b="1"/>
              <a:t>magnitude</a:t>
            </a:r>
            <a:r>
              <a:rPr lang="en-US" altLang="en-US" sz="2400"/>
              <a:t> (always positive) of the vector.</a:t>
            </a:r>
          </a:p>
          <a:p>
            <a:pPr eaLnBrk="1" hangingPunct="1">
              <a:buFontTx/>
              <a:buChar char="•"/>
              <a:tabLst>
                <a:tab pos="457200" algn="l"/>
              </a:tabLst>
            </a:pPr>
            <a:r>
              <a:rPr lang="en-US" altLang="en-US" sz="2400"/>
              <a:t>The direction of the arrow represents the </a:t>
            </a:r>
            <a:r>
              <a:rPr lang="en-US" altLang="en-US" sz="2400" b="1"/>
              <a:t>direction</a:t>
            </a:r>
            <a:r>
              <a:rPr lang="en-US" altLang="en-US" sz="2400"/>
              <a:t> of the vector.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19">
                                            <p:txEl>
                                              <p:pRg st="2" end="2"/>
                                            </p:txEl>
                                          </p:spTgt>
                                        </p:tgtEl>
                                        <p:attrNameLst>
                                          <p:attrName>style.visibility</p:attrName>
                                        </p:attrNameLst>
                                      </p:cBhvr>
                                      <p:to>
                                        <p:strVal val="visible"/>
                                      </p:to>
                                    </p:set>
                                    <p:anim calcmode="lin" valueType="num">
                                      <p:cBhvr additive="base">
                                        <p:cTn id="13" dur="500" fill="hold"/>
                                        <p:tgtEl>
                                          <p:spTgt spid="921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9221"/>
                                        </p:tgtEl>
                                        <p:attrNameLst>
                                          <p:attrName>style.visibility</p:attrName>
                                        </p:attrNameLst>
                                      </p:cBhvr>
                                      <p:to>
                                        <p:strVal val="visible"/>
                                      </p:to>
                                    </p:set>
                                    <p:animEffect transition="in" filter="blinds(horizontal)">
                                      <p:cBhvr>
                                        <p:cTn id="19" dur="500"/>
                                        <p:tgtEl>
                                          <p:spTgt spid="922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9222">
                                            <p:txEl>
                                              <p:pRg st="0" end="0"/>
                                            </p:txEl>
                                          </p:spTgt>
                                        </p:tgtEl>
                                        <p:attrNameLst>
                                          <p:attrName>style.visibility</p:attrName>
                                        </p:attrNameLst>
                                      </p:cBhvr>
                                      <p:to>
                                        <p:strVal val="visible"/>
                                      </p:to>
                                    </p:set>
                                    <p:anim calcmode="lin" valueType="num">
                                      <p:cBhvr additive="base">
                                        <p:cTn id="24" dur="500" fill="hold"/>
                                        <p:tgtEl>
                                          <p:spTgt spid="922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9222">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9222">
                                            <p:txEl>
                                              <p:pRg st="1" end="1"/>
                                            </p:txEl>
                                          </p:spTgt>
                                        </p:tgtEl>
                                        <p:attrNameLst>
                                          <p:attrName>style.visibility</p:attrName>
                                        </p:attrNameLst>
                                      </p:cBhvr>
                                      <p:to>
                                        <p:strVal val="visible"/>
                                      </p:to>
                                    </p:set>
                                    <p:anim calcmode="lin" valueType="num">
                                      <p:cBhvr additive="base">
                                        <p:cTn id="28" dur="500" fill="hold"/>
                                        <p:tgtEl>
                                          <p:spTgt spid="9222">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9222">
                                            <p:txEl>
                                              <p:pRg st="1" end="1"/>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9222">
                                            <p:txEl>
                                              <p:pRg st="2" end="2"/>
                                            </p:txEl>
                                          </p:spTgt>
                                        </p:tgtEl>
                                        <p:attrNameLst>
                                          <p:attrName>style.visibility</p:attrName>
                                        </p:attrNameLst>
                                      </p:cBhvr>
                                      <p:to>
                                        <p:strVal val="visible"/>
                                      </p:to>
                                    </p:set>
                                    <p:anim calcmode="lin" valueType="num">
                                      <p:cBhvr additive="base">
                                        <p:cTn id="32" dur="500" fill="hold"/>
                                        <p:tgtEl>
                                          <p:spTgt spid="9222">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922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1"/>
          <p:cNvPicPr>
            <a:picLocks noChangeAspect="1" noChangeArrowheads="1"/>
          </p:cNvPicPr>
          <p:nvPr/>
        </p:nvPicPr>
        <p:blipFill>
          <a:blip r:embed="rId2"/>
          <a:srcRect/>
          <a:stretch>
            <a:fillRect/>
          </a:stretch>
        </p:blipFill>
        <p:spPr bwMode="auto">
          <a:xfrm>
            <a:off x="304800" y="61913"/>
            <a:ext cx="7848600" cy="6192837"/>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274638"/>
            <a:ext cx="8153400" cy="411162"/>
          </a:xfrm>
        </p:spPr>
        <p:txBody>
          <a:bodyPr/>
          <a:lstStyle/>
          <a:p>
            <a:pPr eaLnBrk="1" hangingPunct="1"/>
            <a:r>
              <a:rPr lang="en-US" altLang="en-US" sz="3200" b="1" smtClean="0"/>
              <a:t>Constant Acceleration: A Special Case</a:t>
            </a:r>
          </a:p>
        </p:txBody>
      </p:sp>
      <p:pic>
        <p:nvPicPr>
          <p:cNvPr id="33795" name="Picture 4" descr="nw0022-n"/>
          <p:cNvPicPr>
            <a:picLocks noChangeAspect="1" noChangeArrowheads="1"/>
          </p:cNvPicPr>
          <p:nvPr/>
        </p:nvPicPr>
        <p:blipFill>
          <a:blip r:embed="rId2"/>
          <a:srcRect/>
          <a:stretch>
            <a:fillRect/>
          </a:stretch>
        </p:blipFill>
        <p:spPr bwMode="auto">
          <a:xfrm>
            <a:off x="3200400" y="1066800"/>
            <a:ext cx="2620963" cy="56388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b="1" smtClean="0"/>
              <a:t>Constant Acceleration: A Special Case</a:t>
            </a:r>
            <a:endParaRPr lang="en-US" smtClean="0"/>
          </a:p>
        </p:txBody>
      </p:sp>
      <p:pic>
        <p:nvPicPr>
          <p:cNvPr id="34819" name="Content Placeholder 3"/>
          <p:cNvPicPr>
            <a:picLocks noGrp="1" noChangeAspect="1"/>
          </p:cNvPicPr>
          <p:nvPr>
            <p:ph idx="1"/>
          </p:nvPr>
        </p:nvPicPr>
        <p:blipFill>
          <a:blip r:embed="rId2"/>
          <a:srcRect/>
          <a:stretch>
            <a:fillRect/>
          </a:stretch>
        </p:blipFill>
        <p:spPr>
          <a:xfrm>
            <a:off x="1189038" y="1600200"/>
            <a:ext cx="6765925" cy="4525963"/>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0" y="274638"/>
            <a:ext cx="9144000" cy="715962"/>
          </a:xfrm>
        </p:spPr>
        <p:txBody>
          <a:bodyPr/>
          <a:lstStyle/>
          <a:p>
            <a:pPr eaLnBrk="1" hangingPunct="1"/>
            <a:r>
              <a:rPr lang="en-US" altLang="en-US" sz="2800" b="1" smtClean="0"/>
              <a:t>Equations of Motion with Constant Acceleration</a:t>
            </a:r>
          </a:p>
        </p:txBody>
      </p:sp>
      <p:pic>
        <p:nvPicPr>
          <p:cNvPr id="5124" name="Picture 4" descr="nw0023-n"/>
          <p:cNvPicPr>
            <a:picLocks noChangeAspect="1" noChangeArrowheads="1"/>
          </p:cNvPicPr>
          <p:nvPr>
            <p:ph type="body" idx="1"/>
          </p:nvPr>
        </p:nvPicPr>
        <p:blipFill>
          <a:blip r:embed="rId3"/>
          <a:srcRect/>
          <a:stretch>
            <a:fillRect/>
          </a:stretch>
        </p:blipFill>
        <p:spPr>
          <a:xfrm>
            <a:off x="381000" y="2590800"/>
            <a:ext cx="4038600" cy="2836863"/>
          </a:xfrm>
          <a:noFill/>
        </p:spPr>
      </p:pic>
      <p:sp>
        <p:nvSpPr>
          <p:cNvPr id="5125" name="Rectangle 6"/>
          <p:cNvSpPr>
            <a:spLocks noChangeArrowheads="1"/>
          </p:cNvSpPr>
          <p:nvPr/>
        </p:nvSpPr>
        <p:spPr bwMode="auto">
          <a:xfrm>
            <a:off x="0" y="1500188"/>
            <a:ext cx="9144000" cy="0"/>
          </a:xfrm>
          <a:prstGeom prst="rect">
            <a:avLst/>
          </a:prstGeom>
          <a:noFill/>
          <a:ln w="9525">
            <a:noFill/>
            <a:miter lim="800000"/>
            <a:headEnd/>
            <a:tailEnd/>
          </a:ln>
        </p:spPr>
        <p:txBody>
          <a:bodyPr wrap="none" anchor="ctr">
            <a:spAutoFit/>
          </a:bodyPr>
          <a:lstStyle/>
          <a:p>
            <a:pPr eaLnBrk="1" hangingPunct="1"/>
            <a:endParaRPr lang="en-US" altLang="en-US"/>
          </a:p>
        </p:txBody>
      </p:sp>
      <p:graphicFrame>
        <p:nvGraphicFramePr>
          <p:cNvPr id="5122" name="Object 5"/>
          <p:cNvGraphicFramePr>
            <a:graphicFrameLocks noChangeAspect="1"/>
          </p:cNvGraphicFramePr>
          <p:nvPr/>
        </p:nvGraphicFramePr>
        <p:xfrm>
          <a:off x="4724400" y="1676400"/>
          <a:ext cx="4122738" cy="4238625"/>
        </p:xfrm>
        <a:graphic>
          <a:graphicData uri="http://schemas.openxmlformats.org/presentationml/2006/ole">
            <p:oleObj spid="_x0000_s5122" name="Equation" r:id="rId4" imgW="1257300" imgH="1295400" progId="Equation.DSMT4">
              <p:embed/>
            </p:oleObj>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endParaRPr lang="en-US" smtClean="0"/>
          </a:p>
        </p:txBody>
      </p:sp>
      <p:pic>
        <p:nvPicPr>
          <p:cNvPr id="35843" name="Content Placeholder 4"/>
          <p:cNvPicPr>
            <a:picLocks noGrp="1" noChangeAspect="1"/>
          </p:cNvPicPr>
          <p:nvPr>
            <p:ph idx="1"/>
          </p:nvPr>
        </p:nvPicPr>
        <p:blipFill>
          <a:blip r:embed="rId2"/>
          <a:srcRect/>
          <a:stretch>
            <a:fillRect/>
          </a:stretch>
        </p:blipFill>
        <p:spPr>
          <a:xfrm>
            <a:off x="457200" y="533400"/>
            <a:ext cx="7331075" cy="4525963"/>
          </a:xfrm>
        </p:spPr>
      </p:pic>
      <p:pic>
        <p:nvPicPr>
          <p:cNvPr id="35844" name="Picture 5"/>
          <p:cNvPicPr>
            <a:picLocks noChangeAspect="1"/>
          </p:cNvPicPr>
          <p:nvPr/>
        </p:nvPicPr>
        <p:blipFill>
          <a:blip r:embed="rId3"/>
          <a:srcRect/>
          <a:stretch>
            <a:fillRect/>
          </a:stretch>
        </p:blipFill>
        <p:spPr bwMode="auto">
          <a:xfrm>
            <a:off x="1752600" y="5562600"/>
            <a:ext cx="2644775" cy="5842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274638"/>
            <a:ext cx="8305800" cy="563562"/>
          </a:xfrm>
        </p:spPr>
        <p:txBody>
          <a:bodyPr/>
          <a:lstStyle/>
          <a:p>
            <a:pPr eaLnBrk="1" hangingPunct="1"/>
            <a:r>
              <a:rPr lang="en-US" altLang="en-US" sz="4000" smtClean="0"/>
              <a:t>Free-Fall Acceleration</a:t>
            </a:r>
          </a:p>
        </p:txBody>
      </p:sp>
      <p:pic>
        <p:nvPicPr>
          <p:cNvPr id="36867" name="Picture 5" descr="tfg010"/>
          <p:cNvPicPr>
            <a:picLocks noChangeAspect="1" noChangeArrowheads="1"/>
          </p:cNvPicPr>
          <p:nvPr/>
        </p:nvPicPr>
        <p:blipFill>
          <a:blip r:embed="rId2"/>
          <a:srcRect/>
          <a:stretch>
            <a:fillRect/>
          </a:stretch>
        </p:blipFill>
        <p:spPr bwMode="auto">
          <a:xfrm>
            <a:off x="2782888" y="1112838"/>
            <a:ext cx="3787775" cy="5364162"/>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mtClean="0"/>
              <a:t>Free fall acceleration</a:t>
            </a:r>
          </a:p>
        </p:txBody>
      </p:sp>
      <p:pic>
        <p:nvPicPr>
          <p:cNvPr id="37891" name="Content Placeholder 3"/>
          <p:cNvPicPr>
            <a:picLocks noGrp="1" noChangeAspect="1"/>
          </p:cNvPicPr>
          <p:nvPr>
            <p:ph idx="1"/>
          </p:nvPr>
        </p:nvPicPr>
        <p:blipFill>
          <a:blip r:embed="rId2"/>
          <a:srcRect/>
          <a:stretch>
            <a:fillRect/>
          </a:stretch>
        </p:blipFill>
        <p:spPr>
          <a:xfrm>
            <a:off x="381000" y="1905000"/>
            <a:ext cx="7327900" cy="2193925"/>
          </a:xfrm>
        </p:spPr>
      </p:pic>
      <p:pic>
        <p:nvPicPr>
          <p:cNvPr id="37892" name="Picture 4"/>
          <p:cNvPicPr>
            <a:picLocks noChangeAspect="1"/>
          </p:cNvPicPr>
          <p:nvPr/>
        </p:nvPicPr>
        <p:blipFill>
          <a:blip r:embed="rId3"/>
          <a:srcRect/>
          <a:stretch>
            <a:fillRect/>
          </a:stretch>
        </p:blipFill>
        <p:spPr bwMode="auto">
          <a:xfrm>
            <a:off x="609600" y="4800600"/>
            <a:ext cx="6407150" cy="7366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274638"/>
            <a:ext cx="8229600" cy="563562"/>
          </a:xfrm>
        </p:spPr>
        <p:txBody>
          <a:bodyPr/>
          <a:lstStyle/>
          <a:p>
            <a:pPr eaLnBrk="1" hangingPunct="1"/>
            <a:r>
              <a:rPr lang="en-US" altLang="en-US" sz="3200" b="1" smtClean="0"/>
              <a:t>Graphical Integration in Motion Analysis</a:t>
            </a:r>
            <a:r>
              <a:rPr lang="en-US" altLang="en-US" sz="4000" smtClean="0"/>
              <a:t> </a:t>
            </a:r>
          </a:p>
        </p:txBody>
      </p:sp>
      <p:graphicFrame>
        <p:nvGraphicFramePr>
          <p:cNvPr id="52242" name="Group 18"/>
          <p:cNvGraphicFramePr>
            <a:graphicFrameLocks noGrp="1"/>
          </p:cNvGraphicFramePr>
          <p:nvPr/>
        </p:nvGraphicFramePr>
        <p:xfrm>
          <a:off x="4389438" y="-3143250"/>
          <a:ext cx="415925" cy="13122275"/>
        </p:xfrm>
        <a:graphic>
          <a:graphicData uri="http://schemas.openxmlformats.org/drawingml/2006/table">
            <a:tbl>
              <a:tblPr/>
              <a:tblGrid>
                <a:gridCol w="208002">
                  <a:extLst>
                    <a:ext uri="{9D8B030D-6E8A-4147-A177-3AD203B41FA5}"/>
                  </a:extLst>
                </a:gridCol>
                <a:gridCol w="208002">
                  <a:extLst>
                    <a:ext uri="{9D8B030D-6E8A-4147-A177-3AD203B41FA5}"/>
                  </a:extLst>
                </a:gridCol>
              </a:tblGrid>
              <a:tr h="11612569">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100" b="1" i="0" u="none" strike="noStrike" cap="none" normalizeH="0" baseline="0" smtClean="0">
                          <a:ln>
                            <a:noFill/>
                          </a:ln>
                          <a:solidFill>
                            <a:srgbClr val="008BC9"/>
                          </a:solidFill>
                          <a:effectLst/>
                          <a:latin typeface="Arial" panose="020B0604020202020204" pitchFamily="34" charset="0"/>
                          <a:cs typeface="Arial" panose="020B0604020202020204" pitchFamily="34" charset="0"/>
                        </a:rPr>
                        <a:t>Graphical Integration in Motion Analysis</a:t>
                      </a:r>
                      <a:endParaRPr kumimoji="0" lang="en-US" altLang="en-US" sz="1800" b="0" i="0" u="none" strike="noStrike" cap="none" normalizeH="0" baseline="0" smtClean="0">
                        <a:ln>
                          <a:noFill/>
                        </a:ln>
                        <a:solidFill>
                          <a:schemeClr val="tx1"/>
                        </a:solidFill>
                        <a:effectLst/>
                        <a:latin typeface="Arial" panose="020B0604020202020204" pitchFamily="34" charset="0"/>
                      </a:endParaRPr>
                    </a:p>
                  </a:txBody>
                  <a:tcPr marL="91301" marR="91301" marT="45719" marB="45719" anchor="ctr" horzOverflow="overflow">
                    <a:lnL cap="flat">
                      <a:noFill/>
                    </a:lnL>
                    <a:lnR>
                      <a:noFill/>
                    </a:lnR>
                    <a:lnT cap="fla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smtClean="0">
                        <a:ln>
                          <a:noFill/>
                        </a:ln>
                        <a:solidFill>
                          <a:schemeClr val="tx1"/>
                        </a:solidFill>
                        <a:effectLst/>
                        <a:latin typeface="Arial" panose="020B0604020202020204" pitchFamily="34" charset="0"/>
                      </a:endParaRPr>
                    </a:p>
                  </a:txBody>
                  <a:tcPr marL="91301" marR="91301" marT="45719" marB="45719" horzOverflow="overflow">
                    <a:lnL>
                      <a:noFill/>
                    </a:lnL>
                    <a:lnR cap="flat">
                      <a:noFill/>
                    </a:lnR>
                    <a:lnT cap="flat">
                      <a:noFill/>
                    </a:lnT>
                    <a:lnB>
                      <a:noFill/>
                    </a:lnB>
                    <a:lnTlToBr>
                      <a:noFill/>
                    </a:lnTlToBr>
                    <a:lnBlToTr>
                      <a:noFill/>
                    </a:lnBlToTr>
                    <a:noFill/>
                  </a:tcPr>
                </a:tc>
                <a:extLst>
                  <a:ext uri="{0D108BD9-81ED-4DB2-BD59-A6C34878D82A}"/>
                </a:extLst>
              </a:tr>
              <a:tr h="228594">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Verdana" panose="020B0604030504040204" pitchFamily="34" charset="0"/>
                        </a:rPr>
                        <a:t>  </a:t>
                      </a:r>
                      <a:endParaRPr kumimoji="0" lang="en-US" altLang="en-US" sz="200" b="0" i="0" u="none" strike="noStrike" cap="none" normalizeH="0" baseline="0" smtClean="0">
                        <a:ln>
                          <a:noFill/>
                        </a:ln>
                        <a:solidFill>
                          <a:schemeClr val="tx1"/>
                        </a:solidFill>
                        <a:effectLst/>
                        <a:latin typeface="Verdana" panose="020B0604030504040204" pitchFamily="34" charset="0"/>
                      </a:endParaRPr>
                    </a:p>
                  </a:txBody>
                  <a:tcPr marL="91301" marR="91301" marT="45719" marB="45719" anchor="ctr" horzOverflow="overflow">
                    <a:lnL cap="flat">
                      <a:noFill/>
                    </a:lnL>
                    <a:lnR cap="flat">
                      <a:noFill/>
                    </a:lnR>
                    <a:lnT>
                      <a:noFill/>
                    </a:lnT>
                    <a:lnB cap="flat">
                      <a:noFill/>
                    </a:lnB>
                    <a:lnTlToBr>
                      <a:noFill/>
                    </a:lnTlToBr>
                    <a:lnBlToTr>
                      <a:noFill/>
                    </a:lnBlToTr>
                    <a:solidFill>
                      <a:srgbClr val="CC5D4A"/>
                    </a:solidFill>
                  </a:tcPr>
                </a:tc>
                <a:tc hMerge="1">
                  <a:txBody>
                    <a:bodyPr/>
                    <a:lstStyle/>
                    <a:p>
                      <a:endParaRPr lang="en-US"/>
                    </a:p>
                  </a:txBody>
                  <a:tcPr/>
                </a:tc>
                <a:extLst>
                  <a:ext uri="{0D108BD9-81ED-4DB2-BD59-A6C34878D82A}"/>
                </a:extLst>
              </a:tr>
            </a:tbl>
          </a:graphicData>
        </a:graphic>
      </p:graphicFrame>
      <p:pic>
        <p:nvPicPr>
          <p:cNvPr id="38919" name="Picture 6" descr="pixel"/>
          <p:cNvPicPr>
            <a:picLocks noChangeAspect="1" noChangeArrowheads="1"/>
          </p:cNvPicPr>
          <p:nvPr/>
        </p:nvPicPr>
        <p:blipFill>
          <a:blip r:embed="rId2"/>
          <a:srcRect/>
          <a:stretch>
            <a:fillRect/>
          </a:stretch>
        </p:blipFill>
        <p:spPr bwMode="auto">
          <a:xfrm>
            <a:off x="4521200" y="9820275"/>
            <a:ext cx="9525" cy="38100"/>
          </a:xfrm>
          <a:prstGeom prst="rect">
            <a:avLst/>
          </a:prstGeom>
          <a:noFill/>
          <a:ln w="9525">
            <a:noFill/>
            <a:miter lim="800000"/>
            <a:headEnd/>
            <a:tailEnd/>
          </a:ln>
        </p:spPr>
      </p:pic>
      <p:pic>
        <p:nvPicPr>
          <p:cNvPr id="38920" name="Picture 20" descr="tfg013"/>
          <p:cNvPicPr>
            <a:picLocks noChangeAspect="1" noChangeArrowheads="1"/>
          </p:cNvPicPr>
          <p:nvPr/>
        </p:nvPicPr>
        <p:blipFill>
          <a:blip r:embed="rId3"/>
          <a:srcRect/>
          <a:stretch>
            <a:fillRect/>
          </a:stretch>
        </p:blipFill>
        <p:spPr bwMode="auto">
          <a:xfrm>
            <a:off x="5410200" y="1295400"/>
            <a:ext cx="3090863" cy="4905375"/>
          </a:xfrm>
          <a:prstGeom prst="rect">
            <a:avLst/>
          </a:prstGeom>
          <a:noFill/>
          <a:ln w="9525">
            <a:noFill/>
            <a:miter lim="800000"/>
            <a:headEnd/>
            <a:tailEnd/>
          </a:ln>
        </p:spPr>
      </p:pic>
      <p:pic>
        <p:nvPicPr>
          <p:cNvPr id="38921" name="Picture 24" descr="math164"/>
          <p:cNvPicPr>
            <a:picLocks noChangeAspect="1" noChangeArrowheads="1"/>
          </p:cNvPicPr>
          <p:nvPr/>
        </p:nvPicPr>
        <p:blipFill>
          <a:blip r:embed="rId4"/>
          <a:srcRect/>
          <a:stretch>
            <a:fillRect/>
          </a:stretch>
        </p:blipFill>
        <p:spPr bwMode="auto">
          <a:xfrm>
            <a:off x="990600" y="1619250"/>
            <a:ext cx="3505200" cy="1087438"/>
          </a:xfrm>
          <a:prstGeom prst="rect">
            <a:avLst/>
          </a:prstGeom>
          <a:noFill/>
          <a:ln w="9525">
            <a:noFill/>
            <a:miter lim="800000"/>
            <a:headEnd/>
            <a:tailEnd/>
          </a:ln>
        </p:spPr>
      </p:pic>
      <p:pic>
        <p:nvPicPr>
          <p:cNvPr id="38922" name="Picture 26" descr="math170"/>
          <p:cNvPicPr>
            <a:picLocks noChangeAspect="1" noChangeArrowheads="1"/>
          </p:cNvPicPr>
          <p:nvPr/>
        </p:nvPicPr>
        <p:blipFill>
          <a:blip r:embed="rId5"/>
          <a:srcRect/>
          <a:stretch>
            <a:fillRect/>
          </a:stretch>
        </p:blipFill>
        <p:spPr bwMode="auto">
          <a:xfrm>
            <a:off x="914400" y="4343400"/>
            <a:ext cx="3552825" cy="113665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0"/>
            <a:ext cx="8229600" cy="1143000"/>
          </a:xfrm>
        </p:spPr>
        <p:txBody>
          <a:bodyPr/>
          <a:lstStyle/>
          <a:p>
            <a:pPr eaLnBrk="1" hangingPunct="1"/>
            <a:r>
              <a:rPr lang="en-US" altLang="en-US" sz="3200" b="1" smtClean="0"/>
              <a:t>A component of a vector along an axis (one-dimension)</a:t>
            </a:r>
          </a:p>
        </p:txBody>
      </p:sp>
      <p:sp>
        <p:nvSpPr>
          <p:cNvPr id="10243" name="Rectangle 3"/>
          <p:cNvSpPr>
            <a:spLocks noGrp="1" noChangeArrowheads="1"/>
          </p:cNvSpPr>
          <p:nvPr>
            <p:ph type="body" idx="1"/>
          </p:nvPr>
        </p:nvSpPr>
        <p:spPr>
          <a:xfrm>
            <a:off x="-152400" y="1524000"/>
            <a:ext cx="3200400" cy="1905000"/>
          </a:xfrm>
        </p:spPr>
        <p:txBody>
          <a:bodyPr/>
          <a:lstStyle/>
          <a:p>
            <a:pPr eaLnBrk="1" hangingPunct="1">
              <a:lnSpc>
                <a:spcPct val="80000"/>
              </a:lnSpc>
              <a:buFontTx/>
              <a:buNone/>
            </a:pPr>
            <a:r>
              <a:rPr lang="en-US" altLang="en-US" sz="2000" smtClean="0">
                <a:solidFill>
                  <a:srgbClr val="CC3300"/>
                </a:solidFill>
              </a:rPr>
              <a:t>    </a:t>
            </a:r>
            <a:r>
              <a:rPr lang="en-US" altLang="en-US" sz="2000" smtClean="0"/>
              <a:t> A </a:t>
            </a:r>
            <a:r>
              <a:rPr lang="en-US" altLang="en-US" sz="2000" b="1" smtClean="0">
                <a:solidFill>
                  <a:srgbClr val="CC3300"/>
                </a:solidFill>
              </a:rPr>
              <a:t>UNIT VECTOR</a:t>
            </a:r>
            <a:r>
              <a:rPr lang="en-US" altLang="en-US" sz="2000" b="1" smtClean="0"/>
              <a:t> FOR A COORDINATE AXIS</a:t>
            </a:r>
            <a:r>
              <a:rPr lang="en-US" altLang="en-US" sz="2000" smtClean="0"/>
              <a:t> is a dimensionless vector that points in the direction along a coordinate axis that is chosen to be positive.</a:t>
            </a:r>
          </a:p>
        </p:txBody>
      </p:sp>
      <p:pic>
        <p:nvPicPr>
          <p:cNvPr id="10244" name="Picture 4" descr="nw0011-n"/>
          <p:cNvPicPr>
            <a:picLocks noChangeAspect="1" noChangeArrowheads="1"/>
          </p:cNvPicPr>
          <p:nvPr/>
        </p:nvPicPr>
        <p:blipFill>
          <a:blip r:embed="rId2"/>
          <a:srcRect/>
          <a:stretch>
            <a:fillRect/>
          </a:stretch>
        </p:blipFill>
        <p:spPr bwMode="auto">
          <a:xfrm>
            <a:off x="3276600" y="1425575"/>
            <a:ext cx="5791200" cy="2155825"/>
          </a:xfrm>
          <a:prstGeom prst="rect">
            <a:avLst/>
          </a:prstGeom>
          <a:noFill/>
          <a:ln w="9525">
            <a:noFill/>
            <a:miter lim="800000"/>
            <a:headEnd/>
            <a:tailEnd/>
          </a:ln>
        </p:spPr>
      </p:pic>
      <p:sp>
        <p:nvSpPr>
          <p:cNvPr id="10245" name="Rectangle 5"/>
          <p:cNvSpPr>
            <a:spLocks noChangeArrowheads="1"/>
          </p:cNvSpPr>
          <p:nvPr/>
        </p:nvSpPr>
        <p:spPr bwMode="auto">
          <a:xfrm>
            <a:off x="228600" y="3797300"/>
            <a:ext cx="8839200" cy="1917700"/>
          </a:xfrm>
          <a:prstGeom prst="rect">
            <a:avLst/>
          </a:prstGeom>
          <a:noFill/>
          <a:ln w="9525">
            <a:noFill/>
            <a:miter lim="800000"/>
            <a:headEnd/>
            <a:tailEnd/>
          </a:ln>
        </p:spPr>
        <p:txBody>
          <a:bodyPr anchor="ctr">
            <a:spAutoFit/>
          </a:bodyPr>
          <a:lstStyle/>
          <a:p>
            <a:pPr eaLnBrk="1" hangingPunct="1">
              <a:tabLst>
                <a:tab pos="457200" algn="l"/>
              </a:tabLst>
            </a:pPr>
            <a:r>
              <a:rPr lang="en-US" altLang="en-US" sz="2400"/>
              <a:t>A one-dimensional vector can be constructed by:</a:t>
            </a:r>
          </a:p>
          <a:p>
            <a:pPr eaLnBrk="1" hangingPunct="1">
              <a:buFontTx/>
              <a:buChar char="•"/>
              <a:tabLst>
                <a:tab pos="457200" algn="l"/>
              </a:tabLst>
            </a:pPr>
            <a:r>
              <a:rPr lang="en-US" altLang="en-US" sz="2400"/>
              <a:t>Multiply the unit vector by the magnitude of the vector</a:t>
            </a:r>
          </a:p>
          <a:p>
            <a:pPr eaLnBrk="1" hangingPunct="1">
              <a:buFontTx/>
              <a:buChar char="•"/>
              <a:tabLst>
                <a:tab pos="457200" algn="l"/>
              </a:tabLst>
            </a:pPr>
            <a:r>
              <a:rPr lang="en-US" altLang="ja-JP" sz="2400">
                <a:ea typeface="ＭＳ Ｐゴシック" pitchFamily="34" charset="-128"/>
              </a:rPr>
              <a:t>Multiply a sign: a positive sign if the vector points to the same direction of the unit vector; a negative sign if the vector points to the opposite direction of the unit vector. </a:t>
            </a:r>
          </a:p>
        </p:txBody>
      </p:sp>
      <p:sp>
        <p:nvSpPr>
          <p:cNvPr id="10246" name="Rectangle 6"/>
          <p:cNvSpPr>
            <a:spLocks noChangeArrowheads="1"/>
          </p:cNvSpPr>
          <p:nvPr/>
        </p:nvSpPr>
        <p:spPr bwMode="auto">
          <a:xfrm>
            <a:off x="0" y="6019800"/>
            <a:ext cx="9144000" cy="457200"/>
          </a:xfrm>
          <a:prstGeom prst="rect">
            <a:avLst/>
          </a:prstGeom>
          <a:noFill/>
          <a:ln w="9525">
            <a:noFill/>
            <a:miter lim="800000"/>
            <a:headEnd/>
            <a:tailEnd/>
          </a:ln>
        </p:spPr>
        <p:txBody>
          <a:bodyPr anchor="ctr">
            <a:spAutoFit/>
          </a:bodyPr>
          <a:lstStyle/>
          <a:p>
            <a:pPr algn="ctr" eaLnBrk="1" hangingPunct="1"/>
            <a:r>
              <a:rPr lang="en-US" altLang="en-US" sz="2400">
                <a:solidFill>
                  <a:schemeClr val="accent2"/>
                </a:solidFill>
              </a:rPr>
              <a:t>A component of a vector along an axis=sign × magnitude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blinds(horizontal)">
                                      <p:cBhvr>
                                        <p:cTn id="7" dur="500"/>
                                        <p:tgtEl>
                                          <p:spTgt spid="10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245"/>
                                        </p:tgtEl>
                                        <p:attrNameLst>
                                          <p:attrName>style.visibility</p:attrName>
                                        </p:attrNameLst>
                                      </p:cBhvr>
                                      <p:to>
                                        <p:strVal val="visible"/>
                                      </p:to>
                                    </p:set>
                                    <p:anim calcmode="lin" valueType="num">
                                      <p:cBhvr additive="base">
                                        <p:cTn id="12" dur="500" fill="hold"/>
                                        <p:tgtEl>
                                          <p:spTgt spid="10245"/>
                                        </p:tgtEl>
                                        <p:attrNameLst>
                                          <p:attrName>ppt_x</p:attrName>
                                        </p:attrNameLst>
                                      </p:cBhvr>
                                      <p:tavLst>
                                        <p:tav tm="0">
                                          <p:val>
                                            <p:strVal val="#ppt_x"/>
                                          </p:val>
                                        </p:tav>
                                        <p:tav tm="100000">
                                          <p:val>
                                            <p:strVal val="#ppt_x"/>
                                          </p:val>
                                        </p:tav>
                                      </p:tavLst>
                                    </p:anim>
                                    <p:anim calcmode="lin" valueType="num">
                                      <p:cBhvr additive="base">
                                        <p:cTn id="13" dur="500" fill="hold"/>
                                        <p:tgtEl>
                                          <p:spTgt spid="10245"/>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246"/>
                                        </p:tgtEl>
                                        <p:attrNameLst>
                                          <p:attrName>style.visibility</p:attrName>
                                        </p:attrNameLst>
                                      </p:cBhvr>
                                      <p:to>
                                        <p:strVal val="visible"/>
                                      </p:to>
                                    </p:set>
                                    <p:anim calcmode="lin" valueType="num">
                                      <p:cBhvr additive="base">
                                        <p:cTn id="18" dur="500" fill="hold"/>
                                        <p:tgtEl>
                                          <p:spTgt spid="10246"/>
                                        </p:tgtEl>
                                        <p:attrNameLst>
                                          <p:attrName>ppt_x</p:attrName>
                                        </p:attrNameLst>
                                      </p:cBhvr>
                                      <p:tavLst>
                                        <p:tav tm="0">
                                          <p:val>
                                            <p:strVal val="#ppt_x"/>
                                          </p:val>
                                        </p:tav>
                                        <p:tav tm="100000">
                                          <p:val>
                                            <p:strVal val="#ppt_x"/>
                                          </p:val>
                                        </p:tav>
                                      </p:tavLst>
                                    </p:anim>
                                    <p:anim calcmode="lin" valueType="num">
                                      <p:cBhvr additive="base">
                                        <p:cTn id="19" dur="500" fill="hold"/>
                                        <p:tgtEl>
                                          <p:spTgt spid="102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P spid="10245" grpId="0"/>
      <p:bldP spid="1024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z="3200" b="1" smtClean="0"/>
              <a:t>Difference between vectors and scalars</a:t>
            </a:r>
          </a:p>
        </p:txBody>
      </p:sp>
      <p:sp>
        <p:nvSpPr>
          <p:cNvPr id="11267" name="Rectangle 3"/>
          <p:cNvSpPr>
            <a:spLocks noGrp="1" noChangeArrowheads="1"/>
          </p:cNvSpPr>
          <p:nvPr>
            <p:ph type="body" idx="1"/>
          </p:nvPr>
        </p:nvSpPr>
        <p:spPr/>
        <p:txBody>
          <a:bodyPr/>
          <a:lstStyle/>
          <a:p>
            <a:pPr eaLnBrk="1" hangingPunct="1">
              <a:lnSpc>
                <a:spcPct val="90000"/>
              </a:lnSpc>
            </a:pPr>
            <a:r>
              <a:rPr lang="en-US" altLang="en-US" smtClean="0"/>
              <a:t>The fundamental distinction between scalars and vectors is the characteristic of direction. Vectors have it, and scalars do not.</a:t>
            </a:r>
          </a:p>
          <a:p>
            <a:pPr eaLnBrk="1" hangingPunct="1">
              <a:lnSpc>
                <a:spcPct val="90000"/>
              </a:lnSpc>
              <a:buFontTx/>
              <a:buNone/>
            </a:pPr>
            <a:endParaRPr lang="en-US" altLang="en-US" smtClean="0"/>
          </a:p>
          <a:p>
            <a:pPr eaLnBrk="1" hangingPunct="1">
              <a:lnSpc>
                <a:spcPct val="90000"/>
              </a:lnSpc>
            </a:pPr>
            <a:r>
              <a:rPr lang="en-US" altLang="en-US" smtClean="0"/>
              <a:t>Negative value of a scalar means how much it below zero; negative component of a vector means the direction of the vector points to a negative direction.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267">
                                            <p:txEl>
                                              <p:pRg st="2" end="2"/>
                                            </p:txEl>
                                          </p:spTgt>
                                        </p:tgtEl>
                                        <p:attrNameLst>
                                          <p:attrName>style.visibility</p:attrName>
                                        </p:attrNameLst>
                                      </p:cBhvr>
                                      <p:to>
                                        <p:strVal val="visible"/>
                                      </p:to>
                                    </p:set>
                                    <p:anim calcmode="lin" valueType="num">
                                      <p:cBhvr additive="base">
                                        <p:cTn id="13" dur="5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74638"/>
            <a:ext cx="8229600" cy="563562"/>
          </a:xfrm>
        </p:spPr>
        <p:txBody>
          <a:bodyPr/>
          <a:lstStyle/>
          <a:p>
            <a:pPr eaLnBrk="1" hangingPunct="1"/>
            <a:r>
              <a:rPr lang="en-US" altLang="en-US" sz="4000" b="1" smtClean="0"/>
              <a:t>Motion</a:t>
            </a:r>
          </a:p>
        </p:txBody>
      </p:sp>
      <p:sp>
        <p:nvSpPr>
          <p:cNvPr id="13315" name="Rectangle 3"/>
          <p:cNvSpPr>
            <a:spLocks noGrp="1" noChangeArrowheads="1"/>
          </p:cNvSpPr>
          <p:nvPr>
            <p:ph type="body" idx="1"/>
          </p:nvPr>
        </p:nvSpPr>
        <p:spPr>
          <a:xfrm>
            <a:off x="4343400" y="1905000"/>
            <a:ext cx="5105400" cy="5562600"/>
          </a:xfrm>
        </p:spPr>
        <p:txBody>
          <a:bodyPr/>
          <a:lstStyle/>
          <a:p>
            <a:pPr eaLnBrk="1" hangingPunct="1"/>
            <a:r>
              <a:rPr lang="en-US" altLang="en-US" smtClean="0"/>
              <a:t>The world, and everything in it, moves.</a:t>
            </a:r>
          </a:p>
          <a:p>
            <a:pPr eaLnBrk="1" hangingPunct="1"/>
            <a:r>
              <a:rPr lang="en-US" altLang="en-US" b="1" smtClean="0"/>
              <a:t>Kinematics</a:t>
            </a:r>
            <a:r>
              <a:rPr lang="en-US" altLang="en-US" smtClean="0"/>
              <a:t>: describes motion.</a:t>
            </a:r>
            <a:endParaRPr lang="en-US" altLang="en-US" b="1" smtClean="0"/>
          </a:p>
          <a:p>
            <a:pPr eaLnBrk="1" hangingPunct="1"/>
            <a:r>
              <a:rPr lang="en-US" altLang="en-US" b="1" smtClean="0"/>
              <a:t>Dynamics</a:t>
            </a:r>
            <a:r>
              <a:rPr lang="en-US" altLang="en-US" smtClean="0"/>
              <a:t>: deals with the causes of motion.</a:t>
            </a:r>
          </a:p>
        </p:txBody>
      </p:sp>
      <p:pic>
        <p:nvPicPr>
          <p:cNvPr id="12292" name="Picture 4" descr="np0019-y"/>
          <p:cNvPicPr>
            <a:picLocks noChangeAspect="1" noChangeArrowheads="1"/>
          </p:cNvPicPr>
          <p:nvPr/>
        </p:nvPicPr>
        <p:blipFill>
          <a:blip r:embed="rId2"/>
          <a:srcRect/>
          <a:stretch>
            <a:fillRect/>
          </a:stretch>
        </p:blipFill>
        <p:spPr bwMode="auto">
          <a:xfrm>
            <a:off x="190500" y="1998663"/>
            <a:ext cx="4000500" cy="28019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315">
                                            <p:txEl>
                                              <p:pRg st="1" end="1"/>
                                            </p:txEl>
                                          </p:spTgt>
                                        </p:tgtEl>
                                        <p:attrNameLst>
                                          <p:attrName>style.visibility</p:attrName>
                                        </p:attrNameLst>
                                      </p:cBhvr>
                                      <p:to>
                                        <p:strVal val="visible"/>
                                      </p:to>
                                    </p:set>
                                    <p:anim calcmode="lin" valueType="num">
                                      <p:cBhvr additive="base">
                                        <p:cTn id="13" dur="5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315">
                                            <p:txEl>
                                              <p:pRg st="2" end="2"/>
                                            </p:txEl>
                                          </p:spTgt>
                                        </p:tgtEl>
                                        <p:attrNameLst>
                                          <p:attrName>style.visibility</p:attrName>
                                        </p:attrNameLst>
                                      </p:cBhvr>
                                      <p:to>
                                        <p:strVal val="visible"/>
                                      </p:to>
                                    </p:set>
                                    <p:anim calcmode="lin" valueType="num">
                                      <p:cBhvr additive="base">
                                        <p:cTn id="19" dur="5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0"/>
            <a:ext cx="8229600" cy="1143000"/>
          </a:xfrm>
        </p:spPr>
        <p:txBody>
          <a:bodyPr/>
          <a:lstStyle/>
          <a:p>
            <a:pPr eaLnBrk="1" hangingPunct="1"/>
            <a:r>
              <a:rPr lang="en-US" altLang="en-US" sz="4000" b="1" smtClean="0"/>
              <a:t>One-dimensional position vector</a:t>
            </a:r>
          </a:p>
        </p:txBody>
      </p:sp>
      <p:sp>
        <p:nvSpPr>
          <p:cNvPr id="14339" name="Rectangle 3"/>
          <p:cNvSpPr>
            <a:spLocks noGrp="1" noChangeArrowheads="1"/>
          </p:cNvSpPr>
          <p:nvPr>
            <p:ph type="body" idx="1"/>
          </p:nvPr>
        </p:nvSpPr>
        <p:spPr>
          <a:xfrm>
            <a:off x="457200" y="3657600"/>
            <a:ext cx="8458200" cy="2468563"/>
          </a:xfrm>
        </p:spPr>
        <p:txBody>
          <a:bodyPr/>
          <a:lstStyle/>
          <a:p>
            <a:pPr eaLnBrk="1" hangingPunct="1"/>
            <a:r>
              <a:rPr lang="en-US" altLang="en-US" sz="2400" smtClean="0"/>
              <a:t>The </a:t>
            </a:r>
            <a:r>
              <a:rPr lang="en-US" altLang="en-US" sz="2400" b="1" smtClean="0"/>
              <a:t>magnitude</a:t>
            </a:r>
            <a:r>
              <a:rPr lang="en-US" altLang="en-US" sz="2400" smtClean="0"/>
              <a:t> of the position vector is a scalar that denotes the distance between the object and the origin.</a:t>
            </a:r>
          </a:p>
          <a:p>
            <a:pPr eaLnBrk="1" hangingPunct="1">
              <a:buFontTx/>
              <a:buNone/>
            </a:pPr>
            <a:endParaRPr lang="en-US" altLang="en-US" sz="2400" smtClean="0"/>
          </a:p>
          <a:p>
            <a:pPr eaLnBrk="1" hangingPunct="1"/>
            <a:r>
              <a:rPr lang="en-US" altLang="en-US" sz="2400" smtClean="0"/>
              <a:t>The </a:t>
            </a:r>
            <a:r>
              <a:rPr lang="en-US" altLang="en-US" sz="2400" b="1" smtClean="0"/>
              <a:t>direction </a:t>
            </a:r>
            <a:r>
              <a:rPr lang="en-US" altLang="en-US" sz="2400" smtClean="0"/>
              <a:t>of the position vector is positive when the object is located to the positive side of axis from the origin and negative when the object is located to the negative side of axis from the origin.</a:t>
            </a:r>
          </a:p>
        </p:txBody>
      </p:sp>
      <p:pic>
        <p:nvPicPr>
          <p:cNvPr id="13316" name="Picture 4" descr="nw0010-n"/>
          <p:cNvPicPr>
            <a:picLocks noChangeAspect="1" noChangeArrowheads="1"/>
          </p:cNvPicPr>
          <p:nvPr/>
        </p:nvPicPr>
        <p:blipFill>
          <a:blip r:embed="rId2"/>
          <a:srcRect/>
          <a:stretch>
            <a:fillRect/>
          </a:stretch>
        </p:blipFill>
        <p:spPr bwMode="auto">
          <a:xfrm>
            <a:off x="1524000" y="1138238"/>
            <a:ext cx="6553200" cy="17573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 calcmode="lin" valueType="num">
                                      <p:cBhvr additive="base">
                                        <p:cTn id="7" dur="5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339">
                                            <p:txEl>
                                              <p:pRg st="2" end="2"/>
                                            </p:txEl>
                                          </p:spTgt>
                                        </p:tgtEl>
                                        <p:attrNameLst>
                                          <p:attrName>style.visibility</p:attrName>
                                        </p:attrNameLst>
                                      </p:cBhvr>
                                      <p:to>
                                        <p:strVal val="visible"/>
                                      </p:to>
                                    </p:set>
                                    <p:anim calcmode="lin" valueType="num">
                                      <p:cBhvr additive="base">
                                        <p:cTn id="13" dur="5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0"/>
            <a:ext cx="8305800" cy="685800"/>
          </a:xfrm>
        </p:spPr>
        <p:txBody>
          <a:bodyPr/>
          <a:lstStyle/>
          <a:p>
            <a:pPr eaLnBrk="1" hangingPunct="1"/>
            <a:r>
              <a:rPr lang="en-US" altLang="en-US" sz="3200" b="1" smtClean="0"/>
              <a:t>Displacement</a:t>
            </a:r>
          </a:p>
        </p:txBody>
      </p:sp>
      <p:sp>
        <p:nvSpPr>
          <p:cNvPr id="15363" name="Rectangle 3"/>
          <p:cNvSpPr>
            <a:spLocks noGrp="1" noChangeArrowheads="1"/>
          </p:cNvSpPr>
          <p:nvPr>
            <p:ph type="body" idx="1"/>
          </p:nvPr>
        </p:nvSpPr>
        <p:spPr>
          <a:xfrm>
            <a:off x="457200" y="3429000"/>
            <a:ext cx="8229600" cy="4525963"/>
          </a:xfrm>
        </p:spPr>
        <p:txBody>
          <a:bodyPr/>
          <a:lstStyle/>
          <a:p>
            <a:pPr eaLnBrk="1" hangingPunct="1"/>
            <a:r>
              <a:rPr lang="en-US" altLang="en-US" sz="2400" b="1" smtClean="0"/>
              <a:t>DISPLACEMENT</a:t>
            </a:r>
            <a:r>
              <a:rPr lang="en-US" altLang="en-US" sz="2400" smtClean="0"/>
              <a:t> is defined as the change of an object's position that occurs during a period of time. </a:t>
            </a:r>
          </a:p>
          <a:p>
            <a:pPr eaLnBrk="1" hangingPunct="1">
              <a:buFontTx/>
              <a:buNone/>
            </a:pPr>
            <a:endParaRPr lang="en-US" altLang="en-US" sz="2400" smtClean="0"/>
          </a:p>
          <a:p>
            <a:pPr eaLnBrk="1" hangingPunct="1"/>
            <a:r>
              <a:rPr lang="en-US" altLang="en-US" sz="2400" smtClean="0"/>
              <a:t>The displacement is a</a:t>
            </a:r>
            <a:r>
              <a:rPr lang="en-US" altLang="en-US" sz="2400" smtClean="0">
                <a:solidFill>
                  <a:srgbClr val="CC3300"/>
                </a:solidFill>
              </a:rPr>
              <a:t> vector </a:t>
            </a:r>
            <a:r>
              <a:rPr lang="en-US" altLang="en-US" sz="2400" smtClean="0"/>
              <a:t>that points from an object’s initial position to its final position and has a magnitude that equals the shortest distance between the two positions.</a:t>
            </a:r>
          </a:p>
          <a:p>
            <a:pPr eaLnBrk="1" hangingPunct="1"/>
            <a:r>
              <a:rPr lang="en-US" altLang="en-US" sz="2400" b="1" i="1" smtClean="0"/>
              <a:t>SI Unit of Displacement:</a:t>
            </a:r>
            <a:r>
              <a:rPr lang="en-US" altLang="en-US" sz="2400" smtClean="0"/>
              <a:t> meter (m)</a:t>
            </a:r>
          </a:p>
          <a:p>
            <a:pPr eaLnBrk="1" hangingPunct="1"/>
            <a:endParaRPr lang="en-US" altLang="en-US" sz="2400" smtClean="0"/>
          </a:p>
        </p:txBody>
      </p:sp>
      <p:pic>
        <p:nvPicPr>
          <p:cNvPr id="14340" name="Picture 5" descr="math015"/>
          <p:cNvPicPr>
            <a:picLocks noChangeAspect="1" noChangeArrowheads="1"/>
          </p:cNvPicPr>
          <p:nvPr/>
        </p:nvPicPr>
        <p:blipFill>
          <a:blip r:embed="rId2"/>
          <a:srcRect/>
          <a:stretch>
            <a:fillRect/>
          </a:stretch>
        </p:blipFill>
        <p:spPr bwMode="auto">
          <a:xfrm>
            <a:off x="1295400" y="2819400"/>
            <a:ext cx="6858000" cy="466725"/>
          </a:xfrm>
          <a:prstGeom prst="rect">
            <a:avLst/>
          </a:prstGeom>
          <a:noFill/>
          <a:ln w="9525">
            <a:noFill/>
            <a:miter lim="800000"/>
            <a:headEnd/>
            <a:tailEnd/>
          </a:ln>
        </p:spPr>
      </p:pic>
      <p:pic>
        <p:nvPicPr>
          <p:cNvPr id="14341" name="Picture 6" descr="The displacement x is a vector that points from the initial position x0 to the final position x."/>
          <p:cNvPicPr>
            <a:picLocks noChangeAspect="1" noChangeArrowheads="1"/>
          </p:cNvPicPr>
          <p:nvPr/>
        </p:nvPicPr>
        <p:blipFill>
          <a:blip r:embed="rId3"/>
          <a:srcRect/>
          <a:stretch>
            <a:fillRect/>
          </a:stretch>
        </p:blipFill>
        <p:spPr bwMode="auto">
          <a:xfrm>
            <a:off x="2514600" y="609600"/>
            <a:ext cx="3657600" cy="20129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 calcmode="lin" valueType="num">
                                      <p:cBhvr additive="base">
                                        <p:cTn id="7" dur="500" fill="hold"/>
                                        <p:tgtEl>
                                          <p:spTgt spid="153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363">
                                            <p:txEl>
                                              <p:pRg st="2" end="2"/>
                                            </p:txEl>
                                          </p:spTgt>
                                        </p:tgtEl>
                                        <p:attrNameLst>
                                          <p:attrName>style.visibility</p:attrName>
                                        </p:attrNameLst>
                                      </p:cBhvr>
                                      <p:to>
                                        <p:strVal val="visible"/>
                                      </p:to>
                                    </p:set>
                                    <p:anim calcmode="lin" valueType="num">
                                      <p:cBhvr additive="base">
                                        <p:cTn id="13" dur="5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anim calcmode="lin" valueType="num">
                                      <p:cBhvr additive="base">
                                        <p:cTn id="19" dur="5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0"/>
            <a:ext cx="8229600" cy="1143000"/>
          </a:xfrm>
        </p:spPr>
        <p:txBody>
          <a:bodyPr/>
          <a:lstStyle/>
          <a:p>
            <a:pPr eaLnBrk="1" hangingPunct="1"/>
            <a:r>
              <a:rPr lang="en-US" altLang="en-US" b="1" smtClean="0"/>
              <a:t>Velocity and Speed</a:t>
            </a:r>
          </a:p>
        </p:txBody>
      </p:sp>
      <p:pic>
        <p:nvPicPr>
          <p:cNvPr id="15363" name="Picture 4" descr="nw0014-n"/>
          <p:cNvPicPr>
            <a:picLocks noChangeAspect="1" noChangeArrowheads="1"/>
          </p:cNvPicPr>
          <p:nvPr/>
        </p:nvPicPr>
        <p:blipFill>
          <a:blip r:embed="rId2"/>
          <a:srcRect/>
          <a:stretch>
            <a:fillRect/>
          </a:stretch>
        </p:blipFill>
        <p:spPr bwMode="auto">
          <a:xfrm>
            <a:off x="2057400" y="1311275"/>
            <a:ext cx="4876800" cy="1812925"/>
          </a:xfrm>
          <a:prstGeom prst="rect">
            <a:avLst/>
          </a:prstGeom>
          <a:noFill/>
          <a:ln w="9525">
            <a:noFill/>
            <a:miter lim="800000"/>
            <a:headEnd/>
            <a:tailEnd/>
          </a:ln>
        </p:spPr>
      </p:pic>
      <p:pic>
        <p:nvPicPr>
          <p:cNvPr id="18438" name="Picture 6" descr="nw0016-n"/>
          <p:cNvPicPr>
            <a:picLocks noChangeAspect="1" noChangeArrowheads="1"/>
          </p:cNvPicPr>
          <p:nvPr/>
        </p:nvPicPr>
        <p:blipFill>
          <a:blip r:embed="rId3"/>
          <a:srcRect/>
          <a:stretch>
            <a:fillRect/>
          </a:stretch>
        </p:blipFill>
        <p:spPr bwMode="auto">
          <a:xfrm>
            <a:off x="4724400" y="3733800"/>
            <a:ext cx="4121150" cy="2482850"/>
          </a:xfrm>
          <a:prstGeom prst="rect">
            <a:avLst/>
          </a:prstGeom>
          <a:noFill/>
          <a:ln w="9525">
            <a:noFill/>
            <a:miter lim="800000"/>
            <a:headEnd/>
            <a:tailEnd/>
          </a:ln>
        </p:spPr>
      </p:pic>
      <p:sp>
        <p:nvSpPr>
          <p:cNvPr id="15365" name="Rectangle 7"/>
          <p:cNvSpPr>
            <a:spLocks noChangeArrowheads="1"/>
          </p:cNvSpPr>
          <p:nvPr/>
        </p:nvSpPr>
        <p:spPr bwMode="auto">
          <a:xfrm>
            <a:off x="533400" y="3889375"/>
            <a:ext cx="3886200" cy="2282825"/>
          </a:xfrm>
          <a:prstGeom prst="rect">
            <a:avLst/>
          </a:prstGeom>
          <a:noFill/>
          <a:ln w="9525">
            <a:noFill/>
            <a:miter lim="800000"/>
            <a:headEnd/>
            <a:tailEnd/>
          </a:ln>
        </p:spPr>
        <p:txBody>
          <a:bodyPr anchor="ctr">
            <a:spAutoFit/>
          </a:bodyPr>
          <a:lstStyle/>
          <a:p>
            <a:pPr eaLnBrk="1" hangingPunct="1"/>
            <a:r>
              <a:rPr lang="en-US" altLang="ja-JP" sz="2400">
                <a:ea typeface="ＭＳ Ｐゴシック" pitchFamily="34" charset="-128"/>
              </a:rPr>
              <a:t>A student standing still with the back of her belt at a horizontal distance of 2.00 m to the left of a spot of the sidewalk designated as the origin</a:t>
            </a:r>
            <a:r>
              <a:rPr lang="en-US" altLang="ja-JP">
                <a:ea typeface="ＭＳ Ｐゴシック" pitchFamily="34" charset="-128"/>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438"/>
                                        </p:tgtEl>
                                        <p:attrNameLst>
                                          <p:attrName>style.visibility</p:attrName>
                                        </p:attrNameLst>
                                      </p:cBhvr>
                                      <p:to>
                                        <p:strVal val="visible"/>
                                      </p:to>
                                    </p:set>
                                    <p:animEffect transition="in" filter="blinds(horizontal)">
                                      <p:cBhvr>
                                        <p:cTn id="7" dur="500"/>
                                        <p:tgtEl>
                                          <p:spTgt spid="18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TotalTime>
  <Words>878</Words>
  <Application>Microsoft Office PowerPoint</Application>
  <PresentationFormat>On-screen Show (4:3)</PresentationFormat>
  <Paragraphs>89</Paragraphs>
  <Slides>37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3" baseType="lpstr">
      <vt:lpstr>Arial</vt:lpstr>
      <vt:lpstr>Calibri</vt:lpstr>
      <vt:lpstr>ＭＳ Ｐゴシック</vt:lpstr>
      <vt:lpstr>Verdana</vt:lpstr>
      <vt:lpstr>Default Design</vt:lpstr>
      <vt:lpstr>MathType 5.0 Equation</vt:lpstr>
      <vt:lpstr>Chapter 2 Motion Along a Straight Line</vt:lpstr>
      <vt:lpstr>Defining a Coordinate System</vt:lpstr>
      <vt:lpstr>Scalars and Vectors</vt:lpstr>
      <vt:lpstr>A component of a vector along an axis (one-dimension)</vt:lpstr>
      <vt:lpstr>Difference between vectors and scalars</vt:lpstr>
      <vt:lpstr>Motion</vt:lpstr>
      <vt:lpstr>One-dimensional position vector</vt:lpstr>
      <vt:lpstr>Displacement</vt:lpstr>
      <vt:lpstr>Velocity and Speed</vt:lpstr>
      <vt:lpstr>Slide 10</vt:lpstr>
      <vt:lpstr>Average Velocity</vt:lpstr>
      <vt:lpstr>Average Speed</vt:lpstr>
      <vt:lpstr>Instantaneous Velocity and Speed </vt:lpstr>
      <vt:lpstr>How to Describe Change of Velocity ?</vt:lpstr>
      <vt:lpstr>Definition of Acceleration</vt:lpstr>
      <vt:lpstr>Instantaneous acceleration: </vt:lpstr>
      <vt:lpstr>Slide 17</vt:lpstr>
      <vt:lpstr>example</vt:lpstr>
      <vt:lpstr>Practice questions</vt:lpstr>
      <vt:lpstr>Slide 20</vt:lpstr>
      <vt:lpstr>Sol.</vt:lpstr>
      <vt:lpstr>Slide 22</vt:lpstr>
      <vt:lpstr>Sol.</vt:lpstr>
      <vt:lpstr>Slide 24</vt:lpstr>
      <vt:lpstr>Slide 25</vt:lpstr>
      <vt:lpstr>Slide 26</vt:lpstr>
      <vt:lpstr>Slide 27</vt:lpstr>
      <vt:lpstr>Slide 28</vt:lpstr>
      <vt:lpstr>Slide 29</vt:lpstr>
      <vt:lpstr>Slide 30</vt:lpstr>
      <vt:lpstr>Constant Acceleration: A Special Case</vt:lpstr>
      <vt:lpstr>Constant Acceleration: A Special Case</vt:lpstr>
      <vt:lpstr>Equations of Motion with Constant Acceleration</vt:lpstr>
      <vt:lpstr>Slide 34</vt:lpstr>
      <vt:lpstr>Free-Fall Acceleration</vt:lpstr>
      <vt:lpstr>Free fall acceleration</vt:lpstr>
      <vt:lpstr>Graphical Integration in Motion Analysis </vt:lpstr>
    </vt:vector>
  </TitlesOfParts>
  <Company>UNCW</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Motion Along a Straight Line</dc:title>
  <dc:creator>ITSD</dc:creator>
  <cp:lastModifiedBy>Administrator</cp:lastModifiedBy>
  <cp:revision>61</cp:revision>
  <dcterms:created xsi:type="dcterms:W3CDTF">2007-08-28T15:48:44Z</dcterms:created>
  <dcterms:modified xsi:type="dcterms:W3CDTF">2019-09-03T10:59:53Z</dcterms:modified>
</cp:coreProperties>
</file>