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handoutMasterIdLst>
    <p:handoutMasterId r:id="rId33"/>
  </p:handoutMasterIdLst>
  <p:sldIdLst>
    <p:sldId id="256" r:id="rId2"/>
    <p:sldId id="305" r:id="rId3"/>
    <p:sldId id="257" r:id="rId4"/>
    <p:sldId id="258" r:id="rId5"/>
    <p:sldId id="287" r:id="rId6"/>
    <p:sldId id="259" r:id="rId7"/>
    <p:sldId id="286" r:id="rId8"/>
    <p:sldId id="261" r:id="rId9"/>
    <p:sldId id="262" r:id="rId10"/>
    <p:sldId id="289" r:id="rId11"/>
    <p:sldId id="263" r:id="rId12"/>
    <p:sldId id="265" r:id="rId13"/>
    <p:sldId id="266" r:id="rId14"/>
    <p:sldId id="295" r:id="rId15"/>
    <p:sldId id="283" r:id="rId16"/>
    <p:sldId id="306" r:id="rId17"/>
    <p:sldId id="307" r:id="rId18"/>
    <p:sldId id="308" r:id="rId19"/>
    <p:sldId id="309" r:id="rId20"/>
    <p:sldId id="310" r:id="rId21"/>
    <p:sldId id="325" r:id="rId22"/>
    <p:sldId id="311" r:id="rId23"/>
    <p:sldId id="312" r:id="rId24"/>
    <p:sldId id="313" r:id="rId25"/>
    <p:sldId id="315" r:id="rId26"/>
    <p:sldId id="316" r:id="rId27"/>
    <p:sldId id="317" r:id="rId28"/>
    <p:sldId id="318" r:id="rId29"/>
    <p:sldId id="296" r:id="rId30"/>
    <p:sldId id="297" r:id="rId31"/>
  </p:sldIdLst>
  <p:sldSz cx="9144000" cy="6858000" type="screen4x3"/>
  <p:notesSz cx="9051925" cy="7077075"/>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611" autoAdjust="0"/>
    <p:restoredTop sz="94660"/>
  </p:normalViewPr>
  <p:slideViewPr>
    <p:cSldViewPr>
      <p:cViewPr>
        <p:scale>
          <a:sx n="75" d="100"/>
          <a:sy n="75" d="100"/>
        </p:scale>
        <p:origin x="-1548" y="-3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22713" cy="35401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5127625" y="0"/>
            <a:ext cx="3922713" cy="354013"/>
          </a:xfrm>
          <a:prstGeom prst="rect">
            <a:avLst/>
          </a:prstGeom>
        </p:spPr>
        <p:txBody>
          <a:bodyPr vert="horz" lIns="91440" tIns="45720" rIns="91440" bIns="45720" rtlCol="0"/>
          <a:lstStyle>
            <a:lvl1pPr algn="r">
              <a:defRPr sz="1200"/>
            </a:lvl1pPr>
          </a:lstStyle>
          <a:p>
            <a:pPr>
              <a:defRPr/>
            </a:pPr>
            <a:fld id="{DD3D23DF-8650-4444-A6B7-D153F6ACDB3E}" type="datetimeFigureOut">
              <a:rPr lang="en-US"/>
              <a:pPr>
                <a:defRPr/>
              </a:pPr>
              <a:t>8/22/2019</a:t>
            </a:fld>
            <a:endParaRPr lang="en-US"/>
          </a:p>
        </p:txBody>
      </p:sp>
      <p:sp>
        <p:nvSpPr>
          <p:cNvPr id="4" name="Footer Placeholder 3"/>
          <p:cNvSpPr>
            <a:spLocks noGrp="1"/>
          </p:cNvSpPr>
          <p:nvPr>
            <p:ph type="ftr" sz="quarter" idx="2"/>
          </p:nvPr>
        </p:nvSpPr>
        <p:spPr>
          <a:xfrm>
            <a:off x="0" y="6721475"/>
            <a:ext cx="3922713" cy="354013"/>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5127625" y="6721475"/>
            <a:ext cx="3922713" cy="354013"/>
          </a:xfrm>
          <a:prstGeom prst="rect">
            <a:avLst/>
          </a:prstGeom>
        </p:spPr>
        <p:txBody>
          <a:bodyPr vert="horz" lIns="91440" tIns="45720" rIns="91440" bIns="45720" rtlCol="0" anchor="b"/>
          <a:lstStyle>
            <a:lvl1pPr algn="r">
              <a:defRPr sz="1200"/>
            </a:lvl1pPr>
          </a:lstStyle>
          <a:p>
            <a:pPr>
              <a:defRPr/>
            </a:pPr>
            <a:fld id="{9B739B23-FB87-4E5F-9F3D-97EC2CF3232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22713" cy="35401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5127625" y="0"/>
            <a:ext cx="3922713" cy="354013"/>
          </a:xfrm>
          <a:prstGeom prst="rect">
            <a:avLst/>
          </a:prstGeom>
        </p:spPr>
        <p:txBody>
          <a:bodyPr vert="horz" lIns="91440" tIns="45720" rIns="91440" bIns="45720" rtlCol="0"/>
          <a:lstStyle>
            <a:lvl1pPr algn="r">
              <a:defRPr sz="1200"/>
            </a:lvl1pPr>
          </a:lstStyle>
          <a:p>
            <a:pPr>
              <a:defRPr/>
            </a:pPr>
            <a:fld id="{75323C5E-6011-4D2F-8320-1BD4EF69C631}" type="datetimeFigureOut">
              <a:rPr lang="en-US"/>
              <a:pPr>
                <a:defRPr/>
              </a:pPr>
              <a:t>8/22/2019</a:t>
            </a:fld>
            <a:endParaRPr lang="en-US"/>
          </a:p>
        </p:txBody>
      </p:sp>
      <p:sp>
        <p:nvSpPr>
          <p:cNvPr id="4" name="Slide Image Placeholder 3"/>
          <p:cNvSpPr>
            <a:spLocks noGrp="1" noRot="1" noChangeAspect="1"/>
          </p:cNvSpPr>
          <p:nvPr>
            <p:ph type="sldImg" idx="2"/>
          </p:nvPr>
        </p:nvSpPr>
        <p:spPr>
          <a:xfrm>
            <a:off x="2757488" y="530225"/>
            <a:ext cx="3536950" cy="26543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904875" y="3362325"/>
            <a:ext cx="7242175" cy="318452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721475"/>
            <a:ext cx="3922713" cy="354013"/>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127625" y="6721475"/>
            <a:ext cx="3922713" cy="354013"/>
          </a:xfrm>
          <a:prstGeom prst="rect">
            <a:avLst/>
          </a:prstGeom>
        </p:spPr>
        <p:txBody>
          <a:bodyPr vert="horz" lIns="91440" tIns="45720" rIns="91440" bIns="45720" rtlCol="0" anchor="b"/>
          <a:lstStyle>
            <a:lvl1pPr algn="r">
              <a:defRPr sz="1200"/>
            </a:lvl1pPr>
          </a:lstStyle>
          <a:p>
            <a:pPr>
              <a:defRPr/>
            </a:pPr>
            <a:fld id="{98A3F9D1-512A-42DC-996C-7D305E02014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EF8005A-D042-4F46-964A-80B504C273AB}"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eaLnBrk="1" hangingPunct="1"/>
            <a:r>
              <a:rPr lang="en-US" altLang="en-US" smtClean="0"/>
              <a:t>Statics:The Next Generation (2nd Ed.)   Mehta, Danielson, &amp; Berg   Lecture Notes for Sections 2.1,2.2,2.4</a:t>
            </a:r>
          </a:p>
        </p:txBody>
      </p:sp>
      <p:sp>
        <p:nvSpPr>
          <p:cNvPr id="4403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1" hangingPunct="1"/>
            <a:fld id="{D7E5B2A3-7B56-4467-A018-5E114E03EFF9}" type="slidenum">
              <a:rPr lang="en-US" altLang="en-US" smtClean="0"/>
              <a:pPr eaLnBrk="1" hangingPunct="1"/>
              <a:t>22</a:t>
            </a:fld>
            <a:endParaRPr lang="en-US" altLang="en-US" smtClean="0"/>
          </a:p>
        </p:txBody>
      </p:sp>
      <p:sp>
        <p:nvSpPr>
          <p:cNvPr id="4403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7"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eaLnBrk="1" hangingPunct="1"/>
            <a:r>
              <a:rPr lang="en-US" altLang="en-US" smtClean="0"/>
              <a:t>Statics:The Next Generation (2nd Ed.)   Mehta, Danielson, &amp; Berg   Lecture Notes for Sections 2.1,2.2,2.4</a:t>
            </a:r>
          </a:p>
        </p:txBody>
      </p:sp>
      <p:sp>
        <p:nvSpPr>
          <p:cNvPr id="4505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1" hangingPunct="1"/>
            <a:fld id="{EFD5F889-BF28-4102-B25E-25F991D47959}" type="slidenum">
              <a:rPr lang="en-US" altLang="en-US" smtClean="0"/>
              <a:pPr eaLnBrk="1" hangingPunct="1"/>
              <a:t>23</a:t>
            </a:fld>
            <a:endParaRPr lang="en-US" altLang="en-US" smtClean="0"/>
          </a:p>
        </p:txBody>
      </p:sp>
      <p:sp>
        <p:nvSpPr>
          <p:cNvPr id="4506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eaLnBrk="1" hangingPunct="1"/>
            <a:r>
              <a:rPr lang="en-US" altLang="en-US" smtClean="0"/>
              <a:t>Statics:The Next Generation (2nd Ed.)   Mehta, Danielson, &amp; Berg   Lecture Notes for Sections 2.1,2.2,2.4</a:t>
            </a:r>
          </a:p>
        </p:txBody>
      </p:sp>
      <p:sp>
        <p:nvSpPr>
          <p:cNvPr id="4608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1" hangingPunct="1"/>
            <a:fld id="{4045A0D2-EE55-4E15-A7F1-16B61E098D0D}" type="slidenum">
              <a:rPr lang="en-US" altLang="en-US" smtClean="0"/>
              <a:pPr eaLnBrk="1" hangingPunct="1"/>
              <a:t>24</a:t>
            </a:fld>
            <a:endParaRPr lang="en-US" altLang="en-US" smtClean="0"/>
          </a:p>
        </p:txBody>
      </p:sp>
      <p:sp>
        <p:nvSpPr>
          <p:cNvPr id="4608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5"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eaLnBrk="1" hangingPunct="1"/>
            <a:r>
              <a:rPr lang="en-US" altLang="en-US" smtClean="0"/>
              <a:t>Statics:The Next Generation (2nd Ed.)   Mehta, Danielson, &amp; Berg   Lecture Notes for Sections 2.1,2.2,2.4</a:t>
            </a:r>
          </a:p>
        </p:txBody>
      </p:sp>
      <p:sp>
        <p:nvSpPr>
          <p:cNvPr id="4710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1" hangingPunct="1"/>
            <a:fld id="{EA6C7953-2689-4C20-87C4-84649261FE1F}" type="slidenum">
              <a:rPr lang="en-US" altLang="en-US" smtClean="0"/>
              <a:pPr eaLnBrk="1" hangingPunct="1"/>
              <a:t>25</a:t>
            </a:fld>
            <a:endParaRPr lang="en-US" altLang="en-US" smtClean="0"/>
          </a:p>
        </p:txBody>
      </p:sp>
      <p:sp>
        <p:nvSpPr>
          <p:cNvPr id="4710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eaLnBrk="1" hangingPunct="1"/>
            <a:r>
              <a:rPr lang="en-US" altLang="en-US" smtClean="0"/>
              <a:t>Statics:The Next Generation (2nd Ed.)   Mehta, Danielson, &amp; Berg   Lecture Notes for Sections 2.1,2.2,2.4</a:t>
            </a:r>
          </a:p>
        </p:txBody>
      </p:sp>
      <p:sp>
        <p:nvSpPr>
          <p:cNvPr id="4813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1" hangingPunct="1"/>
            <a:fld id="{C68084BF-6A21-4F5B-99A3-A1639A5F43EA}" type="slidenum">
              <a:rPr lang="en-US" altLang="en-US" smtClean="0"/>
              <a:pPr eaLnBrk="1" hangingPunct="1"/>
              <a:t>26</a:t>
            </a:fld>
            <a:endParaRPr lang="en-US" altLang="en-US" smtClean="0"/>
          </a:p>
        </p:txBody>
      </p:sp>
      <p:sp>
        <p:nvSpPr>
          <p:cNvPr id="4813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3"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eaLnBrk="1" hangingPunct="1"/>
            <a:r>
              <a:rPr lang="en-US" altLang="en-US" smtClean="0"/>
              <a:t>Statics:The Next Generation (2nd Ed.)   Mehta, Danielson, &amp; Berg   Lecture Notes for Sections 2.1,2.2,2.4</a:t>
            </a:r>
          </a:p>
        </p:txBody>
      </p:sp>
      <p:sp>
        <p:nvSpPr>
          <p:cNvPr id="4915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1" hangingPunct="1"/>
            <a:fld id="{3CF742F8-F74F-4CEF-AF70-5A28D95452DB}" type="slidenum">
              <a:rPr lang="en-US" altLang="en-US" smtClean="0"/>
              <a:pPr eaLnBrk="1" hangingPunct="1"/>
              <a:t>27</a:t>
            </a:fld>
            <a:endParaRPr lang="en-US" altLang="en-US" smtClean="0"/>
          </a:p>
        </p:txBody>
      </p:sp>
      <p:sp>
        <p:nvSpPr>
          <p:cNvPr id="4915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7"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eaLnBrk="1" hangingPunct="1"/>
            <a:r>
              <a:rPr lang="en-US" altLang="en-US" smtClean="0"/>
              <a:t>Statics:The Next Generation (2nd Ed.)   Mehta, Danielson, &amp; Berg   Lecture Notes for Sections 2.1,2.2,2.4</a:t>
            </a:r>
          </a:p>
        </p:txBody>
      </p:sp>
      <p:sp>
        <p:nvSpPr>
          <p:cNvPr id="5017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1" hangingPunct="1"/>
            <a:fld id="{8091D4E3-B682-4FC0-B255-D62EA2C4B154}" type="slidenum">
              <a:rPr lang="en-US" altLang="en-US" smtClean="0"/>
              <a:pPr eaLnBrk="1" hangingPunct="1"/>
              <a:t>28</a:t>
            </a:fld>
            <a:endParaRPr lang="en-US" altLang="en-US" smtClean="0"/>
          </a:p>
        </p:txBody>
      </p:sp>
      <p:sp>
        <p:nvSpPr>
          <p:cNvPr id="5018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a:r>
              <a:rPr lang="en-US" altLang="en-US" sz="2400" smtClean="0"/>
              <a:t>Answers:</a:t>
            </a:r>
          </a:p>
          <a:p>
            <a:pPr marL="228600" indent="-228600"/>
            <a:r>
              <a:rPr lang="en-US" altLang="en-US" sz="2400" smtClean="0"/>
              <a:t>1. C</a:t>
            </a:r>
          </a:p>
          <a:p>
            <a:pPr marL="228600" indent="-228600"/>
            <a:r>
              <a:rPr lang="en-US" altLang="en-US" sz="2400" smtClean="0"/>
              <a:t>2. C</a:t>
            </a:r>
          </a:p>
          <a:p>
            <a:pPr marL="228600" indent="-228600"/>
            <a:endParaRPr lang="en-US" altLang="en-US" sz="24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5127625" y="6721475"/>
            <a:ext cx="3922713" cy="354013"/>
          </a:xfrm>
          <a:prstGeom prst="rect">
            <a:avLst/>
          </a:prstGeom>
          <a:noFill/>
          <a:ln w="9525">
            <a:noFill/>
            <a:miter lim="800000"/>
            <a:headEnd/>
            <a:tailEnd/>
          </a:ln>
        </p:spPr>
        <p:txBody>
          <a:bodyPr anchor="b"/>
          <a:lstStyle/>
          <a:p>
            <a:pPr algn="r"/>
            <a:fld id="{EC35915C-DBFE-437A-B353-F530FD798D73}" type="slidenum">
              <a:rPr lang="en-US" altLang="en-US" sz="1200"/>
              <a:pPr algn="r"/>
              <a:t>29</a:t>
            </a:fld>
            <a:endParaRPr lang="en-US" altLang="en-US" sz="1200"/>
          </a:p>
        </p:txBody>
      </p:sp>
      <p:sp>
        <p:nvSpPr>
          <p:cNvPr id="51203" name="Rectangle 2"/>
          <p:cNvSpPr>
            <a:spLocks noChangeArrowheads="1" noTextEdit="1"/>
          </p:cNvSpPr>
          <p:nvPr>
            <p:ph type="sldImg"/>
          </p:nvPr>
        </p:nvSpPr>
        <p:spPr bwMode="auto">
          <a:solidFill>
            <a:srgbClr val="FFFFFF"/>
          </a:solidFill>
          <a:ln>
            <a:solidFill>
              <a:srgbClr val="000000"/>
            </a:solidFill>
            <a:miter lim="800000"/>
            <a:headEnd/>
            <a:tailEnd/>
          </a:ln>
        </p:spPr>
      </p:sp>
      <p:sp>
        <p:nvSpPr>
          <p:cNvPr id="51204" name="Rectangle 3"/>
          <p:cNvSpPr>
            <a:spLocks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5127625" y="6721475"/>
            <a:ext cx="3922713" cy="354013"/>
          </a:xfrm>
          <a:prstGeom prst="rect">
            <a:avLst/>
          </a:prstGeom>
          <a:noFill/>
          <a:ln w="9525">
            <a:noFill/>
            <a:miter lim="800000"/>
            <a:headEnd/>
            <a:tailEnd/>
          </a:ln>
        </p:spPr>
        <p:txBody>
          <a:bodyPr anchor="b"/>
          <a:lstStyle/>
          <a:p>
            <a:pPr algn="r"/>
            <a:fld id="{2DA75D7A-84A9-4C5E-8E69-AD290C63775B}" type="slidenum">
              <a:rPr lang="en-US" altLang="en-US" sz="1200"/>
              <a:pPr algn="r"/>
              <a:t>30</a:t>
            </a:fld>
            <a:endParaRPr lang="en-US" altLang="en-US" sz="1200"/>
          </a:p>
        </p:txBody>
      </p:sp>
      <p:sp>
        <p:nvSpPr>
          <p:cNvPr id="52227" name="Rectangle 2"/>
          <p:cNvSpPr>
            <a:spLocks noChangeArrowheads="1" noTextEdit="1"/>
          </p:cNvSpPr>
          <p:nvPr>
            <p:ph type="sldImg"/>
          </p:nvPr>
        </p:nvSpPr>
        <p:spPr bwMode="auto">
          <a:solidFill>
            <a:srgbClr val="FFFFFF"/>
          </a:solidFill>
          <a:ln>
            <a:solidFill>
              <a:srgbClr val="000000"/>
            </a:solidFill>
            <a:miter lim="800000"/>
            <a:headEnd/>
            <a:tailEnd/>
          </a:ln>
        </p:spPr>
      </p:sp>
      <p:sp>
        <p:nvSpPr>
          <p:cNvPr id="52228" name="Rectangle 3"/>
          <p:cNvSpPr>
            <a:spLocks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tLang="en-US" smtClean="0"/>
              <a:t>Statics:The Next Generation (2nd Ed.)   Mehta, Danielson, &amp; Berg   Lecture Notes for Sections 2.1,2.2,2.4</a:t>
            </a:r>
          </a:p>
        </p:txBody>
      </p:sp>
      <p:sp>
        <p:nvSpPr>
          <p:cNvPr id="3584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1058158-3D14-4B68-87C6-3E93F7248D4D}" type="slidenum">
              <a:rPr lang="en-US" altLang="en-US" smtClean="0"/>
              <a:pPr/>
              <a:t>5</a:t>
            </a:fld>
            <a:endParaRPr lang="en-US" altLang="en-US" smtClean="0"/>
          </a:p>
        </p:txBody>
      </p:sp>
      <p:sp>
        <p:nvSpPr>
          <p:cNvPr id="35844" name="Rectangle 2"/>
          <p:cNvSpPr>
            <a:spLocks noChangeArrowheads="1" noTextEdit="1"/>
          </p:cNvSpPr>
          <p:nvPr>
            <p:ph type="sldImg"/>
          </p:nvPr>
        </p:nvSpPr>
        <p:spPr bwMode="auto">
          <a:noFill/>
          <a:ln>
            <a:solidFill>
              <a:srgbClr val="000000"/>
            </a:solidFill>
            <a:miter lim="800000"/>
            <a:headEnd/>
            <a:tailEnd/>
          </a:ln>
        </p:spPr>
      </p:sp>
      <p:sp>
        <p:nvSpPr>
          <p:cNvPr id="3584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tLang="en-US" smtClean="0"/>
              <a:t>Statics:The Next Generation (2nd Ed.)   Mehta, Danielson, &amp; Berg   Lecture Notes for Sections 2.1,2.2,2.4</a:t>
            </a:r>
          </a:p>
        </p:txBody>
      </p:sp>
      <p:sp>
        <p:nvSpPr>
          <p:cNvPr id="3686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F6847F4-D577-4A96-A017-98B44200CD0D}" type="slidenum">
              <a:rPr lang="en-US" altLang="en-US" smtClean="0"/>
              <a:pPr/>
              <a:t>10</a:t>
            </a:fld>
            <a:endParaRPr lang="en-US" altLang="en-US" smtClean="0"/>
          </a:p>
        </p:txBody>
      </p:sp>
      <p:sp>
        <p:nvSpPr>
          <p:cNvPr id="36868" name="Rectangle 2"/>
          <p:cNvSpPr>
            <a:spLocks noChangeArrowheads="1" noTextEdit="1"/>
          </p:cNvSpPr>
          <p:nvPr>
            <p:ph type="sldImg"/>
          </p:nvPr>
        </p:nvSpPr>
        <p:spPr bwMode="auto">
          <a:noFill/>
          <a:ln>
            <a:solidFill>
              <a:srgbClr val="000000"/>
            </a:solidFill>
            <a:miter lim="800000"/>
            <a:headEnd/>
            <a:tailEnd/>
          </a:ln>
        </p:spPr>
      </p:sp>
      <p:sp>
        <p:nvSpPr>
          <p:cNvPr id="3686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tLang="en-US" smtClean="0"/>
              <a:t>Statics:The Next Generation (2nd Ed.)   Mehta, Danielson, &amp; Berg   Lecture Notes for Sections 2.1,2.2,2.4</a:t>
            </a:r>
          </a:p>
        </p:txBody>
      </p:sp>
      <p:sp>
        <p:nvSpPr>
          <p:cNvPr id="3789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E028A86-47C1-4F7F-BF1A-9B2846109229}" type="slidenum">
              <a:rPr lang="en-US" altLang="en-US" smtClean="0"/>
              <a:pPr/>
              <a:t>14</a:t>
            </a:fld>
            <a:endParaRPr lang="en-US" altLang="en-US" smtClean="0"/>
          </a:p>
        </p:txBody>
      </p:sp>
      <p:sp>
        <p:nvSpPr>
          <p:cNvPr id="37892" name="Rectangle 2"/>
          <p:cNvSpPr>
            <a:spLocks noChangeArrowheads="1" noTextEdit="1"/>
          </p:cNvSpPr>
          <p:nvPr>
            <p:ph type="sldImg"/>
          </p:nvPr>
        </p:nvSpPr>
        <p:spPr bwMode="auto">
          <a:noFill/>
          <a:ln>
            <a:solidFill>
              <a:srgbClr val="000000"/>
            </a:solidFill>
            <a:miter lim="800000"/>
            <a:headEnd/>
            <a:tailEnd/>
          </a:ln>
        </p:spPr>
      </p:sp>
      <p:sp>
        <p:nvSpPr>
          <p:cNvPr id="3789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eaLnBrk="1" hangingPunct="1"/>
            <a:r>
              <a:rPr lang="en-US" altLang="en-US" smtClean="0"/>
              <a:t>Statics:The Next Generation (2nd Ed.)   Mehta, Danielson, &amp; Berg   Lecture Notes for Sections 2.1,2.2,2.4</a:t>
            </a:r>
          </a:p>
        </p:txBody>
      </p:sp>
      <p:sp>
        <p:nvSpPr>
          <p:cNvPr id="3891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1" hangingPunct="1"/>
            <a:fld id="{BB2952F8-98BA-4F16-BBEF-E904FEE38E19}" type="slidenum">
              <a:rPr lang="en-US" altLang="en-US" smtClean="0"/>
              <a:pPr eaLnBrk="1" hangingPunct="1"/>
              <a:t>16</a:t>
            </a:fld>
            <a:endParaRPr lang="en-US" altLang="en-US" smtClean="0"/>
          </a:p>
        </p:txBody>
      </p:sp>
      <p:sp>
        <p:nvSpPr>
          <p:cNvPr id="3891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7"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eaLnBrk="1" hangingPunct="1"/>
            <a:r>
              <a:rPr lang="en-US" altLang="en-US" smtClean="0"/>
              <a:t>Statics:The Next Generation (2nd Ed.)   Mehta, Danielson, &amp; Berg   Lecture Notes for Sections 2.1,2.2,2.4</a:t>
            </a:r>
          </a:p>
        </p:txBody>
      </p:sp>
      <p:sp>
        <p:nvSpPr>
          <p:cNvPr id="3993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1" hangingPunct="1"/>
            <a:fld id="{AE633A14-4E96-41FE-9E12-FC012F86E1C2}" type="slidenum">
              <a:rPr lang="en-US" altLang="en-US" smtClean="0"/>
              <a:pPr eaLnBrk="1" hangingPunct="1"/>
              <a:t>17</a:t>
            </a:fld>
            <a:endParaRPr lang="en-US" altLang="en-US" smtClean="0"/>
          </a:p>
        </p:txBody>
      </p:sp>
      <p:sp>
        <p:nvSpPr>
          <p:cNvPr id="3994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4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eaLnBrk="1" hangingPunct="1"/>
            <a:r>
              <a:rPr lang="en-US" altLang="en-US" smtClean="0"/>
              <a:t>Statics:The Next Generation (2nd Ed.)   Mehta, Danielson, &amp; Berg   Lecture Notes for Sections 2.1,2.2,2.4</a:t>
            </a:r>
          </a:p>
        </p:txBody>
      </p:sp>
      <p:sp>
        <p:nvSpPr>
          <p:cNvPr id="4096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1" hangingPunct="1"/>
            <a:fld id="{0F780230-816E-499B-A8FC-DE5F7057560B}" type="slidenum">
              <a:rPr lang="en-US" altLang="en-US" smtClean="0"/>
              <a:pPr eaLnBrk="1" hangingPunct="1"/>
              <a:t>18</a:t>
            </a:fld>
            <a:endParaRPr lang="en-US" altLang="en-US" smtClean="0"/>
          </a:p>
        </p:txBody>
      </p:sp>
      <p:sp>
        <p:nvSpPr>
          <p:cNvPr id="4096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5"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eaLnBrk="1" hangingPunct="1"/>
            <a:r>
              <a:rPr lang="en-US" altLang="en-US" smtClean="0"/>
              <a:t>Statics:The Next Generation (2nd Ed.)   Mehta, Danielson, &amp; Berg   Lecture Notes for Sections 2.1,2.2,2.4</a:t>
            </a:r>
          </a:p>
        </p:txBody>
      </p:sp>
      <p:sp>
        <p:nvSpPr>
          <p:cNvPr id="4198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1" hangingPunct="1"/>
            <a:fld id="{42A36C98-4E8F-4069-BBCA-7C1E65166DA4}" type="slidenum">
              <a:rPr lang="en-US" altLang="en-US" smtClean="0"/>
              <a:pPr eaLnBrk="1" hangingPunct="1"/>
              <a:t>19</a:t>
            </a:fld>
            <a:endParaRPr lang="en-US" altLang="en-US" smtClean="0"/>
          </a:p>
        </p:txBody>
      </p:sp>
      <p:sp>
        <p:nvSpPr>
          <p:cNvPr id="4198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eaLnBrk="1" hangingPunct="1"/>
            <a:r>
              <a:rPr lang="en-US" altLang="en-US" smtClean="0"/>
              <a:t>Statics:The Next Generation (2nd Ed.)   Mehta, Danielson, &amp; Berg   Lecture Notes for Sections 2.1,2.2,2.4</a:t>
            </a:r>
          </a:p>
        </p:txBody>
      </p:sp>
      <p:sp>
        <p:nvSpPr>
          <p:cNvPr id="4301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1" hangingPunct="1"/>
            <a:fld id="{A1D83797-203A-4E17-99AC-56C71562C85A}" type="slidenum">
              <a:rPr lang="en-US" altLang="en-US" smtClean="0"/>
              <a:pPr eaLnBrk="1" hangingPunct="1"/>
              <a:t>20</a:t>
            </a:fld>
            <a:endParaRPr lang="en-US" altLang="en-US" smtClean="0"/>
          </a:p>
        </p:txBody>
      </p:sp>
      <p:sp>
        <p:nvSpPr>
          <p:cNvPr id="4301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3"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a:noFill/>
          </a:ln>
          <a:extLst>
            <a:ext uri="{91240B29-F687-4F45-9708-019B960494DF}"/>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defRPr/>
            </a:pPr>
            <a:endParaRPr lang="en-US" altLang="en-US" sz="2400" smtClean="0"/>
          </a:p>
        </p:txBody>
      </p:sp>
      <p:grpSp>
        <p:nvGrpSpPr>
          <p:cNvPr id="5" name="Group 8"/>
          <p:cNvGrpSpPr>
            <a:grpSpLocks/>
          </p:cNvGrpSpPr>
          <p:nvPr/>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p:spPr>
          <p:txBody>
            <a:bodyPr rot="10800000"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defRPr/>
              </a:pPr>
              <a:endParaRPr lang="en-US" altLang="en-US" sz="2400" smtClean="0"/>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defRPr/>
              </a:pPr>
              <a:endParaRPr lang="en-US" altLang="en-US" sz="2400" smtClean="0"/>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p:spPr>
          <p:txBody>
            <a:bodyPr rot="10800000"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defRPr/>
              </a:pPr>
              <a:endParaRPr lang="en-US" altLang="en-US" sz="2400" smtClean="0"/>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defRPr/>
              </a:pPr>
              <a:endParaRPr lang="en-US" altLang="en-US" sz="2400" smtClean="0"/>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p:spPr>
          <p:txBody>
            <a:bodyPr/>
            <a:lstStyle/>
            <a:p>
              <a:pPr>
                <a:defRPr/>
              </a:pPr>
              <a:endParaRPr lang="en-GB"/>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xtLst>
              <a:ext uri="{909E8E84-426E-40DD-AFC4-6F175D3DCCD1}"/>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defRPr/>
              </a:pPr>
              <a:endParaRPr lang="en-US" altLang="en-US" sz="2400" smtClean="0"/>
            </a:p>
          </p:txBody>
        </p:sp>
      </p:grpSp>
      <p:sp>
        <p:nvSpPr>
          <p:cNvPr id="8195" name="Rectangle 3"/>
          <p:cNvSpPr>
            <a:spLocks noGrp="1" noChangeArrowheads="1"/>
          </p:cNvSpPr>
          <p:nvPr>
            <p:ph type="ctrTitle"/>
          </p:nvPr>
        </p:nvSpPr>
        <p:spPr>
          <a:xfrm>
            <a:off x="762000" y="1371600"/>
            <a:ext cx="7696200" cy="2057400"/>
          </a:xfrm>
        </p:spPr>
        <p:txBody>
          <a:bodyPr/>
          <a:lstStyle>
            <a:lvl1pPr>
              <a:defRPr sz="5400"/>
            </a:lvl1pPr>
          </a:lstStyle>
          <a:p>
            <a:r>
              <a:rPr lang="en-US"/>
              <a:t>Click to edit Master title style</a:t>
            </a:r>
          </a:p>
        </p:txBody>
      </p:sp>
      <p:sp>
        <p:nvSpPr>
          <p:cNvPr id="8196"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atin typeface="Arial" charset="0"/>
              </a:defRPr>
            </a:lvl1pPr>
          </a:lstStyle>
          <a:p>
            <a:r>
              <a:rPr lang="en-US"/>
              <a:t>Click to edit Master subtitle style</a:t>
            </a:r>
          </a:p>
        </p:txBody>
      </p:sp>
      <p:sp>
        <p:nvSpPr>
          <p:cNvPr id="12" name="Rectangle 5"/>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3" name="Rectangle 6"/>
          <p:cNvSpPr>
            <a:spLocks noGrp="1" noChangeArrowheads="1"/>
          </p:cNvSpPr>
          <p:nvPr>
            <p:ph type="ftr" sz="quarter" idx="11"/>
          </p:nvPr>
        </p:nvSpPr>
        <p:spPr/>
        <p:txBody>
          <a:bodyPr/>
          <a:lstStyle>
            <a:lvl1pPr>
              <a:defRPr/>
            </a:lvl1pPr>
          </a:lstStyle>
          <a:p>
            <a:pPr>
              <a:defRPr/>
            </a:pPr>
            <a:endParaRPr lang="en-US"/>
          </a:p>
        </p:txBody>
      </p:sp>
      <p:sp>
        <p:nvSpPr>
          <p:cNvPr id="14" name="Rectangle 7"/>
          <p:cNvSpPr>
            <a:spLocks noGrp="1" noChangeArrowheads="1"/>
          </p:cNvSpPr>
          <p:nvPr>
            <p:ph type="sldNum" sz="quarter" idx="12"/>
          </p:nvPr>
        </p:nvSpPr>
        <p:spPr>
          <a:xfrm>
            <a:off x="6553200" y="6248400"/>
            <a:ext cx="2133600" cy="457200"/>
          </a:xfrm>
        </p:spPr>
        <p:txBody>
          <a:bodyPr/>
          <a:lstStyle>
            <a:lvl1pPr>
              <a:defRPr b="1"/>
            </a:lvl1pPr>
          </a:lstStyle>
          <a:p>
            <a:pPr>
              <a:defRPr/>
            </a:pPr>
            <a:fld id="{A9E079E9-DB2B-41A8-BCC4-E384C2AD2A9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2FC4EE-B7EE-4263-8601-4A8BEA803C0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7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597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C31B637-C711-4FFB-9921-ACCADC216D7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28800"/>
            <a:ext cx="40386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271F09A-F01B-4C44-827F-DA8994BBAAC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28800"/>
            <a:ext cx="8229600" cy="2074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56063"/>
            <a:ext cx="8229600" cy="2074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454D116-6C95-4C44-84DA-4AD686DA52B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F41A86-5C8E-44B6-943B-1637C8A3E51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DF61F9-60EE-49A5-BED3-AAB9062A632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6D044A1-AD0D-4C45-9151-964E7778298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90E9DD1-ACC8-484A-8492-4DFA3B91DC1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D58C7B9-13B3-44E3-8A5F-46E120EB34D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A1E352B-20B2-43C2-97DF-2F5253BD30C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C8A6705-531A-41DE-8610-E9EDBCDEACD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169C5BF-D3EB-46CE-A720-C60F8F569BB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3400"/>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828800"/>
            <a:ext cx="8229600" cy="4302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2" name="Rectangle 4"/>
          <p:cNvSpPr>
            <a:spLocks noGrp="1" noChangeArrowheads="1"/>
          </p:cNvSpPr>
          <p:nvPr>
            <p:ph type="dt" sz="half" idx="2"/>
          </p:nvPr>
        </p:nvSpPr>
        <p:spPr bwMode="auto">
          <a:xfrm>
            <a:off x="457200" y="6248400"/>
            <a:ext cx="167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US"/>
          </a:p>
        </p:txBody>
      </p:sp>
      <p:sp>
        <p:nvSpPr>
          <p:cNvPr id="717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p>
        </p:txBody>
      </p:sp>
      <p:sp>
        <p:nvSpPr>
          <p:cNvPr id="7174"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fld id="{66B136E4-8E52-480C-A2E6-46EBFA146F06}" type="slidenum">
              <a:rPr lang="en-US"/>
              <a:pPr>
                <a:defRPr/>
              </a:pPr>
              <a:t>‹#›</a:t>
            </a:fld>
            <a:endParaRPr lang="en-US"/>
          </a:p>
        </p:txBody>
      </p:sp>
      <p:grpSp>
        <p:nvGrpSpPr>
          <p:cNvPr id="1031" name="Group 7"/>
          <p:cNvGrpSpPr>
            <a:grpSpLocks/>
          </p:cNvGrpSpPr>
          <p:nvPr/>
        </p:nvGrpSpPr>
        <p:grpSpPr bwMode="auto">
          <a:xfrm>
            <a:off x="279400" y="152400"/>
            <a:ext cx="8686800" cy="1600200"/>
            <a:chOff x="176" y="96"/>
            <a:chExt cx="5472" cy="1008"/>
          </a:xfrm>
        </p:grpSpPr>
        <p:sp>
          <p:nvSpPr>
            <p:cNvPr id="1032" name="Line 8"/>
            <p:cNvSpPr>
              <a:spLocks noChangeShapeType="1"/>
            </p:cNvSpPr>
            <p:nvPr/>
          </p:nvSpPr>
          <p:spPr bwMode="auto">
            <a:xfrm flipH="1">
              <a:off x="288" y="1104"/>
              <a:ext cx="5232" cy="0"/>
            </a:xfrm>
            <a:prstGeom prst="line">
              <a:avLst/>
            </a:prstGeom>
            <a:noFill/>
            <a:ln w="12700">
              <a:solidFill>
                <a:schemeClr val="tx1"/>
              </a:solidFill>
              <a:round/>
              <a:headEnd/>
              <a:tailEnd/>
            </a:ln>
          </p:spPr>
          <p:txBody>
            <a:bodyPr/>
            <a:lstStyle/>
            <a:p>
              <a:pPr>
                <a:defRPr/>
              </a:pPr>
              <a:endParaRPr lang="en-GB"/>
            </a:p>
          </p:txBody>
        </p:sp>
        <p:sp>
          <p:nvSpPr>
            <p:cNvPr id="1033"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defRPr/>
              </a:pPr>
              <a:endParaRPr lang="en-US" altLang="en-US" sz="2400" smtClean="0"/>
            </a:p>
          </p:txBody>
        </p:sp>
        <p:sp>
          <p:nvSpPr>
            <p:cNvPr id="1034"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defRPr/>
              </a:pPr>
              <a:endParaRPr lang="en-US" altLang="en-US" sz="2400" smtClean="0"/>
            </a:p>
          </p:txBody>
        </p:sp>
        <p:sp>
          <p:nvSpPr>
            <p:cNvPr id="1035"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defRPr/>
              </a:pPr>
              <a:endParaRPr lang="en-US" altLang="en-US" sz="2400" smtClean="0"/>
            </a:p>
          </p:txBody>
        </p:sp>
        <p:sp>
          <p:nvSpPr>
            <p:cNvPr id="1036"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defRPr/>
              </a:pPr>
              <a:endParaRPr lang="en-US" altLang="en-US" sz="2400" smtClean="0"/>
            </a:p>
          </p:txBody>
        </p:sp>
      </p:grpSp>
    </p:spTree>
  </p:cSld>
  <p:clrMap bg1="lt1" tx1="dk1" bg2="lt2" tx2="dk2" accent1="accent1" accent2="accent2" accent3="accent3" accent4="accent4" accent5="accent5" accent6="accent6" hlink="hlink" folHlink="folHlink"/>
  <p:sldLayoutIdLst>
    <p:sldLayoutId id="2147483886"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469900" indent="-469900" algn="l" rtl="0" eaLnBrk="0" fontAlgn="base" hangingPunct="0">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images.google.com/imgres?imgurl=http://img.sparknotes.com/content/testprep/bookimgs/sat2/physics/0015/tiptotail_2.gif&amp;imgrefurl=http://www.sparknotes.com/testprep/books/sat2/physics/chapter4section2.rhtml&amp;usg=__I-zJmTD4UPTnrPtxNlr48j1g3bw=&amp;h=99&amp;w=213&amp;sz=3&amp;hl=en&amp;start=87&amp;um=1&amp;tbnid=pI-Sk3ft4dKhIM:&amp;tbnh=49&amp;tbnw=106&amp;prev=/images%3Fq%3Dtriangle%2Bmethod%2Bof%2Bvector%2Baddition%26ndsp%3D18%26hl%3Den%26sa%3DN%26start%3D72%26um%3D1"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smtClean="0"/>
              <a:t>Lecture # 1 </a:t>
            </a:r>
          </a:p>
        </p:txBody>
      </p:sp>
      <p:sp>
        <p:nvSpPr>
          <p:cNvPr id="3075" name="Rectangle 3"/>
          <p:cNvSpPr>
            <a:spLocks noGrp="1" noChangeArrowheads="1"/>
          </p:cNvSpPr>
          <p:nvPr>
            <p:ph type="subTitle" idx="1"/>
          </p:nvPr>
        </p:nvSpPr>
        <p:spPr/>
        <p:txBody>
          <a:bodyPr/>
          <a:lstStyle/>
          <a:p>
            <a:pPr algn="ctr" eaLnBrk="1" hangingPunct="1"/>
            <a:r>
              <a:rPr lang="en-US" altLang="en-US" smtClean="0"/>
              <a:t>Vector Operation</a:t>
            </a:r>
          </a:p>
        </p:txBody>
      </p:sp>
      <p:sp>
        <p:nvSpPr>
          <p:cNvPr id="3076" name="Slide Number Placeholder 3"/>
          <p:cNvSpPr>
            <a:spLocks noGrp="1"/>
          </p:cNvSpPr>
          <p:nvPr>
            <p:ph type="sldNum" sz="quarter" idx="12"/>
          </p:nvPr>
        </p:nvSpPr>
        <p:spPr>
          <a:noFill/>
        </p:spPr>
        <p:txBody>
          <a:bodyPr/>
          <a:lstStyle/>
          <a:p>
            <a:fld id="{04501DB7-4670-4541-9CE7-0CAB7FF577B6}" type="slidenum">
              <a:rPr lang="en-US" altLang="en-US" smtClean="0"/>
              <a:pPr/>
              <a:t>1</a:t>
            </a:fld>
            <a:endParaRPr lang="en-US" altLang="en-US" smtClean="0"/>
          </a:p>
        </p:txBody>
      </p:sp>
      <p:sp>
        <p:nvSpPr>
          <p:cNvPr id="3077" name="Date Placeholder 3"/>
          <p:cNvSpPr>
            <a:spLocks noGrp="1"/>
          </p:cNvSpPr>
          <p:nvPr>
            <p:ph type="dt" sz="quarter" idx="10"/>
          </p:nvPr>
        </p:nvSpPr>
        <p:spPr>
          <a:xfrm>
            <a:off x="228600" y="6172200"/>
            <a:ext cx="2133600" cy="476250"/>
          </a:xfrm>
          <a:noFill/>
        </p:spPr>
        <p:txBody>
          <a:bodyPr/>
          <a:lstStyle/>
          <a:p>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62200" y="1066800"/>
            <a:ext cx="4038600" cy="609600"/>
          </a:xfrm>
        </p:spPr>
        <p:txBody>
          <a:bodyPr/>
          <a:lstStyle/>
          <a:p>
            <a:pPr algn="ctr" eaLnBrk="1" hangingPunct="1"/>
            <a:r>
              <a:rPr lang="en-US" altLang="en-US" sz="2400" b="1" smtClean="0">
                <a:solidFill>
                  <a:srgbClr val="FF0000"/>
                </a:solidFill>
              </a:rPr>
              <a:t>VECTOR  OPERATIONS</a:t>
            </a:r>
            <a:r>
              <a:rPr lang="en-US" altLang="en-US" smtClean="0">
                <a:solidFill>
                  <a:srgbClr val="FF0000"/>
                </a:solidFill>
              </a:rPr>
              <a:t> </a:t>
            </a:r>
            <a:endParaRPr lang="en-US" altLang="en-US" sz="2400" b="1" smtClean="0">
              <a:solidFill>
                <a:srgbClr val="FF0000"/>
              </a:solidFill>
            </a:endParaRPr>
          </a:p>
        </p:txBody>
      </p:sp>
      <p:sp>
        <p:nvSpPr>
          <p:cNvPr id="12291" name="AutoShape 8">
            <a:hlinkClick r:id="" action="ppaction://hlinkshowjump?jump=nextslide" highlightClick="1"/>
          </p:cNvPr>
          <p:cNvSpPr>
            <a:spLocks noChangeArrowheads="1"/>
          </p:cNvSpPr>
          <p:nvPr/>
        </p:nvSpPr>
        <p:spPr bwMode="auto">
          <a:xfrm>
            <a:off x="8382000" y="6096000"/>
            <a:ext cx="304800" cy="304800"/>
          </a:xfrm>
          <a:prstGeom prst="actionButtonForwardNext">
            <a:avLst/>
          </a:prstGeom>
          <a:solidFill>
            <a:schemeClr val="accent1"/>
          </a:solidFill>
          <a:ln w="9525">
            <a:solidFill>
              <a:schemeClr val="tx1"/>
            </a:solidFill>
            <a:miter lim="800000"/>
            <a:headEnd/>
            <a:tailEnd/>
          </a:ln>
        </p:spPr>
        <p:txBody>
          <a:bodyPr wrap="none" anchor="ctr"/>
          <a:lstStyle/>
          <a:p>
            <a:endParaRPr lang="en-US" altLang="en-US"/>
          </a:p>
        </p:txBody>
      </p:sp>
      <p:sp>
        <p:nvSpPr>
          <p:cNvPr id="12292" name="AutoShape 9">
            <a:hlinkClick r:id="" action="ppaction://hlinkshowjump?jump=previousslide" highlightClick="1"/>
          </p:cNvPr>
          <p:cNvSpPr>
            <a:spLocks noChangeArrowheads="1"/>
          </p:cNvSpPr>
          <p:nvPr/>
        </p:nvSpPr>
        <p:spPr bwMode="auto">
          <a:xfrm>
            <a:off x="8077200" y="6096000"/>
            <a:ext cx="304800" cy="304800"/>
          </a:xfrm>
          <a:prstGeom prst="actionButtonBackPrevious">
            <a:avLst/>
          </a:prstGeom>
          <a:solidFill>
            <a:schemeClr val="accent1"/>
          </a:solidFill>
          <a:ln w="9525">
            <a:solidFill>
              <a:schemeClr val="tx1"/>
            </a:solidFill>
            <a:miter lim="800000"/>
            <a:headEnd/>
            <a:tailEnd/>
          </a:ln>
        </p:spPr>
        <p:txBody>
          <a:bodyPr wrap="none" anchor="ctr"/>
          <a:lstStyle/>
          <a:p>
            <a:endParaRPr lang="en-US" altLang="en-US"/>
          </a:p>
        </p:txBody>
      </p:sp>
      <p:grpSp>
        <p:nvGrpSpPr>
          <p:cNvPr id="2" name="Group 12"/>
          <p:cNvGrpSpPr>
            <a:grpSpLocks/>
          </p:cNvGrpSpPr>
          <p:nvPr/>
        </p:nvGrpSpPr>
        <p:grpSpPr bwMode="auto">
          <a:xfrm>
            <a:off x="1066800" y="2286000"/>
            <a:ext cx="7620000" cy="2590800"/>
            <a:chOff x="672" y="1440"/>
            <a:chExt cx="4800" cy="1632"/>
          </a:xfrm>
        </p:grpSpPr>
        <p:sp>
          <p:nvSpPr>
            <p:cNvPr id="12295" name="Text Box 10"/>
            <p:cNvSpPr txBox="1">
              <a:spLocks noChangeArrowheads="1"/>
            </p:cNvSpPr>
            <p:nvPr/>
          </p:nvSpPr>
          <p:spPr bwMode="auto">
            <a:xfrm>
              <a:off x="3360" y="1776"/>
              <a:ext cx="2112" cy="633"/>
            </a:xfrm>
            <a:prstGeom prst="rect">
              <a:avLst/>
            </a:prstGeom>
            <a:noFill/>
            <a:ln w="9525">
              <a:noFill/>
              <a:miter lim="800000"/>
              <a:headEnd/>
              <a:tailEnd/>
            </a:ln>
          </p:spPr>
          <p:txBody>
            <a:bodyPr>
              <a:spAutoFit/>
            </a:bodyPr>
            <a:lstStyle/>
            <a:p>
              <a:pPr>
                <a:spcBef>
                  <a:spcPct val="50000"/>
                </a:spcBef>
              </a:pPr>
              <a:r>
                <a:rPr lang="en-US" altLang="en-US"/>
                <a:t>Scalar Multiplication </a:t>
              </a:r>
            </a:p>
            <a:p>
              <a:pPr>
                <a:spcBef>
                  <a:spcPct val="50000"/>
                </a:spcBef>
              </a:pPr>
              <a:r>
                <a:rPr lang="en-US" altLang="en-US"/>
                <a:t>and Division</a:t>
              </a:r>
            </a:p>
          </p:txBody>
        </p:sp>
        <p:pic>
          <p:nvPicPr>
            <p:cNvPr id="12296" name="Picture 11" descr="7_fig2_3"/>
            <p:cNvPicPr>
              <a:picLocks noChangeAspect="1" noChangeArrowheads="1"/>
            </p:cNvPicPr>
            <p:nvPr/>
          </p:nvPicPr>
          <p:blipFill>
            <a:blip r:embed="rId3">
              <a:lum bright="-12000" contrast="12000"/>
            </a:blip>
            <a:srcRect/>
            <a:stretch>
              <a:fillRect/>
            </a:stretch>
          </p:blipFill>
          <p:spPr bwMode="auto">
            <a:xfrm>
              <a:off x="672" y="1440"/>
              <a:ext cx="2544" cy="1632"/>
            </a:xfrm>
            <a:prstGeom prst="rect">
              <a:avLst/>
            </a:prstGeom>
            <a:noFill/>
            <a:ln w="9525">
              <a:noFill/>
              <a:miter lim="800000"/>
              <a:headEnd/>
              <a:tailEnd/>
            </a:ln>
          </p:spPr>
        </p:pic>
      </p:grpSp>
      <p:sp>
        <p:nvSpPr>
          <p:cNvPr id="12294" name="Slide Number Placeholder 7"/>
          <p:cNvSpPr>
            <a:spLocks noGrp="1"/>
          </p:cNvSpPr>
          <p:nvPr>
            <p:ph type="sldNum" sz="quarter" idx="12"/>
          </p:nvPr>
        </p:nvSpPr>
        <p:spPr>
          <a:noFill/>
        </p:spPr>
        <p:txBody>
          <a:bodyPr/>
          <a:lstStyle/>
          <a:p>
            <a:fld id="{D6C0C84F-3AD9-4A3F-93CA-78C3AC982106}" type="slidenum">
              <a:rPr lang="en-US" altLang="en-US" smtClean="0"/>
              <a:pPr/>
              <a:t>10</a:t>
            </a:fld>
            <a:endParaRPr lang="en-US" alt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Vector Addition</a:t>
            </a:r>
          </a:p>
        </p:txBody>
      </p:sp>
      <p:sp>
        <p:nvSpPr>
          <p:cNvPr id="13315" name="Rectangle 3"/>
          <p:cNvSpPr>
            <a:spLocks noGrp="1" noChangeArrowheads="1"/>
          </p:cNvSpPr>
          <p:nvPr>
            <p:ph type="body" sz="half" idx="1"/>
          </p:nvPr>
        </p:nvSpPr>
        <p:spPr/>
        <p:txBody>
          <a:bodyPr/>
          <a:lstStyle/>
          <a:p>
            <a:pPr eaLnBrk="1" hangingPunct="1"/>
            <a:r>
              <a:rPr lang="en-US" altLang="en-US" sz="2800" smtClean="0"/>
              <a:t>The addition of two vectors results in a resultant vector (</a:t>
            </a:r>
            <a:r>
              <a:rPr lang="en-US" altLang="en-US" sz="2800" b="1" smtClean="0"/>
              <a:t>P</a:t>
            </a:r>
            <a:r>
              <a:rPr lang="en-US" altLang="en-US" sz="2800" smtClean="0"/>
              <a:t>+</a:t>
            </a:r>
            <a:r>
              <a:rPr lang="en-US" altLang="en-US" sz="2800" b="1" smtClean="0"/>
              <a:t>Q</a:t>
            </a:r>
            <a:r>
              <a:rPr lang="en-US" altLang="en-US" sz="2800" smtClean="0"/>
              <a:t>=</a:t>
            </a:r>
            <a:r>
              <a:rPr lang="en-US" altLang="en-US" sz="2800" b="1" smtClean="0"/>
              <a:t>R</a:t>
            </a:r>
            <a:r>
              <a:rPr lang="en-US" altLang="en-US" sz="2800" smtClean="0"/>
              <a:t>) where </a:t>
            </a:r>
            <a:r>
              <a:rPr lang="en-US" altLang="en-US" sz="2800" b="1" smtClean="0"/>
              <a:t>R</a:t>
            </a:r>
            <a:r>
              <a:rPr lang="en-US" altLang="en-US" sz="2800" smtClean="0"/>
              <a:t> is a vector pointing from the starting point of </a:t>
            </a:r>
            <a:r>
              <a:rPr lang="en-US" altLang="en-US" sz="2800" b="1" smtClean="0"/>
              <a:t>P</a:t>
            </a:r>
            <a:r>
              <a:rPr lang="en-US" altLang="en-US" sz="2800" smtClean="0"/>
              <a:t> to the ending point of </a:t>
            </a:r>
            <a:r>
              <a:rPr lang="en-US" altLang="en-US" sz="2800" b="1" smtClean="0"/>
              <a:t>Q</a:t>
            </a:r>
            <a:r>
              <a:rPr lang="en-US" altLang="en-US" sz="2800" smtClean="0"/>
              <a:t>.</a:t>
            </a:r>
          </a:p>
          <a:p>
            <a:pPr eaLnBrk="1" hangingPunct="1">
              <a:buFont typeface="Wingdings" pitchFamily="2" charset="2"/>
              <a:buNone/>
            </a:pPr>
            <a:endParaRPr lang="en-US" altLang="en-US" sz="2800" smtClean="0"/>
          </a:p>
        </p:txBody>
      </p:sp>
      <p:pic>
        <p:nvPicPr>
          <p:cNvPr id="13316" name="Picture 5" descr="02_07"/>
          <p:cNvPicPr>
            <a:picLocks noChangeAspect="1" noChangeArrowheads="1"/>
          </p:cNvPicPr>
          <p:nvPr>
            <p:ph sz="half" idx="2"/>
          </p:nvPr>
        </p:nvPicPr>
        <p:blipFill>
          <a:blip r:embed="rId2"/>
          <a:srcRect r="885" b="1085"/>
          <a:stretch>
            <a:fillRect/>
          </a:stretch>
        </p:blipFill>
        <p:spPr>
          <a:xfrm>
            <a:off x="5230813" y="2516188"/>
            <a:ext cx="2846387" cy="2894012"/>
          </a:xfrm>
          <a:noFill/>
        </p:spPr>
      </p:pic>
      <p:sp>
        <p:nvSpPr>
          <p:cNvPr id="13317" name="Text Box 7"/>
          <p:cNvSpPr txBox="1">
            <a:spLocks noChangeArrowheads="1"/>
          </p:cNvSpPr>
          <p:nvPr/>
        </p:nvSpPr>
        <p:spPr bwMode="auto">
          <a:xfrm>
            <a:off x="7086600" y="2971800"/>
            <a:ext cx="1905000" cy="366713"/>
          </a:xfrm>
          <a:prstGeom prst="rect">
            <a:avLst/>
          </a:prstGeom>
          <a:noFill/>
          <a:ln w="9525">
            <a:noFill/>
            <a:miter lim="800000"/>
            <a:headEnd/>
            <a:tailEnd/>
          </a:ln>
        </p:spPr>
        <p:txBody>
          <a:bodyPr>
            <a:spAutoFit/>
          </a:bodyPr>
          <a:lstStyle/>
          <a:p>
            <a:pPr>
              <a:spcBef>
                <a:spcPct val="50000"/>
              </a:spcBef>
            </a:pPr>
            <a:r>
              <a:rPr lang="en-US" altLang="en-US" b="1"/>
              <a:t>Resultant Vector</a:t>
            </a:r>
          </a:p>
        </p:txBody>
      </p:sp>
      <p:sp>
        <p:nvSpPr>
          <p:cNvPr id="13318" name="Line 8"/>
          <p:cNvSpPr>
            <a:spLocks noChangeShapeType="1"/>
          </p:cNvSpPr>
          <p:nvPr/>
        </p:nvSpPr>
        <p:spPr bwMode="auto">
          <a:xfrm flipH="1" flipV="1">
            <a:off x="6781800" y="3200400"/>
            <a:ext cx="381000" cy="76200"/>
          </a:xfrm>
          <a:prstGeom prst="line">
            <a:avLst/>
          </a:prstGeom>
          <a:noFill/>
          <a:ln w="25400">
            <a:solidFill>
              <a:schemeClr val="tx1"/>
            </a:solidFill>
            <a:round/>
            <a:headEnd/>
            <a:tailEnd type="triangle" w="med" len="med"/>
          </a:ln>
        </p:spPr>
        <p:txBody>
          <a:bodyPr/>
          <a:lstStyle/>
          <a:p>
            <a:endParaRPr lang="en-US"/>
          </a:p>
        </p:txBody>
      </p:sp>
      <p:sp>
        <p:nvSpPr>
          <p:cNvPr id="13319" name="Line 9"/>
          <p:cNvSpPr>
            <a:spLocks noChangeShapeType="1"/>
          </p:cNvSpPr>
          <p:nvPr/>
        </p:nvSpPr>
        <p:spPr bwMode="auto">
          <a:xfrm>
            <a:off x="7162800" y="3276600"/>
            <a:ext cx="228600" cy="685800"/>
          </a:xfrm>
          <a:prstGeom prst="line">
            <a:avLst/>
          </a:prstGeom>
          <a:noFill/>
          <a:ln w="25400">
            <a:solidFill>
              <a:schemeClr val="tx1"/>
            </a:solidFill>
            <a:round/>
            <a:headEnd/>
            <a:tailEnd type="triangle" w="med" len="med"/>
          </a:ln>
        </p:spPr>
        <p:txBody>
          <a:bodyPr/>
          <a:lstStyle/>
          <a:p>
            <a:endParaRPr lang="en-US"/>
          </a:p>
        </p:txBody>
      </p:sp>
      <p:sp>
        <p:nvSpPr>
          <p:cNvPr id="13320" name="Slide Number Placeholder 7"/>
          <p:cNvSpPr>
            <a:spLocks noGrp="1"/>
          </p:cNvSpPr>
          <p:nvPr>
            <p:ph type="sldNum" sz="quarter" idx="12"/>
          </p:nvPr>
        </p:nvSpPr>
        <p:spPr>
          <a:noFill/>
        </p:spPr>
        <p:txBody>
          <a:bodyPr/>
          <a:lstStyle/>
          <a:p>
            <a:fld id="{F80979BF-904B-4E6D-BB55-228542890180}" type="slidenum">
              <a:rPr lang="en-US" altLang="en-US" smtClean="0"/>
              <a:pPr/>
              <a:t>11</a:t>
            </a:fld>
            <a:endParaRPr lang="en-US" alt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Parallelogram Law </a:t>
            </a:r>
          </a:p>
        </p:txBody>
      </p:sp>
      <p:sp>
        <p:nvSpPr>
          <p:cNvPr id="14339" name="Rectangle 4"/>
          <p:cNvSpPr>
            <a:spLocks noGrp="1" noChangeArrowheads="1"/>
          </p:cNvSpPr>
          <p:nvPr>
            <p:ph type="body" sz="half" idx="1"/>
          </p:nvPr>
        </p:nvSpPr>
        <p:spPr/>
        <p:txBody>
          <a:bodyPr/>
          <a:lstStyle/>
          <a:p>
            <a:pPr eaLnBrk="1" hangingPunct="1"/>
            <a:r>
              <a:rPr lang="en-US" altLang="en-US" sz="2800" smtClean="0"/>
              <a:t>By drawing construction lines parallel to the vectors, the resultant vector goes from the point of origin to the intersection of the construction lines</a:t>
            </a:r>
          </a:p>
        </p:txBody>
      </p:sp>
      <p:pic>
        <p:nvPicPr>
          <p:cNvPr id="14340" name="Picture 6" descr="02_02"/>
          <p:cNvPicPr>
            <a:picLocks noChangeAspect="1" noChangeArrowheads="1"/>
          </p:cNvPicPr>
          <p:nvPr>
            <p:ph sz="half" idx="2"/>
          </p:nvPr>
        </p:nvPicPr>
        <p:blipFill>
          <a:blip r:embed="rId2"/>
          <a:srcRect l="139" t="31200" r="139" b="37547"/>
          <a:stretch>
            <a:fillRect/>
          </a:stretch>
        </p:blipFill>
        <p:spPr>
          <a:xfrm>
            <a:off x="4724400" y="1981200"/>
            <a:ext cx="3962400" cy="3170238"/>
          </a:xfrm>
          <a:noFill/>
        </p:spPr>
      </p:pic>
      <p:sp>
        <p:nvSpPr>
          <p:cNvPr id="14341" name="Slide Number Placeholder 4"/>
          <p:cNvSpPr>
            <a:spLocks noGrp="1"/>
          </p:cNvSpPr>
          <p:nvPr>
            <p:ph type="sldNum" sz="quarter" idx="12"/>
          </p:nvPr>
        </p:nvSpPr>
        <p:spPr>
          <a:noFill/>
        </p:spPr>
        <p:txBody>
          <a:bodyPr/>
          <a:lstStyle/>
          <a:p>
            <a:fld id="{9D7B4162-6C83-4DE9-9151-44FBE975D047}" type="slidenum">
              <a:rPr lang="en-US" altLang="en-US" smtClean="0"/>
              <a:pPr/>
              <a:t>12</a:t>
            </a:fld>
            <a:endParaRPr lang="en-US" alt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9"/>
          <p:cNvSpPr>
            <a:spLocks noGrp="1" noChangeArrowheads="1"/>
          </p:cNvSpPr>
          <p:nvPr>
            <p:ph type="title"/>
          </p:nvPr>
        </p:nvSpPr>
        <p:spPr/>
        <p:txBody>
          <a:bodyPr/>
          <a:lstStyle/>
          <a:p>
            <a:pPr eaLnBrk="1" hangingPunct="1"/>
            <a:r>
              <a:rPr lang="en-US" altLang="en-US" smtClean="0"/>
              <a:t>Triangle Method </a:t>
            </a:r>
          </a:p>
        </p:txBody>
      </p:sp>
      <p:sp>
        <p:nvSpPr>
          <p:cNvPr id="15363" name="Rectangle 10"/>
          <p:cNvSpPr>
            <a:spLocks noGrp="1" noChangeArrowheads="1"/>
          </p:cNvSpPr>
          <p:nvPr>
            <p:ph type="body" sz="half" idx="1"/>
          </p:nvPr>
        </p:nvSpPr>
        <p:spPr/>
        <p:txBody>
          <a:bodyPr/>
          <a:lstStyle/>
          <a:p>
            <a:pPr eaLnBrk="1" hangingPunct="1"/>
            <a:r>
              <a:rPr lang="en-US" altLang="en-US" smtClean="0"/>
              <a:t>Place the tail of </a:t>
            </a:r>
            <a:r>
              <a:rPr lang="en-US" altLang="en-US" b="1" smtClean="0"/>
              <a:t>B</a:t>
            </a:r>
            <a:r>
              <a:rPr lang="en-US" altLang="en-US" smtClean="0"/>
              <a:t> to the head of </a:t>
            </a:r>
            <a:r>
              <a:rPr lang="en-US" altLang="en-US" b="1" smtClean="0"/>
              <a:t>A</a:t>
            </a:r>
            <a:r>
              <a:rPr lang="en-US" altLang="en-US" smtClean="0"/>
              <a:t>. The Resultant (</a:t>
            </a:r>
            <a:r>
              <a:rPr lang="en-US" altLang="en-US" b="1" smtClean="0"/>
              <a:t>R</a:t>
            </a:r>
            <a:r>
              <a:rPr lang="en-US" altLang="en-US" smtClean="0"/>
              <a:t>) can be found by connecting the Tail of </a:t>
            </a:r>
            <a:r>
              <a:rPr lang="en-US" altLang="en-US" b="1" smtClean="0"/>
              <a:t>A</a:t>
            </a:r>
            <a:r>
              <a:rPr lang="en-US" altLang="en-US" smtClean="0"/>
              <a:t> to the Head of </a:t>
            </a:r>
            <a:r>
              <a:rPr lang="en-US" altLang="en-US" b="1" smtClean="0"/>
              <a:t>B</a:t>
            </a:r>
            <a:r>
              <a:rPr lang="en-US" altLang="en-US" smtClean="0"/>
              <a:t>. This forms the third leg of the triangle and the resultant vector. </a:t>
            </a:r>
          </a:p>
        </p:txBody>
      </p:sp>
      <p:sp>
        <p:nvSpPr>
          <p:cNvPr id="15364" name="Rectangle 11"/>
          <p:cNvSpPr>
            <a:spLocks noGrp="1" noChangeArrowheads="1"/>
          </p:cNvSpPr>
          <p:nvPr>
            <p:ph type="body" sz="half" idx="2"/>
          </p:nvPr>
        </p:nvSpPr>
        <p:spPr/>
        <p:txBody>
          <a:bodyPr/>
          <a:lstStyle/>
          <a:p>
            <a:pPr eaLnBrk="1" hangingPunct="1">
              <a:buFont typeface="Wingdings" pitchFamily="2" charset="2"/>
              <a:buNone/>
            </a:pPr>
            <a:r>
              <a:rPr lang="en-US" altLang="en-US" smtClean="0"/>
              <a:t> </a:t>
            </a:r>
          </a:p>
        </p:txBody>
      </p:sp>
      <p:pic>
        <p:nvPicPr>
          <p:cNvPr id="15365" name="Picture 15" descr="tiptotail_2">
            <a:hlinkClick r:id="rId2"/>
          </p:cNvPr>
          <p:cNvPicPr>
            <a:picLocks noChangeAspect="1" noChangeArrowheads="1"/>
          </p:cNvPicPr>
          <p:nvPr/>
        </p:nvPicPr>
        <p:blipFill>
          <a:blip r:embed="rId3"/>
          <a:srcRect/>
          <a:stretch>
            <a:fillRect/>
          </a:stretch>
        </p:blipFill>
        <p:spPr bwMode="auto">
          <a:xfrm>
            <a:off x="4495800" y="2590800"/>
            <a:ext cx="4191000" cy="1936750"/>
          </a:xfrm>
          <a:prstGeom prst="rect">
            <a:avLst/>
          </a:prstGeom>
          <a:noFill/>
          <a:ln w="9525">
            <a:noFill/>
            <a:miter lim="800000"/>
            <a:headEnd/>
            <a:tailEnd/>
          </a:ln>
        </p:spPr>
      </p:pic>
      <p:sp>
        <p:nvSpPr>
          <p:cNvPr id="15366" name="Text Box 16"/>
          <p:cNvSpPr txBox="1">
            <a:spLocks noChangeArrowheads="1"/>
          </p:cNvSpPr>
          <p:nvPr/>
        </p:nvSpPr>
        <p:spPr bwMode="auto">
          <a:xfrm>
            <a:off x="5029200" y="2971800"/>
            <a:ext cx="381000" cy="366713"/>
          </a:xfrm>
          <a:prstGeom prst="rect">
            <a:avLst/>
          </a:prstGeom>
          <a:solidFill>
            <a:schemeClr val="bg1"/>
          </a:solidFill>
          <a:ln w="9525">
            <a:noFill/>
            <a:miter lim="800000"/>
            <a:headEnd/>
            <a:tailEnd/>
          </a:ln>
        </p:spPr>
        <p:txBody>
          <a:bodyPr>
            <a:spAutoFit/>
          </a:bodyPr>
          <a:lstStyle/>
          <a:p>
            <a:pPr>
              <a:spcBef>
                <a:spcPct val="50000"/>
              </a:spcBef>
            </a:pPr>
            <a:r>
              <a:rPr lang="en-US" altLang="en-US" b="1"/>
              <a:t>A</a:t>
            </a:r>
          </a:p>
        </p:txBody>
      </p:sp>
      <p:sp>
        <p:nvSpPr>
          <p:cNvPr id="15367" name="Text Box 17"/>
          <p:cNvSpPr txBox="1">
            <a:spLocks noChangeArrowheads="1"/>
          </p:cNvSpPr>
          <p:nvPr/>
        </p:nvSpPr>
        <p:spPr bwMode="auto">
          <a:xfrm>
            <a:off x="7543800" y="2590800"/>
            <a:ext cx="381000" cy="366713"/>
          </a:xfrm>
          <a:prstGeom prst="rect">
            <a:avLst/>
          </a:prstGeom>
          <a:solidFill>
            <a:schemeClr val="bg1"/>
          </a:solidFill>
          <a:ln w="9525">
            <a:noFill/>
            <a:miter lim="800000"/>
            <a:headEnd/>
            <a:tailEnd/>
          </a:ln>
        </p:spPr>
        <p:txBody>
          <a:bodyPr>
            <a:spAutoFit/>
          </a:bodyPr>
          <a:lstStyle/>
          <a:p>
            <a:pPr>
              <a:spcBef>
                <a:spcPct val="50000"/>
              </a:spcBef>
            </a:pPr>
            <a:r>
              <a:rPr lang="en-US" altLang="en-US" b="1"/>
              <a:t>B</a:t>
            </a:r>
          </a:p>
        </p:txBody>
      </p:sp>
      <p:sp>
        <p:nvSpPr>
          <p:cNvPr id="15368" name="Text Box 18"/>
          <p:cNvSpPr txBox="1">
            <a:spLocks noChangeArrowheads="1"/>
          </p:cNvSpPr>
          <p:nvPr/>
        </p:nvSpPr>
        <p:spPr bwMode="auto">
          <a:xfrm>
            <a:off x="6248400" y="4114800"/>
            <a:ext cx="990600" cy="366713"/>
          </a:xfrm>
          <a:prstGeom prst="rect">
            <a:avLst/>
          </a:prstGeom>
          <a:solidFill>
            <a:schemeClr val="bg1"/>
          </a:solidFill>
          <a:ln w="9525">
            <a:noFill/>
            <a:miter lim="800000"/>
            <a:headEnd/>
            <a:tailEnd/>
          </a:ln>
        </p:spPr>
        <p:txBody>
          <a:bodyPr>
            <a:spAutoFit/>
          </a:bodyPr>
          <a:lstStyle/>
          <a:p>
            <a:pPr>
              <a:spcBef>
                <a:spcPct val="50000"/>
              </a:spcBef>
            </a:pPr>
            <a:r>
              <a:rPr lang="en-US" altLang="en-US" b="1"/>
              <a:t>A + B</a:t>
            </a:r>
          </a:p>
        </p:txBody>
      </p:sp>
      <p:sp>
        <p:nvSpPr>
          <p:cNvPr id="15369" name="Slide Number Placeholder 8"/>
          <p:cNvSpPr>
            <a:spLocks noGrp="1"/>
          </p:cNvSpPr>
          <p:nvPr>
            <p:ph type="sldNum" sz="quarter" idx="12"/>
          </p:nvPr>
        </p:nvSpPr>
        <p:spPr>
          <a:noFill/>
        </p:spPr>
        <p:txBody>
          <a:bodyPr/>
          <a:lstStyle/>
          <a:p>
            <a:fld id="{F5AE8262-BCFC-41E9-B9B4-4CECAF1F149C}" type="slidenum">
              <a:rPr lang="en-US" altLang="en-US" smtClean="0"/>
              <a:pPr/>
              <a:t>13</a:t>
            </a:fld>
            <a:endParaRPr lang="en-US" altLang="en-US" smtClean="0"/>
          </a:p>
        </p:txBody>
      </p:sp>
      <p:sp>
        <p:nvSpPr>
          <p:cNvPr id="15370" name="TextBox 1"/>
          <p:cNvSpPr txBox="1">
            <a:spLocks noChangeArrowheads="1"/>
          </p:cNvSpPr>
          <p:nvPr/>
        </p:nvSpPr>
        <p:spPr bwMode="auto">
          <a:xfrm>
            <a:off x="6019800" y="4572000"/>
            <a:ext cx="1447800" cy="381000"/>
          </a:xfrm>
          <a:prstGeom prst="rect">
            <a:avLst/>
          </a:prstGeom>
          <a:noFill/>
          <a:ln w="9525">
            <a:noFill/>
            <a:miter lim="800000"/>
            <a:headEnd/>
            <a:tailEnd/>
          </a:ln>
        </p:spPr>
        <p:txBody>
          <a:bodyPr>
            <a:spAutoFit/>
          </a:bodyPr>
          <a:lstStyle/>
          <a:p>
            <a:r>
              <a:rPr lang="en-US" altLang="en-US"/>
              <a:t>Resultant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381000"/>
            <a:ext cx="7772400" cy="838200"/>
          </a:xfrm>
        </p:spPr>
        <p:txBody>
          <a:bodyPr/>
          <a:lstStyle/>
          <a:p>
            <a:pPr eaLnBrk="1" hangingPunct="1"/>
            <a:r>
              <a:rPr lang="en-US" altLang="en-US" sz="2400" b="1" smtClean="0">
                <a:solidFill>
                  <a:srgbClr val="00FF00"/>
                </a:solidFill>
              </a:rPr>
              <a:t>         </a:t>
            </a:r>
            <a:r>
              <a:rPr lang="en-US" altLang="en-US" sz="1800" b="1" smtClean="0">
                <a:solidFill>
                  <a:srgbClr val="FF0000"/>
                </a:solidFill>
              </a:rPr>
              <a:t>Summary: VECTOR ADDITION USING EITHER THE</a:t>
            </a:r>
            <a:br>
              <a:rPr lang="en-US" altLang="en-US" sz="1800" b="1" smtClean="0">
                <a:solidFill>
                  <a:srgbClr val="FF0000"/>
                </a:solidFill>
              </a:rPr>
            </a:br>
            <a:r>
              <a:rPr lang="en-US" altLang="en-US" sz="1800" b="1" smtClean="0">
                <a:solidFill>
                  <a:srgbClr val="FF0000"/>
                </a:solidFill>
              </a:rPr>
              <a:t>            PARALLELOGRAM LAW OR TRIANGLE</a:t>
            </a:r>
          </a:p>
        </p:txBody>
      </p:sp>
      <p:sp>
        <p:nvSpPr>
          <p:cNvPr id="81923" name="Text Box 3"/>
          <p:cNvSpPr txBox="1">
            <a:spLocks noChangeArrowheads="1"/>
          </p:cNvSpPr>
          <p:nvPr/>
        </p:nvSpPr>
        <p:spPr bwMode="auto">
          <a:xfrm>
            <a:off x="914400" y="2667000"/>
            <a:ext cx="2592388" cy="457200"/>
          </a:xfrm>
          <a:prstGeom prst="rect">
            <a:avLst/>
          </a:prstGeom>
          <a:noFill/>
          <a:ln w="9525">
            <a:noFill/>
            <a:miter lim="800000"/>
            <a:headEnd/>
            <a:tailEnd/>
          </a:ln>
        </p:spPr>
        <p:txBody>
          <a:bodyPr wrap="none">
            <a:spAutoFit/>
          </a:bodyPr>
          <a:lstStyle/>
          <a:p>
            <a:pPr>
              <a:spcBef>
                <a:spcPct val="50000"/>
              </a:spcBef>
            </a:pPr>
            <a:r>
              <a:rPr lang="en-US" altLang="en-US"/>
              <a:t>Parallelogram Law:</a:t>
            </a:r>
          </a:p>
        </p:txBody>
      </p:sp>
      <p:sp>
        <p:nvSpPr>
          <p:cNvPr id="81924" name="Text Box 4"/>
          <p:cNvSpPr txBox="1">
            <a:spLocks noChangeArrowheads="1"/>
          </p:cNvSpPr>
          <p:nvPr/>
        </p:nvSpPr>
        <p:spPr bwMode="auto">
          <a:xfrm>
            <a:off x="914400" y="4876800"/>
            <a:ext cx="2971800" cy="830263"/>
          </a:xfrm>
          <a:prstGeom prst="rect">
            <a:avLst/>
          </a:prstGeom>
          <a:noFill/>
          <a:ln w="9525">
            <a:noFill/>
            <a:miter lim="800000"/>
            <a:headEnd/>
            <a:tailEnd/>
          </a:ln>
        </p:spPr>
        <p:txBody>
          <a:bodyPr>
            <a:spAutoFit/>
          </a:bodyPr>
          <a:lstStyle/>
          <a:p>
            <a:r>
              <a:rPr lang="en-US" altLang="en-US"/>
              <a:t> Triangle method      (always ‘tip to tail’): </a:t>
            </a:r>
          </a:p>
        </p:txBody>
      </p:sp>
      <p:sp>
        <p:nvSpPr>
          <p:cNvPr id="16389" name="AutoShape 12">
            <a:hlinkClick r:id="" action="ppaction://hlinkshowjump?jump=nextslide" highlightClick="1"/>
          </p:cNvPr>
          <p:cNvSpPr>
            <a:spLocks noChangeArrowheads="1"/>
          </p:cNvSpPr>
          <p:nvPr/>
        </p:nvSpPr>
        <p:spPr bwMode="auto">
          <a:xfrm>
            <a:off x="8382000" y="6096000"/>
            <a:ext cx="304800" cy="304800"/>
          </a:xfrm>
          <a:prstGeom prst="actionButtonForwardNext">
            <a:avLst/>
          </a:prstGeom>
          <a:solidFill>
            <a:schemeClr val="accent1"/>
          </a:solidFill>
          <a:ln w="9525">
            <a:solidFill>
              <a:schemeClr val="tx1"/>
            </a:solidFill>
            <a:miter lim="800000"/>
            <a:headEnd/>
            <a:tailEnd/>
          </a:ln>
        </p:spPr>
        <p:txBody>
          <a:bodyPr wrap="none" anchor="ctr"/>
          <a:lstStyle/>
          <a:p>
            <a:endParaRPr lang="en-US" altLang="en-US"/>
          </a:p>
        </p:txBody>
      </p:sp>
      <p:sp>
        <p:nvSpPr>
          <p:cNvPr id="16390" name="AutoShape 13">
            <a:hlinkClick r:id="" action="ppaction://hlinkshowjump?jump=previousslide" highlightClick="1"/>
          </p:cNvPr>
          <p:cNvSpPr>
            <a:spLocks noChangeArrowheads="1"/>
          </p:cNvSpPr>
          <p:nvPr/>
        </p:nvSpPr>
        <p:spPr bwMode="auto">
          <a:xfrm>
            <a:off x="8077200" y="6096000"/>
            <a:ext cx="304800" cy="304800"/>
          </a:xfrm>
          <a:prstGeom prst="actionButtonBackPrevious">
            <a:avLst/>
          </a:prstGeom>
          <a:solidFill>
            <a:schemeClr val="accent1"/>
          </a:solidFill>
          <a:ln w="9525">
            <a:solidFill>
              <a:schemeClr val="tx1"/>
            </a:solidFill>
            <a:miter lim="800000"/>
            <a:headEnd/>
            <a:tailEnd/>
          </a:ln>
        </p:spPr>
        <p:txBody>
          <a:bodyPr wrap="none" anchor="ctr"/>
          <a:lstStyle/>
          <a:p>
            <a:endParaRPr lang="en-US" altLang="en-US"/>
          </a:p>
        </p:txBody>
      </p:sp>
      <p:pic>
        <p:nvPicPr>
          <p:cNvPr id="81937" name="Picture 17" descr="Fig 2-4ab"/>
          <p:cNvPicPr>
            <a:picLocks noChangeAspect="1" noChangeArrowheads="1"/>
          </p:cNvPicPr>
          <p:nvPr/>
        </p:nvPicPr>
        <p:blipFill>
          <a:blip r:embed="rId3"/>
          <a:srcRect t="11539" r="5154" b="25786"/>
          <a:stretch>
            <a:fillRect/>
          </a:stretch>
        </p:blipFill>
        <p:spPr bwMode="auto">
          <a:xfrm>
            <a:off x="4267200" y="2133600"/>
            <a:ext cx="3962400" cy="1630363"/>
          </a:xfrm>
          <a:prstGeom prst="rect">
            <a:avLst/>
          </a:prstGeom>
          <a:noFill/>
          <a:ln w="9525">
            <a:noFill/>
            <a:miter lim="800000"/>
            <a:headEnd/>
            <a:tailEnd/>
          </a:ln>
        </p:spPr>
      </p:pic>
      <p:pic>
        <p:nvPicPr>
          <p:cNvPr id="81938" name="Picture 18" descr="Fig 2-4cd"/>
          <p:cNvPicPr>
            <a:picLocks noChangeAspect="1" noChangeArrowheads="1"/>
          </p:cNvPicPr>
          <p:nvPr/>
        </p:nvPicPr>
        <p:blipFill>
          <a:blip r:embed="rId4"/>
          <a:srcRect b="26593"/>
          <a:stretch>
            <a:fillRect/>
          </a:stretch>
        </p:blipFill>
        <p:spPr bwMode="auto">
          <a:xfrm>
            <a:off x="4191000" y="4038600"/>
            <a:ext cx="3962400" cy="1905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3"/>
                                        </p:tgtEl>
                                        <p:attrNameLst>
                                          <p:attrName>style.visibility</p:attrName>
                                        </p:attrNameLst>
                                      </p:cBhvr>
                                      <p:to>
                                        <p:strVal val="visible"/>
                                      </p:to>
                                    </p:set>
                                    <p:anim calcmode="lin" valueType="num">
                                      <p:cBhvr additive="base">
                                        <p:cTn id="7" dur="500" fill="hold"/>
                                        <p:tgtEl>
                                          <p:spTgt spid="81923"/>
                                        </p:tgtEl>
                                        <p:attrNameLst>
                                          <p:attrName>ppt_x</p:attrName>
                                        </p:attrNameLst>
                                      </p:cBhvr>
                                      <p:tavLst>
                                        <p:tav tm="0">
                                          <p:val>
                                            <p:strVal val="0-#ppt_w/2"/>
                                          </p:val>
                                        </p:tav>
                                        <p:tav tm="100000">
                                          <p:val>
                                            <p:strVal val="#ppt_x"/>
                                          </p:val>
                                        </p:tav>
                                      </p:tavLst>
                                    </p:anim>
                                    <p:anim calcmode="lin" valueType="num">
                                      <p:cBhvr additive="base">
                                        <p:cTn id="8" dur="500" fill="hold"/>
                                        <p:tgtEl>
                                          <p:spTgt spid="819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37"/>
                                        </p:tgtEl>
                                        <p:attrNameLst>
                                          <p:attrName>style.visibility</p:attrName>
                                        </p:attrNameLst>
                                      </p:cBhvr>
                                      <p:to>
                                        <p:strVal val="visible"/>
                                      </p:to>
                                    </p:set>
                                    <p:anim calcmode="lin" valueType="num">
                                      <p:cBhvr additive="base">
                                        <p:cTn id="13" dur="500" fill="hold"/>
                                        <p:tgtEl>
                                          <p:spTgt spid="81937"/>
                                        </p:tgtEl>
                                        <p:attrNameLst>
                                          <p:attrName>ppt_x</p:attrName>
                                        </p:attrNameLst>
                                      </p:cBhvr>
                                      <p:tavLst>
                                        <p:tav tm="0">
                                          <p:val>
                                            <p:strVal val="#ppt_x"/>
                                          </p:val>
                                        </p:tav>
                                        <p:tav tm="100000">
                                          <p:val>
                                            <p:strVal val="#ppt_x"/>
                                          </p:val>
                                        </p:tav>
                                      </p:tavLst>
                                    </p:anim>
                                    <p:anim calcmode="lin" valueType="num">
                                      <p:cBhvr additive="base">
                                        <p:cTn id="14" dur="500" fill="hold"/>
                                        <p:tgtEl>
                                          <p:spTgt spid="8193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4"/>
                                        </p:tgtEl>
                                        <p:attrNameLst>
                                          <p:attrName>style.visibility</p:attrName>
                                        </p:attrNameLst>
                                      </p:cBhvr>
                                      <p:to>
                                        <p:strVal val="visible"/>
                                      </p:to>
                                    </p:set>
                                    <p:anim calcmode="lin" valueType="num">
                                      <p:cBhvr additive="base">
                                        <p:cTn id="19" dur="500" fill="hold"/>
                                        <p:tgtEl>
                                          <p:spTgt spid="81924"/>
                                        </p:tgtEl>
                                        <p:attrNameLst>
                                          <p:attrName>ppt_x</p:attrName>
                                        </p:attrNameLst>
                                      </p:cBhvr>
                                      <p:tavLst>
                                        <p:tav tm="0">
                                          <p:val>
                                            <p:strVal val="0-#ppt_w/2"/>
                                          </p:val>
                                        </p:tav>
                                        <p:tav tm="100000">
                                          <p:val>
                                            <p:strVal val="#ppt_x"/>
                                          </p:val>
                                        </p:tav>
                                      </p:tavLst>
                                    </p:anim>
                                    <p:anim calcmode="lin" valueType="num">
                                      <p:cBhvr additive="base">
                                        <p:cTn id="20" dur="500" fill="hold"/>
                                        <p:tgtEl>
                                          <p:spTgt spid="8192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1938"/>
                                        </p:tgtEl>
                                        <p:attrNameLst>
                                          <p:attrName>style.visibility</p:attrName>
                                        </p:attrNameLst>
                                      </p:cBhvr>
                                      <p:to>
                                        <p:strVal val="visible"/>
                                      </p:to>
                                    </p:set>
                                    <p:anim calcmode="lin" valueType="num">
                                      <p:cBhvr additive="base">
                                        <p:cTn id="25" dur="500" fill="hold"/>
                                        <p:tgtEl>
                                          <p:spTgt spid="81938"/>
                                        </p:tgtEl>
                                        <p:attrNameLst>
                                          <p:attrName>ppt_x</p:attrName>
                                        </p:attrNameLst>
                                      </p:cBhvr>
                                      <p:tavLst>
                                        <p:tav tm="0">
                                          <p:val>
                                            <p:strVal val="0-#ppt_w/2"/>
                                          </p:val>
                                        </p:tav>
                                        <p:tav tm="100000">
                                          <p:val>
                                            <p:strVal val="#ppt_x"/>
                                          </p:val>
                                        </p:tav>
                                      </p:tavLst>
                                    </p:anim>
                                    <p:anim calcmode="lin" valueType="num">
                                      <p:cBhvr additive="base">
                                        <p:cTn id="26" dur="500" fill="hold"/>
                                        <p:tgtEl>
                                          <p:spTgt spid="819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autoUpdateAnimBg="0"/>
      <p:bldP spid="8192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tLang="en-US" smtClean="0"/>
              <a:t>Example #1</a:t>
            </a:r>
          </a:p>
        </p:txBody>
      </p:sp>
      <p:sp>
        <p:nvSpPr>
          <p:cNvPr id="17411" name="Rectangle 5"/>
          <p:cNvSpPr>
            <a:spLocks noGrp="1" noChangeArrowheads="1"/>
          </p:cNvSpPr>
          <p:nvPr>
            <p:ph type="body" idx="1"/>
          </p:nvPr>
        </p:nvSpPr>
        <p:spPr/>
        <p:txBody>
          <a:bodyPr/>
          <a:lstStyle/>
          <a:p>
            <a:pPr eaLnBrk="1" hangingPunct="1"/>
            <a:r>
              <a:rPr lang="en-US" altLang="en-US" sz="2000" smtClean="0"/>
              <a:t>Triangle Method – Find Resultant (mag and direction)</a:t>
            </a:r>
          </a:p>
          <a:p>
            <a:pPr eaLnBrk="1" hangingPunct="1"/>
            <a:endParaRPr lang="en-US" altLang="en-US" smtClean="0"/>
          </a:p>
          <a:p>
            <a:pPr eaLnBrk="1" hangingPunct="1"/>
            <a:endParaRPr lang="en-US" altLang="en-US" smtClean="0"/>
          </a:p>
        </p:txBody>
      </p:sp>
      <p:sp>
        <p:nvSpPr>
          <p:cNvPr id="17412" name="Line 6"/>
          <p:cNvSpPr>
            <a:spLocks noChangeShapeType="1"/>
          </p:cNvSpPr>
          <p:nvPr/>
        </p:nvSpPr>
        <p:spPr bwMode="auto">
          <a:xfrm>
            <a:off x="3048000" y="2667000"/>
            <a:ext cx="0" cy="1905000"/>
          </a:xfrm>
          <a:prstGeom prst="line">
            <a:avLst/>
          </a:prstGeom>
          <a:noFill/>
          <a:ln w="9525">
            <a:solidFill>
              <a:schemeClr val="tx1"/>
            </a:solidFill>
            <a:round/>
            <a:headEnd/>
            <a:tailEnd/>
          </a:ln>
        </p:spPr>
        <p:txBody>
          <a:bodyPr/>
          <a:lstStyle/>
          <a:p>
            <a:endParaRPr lang="en-US"/>
          </a:p>
        </p:txBody>
      </p:sp>
      <p:sp>
        <p:nvSpPr>
          <p:cNvPr id="17413" name="Line 7"/>
          <p:cNvSpPr>
            <a:spLocks noChangeShapeType="1"/>
          </p:cNvSpPr>
          <p:nvPr/>
        </p:nvSpPr>
        <p:spPr bwMode="auto">
          <a:xfrm>
            <a:off x="1524000" y="4038600"/>
            <a:ext cx="4343400" cy="0"/>
          </a:xfrm>
          <a:prstGeom prst="line">
            <a:avLst/>
          </a:prstGeom>
          <a:noFill/>
          <a:ln w="9525">
            <a:solidFill>
              <a:schemeClr val="tx1"/>
            </a:solidFill>
            <a:round/>
            <a:headEnd/>
            <a:tailEnd/>
          </a:ln>
        </p:spPr>
        <p:txBody>
          <a:bodyPr/>
          <a:lstStyle/>
          <a:p>
            <a:endParaRPr lang="en-US"/>
          </a:p>
        </p:txBody>
      </p:sp>
      <p:sp>
        <p:nvSpPr>
          <p:cNvPr id="17414" name="Text Box 8"/>
          <p:cNvSpPr txBox="1">
            <a:spLocks noChangeArrowheads="1"/>
          </p:cNvSpPr>
          <p:nvPr/>
        </p:nvSpPr>
        <p:spPr bwMode="auto">
          <a:xfrm>
            <a:off x="5791200" y="3733800"/>
            <a:ext cx="228600" cy="274638"/>
          </a:xfrm>
          <a:prstGeom prst="rect">
            <a:avLst/>
          </a:prstGeom>
          <a:noFill/>
          <a:ln w="9525">
            <a:noFill/>
            <a:miter lim="800000"/>
            <a:headEnd/>
            <a:tailEnd/>
          </a:ln>
        </p:spPr>
        <p:txBody>
          <a:bodyPr>
            <a:spAutoFit/>
          </a:bodyPr>
          <a:lstStyle/>
          <a:p>
            <a:pPr>
              <a:spcBef>
                <a:spcPct val="50000"/>
              </a:spcBef>
            </a:pPr>
            <a:r>
              <a:rPr lang="en-US" altLang="en-US" sz="1200"/>
              <a:t>x</a:t>
            </a:r>
          </a:p>
        </p:txBody>
      </p:sp>
      <p:sp>
        <p:nvSpPr>
          <p:cNvPr id="17415" name="Text Box 9"/>
          <p:cNvSpPr txBox="1">
            <a:spLocks noChangeArrowheads="1"/>
          </p:cNvSpPr>
          <p:nvPr/>
        </p:nvSpPr>
        <p:spPr bwMode="auto">
          <a:xfrm>
            <a:off x="3048000" y="2438400"/>
            <a:ext cx="228600" cy="274638"/>
          </a:xfrm>
          <a:prstGeom prst="rect">
            <a:avLst/>
          </a:prstGeom>
          <a:noFill/>
          <a:ln w="9525">
            <a:noFill/>
            <a:miter lim="800000"/>
            <a:headEnd/>
            <a:tailEnd/>
          </a:ln>
        </p:spPr>
        <p:txBody>
          <a:bodyPr>
            <a:spAutoFit/>
          </a:bodyPr>
          <a:lstStyle/>
          <a:p>
            <a:pPr>
              <a:spcBef>
                <a:spcPct val="50000"/>
              </a:spcBef>
            </a:pPr>
            <a:r>
              <a:rPr lang="en-US" altLang="en-US" sz="1200"/>
              <a:t>y</a:t>
            </a:r>
          </a:p>
        </p:txBody>
      </p:sp>
      <p:sp>
        <p:nvSpPr>
          <p:cNvPr id="17416" name="Line 10"/>
          <p:cNvSpPr>
            <a:spLocks noChangeShapeType="1"/>
          </p:cNvSpPr>
          <p:nvPr/>
        </p:nvSpPr>
        <p:spPr bwMode="auto">
          <a:xfrm flipV="1">
            <a:off x="3048000" y="3505200"/>
            <a:ext cx="1447800" cy="533400"/>
          </a:xfrm>
          <a:prstGeom prst="line">
            <a:avLst/>
          </a:prstGeom>
          <a:noFill/>
          <a:ln w="9525">
            <a:solidFill>
              <a:schemeClr val="tx1"/>
            </a:solidFill>
            <a:round/>
            <a:headEnd/>
            <a:tailEnd type="triangle" w="med" len="med"/>
          </a:ln>
        </p:spPr>
        <p:txBody>
          <a:bodyPr/>
          <a:lstStyle/>
          <a:p>
            <a:endParaRPr lang="en-US"/>
          </a:p>
        </p:txBody>
      </p:sp>
      <p:sp>
        <p:nvSpPr>
          <p:cNvPr id="17417" name="Text Box 11"/>
          <p:cNvSpPr txBox="1">
            <a:spLocks noChangeArrowheads="1"/>
          </p:cNvSpPr>
          <p:nvPr/>
        </p:nvSpPr>
        <p:spPr bwMode="auto">
          <a:xfrm>
            <a:off x="3581400" y="3810000"/>
            <a:ext cx="533400" cy="274638"/>
          </a:xfrm>
          <a:prstGeom prst="rect">
            <a:avLst/>
          </a:prstGeom>
          <a:noFill/>
          <a:ln w="9525">
            <a:noFill/>
            <a:miter lim="800000"/>
            <a:headEnd/>
            <a:tailEnd/>
          </a:ln>
        </p:spPr>
        <p:txBody>
          <a:bodyPr>
            <a:spAutoFit/>
          </a:bodyPr>
          <a:lstStyle/>
          <a:p>
            <a:pPr>
              <a:spcBef>
                <a:spcPct val="50000"/>
              </a:spcBef>
            </a:pPr>
            <a:r>
              <a:rPr lang="en-US" altLang="en-US" sz="1200"/>
              <a:t>30</a:t>
            </a:r>
            <a:r>
              <a:rPr lang="en-US" altLang="en-US" sz="1200">
                <a:cs typeface="Times New Roman" pitchFamily="18" charset="0"/>
              </a:rPr>
              <a:t>°</a:t>
            </a:r>
          </a:p>
        </p:txBody>
      </p:sp>
      <p:sp>
        <p:nvSpPr>
          <p:cNvPr id="17418" name="Text Box 12"/>
          <p:cNvSpPr txBox="1">
            <a:spLocks noChangeArrowheads="1"/>
          </p:cNvSpPr>
          <p:nvPr/>
        </p:nvSpPr>
        <p:spPr bwMode="auto">
          <a:xfrm>
            <a:off x="2514600" y="3810000"/>
            <a:ext cx="533400" cy="274638"/>
          </a:xfrm>
          <a:prstGeom prst="rect">
            <a:avLst/>
          </a:prstGeom>
          <a:noFill/>
          <a:ln w="9525">
            <a:noFill/>
            <a:miter lim="800000"/>
            <a:headEnd/>
            <a:tailEnd/>
          </a:ln>
        </p:spPr>
        <p:txBody>
          <a:bodyPr>
            <a:spAutoFit/>
          </a:bodyPr>
          <a:lstStyle/>
          <a:p>
            <a:pPr>
              <a:spcBef>
                <a:spcPct val="50000"/>
              </a:spcBef>
            </a:pPr>
            <a:r>
              <a:rPr lang="en-US" altLang="en-US" sz="1200"/>
              <a:t>45</a:t>
            </a:r>
            <a:r>
              <a:rPr lang="en-US" altLang="en-US" sz="1200">
                <a:cs typeface="Times New Roman" pitchFamily="18" charset="0"/>
              </a:rPr>
              <a:t>°</a:t>
            </a:r>
          </a:p>
        </p:txBody>
      </p:sp>
      <p:sp>
        <p:nvSpPr>
          <p:cNvPr id="17419" name="Line 13"/>
          <p:cNvSpPr>
            <a:spLocks noChangeShapeType="1"/>
          </p:cNvSpPr>
          <p:nvPr/>
        </p:nvSpPr>
        <p:spPr bwMode="auto">
          <a:xfrm flipH="1" flipV="1">
            <a:off x="2286000" y="3429000"/>
            <a:ext cx="762000" cy="609600"/>
          </a:xfrm>
          <a:prstGeom prst="line">
            <a:avLst/>
          </a:prstGeom>
          <a:noFill/>
          <a:ln w="9525">
            <a:solidFill>
              <a:schemeClr val="tx1"/>
            </a:solidFill>
            <a:round/>
            <a:headEnd/>
            <a:tailEnd type="triangle" w="med" len="med"/>
          </a:ln>
        </p:spPr>
        <p:txBody>
          <a:bodyPr/>
          <a:lstStyle/>
          <a:p>
            <a:endParaRPr lang="en-US"/>
          </a:p>
        </p:txBody>
      </p:sp>
      <p:sp>
        <p:nvSpPr>
          <p:cNvPr id="17420" name="Text Box 14"/>
          <p:cNvSpPr txBox="1">
            <a:spLocks noChangeArrowheads="1"/>
          </p:cNvSpPr>
          <p:nvPr/>
        </p:nvSpPr>
        <p:spPr bwMode="auto">
          <a:xfrm>
            <a:off x="4114800" y="3200400"/>
            <a:ext cx="685800" cy="304800"/>
          </a:xfrm>
          <a:prstGeom prst="rect">
            <a:avLst/>
          </a:prstGeom>
          <a:noFill/>
          <a:ln w="9525">
            <a:noFill/>
            <a:miter lim="800000"/>
            <a:headEnd/>
            <a:tailEnd/>
          </a:ln>
        </p:spPr>
        <p:txBody>
          <a:bodyPr>
            <a:spAutoFit/>
          </a:bodyPr>
          <a:lstStyle/>
          <a:p>
            <a:pPr>
              <a:spcBef>
                <a:spcPct val="50000"/>
              </a:spcBef>
            </a:pPr>
            <a:r>
              <a:rPr lang="en-US" altLang="en-US" sz="1400"/>
              <a:t>50 N</a:t>
            </a:r>
            <a:endParaRPr lang="en-US" altLang="en-US" sz="1400">
              <a:cs typeface="Times New Roman" pitchFamily="18" charset="0"/>
            </a:endParaRPr>
          </a:p>
        </p:txBody>
      </p:sp>
      <p:sp>
        <p:nvSpPr>
          <p:cNvPr id="17421" name="Text Box 15"/>
          <p:cNvSpPr txBox="1">
            <a:spLocks noChangeArrowheads="1"/>
          </p:cNvSpPr>
          <p:nvPr/>
        </p:nvSpPr>
        <p:spPr bwMode="auto">
          <a:xfrm>
            <a:off x="1981200" y="3124200"/>
            <a:ext cx="685800" cy="304800"/>
          </a:xfrm>
          <a:prstGeom prst="rect">
            <a:avLst/>
          </a:prstGeom>
          <a:noFill/>
          <a:ln w="9525">
            <a:noFill/>
            <a:miter lim="800000"/>
            <a:headEnd/>
            <a:tailEnd/>
          </a:ln>
        </p:spPr>
        <p:txBody>
          <a:bodyPr>
            <a:spAutoFit/>
          </a:bodyPr>
          <a:lstStyle/>
          <a:p>
            <a:pPr>
              <a:spcBef>
                <a:spcPct val="50000"/>
              </a:spcBef>
            </a:pPr>
            <a:r>
              <a:rPr lang="en-US" altLang="en-US" sz="1400"/>
              <a:t>30 N</a:t>
            </a:r>
            <a:endParaRPr lang="en-US" altLang="en-US" sz="1400">
              <a:cs typeface="Times New Roman" pitchFamily="18" charset="0"/>
            </a:endParaRPr>
          </a:p>
        </p:txBody>
      </p:sp>
      <p:sp>
        <p:nvSpPr>
          <p:cNvPr id="17422" name="Slide Number Placeholder 14"/>
          <p:cNvSpPr>
            <a:spLocks noGrp="1"/>
          </p:cNvSpPr>
          <p:nvPr>
            <p:ph type="sldNum" sz="quarter" idx="12"/>
          </p:nvPr>
        </p:nvSpPr>
        <p:spPr>
          <a:xfrm>
            <a:off x="6172200" y="5715000"/>
            <a:ext cx="1905000" cy="457200"/>
          </a:xfrm>
          <a:noFill/>
        </p:spPr>
        <p:txBody>
          <a:bodyPr/>
          <a:lstStyle/>
          <a:p>
            <a:endParaRPr lang="en-US"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533400"/>
          </a:xfrm>
        </p:spPr>
        <p:txBody>
          <a:bodyPr/>
          <a:lstStyle/>
          <a:p>
            <a:pPr algn="ctr" eaLnBrk="1" hangingPunct="1"/>
            <a:r>
              <a:rPr lang="en-US" altLang="en-US" sz="1800" b="1" smtClean="0">
                <a:solidFill>
                  <a:schemeClr val="tx1"/>
                </a:solidFill>
              </a:rPr>
              <a:t>ADDITION OF A SYSTEM OF COPLANAR FORCES (Section 2.4) – Basically finding resultant vectors by breaking forces up into components and adding!</a:t>
            </a:r>
          </a:p>
        </p:txBody>
      </p:sp>
      <p:sp>
        <p:nvSpPr>
          <p:cNvPr id="18435" name="AutoShape 4">
            <a:hlinkClick r:id="" action="ppaction://hlinkshowjump?jump=nextslide" highlightClick="1"/>
          </p:cNvPr>
          <p:cNvSpPr>
            <a:spLocks noChangeArrowheads="1"/>
          </p:cNvSpPr>
          <p:nvPr/>
        </p:nvSpPr>
        <p:spPr bwMode="auto">
          <a:xfrm>
            <a:off x="8382000" y="6096000"/>
            <a:ext cx="304800" cy="304800"/>
          </a:xfrm>
          <a:prstGeom prst="actionButtonForwardNext">
            <a:avLst/>
          </a:prstGeom>
          <a:solidFill>
            <a:schemeClr val="accent1"/>
          </a:solidFill>
          <a:ln w="9525">
            <a:solidFill>
              <a:schemeClr val="tx1"/>
            </a:solidFill>
            <a:miter lim="800000"/>
            <a:headEnd/>
            <a:tailEnd/>
          </a:ln>
        </p:spPr>
        <p:txBody>
          <a:bodyPr wrap="none" anchor="ctr"/>
          <a:lstStyle/>
          <a:p>
            <a:endParaRPr lang="en-US" altLang="en-US"/>
          </a:p>
        </p:txBody>
      </p:sp>
      <p:sp>
        <p:nvSpPr>
          <p:cNvPr id="18436" name="AutoShape 5">
            <a:hlinkClick r:id="" action="ppaction://hlinkshowjump?jump=previousslide" highlightClick="1"/>
          </p:cNvPr>
          <p:cNvSpPr>
            <a:spLocks noChangeArrowheads="1"/>
          </p:cNvSpPr>
          <p:nvPr/>
        </p:nvSpPr>
        <p:spPr bwMode="auto">
          <a:xfrm>
            <a:off x="8077200" y="6096000"/>
            <a:ext cx="304800" cy="304800"/>
          </a:xfrm>
          <a:prstGeom prst="actionButtonBackPrevious">
            <a:avLst/>
          </a:prstGeom>
          <a:solidFill>
            <a:schemeClr val="accent1"/>
          </a:solidFill>
          <a:ln w="9525">
            <a:solidFill>
              <a:schemeClr val="tx1"/>
            </a:solidFill>
            <a:miter lim="800000"/>
            <a:headEnd/>
            <a:tailEnd/>
          </a:ln>
        </p:spPr>
        <p:txBody>
          <a:bodyPr wrap="none" anchor="ctr"/>
          <a:lstStyle/>
          <a:p>
            <a:endParaRPr lang="en-US" altLang="en-US"/>
          </a:p>
        </p:txBody>
      </p:sp>
      <p:sp>
        <p:nvSpPr>
          <p:cNvPr id="84999" name="Text Box 7"/>
          <p:cNvSpPr txBox="1">
            <a:spLocks noChangeArrowheads="1"/>
          </p:cNvSpPr>
          <p:nvPr/>
        </p:nvSpPr>
        <p:spPr bwMode="auto">
          <a:xfrm>
            <a:off x="4114800" y="2743200"/>
            <a:ext cx="4724400" cy="1187450"/>
          </a:xfrm>
          <a:prstGeom prst="rect">
            <a:avLst/>
          </a:prstGeom>
          <a:noFill/>
          <a:ln w="9525">
            <a:noFill/>
            <a:miter lim="800000"/>
            <a:headEnd/>
            <a:tailEnd/>
          </a:ln>
        </p:spPr>
        <p:txBody>
          <a:bodyPr>
            <a:spAutoFit/>
          </a:bodyPr>
          <a:lstStyle/>
          <a:p>
            <a:pPr marL="176213" indent="-176213" eaLnBrk="1" hangingPunct="1">
              <a:spcBef>
                <a:spcPct val="20000"/>
              </a:spcBef>
              <a:buClr>
                <a:srgbClr val="00FF00"/>
              </a:buClr>
              <a:buFontTx/>
              <a:buChar char="•"/>
            </a:pPr>
            <a:r>
              <a:rPr lang="en-US" altLang="en-US" sz="2400"/>
              <a:t>Each component of the vector is shown as a magnitude and a direction.</a:t>
            </a:r>
          </a:p>
        </p:txBody>
      </p:sp>
      <p:sp>
        <p:nvSpPr>
          <p:cNvPr id="85001" name="Text Box 9"/>
          <p:cNvSpPr txBox="1">
            <a:spLocks noChangeArrowheads="1"/>
          </p:cNvSpPr>
          <p:nvPr/>
        </p:nvSpPr>
        <p:spPr bwMode="auto">
          <a:xfrm>
            <a:off x="838200" y="4419600"/>
            <a:ext cx="7772400" cy="830263"/>
          </a:xfrm>
          <a:prstGeom prst="rect">
            <a:avLst/>
          </a:prstGeom>
          <a:noFill/>
          <a:ln w="9525">
            <a:noFill/>
            <a:miter lim="800000"/>
            <a:headEnd/>
            <a:tailEnd/>
          </a:ln>
        </p:spPr>
        <p:txBody>
          <a:bodyPr>
            <a:spAutoFit/>
          </a:bodyPr>
          <a:lstStyle/>
          <a:p>
            <a:pPr marL="176213" indent="-176213" eaLnBrk="1" hangingPunct="1">
              <a:spcBef>
                <a:spcPct val="50000"/>
              </a:spcBef>
              <a:buClr>
                <a:srgbClr val="00FF00"/>
              </a:buClr>
              <a:buFontTx/>
              <a:buChar char="•"/>
            </a:pPr>
            <a:r>
              <a:rPr lang="en-US" altLang="en-US" sz="2400"/>
              <a:t>The directions are based on the x and y axes. We use the “</a:t>
            </a:r>
            <a:r>
              <a:rPr lang="en-US" altLang="en-US" sz="2400" u="sng">
                <a:solidFill>
                  <a:schemeClr val="hlink"/>
                </a:solidFill>
              </a:rPr>
              <a:t>unit vectors</a:t>
            </a:r>
            <a:r>
              <a:rPr lang="en-US" altLang="en-US" sz="2400"/>
              <a:t>” </a:t>
            </a:r>
            <a:r>
              <a:rPr lang="en-US" altLang="en-US" sz="2400" b="1" i="1"/>
              <a:t>i</a:t>
            </a:r>
            <a:r>
              <a:rPr lang="en-US" altLang="en-US" sz="2400"/>
              <a:t> and </a:t>
            </a:r>
            <a:r>
              <a:rPr lang="en-US" altLang="en-US" sz="2400" b="1" i="1"/>
              <a:t>j</a:t>
            </a:r>
            <a:r>
              <a:rPr lang="en-US" altLang="en-US" sz="2400"/>
              <a:t> to designate the x and y axes.</a:t>
            </a:r>
          </a:p>
        </p:txBody>
      </p:sp>
      <p:grpSp>
        <p:nvGrpSpPr>
          <p:cNvPr id="2" name="Group 11"/>
          <p:cNvGrpSpPr>
            <a:grpSpLocks/>
          </p:cNvGrpSpPr>
          <p:nvPr/>
        </p:nvGrpSpPr>
        <p:grpSpPr bwMode="auto">
          <a:xfrm>
            <a:off x="609600" y="1295400"/>
            <a:ext cx="8001000" cy="2514600"/>
            <a:chOff x="384" y="816"/>
            <a:chExt cx="5040" cy="1584"/>
          </a:xfrm>
        </p:grpSpPr>
        <p:sp>
          <p:nvSpPr>
            <p:cNvPr id="18440" name="Text Box 8"/>
            <p:cNvSpPr txBox="1">
              <a:spLocks noChangeArrowheads="1"/>
            </p:cNvSpPr>
            <p:nvPr/>
          </p:nvSpPr>
          <p:spPr bwMode="auto">
            <a:xfrm>
              <a:off x="2592" y="864"/>
              <a:ext cx="2832" cy="756"/>
            </a:xfrm>
            <a:prstGeom prst="rect">
              <a:avLst/>
            </a:prstGeom>
            <a:noFill/>
            <a:ln w="9525">
              <a:noFill/>
              <a:miter lim="800000"/>
              <a:headEnd/>
              <a:tailEnd/>
            </a:ln>
          </p:spPr>
          <p:txBody>
            <a:bodyPr>
              <a:spAutoFit/>
            </a:bodyPr>
            <a:lstStyle/>
            <a:p>
              <a:pPr marL="176213" indent="-176213" eaLnBrk="1" hangingPunct="1">
                <a:spcBef>
                  <a:spcPct val="50000"/>
                </a:spcBef>
                <a:buClr>
                  <a:srgbClr val="00FF00"/>
                </a:buClr>
                <a:buFontTx/>
                <a:buChar char="•"/>
              </a:pPr>
              <a:r>
                <a:rPr lang="en-US" altLang="en-US" sz="2400"/>
                <a:t>We ‘resolve’ vectors into components using the x and y axis system. </a:t>
              </a:r>
            </a:p>
          </p:txBody>
        </p:sp>
        <p:pic>
          <p:nvPicPr>
            <p:cNvPr id="18441" name="Picture 10" descr="Fig 2-15 a"/>
            <p:cNvPicPr>
              <a:picLocks noChangeAspect="1" noChangeArrowheads="1"/>
            </p:cNvPicPr>
            <p:nvPr/>
          </p:nvPicPr>
          <p:blipFill>
            <a:blip r:embed="rId3">
              <a:lum bright="-30000" contrast="54000"/>
            </a:blip>
            <a:srcRect/>
            <a:stretch>
              <a:fillRect/>
            </a:stretch>
          </p:blipFill>
          <p:spPr bwMode="auto">
            <a:xfrm>
              <a:off x="384" y="816"/>
              <a:ext cx="2064" cy="1584"/>
            </a:xfrm>
            <a:prstGeom prst="rect">
              <a:avLst/>
            </a:prstGeom>
            <a:noFill/>
            <a:ln w="9525">
              <a:noFill/>
              <a:miter lim="800000"/>
              <a:headEnd/>
              <a:tailEnd/>
            </a:ln>
          </p:spPr>
        </p:pic>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9"/>
                                        </p:tgtEl>
                                        <p:attrNameLst>
                                          <p:attrName>style.visibility</p:attrName>
                                        </p:attrNameLst>
                                      </p:cBhvr>
                                      <p:to>
                                        <p:strVal val="visible"/>
                                      </p:to>
                                    </p:set>
                                    <p:anim calcmode="lin" valueType="num">
                                      <p:cBhvr additive="base">
                                        <p:cTn id="13" dur="500" fill="hold"/>
                                        <p:tgtEl>
                                          <p:spTgt spid="84999"/>
                                        </p:tgtEl>
                                        <p:attrNameLst>
                                          <p:attrName>ppt_x</p:attrName>
                                        </p:attrNameLst>
                                      </p:cBhvr>
                                      <p:tavLst>
                                        <p:tav tm="0">
                                          <p:val>
                                            <p:strVal val="0-#ppt_w/2"/>
                                          </p:val>
                                        </p:tav>
                                        <p:tav tm="100000">
                                          <p:val>
                                            <p:strVal val="#ppt_x"/>
                                          </p:val>
                                        </p:tav>
                                      </p:tavLst>
                                    </p:anim>
                                    <p:anim calcmode="lin" valueType="num">
                                      <p:cBhvr additive="base">
                                        <p:cTn id="14" dur="500" fill="hold"/>
                                        <p:tgtEl>
                                          <p:spTgt spid="849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5001"/>
                                        </p:tgtEl>
                                        <p:attrNameLst>
                                          <p:attrName>style.visibility</p:attrName>
                                        </p:attrNameLst>
                                      </p:cBhvr>
                                      <p:to>
                                        <p:strVal val="visible"/>
                                      </p:to>
                                    </p:set>
                                    <p:anim calcmode="lin" valueType="num">
                                      <p:cBhvr additive="base">
                                        <p:cTn id="19" dur="500" fill="hold"/>
                                        <p:tgtEl>
                                          <p:spTgt spid="85001"/>
                                        </p:tgtEl>
                                        <p:attrNameLst>
                                          <p:attrName>ppt_x</p:attrName>
                                        </p:attrNameLst>
                                      </p:cBhvr>
                                      <p:tavLst>
                                        <p:tav tm="0">
                                          <p:val>
                                            <p:strVal val="0-#ppt_w/2"/>
                                          </p:val>
                                        </p:tav>
                                        <p:tav tm="100000">
                                          <p:val>
                                            <p:strVal val="#ppt_x"/>
                                          </p:val>
                                        </p:tav>
                                      </p:tavLst>
                                    </p:anim>
                                    <p:anim calcmode="lin" valueType="num">
                                      <p:cBhvr additive="base">
                                        <p:cTn id="20" dur="500" fill="hold"/>
                                        <p:tgtEl>
                                          <p:spTgt spid="850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autoUpdateAnimBg="0"/>
      <p:bldP spid="8500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Picture 5" descr="Fig 2-15 a"/>
          <p:cNvPicPr>
            <a:picLocks noChangeAspect="1" noChangeArrowheads="1"/>
          </p:cNvPicPr>
          <p:nvPr/>
        </p:nvPicPr>
        <p:blipFill>
          <a:blip r:embed="rId3">
            <a:lum bright="-30000" contrast="54000"/>
          </a:blip>
          <a:srcRect/>
          <a:stretch>
            <a:fillRect/>
          </a:stretch>
        </p:blipFill>
        <p:spPr bwMode="auto">
          <a:xfrm>
            <a:off x="762000" y="2209800"/>
            <a:ext cx="3276600" cy="2514600"/>
          </a:xfrm>
          <a:prstGeom prst="rect">
            <a:avLst/>
          </a:prstGeom>
          <a:noFill/>
          <a:ln w="9525">
            <a:noFill/>
            <a:miter lim="800000"/>
            <a:headEnd/>
            <a:tailEnd/>
          </a:ln>
        </p:spPr>
      </p:pic>
      <p:pic>
        <p:nvPicPr>
          <p:cNvPr id="19459" name="Picture 6" descr="Fig 2-15 b"/>
          <p:cNvPicPr>
            <a:picLocks noChangeAspect="1" noChangeArrowheads="1"/>
          </p:cNvPicPr>
          <p:nvPr/>
        </p:nvPicPr>
        <p:blipFill>
          <a:blip r:embed="rId4">
            <a:lum bright="-42000" contrast="60000"/>
          </a:blip>
          <a:srcRect/>
          <a:stretch>
            <a:fillRect/>
          </a:stretch>
        </p:blipFill>
        <p:spPr bwMode="auto">
          <a:xfrm>
            <a:off x="4572000" y="2209800"/>
            <a:ext cx="3352800" cy="2514600"/>
          </a:xfrm>
          <a:prstGeom prst="rect">
            <a:avLst/>
          </a:prstGeom>
          <a:noFill/>
          <a:ln w="9525">
            <a:noFill/>
            <a:miter lim="800000"/>
            <a:headEnd/>
            <a:tailEnd/>
          </a:ln>
        </p:spPr>
      </p:pic>
      <p:sp>
        <p:nvSpPr>
          <p:cNvPr id="19460" name="Text Box 8"/>
          <p:cNvSpPr txBox="1">
            <a:spLocks noChangeArrowheads="1"/>
          </p:cNvSpPr>
          <p:nvPr/>
        </p:nvSpPr>
        <p:spPr bwMode="auto">
          <a:xfrm>
            <a:off x="1143000" y="838200"/>
            <a:ext cx="6705600" cy="1016000"/>
          </a:xfrm>
          <a:prstGeom prst="rect">
            <a:avLst/>
          </a:prstGeom>
          <a:noFill/>
          <a:ln w="9525">
            <a:noFill/>
            <a:miter lim="800000"/>
            <a:headEnd/>
            <a:tailEnd/>
          </a:ln>
        </p:spPr>
        <p:txBody>
          <a:bodyPr>
            <a:spAutoFit/>
          </a:bodyPr>
          <a:lstStyle/>
          <a:p>
            <a:pPr eaLnBrk="1" hangingPunct="1">
              <a:spcBef>
                <a:spcPct val="50000"/>
              </a:spcBef>
            </a:pPr>
            <a:r>
              <a:rPr lang="en-US" altLang="en-US" sz="2400"/>
              <a:t>For example,</a:t>
            </a:r>
          </a:p>
          <a:p>
            <a:pPr eaLnBrk="1" hangingPunct="1">
              <a:spcBef>
                <a:spcPct val="50000"/>
              </a:spcBef>
            </a:pPr>
            <a:r>
              <a:rPr lang="en-US" altLang="en-US" sz="2400" b="1" i="1"/>
              <a:t>F</a:t>
            </a:r>
            <a:r>
              <a:rPr lang="en-US" altLang="en-US" sz="2400"/>
              <a:t> = F</a:t>
            </a:r>
            <a:r>
              <a:rPr lang="en-US" altLang="en-US" sz="2400" baseline="-25000"/>
              <a:t>x </a:t>
            </a:r>
            <a:r>
              <a:rPr lang="en-US" altLang="en-US" sz="2400" b="1" i="1"/>
              <a:t>i</a:t>
            </a:r>
            <a:r>
              <a:rPr lang="en-US" altLang="en-US" sz="2400"/>
              <a:t>  +  F</a:t>
            </a:r>
            <a:r>
              <a:rPr lang="en-US" altLang="en-US" sz="2400" baseline="-25000"/>
              <a:t>y </a:t>
            </a:r>
            <a:r>
              <a:rPr lang="en-US" altLang="en-US" sz="2400"/>
              <a:t> </a:t>
            </a:r>
            <a:r>
              <a:rPr lang="en-US" altLang="en-US" sz="2400" b="1" i="1"/>
              <a:t>j</a:t>
            </a:r>
            <a:r>
              <a:rPr lang="en-US" altLang="en-US" sz="2400" b="1" i="1">
                <a:solidFill>
                  <a:srgbClr val="FFFF00"/>
                </a:solidFill>
              </a:rPr>
              <a:t>         </a:t>
            </a:r>
            <a:r>
              <a:rPr lang="en-US" altLang="en-US" sz="2400" b="1" i="1"/>
              <a:t>or        F</a:t>
            </a:r>
            <a:r>
              <a:rPr lang="en-US" altLang="en-US" sz="2400" b="1" i="1">
                <a:cs typeface="Times New Roman" pitchFamily="18" charset="0"/>
              </a:rPr>
              <a:t>'</a:t>
            </a:r>
            <a:r>
              <a:rPr lang="en-US" altLang="en-US" sz="2400" b="1" i="1">
                <a:solidFill>
                  <a:schemeClr val="tx2"/>
                </a:solidFill>
                <a:cs typeface="Times New Roman" pitchFamily="18" charset="0"/>
              </a:rPr>
              <a:t>  = </a:t>
            </a:r>
            <a:r>
              <a:rPr lang="en-US" altLang="en-US" sz="2400"/>
              <a:t>F</a:t>
            </a:r>
            <a:r>
              <a:rPr lang="en-US" altLang="en-US" sz="2400">
                <a:cs typeface="Times New Roman" pitchFamily="18" charset="0"/>
              </a:rPr>
              <a:t>'</a:t>
            </a:r>
            <a:r>
              <a:rPr lang="en-US" altLang="en-US" sz="2400" baseline="-25000"/>
              <a:t>x </a:t>
            </a:r>
            <a:r>
              <a:rPr lang="en-US" altLang="en-US" sz="2400" b="1" i="1"/>
              <a:t>i</a:t>
            </a:r>
            <a:r>
              <a:rPr lang="en-US" altLang="en-US" sz="2400"/>
              <a:t>  + (</a:t>
            </a:r>
            <a:r>
              <a:rPr lang="en-US" altLang="en-US" sz="2400">
                <a:sym typeface="Symbol" pitchFamily="18" charset="2"/>
              </a:rPr>
              <a:t></a:t>
            </a:r>
            <a:r>
              <a:rPr lang="en-US" altLang="en-US" sz="2400"/>
              <a:t>  F</a:t>
            </a:r>
            <a:r>
              <a:rPr lang="en-US" altLang="en-US" sz="2400">
                <a:cs typeface="Times New Roman" pitchFamily="18" charset="0"/>
              </a:rPr>
              <a:t>'</a:t>
            </a:r>
            <a:r>
              <a:rPr lang="en-US" altLang="en-US" sz="2400" baseline="-25000"/>
              <a:t>y </a:t>
            </a:r>
            <a:r>
              <a:rPr lang="en-US" altLang="en-US" sz="2400"/>
              <a:t>) </a:t>
            </a:r>
            <a:r>
              <a:rPr lang="en-US" altLang="en-US" sz="2400" b="1" i="1"/>
              <a:t>j</a:t>
            </a:r>
            <a:r>
              <a:rPr lang="en-US" altLang="en-US" sz="2400" b="1" i="1">
                <a:solidFill>
                  <a:srgbClr val="FFFF00"/>
                </a:solidFill>
              </a:rPr>
              <a:t>  </a:t>
            </a:r>
          </a:p>
        </p:txBody>
      </p:sp>
      <p:sp>
        <p:nvSpPr>
          <p:cNvPr id="19461" name="AutoShape 9">
            <a:hlinkClick r:id="" action="ppaction://hlinkshowjump?jump=nextslide" highlightClick="1"/>
          </p:cNvPr>
          <p:cNvSpPr>
            <a:spLocks noChangeArrowheads="1"/>
          </p:cNvSpPr>
          <p:nvPr/>
        </p:nvSpPr>
        <p:spPr bwMode="auto">
          <a:xfrm>
            <a:off x="8382000" y="6096000"/>
            <a:ext cx="304800" cy="304800"/>
          </a:xfrm>
          <a:prstGeom prst="actionButtonForwardNext">
            <a:avLst/>
          </a:prstGeom>
          <a:solidFill>
            <a:schemeClr val="accent1"/>
          </a:solidFill>
          <a:ln w="9525">
            <a:solidFill>
              <a:schemeClr val="tx1"/>
            </a:solidFill>
            <a:miter lim="800000"/>
            <a:headEnd/>
            <a:tailEnd/>
          </a:ln>
        </p:spPr>
        <p:txBody>
          <a:bodyPr wrap="none" anchor="ctr"/>
          <a:lstStyle/>
          <a:p>
            <a:endParaRPr lang="en-US" altLang="en-US"/>
          </a:p>
        </p:txBody>
      </p:sp>
      <p:sp>
        <p:nvSpPr>
          <p:cNvPr id="19462" name="AutoShape 10">
            <a:hlinkClick r:id="" action="ppaction://hlinkshowjump?jump=previousslide" highlightClick="1"/>
          </p:cNvPr>
          <p:cNvSpPr>
            <a:spLocks noChangeArrowheads="1"/>
          </p:cNvSpPr>
          <p:nvPr/>
        </p:nvSpPr>
        <p:spPr bwMode="auto">
          <a:xfrm>
            <a:off x="8077200" y="6096000"/>
            <a:ext cx="304800" cy="304800"/>
          </a:xfrm>
          <a:prstGeom prst="actionButtonBackPrevious">
            <a:avLst/>
          </a:prstGeom>
          <a:solidFill>
            <a:schemeClr val="accent1"/>
          </a:solidFill>
          <a:ln w="9525">
            <a:solidFill>
              <a:schemeClr val="tx1"/>
            </a:solidFill>
            <a:miter lim="800000"/>
            <a:headEnd/>
            <a:tailEnd/>
          </a:ln>
        </p:spPr>
        <p:txBody>
          <a:bodyPr wrap="none" anchor="ctr"/>
          <a:lstStyle/>
          <a:p>
            <a:endParaRPr lang="en-US" altLang="en-US"/>
          </a:p>
        </p:txBody>
      </p:sp>
      <p:sp>
        <p:nvSpPr>
          <p:cNvPr id="86027" name="Text Box 11"/>
          <p:cNvSpPr txBox="1">
            <a:spLocks noChangeArrowheads="1"/>
          </p:cNvSpPr>
          <p:nvPr/>
        </p:nvSpPr>
        <p:spPr bwMode="auto">
          <a:xfrm>
            <a:off x="762000" y="5029200"/>
            <a:ext cx="7696200" cy="830263"/>
          </a:xfrm>
          <a:prstGeom prst="rect">
            <a:avLst/>
          </a:prstGeom>
          <a:noFill/>
          <a:ln w="9525">
            <a:noFill/>
            <a:miter lim="800000"/>
            <a:headEnd/>
            <a:tailEnd/>
          </a:ln>
        </p:spPr>
        <p:txBody>
          <a:bodyPr>
            <a:spAutoFit/>
          </a:bodyPr>
          <a:lstStyle/>
          <a:p>
            <a:pPr eaLnBrk="1" hangingPunct="1">
              <a:spcBef>
                <a:spcPct val="50000"/>
              </a:spcBef>
            </a:pPr>
            <a:r>
              <a:rPr lang="en-US" altLang="en-US" sz="2400"/>
              <a:t>The x and y axis are always perpendicular to each other. Together, they can be directed at any inclination.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27"/>
                                        </p:tgtEl>
                                        <p:attrNameLst>
                                          <p:attrName>style.visibility</p:attrName>
                                        </p:attrNameLst>
                                      </p:cBhvr>
                                      <p:to>
                                        <p:strVal val="visible"/>
                                      </p:to>
                                    </p:set>
                                    <p:anim calcmode="lin" valueType="num">
                                      <p:cBhvr additive="base">
                                        <p:cTn id="7" dur="500" fill="hold"/>
                                        <p:tgtEl>
                                          <p:spTgt spid="86027"/>
                                        </p:tgtEl>
                                        <p:attrNameLst>
                                          <p:attrName>ppt_x</p:attrName>
                                        </p:attrNameLst>
                                      </p:cBhvr>
                                      <p:tavLst>
                                        <p:tav tm="0">
                                          <p:val>
                                            <p:strVal val="0-#ppt_w/2"/>
                                          </p:val>
                                        </p:tav>
                                        <p:tav tm="100000">
                                          <p:val>
                                            <p:strVal val="#ppt_x"/>
                                          </p:val>
                                        </p:tav>
                                      </p:tavLst>
                                    </p:anim>
                                    <p:anim calcmode="lin" valueType="num">
                                      <p:cBhvr additive="base">
                                        <p:cTn id="8" dur="500" fill="hold"/>
                                        <p:tgtEl>
                                          <p:spTgt spid="860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457200"/>
            <a:ext cx="7772400" cy="457200"/>
          </a:xfrm>
        </p:spPr>
        <p:txBody>
          <a:bodyPr/>
          <a:lstStyle/>
          <a:p>
            <a:pPr algn="ctr" eaLnBrk="1" hangingPunct="1"/>
            <a:r>
              <a:rPr lang="en-US" altLang="en-US" sz="2400" b="1" smtClean="0">
                <a:solidFill>
                  <a:schemeClr val="tx1"/>
                </a:solidFill>
              </a:rPr>
              <a:t>ADDITION OF SEVERAL VECTORS</a:t>
            </a:r>
          </a:p>
        </p:txBody>
      </p:sp>
      <p:sp>
        <p:nvSpPr>
          <p:cNvPr id="87043" name="Rectangle 3"/>
          <p:cNvSpPr>
            <a:spLocks noGrp="1" noChangeArrowheads="1"/>
          </p:cNvSpPr>
          <p:nvPr>
            <p:ph type="body" idx="1"/>
          </p:nvPr>
        </p:nvSpPr>
        <p:spPr>
          <a:xfrm>
            <a:off x="4191000" y="4800600"/>
            <a:ext cx="4572000" cy="914400"/>
          </a:xfrm>
        </p:spPr>
        <p:txBody>
          <a:bodyPr/>
          <a:lstStyle/>
          <a:p>
            <a:pPr marL="176213" indent="-176213" eaLnBrk="1" hangingPunct="1">
              <a:buClr>
                <a:srgbClr val="00FF00"/>
              </a:buClr>
            </a:pPr>
            <a:r>
              <a:rPr lang="en-US" altLang="en-US" sz="2400" smtClean="0"/>
              <a:t>Step 3 is to find the magnitude and angle of the resultant vector.</a:t>
            </a:r>
          </a:p>
        </p:txBody>
      </p:sp>
      <p:sp>
        <p:nvSpPr>
          <p:cNvPr id="87046" name="Text Box 6"/>
          <p:cNvSpPr txBox="1">
            <a:spLocks noChangeArrowheads="1"/>
          </p:cNvSpPr>
          <p:nvPr/>
        </p:nvSpPr>
        <p:spPr bwMode="auto">
          <a:xfrm>
            <a:off x="4191000" y="2362200"/>
            <a:ext cx="4572000" cy="2308225"/>
          </a:xfrm>
          <a:prstGeom prst="rect">
            <a:avLst/>
          </a:prstGeom>
          <a:noFill/>
          <a:ln w="9525">
            <a:noFill/>
            <a:miter lim="800000"/>
            <a:headEnd/>
            <a:tailEnd/>
          </a:ln>
        </p:spPr>
        <p:txBody>
          <a:bodyPr>
            <a:spAutoFit/>
          </a:bodyPr>
          <a:lstStyle/>
          <a:p>
            <a:pPr marL="176213" indent="-176213" eaLnBrk="1" hangingPunct="1">
              <a:spcBef>
                <a:spcPct val="20000"/>
              </a:spcBef>
              <a:buClr>
                <a:srgbClr val="00FF00"/>
              </a:buClr>
              <a:buFontTx/>
              <a:buChar char="•"/>
            </a:pPr>
            <a:r>
              <a:rPr lang="en-US" altLang="en-US" sz="2400"/>
              <a:t>Step 2 is to add all the x-components together, followed by  adding all the y components together.  These two totals are the x and y components of the resultant vector.</a:t>
            </a:r>
          </a:p>
        </p:txBody>
      </p:sp>
      <p:sp>
        <p:nvSpPr>
          <p:cNvPr id="20485" name="AutoShape 7">
            <a:hlinkClick r:id="" action="ppaction://hlinkshowjump?jump=nextslide" highlightClick="1"/>
          </p:cNvPr>
          <p:cNvSpPr>
            <a:spLocks noChangeArrowheads="1"/>
          </p:cNvSpPr>
          <p:nvPr/>
        </p:nvSpPr>
        <p:spPr bwMode="auto">
          <a:xfrm>
            <a:off x="8229600" y="6096000"/>
            <a:ext cx="304800" cy="304800"/>
          </a:xfrm>
          <a:prstGeom prst="actionButtonForwardNext">
            <a:avLst/>
          </a:prstGeom>
          <a:solidFill>
            <a:schemeClr val="accent1"/>
          </a:solidFill>
          <a:ln w="9525">
            <a:solidFill>
              <a:schemeClr val="tx1"/>
            </a:solidFill>
            <a:miter lim="800000"/>
            <a:headEnd/>
            <a:tailEnd/>
          </a:ln>
        </p:spPr>
        <p:txBody>
          <a:bodyPr wrap="none" anchor="ctr"/>
          <a:lstStyle/>
          <a:p>
            <a:endParaRPr lang="en-US" altLang="en-US"/>
          </a:p>
        </p:txBody>
      </p:sp>
      <p:sp>
        <p:nvSpPr>
          <p:cNvPr id="20486" name="AutoShape 8">
            <a:hlinkClick r:id="" action="ppaction://hlinkshowjump?jump=previousslide" highlightClick="1"/>
          </p:cNvPr>
          <p:cNvSpPr>
            <a:spLocks noChangeArrowheads="1"/>
          </p:cNvSpPr>
          <p:nvPr/>
        </p:nvSpPr>
        <p:spPr bwMode="auto">
          <a:xfrm>
            <a:off x="7924800" y="6096000"/>
            <a:ext cx="304800" cy="304800"/>
          </a:xfrm>
          <a:prstGeom prst="actionButtonBackPrevious">
            <a:avLst/>
          </a:prstGeom>
          <a:solidFill>
            <a:schemeClr val="accent1"/>
          </a:solidFill>
          <a:ln w="9525">
            <a:solidFill>
              <a:schemeClr val="tx1"/>
            </a:solidFill>
            <a:miter lim="800000"/>
            <a:headEnd/>
            <a:tailEnd/>
          </a:ln>
        </p:spPr>
        <p:txBody>
          <a:bodyPr wrap="none" anchor="ctr"/>
          <a:lstStyle/>
          <a:p>
            <a:endParaRPr lang="en-US" altLang="en-US"/>
          </a:p>
        </p:txBody>
      </p:sp>
      <p:grpSp>
        <p:nvGrpSpPr>
          <p:cNvPr id="2" name="Group 15"/>
          <p:cNvGrpSpPr>
            <a:grpSpLocks/>
          </p:cNvGrpSpPr>
          <p:nvPr/>
        </p:nvGrpSpPr>
        <p:grpSpPr bwMode="auto">
          <a:xfrm>
            <a:off x="685800" y="1371600"/>
            <a:ext cx="7772400" cy="4275138"/>
            <a:chOff x="685800" y="1371600"/>
            <a:chExt cx="7772400" cy="4275137"/>
          </a:xfrm>
        </p:grpSpPr>
        <p:sp>
          <p:nvSpPr>
            <p:cNvPr id="20488" name="Text Box 5"/>
            <p:cNvSpPr txBox="1">
              <a:spLocks noChangeArrowheads="1"/>
            </p:cNvSpPr>
            <p:nvPr/>
          </p:nvSpPr>
          <p:spPr bwMode="auto">
            <a:xfrm>
              <a:off x="4191000" y="1371600"/>
              <a:ext cx="4267200" cy="830997"/>
            </a:xfrm>
            <a:prstGeom prst="rect">
              <a:avLst/>
            </a:prstGeom>
            <a:noFill/>
            <a:ln w="9525">
              <a:noFill/>
              <a:miter lim="800000"/>
              <a:headEnd/>
              <a:tailEnd/>
            </a:ln>
          </p:spPr>
          <p:txBody>
            <a:bodyPr>
              <a:spAutoFit/>
            </a:bodyPr>
            <a:lstStyle/>
            <a:p>
              <a:pPr marL="176213" indent="-176213" eaLnBrk="1" hangingPunct="1">
                <a:spcBef>
                  <a:spcPct val="50000"/>
                </a:spcBef>
                <a:buClr>
                  <a:srgbClr val="00FF00"/>
                </a:buClr>
                <a:buFontTx/>
                <a:buChar char="•"/>
              </a:pPr>
              <a:r>
                <a:rPr lang="en-US" altLang="en-US" sz="2400"/>
                <a:t>Step 1 is to resolve each force into its components.</a:t>
              </a:r>
            </a:p>
          </p:txBody>
        </p:sp>
        <p:pic>
          <p:nvPicPr>
            <p:cNvPr id="20489" name="Picture 14"/>
            <p:cNvPicPr>
              <a:picLocks noChangeAspect="1" noChangeArrowheads="1"/>
            </p:cNvPicPr>
            <p:nvPr/>
          </p:nvPicPr>
          <p:blipFill>
            <a:blip r:embed="rId3"/>
            <a:srcRect/>
            <a:stretch>
              <a:fillRect/>
            </a:stretch>
          </p:blipFill>
          <p:spPr bwMode="auto">
            <a:xfrm>
              <a:off x="685800" y="1524000"/>
              <a:ext cx="2849563" cy="4122737"/>
            </a:xfrm>
            <a:prstGeom prst="rect">
              <a:avLst/>
            </a:prstGeom>
            <a:noFill/>
            <a:ln w="9525">
              <a:noFill/>
              <a:miter lim="800000"/>
              <a:headEnd/>
              <a:tailEnd/>
            </a:ln>
          </p:spPr>
        </p:pic>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046"/>
                                        </p:tgtEl>
                                        <p:attrNameLst>
                                          <p:attrName>style.visibility</p:attrName>
                                        </p:attrNameLst>
                                      </p:cBhvr>
                                      <p:to>
                                        <p:strVal val="visible"/>
                                      </p:to>
                                    </p:set>
                                    <p:anim calcmode="lin" valueType="num">
                                      <p:cBhvr additive="base">
                                        <p:cTn id="13" dur="500" fill="hold"/>
                                        <p:tgtEl>
                                          <p:spTgt spid="87046"/>
                                        </p:tgtEl>
                                        <p:attrNameLst>
                                          <p:attrName>ppt_x</p:attrName>
                                        </p:attrNameLst>
                                      </p:cBhvr>
                                      <p:tavLst>
                                        <p:tav tm="0">
                                          <p:val>
                                            <p:strVal val="0-#ppt_w/2"/>
                                          </p:val>
                                        </p:tav>
                                        <p:tav tm="100000">
                                          <p:val>
                                            <p:strVal val="#ppt_x"/>
                                          </p:val>
                                        </p:tav>
                                      </p:tavLst>
                                    </p:anim>
                                    <p:anim calcmode="lin" valueType="num">
                                      <p:cBhvr additive="base">
                                        <p:cTn id="14" dur="500" fill="hold"/>
                                        <p:tgtEl>
                                          <p:spTgt spid="870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7043">
                                            <p:txEl>
                                              <p:pRg st="0" end="0"/>
                                            </p:txEl>
                                          </p:spTgt>
                                        </p:tgtEl>
                                        <p:attrNameLst>
                                          <p:attrName>style.visibility</p:attrName>
                                        </p:attrNameLst>
                                      </p:cBhvr>
                                      <p:to>
                                        <p:strVal val="visible"/>
                                      </p:to>
                                    </p:set>
                                    <p:anim calcmode="lin" valueType="num">
                                      <p:cBhvr additive="base">
                                        <p:cTn id="19" dur="500" fill="hold"/>
                                        <p:tgtEl>
                                          <p:spTgt spid="8704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704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P spid="8704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AutoShape 5">
            <a:hlinkClick r:id="" action="ppaction://hlinkshowjump?jump=nextslide" highlightClick="1"/>
          </p:cNvPr>
          <p:cNvSpPr>
            <a:spLocks noChangeArrowheads="1"/>
          </p:cNvSpPr>
          <p:nvPr/>
        </p:nvSpPr>
        <p:spPr bwMode="auto">
          <a:xfrm>
            <a:off x="8382000" y="6096000"/>
            <a:ext cx="304800" cy="304800"/>
          </a:xfrm>
          <a:prstGeom prst="actionButtonForwardNext">
            <a:avLst/>
          </a:prstGeom>
          <a:solidFill>
            <a:schemeClr val="accent1"/>
          </a:solidFill>
          <a:ln w="9525">
            <a:solidFill>
              <a:schemeClr val="tx1"/>
            </a:solidFill>
            <a:miter lim="800000"/>
            <a:headEnd/>
            <a:tailEnd/>
          </a:ln>
        </p:spPr>
        <p:txBody>
          <a:bodyPr wrap="none" anchor="ctr"/>
          <a:lstStyle/>
          <a:p>
            <a:endParaRPr lang="en-US" altLang="en-US"/>
          </a:p>
        </p:txBody>
      </p:sp>
      <p:sp>
        <p:nvSpPr>
          <p:cNvPr id="21507" name="AutoShape 6">
            <a:hlinkClick r:id="" action="ppaction://hlinkshowjump?jump=previousslide" highlightClick="1"/>
          </p:cNvPr>
          <p:cNvSpPr>
            <a:spLocks noChangeArrowheads="1"/>
          </p:cNvSpPr>
          <p:nvPr/>
        </p:nvSpPr>
        <p:spPr bwMode="auto">
          <a:xfrm>
            <a:off x="8077200" y="6096000"/>
            <a:ext cx="304800" cy="304800"/>
          </a:xfrm>
          <a:prstGeom prst="actionButtonBackPrevious">
            <a:avLst/>
          </a:prstGeom>
          <a:solidFill>
            <a:schemeClr val="accent1"/>
          </a:solidFill>
          <a:ln w="9525">
            <a:solidFill>
              <a:schemeClr val="tx1"/>
            </a:solidFill>
            <a:miter lim="800000"/>
            <a:headEnd/>
            <a:tailEnd/>
          </a:ln>
        </p:spPr>
        <p:txBody>
          <a:bodyPr wrap="none" anchor="ctr"/>
          <a:lstStyle/>
          <a:p>
            <a:endParaRPr lang="en-US" altLang="en-US"/>
          </a:p>
        </p:txBody>
      </p:sp>
      <p:sp>
        <p:nvSpPr>
          <p:cNvPr id="9" name="Text Box 4"/>
          <p:cNvSpPr txBox="1">
            <a:spLocks noChangeArrowheads="1"/>
          </p:cNvSpPr>
          <p:nvPr/>
        </p:nvSpPr>
        <p:spPr bwMode="auto">
          <a:xfrm>
            <a:off x="1295400" y="3124200"/>
            <a:ext cx="7239000" cy="2678113"/>
          </a:xfrm>
          <a:prstGeom prst="rect">
            <a:avLst/>
          </a:prstGeom>
          <a:noFill/>
          <a:ln w="9525">
            <a:noFill/>
            <a:miter lim="800000"/>
            <a:headEnd/>
            <a:tailEnd/>
          </a:ln>
        </p:spPr>
        <p:txBody>
          <a:bodyPr>
            <a:spAutoFit/>
          </a:bodyPr>
          <a:lstStyle/>
          <a:p>
            <a:pPr eaLnBrk="1" hangingPunct="1">
              <a:spcBef>
                <a:spcPct val="50000"/>
              </a:spcBef>
            </a:pPr>
            <a:r>
              <a:rPr lang="en-US" altLang="en-US" sz="2400"/>
              <a:t>Break the three vectors into components, then add them.  </a:t>
            </a:r>
          </a:p>
          <a:p>
            <a:pPr eaLnBrk="1" hangingPunct="1">
              <a:spcBef>
                <a:spcPct val="50000"/>
              </a:spcBef>
            </a:pPr>
            <a:r>
              <a:rPr lang="en-US" altLang="en-US" sz="2400" b="1" i="1"/>
              <a:t>F</a:t>
            </a:r>
            <a:r>
              <a:rPr lang="en-US" altLang="en-US" sz="2400" b="1" i="1" baseline="-25000"/>
              <a:t>R</a:t>
            </a:r>
            <a:r>
              <a:rPr lang="en-US" altLang="en-US" sz="2400"/>
              <a:t> = </a:t>
            </a:r>
            <a:r>
              <a:rPr lang="en-US" altLang="en-US" sz="2400" b="1" i="1"/>
              <a:t>F</a:t>
            </a:r>
            <a:r>
              <a:rPr lang="en-US" altLang="en-US" sz="2400" b="1" i="1" baseline="-25000"/>
              <a:t>1 </a:t>
            </a:r>
            <a:r>
              <a:rPr lang="en-US" altLang="en-US" sz="2400"/>
              <a:t>+ </a:t>
            </a:r>
            <a:r>
              <a:rPr lang="en-US" altLang="en-US" sz="2400" b="1" i="1"/>
              <a:t>F</a:t>
            </a:r>
            <a:r>
              <a:rPr lang="en-US" altLang="en-US" sz="2400" b="1" i="1" baseline="-25000"/>
              <a:t>2 </a:t>
            </a:r>
            <a:r>
              <a:rPr lang="en-US" altLang="en-US" sz="2400"/>
              <a:t>+ </a:t>
            </a:r>
            <a:r>
              <a:rPr lang="en-US" altLang="en-US" sz="2400" b="1" i="1"/>
              <a:t>F</a:t>
            </a:r>
            <a:r>
              <a:rPr lang="en-US" altLang="en-US" sz="2400" b="1" i="1" baseline="-25000"/>
              <a:t>3 </a:t>
            </a:r>
          </a:p>
          <a:p>
            <a:pPr eaLnBrk="1" hangingPunct="1">
              <a:spcBef>
                <a:spcPct val="50000"/>
              </a:spcBef>
            </a:pPr>
            <a:r>
              <a:rPr lang="en-US" altLang="en-US" sz="2400"/>
              <a:t>      = F</a:t>
            </a:r>
            <a:r>
              <a:rPr lang="en-US" altLang="en-US" sz="2400" baseline="-25000"/>
              <a:t>1x</a:t>
            </a:r>
            <a:r>
              <a:rPr lang="en-US" altLang="en-US" sz="2400" b="1" i="1">
                <a:solidFill>
                  <a:srgbClr val="FFFF00"/>
                </a:solidFill>
              </a:rPr>
              <a:t> </a:t>
            </a:r>
            <a:r>
              <a:rPr lang="en-US" altLang="en-US" sz="2400" b="1" i="1"/>
              <a:t>i</a:t>
            </a:r>
            <a:r>
              <a:rPr lang="en-US" altLang="en-US" sz="2400" b="1" i="1">
                <a:solidFill>
                  <a:srgbClr val="FFFF00"/>
                </a:solidFill>
              </a:rPr>
              <a:t> </a:t>
            </a:r>
            <a:r>
              <a:rPr lang="en-US" altLang="en-US" sz="2400"/>
              <a:t>+ </a:t>
            </a:r>
            <a:r>
              <a:rPr lang="en-US" altLang="en-US" sz="2400">
                <a:solidFill>
                  <a:schemeClr val="tx2"/>
                </a:solidFill>
              </a:rPr>
              <a:t>F</a:t>
            </a:r>
            <a:r>
              <a:rPr lang="en-US" altLang="en-US" sz="2400" baseline="-25000">
                <a:solidFill>
                  <a:schemeClr val="tx2"/>
                </a:solidFill>
              </a:rPr>
              <a:t>1y</a:t>
            </a:r>
            <a:r>
              <a:rPr lang="en-US" altLang="en-US" sz="2400" b="1" i="1">
                <a:solidFill>
                  <a:srgbClr val="FFFF00"/>
                </a:solidFill>
                <a:cs typeface="Times New Roman" pitchFamily="18" charset="0"/>
              </a:rPr>
              <a:t> </a:t>
            </a:r>
            <a:r>
              <a:rPr lang="en-US" altLang="en-US" sz="2400" b="1" i="1">
                <a:cs typeface="Times New Roman" pitchFamily="18" charset="0"/>
              </a:rPr>
              <a:t>j</a:t>
            </a:r>
            <a:r>
              <a:rPr lang="en-US" altLang="en-US" sz="2400">
                <a:cs typeface="Times New Roman" pitchFamily="18" charset="0"/>
              </a:rPr>
              <a:t> </a:t>
            </a:r>
            <a:r>
              <a:rPr lang="en-US" altLang="en-US" sz="2400">
                <a:cs typeface="Times New Roman" pitchFamily="18" charset="0"/>
                <a:sym typeface="Symbol" pitchFamily="18" charset="2"/>
              </a:rPr>
              <a:t> </a:t>
            </a:r>
            <a:r>
              <a:rPr lang="en-US" altLang="en-US" sz="2400"/>
              <a:t>F</a:t>
            </a:r>
            <a:r>
              <a:rPr lang="en-US" altLang="en-US" sz="2400" baseline="-25000"/>
              <a:t>2x</a:t>
            </a:r>
            <a:r>
              <a:rPr lang="en-US" altLang="en-US" sz="2400" b="1" i="1">
                <a:solidFill>
                  <a:srgbClr val="FFFF00"/>
                </a:solidFill>
              </a:rPr>
              <a:t> </a:t>
            </a:r>
            <a:r>
              <a:rPr lang="en-US" altLang="en-US" sz="2400" b="1" i="1"/>
              <a:t>i</a:t>
            </a:r>
            <a:r>
              <a:rPr lang="en-US" altLang="en-US" sz="2400" b="1" i="1">
                <a:solidFill>
                  <a:srgbClr val="FFFF00"/>
                </a:solidFill>
              </a:rPr>
              <a:t> </a:t>
            </a:r>
            <a:r>
              <a:rPr lang="en-US" altLang="en-US" sz="2400"/>
              <a:t>+ </a:t>
            </a:r>
            <a:r>
              <a:rPr lang="en-US" altLang="en-US" sz="2400">
                <a:solidFill>
                  <a:schemeClr val="tx2"/>
                </a:solidFill>
              </a:rPr>
              <a:t>F</a:t>
            </a:r>
            <a:r>
              <a:rPr lang="en-US" altLang="en-US" sz="2400" baseline="-25000">
                <a:solidFill>
                  <a:schemeClr val="tx2"/>
                </a:solidFill>
              </a:rPr>
              <a:t>2y</a:t>
            </a:r>
            <a:r>
              <a:rPr lang="en-US" altLang="en-US" sz="2400" b="1" i="1">
                <a:solidFill>
                  <a:srgbClr val="FFFF00"/>
                </a:solidFill>
                <a:cs typeface="Times New Roman" pitchFamily="18" charset="0"/>
              </a:rPr>
              <a:t> </a:t>
            </a:r>
            <a:r>
              <a:rPr lang="en-US" altLang="en-US" sz="2400" b="1" i="1">
                <a:cs typeface="Times New Roman" pitchFamily="18" charset="0"/>
              </a:rPr>
              <a:t>j</a:t>
            </a:r>
            <a:r>
              <a:rPr lang="en-US" altLang="en-US" sz="2400"/>
              <a:t> + F</a:t>
            </a:r>
            <a:r>
              <a:rPr lang="en-US" altLang="en-US" sz="2400" baseline="-25000"/>
              <a:t>3x</a:t>
            </a:r>
            <a:r>
              <a:rPr lang="en-US" altLang="en-US" sz="2400" b="1" i="1">
                <a:solidFill>
                  <a:srgbClr val="FFFF00"/>
                </a:solidFill>
              </a:rPr>
              <a:t> </a:t>
            </a:r>
            <a:r>
              <a:rPr lang="en-US" altLang="en-US" sz="2400" b="1" i="1"/>
              <a:t>i</a:t>
            </a:r>
            <a:r>
              <a:rPr lang="en-US" altLang="en-US" sz="2400" b="1" i="1">
                <a:solidFill>
                  <a:srgbClr val="FFFF00"/>
                </a:solidFill>
              </a:rPr>
              <a:t> </a:t>
            </a:r>
            <a:r>
              <a:rPr lang="en-US" altLang="en-US" sz="2400">
                <a:cs typeface="Times New Roman" pitchFamily="18" charset="0"/>
                <a:sym typeface="Symbol" pitchFamily="18" charset="2"/>
              </a:rPr>
              <a:t></a:t>
            </a:r>
            <a:r>
              <a:rPr lang="en-US" altLang="en-US" sz="2400"/>
              <a:t> </a:t>
            </a:r>
            <a:r>
              <a:rPr lang="en-US" altLang="en-US" sz="2400">
                <a:solidFill>
                  <a:schemeClr val="tx2"/>
                </a:solidFill>
              </a:rPr>
              <a:t>F</a:t>
            </a:r>
            <a:r>
              <a:rPr lang="en-US" altLang="en-US" sz="2400" baseline="-25000">
                <a:solidFill>
                  <a:schemeClr val="tx2"/>
                </a:solidFill>
              </a:rPr>
              <a:t>3y</a:t>
            </a:r>
            <a:r>
              <a:rPr lang="en-US" altLang="en-US" sz="2400" b="1" i="1">
                <a:solidFill>
                  <a:srgbClr val="FFFF00"/>
                </a:solidFill>
                <a:cs typeface="Times New Roman" pitchFamily="18" charset="0"/>
              </a:rPr>
              <a:t> </a:t>
            </a:r>
            <a:r>
              <a:rPr lang="en-US" altLang="en-US" sz="2400" b="1" i="1">
                <a:cs typeface="Times New Roman" pitchFamily="18" charset="0"/>
              </a:rPr>
              <a:t>j</a:t>
            </a:r>
          </a:p>
          <a:p>
            <a:pPr eaLnBrk="1" hangingPunct="1">
              <a:spcBef>
                <a:spcPct val="50000"/>
              </a:spcBef>
            </a:pPr>
            <a:r>
              <a:rPr lang="en-US" altLang="en-US" sz="2400"/>
              <a:t>      = (F</a:t>
            </a:r>
            <a:r>
              <a:rPr lang="en-US" altLang="en-US" sz="2400" baseline="-25000"/>
              <a:t>1x</a:t>
            </a:r>
            <a:r>
              <a:rPr lang="en-US" altLang="en-US" sz="2400">
                <a:cs typeface="Times New Roman" pitchFamily="18" charset="0"/>
                <a:sym typeface="Symbol" pitchFamily="18" charset="2"/>
              </a:rPr>
              <a:t>  </a:t>
            </a:r>
            <a:r>
              <a:rPr lang="en-US" altLang="en-US" sz="2400"/>
              <a:t>F</a:t>
            </a:r>
            <a:r>
              <a:rPr lang="en-US" altLang="en-US" sz="2400" baseline="-25000"/>
              <a:t>2x</a:t>
            </a:r>
            <a:r>
              <a:rPr lang="en-US" altLang="en-US" sz="2400" b="1" i="1">
                <a:solidFill>
                  <a:srgbClr val="FFFF00"/>
                </a:solidFill>
              </a:rPr>
              <a:t> </a:t>
            </a:r>
            <a:r>
              <a:rPr lang="en-US" altLang="en-US" sz="2400"/>
              <a:t>+ F</a:t>
            </a:r>
            <a:r>
              <a:rPr lang="en-US" altLang="en-US" sz="2400" baseline="-25000"/>
              <a:t>3x</a:t>
            </a:r>
            <a:r>
              <a:rPr lang="en-US" altLang="en-US" sz="2400"/>
              <a:t>)</a:t>
            </a:r>
            <a:r>
              <a:rPr lang="en-US" altLang="en-US" sz="2400" b="1" i="1">
                <a:solidFill>
                  <a:srgbClr val="FFFF00"/>
                </a:solidFill>
              </a:rPr>
              <a:t> </a:t>
            </a:r>
            <a:r>
              <a:rPr lang="en-US" altLang="en-US" sz="2400" b="1" i="1"/>
              <a:t>i</a:t>
            </a:r>
            <a:r>
              <a:rPr lang="en-US" altLang="en-US" sz="2400"/>
              <a:t> + (F</a:t>
            </a:r>
            <a:r>
              <a:rPr lang="en-US" altLang="en-US" sz="2400" baseline="-25000"/>
              <a:t>1y</a:t>
            </a:r>
            <a:r>
              <a:rPr lang="en-US" altLang="en-US" sz="2400">
                <a:cs typeface="Times New Roman" pitchFamily="18" charset="0"/>
                <a:sym typeface="Symbol" pitchFamily="18" charset="2"/>
              </a:rPr>
              <a:t> + </a:t>
            </a:r>
            <a:r>
              <a:rPr lang="en-US" altLang="en-US" sz="2400"/>
              <a:t>F</a:t>
            </a:r>
            <a:r>
              <a:rPr lang="en-US" altLang="en-US" sz="2400" baseline="-25000"/>
              <a:t>2y</a:t>
            </a:r>
            <a:r>
              <a:rPr lang="en-US" altLang="en-US" sz="2400" b="1" i="1">
                <a:solidFill>
                  <a:srgbClr val="FFFF00"/>
                </a:solidFill>
              </a:rPr>
              <a:t> </a:t>
            </a:r>
            <a:r>
              <a:rPr lang="en-US" altLang="en-US" sz="2400">
                <a:cs typeface="Times New Roman" pitchFamily="18" charset="0"/>
                <a:sym typeface="Symbol" pitchFamily="18" charset="2"/>
              </a:rPr>
              <a:t></a:t>
            </a:r>
            <a:r>
              <a:rPr lang="en-US" altLang="en-US" sz="2400"/>
              <a:t> F</a:t>
            </a:r>
            <a:r>
              <a:rPr lang="en-US" altLang="en-US" sz="2400" baseline="-25000"/>
              <a:t>3y</a:t>
            </a:r>
            <a:r>
              <a:rPr lang="en-US" altLang="en-US" sz="2400"/>
              <a:t>)</a:t>
            </a:r>
            <a:r>
              <a:rPr lang="en-US" altLang="en-US" sz="2400" b="1" i="1">
                <a:solidFill>
                  <a:srgbClr val="FFFF00"/>
                </a:solidFill>
              </a:rPr>
              <a:t> </a:t>
            </a:r>
            <a:r>
              <a:rPr lang="en-US" altLang="en-US" sz="2400" b="1" i="1">
                <a:cs typeface="Times New Roman" pitchFamily="18" charset="0"/>
              </a:rPr>
              <a:t>j</a:t>
            </a:r>
          </a:p>
          <a:p>
            <a:pPr eaLnBrk="1" hangingPunct="1">
              <a:spcBef>
                <a:spcPct val="50000"/>
              </a:spcBef>
            </a:pPr>
            <a:r>
              <a:rPr lang="en-US" altLang="en-US" sz="2400"/>
              <a:t>      = (F</a:t>
            </a:r>
            <a:r>
              <a:rPr lang="en-US" altLang="en-US" sz="2400" baseline="-25000"/>
              <a:t>Rx</a:t>
            </a:r>
            <a:r>
              <a:rPr lang="en-US" altLang="en-US" sz="2400"/>
              <a:t>)</a:t>
            </a:r>
            <a:r>
              <a:rPr lang="en-US" altLang="en-US" sz="2400" b="1" i="1">
                <a:solidFill>
                  <a:srgbClr val="FFFF00"/>
                </a:solidFill>
              </a:rPr>
              <a:t> </a:t>
            </a:r>
            <a:r>
              <a:rPr lang="en-US" altLang="en-US" sz="2400" b="1" i="1"/>
              <a:t>i</a:t>
            </a:r>
            <a:r>
              <a:rPr lang="en-US" altLang="en-US" sz="2400"/>
              <a:t> + (F</a:t>
            </a:r>
            <a:r>
              <a:rPr lang="en-US" altLang="en-US" sz="2400" baseline="-25000"/>
              <a:t>Ry</a:t>
            </a:r>
            <a:r>
              <a:rPr lang="en-US" altLang="en-US" sz="2400"/>
              <a:t>)</a:t>
            </a:r>
            <a:r>
              <a:rPr lang="en-US" altLang="en-US" sz="2400" b="1" i="1">
                <a:solidFill>
                  <a:srgbClr val="FFFF00"/>
                </a:solidFill>
              </a:rPr>
              <a:t> </a:t>
            </a:r>
            <a:r>
              <a:rPr lang="en-US" altLang="en-US" sz="2400" b="1" i="1">
                <a:cs typeface="Times New Roman" pitchFamily="18" charset="0"/>
              </a:rPr>
              <a:t>j   </a:t>
            </a:r>
            <a:r>
              <a:rPr lang="en-US" altLang="en-US" sz="2400" b="1" i="1">
                <a:solidFill>
                  <a:srgbClr val="FFFF00"/>
                </a:solidFill>
                <a:cs typeface="Times New Roman" pitchFamily="18" charset="0"/>
              </a:rPr>
              <a:t>   </a:t>
            </a:r>
            <a:r>
              <a:rPr lang="en-US" altLang="en-US" sz="2400">
                <a:cs typeface="Times New Roman" pitchFamily="18" charset="0"/>
              </a:rPr>
              <a:t> </a:t>
            </a:r>
          </a:p>
        </p:txBody>
      </p:sp>
      <p:pic>
        <p:nvPicPr>
          <p:cNvPr id="21509" name="Picture 1"/>
          <p:cNvPicPr>
            <a:picLocks noChangeAspect="1" noChangeArrowheads="1"/>
          </p:cNvPicPr>
          <p:nvPr/>
        </p:nvPicPr>
        <p:blipFill>
          <a:blip r:embed="rId3"/>
          <a:srcRect/>
          <a:stretch>
            <a:fillRect/>
          </a:stretch>
        </p:blipFill>
        <p:spPr bwMode="auto">
          <a:xfrm>
            <a:off x="1828800" y="990600"/>
            <a:ext cx="5570538" cy="2027238"/>
          </a:xfrm>
          <a:prstGeom prst="rect">
            <a:avLst/>
          </a:prstGeom>
          <a:noFill/>
          <a:ln w="9525">
            <a:noFill/>
            <a:miter lim="800000"/>
            <a:headEnd/>
            <a:tailEnd/>
          </a:ln>
        </p:spPr>
      </p:pic>
      <p:sp>
        <p:nvSpPr>
          <p:cNvPr id="21510" name="TextBox 5"/>
          <p:cNvSpPr txBox="1">
            <a:spLocks noChangeArrowheads="1"/>
          </p:cNvSpPr>
          <p:nvPr/>
        </p:nvSpPr>
        <p:spPr bwMode="auto">
          <a:xfrm>
            <a:off x="685800" y="381000"/>
            <a:ext cx="3929063" cy="503238"/>
          </a:xfrm>
          <a:prstGeom prst="rect">
            <a:avLst/>
          </a:prstGeom>
          <a:noFill/>
          <a:ln w="9525">
            <a:noFill/>
            <a:miter lim="800000"/>
            <a:headEnd/>
            <a:tailEnd/>
          </a:ln>
        </p:spPr>
        <p:txBody>
          <a:bodyPr wrap="none">
            <a:spAutoFit/>
          </a:bodyPr>
          <a:lstStyle/>
          <a:p>
            <a:pPr eaLnBrk="1" hangingPunct="1"/>
            <a:r>
              <a:rPr lang="en-US" altLang="en-US" sz="4000" baseline="-25000"/>
              <a:t>An example of the process: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mtClean="0"/>
              <a:t>Key Concepts</a:t>
            </a:r>
          </a:p>
        </p:txBody>
      </p:sp>
      <p:sp>
        <p:nvSpPr>
          <p:cNvPr id="4099" name="Content Placeholder 2"/>
          <p:cNvSpPr>
            <a:spLocks noGrp="1"/>
          </p:cNvSpPr>
          <p:nvPr>
            <p:ph idx="1"/>
          </p:nvPr>
        </p:nvSpPr>
        <p:spPr/>
        <p:txBody>
          <a:bodyPr/>
          <a:lstStyle/>
          <a:p>
            <a:r>
              <a:rPr lang="en-US" altLang="en-US" sz="2800" smtClean="0"/>
              <a:t>A little on vectors (and scalars)</a:t>
            </a:r>
          </a:p>
          <a:p>
            <a:r>
              <a:rPr lang="en-US" altLang="en-US" sz="2800" smtClean="0"/>
              <a:t>Finding Resultant Force (vector addition)</a:t>
            </a:r>
          </a:p>
          <a:p>
            <a:pPr lvl="1"/>
            <a:r>
              <a:rPr lang="en-US" altLang="en-US" sz="2400" smtClean="0"/>
              <a:t>Graphical Approach</a:t>
            </a:r>
          </a:p>
          <a:p>
            <a:pPr lvl="2"/>
            <a:r>
              <a:rPr lang="en-US" altLang="en-US" sz="2000" smtClean="0"/>
              <a:t>Triangle method (or successive triangle method)</a:t>
            </a:r>
          </a:p>
          <a:p>
            <a:pPr lvl="2"/>
            <a:r>
              <a:rPr lang="en-US" altLang="en-US" sz="2000" smtClean="0"/>
              <a:t>Parallelogram method</a:t>
            </a:r>
          </a:p>
          <a:p>
            <a:pPr lvl="1"/>
            <a:r>
              <a:rPr lang="en-US" altLang="en-US" sz="2400" smtClean="0">
                <a:solidFill>
                  <a:srgbClr val="FF0000"/>
                </a:solidFill>
              </a:rPr>
              <a:t>Finding resultants by resolving forces into components!!  (sec 2.4-Addition of a System of Coplanar Forces)</a:t>
            </a:r>
          </a:p>
        </p:txBody>
      </p:sp>
      <p:sp>
        <p:nvSpPr>
          <p:cNvPr id="4100" name="Slide Number Placeholder 3"/>
          <p:cNvSpPr>
            <a:spLocks noGrp="1"/>
          </p:cNvSpPr>
          <p:nvPr>
            <p:ph type="sldNum" sz="quarter" idx="12"/>
          </p:nvPr>
        </p:nvSpPr>
        <p:spPr>
          <a:noFill/>
        </p:spPr>
        <p:txBody>
          <a:bodyPr/>
          <a:lstStyle/>
          <a:p>
            <a:fld id="{2EE7DF13-6622-4B08-B02E-BAD6E85836A7}" type="slidenum">
              <a:rPr lang="en-US" altLang="en-US" smtClean="0"/>
              <a:pPr/>
              <a:t>2</a:t>
            </a:fld>
            <a:endParaRPr lang="en-US" altLang="en-US" smtClean="0"/>
          </a:p>
        </p:txBody>
      </p:sp>
      <p:pic>
        <p:nvPicPr>
          <p:cNvPr id="5" name="ex 2.1a.jpg" descr="ex 2"/>
          <p:cNvPicPr>
            <a:picLocks noChangeAspect="1" noChangeArrowheads="1"/>
          </p:cNvPicPr>
          <p:nvPr/>
        </p:nvPicPr>
        <p:blipFill>
          <a:blip r:embed="rId2"/>
          <a:srcRect l="19608" t="23814" r="50000" b="11418"/>
          <a:stretch>
            <a:fillRect/>
          </a:stretch>
        </p:blipFill>
        <p:spPr bwMode="auto">
          <a:xfrm>
            <a:off x="6781800" y="228600"/>
            <a:ext cx="1895475" cy="1971675"/>
          </a:xfrm>
          <a:prstGeom prst="rect">
            <a:avLst/>
          </a:prstGeom>
          <a:noFill/>
          <a:ln w="9525">
            <a:noFill/>
            <a:miter lim="800000"/>
            <a:headEnd/>
            <a:tailEnd/>
          </a:ln>
        </p:spPr>
      </p:pic>
      <p:pic>
        <p:nvPicPr>
          <p:cNvPr id="6" name="Picture 5" descr="02_18"/>
          <p:cNvPicPr>
            <a:picLocks noChangeAspect="1" noChangeArrowheads="1"/>
          </p:cNvPicPr>
          <p:nvPr/>
        </p:nvPicPr>
        <p:blipFill>
          <a:blip r:embed="rId3"/>
          <a:srcRect/>
          <a:stretch>
            <a:fillRect/>
          </a:stretch>
        </p:blipFill>
        <p:spPr bwMode="auto">
          <a:xfrm>
            <a:off x="6477000" y="5105400"/>
            <a:ext cx="1593850" cy="1371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099">
                                            <p:txEl>
                                              <p:pRg st="2" end="2"/>
                                            </p:txEl>
                                          </p:spTgt>
                                        </p:tgtEl>
                                        <p:attrNameLst>
                                          <p:attrName>style.visibility</p:attrName>
                                        </p:attrNameLst>
                                      </p:cBhvr>
                                      <p:to>
                                        <p:strVal val="visible"/>
                                      </p:to>
                                    </p:set>
                                    <p:anim calcmode="lin" valueType="num">
                                      <p:cBhvr additive="base">
                                        <p:cTn id="25"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099">
                                            <p:txEl>
                                              <p:pRg st="3" end="3"/>
                                            </p:txEl>
                                          </p:spTgt>
                                        </p:tgtEl>
                                        <p:attrNameLst>
                                          <p:attrName>style.visibility</p:attrName>
                                        </p:attrNameLst>
                                      </p:cBhvr>
                                      <p:to>
                                        <p:strVal val="visible"/>
                                      </p:to>
                                    </p:set>
                                    <p:anim calcmode="lin" valueType="num">
                                      <p:cBhvr additive="base">
                                        <p:cTn id="31"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099">
                                            <p:txEl>
                                              <p:pRg st="4" end="4"/>
                                            </p:txEl>
                                          </p:spTgt>
                                        </p:tgtEl>
                                        <p:attrNameLst>
                                          <p:attrName>style.visibility</p:attrName>
                                        </p:attrNameLst>
                                      </p:cBhvr>
                                      <p:to>
                                        <p:strVal val="visible"/>
                                      </p:to>
                                    </p:set>
                                    <p:anim calcmode="lin" valueType="num">
                                      <p:cBhvr additive="base">
                                        <p:cTn id="37"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099">
                                            <p:txEl>
                                              <p:pRg st="5" end="5"/>
                                            </p:txEl>
                                          </p:spTgt>
                                        </p:tgtEl>
                                        <p:attrNameLst>
                                          <p:attrName>style.visibility</p:attrName>
                                        </p:attrNameLst>
                                      </p:cBhvr>
                                      <p:to>
                                        <p:strVal val="visible"/>
                                      </p:to>
                                    </p:set>
                                    <p:anim calcmode="lin" valueType="num">
                                      <p:cBhvr additive="base">
                                        <p:cTn id="43"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381000" y="228600"/>
            <a:ext cx="8305800" cy="609600"/>
          </a:xfrm>
        </p:spPr>
        <p:txBody>
          <a:bodyPr/>
          <a:lstStyle/>
          <a:p>
            <a:pPr eaLnBrk="1" hangingPunct="1"/>
            <a:r>
              <a:rPr lang="en-US" altLang="en-US" sz="2400" smtClean="0"/>
              <a:t>Remember! You can also represent a 2-D vector with a magnitude and angle:</a:t>
            </a:r>
          </a:p>
        </p:txBody>
      </p:sp>
      <p:pic>
        <p:nvPicPr>
          <p:cNvPr id="32771" name="Picture 1028" descr="Mag formula"/>
          <p:cNvPicPr>
            <a:picLocks noChangeAspect="1" noChangeArrowheads="1"/>
          </p:cNvPicPr>
          <p:nvPr/>
        </p:nvPicPr>
        <p:blipFill>
          <a:blip r:embed="rId3">
            <a:lum bright="-30000"/>
            <a:grayscl/>
            <a:biLevel thresh="50000"/>
          </a:blip>
          <a:srcRect/>
          <a:stretch>
            <a:fillRect/>
          </a:stretch>
        </p:blipFill>
        <p:spPr bwMode="auto">
          <a:xfrm>
            <a:off x="4800600" y="3397250"/>
            <a:ext cx="3429000" cy="1435100"/>
          </a:xfrm>
          <a:prstGeom prst="rect">
            <a:avLst/>
          </a:prstGeom>
          <a:noFill/>
          <a:ln w="9525">
            <a:noFill/>
            <a:miter lim="800000"/>
            <a:headEnd/>
            <a:tailEnd/>
          </a:ln>
        </p:spPr>
      </p:pic>
      <p:pic>
        <p:nvPicPr>
          <p:cNvPr id="32772" name="Picture 1029" descr="Angle formula"/>
          <p:cNvPicPr>
            <a:picLocks noChangeAspect="1" noChangeArrowheads="1"/>
          </p:cNvPicPr>
          <p:nvPr/>
        </p:nvPicPr>
        <p:blipFill>
          <a:blip r:embed="rId4">
            <a:lum bright="-18000"/>
            <a:grayscl/>
            <a:biLevel thresh="50000"/>
          </a:blip>
          <a:srcRect/>
          <a:stretch>
            <a:fillRect/>
          </a:stretch>
        </p:blipFill>
        <p:spPr bwMode="auto">
          <a:xfrm>
            <a:off x="609600" y="3200400"/>
            <a:ext cx="3200400" cy="1447800"/>
          </a:xfrm>
          <a:prstGeom prst="rect">
            <a:avLst/>
          </a:prstGeom>
          <a:noFill/>
          <a:ln w="9525">
            <a:noFill/>
            <a:miter lim="800000"/>
            <a:headEnd/>
            <a:tailEnd/>
          </a:ln>
        </p:spPr>
      </p:pic>
      <p:sp>
        <p:nvSpPr>
          <p:cNvPr id="22533" name="AutoShape 1030">
            <a:hlinkClick r:id="" action="ppaction://hlinkshowjump?jump=nextslide" highlightClick="1"/>
          </p:cNvPr>
          <p:cNvSpPr>
            <a:spLocks noChangeArrowheads="1"/>
          </p:cNvSpPr>
          <p:nvPr/>
        </p:nvSpPr>
        <p:spPr bwMode="auto">
          <a:xfrm>
            <a:off x="8382000" y="6096000"/>
            <a:ext cx="304800" cy="304800"/>
          </a:xfrm>
          <a:prstGeom prst="actionButtonForwardNext">
            <a:avLst/>
          </a:prstGeom>
          <a:solidFill>
            <a:schemeClr val="accent1"/>
          </a:solidFill>
          <a:ln w="9525">
            <a:solidFill>
              <a:schemeClr val="tx1"/>
            </a:solidFill>
            <a:miter lim="800000"/>
            <a:headEnd/>
            <a:tailEnd/>
          </a:ln>
        </p:spPr>
        <p:txBody>
          <a:bodyPr wrap="none" anchor="ctr"/>
          <a:lstStyle/>
          <a:p>
            <a:endParaRPr lang="en-US" altLang="en-US"/>
          </a:p>
        </p:txBody>
      </p:sp>
      <p:sp>
        <p:nvSpPr>
          <p:cNvPr id="22534" name="AutoShape 1031">
            <a:hlinkClick r:id="" action="ppaction://hlinkshowjump?jump=previousslide" highlightClick="1"/>
          </p:cNvPr>
          <p:cNvSpPr>
            <a:spLocks noChangeArrowheads="1"/>
          </p:cNvSpPr>
          <p:nvPr/>
        </p:nvSpPr>
        <p:spPr bwMode="auto">
          <a:xfrm>
            <a:off x="8077200" y="6096000"/>
            <a:ext cx="304800" cy="304800"/>
          </a:xfrm>
          <a:prstGeom prst="actionButtonBackPrevious">
            <a:avLst/>
          </a:prstGeom>
          <a:solidFill>
            <a:schemeClr val="accent1"/>
          </a:solidFill>
          <a:ln w="9525">
            <a:solidFill>
              <a:schemeClr val="tx1"/>
            </a:solidFill>
            <a:miter lim="800000"/>
            <a:headEnd/>
            <a:tailEnd/>
          </a:ln>
        </p:spPr>
        <p:txBody>
          <a:bodyPr wrap="none" anchor="ctr"/>
          <a:lstStyle/>
          <a:p>
            <a:endParaRPr lang="en-US" altLang="en-US"/>
          </a:p>
        </p:txBody>
      </p:sp>
      <p:pic>
        <p:nvPicPr>
          <p:cNvPr id="32775" name="Picture 1035"/>
          <p:cNvPicPr>
            <a:picLocks noChangeAspect="1" noChangeArrowheads="1"/>
          </p:cNvPicPr>
          <p:nvPr/>
        </p:nvPicPr>
        <p:blipFill>
          <a:blip r:embed="rId5"/>
          <a:srcRect/>
          <a:stretch>
            <a:fillRect/>
          </a:stretch>
        </p:blipFill>
        <p:spPr bwMode="auto">
          <a:xfrm>
            <a:off x="3222625" y="685800"/>
            <a:ext cx="2765425" cy="2301875"/>
          </a:xfrm>
          <a:prstGeom prst="rect">
            <a:avLst/>
          </a:prstGeom>
          <a:noFill/>
          <a:ln w="9525">
            <a:noFill/>
            <a:miter lim="800000"/>
            <a:headEnd/>
            <a:tailEnd/>
          </a:ln>
        </p:spPr>
      </p:pic>
      <p:sp>
        <p:nvSpPr>
          <p:cNvPr id="2" name="Rectangle 1"/>
          <p:cNvSpPr>
            <a:spLocks noChangeArrowheads="1"/>
          </p:cNvSpPr>
          <p:nvPr/>
        </p:nvSpPr>
        <p:spPr bwMode="auto">
          <a:xfrm>
            <a:off x="914400" y="5946775"/>
            <a:ext cx="4572000" cy="523875"/>
          </a:xfrm>
          <a:prstGeom prst="rect">
            <a:avLst/>
          </a:prstGeom>
          <a:noFill/>
          <a:ln w="9525">
            <a:noFill/>
            <a:miter lim="800000"/>
            <a:headEnd/>
            <a:tailEnd/>
          </a:ln>
        </p:spPr>
        <p:txBody>
          <a:bodyPr>
            <a:spAutoFit/>
          </a:bodyPr>
          <a:lstStyle/>
          <a:p>
            <a:pPr eaLnBrk="1" hangingPunct="1">
              <a:spcBef>
                <a:spcPct val="50000"/>
              </a:spcBef>
            </a:pPr>
            <a:r>
              <a:rPr lang="en-US" altLang="en-US" sz="2800"/>
              <a:t> </a:t>
            </a:r>
            <a:r>
              <a:rPr lang="en-US" altLang="en-US" sz="2800" b="1" i="1"/>
              <a:t>F</a:t>
            </a:r>
            <a:r>
              <a:rPr lang="en-US" altLang="en-US" sz="2800" b="1" i="1" baseline="-25000"/>
              <a:t>R</a:t>
            </a:r>
            <a:r>
              <a:rPr lang="en-US" altLang="en-US" sz="2800"/>
              <a:t>  = (F</a:t>
            </a:r>
            <a:r>
              <a:rPr lang="en-US" altLang="en-US" sz="2800" baseline="-25000"/>
              <a:t>Rx</a:t>
            </a:r>
            <a:r>
              <a:rPr lang="en-US" altLang="en-US" sz="2800"/>
              <a:t>)</a:t>
            </a:r>
            <a:r>
              <a:rPr lang="en-US" altLang="en-US" sz="2800" b="1" i="1">
                <a:solidFill>
                  <a:srgbClr val="FFFF00"/>
                </a:solidFill>
              </a:rPr>
              <a:t> </a:t>
            </a:r>
            <a:r>
              <a:rPr lang="en-US" altLang="en-US" sz="2800" b="1" i="1"/>
              <a:t>i</a:t>
            </a:r>
            <a:r>
              <a:rPr lang="en-US" altLang="en-US" sz="2800"/>
              <a:t> + (F</a:t>
            </a:r>
            <a:r>
              <a:rPr lang="en-US" altLang="en-US" sz="2800" baseline="-25000"/>
              <a:t>Ry</a:t>
            </a:r>
            <a:r>
              <a:rPr lang="en-US" altLang="en-US" sz="2800"/>
              <a:t>)</a:t>
            </a:r>
            <a:r>
              <a:rPr lang="en-US" altLang="en-US" sz="2800" b="1" i="1">
                <a:solidFill>
                  <a:srgbClr val="FFFF00"/>
                </a:solidFill>
              </a:rPr>
              <a:t> </a:t>
            </a:r>
            <a:r>
              <a:rPr lang="en-US" altLang="en-US" sz="2800" b="1" i="1">
                <a:cs typeface="Times New Roman" pitchFamily="18" charset="0"/>
              </a:rPr>
              <a:t>j   </a:t>
            </a:r>
            <a:r>
              <a:rPr lang="en-US" altLang="en-US" sz="2800" b="1" i="1">
                <a:solidFill>
                  <a:srgbClr val="FFFF00"/>
                </a:solidFill>
                <a:cs typeface="Times New Roman" pitchFamily="18" charset="0"/>
              </a:rPr>
              <a:t>   </a:t>
            </a:r>
            <a:r>
              <a:rPr lang="en-US" altLang="en-US" sz="2800">
                <a:cs typeface="Times New Roman" pitchFamily="18" charset="0"/>
              </a:rPr>
              <a:t> </a:t>
            </a:r>
          </a:p>
        </p:txBody>
      </p:sp>
      <p:sp>
        <p:nvSpPr>
          <p:cNvPr id="3" name="Rectangle 2"/>
          <p:cNvSpPr>
            <a:spLocks noChangeArrowheads="1"/>
          </p:cNvSpPr>
          <p:nvPr/>
        </p:nvSpPr>
        <p:spPr bwMode="auto">
          <a:xfrm>
            <a:off x="914400" y="5486400"/>
            <a:ext cx="4295775" cy="461963"/>
          </a:xfrm>
          <a:prstGeom prst="rect">
            <a:avLst/>
          </a:prstGeom>
          <a:noFill/>
          <a:ln w="9525">
            <a:noFill/>
            <a:miter lim="800000"/>
            <a:headEnd/>
            <a:tailEnd/>
          </a:ln>
        </p:spPr>
        <p:txBody>
          <a:bodyPr wrap="none">
            <a:spAutoFit/>
          </a:bodyPr>
          <a:lstStyle/>
          <a:p>
            <a:r>
              <a:rPr lang="en-US" altLang="en-US" sz="2400" b="1"/>
              <a:t>Or, Cartesian Vector Notation: </a:t>
            </a:r>
          </a:p>
        </p:txBody>
      </p:sp>
      <p:cxnSp>
        <p:nvCxnSpPr>
          <p:cNvPr id="22538" name="Straight Connector 4"/>
          <p:cNvCxnSpPr>
            <a:cxnSpLocks noChangeShapeType="1"/>
          </p:cNvCxnSpPr>
          <p:nvPr/>
        </p:nvCxnSpPr>
        <p:spPr bwMode="auto">
          <a:xfrm>
            <a:off x="228600" y="5181600"/>
            <a:ext cx="8305800" cy="0"/>
          </a:xfrm>
          <a:prstGeom prst="line">
            <a:avLst/>
          </a:prstGeom>
          <a:noFill/>
          <a:ln w="9525" algn="ctr">
            <a:solidFill>
              <a:schemeClr val="tx1"/>
            </a:solidFill>
            <a:round/>
            <a:headEnd/>
            <a:tailEnd/>
          </a:ln>
        </p:spPr>
      </p:cxn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2775"/>
                                        </p:tgtEl>
                                        <p:attrNameLst>
                                          <p:attrName>style.visibility</p:attrName>
                                        </p:attrNameLst>
                                      </p:cBhvr>
                                      <p:to>
                                        <p:strVal val="visible"/>
                                      </p:to>
                                    </p:set>
                                    <p:animEffect transition="in" filter="fade">
                                      <p:cBhvr>
                                        <p:cTn id="7" dur="1000"/>
                                        <p:tgtEl>
                                          <p:spTgt spid="32775"/>
                                        </p:tgtEl>
                                      </p:cBhvr>
                                    </p:animEffect>
                                    <p:anim calcmode="lin" valueType="num">
                                      <p:cBhvr>
                                        <p:cTn id="8" dur="1000" fill="hold"/>
                                        <p:tgtEl>
                                          <p:spTgt spid="32775"/>
                                        </p:tgtEl>
                                        <p:attrNameLst>
                                          <p:attrName>ppt_x</p:attrName>
                                        </p:attrNameLst>
                                      </p:cBhvr>
                                      <p:tavLst>
                                        <p:tav tm="0">
                                          <p:val>
                                            <p:strVal val="#ppt_x"/>
                                          </p:val>
                                        </p:tav>
                                        <p:tav tm="100000">
                                          <p:val>
                                            <p:strVal val="#ppt_x"/>
                                          </p:val>
                                        </p:tav>
                                      </p:tavLst>
                                    </p:anim>
                                    <p:anim calcmode="lin" valueType="num">
                                      <p:cBhvr>
                                        <p:cTn id="9" dur="1000" fill="hold"/>
                                        <p:tgtEl>
                                          <p:spTgt spid="3277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fade">
                                      <p:cBhvr>
                                        <p:cTn id="12" dur="1000"/>
                                        <p:tgtEl>
                                          <p:spTgt spid="32772"/>
                                        </p:tgtEl>
                                      </p:cBhvr>
                                    </p:animEffect>
                                    <p:anim calcmode="lin" valueType="num">
                                      <p:cBhvr>
                                        <p:cTn id="13" dur="1000" fill="hold"/>
                                        <p:tgtEl>
                                          <p:spTgt spid="32772"/>
                                        </p:tgtEl>
                                        <p:attrNameLst>
                                          <p:attrName>ppt_x</p:attrName>
                                        </p:attrNameLst>
                                      </p:cBhvr>
                                      <p:tavLst>
                                        <p:tav tm="0">
                                          <p:val>
                                            <p:strVal val="#ppt_x"/>
                                          </p:val>
                                        </p:tav>
                                        <p:tav tm="100000">
                                          <p:val>
                                            <p:strVal val="#ppt_x"/>
                                          </p:val>
                                        </p:tav>
                                      </p:tavLst>
                                    </p:anim>
                                    <p:anim calcmode="lin" valueType="num">
                                      <p:cBhvr>
                                        <p:cTn id="14" dur="1000" fill="hold"/>
                                        <p:tgtEl>
                                          <p:spTgt spid="3277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771"/>
                                        </p:tgtEl>
                                        <p:attrNameLst>
                                          <p:attrName>style.visibility</p:attrName>
                                        </p:attrNameLst>
                                      </p:cBhvr>
                                      <p:to>
                                        <p:strVal val="visible"/>
                                      </p:to>
                                    </p:set>
                                    <p:animEffect transition="in" filter="fade">
                                      <p:cBhvr>
                                        <p:cTn id="17" dur="1000"/>
                                        <p:tgtEl>
                                          <p:spTgt spid="32771"/>
                                        </p:tgtEl>
                                      </p:cBhvr>
                                    </p:animEffect>
                                    <p:anim calcmode="lin" valueType="num">
                                      <p:cBhvr>
                                        <p:cTn id="18" dur="1000" fill="hold"/>
                                        <p:tgtEl>
                                          <p:spTgt spid="32771"/>
                                        </p:tgtEl>
                                        <p:attrNameLst>
                                          <p:attrName>ppt_x</p:attrName>
                                        </p:attrNameLst>
                                      </p:cBhvr>
                                      <p:tavLst>
                                        <p:tav tm="0">
                                          <p:val>
                                            <p:strVal val="#ppt_x"/>
                                          </p:val>
                                        </p:tav>
                                        <p:tav tm="100000">
                                          <p:val>
                                            <p:strVal val="#ppt_x"/>
                                          </p:val>
                                        </p:tav>
                                      </p:tavLst>
                                    </p:anim>
                                    <p:anim calcmode="lin" valueType="num">
                                      <p:cBhvr>
                                        <p:cTn id="19" dur="1000" fill="hold"/>
                                        <p:tgtEl>
                                          <p:spTgt spid="32771"/>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2"/>
          </p:nvPr>
        </p:nvSpPr>
        <p:spPr>
          <a:noFill/>
        </p:spPr>
        <p:txBody>
          <a:bodyPr/>
          <a:lstStyle/>
          <a:p>
            <a:fld id="{EB20F2EA-8FEF-4F41-B57D-98AD498EBCDC}" type="slidenum">
              <a:rPr lang="en-US" altLang="en-US" smtClean="0"/>
              <a:pPr/>
              <a:t>21</a:t>
            </a:fld>
            <a:endParaRPr lang="en-US" altLang="en-US" smtClean="0"/>
          </a:p>
        </p:txBody>
      </p:sp>
      <p:pic>
        <p:nvPicPr>
          <p:cNvPr id="23555" name="FP02_08.jpg" descr="FP02_08"/>
          <p:cNvPicPr>
            <a:picLocks noChangeAspect="1" noChangeArrowheads="1"/>
          </p:cNvPicPr>
          <p:nvPr/>
        </p:nvPicPr>
        <p:blipFill>
          <a:blip r:embed="rId2"/>
          <a:srcRect/>
          <a:stretch>
            <a:fillRect/>
          </a:stretch>
        </p:blipFill>
        <p:spPr bwMode="auto">
          <a:xfrm>
            <a:off x="914400" y="1219200"/>
            <a:ext cx="2862263" cy="3048000"/>
          </a:xfrm>
          <a:prstGeom prst="rect">
            <a:avLst/>
          </a:prstGeom>
          <a:noFill/>
          <a:ln w="9525">
            <a:noFill/>
            <a:miter lim="800000"/>
            <a:headEnd/>
            <a:tailEnd/>
          </a:ln>
        </p:spPr>
      </p:pic>
      <p:sp>
        <p:nvSpPr>
          <p:cNvPr id="23556" name="TextBox 4"/>
          <p:cNvSpPr txBox="1">
            <a:spLocks noChangeArrowheads="1"/>
          </p:cNvSpPr>
          <p:nvPr/>
        </p:nvSpPr>
        <p:spPr bwMode="auto">
          <a:xfrm>
            <a:off x="685800" y="228600"/>
            <a:ext cx="7391400" cy="369888"/>
          </a:xfrm>
          <a:prstGeom prst="rect">
            <a:avLst/>
          </a:prstGeom>
          <a:noFill/>
          <a:ln w="9525">
            <a:noFill/>
            <a:miter lim="800000"/>
            <a:headEnd/>
            <a:tailEnd/>
          </a:ln>
        </p:spPr>
        <p:txBody>
          <a:bodyPr>
            <a:spAutoFit/>
          </a:bodyPr>
          <a:lstStyle/>
          <a:p>
            <a:r>
              <a:rPr lang="en-US" altLang="en-US"/>
              <a:t>Determine the magnitude and direction of the resultant force.  </a:t>
            </a:r>
          </a:p>
        </p:txBody>
      </p:sp>
      <p:sp>
        <p:nvSpPr>
          <p:cNvPr id="6" name="Rectangle 5"/>
          <p:cNvSpPr>
            <a:spLocks noChangeArrowheads="1"/>
          </p:cNvSpPr>
          <p:nvPr/>
        </p:nvSpPr>
        <p:spPr bwMode="auto">
          <a:xfrm>
            <a:off x="3776663" y="5791200"/>
            <a:ext cx="4572000" cy="600075"/>
          </a:xfrm>
          <a:prstGeom prst="rect">
            <a:avLst/>
          </a:prstGeom>
          <a:noFill/>
          <a:ln w="9525">
            <a:noFill/>
            <a:miter lim="800000"/>
            <a:headEnd/>
            <a:tailEnd/>
          </a:ln>
        </p:spPr>
        <p:txBody>
          <a:bodyPr>
            <a:spAutoFit/>
          </a:bodyPr>
          <a:lstStyle/>
          <a:p>
            <a:r>
              <a:rPr lang="en-US" altLang="en-US" sz="1100">
                <a:solidFill>
                  <a:srgbClr val="FF0000"/>
                </a:solidFill>
              </a:rPr>
              <a:t>Side question: What additional force would you have to apply so the net force acting on the hook was zero (think, same magnitude but opposite direction for the resultant force found in step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276600" y="381000"/>
            <a:ext cx="2530475" cy="457200"/>
          </a:xfrm>
          <a:prstGeom prst="rect">
            <a:avLst/>
          </a:prstGeom>
          <a:noFill/>
          <a:ln w="9525">
            <a:noFill/>
            <a:miter lim="800000"/>
            <a:headEnd/>
            <a:tailEnd/>
          </a:ln>
        </p:spPr>
        <p:txBody>
          <a:bodyPr>
            <a:spAutoFit/>
          </a:bodyPr>
          <a:lstStyle/>
          <a:p>
            <a:pPr algn="ctr" eaLnBrk="1" hangingPunct="1"/>
            <a:r>
              <a:rPr lang="en-US" altLang="en-US" sz="2400" b="1"/>
              <a:t>EXAMPLE</a:t>
            </a:r>
          </a:p>
        </p:txBody>
      </p:sp>
      <p:sp>
        <p:nvSpPr>
          <p:cNvPr id="154629" name="Text Box 5"/>
          <p:cNvSpPr txBox="1">
            <a:spLocks noChangeArrowheads="1"/>
          </p:cNvSpPr>
          <p:nvPr/>
        </p:nvSpPr>
        <p:spPr bwMode="auto">
          <a:xfrm>
            <a:off x="609600" y="3962400"/>
            <a:ext cx="8001000" cy="2124075"/>
          </a:xfrm>
          <a:prstGeom prst="rect">
            <a:avLst/>
          </a:prstGeom>
          <a:noFill/>
          <a:ln w="9525">
            <a:noFill/>
            <a:miter lim="800000"/>
            <a:headEnd/>
            <a:tailEnd/>
          </a:ln>
        </p:spPr>
        <p:txBody>
          <a:bodyPr>
            <a:spAutoFit/>
          </a:bodyPr>
          <a:lstStyle/>
          <a:p>
            <a:pPr marL="457200" indent="-457200" eaLnBrk="1" hangingPunct="1">
              <a:spcBef>
                <a:spcPct val="50000"/>
              </a:spcBef>
            </a:pPr>
            <a:r>
              <a:rPr lang="en-US" altLang="en-US" sz="2400" b="1" u="sng"/>
              <a:t>Plan:</a:t>
            </a:r>
          </a:p>
          <a:p>
            <a:pPr marL="457200" indent="-457200" eaLnBrk="1" hangingPunct="1">
              <a:spcBef>
                <a:spcPct val="50000"/>
              </a:spcBef>
            </a:pPr>
            <a:r>
              <a:rPr lang="en-US" altLang="en-US" sz="2400"/>
              <a:t>a) Resolve the forces into their x-y components.</a:t>
            </a:r>
          </a:p>
          <a:p>
            <a:pPr marL="457200" indent="-457200" eaLnBrk="1" hangingPunct="1">
              <a:spcBef>
                <a:spcPct val="50000"/>
              </a:spcBef>
            </a:pPr>
            <a:r>
              <a:rPr lang="en-US" altLang="en-US" sz="2400"/>
              <a:t>b) Add the respective components to get the resultant vector.</a:t>
            </a:r>
          </a:p>
          <a:p>
            <a:pPr marL="457200" indent="-457200" eaLnBrk="1" hangingPunct="1">
              <a:spcBef>
                <a:spcPct val="50000"/>
              </a:spcBef>
            </a:pPr>
            <a:r>
              <a:rPr lang="en-US" altLang="en-US" sz="2400"/>
              <a:t>c) Find magnitude and angle from the resultant components.</a:t>
            </a:r>
          </a:p>
        </p:txBody>
      </p:sp>
      <p:sp>
        <p:nvSpPr>
          <p:cNvPr id="24580" name="AutoShape 6">
            <a:hlinkClick r:id="" action="ppaction://hlinkshowjump?jump=previousslide" highlightClick="1"/>
          </p:cNvPr>
          <p:cNvSpPr>
            <a:spLocks noChangeArrowheads="1"/>
          </p:cNvSpPr>
          <p:nvPr/>
        </p:nvSpPr>
        <p:spPr bwMode="auto">
          <a:xfrm>
            <a:off x="8153400" y="6096000"/>
            <a:ext cx="304800" cy="304800"/>
          </a:xfrm>
          <a:prstGeom prst="actionButtonBackPrevious">
            <a:avLst/>
          </a:prstGeom>
          <a:solidFill>
            <a:schemeClr val="accent1"/>
          </a:solidFill>
          <a:ln w="9525">
            <a:solidFill>
              <a:schemeClr val="tx1"/>
            </a:solidFill>
            <a:miter lim="800000"/>
            <a:headEnd/>
            <a:tailEnd/>
          </a:ln>
        </p:spPr>
        <p:txBody>
          <a:bodyPr wrap="none" anchor="ctr"/>
          <a:lstStyle/>
          <a:p>
            <a:endParaRPr lang="en-US" altLang="en-US"/>
          </a:p>
        </p:txBody>
      </p:sp>
      <p:sp>
        <p:nvSpPr>
          <p:cNvPr id="24581" name="AutoShape 7">
            <a:hlinkClick r:id="" action="ppaction://hlinkshowjump?jump=nextslide" highlightClick="1"/>
          </p:cNvPr>
          <p:cNvSpPr>
            <a:spLocks noChangeArrowheads="1"/>
          </p:cNvSpPr>
          <p:nvPr/>
        </p:nvSpPr>
        <p:spPr bwMode="auto">
          <a:xfrm>
            <a:off x="8458200" y="6096000"/>
            <a:ext cx="304800" cy="304800"/>
          </a:xfrm>
          <a:prstGeom prst="actionButtonForwardNext">
            <a:avLst/>
          </a:prstGeom>
          <a:solidFill>
            <a:schemeClr val="accent1"/>
          </a:solidFill>
          <a:ln w="9525">
            <a:solidFill>
              <a:schemeClr val="tx1"/>
            </a:solidFill>
            <a:miter lim="800000"/>
            <a:headEnd/>
            <a:tailEnd/>
          </a:ln>
        </p:spPr>
        <p:txBody>
          <a:bodyPr wrap="none" anchor="ctr"/>
          <a:lstStyle/>
          <a:p>
            <a:endParaRPr lang="en-US" altLang="en-US"/>
          </a:p>
        </p:txBody>
      </p:sp>
      <p:grpSp>
        <p:nvGrpSpPr>
          <p:cNvPr id="2" name="Group 16"/>
          <p:cNvGrpSpPr>
            <a:grpSpLocks/>
          </p:cNvGrpSpPr>
          <p:nvPr/>
        </p:nvGrpSpPr>
        <p:grpSpPr bwMode="auto">
          <a:xfrm>
            <a:off x="685800" y="914400"/>
            <a:ext cx="7848600" cy="2876550"/>
            <a:chOff x="432" y="576"/>
            <a:chExt cx="4944" cy="1812"/>
          </a:xfrm>
        </p:grpSpPr>
        <p:sp>
          <p:nvSpPr>
            <p:cNvPr id="24583" name="Text Box 4"/>
            <p:cNvSpPr txBox="1">
              <a:spLocks noChangeArrowheads="1"/>
            </p:cNvSpPr>
            <p:nvPr/>
          </p:nvSpPr>
          <p:spPr bwMode="auto">
            <a:xfrm>
              <a:off x="2736" y="576"/>
              <a:ext cx="2640" cy="1668"/>
            </a:xfrm>
            <a:prstGeom prst="rect">
              <a:avLst/>
            </a:prstGeom>
            <a:noFill/>
            <a:ln w="9525">
              <a:noFill/>
              <a:miter lim="800000"/>
              <a:headEnd/>
              <a:tailEnd/>
            </a:ln>
          </p:spPr>
          <p:txBody>
            <a:bodyPr>
              <a:spAutoFit/>
            </a:bodyPr>
            <a:lstStyle/>
            <a:p>
              <a:pPr marL="1035050" indent="-1035050" eaLnBrk="1" hangingPunct="1">
                <a:spcBef>
                  <a:spcPct val="50000"/>
                </a:spcBef>
              </a:pPr>
              <a:r>
                <a:rPr lang="en-US" altLang="en-US" sz="2400" b="1"/>
                <a:t>Given:</a:t>
              </a:r>
              <a:r>
                <a:rPr lang="en-US" altLang="en-US" sz="2400"/>
                <a:t>  Three concurrent forces acting on a tent post.</a:t>
              </a:r>
            </a:p>
            <a:p>
              <a:pPr marL="1035050" indent="-1035050" eaLnBrk="1" hangingPunct="1">
                <a:spcBef>
                  <a:spcPct val="50000"/>
                </a:spcBef>
              </a:pPr>
              <a:r>
                <a:rPr lang="en-US" altLang="en-US" sz="2400" b="1"/>
                <a:t>Find:</a:t>
              </a:r>
              <a:r>
                <a:rPr lang="en-US" altLang="en-US" sz="2400"/>
                <a:t>    The magnitude and angle of the resultant force.</a:t>
              </a:r>
            </a:p>
            <a:p>
              <a:pPr marL="1035050" indent="-1035050" eaLnBrk="1" hangingPunct="1">
                <a:spcBef>
                  <a:spcPct val="50000"/>
                </a:spcBef>
              </a:pPr>
              <a:endParaRPr lang="en-US" altLang="en-US" sz="2400"/>
            </a:p>
          </p:txBody>
        </p:sp>
        <p:pic>
          <p:nvPicPr>
            <p:cNvPr id="24584" name="Picture 15" descr="CH 2 F2"/>
            <p:cNvPicPr>
              <a:picLocks noChangeAspect="1" noChangeArrowheads="1"/>
            </p:cNvPicPr>
            <p:nvPr/>
          </p:nvPicPr>
          <p:blipFill>
            <a:blip r:embed="rId3"/>
            <a:srcRect/>
            <a:stretch>
              <a:fillRect/>
            </a:stretch>
          </p:blipFill>
          <p:spPr bwMode="auto">
            <a:xfrm>
              <a:off x="432" y="672"/>
              <a:ext cx="2208" cy="1716"/>
            </a:xfrm>
            <a:prstGeom prst="rect">
              <a:avLst/>
            </a:prstGeom>
            <a:noFill/>
            <a:ln w="9525">
              <a:noFill/>
              <a:miter lim="800000"/>
              <a:headEnd/>
              <a:tailEnd/>
            </a:ln>
          </p:spPr>
        </p:pic>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29"/>
                                        </p:tgtEl>
                                        <p:attrNameLst>
                                          <p:attrName>style.visibility</p:attrName>
                                        </p:attrNameLst>
                                      </p:cBhvr>
                                      <p:to>
                                        <p:strVal val="visible"/>
                                      </p:to>
                                    </p:set>
                                    <p:anim calcmode="lin" valueType="num">
                                      <p:cBhvr additive="base">
                                        <p:cTn id="13" dur="500" fill="hold"/>
                                        <p:tgtEl>
                                          <p:spTgt spid="154629"/>
                                        </p:tgtEl>
                                        <p:attrNameLst>
                                          <p:attrName>ppt_x</p:attrName>
                                        </p:attrNameLst>
                                      </p:cBhvr>
                                      <p:tavLst>
                                        <p:tav tm="0">
                                          <p:val>
                                            <p:strVal val="0-#ppt_w/2"/>
                                          </p:val>
                                        </p:tav>
                                        <p:tav tm="100000">
                                          <p:val>
                                            <p:strVal val="#ppt_x"/>
                                          </p:val>
                                        </p:tav>
                                      </p:tavLst>
                                    </p:anim>
                                    <p:anim calcmode="lin" valueType="num">
                                      <p:cBhvr additive="base">
                                        <p:cTn id="14" dur="500" fill="hold"/>
                                        <p:tgtEl>
                                          <p:spTgt spid="1546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2971800" y="381000"/>
            <a:ext cx="3581400" cy="457200"/>
          </a:xfrm>
          <a:prstGeom prst="rect">
            <a:avLst/>
          </a:prstGeom>
          <a:noFill/>
          <a:ln w="9525">
            <a:noFill/>
            <a:miter lim="800000"/>
            <a:headEnd/>
            <a:tailEnd/>
          </a:ln>
        </p:spPr>
        <p:txBody>
          <a:bodyPr>
            <a:spAutoFit/>
          </a:bodyPr>
          <a:lstStyle/>
          <a:p>
            <a:pPr algn="ctr" eaLnBrk="1" hangingPunct="1"/>
            <a:r>
              <a:rPr lang="en-US" altLang="en-US" sz="2400" b="1"/>
              <a:t>EXAMPLE</a:t>
            </a:r>
            <a:r>
              <a:rPr lang="en-US" altLang="en-US" sz="2400" b="1">
                <a:solidFill>
                  <a:srgbClr val="66FF33"/>
                </a:solidFill>
              </a:rPr>
              <a:t> </a:t>
            </a:r>
            <a:r>
              <a:rPr lang="en-US" altLang="en-US" sz="2400"/>
              <a:t>(continued)</a:t>
            </a:r>
            <a:endParaRPr lang="en-US" altLang="en-US" sz="2400" b="1">
              <a:solidFill>
                <a:srgbClr val="66FF33"/>
              </a:solidFill>
            </a:endParaRPr>
          </a:p>
        </p:txBody>
      </p:sp>
      <p:sp>
        <p:nvSpPr>
          <p:cNvPr id="156676" name="Text Box 4"/>
          <p:cNvSpPr txBox="1">
            <a:spLocks noChangeArrowheads="1"/>
          </p:cNvSpPr>
          <p:nvPr/>
        </p:nvSpPr>
        <p:spPr bwMode="auto">
          <a:xfrm>
            <a:off x="609600" y="3576638"/>
            <a:ext cx="4114800" cy="461962"/>
          </a:xfrm>
          <a:prstGeom prst="rect">
            <a:avLst/>
          </a:prstGeom>
          <a:noFill/>
          <a:ln w="9525">
            <a:noFill/>
            <a:miter lim="800000"/>
            <a:headEnd/>
            <a:tailEnd/>
          </a:ln>
        </p:spPr>
        <p:txBody>
          <a:bodyPr>
            <a:spAutoFit/>
          </a:bodyPr>
          <a:lstStyle/>
          <a:p>
            <a:pPr eaLnBrk="1" hangingPunct="1">
              <a:spcBef>
                <a:spcPct val="50000"/>
              </a:spcBef>
            </a:pPr>
            <a:r>
              <a:rPr lang="en-US" altLang="en-US" sz="2400" b="1" i="1"/>
              <a:t>F</a:t>
            </a:r>
            <a:r>
              <a:rPr lang="en-US" altLang="en-US" sz="2400" b="1" i="1" baseline="-25000"/>
              <a:t>1</a:t>
            </a:r>
            <a:r>
              <a:rPr lang="en-US" altLang="en-US" sz="2400"/>
              <a:t> = {0</a:t>
            </a:r>
            <a:r>
              <a:rPr lang="en-US" altLang="en-US" sz="2400" b="1" i="1"/>
              <a:t> i </a:t>
            </a:r>
            <a:r>
              <a:rPr lang="en-US" altLang="en-US" sz="2400"/>
              <a:t>+</a:t>
            </a:r>
            <a:r>
              <a:rPr lang="en-US" altLang="en-US" sz="2400" b="1" i="1"/>
              <a:t> </a:t>
            </a:r>
            <a:r>
              <a:rPr lang="en-US" altLang="en-US" sz="2400">
                <a:cs typeface="Times New Roman" pitchFamily="18" charset="0"/>
              </a:rPr>
              <a:t>300</a:t>
            </a:r>
            <a:r>
              <a:rPr lang="en-US" altLang="en-US" sz="2400" b="1" i="1">
                <a:cs typeface="Times New Roman" pitchFamily="18" charset="0"/>
              </a:rPr>
              <a:t> j</a:t>
            </a:r>
            <a:r>
              <a:rPr lang="en-US" altLang="en-US" sz="2400">
                <a:cs typeface="Times New Roman" pitchFamily="18" charset="0"/>
              </a:rPr>
              <a:t> } N</a:t>
            </a:r>
          </a:p>
        </p:txBody>
      </p:sp>
      <p:sp>
        <p:nvSpPr>
          <p:cNvPr id="25604" name="AutoShape 5">
            <a:hlinkClick r:id="" action="ppaction://hlinkshowjump?jump=previousslide" highlightClick="1"/>
          </p:cNvPr>
          <p:cNvSpPr>
            <a:spLocks noChangeArrowheads="1"/>
          </p:cNvSpPr>
          <p:nvPr/>
        </p:nvSpPr>
        <p:spPr bwMode="auto">
          <a:xfrm>
            <a:off x="8153400" y="6096000"/>
            <a:ext cx="304800" cy="304800"/>
          </a:xfrm>
          <a:prstGeom prst="actionButtonBackPrevious">
            <a:avLst/>
          </a:prstGeom>
          <a:solidFill>
            <a:schemeClr val="accent1"/>
          </a:solidFill>
          <a:ln w="9525">
            <a:solidFill>
              <a:schemeClr val="tx1"/>
            </a:solidFill>
            <a:miter lim="800000"/>
            <a:headEnd/>
            <a:tailEnd/>
          </a:ln>
        </p:spPr>
        <p:txBody>
          <a:bodyPr wrap="none" anchor="ctr"/>
          <a:lstStyle/>
          <a:p>
            <a:endParaRPr lang="en-US" altLang="en-US"/>
          </a:p>
        </p:txBody>
      </p:sp>
      <p:sp>
        <p:nvSpPr>
          <p:cNvPr id="25605" name="AutoShape 6">
            <a:hlinkClick r:id="" action="ppaction://hlinkshowjump?jump=nextslide" highlightClick="1"/>
          </p:cNvPr>
          <p:cNvSpPr>
            <a:spLocks noChangeArrowheads="1"/>
          </p:cNvSpPr>
          <p:nvPr/>
        </p:nvSpPr>
        <p:spPr bwMode="auto">
          <a:xfrm>
            <a:off x="8458200" y="6096000"/>
            <a:ext cx="304800" cy="304800"/>
          </a:xfrm>
          <a:prstGeom prst="actionButtonForwardNext">
            <a:avLst/>
          </a:prstGeom>
          <a:solidFill>
            <a:schemeClr val="accent1"/>
          </a:solidFill>
          <a:ln w="9525">
            <a:solidFill>
              <a:schemeClr val="tx1"/>
            </a:solidFill>
            <a:miter lim="800000"/>
            <a:headEnd/>
            <a:tailEnd/>
          </a:ln>
        </p:spPr>
        <p:txBody>
          <a:bodyPr wrap="none" anchor="ctr"/>
          <a:lstStyle/>
          <a:p>
            <a:endParaRPr lang="en-US" altLang="en-US"/>
          </a:p>
        </p:txBody>
      </p:sp>
      <p:sp>
        <p:nvSpPr>
          <p:cNvPr id="156679" name="Text Box 7"/>
          <p:cNvSpPr txBox="1">
            <a:spLocks noChangeArrowheads="1"/>
          </p:cNvSpPr>
          <p:nvPr/>
        </p:nvSpPr>
        <p:spPr bwMode="auto">
          <a:xfrm>
            <a:off x="609600" y="4343400"/>
            <a:ext cx="5594350" cy="1016000"/>
          </a:xfrm>
          <a:prstGeom prst="rect">
            <a:avLst/>
          </a:prstGeom>
          <a:noFill/>
          <a:ln w="9525">
            <a:noFill/>
            <a:miter lim="800000"/>
            <a:headEnd/>
            <a:tailEnd/>
          </a:ln>
        </p:spPr>
        <p:txBody>
          <a:bodyPr wrap="none">
            <a:spAutoFit/>
          </a:bodyPr>
          <a:lstStyle/>
          <a:p>
            <a:pPr eaLnBrk="1" hangingPunct="1">
              <a:spcBef>
                <a:spcPct val="50000"/>
              </a:spcBef>
            </a:pPr>
            <a:r>
              <a:rPr lang="en-US" altLang="en-US" sz="2400" b="1" i="1">
                <a:cs typeface="Times New Roman" pitchFamily="18" charset="0"/>
              </a:rPr>
              <a:t>F</a:t>
            </a:r>
            <a:r>
              <a:rPr lang="en-US" altLang="en-US" sz="2400" b="1" i="1" baseline="-25000">
                <a:cs typeface="Times New Roman" pitchFamily="18" charset="0"/>
              </a:rPr>
              <a:t>2</a:t>
            </a:r>
            <a:r>
              <a:rPr lang="en-US" altLang="en-US" sz="2400">
                <a:cs typeface="Times New Roman" pitchFamily="18" charset="0"/>
              </a:rPr>
              <a:t> = {</a:t>
            </a:r>
            <a:r>
              <a:rPr lang="en-US" altLang="en-US" sz="2400"/>
              <a:t>– </a:t>
            </a:r>
            <a:r>
              <a:rPr lang="en-US" altLang="en-US" sz="2400">
                <a:cs typeface="Times New Roman" pitchFamily="18" charset="0"/>
              </a:rPr>
              <a:t>450 cos (45°) </a:t>
            </a:r>
            <a:r>
              <a:rPr lang="en-US" altLang="en-US" sz="2400" b="1" i="1">
                <a:cs typeface="Times New Roman" pitchFamily="18" charset="0"/>
              </a:rPr>
              <a:t>i</a:t>
            </a:r>
            <a:r>
              <a:rPr lang="en-US" altLang="en-US" sz="2400">
                <a:cs typeface="Times New Roman" pitchFamily="18" charset="0"/>
              </a:rPr>
              <a:t> + 450 sin (45°) </a:t>
            </a:r>
            <a:r>
              <a:rPr lang="en-US" altLang="en-US" sz="2400" b="1" i="1">
                <a:cs typeface="Times New Roman" pitchFamily="18" charset="0"/>
              </a:rPr>
              <a:t>j</a:t>
            </a:r>
            <a:r>
              <a:rPr lang="en-US" altLang="en-US" sz="2400">
                <a:cs typeface="Times New Roman" pitchFamily="18" charset="0"/>
              </a:rPr>
              <a:t> } N</a:t>
            </a:r>
          </a:p>
          <a:p>
            <a:pPr eaLnBrk="1" hangingPunct="1">
              <a:spcBef>
                <a:spcPct val="50000"/>
              </a:spcBef>
            </a:pPr>
            <a:r>
              <a:rPr lang="en-US" altLang="en-US" sz="2400">
                <a:cs typeface="Times New Roman" pitchFamily="18" charset="0"/>
              </a:rPr>
              <a:t>     = {</a:t>
            </a:r>
            <a:r>
              <a:rPr lang="en-US" altLang="en-US" sz="2400"/>
              <a:t>– </a:t>
            </a:r>
            <a:r>
              <a:rPr lang="en-US" altLang="en-US" sz="2400">
                <a:cs typeface="Times New Roman" pitchFamily="18" charset="0"/>
              </a:rPr>
              <a:t>318.2 </a:t>
            </a:r>
            <a:r>
              <a:rPr lang="en-US" altLang="en-US" sz="2400" b="1" i="1">
                <a:cs typeface="Times New Roman" pitchFamily="18" charset="0"/>
              </a:rPr>
              <a:t>i</a:t>
            </a:r>
            <a:r>
              <a:rPr lang="en-US" altLang="en-US" sz="2400">
                <a:cs typeface="Times New Roman" pitchFamily="18" charset="0"/>
              </a:rPr>
              <a:t> + 318.2 </a:t>
            </a:r>
            <a:r>
              <a:rPr lang="en-US" altLang="en-US" sz="2400" b="1" i="1">
                <a:cs typeface="Times New Roman" pitchFamily="18" charset="0"/>
              </a:rPr>
              <a:t>j</a:t>
            </a:r>
            <a:r>
              <a:rPr lang="en-US" altLang="en-US" sz="2400">
                <a:cs typeface="Times New Roman" pitchFamily="18" charset="0"/>
              </a:rPr>
              <a:t> } N</a:t>
            </a:r>
          </a:p>
        </p:txBody>
      </p:sp>
      <p:sp>
        <p:nvSpPr>
          <p:cNvPr id="156680" name="Text Box 8"/>
          <p:cNvSpPr txBox="1">
            <a:spLocks noChangeArrowheads="1"/>
          </p:cNvSpPr>
          <p:nvPr/>
        </p:nvSpPr>
        <p:spPr bwMode="auto">
          <a:xfrm>
            <a:off x="609600" y="5334000"/>
            <a:ext cx="4492625" cy="1016000"/>
          </a:xfrm>
          <a:prstGeom prst="rect">
            <a:avLst/>
          </a:prstGeom>
          <a:noFill/>
          <a:ln w="9525">
            <a:noFill/>
            <a:miter lim="800000"/>
            <a:headEnd/>
            <a:tailEnd/>
          </a:ln>
        </p:spPr>
        <p:txBody>
          <a:bodyPr wrap="none">
            <a:spAutoFit/>
          </a:bodyPr>
          <a:lstStyle/>
          <a:p>
            <a:pPr eaLnBrk="1" hangingPunct="1">
              <a:spcBef>
                <a:spcPct val="50000"/>
              </a:spcBef>
            </a:pPr>
            <a:r>
              <a:rPr lang="en-US" altLang="en-US" sz="2400" b="1" i="1">
                <a:cs typeface="Times New Roman" pitchFamily="18" charset="0"/>
              </a:rPr>
              <a:t>F</a:t>
            </a:r>
            <a:r>
              <a:rPr lang="en-US" altLang="en-US" sz="2400" b="1" i="1" baseline="-25000">
                <a:cs typeface="Times New Roman" pitchFamily="18" charset="0"/>
              </a:rPr>
              <a:t>3</a:t>
            </a:r>
            <a:r>
              <a:rPr lang="en-US" altLang="en-US" sz="2400">
                <a:cs typeface="Times New Roman" pitchFamily="18" charset="0"/>
              </a:rPr>
              <a:t> = { (3/5) 600 </a:t>
            </a:r>
            <a:r>
              <a:rPr lang="en-US" altLang="en-US" sz="2400" b="1" i="1">
                <a:cs typeface="Times New Roman" pitchFamily="18" charset="0"/>
              </a:rPr>
              <a:t>i</a:t>
            </a:r>
            <a:r>
              <a:rPr lang="en-US" altLang="en-US" sz="2400">
                <a:cs typeface="Times New Roman" pitchFamily="18" charset="0"/>
              </a:rPr>
              <a:t> + (</a:t>
            </a:r>
            <a:r>
              <a:rPr lang="en-US" altLang="en-US" sz="2400"/>
              <a:t>4/5) 600</a:t>
            </a:r>
            <a:r>
              <a:rPr lang="en-US" altLang="en-US" sz="2400" b="1" i="1">
                <a:cs typeface="Times New Roman" pitchFamily="18" charset="0"/>
              </a:rPr>
              <a:t> j</a:t>
            </a:r>
            <a:r>
              <a:rPr lang="en-US" altLang="en-US" sz="2400">
                <a:cs typeface="Times New Roman" pitchFamily="18" charset="0"/>
              </a:rPr>
              <a:t> } N</a:t>
            </a:r>
          </a:p>
          <a:p>
            <a:pPr eaLnBrk="1" hangingPunct="1">
              <a:spcBef>
                <a:spcPct val="50000"/>
              </a:spcBef>
            </a:pPr>
            <a:r>
              <a:rPr lang="en-US" altLang="en-US" sz="2400">
                <a:cs typeface="Times New Roman" pitchFamily="18" charset="0"/>
              </a:rPr>
              <a:t>     = { 360 </a:t>
            </a:r>
            <a:r>
              <a:rPr lang="en-US" altLang="en-US" sz="2400" b="1" i="1">
                <a:cs typeface="Times New Roman" pitchFamily="18" charset="0"/>
              </a:rPr>
              <a:t>i</a:t>
            </a:r>
            <a:r>
              <a:rPr lang="en-US" altLang="en-US" sz="2400">
                <a:cs typeface="Times New Roman" pitchFamily="18" charset="0"/>
              </a:rPr>
              <a:t> </a:t>
            </a:r>
            <a:r>
              <a:rPr lang="en-US" altLang="en-US" sz="2400"/>
              <a:t>+</a:t>
            </a:r>
            <a:r>
              <a:rPr lang="en-US" altLang="en-US" sz="2400">
                <a:cs typeface="Times New Roman" pitchFamily="18" charset="0"/>
              </a:rPr>
              <a:t> 480 </a:t>
            </a:r>
            <a:r>
              <a:rPr lang="en-US" altLang="en-US" sz="2400" b="1" i="1">
                <a:cs typeface="Times New Roman" pitchFamily="18" charset="0"/>
              </a:rPr>
              <a:t>j</a:t>
            </a:r>
            <a:r>
              <a:rPr lang="en-US" altLang="en-US" sz="2400">
                <a:cs typeface="Times New Roman" pitchFamily="18" charset="0"/>
              </a:rPr>
              <a:t> } N</a:t>
            </a:r>
            <a:endParaRPr lang="en-US" altLang="en-US" sz="2400" baseline="-25000"/>
          </a:p>
        </p:txBody>
      </p:sp>
      <p:pic>
        <p:nvPicPr>
          <p:cNvPr id="25608" name="Picture 9" descr="CH 2 F2"/>
          <p:cNvPicPr>
            <a:picLocks noChangeAspect="1" noChangeArrowheads="1"/>
          </p:cNvPicPr>
          <p:nvPr/>
        </p:nvPicPr>
        <p:blipFill>
          <a:blip r:embed="rId3"/>
          <a:srcRect/>
          <a:stretch>
            <a:fillRect/>
          </a:stretch>
        </p:blipFill>
        <p:spPr bwMode="auto">
          <a:xfrm>
            <a:off x="2895600" y="838200"/>
            <a:ext cx="3048000" cy="2368550"/>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6"/>
                                        </p:tgtEl>
                                        <p:attrNameLst>
                                          <p:attrName>style.visibility</p:attrName>
                                        </p:attrNameLst>
                                      </p:cBhvr>
                                      <p:to>
                                        <p:strVal val="visible"/>
                                      </p:to>
                                    </p:set>
                                    <p:anim calcmode="lin" valueType="num">
                                      <p:cBhvr additive="base">
                                        <p:cTn id="7" dur="500" fill="hold"/>
                                        <p:tgtEl>
                                          <p:spTgt spid="156676"/>
                                        </p:tgtEl>
                                        <p:attrNameLst>
                                          <p:attrName>ppt_x</p:attrName>
                                        </p:attrNameLst>
                                      </p:cBhvr>
                                      <p:tavLst>
                                        <p:tav tm="0">
                                          <p:val>
                                            <p:strVal val="0-#ppt_w/2"/>
                                          </p:val>
                                        </p:tav>
                                        <p:tav tm="100000">
                                          <p:val>
                                            <p:strVal val="#ppt_x"/>
                                          </p:val>
                                        </p:tav>
                                      </p:tavLst>
                                    </p:anim>
                                    <p:anim calcmode="lin" valueType="num">
                                      <p:cBhvr additive="base">
                                        <p:cTn id="8" dur="500" fill="hold"/>
                                        <p:tgtEl>
                                          <p:spTgt spid="1566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6679"/>
                                        </p:tgtEl>
                                        <p:attrNameLst>
                                          <p:attrName>style.visibility</p:attrName>
                                        </p:attrNameLst>
                                      </p:cBhvr>
                                      <p:to>
                                        <p:strVal val="visible"/>
                                      </p:to>
                                    </p:set>
                                    <p:anim calcmode="lin" valueType="num">
                                      <p:cBhvr additive="base">
                                        <p:cTn id="13" dur="500" fill="hold"/>
                                        <p:tgtEl>
                                          <p:spTgt spid="156679"/>
                                        </p:tgtEl>
                                        <p:attrNameLst>
                                          <p:attrName>ppt_x</p:attrName>
                                        </p:attrNameLst>
                                      </p:cBhvr>
                                      <p:tavLst>
                                        <p:tav tm="0">
                                          <p:val>
                                            <p:strVal val="0-#ppt_w/2"/>
                                          </p:val>
                                        </p:tav>
                                        <p:tav tm="100000">
                                          <p:val>
                                            <p:strVal val="#ppt_x"/>
                                          </p:val>
                                        </p:tav>
                                      </p:tavLst>
                                    </p:anim>
                                    <p:anim calcmode="lin" valueType="num">
                                      <p:cBhvr additive="base">
                                        <p:cTn id="14" dur="500" fill="hold"/>
                                        <p:tgtEl>
                                          <p:spTgt spid="1566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6680"/>
                                        </p:tgtEl>
                                        <p:attrNameLst>
                                          <p:attrName>style.visibility</p:attrName>
                                        </p:attrNameLst>
                                      </p:cBhvr>
                                      <p:to>
                                        <p:strVal val="visible"/>
                                      </p:to>
                                    </p:set>
                                    <p:anim calcmode="lin" valueType="num">
                                      <p:cBhvr additive="base">
                                        <p:cTn id="19" dur="500" fill="hold"/>
                                        <p:tgtEl>
                                          <p:spTgt spid="156680"/>
                                        </p:tgtEl>
                                        <p:attrNameLst>
                                          <p:attrName>ppt_x</p:attrName>
                                        </p:attrNameLst>
                                      </p:cBhvr>
                                      <p:tavLst>
                                        <p:tav tm="0">
                                          <p:val>
                                            <p:strVal val="0-#ppt_w/2"/>
                                          </p:val>
                                        </p:tav>
                                        <p:tav tm="100000">
                                          <p:val>
                                            <p:strVal val="#ppt_x"/>
                                          </p:val>
                                        </p:tav>
                                      </p:tavLst>
                                    </p:anim>
                                    <p:anim calcmode="lin" valueType="num">
                                      <p:cBhvr additive="base">
                                        <p:cTn id="20" dur="500" fill="hold"/>
                                        <p:tgtEl>
                                          <p:spTgt spid="1566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utoUpdateAnimBg="0"/>
      <p:bldP spid="156679" grpId="0" autoUpdateAnimBg="0"/>
      <p:bldP spid="15668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1026"/>
          <p:cNvSpPr txBox="1">
            <a:spLocks noChangeArrowheads="1"/>
          </p:cNvSpPr>
          <p:nvPr/>
        </p:nvSpPr>
        <p:spPr bwMode="auto">
          <a:xfrm>
            <a:off x="2895600" y="381000"/>
            <a:ext cx="2438400" cy="830263"/>
          </a:xfrm>
          <a:prstGeom prst="rect">
            <a:avLst/>
          </a:prstGeom>
          <a:noFill/>
          <a:ln w="9525">
            <a:noFill/>
            <a:miter lim="800000"/>
            <a:headEnd/>
            <a:tailEnd/>
          </a:ln>
        </p:spPr>
        <p:txBody>
          <a:bodyPr>
            <a:spAutoFit/>
          </a:bodyPr>
          <a:lstStyle/>
          <a:p>
            <a:pPr algn="ctr" eaLnBrk="1" hangingPunct="1"/>
            <a:r>
              <a:rPr lang="en-US" altLang="en-US" sz="2400" b="1"/>
              <a:t>EXAMPLE</a:t>
            </a:r>
            <a:r>
              <a:rPr lang="en-US" altLang="en-US" sz="2400" b="1">
                <a:solidFill>
                  <a:srgbClr val="66FF33"/>
                </a:solidFill>
              </a:rPr>
              <a:t> </a:t>
            </a:r>
            <a:r>
              <a:rPr lang="en-US" altLang="en-US" sz="2400"/>
              <a:t>(continued)</a:t>
            </a:r>
            <a:endParaRPr lang="en-US" altLang="en-US" sz="2400" b="1">
              <a:solidFill>
                <a:srgbClr val="66FF33"/>
              </a:solidFill>
            </a:endParaRPr>
          </a:p>
        </p:txBody>
      </p:sp>
      <p:sp>
        <p:nvSpPr>
          <p:cNvPr id="158723" name="Text Box 1027"/>
          <p:cNvSpPr txBox="1">
            <a:spLocks noChangeArrowheads="1"/>
          </p:cNvSpPr>
          <p:nvPr/>
        </p:nvSpPr>
        <p:spPr bwMode="auto">
          <a:xfrm>
            <a:off x="609600" y="1219200"/>
            <a:ext cx="8153400" cy="1570038"/>
          </a:xfrm>
          <a:prstGeom prst="rect">
            <a:avLst/>
          </a:prstGeom>
          <a:noFill/>
          <a:ln w="9525">
            <a:noFill/>
            <a:miter lim="800000"/>
            <a:headEnd/>
            <a:tailEnd/>
          </a:ln>
        </p:spPr>
        <p:txBody>
          <a:bodyPr>
            <a:spAutoFit/>
          </a:bodyPr>
          <a:lstStyle/>
          <a:p>
            <a:pPr eaLnBrk="1" hangingPunct="1">
              <a:spcBef>
                <a:spcPct val="50000"/>
              </a:spcBef>
            </a:pPr>
            <a:r>
              <a:rPr lang="en-US" altLang="en-US" sz="2400"/>
              <a:t>Summing up all the </a:t>
            </a:r>
            <a:r>
              <a:rPr lang="en-US" altLang="en-US" sz="2400" b="1" i="1"/>
              <a:t>i</a:t>
            </a:r>
            <a:r>
              <a:rPr lang="en-US" altLang="en-US" sz="2400"/>
              <a:t> and  </a:t>
            </a:r>
            <a:r>
              <a:rPr lang="en-US" altLang="en-US" sz="2400" b="1" i="1"/>
              <a:t>j</a:t>
            </a:r>
            <a:r>
              <a:rPr lang="en-US" altLang="en-US" sz="2400"/>
              <a:t> components respectively, we get,</a:t>
            </a:r>
          </a:p>
          <a:p>
            <a:pPr eaLnBrk="1" hangingPunct="1">
              <a:spcBef>
                <a:spcPct val="50000"/>
              </a:spcBef>
            </a:pPr>
            <a:r>
              <a:rPr lang="en-US" altLang="en-US" sz="2400" b="1" i="1"/>
              <a:t>F</a:t>
            </a:r>
            <a:r>
              <a:rPr lang="en-US" altLang="en-US" sz="2400" b="1" i="1" baseline="-25000"/>
              <a:t>R</a:t>
            </a:r>
            <a:r>
              <a:rPr lang="en-US" altLang="en-US" sz="2400"/>
              <a:t> = { (0 – 318.2 + 360) </a:t>
            </a:r>
            <a:r>
              <a:rPr lang="en-US" altLang="en-US" sz="2400" b="1" i="1"/>
              <a:t>i</a:t>
            </a:r>
            <a:r>
              <a:rPr lang="en-US" altLang="en-US" sz="2400"/>
              <a:t> + (300 + 318.2 + 480) </a:t>
            </a:r>
            <a:r>
              <a:rPr lang="en-US" altLang="en-US" sz="2400" b="1" i="1"/>
              <a:t>j</a:t>
            </a:r>
            <a:r>
              <a:rPr lang="en-US" altLang="en-US" sz="2400"/>
              <a:t> } N</a:t>
            </a:r>
          </a:p>
          <a:p>
            <a:pPr eaLnBrk="1" hangingPunct="1">
              <a:spcBef>
                <a:spcPct val="50000"/>
              </a:spcBef>
            </a:pPr>
            <a:r>
              <a:rPr lang="en-US" altLang="en-US" sz="2400"/>
              <a:t>      = { 41.80 </a:t>
            </a:r>
            <a:r>
              <a:rPr lang="en-US" altLang="en-US" sz="2400" b="1" i="1"/>
              <a:t>i</a:t>
            </a:r>
            <a:r>
              <a:rPr lang="en-US" altLang="en-US" sz="2400"/>
              <a:t> + 1098 </a:t>
            </a:r>
            <a:r>
              <a:rPr lang="en-US" altLang="en-US" sz="2400" b="1" i="1"/>
              <a:t>j</a:t>
            </a:r>
            <a:r>
              <a:rPr lang="en-US" altLang="en-US" sz="2400"/>
              <a:t> } N</a:t>
            </a:r>
          </a:p>
        </p:txBody>
      </p:sp>
      <p:sp>
        <p:nvSpPr>
          <p:cNvPr id="26628" name="AutoShape 1028">
            <a:hlinkClick r:id="" action="ppaction://hlinkshowjump?jump=previousslide" highlightClick="1"/>
          </p:cNvPr>
          <p:cNvSpPr>
            <a:spLocks noChangeArrowheads="1"/>
          </p:cNvSpPr>
          <p:nvPr/>
        </p:nvSpPr>
        <p:spPr bwMode="auto">
          <a:xfrm>
            <a:off x="8153400" y="6096000"/>
            <a:ext cx="304800" cy="304800"/>
          </a:xfrm>
          <a:prstGeom prst="actionButtonBackPrevious">
            <a:avLst/>
          </a:prstGeom>
          <a:solidFill>
            <a:schemeClr val="accent1"/>
          </a:solidFill>
          <a:ln w="9525">
            <a:solidFill>
              <a:schemeClr val="tx1"/>
            </a:solidFill>
            <a:miter lim="800000"/>
            <a:headEnd/>
            <a:tailEnd/>
          </a:ln>
        </p:spPr>
        <p:txBody>
          <a:bodyPr wrap="none" anchor="ctr"/>
          <a:lstStyle/>
          <a:p>
            <a:endParaRPr lang="en-US" altLang="en-US"/>
          </a:p>
        </p:txBody>
      </p:sp>
      <p:sp>
        <p:nvSpPr>
          <p:cNvPr id="26629" name="AutoShape 1029">
            <a:hlinkClick r:id="" action="ppaction://hlinkshowjump?jump=nextslide" highlightClick="1"/>
          </p:cNvPr>
          <p:cNvSpPr>
            <a:spLocks noChangeArrowheads="1"/>
          </p:cNvSpPr>
          <p:nvPr/>
        </p:nvSpPr>
        <p:spPr bwMode="auto">
          <a:xfrm>
            <a:off x="8458200" y="6096000"/>
            <a:ext cx="304800" cy="304800"/>
          </a:xfrm>
          <a:prstGeom prst="actionButtonForwardNext">
            <a:avLst/>
          </a:prstGeom>
          <a:solidFill>
            <a:schemeClr val="accent1"/>
          </a:solidFill>
          <a:ln w="9525">
            <a:solidFill>
              <a:schemeClr val="tx1"/>
            </a:solidFill>
            <a:miter lim="800000"/>
            <a:headEnd/>
            <a:tailEnd/>
          </a:ln>
        </p:spPr>
        <p:txBody>
          <a:bodyPr wrap="none" anchor="ctr"/>
          <a:lstStyle/>
          <a:p>
            <a:endParaRPr lang="en-US" altLang="en-US"/>
          </a:p>
        </p:txBody>
      </p:sp>
      <p:grpSp>
        <p:nvGrpSpPr>
          <p:cNvPr id="2" name="Group 1030"/>
          <p:cNvGrpSpPr>
            <a:grpSpLocks/>
          </p:cNvGrpSpPr>
          <p:nvPr/>
        </p:nvGrpSpPr>
        <p:grpSpPr bwMode="auto">
          <a:xfrm>
            <a:off x="5943600" y="3241675"/>
            <a:ext cx="2530475" cy="2092325"/>
            <a:chOff x="3744" y="2042"/>
            <a:chExt cx="1594" cy="1318"/>
          </a:xfrm>
        </p:grpSpPr>
        <p:sp>
          <p:nvSpPr>
            <p:cNvPr id="26632" name="Line 1031"/>
            <p:cNvSpPr>
              <a:spLocks noChangeShapeType="1"/>
            </p:cNvSpPr>
            <p:nvPr/>
          </p:nvSpPr>
          <p:spPr bwMode="auto">
            <a:xfrm>
              <a:off x="4032" y="2400"/>
              <a:ext cx="0" cy="720"/>
            </a:xfrm>
            <a:prstGeom prst="line">
              <a:avLst/>
            </a:prstGeom>
            <a:noFill/>
            <a:ln w="9525">
              <a:solidFill>
                <a:schemeClr val="tx1"/>
              </a:solidFill>
              <a:round/>
              <a:headEnd type="triangle" w="med" len="med"/>
              <a:tailEnd/>
            </a:ln>
          </p:spPr>
          <p:txBody>
            <a:bodyPr wrap="none"/>
            <a:lstStyle/>
            <a:p>
              <a:endParaRPr lang="en-US"/>
            </a:p>
          </p:txBody>
        </p:sp>
        <p:sp>
          <p:nvSpPr>
            <p:cNvPr id="26633" name="Line 1032"/>
            <p:cNvSpPr>
              <a:spLocks noChangeShapeType="1"/>
            </p:cNvSpPr>
            <p:nvPr/>
          </p:nvSpPr>
          <p:spPr bwMode="auto">
            <a:xfrm flipV="1">
              <a:off x="4032" y="3120"/>
              <a:ext cx="720" cy="0"/>
            </a:xfrm>
            <a:prstGeom prst="line">
              <a:avLst/>
            </a:prstGeom>
            <a:noFill/>
            <a:ln w="9525">
              <a:solidFill>
                <a:schemeClr val="tx1"/>
              </a:solidFill>
              <a:round/>
              <a:headEnd/>
              <a:tailEnd type="triangle" w="med" len="med"/>
            </a:ln>
          </p:spPr>
          <p:txBody>
            <a:bodyPr wrap="none"/>
            <a:lstStyle/>
            <a:p>
              <a:endParaRPr lang="en-US"/>
            </a:p>
          </p:txBody>
        </p:sp>
        <p:sp>
          <p:nvSpPr>
            <p:cNvPr id="26634" name="Line 1033"/>
            <p:cNvSpPr>
              <a:spLocks noChangeShapeType="1"/>
            </p:cNvSpPr>
            <p:nvPr/>
          </p:nvSpPr>
          <p:spPr bwMode="auto">
            <a:xfrm>
              <a:off x="4752" y="2448"/>
              <a:ext cx="0" cy="672"/>
            </a:xfrm>
            <a:prstGeom prst="line">
              <a:avLst/>
            </a:prstGeom>
            <a:noFill/>
            <a:ln w="9525">
              <a:solidFill>
                <a:schemeClr val="tx1"/>
              </a:solidFill>
              <a:prstDash val="sysDot"/>
              <a:round/>
              <a:headEnd/>
              <a:tailEnd/>
            </a:ln>
          </p:spPr>
          <p:txBody>
            <a:bodyPr wrap="none"/>
            <a:lstStyle/>
            <a:p>
              <a:endParaRPr lang="en-US"/>
            </a:p>
          </p:txBody>
        </p:sp>
        <p:sp>
          <p:nvSpPr>
            <p:cNvPr id="26635" name="Line 1034"/>
            <p:cNvSpPr>
              <a:spLocks noChangeShapeType="1"/>
            </p:cNvSpPr>
            <p:nvPr/>
          </p:nvSpPr>
          <p:spPr bwMode="auto">
            <a:xfrm>
              <a:off x="4032" y="2400"/>
              <a:ext cx="720" cy="0"/>
            </a:xfrm>
            <a:prstGeom prst="line">
              <a:avLst/>
            </a:prstGeom>
            <a:noFill/>
            <a:ln w="9525">
              <a:solidFill>
                <a:schemeClr val="tx1"/>
              </a:solidFill>
              <a:prstDash val="sysDot"/>
              <a:round/>
              <a:headEnd/>
              <a:tailEnd/>
            </a:ln>
          </p:spPr>
          <p:txBody>
            <a:bodyPr wrap="none"/>
            <a:lstStyle/>
            <a:p>
              <a:endParaRPr lang="en-US"/>
            </a:p>
          </p:txBody>
        </p:sp>
        <p:sp>
          <p:nvSpPr>
            <p:cNvPr id="26636" name="Line 1035"/>
            <p:cNvSpPr>
              <a:spLocks noChangeShapeType="1"/>
            </p:cNvSpPr>
            <p:nvPr/>
          </p:nvSpPr>
          <p:spPr bwMode="auto">
            <a:xfrm flipV="1">
              <a:off x="4032" y="2400"/>
              <a:ext cx="720" cy="720"/>
            </a:xfrm>
            <a:prstGeom prst="line">
              <a:avLst/>
            </a:prstGeom>
            <a:noFill/>
            <a:ln w="9525">
              <a:solidFill>
                <a:schemeClr val="tx1"/>
              </a:solidFill>
              <a:round/>
              <a:headEnd/>
              <a:tailEnd type="triangle" w="med" len="med"/>
            </a:ln>
          </p:spPr>
          <p:txBody>
            <a:bodyPr wrap="none"/>
            <a:lstStyle/>
            <a:p>
              <a:endParaRPr lang="en-US"/>
            </a:p>
          </p:txBody>
        </p:sp>
        <p:sp>
          <p:nvSpPr>
            <p:cNvPr id="26637" name="Line 1036"/>
            <p:cNvSpPr>
              <a:spLocks noChangeShapeType="1"/>
            </p:cNvSpPr>
            <p:nvPr/>
          </p:nvSpPr>
          <p:spPr bwMode="auto">
            <a:xfrm>
              <a:off x="4752" y="3120"/>
              <a:ext cx="384" cy="0"/>
            </a:xfrm>
            <a:prstGeom prst="line">
              <a:avLst/>
            </a:prstGeom>
            <a:noFill/>
            <a:ln w="9525">
              <a:solidFill>
                <a:schemeClr val="tx1"/>
              </a:solidFill>
              <a:round/>
              <a:headEnd/>
              <a:tailEnd/>
            </a:ln>
          </p:spPr>
          <p:txBody>
            <a:bodyPr wrap="none"/>
            <a:lstStyle/>
            <a:p>
              <a:endParaRPr lang="en-US"/>
            </a:p>
          </p:txBody>
        </p:sp>
        <p:sp>
          <p:nvSpPr>
            <p:cNvPr id="26638" name="Line 1037"/>
            <p:cNvSpPr>
              <a:spLocks noChangeShapeType="1"/>
            </p:cNvSpPr>
            <p:nvPr/>
          </p:nvSpPr>
          <p:spPr bwMode="auto">
            <a:xfrm flipV="1">
              <a:off x="4032" y="2256"/>
              <a:ext cx="0" cy="144"/>
            </a:xfrm>
            <a:prstGeom prst="line">
              <a:avLst/>
            </a:prstGeom>
            <a:noFill/>
            <a:ln w="9525">
              <a:solidFill>
                <a:schemeClr val="tx1"/>
              </a:solidFill>
              <a:round/>
              <a:headEnd/>
              <a:tailEnd/>
            </a:ln>
          </p:spPr>
          <p:txBody>
            <a:bodyPr wrap="none"/>
            <a:lstStyle/>
            <a:p>
              <a:endParaRPr lang="en-US"/>
            </a:p>
          </p:txBody>
        </p:sp>
        <p:sp>
          <p:nvSpPr>
            <p:cNvPr id="26639" name="Line 1038"/>
            <p:cNvSpPr>
              <a:spLocks noChangeShapeType="1"/>
            </p:cNvSpPr>
            <p:nvPr/>
          </p:nvSpPr>
          <p:spPr bwMode="auto">
            <a:xfrm>
              <a:off x="3744" y="3120"/>
              <a:ext cx="336" cy="0"/>
            </a:xfrm>
            <a:prstGeom prst="line">
              <a:avLst/>
            </a:prstGeom>
            <a:noFill/>
            <a:ln w="9525">
              <a:solidFill>
                <a:schemeClr val="tx1"/>
              </a:solidFill>
              <a:round/>
              <a:headEnd/>
              <a:tailEnd/>
            </a:ln>
          </p:spPr>
          <p:txBody>
            <a:bodyPr wrap="none"/>
            <a:lstStyle/>
            <a:p>
              <a:endParaRPr lang="en-US"/>
            </a:p>
          </p:txBody>
        </p:sp>
        <p:sp>
          <p:nvSpPr>
            <p:cNvPr id="26640" name="Line 1039"/>
            <p:cNvSpPr>
              <a:spLocks noChangeShapeType="1"/>
            </p:cNvSpPr>
            <p:nvPr/>
          </p:nvSpPr>
          <p:spPr bwMode="auto">
            <a:xfrm>
              <a:off x="4032" y="3120"/>
              <a:ext cx="0" cy="240"/>
            </a:xfrm>
            <a:prstGeom prst="line">
              <a:avLst/>
            </a:prstGeom>
            <a:noFill/>
            <a:ln w="9525">
              <a:solidFill>
                <a:schemeClr val="tx1"/>
              </a:solidFill>
              <a:round/>
              <a:headEnd/>
              <a:tailEnd/>
            </a:ln>
          </p:spPr>
          <p:txBody>
            <a:bodyPr wrap="none"/>
            <a:lstStyle/>
            <a:p>
              <a:endParaRPr lang="en-US"/>
            </a:p>
          </p:txBody>
        </p:sp>
        <p:sp>
          <p:nvSpPr>
            <p:cNvPr id="26641" name="Text Box 1040"/>
            <p:cNvSpPr txBox="1">
              <a:spLocks noChangeArrowheads="1"/>
            </p:cNvSpPr>
            <p:nvPr/>
          </p:nvSpPr>
          <p:spPr bwMode="auto">
            <a:xfrm>
              <a:off x="5126" y="3002"/>
              <a:ext cx="212" cy="288"/>
            </a:xfrm>
            <a:prstGeom prst="rect">
              <a:avLst/>
            </a:prstGeom>
            <a:noFill/>
            <a:ln w="9525">
              <a:noFill/>
              <a:miter lim="800000"/>
              <a:headEnd/>
              <a:tailEnd/>
            </a:ln>
          </p:spPr>
          <p:txBody>
            <a:bodyPr wrap="none">
              <a:spAutoFit/>
            </a:bodyPr>
            <a:lstStyle/>
            <a:p>
              <a:pPr eaLnBrk="1" hangingPunct="1"/>
              <a:r>
                <a:rPr lang="en-US" altLang="en-US" sz="2400"/>
                <a:t>x</a:t>
              </a:r>
            </a:p>
          </p:txBody>
        </p:sp>
        <p:sp>
          <p:nvSpPr>
            <p:cNvPr id="26642" name="Text Box 1041"/>
            <p:cNvSpPr txBox="1">
              <a:spLocks noChangeArrowheads="1"/>
            </p:cNvSpPr>
            <p:nvPr/>
          </p:nvSpPr>
          <p:spPr bwMode="auto">
            <a:xfrm>
              <a:off x="3888" y="2042"/>
              <a:ext cx="212" cy="288"/>
            </a:xfrm>
            <a:prstGeom prst="rect">
              <a:avLst/>
            </a:prstGeom>
            <a:noFill/>
            <a:ln w="9525">
              <a:noFill/>
              <a:miter lim="800000"/>
              <a:headEnd/>
              <a:tailEnd/>
            </a:ln>
          </p:spPr>
          <p:txBody>
            <a:bodyPr wrap="none">
              <a:spAutoFit/>
            </a:bodyPr>
            <a:lstStyle/>
            <a:p>
              <a:pPr eaLnBrk="1" hangingPunct="1"/>
              <a:r>
                <a:rPr lang="en-US" altLang="en-US" sz="2400"/>
                <a:t>y</a:t>
              </a:r>
            </a:p>
          </p:txBody>
        </p:sp>
        <p:sp>
          <p:nvSpPr>
            <p:cNvPr id="26643" name="Arc 1042"/>
            <p:cNvSpPr>
              <a:spLocks/>
            </p:cNvSpPr>
            <p:nvPr/>
          </p:nvSpPr>
          <p:spPr bwMode="auto">
            <a:xfrm>
              <a:off x="4224" y="2928"/>
              <a:ext cx="9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lstStyle/>
            <a:p>
              <a:endParaRPr lang="en-US"/>
            </a:p>
          </p:txBody>
        </p:sp>
        <p:sp>
          <p:nvSpPr>
            <p:cNvPr id="26644" name="Text Box 1043"/>
            <p:cNvSpPr txBox="1">
              <a:spLocks noChangeArrowheads="1"/>
            </p:cNvSpPr>
            <p:nvPr/>
          </p:nvSpPr>
          <p:spPr bwMode="auto">
            <a:xfrm>
              <a:off x="4310" y="2758"/>
              <a:ext cx="216" cy="288"/>
            </a:xfrm>
            <a:prstGeom prst="rect">
              <a:avLst/>
            </a:prstGeom>
            <a:noFill/>
            <a:ln w="9525">
              <a:noFill/>
              <a:miter lim="800000"/>
              <a:headEnd/>
              <a:tailEnd/>
            </a:ln>
          </p:spPr>
          <p:txBody>
            <a:bodyPr wrap="none">
              <a:spAutoFit/>
            </a:bodyPr>
            <a:lstStyle/>
            <a:p>
              <a:pPr eaLnBrk="1" hangingPunct="1"/>
              <a:r>
                <a:rPr lang="en-US" altLang="en-US" sz="2400">
                  <a:sym typeface="Symbol" pitchFamily="18" charset="2"/>
                </a:rPr>
                <a:t></a:t>
              </a:r>
            </a:p>
          </p:txBody>
        </p:sp>
        <p:sp>
          <p:nvSpPr>
            <p:cNvPr id="26645" name="Text Box 1044"/>
            <p:cNvSpPr txBox="1">
              <a:spLocks noChangeArrowheads="1"/>
            </p:cNvSpPr>
            <p:nvPr/>
          </p:nvSpPr>
          <p:spPr bwMode="auto">
            <a:xfrm>
              <a:off x="4742" y="2186"/>
              <a:ext cx="308" cy="288"/>
            </a:xfrm>
            <a:prstGeom prst="rect">
              <a:avLst/>
            </a:prstGeom>
            <a:noFill/>
            <a:ln w="9525">
              <a:noFill/>
              <a:miter lim="800000"/>
              <a:headEnd/>
              <a:tailEnd/>
            </a:ln>
          </p:spPr>
          <p:txBody>
            <a:bodyPr wrap="none">
              <a:spAutoFit/>
            </a:bodyPr>
            <a:lstStyle/>
            <a:p>
              <a:pPr eaLnBrk="1" hangingPunct="1"/>
              <a:r>
                <a:rPr lang="en-US" altLang="en-US" sz="2400"/>
                <a:t>F</a:t>
              </a:r>
              <a:r>
                <a:rPr lang="en-US" altLang="en-US" sz="2400" baseline="-25000"/>
                <a:t>R</a:t>
              </a:r>
              <a:endParaRPr lang="en-US" altLang="en-US" sz="2400"/>
            </a:p>
          </p:txBody>
        </p:sp>
      </p:grpSp>
      <p:sp>
        <p:nvSpPr>
          <p:cNvPr id="158741" name="Text Box 1045"/>
          <p:cNvSpPr txBox="1">
            <a:spLocks noChangeArrowheads="1"/>
          </p:cNvSpPr>
          <p:nvPr/>
        </p:nvSpPr>
        <p:spPr bwMode="auto">
          <a:xfrm>
            <a:off x="762000" y="2743200"/>
            <a:ext cx="4779963" cy="2370138"/>
          </a:xfrm>
          <a:prstGeom prst="rect">
            <a:avLst/>
          </a:prstGeom>
          <a:noFill/>
          <a:ln w="9525">
            <a:noFill/>
            <a:miter lim="800000"/>
            <a:headEnd/>
            <a:tailEnd/>
          </a:ln>
        </p:spPr>
        <p:txBody>
          <a:bodyPr wrap="none">
            <a:spAutoFit/>
          </a:bodyPr>
          <a:lstStyle/>
          <a:p>
            <a:pPr eaLnBrk="1" hangingPunct="1">
              <a:spcBef>
                <a:spcPct val="50000"/>
              </a:spcBef>
            </a:pPr>
            <a:endParaRPr lang="en-US" altLang="en-US" sz="2400"/>
          </a:p>
          <a:p>
            <a:pPr eaLnBrk="1" hangingPunct="1">
              <a:spcBef>
                <a:spcPct val="50000"/>
              </a:spcBef>
            </a:pPr>
            <a:r>
              <a:rPr lang="en-US" altLang="en-US" sz="2400"/>
              <a:t>Using magnitude and direction:</a:t>
            </a:r>
          </a:p>
          <a:p>
            <a:pPr eaLnBrk="1" hangingPunct="1">
              <a:spcBef>
                <a:spcPct val="50000"/>
              </a:spcBef>
            </a:pPr>
            <a:r>
              <a:rPr lang="en-US" altLang="en-US" sz="2400"/>
              <a:t>F</a:t>
            </a:r>
            <a:r>
              <a:rPr lang="en-US" altLang="en-US" sz="2400" baseline="-25000"/>
              <a:t>R</a:t>
            </a:r>
            <a:r>
              <a:rPr lang="en-US" altLang="en-US" sz="2400"/>
              <a:t> = ((41.80)</a:t>
            </a:r>
            <a:r>
              <a:rPr lang="en-US" altLang="en-US" sz="2400" baseline="30000"/>
              <a:t>2</a:t>
            </a:r>
            <a:r>
              <a:rPr lang="en-US" altLang="en-US" sz="2400"/>
              <a:t> + (1098)</a:t>
            </a:r>
            <a:r>
              <a:rPr lang="en-US" altLang="en-US" sz="2400" baseline="30000"/>
              <a:t>2</a:t>
            </a:r>
            <a:r>
              <a:rPr lang="en-US" altLang="en-US" sz="2400"/>
              <a:t>)</a:t>
            </a:r>
            <a:r>
              <a:rPr lang="en-US" altLang="en-US" sz="2400" baseline="30000"/>
              <a:t>1/2</a:t>
            </a:r>
            <a:r>
              <a:rPr lang="en-US" altLang="en-US" sz="2400"/>
              <a:t> = </a:t>
            </a:r>
            <a:r>
              <a:rPr lang="en-US" altLang="en-US" sz="2400">
                <a:solidFill>
                  <a:srgbClr val="00FFFF"/>
                </a:solidFill>
              </a:rPr>
              <a:t>1099 N</a:t>
            </a:r>
          </a:p>
          <a:p>
            <a:pPr eaLnBrk="1" hangingPunct="1">
              <a:spcBef>
                <a:spcPct val="50000"/>
              </a:spcBef>
            </a:pPr>
            <a:r>
              <a:rPr lang="en-US" altLang="en-US" sz="2400">
                <a:sym typeface="Symbol" pitchFamily="18" charset="2"/>
              </a:rPr>
              <a:t>   = tan</a:t>
            </a:r>
            <a:r>
              <a:rPr lang="en-US" altLang="en-US" sz="2400" baseline="30000">
                <a:sym typeface="Symbol" pitchFamily="18" charset="2"/>
              </a:rPr>
              <a:t>-1</a:t>
            </a:r>
            <a:r>
              <a:rPr lang="en-US" altLang="en-US" sz="2400">
                <a:sym typeface="Symbol" pitchFamily="18" charset="2"/>
              </a:rPr>
              <a:t>(1098/41.80) = </a:t>
            </a:r>
            <a:r>
              <a:rPr lang="en-US" altLang="en-US" sz="2400">
                <a:solidFill>
                  <a:srgbClr val="00FFFF"/>
                </a:solidFill>
                <a:sym typeface="Symbol" pitchFamily="18" charset="2"/>
              </a:rPr>
              <a:t>87.8</a:t>
            </a:r>
            <a:r>
              <a:rPr lang="en-US" altLang="en-US" sz="2400">
                <a:solidFill>
                  <a:srgbClr val="00FFFF"/>
                </a:solidFill>
                <a:cs typeface="Times New Roman" pitchFamily="18" charset="0"/>
              </a:rPr>
              <a:t>°</a:t>
            </a:r>
          </a:p>
          <a:p>
            <a:pPr eaLnBrk="1" hangingPunct="1"/>
            <a:endParaRPr lang="en-US" altLang="en-US" sz="2400" baseline="-250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723"/>
                                        </p:tgtEl>
                                        <p:attrNameLst>
                                          <p:attrName>style.visibility</p:attrName>
                                        </p:attrNameLst>
                                      </p:cBhvr>
                                      <p:to>
                                        <p:strVal val="visible"/>
                                      </p:to>
                                    </p:set>
                                    <p:anim calcmode="lin" valueType="num">
                                      <p:cBhvr additive="base">
                                        <p:cTn id="7" dur="500" fill="hold"/>
                                        <p:tgtEl>
                                          <p:spTgt spid="158723"/>
                                        </p:tgtEl>
                                        <p:attrNameLst>
                                          <p:attrName>ppt_x</p:attrName>
                                        </p:attrNameLst>
                                      </p:cBhvr>
                                      <p:tavLst>
                                        <p:tav tm="0">
                                          <p:val>
                                            <p:strVal val="0-#ppt_w/2"/>
                                          </p:val>
                                        </p:tav>
                                        <p:tav tm="100000">
                                          <p:val>
                                            <p:strVal val="#ppt_x"/>
                                          </p:val>
                                        </p:tav>
                                      </p:tavLst>
                                    </p:anim>
                                    <p:anim calcmode="lin" valueType="num">
                                      <p:cBhvr additive="base">
                                        <p:cTn id="8" dur="500" fill="hold"/>
                                        <p:tgtEl>
                                          <p:spTgt spid="1587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8741"/>
                                        </p:tgtEl>
                                        <p:attrNameLst>
                                          <p:attrName>style.visibility</p:attrName>
                                        </p:attrNameLst>
                                      </p:cBhvr>
                                      <p:to>
                                        <p:strVal val="visible"/>
                                      </p:to>
                                    </p:set>
                                    <p:anim calcmode="lin" valueType="num">
                                      <p:cBhvr additive="base">
                                        <p:cTn id="13" dur="500" fill="hold"/>
                                        <p:tgtEl>
                                          <p:spTgt spid="158741"/>
                                        </p:tgtEl>
                                        <p:attrNameLst>
                                          <p:attrName>ppt_x</p:attrName>
                                        </p:attrNameLst>
                                      </p:cBhvr>
                                      <p:tavLst>
                                        <p:tav tm="0">
                                          <p:val>
                                            <p:strVal val="0-#ppt_w/2"/>
                                          </p:val>
                                        </p:tav>
                                        <p:tav tm="100000">
                                          <p:val>
                                            <p:strVal val="#ppt_x"/>
                                          </p:val>
                                        </p:tav>
                                      </p:tavLst>
                                    </p:anim>
                                    <p:anim calcmode="lin" valueType="num">
                                      <p:cBhvr additive="base">
                                        <p:cTn id="14" dur="500" fill="hold"/>
                                        <p:tgtEl>
                                          <p:spTgt spid="158741"/>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autoUpdateAnimBg="0"/>
      <p:bldP spid="15874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438400" y="457200"/>
            <a:ext cx="4419600" cy="457200"/>
          </a:xfrm>
          <a:prstGeom prst="rect">
            <a:avLst/>
          </a:prstGeom>
          <a:noFill/>
          <a:ln w="9525">
            <a:noFill/>
            <a:miter lim="800000"/>
            <a:headEnd/>
            <a:tailEnd/>
          </a:ln>
        </p:spPr>
        <p:txBody>
          <a:bodyPr>
            <a:spAutoFit/>
          </a:bodyPr>
          <a:lstStyle/>
          <a:p>
            <a:pPr eaLnBrk="1" hangingPunct="1">
              <a:spcBef>
                <a:spcPct val="50000"/>
              </a:spcBef>
            </a:pPr>
            <a:r>
              <a:rPr lang="en-US" altLang="en-US" sz="2400" b="1">
                <a:solidFill>
                  <a:srgbClr val="00FF00"/>
                </a:solidFill>
              </a:rPr>
              <a:t>GROUP PROBLEM SOLVING</a:t>
            </a:r>
          </a:p>
        </p:txBody>
      </p:sp>
      <p:sp>
        <p:nvSpPr>
          <p:cNvPr id="132100" name="Text Box 4"/>
          <p:cNvSpPr txBox="1">
            <a:spLocks noChangeArrowheads="1"/>
          </p:cNvSpPr>
          <p:nvPr/>
        </p:nvSpPr>
        <p:spPr bwMode="auto">
          <a:xfrm>
            <a:off x="685800" y="4114800"/>
            <a:ext cx="7620000" cy="2124075"/>
          </a:xfrm>
          <a:prstGeom prst="rect">
            <a:avLst/>
          </a:prstGeom>
          <a:noFill/>
          <a:ln w="9525">
            <a:noFill/>
            <a:miter lim="800000"/>
            <a:headEnd/>
            <a:tailEnd/>
          </a:ln>
        </p:spPr>
        <p:txBody>
          <a:bodyPr>
            <a:spAutoFit/>
          </a:bodyPr>
          <a:lstStyle/>
          <a:p>
            <a:pPr eaLnBrk="1" hangingPunct="1">
              <a:spcBef>
                <a:spcPct val="50000"/>
              </a:spcBef>
            </a:pPr>
            <a:r>
              <a:rPr lang="en-US" altLang="en-US" sz="2400" b="1" u="sng"/>
              <a:t>Plan:</a:t>
            </a:r>
            <a:endParaRPr lang="en-US" altLang="en-US" sz="2400" b="1"/>
          </a:p>
          <a:p>
            <a:pPr eaLnBrk="1" hangingPunct="1">
              <a:spcBef>
                <a:spcPct val="50000"/>
              </a:spcBef>
            </a:pPr>
            <a:r>
              <a:rPr lang="en-US" altLang="en-US" sz="2400"/>
              <a:t>a) Resolve the forces into their x and y components.</a:t>
            </a:r>
          </a:p>
          <a:p>
            <a:pPr eaLnBrk="1" hangingPunct="1">
              <a:spcBef>
                <a:spcPct val="50000"/>
              </a:spcBef>
            </a:pPr>
            <a:r>
              <a:rPr lang="en-US" altLang="en-US" sz="2400"/>
              <a:t>b) Add the respective components to get the resultant vector.</a:t>
            </a:r>
          </a:p>
          <a:p>
            <a:pPr eaLnBrk="1" hangingPunct="1">
              <a:spcBef>
                <a:spcPct val="50000"/>
              </a:spcBef>
            </a:pPr>
            <a:r>
              <a:rPr lang="en-US" altLang="en-US" sz="2400"/>
              <a:t>c) Find magnitude and angle from the resultant components.</a:t>
            </a:r>
          </a:p>
        </p:txBody>
      </p:sp>
      <p:sp>
        <p:nvSpPr>
          <p:cNvPr id="27652" name="AutoShape 5">
            <a:hlinkClick r:id="" action="ppaction://hlinkshowjump?jump=nextslide" highlightClick="1"/>
          </p:cNvPr>
          <p:cNvSpPr>
            <a:spLocks noChangeArrowheads="1"/>
          </p:cNvSpPr>
          <p:nvPr/>
        </p:nvSpPr>
        <p:spPr bwMode="auto">
          <a:xfrm>
            <a:off x="8382000" y="6096000"/>
            <a:ext cx="304800" cy="304800"/>
          </a:xfrm>
          <a:prstGeom prst="actionButtonForwardNext">
            <a:avLst/>
          </a:prstGeom>
          <a:solidFill>
            <a:schemeClr val="accent1"/>
          </a:solidFill>
          <a:ln w="9525">
            <a:solidFill>
              <a:schemeClr val="tx1"/>
            </a:solidFill>
            <a:miter lim="800000"/>
            <a:headEnd/>
            <a:tailEnd/>
          </a:ln>
        </p:spPr>
        <p:txBody>
          <a:bodyPr wrap="none" anchor="ctr"/>
          <a:lstStyle/>
          <a:p>
            <a:endParaRPr lang="en-US" altLang="en-US"/>
          </a:p>
        </p:txBody>
      </p:sp>
      <p:sp>
        <p:nvSpPr>
          <p:cNvPr id="27653" name="AutoShape 6">
            <a:hlinkClick r:id="" action="ppaction://hlinkshowjump?jump=previousslide" highlightClick="1"/>
          </p:cNvPr>
          <p:cNvSpPr>
            <a:spLocks noChangeArrowheads="1"/>
          </p:cNvSpPr>
          <p:nvPr/>
        </p:nvSpPr>
        <p:spPr bwMode="auto">
          <a:xfrm>
            <a:off x="8077200" y="6096000"/>
            <a:ext cx="304800" cy="304800"/>
          </a:xfrm>
          <a:prstGeom prst="actionButtonBackPrevious">
            <a:avLst/>
          </a:prstGeom>
          <a:solidFill>
            <a:schemeClr val="accent1"/>
          </a:solidFill>
          <a:ln w="9525">
            <a:solidFill>
              <a:schemeClr val="tx1"/>
            </a:solidFill>
            <a:miter lim="800000"/>
            <a:headEnd/>
            <a:tailEnd/>
          </a:ln>
        </p:spPr>
        <p:txBody>
          <a:bodyPr wrap="none" anchor="ctr"/>
          <a:lstStyle/>
          <a:p>
            <a:endParaRPr lang="en-US" altLang="en-US"/>
          </a:p>
        </p:txBody>
      </p:sp>
      <p:grpSp>
        <p:nvGrpSpPr>
          <p:cNvPr id="2" name="Group 11"/>
          <p:cNvGrpSpPr>
            <a:grpSpLocks/>
          </p:cNvGrpSpPr>
          <p:nvPr/>
        </p:nvGrpSpPr>
        <p:grpSpPr bwMode="auto">
          <a:xfrm>
            <a:off x="762000" y="1143000"/>
            <a:ext cx="7162800" cy="3006725"/>
            <a:chOff x="480" y="720"/>
            <a:chExt cx="4512" cy="1894"/>
          </a:xfrm>
        </p:grpSpPr>
        <p:sp>
          <p:nvSpPr>
            <p:cNvPr id="27655" name="Text Box 3"/>
            <p:cNvSpPr txBox="1">
              <a:spLocks noChangeArrowheads="1"/>
            </p:cNvSpPr>
            <p:nvPr/>
          </p:nvSpPr>
          <p:spPr bwMode="auto">
            <a:xfrm>
              <a:off x="2736" y="720"/>
              <a:ext cx="2256" cy="1553"/>
            </a:xfrm>
            <a:prstGeom prst="rect">
              <a:avLst/>
            </a:prstGeom>
            <a:noFill/>
            <a:ln w="9525">
              <a:noFill/>
              <a:miter lim="800000"/>
              <a:headEnd/>
              <a:tailEnd/>
            </a:ln>
          </p:spPr>
          <p:txBody>
            <a:bodyPr>
              <a:spAutoFit/>
            </a:bodyPr>
            <a:lstStyle/>
            <a:p>
              <a:pPr marL="973138" indent="-973138" eaLnBrk="1" hangingPunct="1">
                <a:spcBef>
                  <a:spcPct val="50000"/>
                </a:spcBef>
              </a:pPr>
              <a:r>
                <a:rPr lang="en-US" altLang="en-US" sz="2400" b="1"/>
                <a:t>Given:</a:t>
              </a:r>
              <a:r>
                <a:rPr lang="en-US" altLang="en-US" sz="2400"/>
                <a:t> Three concurrent forces  acting on a bracket</a:t>
              </a:r>
            </a:p>
            <a:p>
              <a:pPr marL="973138" indent="-973138" eaLnBrk="1" hangingPunct="1">
                <a:spcBef>
                  <a:spcPct val="50000"/>
                </a:spcBef>
              </a:pPr>
              <a:r>
                <a:rPr lang="en-US" altLang="en-US" sz="2400" b="1"/>
                <a:t>Find:</a:t>
              </a:r>
              <a:r>
                <a:rPr lang="en-US" altLang="en-US" sz="2400"/>
                <a:t>   The magnitude and angle of the resultant force.</a:t>
              </a:r>
            </a:p>
          </p:txBody>
        </p:sp>
        <p:pic>
          <p:nvPicPr>
            <p:cNvPr id="27656" name="Picture 10" descr="CH 2 F3"/>
            <p:cNvPicPr>
              <a:picLocks noChangeAspect="1" noChangeArrowheads="1"/>
            </p:cNvPicPr>
            <p:nvPr/>
          </p:nvPicPr>
          <p:blipFill>
            <a:blip r:embed="rId3"/>
            <a:srcRect/>
            <a:stretch>
              <a:fillRect/>
            </a:stretch>
          </p:blipFill>
          <p:spPr bwMode="auto">
            <a:xfrm>
              <a:off x="480" y="816"/>
              <a:ext cx="1968" cy="1798"/>
            </a:xfrm>
            <a:prstGeom prst="rect">
              <a:avLst/>
            </a:prstGeom>
            <a:noFill/>
            <a:ln w="9525">
              <a:noFill/>
              <a:miter lim="800000"/>
              <a:headEnd/>
              <a:tailEnd/>
            </a:ln>
          </p:spPr>
        </p:pic>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2100"/>
                                        </p:tgtEl>
                                        <p:attrNameLst>
                                          <p:attrName>style.visibility</p:attrName>
                                        </p:attrNameLst>
                                      </p:cBhvr>
                                      <p:to>
                                        <p:strVal val="visible"/>
                                      </p:to>
                                    </p:set>
                                    <p:anim calcmode="lin" valueType="num">
                                      <p:cBhvr additive="base">
                                        <p:cTn id="13" dur="500" fill="hold"/>
                                        <p:tgtEl>
                                          <p:spTgt spid="132100"/>
                                        </p:tgtEl>
                                        <p:attrNameLst>
                                          <p:attrName>ppt_x</p:attrName>
                                        </p:attrNameLst>
                                      </p:cBhvr>
                                      <p:tavLst>
                                        <p:tav tm="0">
                                          <p:val>
                                            <p:strVal val="0-#ppt_w/2"/>
                                          </p:val>
                                        </p:tav>
                                        <p:tav tm="100000">
                                          <p:val>
                                            <p:strVal val="#ppt_x"/>
                                          </p:val>
                                        </p:tav>
                                      </p:tavLst>
                                    </p:anim>
                                    <p:anim calcmode="lin" valueType="num">
                                      <p:cBhvr additive="base">
                                        <p:cTn id="14" dur="500" fill="hold"/>
                                        <p:tgtEl>
                                          <p:spTgt spid="132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685800" y="3124200"/>
            <a:ext cx="6781800" cy="1016000"/>
          </a:xfrm>
          <a:prstGeom prst="rect">
            <a:avLst/>
          </a:prstGeom>
          <a:noFill/>
          <a:ln w="9525">
            <a:noFill/>
            <a:miter lim="800000"/>
            <a:headEnd/>
            <a:tailEnd/>
          </a:ln>
        </p:spPr>
        <p:txBody>
          <a:bodyPr>
            <a:spAutoFit/>
          </a:bodyPr>
          <a:lstStyle/>
          <a:p>
            <a:pPr eaLnBrk="1" hangingPunct="1">
              <a:spcBef>
                <a:spcPct val="50000"/>
              </a:spcBef>
            </a:pPr>
            <a:r>
              <a:rPr lang="en-US" altLang="en-US" sz="2400" b="1" i="1">
                <a:solidFill>
                  <a:srgbClr val="FFFF00"/>
                </a:solidFill>
              </a:rPr>
              <a:t>F</a:t>
            </a:r>
            <a:r>
              <a:rPr lang="en-US" altLang="en-US" sz="2400" b="1" baseline="-25000">
                <a:solidFill>
                  <a:srgbClr val="FFFF00"/>
                </a:solidFill>
              </a:rPr>
              <a:t>1</a:t>
            </a:r>
            <a:r>
              <a:rPr lang="en-US" altLang="en-US" sz="2400" b="1" i="1" baseline="-25000">
                <a:solidFill>
                  <a:srgbClr val="FFFF00"/>
                </a:solidFill>
              </a:rPr>
              <a:t> </a:t>
            </a:r>
            <a:r>
              <a:rPr lang="en-US" altLang="en-US" sz="2400"/>
              <a:t>  =  { (5</a:t>
            </a:r>
            <a:r>
              <a:rPr lang="en-US" altLang="en-US" sz="2400" b="1"/>
              <a:t>/</a:t>
            </a:r>
            <a:r>
              <a:rPr lang="en-US" altLang="en-US" sz="2400"/>
              <a:t>13) 300 </a:t>
            </a:r>
            <a:r>
              <a:rPr lang="en-US" altLang="en-US" sz="2400" b="1" i="1">
                <a:solidFill>
                  <a:srgbClr val="FFFF00"/>
                </a:solidFill>
              </a:rPr>
              <a:t>i  </a:t>
            </a:r>
            <a:r>
              <a:rPr lang="en-US" altLang="en-US" sz="2400">
                <a:cs typeface="Times New Roman" pitchFamily="18" charset="0"/>
              </a:rPr>
              <a:t>+ </a:t>
            </a:r>
            <a:r>
              <a:rPr lang="en-US" altLang="en-US" sz="2400" b="1" i="1">
                <a:solidFill>
                  <a:srgbClr val="FFFF00"/>
                </a:solidFill>
                <a:cs typeface="Times New Roman" pitchFamily="18" charset="0"/>
              </a:rPr>
              <a:t> </a:t>
            </a:r>
            <a:r>
              <a:rPr lang="en-US" altLang="en-US" sz="2400"/>
              <a:t>(12/13) 300  </a:t>
            </a:r>
            <a:r>
              <a:rPr lang="en-US" altLang="en-US" sz="2400" b="1" i="1">
                <a:solidFill>
                  <a:srgbClr val="FFFF00"/>
                </a:solidFill>
              </a:rPr>
              <a:t>j</a:t>
            </a:r>
            <a:r>
              <a:rPr lang="en-US" altLang="en-US" sz="2400"/>
              <a:t>  } N</a:t>
            </a:r>
          </a:p>
          <a:p>
            <a:pPr eaLnBrk="1" hangingPunct="1">
              <a:spcBef>
                <a:spcPct val="50000"/>
              </a:spcBef>
            </a:pPr>
            <a:r>
              <a:rPr lang="en-US" altLang="en-US" sz="2400"/>
              <a:t>      =  { 115.4  </a:t>
            </a:r>
            <a:r>
              <a:rPr lang="en-US" altLang="en-US" sz="2400" b="1" i="1">
                <a:solidFill>
                  <a:srgbClr val="FFFF00"/>
                </a:solidFill>
              </a:rPr>
              <a:t>i</a:t>
            </a:r>
            <a:r>
              <a:rPr lang="en-US" altLang="en-US" sz="2400"/>
              <a:t>  +  276.9  </a:t>
            </a:r>
            <a:r>
              <a:rPr lang="en-US" altLang="en-US" sz="2400" b="1" i="1">
                <a:solidFill>
                  <a:srgbClr val="FFFF00"/>
                </a:solidFill>
              </a:rPr>
              <a:t>j</a:t>
            </a:r>
            <a:r>
              <a:rPr lang="en-US" altLang="en-US" sz="2400"/>
              <a:t> } N</a:t>
            </a:r>
          </a:p>
        </p:txBody>
      </p:sp>
      <p:sp>
        <p:nvSpPr>
          <p:cNvPr id="134147" name="Text Box 3"/>
          <p:cNvSpPr txBox="1">
            <a:spLocks noChangeArrowheads="1"/>
          </p:cNvSpPr>
          <p:nvPr/>
        </p:nvSpPr>
        <p:spPr bwMode="auto">
          <a:xfrm>
            <a:off x="609600" y="4191000"/>
            <a:ext cx="7239000" cy="1016000"/>
          </a:xfrm>
          <a:prstGeom prst="rect">
            <a:avLst/>
          </a:prstGeom>
          <a:noFill/>
          <a:ln w="9525">
            <a:noFill/>
            <a:miter lim="800000"/>
            <a:headEnd/>
            <a:tailEnd/>
          </a:ln>
        </p:spPr>
        <p:txBody>
          <a:bodyPr>
            <a:spAutoFit/>
          </a:bodyPr>
          <a:lstStyle/>
          <a:p>
            <a:pPr eaLnBrk="1" hangingPunct="1">
              <a:spcBef>
                <a:spcPct val="50000"/>
              </a:spcBef>
            </a:pPr>
            <a:r>
              <a:rPr lang="en-US" altLang="en-US" sz="2400"/>
              <a:t> </a:t>
            </a:r>
            <a:r>
              <a:rPr lang="en-US" altLang="en-US" sz="2400" b="1" i="1">
                <a:solidFill>
                  <a:srgbClr val="FFFF00"/>
                </a:solidFill>
              </a:rPr>
              <a:t>F</a:t>
            </a:r>
            <a:r>
              <a:rPr lang="en-US" altLang="en-US" sz="2400" b="1" baseline="-25000">
                <a:solidFill>
                  <a:srgbClr val="FFFF00"/>
                </a:solidFill>
              </a:rPr>
              <a:t>2</a:t>
            </a:r>
            <a:r>
              <a:rPr lang="en-US" altLang="en-US" sz="2400"/>
              <a:t>  =  {500 cos (30</a:t>
            </a:r>
            <a:r>
              <a:rPr lang="en-US" altLang="en-US" sz="2400">
                <a:cs typeface="Times New Roman" pitchFamily="18" charset="0"/>
              </a:rPr>
              <a:t>°) </a:t>
            </a:r>
            <a:r>
              <a:rPr lang="en-US" altLang="en-US" sz="2400" b="1" i="1">
                <a:solidFill>
                  <a:srgbClr val="FFFF00"/>
                </a:solidFill>
                <a:cs typeface="Times New Roman" pitchFamily="18" charset="0"/>
              </a:rPr>
              <a:t>i</a:t>
            </a:r>
            <a:r>
              <a:rPr lang="en-US" altLang="en-US" sz="2400">
                <a:cs typeface="Times New Roman" pitchFamily="18" charset="0"/>
              </a:rPr>
              <a:t>  + 500 sin (30°) </a:t>
            </a:r>
            <a:r>
              <a:rPr lang="en-US" altLang="en-US" sz="2400" b="1" i="1">
                <a:solidFill>
                  <a:srgbClr val="FFFF00"/>
                </a:solidFill>
                <a:cs typeface="Times New Roman" pitchFamily="18" charset="0"/>
              </a:rPr>
              <a:t>j</a:t>
            </a:r>
            <a:r>
              <a:rPr lang="en-US" altLang="en-US" sz="2400">
                <a:cs typeface="Times New Roman" pitchFamily="18" charset="0"/>
              </a:rPr>
              <a:t> } N</a:t>
            </a:r>
          </a:p>
          <a:p>
            <a:pPr eaLnBrk="1" hangingPunct="1">
              <a:spcBef>
                <a:spcPct val="50000"/>
              </a:spcBef>
            </a:pPr>
            <a:r>
              <a:rPr lang="en-US" altLang="en-US" sz="2400">
                <a:cs typeface="Times New Roman" pitchFamily="18" charset="0"/>
              </a:rPr>
              <a:t>       =  { 433.0  </a:t>
            </a:r>
            <a:r>
              <a:rPr lang="en-US" altLang="en-US" sz="2400" b="1" i="1">
                <a:solidFill>
                  <a:srgbClr val="FFFF00"/>
                </a:solidFill>
                <a:cs typeface="Times New Roman" pitchFamily="18" charset="0"/>
              </a:rPr>
              <a:t>i</a:t>
            </a:r>
            <a:r>
              <a:rPr lang="en-US" altLang="en-US" sz="2400">
                <a:cs typeface="Times New Roman" pitchFamily="18" charset="0"/>
              </a:rPr>
              <a:t>  +  250  </a:t>
            </a:r>
            <a:r>
              <a:rPr lang="en-US" altLang="en-US" sz="2400" b="1" i="1">
                <a:solidFill>
                  <a:srgbClr val="FFFF00"/>
                </a:solidFill>
                <a:cs typeface="Times New Roman" pitchFamily="18" charset="0"/>
              </a:rPr>
              <a:t>j</a:t>
            </a:r>
            <a:r>
              <a:rPr lang="en-US" altLang="en-US" sz="2400">
                <a:cs typeface="Times New Roman" pitchFamily="18" charset="0"/>
              </a:rPr>
              <a:t>  }  N</a:t>
            </a:r>
          </a:p>
        </p:txBody>
      </p:sp>
      <p:sp>
        <p:nvSpPr>
          <p:cNvPr id="134148" name="Text Box 4"/>
          <p:cNvSpPr txBox="1">
            <a:spLocks noChangeArrowheads="1"/>
          </p:cNvSpPr>
          <p:nvPr/>
        </p:nvSpPr>
        <p:spPr bwMode="auto">
          <a:xfrm>
            <a:off x="609600" y="5334000"/>
            <a:ext cx="6553200" cy="1016000"/>
          </a:xfrm>
          <a:prstGeom prst="rect">
            <a:avLst/>
          </a:prstGeom>
          <a:noFill/>
          <a:ln w="9525">
            <a:noFill/>
            <a:miter lim="800000"/>
            <a:headEnd/>
            <a:tailEnd/>
          </a:ln>
        </p:spPr>
        <p:txBody>
          <a:bodyPr>
            <a:spAutoFit/>
          </a:bodyPr>
          <a:lstStyle/>
          <a:p>
            <a:pPr eaLnBrk="1" hangingPunct="1">
              <a:spcBef>
                <a:spcPct val="50000"/>
              </a:spcBef>
            </a:pPr>
            <a:r>
              <a:rPr lang="en-US" altLang="en-US" sz="2400"/>
              <a:t> </a:t>
            </a:r>
            <a:r>
              <a:rPr lang="en-US" altLang="en-US" sz="2400" b="1" i="1">
                <a:solidFill>
                  <a:srgbClr val="FFFF00"/>
                </a:solidFill>
              </a:rPr>
              <a:t>F</a:t>
            </a:r>
            <a:r>
              <a:rPr lang="en-US" altLang="en-US" sz="2400" b="1" baseline="-25000">
                <a:solidFill>
                  <a:srgbClr val="FFFF00"/>
                </a:solidFill>
              </a:rPr>
              <a:t>3</a:t>
            </a:r>
            <a:r>
              <a:rPr lang="en-US" altLang="en-US" sz="2400"/>
              <a:t>  =  { 600 cos (45</a:t>
            </a:r>
            <a:r>
              <a:rPr lang="en-US" altLang="en-US" sz="2400">
                <a:cs typeface="Times New Roman" pitchFamily="18" charset="0"/>
              </a:rPr>
              <a:t>°)  </a:t>
            </a:r>
            <a:r>
              <a:rPr lang="en-US" altLang="en-US" sz="2400" b="1" i="1">
                <a:solidFill>
                  <a:srgbClr val="FFFF00"/>
                </a:solidFill>
                <a:cs typeface="Times New Roman" pitchFamily="18" charset="0"/>
              </a:rPr>
              <a:t>i</a:t>
            </a:r>
            <a:r>
              <a:rPr lang="en-US" altLang="en-US" sz="2400">
                <a:cs typeface="Times New Roman" pitchFamily="18" charset="0"/>
              </a:rPr>
              <a:t> </a:t>
            </a:r>
            <a:r>
              <a:rPr lang="en-US" altLang="en-US" sz="2400">
                <a:cs typeface="Times New Roman" pitchFamily="18" charset="0"/>
                <a:sym typeface="Symbol" pitchFamily="18" charset="2"/>
              </a:rPr>
              <a:t></a:t>
            </a:r>
            <a:r>
              <a:rPr lang="en-US" altLang="en-US" sz="2400">
                <a:cs typeface="Times New Roman" pitchFamily="18" charset="0"/>
              </a:rPr>
              <a:t>  600 sin (45°)  </a:t>
            </a:r>
            <a:r>
              <a:rPr lang="en-US" altLang="en-US" sz="2400" b="1" i="1">
                <a:solidFill>
                  <a:srgbClr val="FFFF00"/>
                </a:solidFill>
                <a:cs typeface="Times New Roman" pitchFamily="18" charset="0"/>
              </a:rPr>
              <a:t>j </a:t>
            </a:r>
            <a:r>
              <a:rPr lang="en-US" altLang="en-US" sz="2400">
                <a:cs typeface="Times New Roman" pitchFamily="18" charset="0"/>
              </a:rPr>
              <a:t> } N</a:t>
            </a:r>
          </a:p>
          <a:p>
            <a:pPr eaLnBrk="1" hangingPunct="1">
              <a:spcBef>
                <a:spcPct val="50000"/>
              </a:spcBef>
            </a:pPr>
            <a:r>
              <a:rPr lang="en-US" altLang="en-US" sz="2400">
                <a:cs typeface="Times New Roman" pitchFamily="18" charset="0"/>
              </a:rPr>
              <a:t>           { 424.3  </a:t>
            </a:r>
            <a:r>
              <a:rPr lang="en-US" altLang="en-US" sz="2400" b="1" i="1">
                <a:solidFill>
                  <a:srgbClr val="FFFF00"/>
                </a:solidFill>
                <a:cs typeface="Times New Roman" pitchFamily="18" charset="0"/>
              </a:rPr>
              <a:t>i  </a:t>
            </a:r>
            <a:r>
              <a:rPr lang="en-US" altLang="en-US" sz="2400">
                <a:cs typeface="Times New Roman" pitchFamily="18" charset="0"/>
                <a:sym typeface="Symbol" pitchFamily="18" charset="2"/>
              </a:rPr>
              <a:t></a:t>
            </a:r>
            <a:r>
              <a:rPr lang="en-US" altLang="en-US" sz="2400">
                <a:cs typeface="Times New Roman" pitchFamily="18" charset="0"/>
              </a:rPr>
              <a:t>  424.3  </a:t>
            </a:r>
            <a:r>
              <a:rPr lang="en-US" altLang="en-US" sz="2400" b="1" i="1">
                <a:solidFill>
                  <a:srgbClr val="FFFF00"/>
                </a:solidFill>
                <a:cs typeface="Times New Roman" pitchFamily="18" charset="0"/>
              </a:rPr>
              <a:t>j</a:t>
            </a:r>
            <a:r>
              <a:rPr lang="en-US" altLang="en-US" sz="2400">
                <a:cs typeface="Times New Roman" pitchFamily="18" charset="0"/>
              </a:rPr>
              <a:t> } N </a:t>
            </a:r>
          </a:p>
        </p:txBody>
      </p:sp>
      <p:sp>
        <p:nvSpPr>
          <p:cNvPr id="28677" name="AutoShape 5">
            <a:hlinkClick r:id="" action="ppaction://hlinkshowjump?jump=nextslide" highlightClick="1"/>
          </p:cNvPr>
          <p:cNvSpPr>
            <a:spLocks noChangeArrowheads="1"/>
          </p:cNvSpPr>
          <p:nvPr/>
        </p:nvSpPr>
        <p:spPr bwMode="auto">
          <a:xfrm>
            <a:off x="8382000" y="6096000"/>
            <a:ext cx="304800" cy="304800"/>
          </a:xfrm>
          <a:prstGeom prst="actionButtonForwardNext">
            <a:avLst/>
          </a:prstGeom>
          <a:solidFill>
            <a:schemeClr val="accent1"/>
          </a:solidFill>
          <a:ln w="9525">
            <a:solidFill>
              <a:schemeClr val="tx1"/>
            </a:solidFill>
            <a:miter lim="800000"/>
            <a:headEnd/>
            <a:tailEnd/>
          </a:ln>
        </p:spPr>
        <p:txBody>
          <a:bodyPr wrap="none" anchor="ctr"/>
          <a:lstStyle/>
          <a:p>
            <a:endParaRPr lang="en-US" altLang="en-US"/>
          </a:p>
        </p:txBody>
      </p:sp>
      <p:sp>
        <p:nvSpPr>
          <p:cNvPr id="28678" name="AutoShape 6">
            <a:hlinkClick r:id="" action="ppaction://hlinkshowjump?jump=previousslide" highlightClick="1"/>
          </p:cNvPr>
          <p:cNvSpPr>
            <a:spLocks noChangeArrowheads="1"/>
          </p:cNvSpPr>
          <p:nvPr/>
        </p:nvSpPr>
        <p:spPr bwMode="auto">
          <a:xfrm>
            <a:off x="8077200" y="6096000"/>
            <a:ext cx="304800" cy="304800"/>
          </a:xfrm>
          <a:prstGeom prst="actionButtonBackPrevious">
            <a:avLst/>
          </a:prstGeom>
          <a:solidFill>
            <a:schemeClr val="accent1"/>
          </a:solidFill>
          <a:ln w="9525">
            <a:solidFill>
              <a:schemeClr val="tx1"/>
            </a:solidFill>
            <a:miter lim="800000"/>
            <a:headEnd/>
            <a:tailEnd/>
          </a:ln>
        </p:spPr>
        <p:txBody>
          <a:bodyPr wrap="none" anchor="ctr"/>
          <a:lstStyle/>
          <a:p>
            <a:endParaRPr lang="en-US" altLang="en-US"/>
          </a:p>
        </p:txBody>
      </p:sp>
      <p:sp>
        <p:nvSpPr>
          <p:cNvPr id="28679" name="Text Box 7"/>
          <p:cNvSpPr txBox="1">
            <a:spLocks noChangeArrowheads="1"/>
          </p:cNvSpPr>
          <p:nvPr/>
        </p:nvSpPr>
        <p:spPr bwMode="auto">
          <a:xfrm>
            <a:off x="1752600" y="457200"/>
            <a:ext cx="6172200" cy="457200"/>
          </a:xfrm>
          <a:prstGeom prst="rect">
            <a:avLst/>
          </a:prstGeom>
          <a:noFill/>
          <a:ln w="9525">
            <a:noFill/>
            <a:miter lim="800000"/>
            <a:headEnd/>
            <a:tailEnd/>
          </a:ln>
        </p:spPr>
        <p:txBody>
          <a:bodyPr>
            <a:spAutoFit/>
          </a:bodyPr>
          <a:lstStyle/>
          <a:p>
            <a:pPr eaLnBrk="1" hangingPunct="1">
              <a:spcBef>
                <a:spcPct val="50000"/>
              </a:spcBef>
            </a:pPr>
            <a:r>
              <a:rPr lang="en-US" altLang="en-US" sz="2400" b="1">
                <a:solidFill>
                  <a:srgbClr val="00FF00"/>
                </a:solidFill>
              </a:rPr>
              <a:t>GROUP PROBLEM SOLVING </a:t>
            </a:r>
            <a:r>
              <a:rPr lang="en-US" altLang="en-US" sz="2400"/>
              <a:t>(continued)</a:t>
            </a:r>
            <a:endParaRPr lang="en-US" altLang="en-US" sz="2400">
              <a:solidFill>
                <a:srgbClr val="00FF00"/>
              </a:solidFill>
            </a:endParaRPr>
          </a:p>
        </p:txBody>
      </p:sp>
      <p:pic>
        <p:nvPicPr>
          <p:cNvPr id="134153" name="Picture 9" descr="CH 2 F3"/>
          <p:cNvPicPr>
            <a:picLocks noChangeAspect="1" noChangeArrowheads="1"/>
          </p:cNvPicPr>
          <p:nvPr/>
        </p:nvPicPr>
        <p:blipFill>
          <a:blip r:embed="rId3"/>
          <a:srcRect/>
          <a:stretch>
            <a:fillRect/>
          </a:stretch>
        </p:blipFill>
        <p:spPr bwMode="auto">
          <a:xfrm>
            <a:off x="3429000" y="914400"/>
            <a:ext cx="2286000" cy="2089150"/>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4153"/>
                                        </p:tgtEl>
                                        <p:attrNameLst>
                                          <p:attrName>style.visibility</p:attrName>
                                        </p:attrNameLst>
                                      </p:cBhvr>
                                      <p:to>
                                        <p:strVal val="visible"/>
                                      </p:to>
                                    </p:set>
                                    <p:anim calcmode="lin" valueType="num">
                                      <p:cBhvr additive="base">
                                        <p:cTn id="7" dur="500" fill="hold"/>
                                        <p:tgtEl>
                                          <p:spTgt spid="134153"/>
                                        </p:tgtEl>
                                        <p:attrNameLst>
                                          <p:attrName>ppt_x</p:attrName>
                                        </p:attrNameLst>
                                      </p:cBhvr>
                                      <p:tavLst>
                                        <p:tav tm="0">
                                          <p:val>
                                            <p:strVal val="#ppt_x"/>
                                          </p:val>
                                        </p:tav>
                                        <p:tav tm="100000">
                                          <p:val>
                                            <p:strVal val="#ppt_x"/>
                                          </p:val>
                                        </p:tav>
                                      </p:tavLst>
                                    </p:anim>
                                    <p:anim calcmode="lin" valueType="num">
                                      <p:cBhvr additive="base">
                                        <p:cTn id="8" dur="500" fill="hold"/>
                                        <p:tgtEl>
                                          <p:spTgt spid="13415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146"/>
                                        </p:tgtEl>
                                        <p:attrNameLst>
                                          <p:attrName>style.visibility</p:attrName>
                                        </p:attrNameLst>
                                      </p:cBhvr>
                                      <p:to>
                                        <p:strVal val="visible"/>
                                      </p:to>
                                    </p:set>
                                    <p:anim calcmode="lin" valueType="num">
                                      <p:cBhvr additive="base">
                                        <p:cTn id="13" dur="500" fill="hold"/>
                                        <p:tgtEl>
                                          <p:spTgt spid="134146"/>
                                        </p:tgtEl>
                                        <p:attrNameLst>
                                          <p:attrName>ppt_x</p:attrName>
                                        </p:attrNameLst>
                                      </p:cBhvr>
                                      <p:tavLst>
                                        <p:tav tm="0">
                                          <p:val>
                                            <p:strVal val="0-#ppt_w/2"/>
                                          </p:val>
                                        </p:tav>
                                        <p:tav tm="100000">
                                          <p:val>
                                            <p:strVal val="#ppt_x"/>
                                          </p:val>
                                        </p:tav>
                                      </p:tavLst>
                                    </p:anim>
                                    <p:anim calcmode="lin" valueType="num">
                                      <p:cBhvr additive="base">
                                        <p:cTn id="14" dur="500" fill="hold"/>
                                        <p:tgtEl>
                                          <p:spTgt spid="1341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4147"/>
                                        </p:tgtEl>
                                        <p:attrNameLst>
                                          <p:attrName>style.visibility</p:attrName>
                                        </p:attrNameLst>
                                      </p:cBhvr>
                                      <p:to>
                                        <p:strVal val="visible"/>
                                      </p:to>
                                    </p:set>
                                    <p:anim calcmode="lin" valueType="num">
                                      <p:cBhvr additive="base">
                                        <p:cTn id="19" dur="500" fill="hold"/>
                                        <p:tgtEl>
                                          <p:spTgt spid="134147"/>
                                        </p:tgtEl>
                                        <p:attrNameLst>
                                          <p:attrName>ppt_x</p:attrName>
                                        </p:attrNameLst>
                                      </p:cBhvr>
                                      <p:tavLst>
                                        <p:tav tm="0">
                                          <p:val>
                                            <p:strVal val="0-#ppt_w/2"/>
                                          </p:val>
                                        </p:tav>
                                        <p:tav tm="100000">
                                          <p:val>
                                            <p:strVal val="#ppt_x"/>
                                          </p:val>
                                        </p:tav>
                                      </p:tavLst>
                                    </p:anim>
                                    <p:anim calcmode="lin" valueType="num">
                                      <p:cBhvr additive="base">
                                        <p:cTn id="20" dur="500" fill="hold"/>
                                        <p:tgtEl>
                                          <p:spTgt spid="13414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4148"/>
                                        </p:tgtEl>
                                        <p:attrNameLst>
                                          <p:attrName>style.visibility</p:attrName>
                                        </p:attrNameLst>
                                      </p:cBhvr>
                                      <p:to>
                                        <p:strVal val="visible"/>
                                      </p:to>
                                    </p:set>
                                    <p:anim calcmode="lin" valueType="num">
                                      <p:cBhvr additive="base">
                                        <p:cTn id="25" dur="500" fill="hold"/>
                                        <p:tgtEl>
                                          <p:spTgt spid="134148"/>
                                        </p:tgtEl>
                                        <p:attrNameLst>
                                          <p:attrName>ppt_x</p:attrName>
                                        </p:attrNameLst>
                                      </p:cBhvr>
                                      <p:tavLst>
                                        <p:tav tm="0">
                                          <p:val>
                                            <p:strVal val="0-#ppt_w/2"/>
                                          </p:val>
                                        </p:tav>
                                        <p:tav tm="100000">
                                          <p:val>
                                            <p:strVal val="#ppt_x"/>
                                          </p:val>
                                        </p:tav>
                                      </p:tavLst>
                                    </p:anim>
                                    <p:anim calcmode="lin" valueType="num">
                                      <p:cBhvr additive="base">
                                        <p:cTn id="26" dur="500" fill="hold"/>
                                        <p:tgtEl>
                                          <p:spTgt spid="134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utoUpdateAnimBg="0"/>
      <p:bldP spid="134147" grpId="0" autoUpdateAnimBg="0"/>
      <p:bldP spid="13414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828800" y="457200"/>
            <a:ext cx="6248400" cy="457200"/>
          </a:xfrm>
          <a:prstGeom prst="rect">
            <a:avLst/>
          </a:prstGeom>
          <a:noFill/>
          <a:ln w="9525">
            <a:noFill/>
            <a:miter lim="800000"/>
            <a:headEnd/>
            <a:tailEnd/>
          </a:ln>
        </p:spPr>
        <p:txBody>
          <a:bodyPr>
            <a:spAutoFit/>
          </a:bodyPr>
          <a:lstStyle/>
          <a:p>
            <a:pPr eaLnBrk="1" hangingPunct="1">
              <a:spcBef>
                <a:spcPct val="50000"/>
              </a:spcBef>
            </a:pPr>
            <a:r>
              <a:rPr lang="en-US" altLang="en-US" sz="2400" b="1">
                <a:solidFill>
                  <a:srgbClr val="00FF00"/>
                </a:solidFill>
              </a:rPr>
              <a:t>GROUP PROBLEM SOLVING </a:t>
            </a:r>
            <a:r>
              <a:rPr lang="en-US" altLang="en-US" sz="2400"/>
              <a:t>(continued)</a:t>
            </a:r>
            <a:endParaRPr lang="en-US" altLang="en-US" sz="2400" b="1">
              <a:solidFill>
                <a:srgbClr val="00FF00"/>
              </a:solidFill>
            </a:endParaRPr>
          </a:p>
        </p:txBody>
      </p:sp>
      <p:sp>
        <p:nvSpPr>
          <p:cNvPr id="136195" name="Text Box 3"/>
          <p:cNvSpPr txBox="1">
            <a:spLocks noChangeArrowheads="1"/>
          </p:cNvSpPr>
          <p:nvPr/>
        </p:nvSpPr>
        <p:spPr bwMode="auto">
          <a:xfrm>
            <a:off x="457200" y="1371600"/>
            <a:ext cx="8458200" cy="1570038"/>
          </a:xfrm>
          <a:prstGeom prst="rect">
            <a:avLst/>
          </a:prstGeom>
          <a:noFill/>
          <a:ln w="9525">
            <a:noFill/>
            <a:miter lim="800000"/>
            <a:headEnd/>
            <a:tailEnd/>
          </a:ln>
        </p:spPr>
        <p:txBody>
          <a:bodyPr>
            <a:spAutoFit/>
          </a:bodyPr>
          <a:lstStyle/>
          <a:p>
            <a:pPr eaLnBrk="1" hangingPunct="1">
              <a:spcBef>
                <a:spcPct val="50000"/>
              </a:spcBef>
            </a:pPr>
            <a:r>
              <a:rPr lang="en-US" altLang="en-US" sz="2400"/>
              <a:t>Summing up all the </a:t>
            </a:r>
            <a:r>
              <a:rPr lang="en-US" altLang="en-US" sz="2400" b="1" i="1">
                <a:solidFill>
                  <a:srgbClr val="FFFF00"/>
                </a:solidFill>
              </a:rPr>
              <a:t>i</a:t>
            </a:r>
            <a:r>
              <a:rPr lang="en-US" altLang="en-US" sz="2400"/>
              <a:t> and </a:t>
            </a:r>
            <a:r>
              <a:rPr lang="en-US" altLang="en-US" sz="2400" b="1" i="1">
                <a:solidFill>
                  <a:srgbClr val="FFFF00"/>
                </a:solidFill>
              </a:rPr>
              <a:t>j</a:t>
            </a:r>
            <a:r>
              <a:rPr lang="en-US" altLang="en-US" sz="2400"/>
              <a:t> components respectively, we get,</a:t>
            </a:r>
          </a:p>
          <a:p>
            <a:pPr eaLnBrk="1" hangingPunct="1">
              <a:spcBef>
                <a:spcPct val="50000"/>
              </a:spcBef>
            </a:pPr>
            <a:r>
              <a:rPr lang="en-US" altLang="en-US" sz="2400" b="1" i="1">
                <a:solidFill>
                  <a:srgbClr val="FFFF00"/>
                </a:solidFill>
              </a:rPr>
              <a:t>F</a:t>
            </a:r>
            <a:r>
              <a:rPr lang="en-US" altLang="en-US" sz="2400" b="1" baseline="-25000">
                <a:solidFill>
                  <a:srgbClr val="FFFF00"/>
                </a:solidFill>
              </a:rPr>
              <a:t>R </a:t>
            </a:r>
            <a:r>
              <a:rPr lang="en-US" altLang="en-US" sz="2400"/>
              <a:t>= { (115.4 + 433.0 + 424.3) </a:t>
            </a:r>
            <a:r>
              <a:rPr lang="en-US" altLang="en-US" sz="2400" b="1" i="1">
                <a:solidFill>
                  <a:srgbClr val="FFFF00"/>
                </a:solidFill>
              </a:rPr>
              <a:t>i</a:t>
            </a:r>
            <a:r>
              <a:rPr lang="en-US" altLang="en-US" sz="2400"/>
              <a:t> + (276.9 + 250 – 424.3) </a:t>
            </a:r>
            <a:r>
              <a:rPr lang="en-US" altLang="en-US" sz="2400" b="1" i="1">
                <a:solidFill>
                  <a:srgbClr val="FFFF00"/>
                </a:solidFill>
              </a:rPr>
              <a:t>j</a:t>
            </a:r>
            <a:r>
              <a:rPr lang="en-US" altLang="en-US" sz="2400"/>
              <a:t> }N  </a:t>
            </a:r>
          </a:p>
          <a:p>
            <a:pPr eaLnBrk="1" hangingPunct="1">
              <a:spcBef>
                <a:spcPct val="50000"/>
              </a:spcBef>
            </a:pPr>
            <a:r>
              <a:rPr lang="en-US" altLang="en-US" sz="2400"/>
              <a:t>      = { 972.7 </a:t>
            </a:r>
            <a:r>
              <a:rPr lang="en-US" altLang="en-US" sz="2400" b="1" i="1">
                <a:solidFill>
                  <a:srgbClr val="FFFF00"/>
                </a:solidFill>
              </a:rPr>
              <a:t>i</a:t>
            </a:r>
            <a:r>
              <a:rPr lang="en-US" altLang="en-US" sz="2400"/>
              <a:t>  + 102.7 </a:t>
            </a:r>
            <a:r>
              <a:rPr lang="en-US" altLang="en-US" sz="2400" b="1" i="1">
                <a:solidFill>
                  <a:srgbClr val="FFFF00"/>
                </a:solidFill>
              </a:rPr>
              <a:t>j</a:t>
            </a:r>
            <a:r>
              <a:rPr lang="en-US" altLang="en-US" sz="2400"/>
              <a:t>  } N</a:t>
            </a:r>
          </a:p>
        </p:txBody>
      </p:sp>
      <p:sp>
        <p:nvSpPr>
          <p:cNvPr id="136196" name="Text Box 4"/>
          <p:cNvSpPr txBox="1">
            <a:spLocks noChangeArrowheads="1"/>
          </p:cNvSpPr>
          <p:nvPr/>
        </p:nvSpPr>
        <p:spPr bwMode="auto">
          <a:xfrm>
            <a:off x="533400" y="3429000"/>
            <a:ext cx="6096000" cy="2246313"/>
          </a:xfrm>
          <a:prstGeom prst="rect">
            <a:avLst/>
          </a:prstGeom>
          <a:noFill/>
          <a:ln w="9525">
            <a:noFill/>
            <a:miter lim="800000"/>
            <a:headEnd/>
            <a:tailEnd/>
          </a:ln>
        </p:spPr>
        <p:txBody>
          <a:bodyPr>
            <a:spAutoFit/>
          </a:bodyPr>
          <a:lstStyle/>
          <a:p>
            <a:pPr eaLnBrk="1" hangingPunct="1">
              <a:spcBef>
                <a:spcPct val="50000"/>
              </a:spcBef>
            </a:pPr>
            <a:r>
              <a:rPr lang="en-US" altLang="en-US" sz="2400"/>
              <a:t>Now find the magnitude and angle,</a:t>
            </a:r>
          </a:p>
          <a:p>
            <a:pPr eaLnBrk="1" hangingPunct="1">
              <a:spcBef>
                <a:spcPct val="50000"/>
              </a:spcBef>
            </a:pPr>
            <a:r>
              <a:rPr lang="en-US" altLang="en-US" sz="2400"/>
              <a:t>F</a:t>
            </a:r>
            <a:r>
              <a:rPr lang="en-US" altLang="en-US" sz="2400" baseline="-25000"/>
              <a:t>R</a:t>
            </a:r>
            <a:r>
              <a:rPr lang="en-US" altLang="en-US" sz="2400"/>
              <a:t>  = ((972.7)</a:t>
            </a:r>
            <a:r>
              <a:rPr lang="en-US" altLang="en-US" sz="2400" baseline="30000"/>
              <a:t>2</a:t>
            </a:r>
            <a:r>
              <a:rPr lang="en-US" altLang="en-US" sz="2400"/>
              <a:t>  +  (102.7)</a:t>
            </a:r>
            <a:r>
              <a:rPr lang="en-US" altLang="en-US" sz="2400" baseline="30000"/>
              <a:t>2</a:t>
            </a:r>
            <a:r>
              <a:rPr lang="en-US" altLang="en-US" sz="2400"/>
              <a:t>)</a:t>
            </a:r>
            <a:r>
              <a:rPr lang="en-US" altLang="en-US" sz="2400" b="1"/>
              <a:t> </a:t>
            </a:r>
            <a:r>
              <a:rPr lang="en-US" altLang="en-US" sz="2400" b="1" baseline="30000">
                <a:cs typeface="Times New Roman" pitchFamily="18" charset="0"/>
              </a:rPr>
              <a:t>½</a:t>
            </a:r>
            <a:r>
              <a:rPr lang="en-US" altLang="en-US" sz="2400">
                <a:cs typeface="Times New Roman" pitchFamily="18" charset="0"/>
              </a:rPr>
              <a:t>  =  </a:t>
            </a:r>
            <a:r>
              <a:rPr lang="en-US" altLang="en-US" sz="2400">
                <a:solidFill>
                  <a:srgbClr val="00FFFF"/>
                </a:solidFill>
                <a:cs typeface="Times New Roman" pitchFamily="18" charset="0"/>
              </a:rPr>
              <a:t>978.1 N</a:t>
            </a:r>
          </a:p>
          <a:p>
            <a:pPr eaLnBrk="1" hangingPunct="1">
              <a:spcBef>
                <a:spcPct val="50000"/>
              </a:spcBef>
              <a:buFont typeface="Symbol" pitchFamily="18" charset="2"/>
              <a:buChar char="f"/>
            </a:pPr>
            <a:r>
              <a:rPr lang="en-US" altLang="en-US" sz="2400">
                <a:cs typeface="Times New Roman" pitchFamily="18" charset="0"/>
                <a:sym typeface="Symbol" pitchFamily="18" charset="2"/>
              </a:rPr>
              <a:t>    =  tan</a:t>
            </a:r>
            <a:r>
              <a:rPr lang="en-US" altLang="en-US" sz="2400" baseline="30000">
                <a:cs typeface="Times New Roman" pitchFamily="18" charset="0"/>
                <a:sym typeface="Symbol" pitchFamily="18" charset="2"/>
              </a:rPr>
              <a:t>–1</a:t>
            </a:r>
            <a:r>
              <a:rPr lang="en-US" altLang="en-US" sz="2400">
                <a:cs typeface="Times New Roman" pitchFamily="18" charset="0"/>
                <a:sym typeface="Symbol" pitchFamily="18" charset="2"/>
              </a:rPr>
              <a:t>( 102.7 / 972.7 )  =  </a:t>
            </a:r>
            <a:r>
              <a:rPr lang="en-US" altLang="en-US" sz="2400">
                <a:solidFill>
                  <a:srgbClr val="00FFFF"/>
                </a:solidFill>
                <a:cs typeface="Times New Roman" pitchFamily="18" charset="0"/>
                <a:sym typeface="Symbol" pitchFamily="18" charset="2"/>
              </a:rPr>
              <a:t>6.03°</a:t>
            </a:r>
          </a:p>
          <a:p>
            <a:pPr eaLnBrk="1" hangingPunct="1">
              <a:spcBef>
                <a:spcPts val="2400"/>
              </a:spcBef>
              <a:buFont typeface="Symbol" pitchFamily="18" charset="2"/>
              <a:buNone/>
            </a:pPr>
            <a:r>
              <a:rPr lang="en-US" altLang="en-US" sz="2400"/>
              <a:t>From Positive x axis,  </a:t>
            </a:r>
            <a:r>
              <a:rPr lang="en-US" altLang="en-US" sz="2400">
                <a:sym typeface="Symbol" pitchFamily="18" charset="2"/>
              </a:rPr>
              <a:t>  =  6.03</a:t>
            </a:r>
            <a:r>
              <a:rPr lang="en-US" altLang="en-US" sz="2400">
                <a:cs typeface="Times New Roman" pitchFamily="18" charset="0"/>
                <a:sym typeface="Symbol" pitchFamily="18" charset="2"/>
              </a:rPr>
              <a:t>°</a:t>
            </a:r>
          </a:p>
        </p:txBody>
      </p:sp>
      <p:sp>
        <p:nvSpPr>
          <p:cNvPr id="29701" name="AutoShape 5">
            <a:hlinkClick r:id="" action="ppaction://hlinkshowjump?jump=nextslide" highlightClick="1"/>
          </p:cNvPr>
          <p:cNvSpPr>
            <a:spLocks noChangeArrowheads="1"/>
          </p:cNvSpPr>
          <p:nvPr/>
        </p:nvSpPr>
        <p:spPr bwMode="auto">
          <a:xfrm>
            <a:off x="8382000" y="6096000"/>
            <a:ext cx="304800" cy="304800"/>
          </a:xfrm>
          <a:prstGeom prst="actionButtonForwardNext">
            <a:avLst/>
          </a:prstGeom>
          <a:solidFill>
            <a:schemeClr val="accent1"/>
          </a:solidFill>
          <a:ln w="9525">
            <a:solidFill>
              <a:schemeClr val="tx1"/>
            </a:solidFill>
            <a:miter lim="800000"/>
            <a:headEnd/>
            <a:tailEnd/>
          </a:ln>
        </p:spPr>
        <p:txBody>
          <a:bodyPr wrap="none" anchor="ctr"/>
          <a:lstStyle/>
          <a:p>
            <a:endParaRPr lang="en-US" altLang="en-US"/>
          </a:p>
        </p:txBody>
      </p:sp>
      <p:sp>
        <p:nvSpPr>
          <p:cNvPr id="29702" name="AutoShape 6">
            <a:hlinkClick r:id="" action="ppaction://hlinkshowjump?jump=previousslide" highlightClick="1"/>
          </p:cNvPr>
          <p:cNvSpPr>
            <a:spLocks noChangeArrowheads="1"/>
          </p:cNvSpPr>
          <p:nvPr/>
        </p:nvSpPr>
        <p:spPr bwMode="auto">
          <a:xfrm>
            <a:off x="8077200" y="6096000"/>
            <a:ext cx="304800" cy="304800"/>
          </a:xfrm>
          <a:prstGeom prst="actionButtonBackPrevious">
            <a:avLst/>
          </a:prstGeom>
          <a:solidFill>
            <a:schemeClr val="accent1"/>
          </a:solidFill>
          <a:ln w="9525">
            <a:solidFill>
              <a:schemeClr val="tx1"/>
            </a:solidFill>
            <a:miter lim="800000"/>
            <a:headEnd/>
            <a:tailEnd/>
          </a:ln>
        </p:spPr>
        <p:txBody>
          <a:bodyPr wrap="none" anchor="ctr"/>
          <a:lstStyle/>
          <a:p>
            <a:endParaRPr lang="en-US" altLang="en-US"/>
          </a:p>
        </p:txBody>
      </p:sp>
      <p:grpSp>
        <p:nvGrpSpPr>
          <p:cNvPr id="2" name="Group 22"/>
          <p:cNvGrpSpPr>
            <a:grpSpLocks/>
          </p:cNvGrpSpPr>
          <p:nvPr/>
        </p:nvGrpSpPr>
        <p:grpSpPr bwMode="auto">
          <a:xfrm>
            <a:off x="5943600" y="3241675"/>
            <a:ext cx="2530475" cy="2092325"/>
            <a:chOff x="3744" y="2042"/>
            <a:chExt cx="1594" cy="1318"/>
          </a:xfrm>
        </p:grpSpPr>
        <p:sp>
          <p:nvSpPr>
            <p:cNvPr id="29705" name="Line 23"/>
            <p:cNvSpPr>
              <a:spLocks noChangeShapeType="1"/>
            </p:cNvSpPr>
            <p:nvPr/>
          </p:nvSpPr>
          <p:spPr bwMode="auto">
            <a:xfrm>
              <a:off x="4032" y="2400"/>
              <a:ext cx="0" cy="720"/>
            </a:xfrm>
            <a:prstGeom prst="line">
              <a:avLst/>
            </a:prstGeom>
            <a:noFill/>
            <a:ln w="9525">
              <a:solidFill>
                <a:schemeClr val="tx1"/>
              </a:solidFill>
              <a:round/>
              <a:headEnd type="triangle" w="med" len="med"/>
              <a:tailEnd/>
            </a:ln>
          </p:spPr>
          <p:txBody>
            <a:bodyPr wrap="none"/>
            <a:lstStyle/>
            <a:p>
              <a:endParaRPr lang="en-US"/>
            </a:p>
          </p:txBody>
        </p:sp>
        <p:sp>
          <p:nvSpPr>
            <p:cNvPr id="29706" name="Line 24"/>
            <p:cNvSpPr>
              <a:spLocks noChangeShapeType="1"/>
            </p:cNvSpPr>
            <p:nvPr/>
          </p:nvSpPr>
          <p:spPr bwMode="auto">
            <a:xfrm flipV="1">
              <a:off x="4032" y="3120"/>
              <a:ext cx="720" cy="0"/>
            </a:xfrm>
            <a:prstGeom prst="line">
              <a:avLst/>
            </a:prstGeom>
            <a:noFill/>
            <a:ln w="9525">
              <a:solidFill>
                <a:schemeClr val="tx1"/>
              </a:solidFill>
              <a:round/>
              <a:headEnd/>
              <a:tailEnd type="triangle" w="med" len="med"/>
            </a:ln>
          </p:spPr>
          <p:txBody>
            <a:bodyPr wrap="none"/>
            <a:lstStyle/>
            <a:p>
              <a:endParaRPr lang="en-US"/>
            </a:p>
          </p:txBody>
        </p:sp>
        <p:sp>
          <p:nvSpPr>
            <p:cNvPr id="29707" name="Line 25"/>
            <p:cNvSpPr>
              <a:spLocks noChangeShapeType="1"/>
            </p:cNvSpPr>
            <p:nvPr/>
          </p:nvSpPr>
          <p:spPr bwMode="auto">
            <a:xfrm>
              <a:off x="4752" y="2448"/>
              <a:ext cx="0" cy="672"/>
            </a:xfrm>
            <a:prstGeom prst="line">
              <a:avLst/>
            </a:prstGeom>
            <a:noFill/>
            <a:ln w="9525">
              <a:solidFill>
                <a:schemeClr val="tx1"/>
              </a:solidFill>
              <a:prstDash val="sysDot"/>
              <a:round/>
              <a:headEnd/>
              <a:tailEnd/>
            </a:ln>
          </p:spPr>
          <p:txBody>
            <a:bodyPr wrap="none"/>
            <a:lstStyle/>
            <a:p>
              <a:endParaRPr lang="en-US"/>
            </a:p>
          </p:txBody>
        </p:sp>
        <p:sp>
          <p:nvSpPr>
            <p:cNvPr id="29708" name="Line 26"/>
            <p:cNvSpPr>
              <a:spLocks noChangeShapeType="1"/>
            </p:cNvSpPr>
            <p:nvPr/>
          </p:nvSpPr>
          <p:spPr bwMode="auto">
            <a:xfrm>
              <a:off x="4032" y="2400"/>
              <a:ext cx="720" cy="0"/>
            </a:xfrm>
            <a:prstGeom prst="line">
              <a:avLst/>
            </a:prstGeom>
            <a:noFill/>
            <a:ln w="9525">
              <a:solidFill>
                <a:schemeClr val="tx1"/>
              </a:solidFill>
              <a:prstDash val="sysDot"/>
              <a:round/>
              <a:headEnd/>
              <a:tailEnd/>
            </a:ln>
          </p:spPr>
          <p:txBody>
            <a:bodyPr wrap="none"/>
            <a:lstStyle/>
            <a:p>
              <a:endParaRPr lang="en-US"/>
            </a:p>
          </p:txBody>
        </p:sp>
        <p:sp>
          <p:nvSpPr>
            <p:cNvPr id="29709" name="Line 27"/>
            <p:cNvSpPr>
              <a:spLocks noChangeShapeType="1"/>
            </p:cNvSpPr>
            <p:nvPr/>
          </p:nvSpPr>
          <p:spPr bwMode="auto">
            <a:xfrm flipV="1">
              <a:off x="4032" y="2400"/>
              <a:ext cx="720" cy="720"/>
            </a:xfrm>
            <a:prstGeom prst="line">
              <a:avLst/>
            </a:prstGeom>
            <a:noFill/>
            <a:ln w="9525">
              <a:solidFill>
                <a:schemeClr val="tx1"/>
              </a:solidFill>
              <a:round/>
              <a:headEnd/>
              <a:tailEnd type="triangle" w="med" len="med"/>
            </a:ln>
          </p:spPr>
          <p:txBody>
            <a:bodyPr wrap="none"/>
            <a:lstStyle/>
            <a:p>
              <a:endParaRPr lang="en-US"/>
            </a:p>
          </p:txBody>
        </p:sp>
        <p:sp>
          <p:nvSpPr>
            <p:cNvPr id="29710" name="Line 28"/>
            <p:cNvSpPr>
              <a:spLocks noChangeShapeType="1"/>
            </p:cNvSpPr>
            <p:nvPr/>
          </p:nvSpPr>
          <p:spPr bwMode="auto">
            <a:xfrm>
              <a:off x="4752" y="3120"/>
              <a:ext cx="384" cy="0"/>
            </a:xfrm>
            <a:prstGeom prst="line">
              <a:avLst/>
            </a:prstGeom>
            <a:noFill/>
            <a:ln w="9525">
              <a:solidFill>
                <a:schemeClr val="tx1"/>
              </a:solidFill>
              <a:round/>
              <a:headEnd/>
              <a:tailEnd/>
            </a:ln>
          </p:spPr>
          <p:txBody>
            <a:bodyPr wrap="none"/>
            <a:lstStyle/>
            <a:p>
              <a:endParaRPr lang="en-US"/>
            </a:p>
          </p:txBody>
        </p:sp>
        <p:sp>
          <p:nvSpPr>
            <p:cNvPr id="29711" name="Line 29"/>
            <p:cNvSpPr>
              <a:spLocks noChangeShapeType="1"/>
            </p:cNvSpPr>
            <p:nvPr/>
          </p:nvSpPr>
          <p:spPr bwMode="auto">
            <a:xfrm flipV="1">
              <a:off x="4032" y="2256"/>
              <a:ext cx="0" cy="144"/>
            </a:xfrm>
            <a:prstGeom prst="line">
              <a:avLst/>
            </a:prstGeom>
            <a:noFill/>
            <a:ln w="9525">
              <a:solidFill>
                <a:schemeClr val="tx1"/>
              </a:solidFill>
              <a:round/>
              <a:headEnd/>
              <a:tailEnd/>
            </a:ln>
          </p:spPr>
          <p:txBody>
            <a:bodyPr wrap="none"/>
            <a:lstStyle/>
            <a:p>
              <a:endParaRPr lang="en-US"/>
            </a:p>
          </p:txBody>
        </p:sp>
        <p:sp>
          <p:nvSpPr>
            <p:cNvPr id="29712" name="Line 30"/>
            <p:cNvSpPr>
              <a:spLocks noChangeShapeType="1"/>
            </p:cNvSpPr>
            <p:nvPr/>
          </p:nvSpPr>
          <p:spPr bwMode="auto">
            <a:xfrm>
              <a:off x="3744" y="3120"/>
              <a:ext cx="336" cy="0"/>
            </a:xfrm>
            <a:prstGeom prst="line">
              <a:avLst/>
            </a:prstGeom>
            <a:noFill/>
            <a:ln w="9525">
              <a:solidFill>
                <a:schemeClr val="tx1"/>
              </a:solidFill>
              <a:round/>
              <a:headEnd/>
              <a:tailEnd/>
            </a:ln>
          </p:spPr>
          <p:txBody>
            <a:bodyPr wrap="none"/>
            <a:lstStyle/>
            <a:p>
              <a:endParaRPr lang="en-US"/>
            </a:p>
          </p:txBody>
        </p:sp>
        <p:sp>
          <p:nvSpPr>
            <p:cNvPr id="29713" name="Line 31"/>
            <p:cNvSpPr>
              <a:spLocks noChangeShapeType="1"/>
            </p:cNvSpPr>
            <p:nvPr/>
          </p:nvSpPr>
          <p:spPr bwMode="auto">
            <a:xfrm>
              <a:off x="4032" y="3120"/>
              <a:ext cx="0" cy="240"/>
            </a:xfrm>
            <a:prstGeom prst="line">
              <a:avLst/>
            </a:prstGeom>
            <a:noFill/>
            <a:ln w="9525">
              <a:solidFill>
                <a:schemeClr val="tx1"/>
              </a:solidFill>
              <a:round/>
              <a:headEnd/>
              <a:tailEnd/>
            </a:ln>
          </p:spPr>
          <p:txBody>
            <a:bodyPr wrap="none"/>
            <a:lstStyle/>
            <a:p>
              <a:endParaRPr lang="en-US"/>
            </a:p>
          </p:txBody>
        </p:sp>
        <p:sp>
          <p:nvSpPr>
            <p:cNvPr id="29714" name="Text Box 32"/>
            <p:cNvSpPr txBox="1">
              <a:spLocks noChangeArrowheads="1"/>
            </p:cNvSpPr>
            <p:nvPr/>
          </p:nvSpPr>
          <p:spPr bwMode="auto">
            <a:xfrm>
              <a:off x="5126" y="3002"/>
              <a:ext cx="212" cy="288"/>
            </a:xfrm>
            <a:prstGeom prst="rect">
              <a:avLst/>
            </a:prstGeom>
            <a:noFill/>
            <a:ln w="9525">
              <a:noFill/>
              <a:miter lim="800000"/>
              <a:headEnd/>
              <a:tailEnd/>
            </a:ln>
          </p:spPr>
          <p:txBody>
            <a:bodyPr wrap="none">
              <a:spAutoFit/>
            </a:bodyPr>
            <a:lstStyle/>
            <a:p>
              <a:pPr eaLnBrk="1" hangingPunct="1"/>
              <a:r>
                <a:rPr lang="en-US" altLang="en-US" sz="2400"/>
                <a:t>x</a:t>
              </a:r>
            </a:p>
          </p:txBody>
        </p:sp>
        <p:sp>
          <p:nvSpPr>
            <p:cNvPr id="29715" name="Text Box 33"/>
            <p:cNvSpPr txBox="1">
              <a:spLocks noChangeArrowheads="1"/>
            </p:cNvSpPr>
            <p:nvPr/>
          </p:nvSpPr>
          <p:spPr bwMode="auto">
            <a:xfrm>
              <a:off x="3888" y="2042"/>
              <a:ext cx="212" cy="288"/>
            </a:xfrm>
            <a:prstGeom prst="rect">
              <a:avLst/>
            </a:prstGeom>
            <a:noFill/>
            <a:ln w="9525">
              <a:noFill/>
              <a:miter lim="800000"/>
              <a:headEnd/>
              <a:tailEnd/>
            </a:ln>
          </p:spPr>
          <p:txBody>
            <a:bodyPr wrap="none">
              <a:spAutoFit/>
            </a:bodyPr>
            <a:lstStyle/>
            <a:p>
              <a:pPr eaLnBrk="1" hangingPunct="1"/>
              <a:r>
                <a:rPr lang="en-US" altLang="en-US" sz="2400"/>
                <a:t>y</a:t>
              </a:r>
            </a:p>
          </p:txBody>
        </p:sp>
        <p:sp>
          <p:nvSpPr>
            <p:cNvPr id="29716" name="Arc 34"/>
            <p:cNvSpPr>
              <a:spLocks/>
            </p:cNvSpPr>
            <p:nvPr/>
          </p:nvSpPr>
          <p:spPr bwMode="auto">
            <a:xfrm>
              <a:off x="4224" y="2928"/>
              <a:ext cx="9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lstStyle/>
            <a:p>
              <a:endParaRPr lang="en-US"/>
            </a:p>
          </p:txBody>
        </p:sp>
        <p:sp>
          <p:nvSpPr>
            <p:cNvPr id="29717" name="Text Box 35"/>
            <p:cNvSpPr txBox="1">
              <a:spLocks noChangeArrowheads="1"/>
            </p:cNvSpPr>
            <p:nvPr/>
          </p:nvSpPr>
          <p:spPr bwMode="auto">
            <a:xfrm>
              <a:off x="4310" y="2758"/>
              <a:ext cx="216" cy="288"/>
            </a:xfrm>
            <a:prstGeom prst="rect">
              <a:avLst/>
            </a:prstGeom>
            <a:noFill/>
            <a:ln w="9525">
              <a:noFill/>
              <a:miter lim="800000"/>
              <a:headEnd/>
              <a:tailEnd/>
            </a:ln>
          </p:spPr>
          <p:txBody>
            <a:bodyPr wrap="none">
              <a:spAutoFit/>
            </a:bodyPr>
            <a:lstStyle/>
            <a:p>
              <a:pPr eaLnBrk="1" hangingPunct="1"/>
              <a:r>
                <a:rPr lang="en-US" altLang="en-US" sz="2400">
                  <a:sym typeface="Symbol" pitchFamily="18" charset="2"/>
                </a:rPr>
                <a:t></a:t>
              </a:r>
            </a:p>
          </p:txBody>
        </p:sp>
        <p:sp>
          <p:nvSpPr>
            <p:cNvPr id="29718" name="Text Box 36"/>
            <p:cNvSpPr txBox="1">
              <a:spLocks noChangeArrowheads="1"/>
            </p:cNvSpPr>
            <p:nvPr/>
          </p:nvSpPr>
          <p:spPr bwMode="auto">
            <a:xfrm>
              <a:off x="4742" y="2186"/>
              <a:ext cx="308" cy="288"/>
            </a:xfrm>
            <a:prstGeom prst="rect">
              <a:avLst/>
            </a:prstGeom>
            <a:noFill/>
            <a:ln w="9525">
              <a:noFill/>
              <a:miter lim="800000"/>
              <a:headEnd/>
              <a:tailEnd/>
            </a:ln>
          </p:spPr>
          <p:txBody>
            <a:bodyPr wrap="none">
              <a:spAutoFit/>
            </a:bodyPr>
            <a:lstStyle/>
            <a:p>
              <a:pPr eaLnBrk="1" hangingPunct="1"/>
              <a:r>
                <a:rPr lang="en-US" altLang="en-US" sz="2400"/>
                <a:t>F</a:t>
              </a:r>
              <a:r>
                <a:rPr lang="en-US" altLang="en-US" sz="2400" baseline="-25000"/>
                <a:t>R</a:t>
              </a:r>
              <a:endParaRPr lang="en-US" altLang="en-US" sz="2400"/>
            </a:p>
          </p:txBody>
        </p:sp>
      </p:grpSp>
      <p:sp>
        <p:nvSpPr>
          <p:cNvPr id="29704" name="Rectangle 2"/>
          <p:cNvSpPr>
            <a:spLocks noChangeArrowheads="1"/>
          </p:cNvSpPr>
          <p:nvPr/>
        </p:nvSpPr>
        <p:spPr bwMode="auto">
          <a:xfrm>
            <a:off x="2133600" y="6256338"/>
            <a:ext cx="1401763" cy="261937"/>
          </a:xfrm>
          <a:prstGeom prst="rect">
            <a:avLst/>
          </a:prstGeom>
          <a:noFill/>
          <a:ln w="9525">
            <a:noFill/>
            <a:miter lim="800000"/>
            <a:headEnd/>
            <a:tailEnd/>
          </a:ln>
        </p:spPr>
        <p:txBody>
          <a:bodyPr wrap="none">
            <a:spAutoFit/>
          </a:bodyPr>
          <a:lstStyle/>
          <a:p>
            <a:r>
              <a:rPr lang="en-US" altLang="en-US" sz="1100">
                <a:solidFill>
                  <a:srgbClr val="FF0000"/>
                </a:solidFill>
              </a:rPr>
              <a:t>Do example on board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5"/>
                                        </p:tgtEl>
                                        <p:attrNameLst>
                                          <p:attrName>style.visibility</p:attrName>
                                        </p:attrNameLst>
                                      </p:cBhvr>
                                      <p:to>
                                        <p:strVal val="visible"/>
                                      </p:to>
                                    </p:set>
                                    <p:anim calcmode="lin" valueType="num">
                                      <p:cBhvr additive="base">
                                        <p:cTn id="7" dur="500" fill="hold"/>
                                        <p:tgtEl>
                                          <p:spTgt spid="136195"/>
                                        </p:tgtEl>
                                        <p:attrNameLst>
                                          <p:attrName>ppt_x</p:attrName>
                                        </p:attrNameLst>
                                      </p:cBhvr>
                                      <p:tavLst>
                                        <p:tav tm="0">
                                          <p:val>
                                            <p:strVal val="0-#ppt_w/2"/>
                                          </p:val>
                                        </p:tav>
                                        <p:tav tm="100000">
                                          <p:val>
                                            <p:strVal val="#ppt_x"/>
                                          </p:val>
                                        </p:tav>
                                      </p:tavLst>
                                    </p:anim>
                                    <p:anim calcmode="lin" valueType="num">
                                      <p:cBhvr additive="base">
                                        <p:cTn id="8" dur="500" fill="hold"/>
                                        <p:tgtEl>
                                          <p:spTgt spid="1361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6196"/>
                                        </p:tgtEl>
                                        <p:attrNameLst>
                                          <p:attrName>style.visibility</p:attrName>
                                        </p:attrNameLst>
                                      </p:cBhvr>
                                      <p:to>
                                        <p:strVal val="visible"/>
                                      </p:to>
                                    </p:set>
                                    <p:anim calcmode="lin" valueType="num">
                                      <p:cBhvr additive="base">
                                        <p:cTn id="13" dur="500" fill="hold"/>
                                        <p:tgtEl>
                                          <p:spTgt spid="136196"/>
                                        </p:tgtEl>
                                        <p:attrNameLst>
                                          <p:attrName>ppt_x</p:attrName>
                                        </p:attrNameLst>
                                      </p:cBhvr>
                                      <p:tavLst>
                                        <p:tav tm="0">
                                          <p:val>
                                            <p:strVal val="0-#ppt_w/2"/>
                                          </p:val>
                                        </p:tav>
                                        <p:tav tm="100000">
                                          <p:val>
                                            <p:strVal val="#ppt_x"/>
                                          </p:val>
                                        </p:tav>
                                      </p:tavLst>
                                    </p:anim>
                                    <p:anim calcmode="lin" valueType="num">
                                      <p:cBhvr additive="base">
                                        <p:cTn id="14" dur="500" fill="hold"/>
                                        <p:tgtEl>
                                          <p:spTgt spid="136196"/>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autoUpdateAnimBg="0"/>
      <p:bldP spid="13619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895600" y="457200"/>
            <a:ext cx="3581400" cy="457200"/>
          </a:xfrm>
          <a:prstGeom prst="rect">
            <a:avLst/>
          </a:prstGeom>
          <a:noFill/>
          <a:ln w="9525">
            <a:noFill/>
            <a:miter lim="800000"/>
            <a:headEnd/>
            <a:tailEnd/>
          </a:ln>
        </p:spPr>
        <p:txBody>
          <a:bodyPr>
            <a:spAutoFit/>
          </a:bodyPr>
          <a:lstStyle/>
          <a:p>
            <a:pPr eaLnBrk="1" hangingPunct="1">
              <a:spcBef>
                <a:spcPct val="50000"/>
              </a:spcBef>
            </a:pPr>
            <a:r>
              <a:rPr lang="en-US" altLang="en-US" sz="2400" baseline="-25000"/>
              <a:t>          </a:t>
            </a:r>
            <a:r>
              <a:rPr lang="en-US" altLang="en-US" sz="2400" b="1">
                <a:solidFill>
                  <a:srgbClr val="00FF00"/>
                </a:solidFill>
              </a:rPr>
              <a:t>ATTENTION QUIZ</a:t>
            </a:r>
            <a:endParaRPr lang="en-US" altLang="en-US" sz="2400" b="1" baseline="-25000">
              <a:solidFill>
                <a:srgbClr val="00FF00"/>
              </a:solidFill>
            </a:endParaRPr>
          </a:p>
        </p:txBody>
      </p:sp>
      <p:sp>
        <p:nvSpPr>
          <p:cNvPr id="138243" name="Text Box 3"/>
          <p:cNvSpPr txBox="1">
            <a:spLocks noChangeArrowheads="1"/>
          </p:cNvSpPr>
          <p:nvPr/>
        </p:nvSpPr>
        <p:spPr bwMode="auto">
          <a:xfrm>
            <a:off x="533400" y="838200"/>
            <a:ext cx="5943600" cy="3046413"/>
          </a:xfrm>
          <a:prstGeom prst="rect">
            <a:avLst/>
          </a:prstGeom>
          <a:noFill/>
          <a:ln w="9525">
            <a:noFill/>
            <a:miter lim="800000"/>
            <a:headEnd/>
            <a:tailEnd/>
          </a:ln>
        </p:spPr>
        <p:txBody>
          <a:bodyPr>
            <a:spAutoFit/>
          </a:bodyPr>
          <a:lstStyle/>
          <a:p>
            <a:pPr marL="290513" indent="-290513" eaLnBrk="1" hangingPunct="1">
              <a:spcBef>
                <a:spcPct val="50000"/>
              </a:spcBef>
            </a:pPr>
            <a:r>
              <a:rPr lang="en-US" altLang="en-US" sz="2400"/>
              <a:t>1. Resolve </a:t>
            </a:r>
            <a:r>
              <a:rPr lang="en-US" altLang="en-US" sz="2400" b="1" i="1">
                <a:solidFill>
                  <a:srgbClr val="FFFF00"/>
                </a:solidFill>
              </a:rPr>
              <a:t>F</a:t>
            </a:r>
            <a:r>
              <a:rPr lang="en-US" altLang="en-US" sz="2400">
                <a:solidFill>
                  <a:srgbClr val="FFFF00"/>
                </a:solidFill>
              </a:rPr>
              <a:t> </a:t>
            </a:r>
            <a:r>
              <a:rPr lang="en-US" altLang="en-US" sz="2400"/>
              <a:t>along x and y axes and write it in vector form. </a:t>
            </a:r>
            <a:r>
              <a:rPr lang="en-US" altLang="en-US" sz="2400" b="1" i="1">
                <a:solidFill>
                  <a:srgbClr val="FFFF00"/>
                </a:solidFill>
              </a:rPr>
              <a:t>F</a:t>
            </a:r>
            <a:r>
              <a:rPr lang="en-US" altLang="en-US" sz="2400"/>
              <a:t> = { ___________ } N</a:t>
            </a:r>
          </a:p>
          <a:p>
            <a:pPr marL="290513" indent="-290513" eaLnBrk="1" hangingPunct="1">
              <a:spcBef>
                <a:spcPct val="50000"/>
              </a:spcBef>
            </a:pPr>
            <a:r>
              <a:rPr lang="en-US" altLang="en-US" sz="2400" b="1" i="1">
                <a:solidFill>
                  <a:srgbClr val="FFFF00"/>
                </a:solidFill>
              </a:rPr>
              <a:t>   </a:t>
            </a:r>
            <a:r>
              <a:rPr lang="en-US" altLang="en-US" sz="2400"/>
              <a:t>A) 80 cos (30</a:t>
            </a:r>
            <a:r>
              <a:rPr lang="en-US" altLang="en-US" sz="2400">
                <a:cs typeface="Times New Roman" pitchFamily="18" charset="0"/>
              </a:rPr>
              <a:t>°) </a:t>
            </a:r>
            <a:r>
              <a:rPr lang="en-US" altLang="en-US" sz="2400" b="1" i="1">
                <a:solidFill>
                  <a:srgbClr val="FFFF00"/>
                </a:solidFill>
                <a:cs typeface="Times New Roman" pitchFamily="18" charset="0"/>
              </a:rPr>
              <a:t>i</a:t>
            </a:r>
            <a:r>
              <a:rPr lang="en-US" altLang="en-US" sz="2400">
                <a:cs typeface="Times New Roman" pitchFamily="18" charset="0"/>
              </a:rPr>
              <a:t>  </a:t>
            </a:r>
            <a:r>
              <a:rPr lang="en-US" altLang="en-US" sz="2400"/>
              <a:t>–</a:t>
            </a:r>
            <a:r>
              <a:rPr lang="en-US" altLang="en-US" sz="2400">
                <a:cs typeface="Times New Roman" pitchFamily="18" charset="0"/>
              </a:rPr>
              <a:t>  80 sin (30°)  </a:t>
            </a:r>
            <a:r>
              <a:rPr lang="en-US" altLang="en-US" sz="2400" b="1" i="1">
                <a:solidFill>
                  <a:srgbClr val="FFFF00"/>
                </a:solidFill>
                <a:cs typeface="Times New Roman" pitchFamily="18" charset="0"/>
              </a:rPr>
              <a:t>j</a:t>
            </a:r>
          </a:p>
          <a:p>
            <a:pPr marL="290513" indent="-290513" eaLnBrk="1" hangingPunct="1">
              <a:spcBef>
                <a:spcPct val="50000"/>
              </a:spcBef>
            </a:pPr>
            <a:r>
              <a:rPr lang="en-US" altLang="en-US" sz="2400">
                <a:cs typeface="Times New Roman" pitchFamily="18" charset="0"/>
              </a:rPr>
              <a:t>   B) </a:t>
            </a:r>
            <a:r>
              <a:rPr lang="en-US" altLang="en-US" sz="2400"/>
              <a:t>80 sin (30</a:t>
            </a:r>
            <a:r>
              <a:rPr lang="en-US" altLang="en-US" sz="2400">
                <a:cs typeface="Times New Roman" pitchFamily="18" charset="0"/>
              </a:rPr>
              <a:t>°)  </a:t>
            </a:r>
            <a:r>
              <a:rPr lang="en-US" altLang="en-US" sz="2400" b="1" i="1">
                <a:solidFill>
                  <a:srgbClr val="FFFF00"/>
                </a:solidFill>
                <a:cs typeface="Times New Roman" pitchFamily="18" charset="0"/>
              </a:rPr>
              <a:t>i</a:t>
            </a:r>
            <a:r>
              <a:rPr lang="en-US" altLang="en-US" sz="2400">
                <a:cs typeface="Times New Roman" pitchFamily="18" charset="0"/>
              </a:rPr>
              <a:t>  +  80 cos (30°)  </a:t>
            </a:r>
            <a:r>
              <a:rPr lang="en-US" altLang="en-US" sz="2400" b="1" i="1">
                <a:solidFill>
                  <a:srgbClr val="FFFF00"/>
                </a:solidFill>
                <a:cs typeface="Times New Roman" pitchFamily="18" charset="0"/>
              </a:rPr>
              <a:t>j</a:t>
            </a:r>
          </a:p>
          <a:p>
            <a:pPr marL="290513" indent="-290513" eaLnBrk="1" hangingPunct="1">
              <a:spcBef>
                <a:spcPct val="50000"/>
              </a:spcBef>
            </a:pPr>
            <a:r>
              <a:rPr lang="en-US" altLang="en-US" sz="2400">
                <a:cs typeface="Times New Roman" pitchFamily="18" charset="0"/>
              </a:rPr>
              <a:t>   C) </a:t>
            </a:r>
            <a:r>
              <a:rPr lang="en-US" altLang="en-US" sz="2400"/>
              <a:t>80 sin (30</a:t>
            </a:r>
            <a:r>
              <a:rPr lang="en-US" altLang="en-US" sz="2400">
                <a:cs typeface="Times New Roman" pitchFamily="18" charset="0"/>
              </a:rPr>
              <a:t>°)  </a:t>
            </a:r>
            <a:r>
              <a:rPr lang="en-US" altLang="en-US" sz="2400" b="1" i="1">
                <a:solidFill>
                  <a:srgbClr val="FFFF00"/>
                </a:solidFill>
                <a:cs typeface="Times New Roman" pitchFamily="18" charset="0"/>
              </a:rPr>
              <a:t>i</a:t>
            </a:r>
            <a:r>
              <a:rPr lang="en-US" altLang="en-US" sz="2400">
                <a:cs typeface="Times New Roman" pitchFamily="18" charset="0"/>
              </a:rPr>
              <a:t>  </a:t>
            </a:r>
            <a:r>
              <a:rPr lang="en-US" altLang="en-US" sz="2400"/>
              <a:t>–</a:t>
            </a:r>
            <a:r>
              <a:rPr lang="en-US" altLang="en-US" sz="2400">
                <a:cs typeface="Times New Roman" pitchFamily="18" charset="0"/>
              </a:rPr>
              <a:t>   80 cos (30°) </a:t>
            </a:r>
            <a:r>
              <a:rPr lang="en-US" altLang="en-US" sz="2400" b="1" i="1">
                <a:solidFill>
                  <a:srgbClr val="FFFF00"/>
                </a:solidFill>
                <a:cs typeface="Times New Roman" pitchFamily="18" charset="0"/>
              </a:rPr>
              <a:t> j</a:t>
            </a:r>
            <a:r>
              <a:rPr lang="en-US" altLang="en-US" sz="2400">
                <a:cs typeface="Times New Roman" pitchFamily="18" charset="0"/>
              </a:rPr>
              <a:t> </a:t>
            </a:r>
          </a:p>
          <a:p>
            <a:pPr marL="290513" indent="-290513" eaLnBrk="1" hangingPunct="1">
              <a:spcBef>
                <a:spcPct val="50000"/>
              </a:spcBef>
            </a:pPr>
            <a:r>
              <a:rPr lang="en-US" altLang="en-US" sz="2400">
                <a:cs typeface="Times New Roman" pitchFamily="18" charset="0"/>
              </a:rPr>
              <a:t>   D) </a:t>
            </a:r>
            <a:r>
              <a:rPr lang="en-US" altLang="en-US" sz="2400"/>
              <a:t>80 cos (30</a:t>
            </a:r>
            <a:r>
              <a:rPr lang="en-US" altLang="en-US" sz="2400">
                <a:cs typeface="Times New Roman" pitchFamily="18" charset="0"/>
              </a:rPr>
              <a:t>°)  </a:t>
            </a:r>
            <a:r>
              <a:rPr lang="en-US" altLang="en-US" sz="2400" b="1" i="1">
                <a:solidFill>
                  <a:srgbClr val="FFFF00"/>
                </a:solidFill>
                <a:cs typeface="Times New Roman" pitchFamily="18" charset="0"/>
              </a:rPr>
              <a:t>i</a:t>
            </a:r>
            <a:r>
              <a:rPr lang="en-US" altLang="en-US" sz="2400">
                <a:cs typeface="Times New Roman" pitchFamily="18" charset="0"/>
              </a:rPr>
              <a:t>  +  80 sin (30°)  </a:t>
            </a:r>
            <a:r>
              <a:rPr lang="en-US" altLang="en-US" sz="2400" b="1" i="1">
                <a:solidFill>
                  <a:srgbClr val="FFFF00"/>
                </a:solidFill>
                <a:cs typeface="Times New Roman" pitchFamily="18" charset="0"/>
              </a:rPr>
              <a:t>j</a:t>
            </a:r>
          </a:p>
        </p:txBody>
      </p:sp>
      <p:sp>
        <p:nvSpPr>
          <p:cNvPr id="30724" name="AutoShape 4">
            <a:hlinkClick r:id="" action="ppaction://hlinkshowjump?jump=nextslide" highlightClick="1"/>
          </p:cNvPr>
          <p:cNvSpPr>
            <a:spLocks noChangeArrowheads="1"/>
          </p:cNvSpPr>
          <p:nvPr/>
        </p:nvSpPr>
        <p:spPr bwMode="auto">
          <a:xfrm>
            <a:off x="8229600" y="6096000"/>
            <a:ext cx="304800" cy="304800"/>
          </a:xfrm>
          <a:prstGeom prst="actionButtonForwardNext">
            <a:avLst/>
          </a:prstGeom>
          <a:solidFill>
            <a:schemeClr val="accent1"/>
          </a:solidFill>
          <a:ln w="9525">
            <a:solidFill>
              <a:schemeClr val="tx1"/>
            </a:solidFill>
            <a:miter lim="800000"/>
            <a:headEnd/>
            <a:tailEnd/>
          </a:ln>
        </p:spPr>
        <p:txBody>
          <a:bodyPr wrap="none" anchor="ctr"/>
          <a:lstStyle/>
          <a:p>
            <a:endParaRPr lang="en-US" altLang="en-US"/>
          </a:p>
        </p:txBody>
      </p:sp>
      <p:sp>
        <p:nvSpPr>
          <p:cNvPr id="30725" name="AutoShape 5">
            <a:hlinkClick r:id="" action="ppaction://hlinkshowjump?jump=previousslide" highlightClick="1"/>
          </p:cNvPr>
          <p:cNvSpPr>
            <a:spLocks noChangeArrowheads="1"/>
          </p:cNvSpPr>
          <p:nvPr/>
        </p:nvSpPr>
        <p:spPr bwMode="auto">
          <a:xfrm>
            <a:off x="7924800" y="6096000"/>
            <a:ext cx="304800" cy="304800"/>
          </a:xfrm>
          <a:prstGeom prst="actionButtonBackPrevious">
            <a:avLst/>
          </a:prstGeom>
          <a:solidFill>
            <a:schemeClr val="accent1"/>
          </a:solidFill>
          <a:ln w="9525">
            <a:solidFill>
              <a:schemeClr val="tx1"/>
            </a:solidFill>
            <a:miter lim="800000"/>
            <a:headEnd/>
            <a:tailEnd/>
          </a:ln>
        </p:spPr>
        <p:txBody>
          <a:bodyPr wrap="none" anchor="ctr"/>
          <a:lstStyle/>
          <a:p>
            <a:endParaRPr lang="en-US" altLang="en-US"/>
          </a:p>
        </p:txBody>
      </p:sp>
      <p:sp>
        <p:nvSpPr>
          <p:cNvPr id="138246" name="Text Box 6"/>
          <p:cNvSpPr txBox="1">
            <a:spLocks noChangeArrowheads="1"/>
          </p:cNvSpPr>
          <p:nvPr/>
        </p:nvSpPr>
        <p:spPr bwMode="auto">
          <a:xfrm>
            <a:off x="533400" y="4081463"/>
            <a:ext cx="8382000" cy="1938337"/>
          </a:xfrm>
          <a:prstGeom prst="rect">
            <a:avLst/>
          </a:prstGeom>
          <a:noFill/>
          <a:ln w="9525">
            <a:noFill/>
            <a:miter lim="800000"/>
            <a:headEnd/>
            <a:tailEnd/>
          </a:ln>
        </p:spPr>
        <p:txBody>
          <a:bodyPr>
            <a:spAutoFit/>
          </a:bodyPr>
          <a:lstStyle/>
          <a:p>
            <a:pPr marL="342900" indent="-342900" eaLnBrk="1" hangingPunct="1">
              <a:spcBef>
                <a:spcPct val="10000"/>
              </a:spcBef>
            </a:pPr>
            <a:r>
              <a:rPr lang="en-US" altLang="en-US" sz="2400"/>
              <a:t>2. Determine the magnitude of the resultant (</a:t>
            </a:r>
            <a:r>
              <a:rPr lang="en-US" altLang="en-US" sz="2400" b="1" i="1">
                <a:solidFill>
                  <a:srgbClr val="FFFF00"/>
                </a:solidFill>
              </a:rPr>
              <a:t>F</a:t>
            </a:r>
            <a:r>
              <a:rPr lang="en-US" altLang="en-US" sz="2400" b="1" i="1" baseline="-25000">
                <a:solidFill>
                  <a:srgbClr val="FFFF00"/>
                </a:solidFill>
              </a:rPr>
              <a:t>1</a:t>
            </a:r>
            <a:r>
              <a:rPr lang="en-US" altLang="en-US" sz="2400"/>
              <a:t> + </a:t>
            </a:r>
            <a:r>
              <a:rPr lang="en-US" altLang="en-US" sz="2400" b="1" i="1">
                <a:solidFill>
                  <a:srgbClr val="FFFF00"/>
                </a:solidFill>
              </a:rPr>
              <a:t>F</a:t>
            </a:r>
            <a:r>
              <a:rPr lang="en-US" altLang="en-US" sz="2400" b="1" baseline="-25000">
                <a:solidFill>
                  <a:srgbClr val="FFFF00"/>
                </a:solidFill>
              </a:rPr>
              <a:t>2</a:t>
            </a:r>
            <a:r>
              <a:rPr lang="en-US" altLang="en-US" sz="2400"/>
              <a:t>) force in N when  </a:t>
            </a:r>
            <a:r>
              <a:rPr lang="en-US" altLang="en-US" sz="2400" b="1" i="1">
                <a:solidFill>
                  <a:srgbClr val="FFFF00"/>
                </a:solidFill>
              </a:rPr>
              <a:t>F</a:t>
            </a:r>
            <a:r>
              <a:rPr lang="en-US" altLang="en-US" sz="2400" b="1" i="1" baseline="-25000">
                <a:solidFill>
                  <a:srgbClr val="FFFF00"/>
                </a:solidFill>
              </a:rPr>
              <a:t>1</a:t>
            </a:r>
            <a:r>
              <a:rPr lang="en-US" altLang="en-US" sz="2400"/>
              <a:t> =  { 10  </a:t>
            </a:r>
            <a:r>
              <a:rPr lang="en-US" altLang="en-US" sz="2400" b="1" i="1">
                <a:solidFill>
                  <a:srgbClr val="FFFF00"/>
                </a:solidFill>
              </a:rPr>
              <a:t>i</a:t>
            </a:r>
            <a:r>
              <a:rPr lang="en-US" altLang="en-US" sz="2400"/>
              <a:t> + 20 </a:t>
            </a:r>
            <a:r>
              <a:rPr lang="en-US" altLang="en-US" sz="2400">
                <a:solidFill>
                  <a:srgbClr val="FFFF00"/>
                </a:solidFill>
              </a:rPr>
              <a:t> </a:t>
            </a:r>
            <a:r>
              <a:rPr lang="en-US" altLang="en-US" sz="2400" b="1" i="1">
                <a:solidFill>
                  <a:srgbClr val="FFFF00"/>
                </a:solidFill>
              </a:rPr>
              <a:t>j</a:t>
            </a:r>
            <a:r>
              <a:rPr lang="en-US" altLang="en-US" sz="2400"/>
              <a:t> } N   and   </a:t>
            </a:r>
            <a:r>
              <a:rPr lang="en-US" altLang="en-US" sz="2400" b="1" i="1">
                <a:solidFill>
                  <a:srgbClr val="FFFF00"/>
                </a:solidFill>
              </a:rPr>
              <a:t>F</a:t>
            </a:r>
            <a:r>
              <a:rPr lang="en-US" altLang="en-US" sz="2400" b="1" baseline="-25000">
                <a:solidFill>
                  <a:srgbClr val="FFFF00"/>
                </a:solidFill>
              </a:rPr>
              <a:t>2</a:t>
            </a:r>
            <a:r>
              <a:rPr lang="en-US" altLang="en-US" sz="2400"/>
              <a:t> = { 20  </a:t>
            </a:r>
            <a:r>
              <a:rPr lang="en-US" altLang="en-US" sz="2400" b="1" i="1">
                <a:solidFill>
                  <a:srgbClr val="FFFF00"/>
                </a:solidFill>
              </a:rPr>
              <a:t>i</a:t>
            </a:r>
            <a:r>
              <a:rPr lang="en-US" altLang="en-US" sz="2400"/>
              <a:t>  + 20  </a:t>
            </a:r>
            <a:r>
              <a:rPr lang="en-US" altLang="en-US" sz="2400" b="1" i="1">
                <a:solidFill>
                  <a:srgbClr val="FFFF00"/>
                </a:solidFill>
              </a:rPr>
              <a:t>j</a:t>
            </a:r>
            <a:r>
              <a:rPr lang="en-US" altLang="en-US" sz="2400"/>
              <a:t> } N .</a:t>
            </a:r>
          </a:p>
          <a:p>
            <a:pPr marL="342900" indent="-342900" eaLnBrk="1" hangingPunct="1">
              <a:spcBef>
                <a:spcPct val="50000"/>
              </a:spcBef>
            </a:pPr>
            <a:r>
              <a:rPr lang="en-US" altLang="en-US" sz="2400"/>
              <a:t>   A) 30  N                 B) 40  N               C) 50 N</a:t>
            </a:r>
          </a:p>
          <a:p>
            <a:pPr marL="342900" indent="-342900" eaLnBrk="1" hangingPunct="1">
              <a:spcBef>
                <a:spcPct val="50000"/>
              </a:spcBef>
            </a:pPr>
            <a:r>
              <a:rPr lang="en-US" altLang="en-US" sz="2400"/>
              <a:t>   D) 60  N                 E) 70  N             </a:t>
            </a:r>
          </a:p>
        </p:txBody>
      </p:sp>
      <p:grpSp>
        <p:nvGrpSpPr>
          <p:cNvPr id="2" name="Group 7"/>
          <p:cNvGrpSpPr>
            <a:grpSpLocks/>
          </p:cNvGrpSpPr>
          <p:nvPr/>
        </p:nvGrpSpPr>
        <p:grpSpPr bwMode="auto">
          <a:xfrm>
            <a:off x="5638800" y="1428750"/>
            <a:ext cx="3162300" cy="2209800"/>
            <a:chOff x="3552" y="900"/>
            <a:chExt cx="1992" cy="1392"/>
          </a:xfrm>
        </p:grpSpPr>
        <p:sp>
          <p:nvSpPr>
            <p:cNvPr id="30728" name="Line 8"/>
            <p:cNvSpPr>
              <a:spLocks noChangeShapeType="1"/>
            </p:cNvSpPr>
            <p:nvPr/>
          </p:nvSpPr>
          <p:spPr bwMode="auto">
            <a:xfrm>
              <a:off x="3840" y="1104"/>
              <a:ext cx="0" cy="1104"/>
            </a:xfrm>
            <a:prstGeom prst="line">
              <a:avLst/>
            </a:prstGeom>
            <a:noFill/>
            <a:ln w="9525">
              <a:solidFill>
                <a:schemeClr val="tx1"/>
              </a:solidFill>
              <a:miter lim="800000"/>
              <a:headEnd/>
              <a:tailEnd/>
            </a:ln>
          </p:spPr>
          <p:txBody>
            <a:bodyPr wrap="none"/>
            <a:lstStyle/>
            <a:p>
              <a:endParaRPr lang="en-US"/>
            </a:p>
          </p:txBody>
        </p:sp>
        <p:sp>
          <p:nvSpPr>
            <p:cNvPr id="30729" name="Line 9"/>
            <p:cNvSpPr>
              <a:spLocks noChangeShapeType="1"/>
            </p:cNvSpPr>
            <p:nvPr/>
          </p:nvSpPr>
          <p:spPr bwMode="auto">
            <a:xfrm>
              <a:off x="3552" y="1392"/>
              <a:ext cx="1776" cy="0"/>
            </a:xfrm>
            <a:prstGeom prst="line">
              <a:avLst/>
            </a:prstGeom>
            <a:noFill/>
            <a:ln w="9525">
              <a:solidFill>
                <a:schemeClr val="tx1"/>
              </a:solidFill>
              <a:miter lim="800000"/>
              <a:headEnd/>
              <a:tailEnd/>
            </a:ln>
          </p:spPr>
          <p:txBody>
            <a:bodyPr wrap="none"/>
            <a:lstStyle/>
            <a:p>
              <a:endParaRPr lang="en-US"/>
            </a:p>
          </p:txBody>
        </p:sp>
        <p:sp>
          <p:nvSpPr>
            <p:cNvPr id="30730" name="Line 10"/>
            <p:cNvSpPr>
              <a:spLocks noChangeShapeType="1"/>
            </p:cNvSpPr>
            <p:nvPr/>
          </p:nvSpPr>
          <p:spPr bwMode="auto">
            <a:xfrm>
              <a:off x="3840" y="1392"/>
              <a:ext cx="720" cy="720"/>
            </a:xfrm>
            <a:prstGeom prst="line">
              <a:avLst/>
            </a:prstGeom>
            <a:noFill/>
            <a:ln w="9525">
              <a:solidFill>
                <a:schemeClr val="tx1"/>
              </a:solidFill>
              <a:miter lim="800000"/>
              <a:headEnd/>
              <a:tailEnd type="triangle" w="med" len="med"/>
            </a:ln>
          </p:spPr>
          <p:txBody>
            <a:bodyPr wrap="none"/>
            <a:lstStyle/>
            <a:p>
              <a:endParaRPr lang="en-US"/>
            </a:p>
          </p:txBody>
        </p:sp>
        <p:sp>
          <p:nvSpPr>
            <p:cNvPr id="30731" name="Arc 11"/>
            <p:cNvSpPr>
              <a:spLocks/>
            </p:cNvSpPr>
            <p:nvPr/>
          </p:nvSpPr>
          <p:spPr bwMode="auto">
            <a:xfrm flipV="1">
              <a:off x="3840" y="1584"/>
              <a:ext cx="19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miter lim="800000"/>
              <a:headEnd/>
              <a:tailEnd/>
            </a:ln>
          </p:spPr>
          <p:txBody>
            <a:bodyPr wrap="none" anchor="ctr"/>
            <a:lstStyle/>
            <a:p>
              <a:endParaRPr lang="en-US"/>
            </a:p>
          </p:txBody>
        </p:sp>
        <p:sp>
          <p:nvSpPr>
            <p:cNvPr id="30732" name="Text Box 12"/>
            <p:cNvSpPr txBox="1">
              <a:spLocks noChangeArrowheads="1"/>
            </p:cNvSpPr>
            <p:nvPr/>
          </p:nvSpPr>
          <p:spPr bwMode="auto">
            <a:xfrm>
              <a:off x="3840" y="1728"/>
              <a:ext cx="432" cy="288"/>
            </a:xfrm>
            <a:prstGeom prst="rect">
              <a:avLst/>
            </a:prstGeom>
            <a:noFill/>
            <a:ln w="9525">
              <a:noFill/>
              <a:miter lim="800000"/>
              <a:headEnd/>
              <a:tailEnd/>
            </a:ln>
          </p:spPr>
          <p:txBody>
            <a:bodyPr>
              <a:spAutoFit/>
            </a:bodyPr>
            <a:lstStyle/>
            <a:p>
              <a:pPr eaLnBrk="1" hangingPunct="1">
                <a:spcBef>
                  <a:spcPct val="50000"/>
                </a:spcBef>
              </a:pPr>
              <a:r>
                <a:rPr lang="en-US" altLang="en-US" sz="2400"/>
                <a:t>30</a:t>
              </a:r>
              <a:r>
                <a:rPr lang="en-US" altLang="en-US" sz="2400">
                  <a:cs typeface="Times New Roman" pitchFamily="18" charset="0"/>
                </a:rPr>
                <a:t>°</a:t>
              </a:r>
              <a:endParaRPr lang="en-US" altLang="en-US" sz="2400"/>
            </a:p>
          </p:txBody>
        </p:sp>
        <p:sp>
          <p:nvSpPr>
            <p:cNvPr id="30733" name="Text Box 13"/>
            <p:cNvSpPr txBox="1">
              <a:spLocks noChangeArrowheads="1"/>
            </p:cNvSpPr>
            <p:nvPr/>
          </p:nvSpPr>
          <p:spPr bwMode="auto">
            <a:xfrm>
              <a:off x="5160" y="1128"/>
              <a:ext cx="384" cy="288"/>
            </a:xfrm>
            <a:prstGeom prst="rect">
              <a:avLst/>
            </a:prstGeom>
            <a:noFill/>
            <a:ln w="9525">
              <a:noFill/>
              <a:miter lim="800000"/>
              <a:headEnd/>
              <a:tailEnd/>
            </a:ln>
          </p:spPr>
          <p:txBody>
            <a:bodyPr>
              <a:spAutoFit/>
            </a:bodyPr>
            <a:lstStyle/>
            <a:p>
              <a:pPr eaLnBrk="1" hangingPunct="1">
                <a:spcBef>
                  <a:spcPct val="50000"/>
                </a:spcBef>
              </a:pPr>
              <a:r>
                <a:rPr lang="en-US" altLang="en-US" sz="2400"/>
                <a:t>x</a:t>
              </a:r>
            </a:p>
          </p:txBody>
        </p:sp>
        <p:sp>
          <p:nvSpPr>
            <p:cNvPr id="30734" name="Text Box 14"/>
            <p:cNvSpPr txBox="1">
              <a:spLocks noChangeArrowheads="1"/>
            </p:cNvSpPr>
            <p:nvPr/>
          </p:nvSpPr>
          <p:spPr bwMode="auto">
            <a:xfrm>
              <a:off x="3840" y="900"/>
              <a:ext cx="576" cy="288"/>
            </a:xfrm>
            <a:prstGeom prst="rect">
              <a:avLst/>
            </a:prstGeom>
            <a:noFill/>
            <a:ln w="9525">
              <a:noFill/>
              <a:miter lim="800000"/>
              <a:headEnd/>
              <a:tailEnd/>
            </a:ln>
          </p:spPr>
          <p:txBody>
            <a:bodyPr>
              <a:spAutoFit/>
            </a:bodyPr>
            <a:lstStyle/>
            <a:p>
              <a:pPr eaLnBrk="1" hangingPunct="1">
                <a:spcBef>
                  <a:spcPct val="50000"/>
                </a:spcBef>
              </a:pPr>
              <a:r>
                <a:rPr lang="en-US" altLang="en-US" sz="2400"/>
                <a:t>y</a:t>
              </a:r>
            </a:p>
          </p:txBody>
        </p:sp>
        <p:sp>
          <p:nvSpPr>
            <p:cNvPr id="30735" name="Text Box 15"/>
            <p:cNvSpPr txBox="1">
              <a:spLocks noChangeArrowheads="1"/>
            </p:cNvSpPr>
            <p:nvPr/>
          </p:nvSpPr>
          <p:spPr bwMode="auto">
            <a:xfrm>
              <a:off x="4596" y="2004"/>
              <a:ext cx="864" cy="288"/>
            </a:xfrm>
            <a:prstGeom prst="rect">
              <a:avLst/>
            </a:prstGeom>
            <a:noFill/>
            <a:ln w="9525">
              <a:noFill/>
              <a:miter lim="800000"/>
              <a:headEnd/>
              <a:tailEnd/>
            </a:ln>
          </p:spPr>
          <p:txBody>
            <a:bodyPr>
              <a:spAutoFit/>
            </a:bodyPr>
            <a:lstStyle/>
            <a:p>
              <a:pPr eaLnBrk="1" hangingPunct="1">
                <a:spcBef>
                  <a:spcPct val="50000"/>
                </a:spcBef>
              </a:pPr>
              <a:r>
                <a:rPr lang="en-US" altLang="en-US" sz="2400"/>
                <a:t>F = 80 N</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 calcmode="lin" valueType="num">
                                      <p:cBhvr additive="base">
                                        <p:cTn id="7" dur="500" fill="hold"/>
                                        <p:tgtEl>
                                          <p:spTgt spid="138243"/>
                                        </p:tgtEl>
                                        <p:attrNameLst>
                                          <p:attrName>ppt_x</p:attrName>
                                        </p:attrNameLst>
                                      </p:cBhvr>
                                      <p:tavLst>
                                        <p:tav tm="0">
                                          <p:val>
                                            <p:strVal val="0-#ppt_w/2"/>
                                          </p:val>
                                        </p:tav>
                                        <p:tav tm="100000">
                                          <p:val>
                                            <p:strVal val="#ppt_x"/>
                                          </p:val>
                                        </p:tav>
                                      </p:tavLst>
                                    </p:anim>
                                    <p:anim calcmode="lin" valueType="num">
                                      <p:cBhvr additive="base">
                                        <p:cTn id="8" dur="500" fill="hold"/>
                                        <p:tgtEl>
                                          <p:spTgt spid="13824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8246"/>
                                        </p:tgtEl>
                                        <p:attrNameLst>
                                          <p:attrName>style.visibility</p:attrName>
                                        </p:attrNameLst>
                                      </p:cBhvr>
                                      <p:to>
                                        <p:strVal val="visible"/>
                                      </p:to>
                                    </p:set>
                                    <p:anim calcmode="lin" valueType="num">
                                      <p:cBhvr additive="base">
                                        <p:cTn id="18" dur="500" fill="hold"/>
                                        <p:tgtEl>
                                          <p:spTgt spid="138246"/>
                                        </p:tgtEl>
                                        <p:attrNameLst>
                                          <p:attrName>ppt_x</p:attrName>
                                        </p:attrNameLst>
                                      </p:cBhvr>
                                      <p:tavLst>
                                        <p:tav tm="0">
                                          <p:val>
                                            <p:strVal val="0-#ppt_w/2"/>
                                          </p:val>
                                        </p:tav>
                                        <p:tav tm="100000">
                                          <p:val>
                                            <p:strVal val="#ppt_x"/>
                                          </p:val>
                                        </p:tav>
                                      </p:tavLst>
                                    </p:anim>
                                    <p:anim calcmode="lin" valueType="num">
                                      <p:cBhvr additive="base">
                                        <p:cTn id="19" dur="500" fill="hold"/>
                                        <p:tgtEl>
                                          <p:spTgt spid="1382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utoUpdateAnimBg="0"/>
      <p:bldP spid="13824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ex 2.6a.jpg" descr="ex 2"/>
          <p:cNvPicPr>
            <a:picLocks noChangeAspect="1" noChangeArrowheads="1"/>
          </p:cNvPicPr>
          <p:nvPr/>
        </p:nvPicPr>
        <p:blipFill>
          <a:blip r:embed="rId3"/>
          <a:srcRect/>
          <a:stretch>
            <a:fillRect/>
          </a:stretch>
        </p:blipFill>
        <p:spPr bwMode="auto">
          <a:xfrm>
            <a:off x="368300" y="533400"/>
            <a:ext cx="8775700" cy="5106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Scalar vs. Vector</a:t>
            </a:r>
          </a:p>
        </p:txBody>
      </p:sp>
      <p:sp>
        <p:nvSpPr>
          <p:cNvPr id="5123" name="Rectangle 3"/>
          <p:cNvSpPr>
            <a:spLocks noGrp="1" noChangeArrowheads="1"/>
          </p:cNvSpPr>
          <p:nvPr>
            <p:ph type="body" idx="1"/>
          </p:nvPr>
        </p:nvSpPr>
        <p:spPr/>
        <p:txBody>
          <a:bodyPr/>
          <a:lstStyle/>
          <a:p>
            <a:pPr eaLnBrk="1" hangingPunct="1"/>
            <a:r>
              <a:rPr lang="en-US" altLang="en-US" smtClean="0"/>
              <a:t>Scalar Quantity</a:t>
            </a:r>
          </a:p>
          <a:p>
            <a:pPr lvl="1" eaLnBrk="1" hangingPunct="1"/>
            <a:r>
              <a:rPr lang="en-US" altLang="en-US" smtClean="0"/>
              <a:t>A </a:t>
            </a:r>
            <a:r>
              <a:rPr lang="en-US" altLang="en-US" i="1" smtClean="0"/>
              <a:t>mathematical expression possessing only magnitude characterized by a positive or negative number</a:t>
            </a:r>
            <a:r>
              <a:rPr lang="en-US" altLang="en-US" smtClean="0"/>
              <a:t> </a:t>
            </a:r>
          </a:p>
          <a:p>
            <a:pPr lvl="1" eaLnBrk="1" hangingPunct="1"/>
            <a:r>
              <a:rPr lang="en-US" altLang="en-US" smtClean="0"/>
              <a:t>The following are classified as Scalar Quantities</a:t>
            </a:r>
          </a:p>
          <a:p>
            <a:pPr lvl="2" eaLnBrk="1" hangingPunct="1"/>
            <a:r>
              <a:rPr lang="en-US" altLang="en-US" smtClean="0"/>
              <a:t>Mass </a:t>
            </a:r>
          </a:p>
          <a:p>
            <a:pPr lvl="2" eaLnBrk="1" hangingPunct="1"/>
            <a:r>
              <a:rPr lang="en-US" altLang="en-US" smtClean="0"/>
              <a:t>Volume</a:t>
            </a:r>
          </a:p>
          <a:p>
            <a:pPr lvl="2" eaLnBrk="1" hangingPunct="1"/>
            <a:r>
              <a:rPr lang="en-US" altLang="en-US" smtClean="0"/>
              <a:t>Length </a:t>
            </a:r>
          </a:p>
        </p:txBody>
      </p:sp>
      <p:sp>
        <p:nvSpPr>
          <p:cNvPr id="5124" name="Slide Number Placeholder 3"/>
          <p:cNvSpPr>
            <a:spLocks noGrp="1"/>
          </p:cNvSpPr>
          <p:nvPr>
            <p:ph type="sldNum" sz="quarter" idx="12"/>
          </p:nvPr>
        </p:nvSpPr>
        <p:spPr>
          <a:noFill/>
        </p:spPr>
        <p:txBody>
          <a:bodyPr/>
          <a:lstStyle/>
          <a:p>
            <a:fld id="{F66F6164-CE30-47D3-BF33-E8BD47D9996D}" type="slidenum">
              <a:rPr lang="en-US" altLang="en-US" smtClean="0"/>
              <a:pPr/>
              <a:t>3</a:t>
            </a:fld>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ex 2.6b.jpg" descr="ex 2"/>
          <p:cNvPicPr>
            <a:picLocks noChangeAspect="1" noChangeArrowheads="1"/>
          </p:cNvPicPr>
          <p:nvPr/>
        </p:nvPicPr>
        <p:blipFill>
          <a:blip r:embed="rId3"/>
          <a:srcRect/>
          <a:stretch>
            <a:fillRect/>
          </a:stretch>
        </p:blipFill>
        <p:spPr bwMode="auto">
          <a:xfrm>
            <a:off x="152400" y="300038"/>
            <a:ext cx="8761413" cy="5621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Scalar vs. Vector</a:t>
            </a:r>
          </a:p>
        </p:txBody>
      </p:sp>
      <p:sp>
        <p:nvSpPr>
          <p:cNvPr id="6147" name="Rectangle 3"/>
          <p:cNvSpPr>
            <a:spLocks noGrp="1" noChangeArrowheads="1"/>
          </p:cNvSpPr>
          <p:nvPr>
            <p:ph type="body" idx="1"/>
          </p:nvPr>
        </p:nvSpPr>
        <p:spPr/>
        <p:txBody>
          <a:bodyPr/>
          <a:lstStyle/>
          <a:p>
            <a:pPr eaLnBrk="1" hangingPunct="1"/>
            <a:r>
              <a:rPr lang="en-US" altLang="en-US" smtClean="0"/>
              <a:t>Vector</a:t>
            </a:r>
          </a:p>
          <a:p>
            <a:pPr lvl="1" eaLnBrk="1" hangingPunct="1"/>
            <a:r>
              <a:rPr lang="en-US" altLang="en-US" i="1" smtClean="0"/>
              <a:t>Physical quantity that requires both a magnitude and a direction for its complete description.</a:t>
            </a:r>
          </a:p>
          <a:p>
            <a:pPr lvl="1" eaLnBrk="1" hangingPunct="1"/>
            <a:r>
              <a:rPr lang="en-US" altLang="en-US" i="1" smtClean="0"/>
              <a:t> possessing magnitude and direction</a:t>
            </a:r>
            <a:r>
              <a:rPr lang="en-US" altLang="en-US" smtClean="0"/>
              <a:t> and must be added using Vector Operations</a:t>
            </a:r>
          </a:p>
          <a:p>
            <a:pPr lvl="1" eaLnBrk="1" hangingPunct="1"/>
            <a:r>
              <a:rPr lang="en-US" altLang="en-US" smtClean="0"/>
              <a:t>The following are classified as Vectors</a:t>
            </a:r>
          </a:p>
          <a:p>
            <a:pPr lvl="2" eaLnBrk="1" hangingPunct="1"/>
            <a:r>
              <a:rPr lang="en-US" altLang="en-US" smtClean="0"/>
              <a:t>Displacements</a:t>
            </a:r>
          </a:p>
          <a:p>
            <a:pPr lvl="2" eaLnBrk="1" hangingPunct="1"/>
            <a:r>
              <a:rPr lang="en-US" altLang="en-US" smtClean="0"/>
              <a:t>Velocities</a:t>
            </a:r>
          </a:p>
          <a:p>
            <a:pPr lvl="2" eaLnBrk="1" hangingPunct="1"/>
            <a:r>
              <a:rPr lang="en-US" altLang="en-US" smtClean="0"/>
              <a:t>Accelerations</a:t>
            </a:r>
          </a:p>
          <a:p>
            <a:pPr lvl="2" eaLnBrk="1" hangingPunct="1"/>
            <a:r>
              <a:rPr lang="en-US" altLang="en-US" smtClean="0"/>
              <a:t>Moments </a:t>
            </a:r>
          </a:p>
        </p:txBody>
      </p:sp>
      <p:sp>
        <p:nvSpPr>
          <p:cNvPr id="6148" name="Slide Number Placeholder 3"/>
          <p:cNvSpPr>
            <a:spLocks noGrp="1"/>
          </p:cNvSpPr>
          <p:nvPr>
            <p:ph type="sldNum" sz="quarter" idx="12"/>
          </p:nvPr>
        </p:nvSpPr>
        <p:spPr>
          <a:noFill/>
        </p:spPr>
        <p:txBody>
          <a:bodyPr/>
          <a:lstStyle/>
          <a:p>
            <a:fld id="{DCBD428A-7E5F-4FD4-A01F-77247B4BDC3A}" type="slidenum">
              <a:rPr lang="en-US" altLang="en-US" smtClean="0"/>
              <a:pPr/>
              <a:t>4</a:t>
            </a:fld>
            <a:endParaRPr lang="en-US"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098"/>
          <p:cNvSpPr>
            <a:spLocks noGrp="1" noChangeArrowheads="1"/>
          </p:cNvSpPr>
          <p:nvPr>
            <p:ph type="title"/>
          </p:nvPr>
        </p:nvSpPr>
        <p:spPr>
          <a:xfrm>
            <a:off x="1066800" y="838200"/>
            <a:ext cx="6400800" cy="533400"/>
          </a:xfrm>
        </p:spPr>
        <p:txBody>
          <a:bodyPr/>
          <a:lstStyle/>
          <a:p>
            <a:pPr algn="ctr" eaLnBrk="1" hangingPunct="1"/>
            <a:r>
              <a:rPr lang="en-US" altLang="en-US" sz="2400" b="1" smtClean="0">
                <a:solidFill>
                  <a:srgbClr val="FF0000"/>
                </a:solidFill>
              </a:rPr>
              <a:t>SCALARS AND VECTORS </a:t>
            </a:r>
            <a:br>
              <a:rPr lang="en-US" altLang="en-US" sz="2400" b="1" smtClean="0">
                <a:solidFill>
                  <a:srgbClr val="FF0000"/>
                </a:solidFill>
              </a:rPr>
            </a:br>
            <a:endParaRPr lang="en-US" altLang="en-US" sz="2400" b="1" smtClean="0">
              <a:solidFill>
                <a:srgbClr val="FF0000"/>
              </a:solidFill>
            </a:endParaRPr>
          </a:p>
        </p:txBody>
      </p:sp>
      <p:sp>
        <p:nvSpPr>
          <p:cNvPr id="198659" name="Text Box 4099"/>
          <p:cNvSpPr txBox="1">
            <a:spLocks noChangeArrowheads="1"/>
          </p:cNvSpPr>
          <p:nvPr/>
        </p:nvSpPr>
        <p:spPr bwMode="auto">
          <a:xfrm>
            <a:off x="533400" y="1447800"/>
            <a:ext cx="8153400" cy="1016000"/>
          </a:xfrm>
          <a:prstGeom prst="rect">
            <a:avLst/>
          </a:prstGeom>
          <a:noFill/>
          <a:ln w="9525">
            <a:noFill/>
            <a:miter lim="800000"/>
            <a:headEnd/>
            <a:tailEnd/>
          </a:ln>
        </p:spPr>
        <p:txBody>
          <a:bodyPr>
            <a:spAutoFit/>
          </a:bodyPr>
          <a:lstStyle/>
          <a:p>
            <a:pPr>
              <a:spcBef>
                <a:spcPct val="50000"/>
              </a:spcBef>
            </a:pPr>
            <a:r>
              <a:rPr lang="en-US" altLang="en-US"/>
              <a:t>			    </a:t>
            </a:r>
            <a:r>
              <a:rPr lang="en-US" altLang="en-US" u="sng"/>
              <a:t>Scalars</a:t>
            </a:r>
            <a:r>
              <a:rPr lang="en-US" altLang="en-US"/>
              <a:t>                            </a:t>
            </a:r>
            <a:r>
              <a:rPr lang="en-US" altLang="en-US" b="1" i="1" u="sng">
                <a:solidFill>
                  <a:srgbClr val="FFFF00"/>
                </a:solidFill>
              </a:rPr>
              <a:t>Vectors</a:t>
            </a:r>
          </a:p>
          <a:p>
            <a:pPr>
              <a:spcBef>
                <a:spcPct val="50000"/>
              </a:spcBef>
            </a:pPr>
            <a:r>
              <a:rPr lang="en-US" altLang="en-US"/>
              <a:t>Examples:                 Mass, Volume                Force, Velocity</a:t>
            </a:r>
          </a:p>
        </p:txBody>
      </p:sp>
      <p:sp>
        <p:nvSpPr>
          <p:cNvPr id="198660" name="Text Box 4100"/>
          <p:cNvSpPr txBox="1">
            <a:spLocks noChangeArrowheads="1"/>
          </p:cNvSpPr>
          <p:nvPr/>
        </p:nvSpPr>
        <p:spPr bwMode="auto">
          <a:xfrm>
            <a:off x="533400" y="2590800"/>
            <a:ext cx="8153400" cy="1016000"/>
          </a:xfrm>
          <a:prstGeom prst="rect">
            <a:avLst/>
          </a:prstGeom>
          <a:noFill/>
          <a:ln w="9525">
            <a:noFill/>
            <a:miter lim="800000"/>
            <a:headEnd/>
            <a:tailEnd/>
          </a:ln>
        </p:spPr>
        <p:txBody>
          <a:bodyPr>
            <a:spAutoFit/>
          </a:bodyPr>
          <a:lstStyle/>
          <a:p>
            <a:pPr>
              <a:spcBef>
                <a:spcPct val="50000"/>
              </a:spcBef>
            </a:pPr>
            <a:r>
              <a:rPr lang="en-US" altLang="en-US"/>
              <a:t>Characteristics:         It has a magnitude          It has a magnitude</a:t>
            </a:r>
          </a:p>
          <a:p>
            <a:pPr>
              <a:spcBef>
                <a:spcPct val="50000"/>
              </a:spcBef>
            </a:pPr>
            <a:r>
              <a:rPr lang="en-US" altLang="en-US"/>
              <a:t>                                  (positive or negative)           and direction</a:t>
            </a:r>
          </a:p>
        </p:txBody>
      </p:sp>
      <p:sp>
        <p:nvSpPr>
          <p:cNvPr id="198661" name="Text Box 4101"/>
          <p:cNvSpPr txBox="1">
            <a:spLocks noChangeArrowheads="1"/>
          </p:cNvSpPr>
          <p:nvPr/>
        </p:nvSpPr>
        <p:spPr bwMode="auto">
          <a:xfrm>
            <a:off x="533400" y="3810000"/>
            <a:ext cx="8229600" cy="1570038"/>
          </a:xfrm>
          <a:prstGeom prst="rect">
            <a:avLst/>
          </a:prstGeom>
          <a:noFill/>
          <a:ln w="9525">
            <a:noFill/>
            <a:miter lim="800000"/>
            <a:headEnd/>
            <a:tailEnd/>
          </a:ln>
        </p:spPr>
        <p:txBody>
          <a:bodyPr>
            <a:spAutoFit/>
          </a:bodyPr>
          <a:lstStyle/>
          <a:p>
            <a:pPr>
              <a:spcBef>
                <a:spcPct val="50000"/>
              </a:spcBef>
            </a:pPr>
            <a:r>
              <a:rPr lang="en-US" altLang="en-US"/>
              <a:t>Addition rule:            Simple arithmetic           Parallelogram law</a:t>
            </a:r>
          </a:p>
          <a:p>
            <a:pPr>
              <a:spcBef>
                <a:spcPct val="50000"/>
              </a:spcBef>
            </a:pPr>
            <a:r>
              <a:rPr lang="en-US" altLang="en-US"/>
              <a:t>Special Notation:       None                              Bold font, a line, an</a:t>
            </a:r>
          </a:p>
          <a:p>
            <a:pPr>
              <a:spcBef>
                <a:spcPct val="50000"/>
              </a:spcBef>
            </a:pPr>
            <a:r>
              <a:rPr lang="en-US" altLang="en-US"/>
              <a:t>                                                                         arrow or a “carrot”</a:t>
            </a:r>
          </a:p>
        </p:txBody>
      </p:sp>
      <p:sp>
        <p:nvSpPr>
          <p:cNvPr id="7174" name="Slide Number Placeholder 8"/>
          <p:cNvSpPr>
            <a:spLocks noGrp="1"/>
          </p:cNvSpPr>
          <p:nvPr>
            <p:ph type="sldNum" sz="quarter" idx="12"/>
          </p:nvPr>
        </p:nvSpPr>
        <p:spPr>
          <a:noFill/>
        </p:spPr>
        <p:txBody>
          <a:bodyPr/>
          <a:lstStyle/>
          <a:p>
            <a:fld id="{1E95EC34-16A2-4CE4-B821-D11252530299}" type="slidenum">
              <a:rPr lang="en-US" altLang="en-US" smtClean="0"/>
              <a:pPr/>
              <a:t>5</a:t>
            </a:fld>
            <a:endParaRPr lang="en-US" alt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9"/>
                                        </p:tgtEl>
                                        <p:attrNameLst>
                                          <p:attrName>style.visibility</p:attrName>
                                        </p:attrNameLst>
                                      </p:cBhvr>
                                      <p:to>
                                        <p:strVal val="visible"/>
                                      </p:to>
                                    </p:set>
                                    <p:anim calcmode="lin" valueType="num">
                                      <p:cBhvr additive="base">
                                        <p:cTn id="7" dur="500" fill="hold"/>
                                        <p:tgtEl>
                                          <p:spTgt spid="198659"/>
                                        </p:tgtEl>
                                        <p:attrNameLst>
                                          <p:attrName>ppt_x</p:attrName>
                                        </p:attrNameLst>
                                      </p:cBhvr>
                                      <p:tavLst>
                                        <p:tav tm="0">
                                          <p:val>
                                            <p:strVal val="0-#ppt_w/2"/>
                                          </p:val>
                                        </p:tav>
                                        <p:tav tm="100000">
                                          <p:val>
                                            <p:strVal val="#ppt_x"/>
                                          </p:val>
                                        </p:tav>
                                      </p:tavLst>
                                    </p:anim>
                                    <p:anim calcmode="lin" valueType="num">
                                      <p:cBhvr additive="base">
                                        <p:cTn id="8" dur="500" fill="hold"/>
                                        <p:tgtEl>
                                          <p:spTgt spid="1986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60"/>
                                        </p:tgtEl>
                                        <p:attrNameLst>
                                          <p:attrName>style.visibility</p:attrName>
                                        </p:attrNameLst>
                                      </p:cBhvr>
                                      <p:to>
                                        <p:strVal val="visible"/>
                                      </p:to>
                                    </p:set>
                                    <p:anim calcmode="lin" valueType="num">
                                      <p:cBhvr additive="base">
                                        <p:cTn id="13" dur="500" fill="hold"/>
                                        <p:tgtEl>
                                          <p:spTgt spid="198660"/>
                                        </p:tgtEl>
                                        <p:attrNameLst>
                                          <p:attrName>ppt_x</p:attrName>
                                        </p:attrNameLst>
                                      </p:cBhvr>
                                      <p:tavLst>
                                        <p:tav tm="0">
                                          <p:val>
                                            <p:strVal val="0-#ppt_w/2"/>
                                          </p:val>
                                        </p:tav>
                                        <p:tav tm="100000">
                                          <p:val>
                                            <p:strVal val="#ppt_x"/>
                                          </p:val>
                                        </p:tav>
                                      </p:tavLst>
                                    </p:anim>
                                    <p:anim calcmode="lin" valueType="num">
                                      <p:cBhvr additive="base">
                                        <p:cTn id="14" dur="500" fill="hold"/>
                                        <p:tgtEl>
                                          <p:spTgt spid="1986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661"/>
                                        </p:tgtEl>
                                        <p:attrNameLst>
                                          <p:attrName>style.visibility</p:attrName>
                                        </p:attrNameLst>
                                      </p:cBhvr>
                                      <p:to>
                                        <p:strVal val="visible"/>
                                      </p:to>
                                    </p:set>
                                    <p:anim calcmode="lin" valueType="num">
                                      <p:cBhvr additive="base">
                                        <p:cTn id="19" dur="500" fill="hold"/>
                                        <p:tgtEl>
                                          <p:spTgt spid="198661"/>
                                        </p:tgtEl>
                                        <p:attrNameLst>
                                          <p:attrName>ppt_x</p:attrName>
                                        </p:attrNameLst>
                                      </p:cBhvr>
                                      <p:tavLst>
                                        <p:tav tm="0">
                                          <p:val>
                                            <p:strVal val="0-#ppt_w/2"/>
                                          </p:val>
                                        </p:tav>
                                        <p:tav tm="100000">
                                          <p:val>
                                            <p:strVal val="#ppt_x"/>
                                          </p:val>
                                        </p:tav>
                                      </p:tavLst>
                                    </p:anim>
                                    <p:anim calcmode="lin" valueType="num">
                                      <p:cBhvr additive="base">
                                        <p:cTn id="20" dur="500" fill="hold"/>
                                        <p:tgtEl>
                                          <p:spTgt spid="1986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utoUpdateAnimBg="0"/>
      <p:bldP spid="198660" grpId="0" autoUpdateAnimBg="0"/>
      <p:bldP spid="19866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Vector Notation</a:t>
            </a:r>
          </a:p>
        </p:txBody>
      </p:sp>
      <p:sp>
        <p:nvSpPr>
          <p:cNvPr id="8195" name="Rectangle 3"/>
          <p:cNvSpPr>
            <a:spLocks noGrp="1" noChangeArrowheads="1"/>
          </p:cNvSpPr>
          <p:nvPr>
            <p:ph type="body" idx="1"/>
          </p:nvPr>
        </p:nvSpPr>
        <p:spPr/>
        <p:txBody>
          <a:bodyPr/>
          <a:lstStyle/>
          <a:p>
            <a:pPr eaLnBrk="1" hangingPunct="1">
              <a:buClr>
                <a:schemeClr val="tx1"/>
              </a:buClr>
              <a:buSzTx/>
              <a:buFontTx/>
              <a:buChar char="•"/>
            </a:pPr>
            <a:r>
              <a:rPr lang="en-US" altLang="en-US" smtClean="0"/>
              <a:t>In Slides and handouts Vectors will be denoted as a </a:t>
            </a:r>
            <a:r>
              <a:rPr lang="en-US" altLang="en-US" b="1" smtClean="0"/>
              <a:t>BOLD</a:t>
            </a:r>
            <a:r>
              <a:rPr lang="en-US" altLang="en-US" smtClean="0"/>
              <a:t> letter. </a:t>
            </a:r>
          </a:p>
          <a:p>
            <a:pPr lvl="1" eaLnBrk="1" hangingPunct="1">
              <a:buClr>
                <a:schemeClr val="tx1"/>
              </a:buClr>
              <a:buSzTx/>
              <a:buFontTx/>
              <a:buChar char="•"/>
            </a:pPr>
            <a:r>
              <a:rPr lang="en-US" altLang="en-US" smtClean="0"/>
              <a:t>Example;</a:t>
            </a:r>
          </a:p>
          <a:p>
            <a:pPr lvl="2" eaLnBrk="1" hangingPunct="1">
              <a:buClr>
                <a:schemeClr val="tx1"/>
              </a:buClr>
              <a:buSzTx/>
              <a:buFontTx/>
              <a:buChar char="•"/>
            </a:pPr>
            <a:r>
              <a:rPr lang="en-US" altLang="en-US" smtClean="0"/>
              <a:t> (a+b) will denote a scalar addition</a:t>
            </a:r>
          </a:p>
          <a:p>
            <a:pPr lvl="2" eaLnBrk="1" hangingPunct="1">
              <a:buClr>
                <a:schemeClr val="tx1"/>
              </a:buClr>
              <a:buSzTx/>
              <a:buFontTx/>
              <a:buChar char="•"/>
            </a:pPr>
            <a:r>
              <a:rPr lang="en-US" altLang="en-US" smtClean="0"/>
              <a:t> (</a:t>
            </a:r>
            <a:r>
              <a:rPr lang="en-US" altLang="en-US" b="1" smtClean="0"/>
              <a:t>A</a:t>
            </a:r>
            <a:r>
              <a:rPr lang="en-US" altLang="en-US" smtClean="0"/>
              <a:t>+</a:t>
            </a:r>
            <a:r>
              <a:rPr lang="en-US" altLang="en-US" b="1" smtClean="0"/>
              <a:t>B</a:t>
            </a:r>
            <a:r>
              <a:rPr lang="en-US" altLang="en-US" smtClean="0"/>
              <a:t>) will denote a vector addition</a:t>
            </a:r>
          </a:p>
          <a:p>
            <a:pPr eaLnBrk="1" hangingPunct="1">
              <a:buSzTx/>
              <a:buFontTx/>
              <a:buChar char="•"/>
            </a:pPr>
            <a:r>
              <a:rPr lang="en-US" altLang="en-US" smtClean="0"/>
              <a:t>When hand writing a Vector use an arrow over the letter to denote it is a Vector. [    ]</a:t>
            </a:r>
          </a:p>
        </p:txBody>
      </p:sp>
      <p:sp>
        <p:nvSpPr>
          <p:cNvPr id="8196" name="Text Box 4"/>
          <p:cNvSpPr txBox="1">
            <a:spLocks noChangeArrowheads="1"/>
          </p:cNvSpPr>
          <p:nvPr/>
        </p:nvSpPr>
        <p:spPr bwMode="auto">
          <a:xfrm>
            <a:off x="7391400" y="4876800"/>
            <a:ext cx="304800" cy="457200"/>
          </a:xfrm>
          <a:prstGeom prst="rect">
            <a:avLst/>
          </a:prstGeom>
          <a:noFill/>
          <a:ln w="9525">
            <a:noFill/>
            <a:miter lim="800000"/>
            <a:headEnd/>
            <a:tailEnd/>
          </a:ln>
        </p:spPr>
        <p:txBody>
          <a:bodyPr>
            <a:spAutoFit/>
          </a:bodyPr>
          <a:lstStyle/>
          <a:p>
            <a:pPr>
              <a:spcBef>
                <a:spcPct val="50000"/>
              </a:spcBef>
            </a:pPr>
            <a:r>
              <a:rPr lang="en-US" altLang="en-US" sz="2400"/>
              <a:t>A</a:t>
            </a:r>
          </a:p>
        </p:txBody>
      </p:sp>
      <p:sp>
        <p:nvSpPr>
          <p:cNvPr id="8197" name="Line 5"/>
          <p:cNvSpPr>
            <a:spLocks noChangeShapeType="1"/>
          </p:cNvSpPr>
          <p:nvPr/>
        </p:nvSpPr>
        <p:spPr bwMode="auto">
          <a:xfrm>
            <a:off x="7467600" y="4953000"/>
            <a:ext cx="228600" cy="0"/>
          </a:xfrm>
          <a:prstGeom prst="line">
            <a:avLst/>
          </a:prstGeom>
          <a:noFill/>
          <a:ln w="9525">
            <a:solidFill>
              <a:schemeClr val="tx1"/>
            </a:solidFill>
            <a:round/>
            <a:headEnd/>
            <a:tailEnd type="triangle" w="med" len="med"/>
          </a:ln>
        </p:spPr>
        <p:txBody>
          <a:bodyPr/>
          <a:lstStyle/>
          <a:p>
            <a:endParaRPr lang="en-US"/>
          </a:p>
        </p:txBody>
      </p:sp>
      <p:sp>
        <p:nvSpPr>
          <p:cNvPr id="8198" name="Slide Number Placeholder 5"/>
          <p:cNvSpPr>
            <a:spLocks noGrp="1"/>
          </p:cNvSpPr>
          <p:nvPr>
            <p:ph type="sldNum" sz="quarter" idx="12"/>
          </p:nvPr>
        </p:nvSpPr>
        <p:spPr>
          <a:noFill/>
        </p:spPr>
        <p:txBody>
          <a:bodyPr/>
          <a:lstStyle/>
          <a:p>
            <a:fld id="{49A5AEFF-D514-4F9E-BD64-77ABFBDDFE93}" type="slidenum">
              <a:rPr lang="en-US" altLang="en-US" smtClean="0"/>
              <a:pPr/>
              <a:t>6</a:t>
            </a:fld>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Vector Notation</a:t>
            </a:r>
          </a:p>
        </p:txBody>
      </p:sp>
      <p:sp>
        <p:nvSpPr>
          <p:cNvPr id="9219" name="Rectangle 3"/>
          <p:cNvSpPr>
            <a:spLocks noGrp="1" noChangeArrowheads="1"/>
          </p:cNvSpPr>
          <p:nvPr>
            <p:ph type="body" idx="1"/>
          </p:nvPr>
        </p:nvSpPr>
        <p:spPr>
          <a:xfrm>
            <a:off x="533400" y="1752600"/>
            <a:ext cx="8229600" cy="4800600"/>
          </a:xfrm>
        </p:spPr>
        <p:txBody>
          <a:bodyPr/>
          <a:lstStyle/>
          <a:p>
            <a:pPr eaLnBrk="1" hangingPunct="1">
              <a:lnSpc>
                <a:spcPct val="90000"/>
              </a:lnSpc>
            </a:pPr>
            <a:r>
              <a:rPr lang="en-US" altLang="en-US" sz="2800" smtClean="0"/>
              <a:t>Vector Notation for Rectangular Components of a Vector (e.g Force) can be written in a couple of different ways.</a:t>
            </a:r>
          </a:p>
          <a:p>
            <a:pPr lvl="1" eaLnBrk="1" hangingPunct="1">
              <a:lnSpc>
                <a:spcPct val="90000"/>
              </a:lnSpc>
            </a:pPr>
            <a:r>
              <a:rPr lang="en-US" altLang="en-US" sz="2400" smtClean="0"/>
              <a:t>Cartesian Vector Notation – Cartesian unit vectors (</a:t>
            </a:r>
            <a:r>
              <a:rPr lang="en-US" altLang="en-US" sz="2400" b="1" smtClean="0"/>
              <a:t>i</a:t>
            </a:r>
            <a:r>
              <a:rPr lang="en-US" altLang="en-US" sz="2400" smtClean="0"/>
              <a:t> and </a:t>
            </a:r>
            <a:r>
              <a:rPr lang="en-US" altLang="en-US" sz="2400" b="1" smtClean="0"/>
              <a:t>j</a:t>
            </a:r>
            <a:r>
              <a:rPr lang="en-US" altLang="en-US" sz="2400" smtClean="0"/>
              <a:t>) are used to designate the x-axis and y-axis respectively where </a:t>
            </a:r>
            <a:r>
              <a:rPr lang="en-US" altLang="en-US" sz="2400" b="1" smtClean="0"/>
              <a:t>F</a:t>
            </a:r>
            <a:r>
              <a:rPr lang="en-US" altLang="en-US" sz="2400" smtClean="0"/>
              <a:t>=F</a:t>
            </a:r>
            <a:r>
              <a:rPr lang="en-US" altLang="en-US" sz="2400" baseline="-25000" smtClean="0"/>
              <a:t>x</a:t>
            </a:r>
            <a:r>
              <a:rPr lang="en-US" altLang="en-US" sz="2400" b="1" smtClean="0"/>
              <a:t>i</a:t>
            </a:r>
            <a:r>
              <a:rPr lang="en-US" altLang="en-US" sz="2400" smtClean="0"/>
              <a:t>+F</a:t>
            </a:r>
            <a:r>
              <a:rPr lang="en-US" altLang="en-US" sz="2400" baseline="-25000" smtClean="0"/>
              <a:t>y</a:t>
            </a:r>
            <a:r>
              <a:rPr lang="en-US" altLang="en-US" sz="2400" b="1" smtClean="0"/>
              <a:t>j</a:t>
            </a:r>
            <a:r>
              <a:rPr lang="en-US" altLang="en-US" sz="2400" smtClean="0"/>
              <a:t>.</a:t>
            </a:r>
          </a:p>
          <a:p>
            <a:pPr lvl="1" eaLnBrk="1" hangingPunct="1">
              <a:lnSpc>
                <a:spcPct val="90000"/>
              </a:lnSpc>
            </a:pPr>
            <a:r>
              <a:rPr lang="en-US" altLang="en-US" sz="2400" smtClean="0"/>
              <a:t>Magnitude and Direction – Define the Vector by magnitude, units, and angle it makes with respect to the x-axis - </a:t>
            </a:r>
            <a:r>
              <a:rPr lang="en-US" altLang="en-US" sz="2000" b="1" smtClean="0"/>
              <a:t>F= </a:t>
            </a:r>
            <a:r>
              <a:rPr lang="en-US" altLang="en-US" sz="2000" smtClean="0"/>
              <a:t>45N         38°</a:t>
            </a:r>
            <a:endParaRPr lang="en-US" altLang="en-US" sz="2000" b="1" smtClean="0"/>
          </a:p>
        </p:txBody>
      </p:sp>
      <p:cxnSp>
        <p:nvCxnSpPr>
          <p:cNvPr id="9220" name="Straight Connector 6"/>
          <p:cNvCxnSpPr>
            <a:cxnSpLocks noChangeShapeType="1"/>
          </p:cNvCxnSpPr>
          <p:nvPr/>
        </p:nvCxnSpPr>
        <p:spPr bwMode="auto">
          <a:xfrm>
            <a:off x="3124200" y="5105400"/>
            <a:ext cx="457200" cy="0"/>
          </a:xfrm>
          <a:prstGeom prst="line">
            <a:avLst/>
          </a:prstGeom>
          <a:noFill/>
          <a:ln w="9525" algn="ctr">
            <a:solidFill>
              <a:schemeClr val="tx1"/>
            </a:solidFill>
            <a:round/>
            <a:headEnd/>
            <a:tailEnd/>
          </a:ln>
        </p:spPr>
      </p:cxnSp>
      <p:cxnSp>
        <p:nvCxnSpPr>
          <p:cNvPr id="9221" name="Straight Arrow Connector 8"/>
          <p:cNvCxnSpPr>
            <a:cxnSpLocks noChangeShapeType="1"/>
          </p:cNvCxnSpPr>
          <p:nvPr/>
        </p:nvCxnSpPr>
        <p:spPr bwMode="auto">
          <a:xfrm flipV="1">
            <a:off x="3124200" y="4876800"/>
            <a:ext cx="457200" cy="228600"/>
          </a:xfrm>
          <a:prstGeom prst="straightConnector1">
            <a:avLst/>
          </a:prstGeom>
          <a:noFill/>
          <a:ln w="9525" algn="ctr">
            <a:solidFill>
              <a:schemeClr val="tx1"/>
            </a:solidFill>
            <a:round/>
            <a:headEnd/>
            <a:tailEnd type="arrow" w="med" len="med"/>
          </a:ln>
        </p:spPr>
      </p:cxnSp>
      <p:sp>
        <p:nvSpPr>
          <p:cNvPr id="9222" name="Slide Number Placeholder 5"/>
          <p:cNvSpPr>
            <a:spLocks noGrp="1"/>
          </p:cNvSpPr>
          <p:nvPr>
            <p:ph type="sldNum" sz="quarter" idx="12"/>
          </p:nvPr>
        </p:nvSpPr>
        <p:spPr>
          <a:noFill/>
        </p:spPr>
        <p:txBody>
          <a:bodyPr/>
          <a:lstStyle/>
          <a:p>
            <a:fld id="{495882AB-938E-44F6-BF83-17FB01C85F07}" type="slidenum">
              <a:rPr lang="en-US" altLang="en-US" smtClean="0"/>
              <a:pPr/>
              <a:t>7</a:t>
            </a:fld>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Vector Operations</a:t>
            </a:r>
          </a:p>
        </p:txBody>
      </p:sp>
      <p:sp>
        <p:nvSpPr>
          <p:cNvPr id="10243" name="Rectangle 3"/>
          <p:cNvSpPr>
            <a:spLocks noGrp="1" noChangeArrowheads="1"/>
          </p:cNvSpPr>
          <p:nvPr>
            <p:ph type="body" idx="1"/>
          </p:nvPr>
        </p:nvSpPr>
        <p:spPr/>
        <p:txBody>
          <a:bodyPr/>
          <a:lstStyle/>
          <a:p>
            <a:pPr eaLnBrk="1" hangingPunct="1"/>
            <a:r>
              <a:rPr lang="en-US" altLang="en-US" smtClean="0"/>
              <a:t>Multiplication and Division of a Vector by a Scalar</a:t>
            </a:r>
          </a:p>
          <a:p>
            <a:pPr lvl="1" eaLnBrk="1" hangingPunct="1"/>
            <a:r>
              <a:rPr lang="en-US" altLang="en-US" smtClean="0"/>
              <a:t>Product of Vector (</a:t>
            </a:r>
            <a:r>
              <a:rPr lang="en-US" altLang="en-US" b="1" smtClean="0"/>
              <a:t>A</a:t>
            </a:r>
            <a:r>
              <a:rPr lang="en-US" altLang="en-US" smtClean="0"/>
              <a:t>) and Scalar (b) = b</a:t>
            </a:r>
            <a:r>
              <a:rPr lang="en-US" altLang="en-US" b="1" smtClean="0"/>
              <a:t>A</a:t>
            </a:r>
            <a:r>
              <a:rPr lang="en-US" altLang="en-US" smtClean="0"/>
              <a:t> = a vector with the same direction as </a:t>
            </a:r>
            <a:r>
              <a:rPr lang="en-US" altLang="en-US" b="1" smtClean="0"/>
              <a:t>A</a:t>
            </a:r>
            <a:r>
              <a:rPr lang="en-US" altLang="en-US" smtClean="0"/>
              <a:t> but with the magnitude multiplied by the scalar (b).</a:t>
            </a:r>
          </a:p>
          <a:p>
            <a:pPr lvl="1" eaLnBrk="1" hangingPunct="1"/>
            <a:r>
              <a:rPr lang="en-US" altLang="en-US" smtClean="0"/>
              <a:t>Example – If a 500 lb force acting along the x-axis is doubled, it becomes a 1000 lb force acting along the x-axis.</a:t>
            </a:r>
          </a:p>
        </p:txBody>
      </p:sp>
      <p:sp>
        <p:nvSpPr>
          <p:cNvPr id="10244" name="Slide Number Placeholder 3"/>
          <p:cNvSpPr>
            <a:spLocks noGrp="1"/>
          </p:cNvSpPr>
          <p:nvPr>
            <p:ph type="sldNum" sz="quarter" idx="12"/>
          </p:nvPr>
        </p:nvSpPr>
        <p:spPr>
          <a:noFill/>
        </p:spPr>
        <p:txBody>
          <a:bodyPr/>
          <a:lstStyle/>
          <a:p>
            <a:fld id="{0F5712B4-AC3B-478D-9856-9C2B421F4051}" type="slidenum">
              <a:rPr lang="en-US" altLang="en-US" smtClean="0"/>
              <a:pPr/>
              <a:t>8</a:t>
            </a:fld>
            <a:endParaRPr lang="en-US"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Vector Addition</a:t>
            </a:r>
          </a:p>
        </p:txBody>
      </p:sp>
      <p:sp>
        <p:nvSpPr>
          <p:cNvPr id="11267" name="Rectangle 3"/>
          <p:cNvSpPr>
            <a:spLocks noGrp="1" noChangeArrowheads="1"/>
          </p:cNvSpPr>
          <p:nvPr>
            <p:ph type="body" idx="1"/>
          </p:nvPr>
        </p:nvSpPr>
        <p:spPr/>
        <p:txBody>
          <a:bodyPr/>
          <a:lstStyle/>
          <a:p>
            <a:pPr eaLnBrk="1" hangingPunct="1"/>
            <a:r>
              <a:rPr lang="en-US" altLang="en-US" smtClean="0"/>
              <a:t>Vectors can be compared to giving directions. </a:t>
            </a:r>
            <a:r>
              <a:rPr lang="en-US" altLang="en-US" i="1" smtClean="0"/>
              <a:t>Go north 4 steps, Go east 3 steps.</a:t>
            </a:r>
            <a:r>
              <a:rPr lang="en-US" altLang="en-US" smtClean="0"/>
              <a:t> </a:t>
            </a:r>
          </a:p>
          <a:p>
            <a:pPr eaLnBrk="1" hangingPunct="1"/>
            <a:r>
              <a:rPr lang="en-US" altLang="en-US" smtClean="0"/>
              <a:t>The vector would be defined as the arrow pointing from where you started to where you are now. </a:t>
            </a:r>
          </a:p>
          <a:p>
            <a:pPr eaLnBrk="1" hangingPunct="1"/>
            <a:r>
              <a:rPr lang="en-US" altLang="en-US" smtClean="0"/>
              <a:t>The magnitude would be defined by how far are you from where you started (not how far you traveled to get there)</a:t>
            </a:r>
          </a:p>
        </p:txBody>
      </p:sp>
      <p:sp>
        <p:nvSpPr>
          <p:cNvPr id="11268" name="Slide Number Placeholder 3"/>
          <p:cNvSpPr>
            <a:spLocks noGrp="1"/>
          </p:cNvSpPr>
          <p:nvPr>
            <p:ph type="sldNum" sz="quarter" idx="12"/>
          </p:nvPr>
        </p:nvSpPr>
        <p:spPr>
          <a:noFill/>
        </p:spPr>
        <p:txBody>
          <a:bodyPr/>
          <a:lstStyle/>
          <a:p>
            <a:fld id="{4B464E35-40D5-4314-8849-070052691D9B}" type="slidenum">
              <a:rPr lang="en-US" altLang="en-US" smtClean="0"/>
              <a:pPr/>
              <a:t>9</a:t>
            </a:fld>
            <a:endParaRPr lang="en-US"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2902</TotalTime>
  <Words>1857</Words>
  <Application>Microsoft Office PowerPoint</Application>
  <PresentationFormat>On-screen Show (4:3)</PresentationFormat>
  <Paragraphs>215</Paragraphs>
  <Slides>30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Times New Roman</vt:lpstr>
      <vt:lpstr>Arial</vt:lpstr>
      <vt:lpstr>Wingdings</vt:lpstr>
      <vt:lpstr>Calibri</vt:lpstr>
      <vt:lpstr>Symbol</vt:lpstr>
      <vt:lpstr>Quadrant</vt:lpstr>
      <vt:lpstr>Lecture # 1 </vt:lpstr>
      <vt:lpstr>Key Concepts</vt:lpstr>
      <vt:lpstr>Scalar vs. Vector</vt:lpstr>
      <vt:lpstr>Scalar vs. Vector</vt:lpstr>
      <vt:lpstr>SCALARS AND VECTORS  </vt:lpstr>
      <vt:lpstr>Vector Notation</vt:lpstr>
      <vt:lpstr>Vector Notation</vt:lpstr>
      <vt:lpstr>Vector Operations</vt:lpstr>
      <vt:lpstr>Vector Addition</vt:lpstr>
      <vt:lpstr>VECTOR  OPERATIONS </vt:lpstr>
      <vt:lpstr>Vector Addition</vt:lpstr>
      <vt:lpstr>Parallelogram Law </vt:lpstr>
      <vt:lpstr>Triangle Method </vt:lpstr>
      <vt:lpstr>         Summary: VECTOR ADDITION USING EITHER THE             PARALLELOGRAM LAW OR TRIANGLE</vt:lpstr>
      <vt:lpstr>Example #1</vt:lpstr>
      <vt:lpstr>ADDITION OF A SYSTEM OF COPLANAR FORCES (Section 2.4) – Basically finding resultant vectors by breaking forces up into components and adding!</vt:lpstr>
      <vt:lpstr>Slide 17</vt:lpstr>
      <vt:lpstr>ADDITION OF SEVERAL VECTORS</vt:lpstr>
      <vt:lpstr>Slide 19</vt:lpstr>
      <vt:lpstr>Remember! You can also represent a 2-D vector with a magnitude and angle:</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Sabeen</dc:creator>
  <cp:lastModifiedBy>Administrator</cp:lastModifiedBy>
  <cp:revision>74</cp:revision>
  <cp:lastPrinted>2013-09-04T12:49:48Z</cp:lastPrinted>
  <dcterms:created xsi:type="dcterms:W3CDTF">1601-01-01T00:00:00Z</dcterms:created>
  <dcterms:modified xsi:type="dcterms:W3CDTF">2019-08-22T05:48:56Z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