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52"/>
  </p:notesMasterIdLst>
  <p:sldIdLst>
    <p:sldId id="257" r:id="rId2"/>
    <p:sldId id="263" r:id="rId3"/>
    <p:sldId id="258" r:id="rId4"/>
    <p:sldId id="260" r:id="rId5"/>
    <p:sldId id="261" r:id="rId6"/>
    <p:sldId id="316" r:id="rId7"/>
    <p:sldId id="317" r:id="rId8"/>
    <p:sldId id="318" r:id="rId9"/>
    <p:sldId id="262" r:id="rId10"/>
    <p:sldId id="319" r:id="rId11"/>
    <p:sldId id="320" r:id="rId12"/>
    <p:sldId id="321" r:id="rId13"/>
    <p:sldId id="322" r:id="rId14"/>
    <p:sldId id="323" r:id="rId15"/>
    <p:sldId id="350" r:id="rId16"/>
    <p:sldId id="325" r:id="rId17"/>
    <p:sldId id="336" r:id="rId18"/>
    <p:sldId id="348" r:id="rId19"/>
    <p:sldId id="344" r:id="rId20"/>
    <p:sldId id="337" r:id="rId21"/>
    <p:sldId id="339" r:id="rId22"/>
    <p:sldId id="346" r:id="rId23"/>
    <p:sldId id="338" r:id="rId24"/>
    <p:sldId id="343" r:id="rId25"/>
    <p:sldId id="345" r:id="rId26"/>
    <p:sldId id="347" r:id="rId27"/>
    <p:sldId id="340" r:id="rId28"/>
    <p:sldId id="341" r:id="rId29"/>
    <p:sldId id="342" r:id="rId30"/>
    <p:sldId id="349" r:id="rId31"/>
    <p:sldId id="328" r:id="rId32"/>
    <p:sldId id="353" r:id="rId33"/>
    <p:sldId id="354" r:id="rId34"/>
    <p:sldId id="329" r:id="rId35"/>
    <p:sldId id="360" r:id="rId36"/>
    <p:sldId id="361" r:id="rId37"/>
    <p:sldId id="352" r:id="rId38"/>
    <p:sldId id="365" r:id="rId39"/>
    <p:sldId id="358" r:id="rId40"/>
    <p:sldId id="366" r:id="rId41"/>
    <p:sldId id="359" r:id="rId42"/>
    <p:sldId id="367" r:id="rId43"/>
    <p:sldId id="357" r:id="rId44"/>
    <p:sldId id="370" r:id="rId45"/>
    <p:sldId id="362" r:id="rId46"/>
    <p:sldId id="363" r:id="rId47"/>
    <p:sldId id="368" r:id="rId48"/>
    <p:sldId id="369" r:id="rId49"/>
    <p:sldId id="364" r:id="rId50"/>
    <p:sldId id="356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05" autoAdjust="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C2EBCBC-BE5D-48EE-9886-475D49A5D428}" type="datetimeFigureOut">
              <a:rPr lang="en-US"/>
              <a:pPr>
                <a:defRPr/>
              </a:pPr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031724-CC87-44B9-A02D-23B9001FC4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71C49B-43EA-4E37-9AA6-2E01C4476931}" type="slidenum">
              <a:rPr lang="en-US">
                <a:ea typeface="MS PGothic" pitchFamily="34" charset="-128"/>
              </a:rPr>
              <a:pPr/>
              <a:t>17</a:t>
            </a:fld>
            <a:endParaRPr lang="en-US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887514-174C-4EBD-9087-3237850844AF}" type="slidenum">
              <a:rPr lang="en-US">
                <a:ea typeface="MS PGothic" pitchFamily="34" charset="-128"/>
              </a:rPr>
              <a:pPr/>
              <a:t>20</a:t>
            </a:fld>
            <a:endParaRPr lang="en-US">
              <a:ea typeface="MS PGothic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19D13C-4040-4EC2-9967-6834EB5B037D}" type="slidenum">
              <a:rPr lang="en-US">
                <a:ea typeface="MS PGothic" pitchFamily="34" charset="-128"/>
              </a:rPr>
              <a:pPr/>
              <a:t>21</a:t>
            </a:fld>
            <a:endParaRPr lang="en-US">
              <a:ea typeface="MS PGothic" pitchFamily="34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33B594-9AF3-43F8-8A6E-81E20CA26448}" type="slidenum">
              <a:rPr lang="en-US">
                <a:ea typeface="MS PGothic" pitchFamily="34" charset="-128"/>
              </a:rPr>
              <a:pPr/>
              <a:t>23</a:t>
            </a:fld>
            <a:endParaRPr lang="en-US">
              <a:ea typeface="MS PGothic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EF30FA-57A4-4566-BA1E-A86C19366FE6}" type="slidenum">
              <a:rPr lang="en-US">
                <a:ea typeface="MS PGothic" pitchFamily="34" charset="-128"/>
              </a:rPr>
              <a:pPr/>
              <a:t>27</a:t>
            </a:fld>
            <a:endParaRPr lang="en-US">
              <a:ea typeface="MS PGothic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522725-5F95-4E6F-8B38-4DFC5C1EB8E3}" type="slidenum">
              <a:rPr lang="en-US">
                <a:ea typeface="MS PGothic" pitchFamily="34" charset="-128"/>
              </a:rPr>
              <a:pPr/>
              <a:t>28</a:t>
            </a:fld>
            <a:endParaRPr lang="en-US">
              <a:ea typeface="MS PGothic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8DAEAC-9335-48B9-91A6-29BA99364CAA}" type="slidenum">
              <a:rPr lang="en-US">
                <a:ea typeface="MS PGothic" pitchFamily="34" charset="-128"/>
              </a:rPr>
              <a:pPr/>
              <a:t>29</a:t>
            </a:fld>
            <a:endParaRPr lang="en-US">
              <a:ea typeface="MS PGothic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CE16D-BB82-4EF2-9C39-E0269C83D0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C7A69-1EF5-4026-AAC2-6EE84FCEB2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F7B9F-8314-49BB-9FBF-122315C160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15D92-26A3-4050-ACD1-66B8FB1A32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DF3C4-AD89-4FAA-B56A-439D8FF345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4194175" cy="2135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3988"/>
            <a:ext cx="4194175" cy="2135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A05940E7-C7EB-471C-81D6-EEE7C2C950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99CB1-520F-468F-9B39-8605211E43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345FF-8303-458A-8B87-E47C627524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ECC5EAE6-DB9A-49F5-93D6-3677880209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FED53-CDE1-4C10-A7AA-FAD61B4FF8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B8BFF-F238-4292-89DB-42A0867885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36A2B-FE1B-4708-AC91-5F794F9EFE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79EA9-E3E2-4426-A636-8E33CB1FA0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03132-269D-4D94-A788-8F81FC174C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705D41BD-B725-4807-9D7A-89224F4DE9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fld id="{20EF19B6-07A1-4AC0-A40D-3C17940404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92" r:id="rId3"/>
    <p:sldLayoutId id="2147483782" r:id="rId4"/>
    <p:sldLayoutId id="2147483783" r:id="rId5"/>
    <p:sldLayoutId id="2147483784" r:id="rId6"/>
    <p:sldLayoutId id="2147483785" r:id="rId7"/>
    <p:sldLayoutId id="2147483793" r:id="rId8"/>
    <p:sldLayoutId id="2147483794" r:id="rId9"/>
    <p:sldLayoutId id="2147483786" r:id="rId10"/>
    <p:sldLayoutId id="2147483787" r:id="rId11"/>
    <p:sldLayoutId id="2147483788" r:id="rId12"/>
    <p:sldLayoutId id="2147483789" r:id="rId13"/>
    <p:sldLayoutId id="2147483795" r:id="rId14"/>
    <p:sldLayoutId id="2147483790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4.jpeg"/><Relationship Id="rId9" Type="http://schemas.openxmlformats.org/officeDocument/2006/relationships/oleObject" Target="../embeddings/oleObject3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4.bin"/><Relationship Id="rId2" Type="http://schemas.openxmlformats.org/officeDocument/2006/relationships/tags" Target="../tags/tag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7.bin"/><Relationship Id="rId2" Type="http://schemas.openxmlformats.org/officeDocument/2006/relationships/tags" Target="../tags/tag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58.jpeg"/><Relationship Id="rId9" Type="http://schemas.openxmlformats.org/officeDocument/2006/relationships/oleObject" Target="../embeddings/oleObject3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11" Type="http://schemas.openxmlformats.org/officeDocument/2006/relationships/hyperlink" Target="../../../../../../Program%20Files/TurningPoint/2003/Questions.html" TargetMode="External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2" Type="http://schemas.openxmlformats.org/officeDocument/2006/relationships/tags" Target="../tags/tag6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 smtClean="0"/>
              <a:t>Newtons laws of motion and its application </a:t>
            </a:r>
            <a:br>
              <a:rPr altLang="en-US" smtClean="0"/>
            </a:br>
            <a:endParaRPr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-100013"/>
            <a:ext cx="8158163" cy="1325563"/>
          </a:xfrm>
        </p:spPr>
        <p:txBody>
          <a:bodyPr/>
          <a:lstStyle/>
          <a:p>
            <a:r>
              <a:rPr lang="en-US" altLang="zh-CN" sz="3600" smtClean="0">
                <a:solidFill>
                  <a:srgbClr val="FF0066"/>
                </a:solidFill>
                <a:cs typeface="幼圆"/>
              </a:rPr>
              <a:t>Tension and normal forces 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052513"/>
            <a:ext cx="8540750" cy="26479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folHlink"/>
                </a:solidFill>
              </a:rPr>
              <a:t>     (1) Tension force</a:t>
            </a:r>
            <a:r>
              <a:rPr lang="en-US" altLang="zh-CN" sz="2800" smtClean="0"/>
              <a:t> (such as in a stretched rope or string), arises because each small element of the string pulls on the element next to it.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          </a:t>
            </a:r>
          </a:p>
        </p:txBody>
      </p:sp>
      <p:grpSp>
        <p:nvGrpSpPr>
          <p:cNvPr id="93216" name="Group 32"/>
          <p:cNvGrpSpPr>
            <a:grpSpLocks/>
          </p:cNvGrpSpPr>
          <p:nvPr/>
        </p:nvGrpSpPr>
        <p:grpSpPr bwMode="auto">
          <a:xfrm>
            <a:off x="2771775" y="2349500"/>
            <a:ext cx="3960813" cy="2646363"/>
            <a:chOff x="1008" y="2544"/>
            <a:chExt cx="2112" cy="1440"/>
          </a:xfrm>
        </p:grpSpPr>
        <p:sp>
          <p:nvSpPr>
            <p:cNvPr id="17414" name="Rectangle 33"/>
            <p:cNvSpPr>
              <a:spLocks noChangeArrowheads="1"/>
            </p:cNvSpPr>
            <p:nvPr/>
          </p:nvSpPr>
          <p:spPr bwMode="auto">
            <a:xfrm>
              <a:off x="1008" y="2544"/>
              <a:ext cx="2112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34" descr="纸莎草纸"/>
            <p:cNvSpPr>
              <a:spLocks noChangeArrowheads="1"/>
            </p:cNvSpPr>
            <p:nvPr/>
          </p:nvSpPr>
          <p:spPr bwMode="auto">
            <a:xfrm>
              <a:off x="1440" y="2784"/>
              <a:ext cx="1104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416" name="Oval 35"/>
            <p:cNvSpPr>
              <a:spLocks noChangeArrowheads="1"/>
            </p:cNvSpPr>
            <p:nvPr/>
          </p:nvSpPr>
          <p:spPr bwMode="auto">
            <a:xfrm>
              <a:off x="1968" y="2880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36"/>
            <p:cNvSpPr>
              <a:spLocks noChangeArrowheads="1"/>
            </p:cNvSpPr>
            <p:nvPr/>
          </p:nvSpPr>
          <p:spPr bwMode="auto">
            <a:xfrm>
              <a:off x="1968" y="2976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37"/>
            <p:cNvSpPr>
              <a:spLocks noChangeArrowheads="1"/>
            </p:cNvSpPr>
            <p:nvPr/>
          </p:nvSpPr>
          <p:spPr bwMode="auto">
            <a:xfrm>
              <a:off x="1968" y="3072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38"/>
            <p:cNvSpPr>
              <a:spLocks noChangeArrowheads="1"/>
            </p:cNvSpPr>
            <p:nvPr/>
          </p:nvSpPr>
          <p:spPr bwMode="auto">
            <a:xfrm>
              <a:off x="1968" y="3168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Oval 39"/>
            <p:cNvSpPr>
              <a:spLocks noChangeArrowheads="1"/>
            </p:cNvSpPr>
            <p:nvPr/>
          </p:nvSpPr>
          <p:spPr bwMode="auto">
            <a:xfrm>
              <a:off x="1968" y="3264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Oval 40"/>
            <p:cNvSpPr>
              <a:spLocks noChangeArrowheads="1"/>
            </p:cNvSpPr>
            <p:nvPr/>
          </p:nvSpPr>
          <p:spPr bwMode="auto">
            <a:xfrm>
              <a:off x="1968" y="3360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Oval 41"/>
            <p:cNvSpPr>
              <a:spLocks noChangeArrowheads="1"/>
            </p:cNvSpPr>
            <p:nvPr/>
          </p:nvSpPr>
          <p:spPr bwMode="auto">
            <a:xfrm>
              <a:off x="1968" y="3456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AutoShape 42" descr="白色大理石"/>
            <p:cNvSpPr>
              <a:spLocks noChangeArrowheads="1"/>
            </p:cNvSpPr>
            <p:nvPr/>
          </p:nvSpPr>
          <p:spPr bwMode="auto">
            <a:xfrm flipV="1">
              <a:off x="1776" y="3552"/>
              <a:ext cx="432" cy="288"/>
            </a:xfrm>
            <a:custGeom>
              <a:avLst/>
              <a:gdLst>
                <a:gd name="T0" fmla="*/ 393 w 21600"/>
                <a:gd name="T1" fmla="*/ 144 h 21600"/>
                <a:gd name="T2" fmla="*/ 216 w 21600"/>
                <a:gd name="T3" fmla="*/ 288 h 21600"/>
                <a:gd name="T4" fmla="*/ 39 w 21600"/>
                <a:gd name="T5" fmla="*/ 144 h 21600"/>
                <a:gd name="T6" fmla="*/ 21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750 w 21600"/>
                <a:gd name="T13" fmla="*/ 3750 h 21600"/>
                <a:gd name="T14" fmla="*/ 17850 w 21600"/>
                <a:gd name="T15" fmla="*/ 178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921" y="21600"/>
                  </a:lnTo>
                  <a:lnTo>
                    <a:pt x="1767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24" name="Object 43"/>
            <p:cNvGraphicFramePr>
              <a:graphicFrameLocks noChangeAspect="1"/>
            </p:cNvGraphicFramePr>
            <p:nvPr/>
          </p:nvGraphicFramePr>
          <p:xfrm>
            <a:off x="1872" y="3600"/>
            <a:ext cx="292" cy="247"/>
          </p:xfrm>
          <a:graphic>
            <a:graphicData uri="http://schemas.openxmlformats.org/presentationml/2006/ole">
              <p:oleObj spid="_x0000_s17424" name="Equation" r:id="rId5" imgW="164957" imgH="139579" progId="Equation.3">
                <p:embed/>
              </p:oleObj>
            </a:graphicData>
          </a:graphic>
        </p:graphicFrame>
      </p:grpSp>
      <p:sp>
        <p:nvSpPr>
          <p:cNvPr id="93228" name="Rectangle 44"/>
          <p:cNvSpPr>
            <a:spLocks noRot="1" noChangeArrowheads="1"/>
          </p:cNvSpPr>
          <p:nvPr/>
        </p:nvSpPr>
        <p:spPr bwMode="auto">
          <a:xfrm>
            <a:off x="250825" y="5084763"/>
            <a:ext cx="85407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    If the mass of the rope is negligible, the values of the force exerted on the two ends of the rope must be nearly equal to each other.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260350"/>
            <a:ext cx="8540750" cy="13684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folHlink"/>
                </a:solidFill>
              </a:rPr>
              <a:t>    (2) Normal force</a:t>
            </a:r>
            <a:r>
              <a:rPr lang="en-US" altLang="zh-CN" sz="3600" smtClean="0"/>
              <a:t> : </a:t>
            </a:r>
            <a:r>
              <a:rPr lang="en-US" altLang="zh-CN" smtClean="0"/>
              <a:t>Just like tension force, the normal force is also contact force. 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684213" y="3789363"/>
            <a:ext cx="8064500" cy="26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Both tension and normal forces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originate with the atoms of each body --- each atom exerts a force on its neighbor. They belong to </a:t>
            </a:r>
            <a:r>
              <a:rPr lang="en-US" altLang="zh-CN" sz="3200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electromagnetic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forces.</a:t>
            </a:r>
            <a:r>
              <a:rPr lang="en-US" altLang="zh-CN" sz="320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3276600" y="2390775"/>
            <a:ext cx="1905000" cy="1246188"/>
            <a:chOff x="288" y="2767"/>
            <a:chExt cx="1200" cy="785"/>
          </a:xfrm>
        </p:grpSpPr>
        <p:sp>
          <p:nvSpPr>
            <p:cNvPr id="18442" name="Rectangle 8"/>
            <p:cNvSpPr>
              <a:spLocks noChangeArrowheads="1"/>
            </p:cNvSpPr>
            <p:nvPr/>
          </p:nvSpPr>
          <p:spPr bwMode="auto">
            <a:xfrm>
              <a:off x="1238" y="2959"/>
              <a:ext cx="63" cy="593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1426" y="2767"/>
              <a:ext cx="62" cy="593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8444" name="Rectangle 10"/>
            <p:cNvSpPr>
              <a:spLocks noChangeArrowheads="1"/>
            </p:cNvSpPr>
            <p:nvPr/>
          </p:nvSpPr>
          <p:spPr bwMode="auto">
            <a:xfrm>
              <a:off x="624" y="2781"/>
              <a:ext cx="62" cy="593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8445" name="Rectangle 11"/>
            <p:cNvSpPr>
              <a:spLocks noChangeArrowheads="1"/>
            </p:cNvSpPr>
            <p:nvPr/>
          </p:nvSpPr>
          <p:spPr bwMode="auto">
            <a:xfrm>
              <a:off x="427" y="2959"/>
              <a:ext cx="63" cy="593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288" y="2900"/>
              <a:ext cx="1186" cy="59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18437" name="Rectangle 23"/>
          <p:cNvSpPr>
            <a:spLocks noChangeArrowheads="1"/>
          </p:cNvSpPr>
          <p:nvPr/>
        </p:nvSpPr>
        <p:spPr bwMode="auto">
          <a:xfrm>
            <a:off x="4038600" y="2009775"/>
            <a:ext cx="533400" cy="4572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38" name="Line 33"/>
          <p:cNvSpPr>
            <a:spLocks noChangeShapeType="1"/>
          </p:cNvSpPr>
          <p:nvPr/>
        </p:nvSpPr>
        <p:spPr bwMode="auto">
          <a:xfrm>
            <a:off x="4356100" y="1485900"/>
            <a:ext cx="0" cy="4238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36"/>
          <p:cNvSpPr>
            <a:spLocks noChangeShapeType="1"/>
          </p:cNvSpPr>
          <p:nvPr/>
        </p:nvSpPr>
        <p:spPr bwMode="auto">
          <a:xfrm flipV="1">
            <a:off x="4356100" y="2717800"/>
            <a:ext cx="0" cy="4238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40" name="Object 38"/>
          <p:cNvGraphicFramePr>
            <a:graphicFrameLocks noChangeAspect="1"/>
          </p:cNvGraphicFramePr>
          <p:nvPr/>
        </p:nvGraphicFramePr>
        <p:xfrm>
          <a:off x="3292475" y="2649538"/>
          <a:ext cx="847725" cy="563562"/>
        </p:xfrm>
        <a:graphic>
          <a:graphicData uri="http://schemas.openxmlformats.org/presentationml/2006/ole">
            <p:oleObj spid="_x0000_s18440" name="Equation" r:id="rId3" imgW="394200" imgH="253800" progId="">
              <p:embed/>
            </p:oleObj>
          </a:graphicData>
        </a:graphic>
      </p:graphicFrame>
      <p:graphicFrame>
        <p:nvGraphicFramePr>
          <p:cNvPr id="18441" name="Object 39"/>
          <p:cNvGraphicFramePr>
            <a:graphicFrameLocks noChangeAspect="1"/>
          </p:cNvGraphicFramePr>
          <p:nvPr/>
        </p:nvGraphicFramePr>
        <p:xfrm>
          <a:off x="3563938" y="1701800"/>
          <a:ext cx="495300" cy="563563"/>
        </p:xfrm>
        <a:graphic>
          <a:graphicData uri="http://schemas.openxmlformats.org/presentationml/2006/ole">
            <p:oleObj spid="_x0000_s18441" name="Equation" r:id="rId4" imgW="228960" imgH="253800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925" y="-171450"/>
            <a:ext cx="8510588" cy="1325563"/>
          </a:xfrm>
        </p:spPr>
        <p:txBody>
          <a:bodyPr/>
          <a:lstStyle/>
          <a:p>
            <a:r>
              <a:rPr lang="en-US" altLang="zh-CN" smtClean="0">
                <a:solidFill>
                  <a:srgbClr val="FF0066"/>
                </a:solidFill>
                <a:cs typeface="幼圆"/>
              </a:rPr>
              <a:t>Friction forces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755650" y="836613"/>
            <a:ext cx="7848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800" u="sng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Friction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is the force that opposes the </a:t>
            </a:r>
            <a:r>
              <a:rPr lang="en-US" altLang="zh-CN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relative motion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or the </a:t>
            </a:r>
            <a:r>
              <a:rPr lang="en-US" altLang="zh-CN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trend of relative motion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of two solid surfaces in contact 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1187450" y="2638425"/>
            <a:ext cx="13620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Friction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987675" y="2349500"/>
            <a:ext cx="2171700" cy="5286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</a:rPr>
              <a:t>static friction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987675" y="2998788"/>
            <a:ext cx="2351088" cy="5286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</a:rPr>
              <a:t>kinetic friction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5867400" y="2590800"/>
            <a:ext cx="2352675" cy="5286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sliding friction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5878513" y="3240088"/>
            <a:ext cx="2293937" cy="5286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rolling friction</a:t>
            </a:r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 flipV="1">
            <a:off x="2555875" y="2590800"/>
            <a:ext cx="431800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2555875" y="3024188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 flipV="1">
            <a:off x="5364163" y="2879725"/>
            <a:ext cx="431800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5364163" y="33115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8083550" y="2538413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√</a:t>
            </a:r>
          </a:p>
        </p:txBody>
      </p:sp>
      <p:sp>
        <p:nvSpPr>
          <p:cNvPr id="95252" name="Rectangle 20"/>
          <p:cNvSpPr>
            <a:spLocks noRot="1" noChangeArrowheads="1"/>
          </p:cNvSpPr>
          <p:nvPr/>
        </p:nvSpPr>
        <p:spPr bwMode="auto">
          <a:xfrm>
            <a:off x="107950" y="4268788"/>
            <a:ext cx="85407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3600" u="sng" dirty="0" smtClean="0"/>
              <a:t>1) The forces of static friction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/>
              <a:t>      </a:t>
            </a:r>
            <a:r>
              <a:rPr lang="en-US" altLang="zh-CN" sz="2800" dirty="0" smtClean="0"/>
              <a:t>The frictional forces acting between surfaces </a:t>
            </a:r>
            <a:r>
              <a:rPr lang="en-US" altLang="zh-CN" sz="2800" u="sng" dirty="0" smtClean="0">
                <a:solidFill>
                  <a:srgbClr val="9900FF"/>
                </a:solidFill>
              </a:rPr>
              <a:t>at rest</a:t>
            </a:r>
            <a:r>
              <a:rPr lang="en-US" altLang="zh-CN" sz="2800" dirty="0" smtClean="0"/>
              <a:t> with respect to each other.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9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95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/>
      <p:bldP spid="95239" grpId="0" animBg="1"/>
      <p:bldP spid="95240" grpId="0" animBg="1"/>
      <p:bldP spid="95241" grpId="0" animBg="1"/>
      <p:bldP spid="95242" grpId="0" animBg="1"/>
      <p:bldP spid="95243" grpId="0" animBg="1"/>
      <p:bldP spid="95245" grpId="0" animBg="1"/>
      <p:bldP spid="95247" grpId="0" animBg="1"/>
      <p:bldP spid="95248" grpId="0" animBg="1"/>
      <p:bldP spid="95249" grpId="0" animBg="1"/>
      <p:bldP spid="95250" grpId="0"/>
      <p:bldP spid="952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107950" y="5938838"/>
            <a:ext cx="9504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US" altLang="zh-CN" sz="2800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maximum force of static friction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will be the same as the </a:t>
            </a:r>
            <a:r>
              <a:rPr lang="en-US" altLang="zh-CN" sz="2800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smallest applied forces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necessary to start motion. </a:t>
            </a:r>
          </a:p>
        </p:txBody>
      </p:sp>
      <p:sp>
        <p:nvSpPr>
          <p:cNvPr id="175111" name="Rectangle 7"/>
          <p:cNvSpPr>
            <a:spLocks noRot="1" noChangeArrowheads="1"/>
          </p:cNvSpPr>
          <p:nvPr/>
        </p:nvSpPr>
        <p:spPr bwMode="auto">
          <a:xfrm>
            <a:off x="2124075" y="620713"/>
            <a:ext cx="568801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      Fig 5-12  Friction force</a:t>
            </a:r>
          </a:p>
        </p:txBody>
      </p:sp>
      <p:pic>
        <p:nvPicPr>
          <p:cNvPr id="20484" name="Picture 8" descr="扫描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488" y="1125538"/>
            <a:ext cx="4425950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9" descr="扫描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1152525"/>
            <a:ext cx="4287837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4" name="AutoShape 10"/>
          <p:cNvSpPr>
            <a:spLocks noChangeArrowheads="1"/>
          </p:cNvSpPr>
          <p:nvPr/>
        </p:nvSpPr>
        <p:spPr bwMode="auto">
          <a:xfrm>
            <a:off x="6699250" y="2735263"/>
            <a:ext cx="1584325" cy="1066800"/>
          </a:xfrm>
          <a:prstGeom prst="cloudCallout">
            <a:avLst>
              <a:gd name="adj1" fmla="val -59319"/>
              <a:gd name="adj2" fmla="val 54912"/>
            </a:avLst>
          </a:prstGeom>
          <a:gradFill rotWithShape="0">
            <a:gsLst>
              <a:gs pos="0">
                <a:srgbClr val="E1E1FF"/>
              </a:gs>
              <a:gs pos="50000">
                <a:srgbClr val="FFFFFF"/>
              </a:gs>
              <a:gs pos="100000">
                <a:srgbClr val="E1E1FF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altLang="zh-CN" sz="3200">
                <a:solidFill>
                  <a:srgbClr val="000000"/>
                </a:solidFill>
              </a:rPr>
              <a:t>f</a:t>
            </a:r>
            <a:r>
              <a:rPr lang="en-US" altLang="zh-CN" sz="3200" baseline="-25000">
                <a:solidFill>
                  <a:srgbClr val="000000"/>
                </a:solidFill>
              </a:rPr>
              <a:t>sMax</a:t>
            </a:r>
          </a:p>
        </p:txBody>
      </p:sp>
      <p:sp>
        <p:nvSpPr>
          <p:cNvPr id="175115" name="Line 11"/>
          <p:cNvSpPr>
            <a:spLocks noChangeShapeType="1"/>
          </p:cNvSpPr>
          <p:nvPr/>
        </p:nvSpPr>
        <p:spPr bwMode="auto">
          <a:xfrm>
            <a:off x="6483350" y="3924300"/>
            <a:ext cx="0" cy="1943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5259388" y="5472113"/>
            <a:ext cx="1152525" cy="6207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rest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6554788" y="5472113"/>
            <a:ext cx="1152525" cy="6207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moving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684213" y="115888"/>
            <a:ext cx="9504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Friction force can be measured by following expt. </a:t>
            </a:r>
          </a:p>
        </p:txBody>
      </p:sp>
      <p:graphicFrame>
        <p:nvGraphicFramePr>
          <p:cNvPr id="20491" name="Object 15"/>
          <p:cNvGraphicFramePr>
            <a:graphicFrameLocks noChangeAspect="1"/>
          </p:cNvGraphicFramePr>
          <p:nvPr/>
        </p:nvGraphicFramePr>
        <p:xfrm>
          <a:off x="7608888" y="1700213"/>
          <a:ext cx="744537" cy="1008062"/>
        </p:xfrm>
        <a:graphic>
          <a:graphicData uri="http://schemas.openxmlformats.org/presentationml/2006/ole">
            <p:oleObj spid="_x0000_s20491" name="公式" r:id="rId5" imgW="228960" imgH="304560" progId="Equation.3">
              <p:embed/>
            </p:oleObj>
          </a:graphicData>
        </a:graphic>
      </p:graphicFrame>
      <p:graphicFrame>
        <p:nvGraphicFramePr>
          <p:cNvPr id="20492" name="Object 16"/>
          <p:cNvGraphicFramePr>
            <a:graphicFrameLocks noChangeAspect="1"/>
          </p:cNvGraphicFramePr>
          <p:nvPr/>
        </p:nvGraphicFramePr>
        <p:xfrm>
          <a:off x="3779838" y="4076700"/>
          <a:ext cx="692150" cy="936625"/>
        </p:xfrm>
        <a:graphic>
          <a:graphicData uri="http://schemas.openxmlformats.org/presentationml/2006/ole">
            <p:oleObj spid="_x0000_s20492" name="公式" r:id="rId6" imgW="228960" imgH="304560" progId="Equation.3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1751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/>
      <p:bldP spid="175114" grpId="0" animBg="1"/>
      <p:bldP spid="175115" grpId="0" animBg="1"/>
      <p:bldP spid="175116" grpId="0" animBg="1"/>
      <p:bldP spid="175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549275"/>
            <a:ext cx="854075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</a:t>
            </a:r>
            <a:r>
              <a:rPr lang="en-US" altLang="zh-CN" sz="2800" smtClean="0"/>
              <a:t>The </a:t>
            </a:r>
            <a:r>
              <a:rPr lang="en-US" altLang="zh-CN" sz="2800" i="1" u="sng" smtClean="0">
                <a:solidFill>
                  <a:srgbClr val="FF0066"/>
                </a:solidFill>
              </a:rPr>
              <a:t>maximum force of static friction</a:t>
            </a:r>
            <a:r>
              <a:rPr lang="en-US" altLang="zh-CN" sz="2800" smtClean="0"/>
              <a:t>        between any pair of dry unlubricated surface follows these two empirical laws 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(1) It is approximately </a:t>
            </a:r>
            <a:r>
              <a:rPr lang="en-US" altLang="zh-CN" sz="2800" u="sng" smtClean="0"/>
              <a:t>independent of the area</a:t>
            </a:r>
            <a:r>
              <a:rPr lang="en-US" altLang="zh-CN" sz="2800" smtClean="0"/>
              <a:t> of contact  surfaces.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(2) It is </a:t>
            </a:r>
            <a:r>
              <a:rPr lang="en-US" altLang="zh-CN" sz="2800" u="sng" smtClean="0"/>
              <a:t>proportional to the normal force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                                                            (5-7)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where </a:t>
            </a:r>
            <a:r>
              <a:rPr lang="en-US" altLang="zh-CN" sz="2800" i="1" smtClean="0">
                <a:solidFill>
                  <a:srgbClr val="000000"/>
                </a:solidFill>
              </a:rPr>
              <a:t>N   </a:t>
            </a:r>
            <a:r>
              <a:rPr lang="en-US" altLang="zh-CN" sz="2800" smtClean="0"/>
              <a:t> the magnitude of the normal force,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           the coefficient of static friction,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           the maximum force of static friction.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2416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401763" y="3779838"/>
          <a:ext cx="658812" cy="792162"/>
        </p:xfrm>
        <a:graphic>
          <a:graphicData uri="http://schemas.openxmlformats.org/presentationml/2006/ole">
            <p:oleObj spid="_x0000_s21508" name="Equation" r:id="rId3" imgW="190500" imgH="228600" progId="Equation.3">
              <p:embed/>
            </p:oleObj>
          </a:graphicData>
        </a:graphic>
      </p:graphicFrame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2389188" y="2844800"/>
          <a:ext cx="2160587" cy="644525"/>
        </p:xfrm>
        <a:graphic>
          <a:graphicData uri="http://schemas.openxmlformats.org/presentationml/2006/ole">
            <p:oleObj spid="_x0000_s21509" name="Equation" r:id="rId4" imgW="761669" imgH="228501" progId="">
              <p:embed/>
            </p:oleObj>
          </a:graphicData>
        </a:graphic>
      </p:graphicFrame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1" name="Object 8"/>
          <p:cNvGraphicFramePr>
            <a:graphicFrameLocks noChangeAspect="1"/>
          </p:cNvGraphicFramePr>
          <p:nvPr/>
        </p:nvGraphicFramePr>
        <p:xfrm>
          <a:off x="1393825" y="4341813"/>
          <a:ext cx="904875" cy="615950"/>
        </p:xfrm>
        <a:graphic>
          <a:graphicData uri="http://schemas.openxmlformats.org/presentationml/2006/ole">
            <p:oleObj spid="_x0000_s21511" name="Equation" r:id="rId5" imgW="330200" imgH="228600" progId="">
              <p:embed/>
            </p:oleObj>
          </a:graphicData>
        </a:graphic>
      </p:graphicFrame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0" y="2514600"/>
            <a:ext cx="2857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>
                <a:cs typeface="Times New Roman" pitchFamily="18" charset="0"/>
              </a:rPr>
              <a:t> </a:t>
            </a:r>
            <a:endParaRPr lang="en-US" altLang="zh-CN">
              <a:cs typeface="Times New Roman" pitchFamily="18" charset="0"/>
            </a:endParaRPr>
          </a:p>
        </p:txBody>
      </p:sp>
      <p:graphicFrame>
        <p:nvGraphicFramePr>
          <p:cNvPr id="21514" name="Object 13"/>
          <p:cNvGraphicFramePr>
            <a:graphicFrameLocks noChangeAspect="1"/>
          </p:cNvGraphicFramePr>
          <p:nvPr/>
        </p:nvGraphicFramePr>
        <p:xfrm>
          <a:off x="4953000" y="406400"/>
          <a:ext cx="904875" cy="615950"/>
        </p:xfrm>
        <a:graphic>
          <a:graphicData uri="http://schemas.openxmlformats.org/presentationml/2006/ole">
            <p:oleObj spid="_x0000_s21514" name="Equation" r:id="rId6" imgW="330200" imgH="228600" progId="">
              <p:embed/>
            </p:oleObj>
          </a:graphicData>
        </a:graphic>
      </p:graphicFrame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2843213" y="5880100"/>
          <a:ext cx="1763712" cy="644525"/>
        </p:xfrm>
        <a:graphic>
          <a:graphicData uri="http://schemas.openxmlformats.org/presentationml/2006/ole">
            <p:oleObj spid="_x0000_s21515" name="Equation" r:id="rId7" imgW="622030" imgH="228501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908050"/>
            <a:ext cx="8842375" cy="4724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3600" smtClean="0"/>
              <a:t> 2)The force of kinetic friction</a:t>
            </a:r>
            <a:r>
              <a:rPr lang="en-US" altLang="zh-CN" smtClean="0"/>
              <a:t>                                                  (5-8)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where      is the coefficient of kinetic friction. 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0" y="254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2" name="Object 8"/>
          <p:cNvGraphicFramePr>
            <a:graphicFrameLocks noChangeAspect="1"/>
          </p:cNvGraphicFramePr>
          <p:nvPr/>
        </p:nvGraphicFramePr>
        <p:xfrm>
          <a:off x="2987675" y="2133600"/>
          <a:ext cx="1584325" cy="558800"/>
        </p:xfrm>
        <a:graphic>
          <a:graphicData uri="http://schemas.openxmlformats.org/presentationml/2006/ole">
            <p:oleObj spid="_x0000_s22532" name="公式" r:id="rId3" imgW="647700" imgH="228600" progId="Equation.3">
              <p:embed/>
            </p:oleObj>
          </a:graphicData>
        </a:graphic>
      </p:graphicFrame>
      <p:sp>
        <p:nvSpPr>
          <p:cNvPr id="22533" name="Rectangle 11"/>
          <p:cNvSpPr>
            <a:spLocks noChangeArrowheads="1"/>
          </p:cNvSpPr>
          <p:nvPr/>
        </p:nvSpPr>
        <p:spPr bwMode="auto">
          <a:xfrm>
            <a:off x="0" y="2560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4" name="Rectangle 13"/>
          <p:cNvSpPr>
            <a:spLocks noChangeArrowheads="1"/>
          </p:cNvSpPr>
          <p:nvPr/>
        </p:nvSpPr>
        <p:spPr bwMode="auto">
          <a:xfrm>
            <a:off x="0" y="2560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5" name="Rectangle 16"/>
          <p:cNvSpPr>
            <a:spLocks noChangeArrowheads="1"/>
          </p:cNvSpPr>
          <p:nvPr/>
        </p:nvSpPr>
        <p:spPr bwMode="auto">
          <a:xfrm>
            <a:off x="0" y="2560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6" name="Object 22"/>
          <p:cNvGraphicFramePr>
            <a:graphicFrameLocks noChangeAspect="1"/>
          </p:cNvGraphicFramePr>
          <p:nvPr/>
        </p:nvGraphicFramePr>
        <p:xfrm>
          <a:off x="1182688" y="1760538"/>
          <a:ext cx="461962" cy="519112"/>
        </p:xfrm>
        <a:graphic>
          <a:graphicData uri="http://schemas.openxmlformats.org/presentationml/2006/ole">
            <p:oleObj spid="_x0000_s22536" name="公式" r:id="rId4" imgW="203112" imgH="228501" progId="Equation.3">
              <p:embed/>
            </p:oleObj>
          </a:graphicData>
        </a:graphic>
      </p:graphicFrame>
      <p:grpSp>
        <p:nvGrpSpPr>
          <p:cNvPr id="99354" name="Group 26"/>
          <p:cNvGrpSpPr>
            <a:grpSpLocks/>
          </p:cNvGrpSpPr>
          <p:nvPr/>
        </p:nvGrpSpPr>
        <p:grpSpPr bwMode="auto">
          <a:xfrm>
            <a:off x="600075" y="3459163"/>
            <a:ext cx="8435975" cy="1554162"/>
            <a:chOff x="446" y="2704"/>
            <a:chExt cx="5314" cy="979"/>
          </a:xfrm>
        </p:grpSpPr>
        <p:graphicFrame>
          <p:nvGraphicFramePr>
            <p:cNvPr id="22538" name="Object 10"/>
            <p:cNvGraphicFramePr>
              <a:graphicFrameLocks noChangeAspect="1"/>
            </p:cNvGraphicFramePr>
            <p:nvPr/>
          </p:nvGraphicFramePr>
          <p:xfrm>
            <a:off x="3651" y="3067"/>
            <a:ext cx="318" cy="318"/>
          </p:xfrm>
          <a:graphic>
            <a:graphicData uri="http://schemas.openxmlformats.org/presentationml/2006/ole">
              <p:oleObj spid="_x0000_s22538" name="公式" r:id="rId5" imgW="203112" imgH="228501" progId="Equation.3">
                <p:embed/>
              </p:oleObj>
            </a:graphicData>
          </a:graphic>
        </p:graphicFrame>
        <p:graphicFrame>
          <p:nvGraphicFramePr>
            <p:cNvPr id="22539" name="Object 12"/>
            <p:cNvGraphicFramePr>
              <a:graphicFrameLocks noChangeAspect="1"/>
            </p:cNvGraphicFramePr>
            <p:nvPr/>
          </p:nvGraphicFramePr>
          <p:xfrm>
            <a:off x="4513" y="2704"/>
            <a:ext cx="1104" cy="421"/>
          </p:xfrm>
          <a:graphic>
            <a:graphicData uri="http://schemas.openxmlformats.org/presentationml/2006/ole">
              <p:oleObj spid="_x0000_s22539" name="公式" r:id="rId6" imgW="533169" imgH="228501" progId="Equation.3">
                <p:embed/>
              </p:oleObj>
            </a:graphicData>
          </a:graphic>
        </p:graphicFrame>
        <p:graphicFrame>
          <p:nvGraphicFramePr>
            <p:cNvPr id="22540" name="Object 15"/>
            <p:cNvGraphicFramePr>
              <a:graphicFrameLocks noChangeAspect="1"/>
            </p:cNvGraphicFramePr>
            <p:nvPr/>
          </p:nvGraphicFramePr>
          <p:xfrm>
            <a:off x="2744" y="3022"/>
            <a:ext cx="337" cy="354"/>
          </p:xfrm>
          <a:graphic>
            <a:graphicData uri="http://schemas.openxmlformats.org/presentationml/2006/ole">
              <p:oleObj spid="_x0000_s22540" name="公式" r:id="rId7" imgW="190500" imgH="228600" progId="Equation.3">
                <p:embed/>
              </p:oleObj>
            </a:graphicData>
          </a:graphic>
        </p:graphicFrame>
        <p:sp>
          <p:nvSpPr>
            <p:cNvPr id="99353" name="Rectangle 25"/>
            <p:cNvSpPr>
              <a:spLocks noChangeArrowheads="1"/>
            </p:cNvSpPr>
            <p:nvPr/>
          </p:nvSpPr>
          <p:spPr bwMode="auto">
            <a:xfrm>
              <a:off x="446" y="2704"/>
              <a:ext cx="5314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Usually, for a given pair of surfaces               . The actual value of       and       depend on the nature of both the surfaces in contact.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614" name="Group 118"/>
          <p:cNvGraphicFramePr>
            <a:graphicFrameLocks noGrp="1"/>
          </p:cNvGraphicFramePr>
          <p:nvPr>
            <p:ph sz="half" idx="1"/>
          </p:nvPr>
        </p:nvGraphicFramePr>
        <p:xfrm>
          <a:off x="301625" y="1044575"/>
          <a:ext cx="8447088" cy="5232719"/>
        </p:xfrm>
        <a:graphic>
          <a:graphicData uri="http://schemas.openxmlformats.org/drawingml/2006/table">
            <a:tbl>
              <a:tblPr/>
              <a:tblGrid>
                <a:gridCol w="2947988">
                  <a:extLst>
                    <a:ext uri="{9D8B030D-6E8A-4147-A177-3AD203B41FA5}">
                      <a16:colId xmlns:a16="http://schemas.microsoft.com/office/drawing/2014/main" xmlns="" val="2889054318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xmlns="" val="301427373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xmlns="" val="793390134"/>
                    </a:ext>
                  </a:extLst>
                </a:gridCol>
              </a:tblGrid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Surface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4819685"/>
                  </a:ext>
                </a:extLst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Rubber on dry concrete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1.0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5527902"/>
                  </a:ext>
                </a:extLst>
              </a:tr>
              <a:tr h="706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Glass on glass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0.9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~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8943388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Steel on steel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557464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Wood on wood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0.25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~ 0.5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0.2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0771336"/>
                  </a:ext>
                </a:extLst>
              </a:tr>
              <a:tr h="1381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Waxed wood ski on dry snow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0.004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0047360"/>
                  </a:ext>
                </a:extLst>
              </a:tr>
            </a:tbl>
          </a:graphicData>
        </a:graphic>
      </p:graphicFrame>
      <p:graphicFrame>
        <p:nvGraphicFramePr>
          <p:cNvPr id="23584" name="Object 4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019925" y="260350"/>
          <a:ext cx="484188" cy="581025"/>
        </p:xfrm>
        <a:graphic>
          <a:graphicData uri="http://schemas.openxmlformats.org/presentationml/2006/ole">
            <p:oleObj spid="_x0000_s23584" name="公式" r:id="rId3" imgW="190500" imgH="228600" progId="Equation.3">
              <p:embed/>
            </p:oleObj>
          </a:graphicData>
        </a:graphic>
      </p:graphicFrame>
      <p:graphicFrame>
        <p:nvGraphicFramePr>
          <p:cNvPr id="23585" name="Object 4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165975" y="1136650"/>
          <a:ext cx="500063" cy="561975"/>
        </p:xfrm>
        <a:graphic>
          <a:graphicData uri="http://schemas.openxmlformats.org/presentationml/2006/ole">
            <p:oleObj spid="_x0000_s23585" name="公式" r:id="rId4" imgW="203112" imgH="228501" progId="Equation.3">
              <p:embed/>
            </p:oleObj>
          </a:graphicData>
        </a:graphic>
      </p:graphicFrame>
      <p:sp>
        <p:nvSpPr>
          <p:cNvPr id="106615" name="Rectangle 119"/>
          <p:cNvSpPr>
            <a:spLocks noChangeArrowheads="1"/>
          </p:cNvSpPr>
          <p:nvPr/>
        </p:nvSpPr>
        <p:spPr bwMode="auto">
          <a:xfrm>
            <a:off x="350838" y="260350"/>
            <a:ext cx="861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Table 5-1   some representative values of      and      .</a:t>
            </a:r>
          </a:p>
        </p:txBody>
      </p:sp>
      <p:graphicFrame>
        <p:nvGraphicFramePr>
          <p:cNvPr id="23587" name="Object 120"/>
          <p:cNvGraphicFramePr>
            <a:graphicFrameLocks noChangeAspect="1"/>
          </p:cNvGraphicFramePr>
          <p:nvPr/>
        </p:nvGraphicFramePr>
        <p:xfrm>
          <a:off x="8243888" y="260350"/>
          <a:ext cx="461962" cy="519113"/>
        </p:xfrm>
        <a:graphic>
          <a:graphicData uri="http://schemas.openxmlformats.org/presentationml/2006/ole">
            <p:oleObj spid="_x0000_s23587" name="公式" r:id="rId5" imgW="203112" imgH="228501" progId="Equation.3">
              <p:embed/>
            </p:oleObj>
          </a:graphicData>
        </a:graphic>
      </p:graphicFrame>
      <p:graphicFrame>
        <p:nvGraphicFramePr>
          <p:cNvPr id="23588" name="Object 121"/>
          <p:cNvGraphicFramePr>
            <a:graphicFrameLocks noChangeAspect="1"/>
          </p:cNvGraphicFramePr>
          <p:nvPr/>
        </p:nvGraphicFramePr>
        <p:xfrm>
          <a:off x="4356100" y="1181100"/>
          <a:ext cx="404813" cy="519113"/>
        </p:xfrm>
        <a:graphic>
          <a:graphicData uri="http://schemas.openxmlformats.org/presentationml/2006/ole">
            <p:oleObj spid="_x0000_s23588" name="Equation" r:id="rId6" imgW="177646" imgH="228402" progId="">
              <p:embed/>
            </p:oleObj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Pg152_Newton’s First Law.jpg"/>
          <p:cNvPicPr>
            <a:picLocks noChangeAspect="1"/>
          </p:cNvPicPr>
          <p:nvPr/>
        </p:nvPicPr>
        <p:blipFill>
          <a:blip r:embed="rId3"/>
          <a:srcRect b="6097"/>
          <a:stretch>
            <a:fillRect/>
          </a:stretch>
        </p:blipFill>
        <p:spPr bwMode="auto">
          <a:xfrm>
            <a:off x="271463" y="3194050"/>
            <a:ext cx="860107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r>
              <a:rPr lang="en-US" smtClean="0"/>
              <a:t>Newton</a:t>
            </a:r>
            <a:r>
              <a:rPr lang="fr-FR" altLang="ja-JP" smtClean="0">
                <a:cs typeface="HGｺﾞｼｯｸM"/>
              </a:rPr>
              <a:t>'</a:t>
            </a:r>
            <a:r>
              <a:rPr lang="en-US" smtClean="0"/>
              <a:t>s Laws of Motion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Objects don</a:t>
            </a:r>
            <a:r>
              <a:rPr lang="fr-FR" altLang="ja-JP" smtClean="0">
                <a:cs typeface="HG創英ﾌﾟﾚｾﾞﾝｽEB"/>
              </a:rPr>
              <a:t>'</a:t>
            </a:r>
            <a:r>
              <a:rPr lang="en-US" smtClean="0"/>
              <a:t>t start or stop moving on their own.</a:t>
            </a:r>
          </a:p>
          <a:p>
            <a:r>
              <a:rPr lang="en-US" smtClean="0"/>
              <a:t>This observation is the essence of Newton</a:t>
            </a:r>
            <a:r>
              <a:rPr lang="fr-FR" altLang="ja-JP" smtClean="0">
                <a:cs typeface="HG創英ﾌﾟﾚｾﾞﾝｽEB"/>
              </a:rPr>
              <a:t>'</a:t>
            </a:r>
            <a:r>
              <a:rPr lang="en-US" smtClean="0"/>
              <a:t>s first law of motion: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4581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GB" smtClean="0">
                <a:latin typeface="Arial" pitchFamily="34" charset="0"/>
              </a:rPr>
              <a:t>© 2014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Particles in Equilibrium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the acceleration of an object that can be modeled as a particle is zero, the object is said to be in </a:t>
            </a:r>
            <a:r>
              <a:rPr lang="en-US" altLang="en-US" b="1" smtClean="0"/>
              <a:t>equilibrium</a:t>
            </a:r>
          </a:p>
          <a:p>
            <a:pPr lvl="1" eaLnBrk="1" hangingPunct="1"/>
            <a:r>
              <a:rPr lang="en-US" altLang="en-US" smtClean="0"/>
              <a:t>The model is the </a:t>
            </a:r>
            <a:r>
              <a:rPr lang="en-US" altLang="en-US" i="1" smtClean="0"/>
              <a:t>particle in equilibrium model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Mathematically, the net force acting on the object is zero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606675" y="4748213"/>
          <a:ext cx="3778250" cy="1300162"/>
        </p:xfrm>
        <a:graphic>
          <a:graphicData uri="http://schemas.openxmlformats.org/presentationml/2006/ole">
            <p:oleObj spid="_x0000_s26628" name="Equation" r:id="rId3" imgW="2046600" imgH="685440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Inertial Frames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reference frame that moves with constant velocity relative to an inertial frame is itself an inertial frame</a:t>
            </a:r>
          </a:p>
          <a:p>
            <a:pPr eaLnBrk="1" hangingPunct="1"/>
            <a:r>
              <a:rPr lang="en-US" altLang="en-US" smtClean="0"/>
              <a:t>A reference frame that moves with constant velocity relative to the distant stars is the best approximation of an inertial frame</a:t>
            </a:r>
          </a:p>
          <a:p>
            <a:pPr lvl="1" eaLnBrk="1" hangingPunct="1"/>
            <a:r>
              <a:rPr lang="en-US" altLang="en-US" sz="2200" smtClean="0"/>
              <a:t>We can consider the Earth to be such an inertial frame, although it has a small centripetal acceleration associated with its motion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Sir Isaac Newton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1642 – 1727</a:t>
            </a:r>
          </a:p>
          <a:p>
            <a:pPr eaLnBrk="1" hangingPunct="1"/>
            <a:r>
              <a:rPr lang="en-US" altLang="en-US" smtClean="0"/>
              <a:t>Formulated basic laws of mechanics</a:t>
            </a:r>
          </a:p>
          <a:p>
            <a:pPr eaLnBrk="1" hangingPunct="1"/>
            <a:r>
              <a:rPr lang="en-US" altLang="en-US" smtClean="0"/>
              <a:t>Discovered Law of Universal Gravitation</a:t>
            </a:r>
          </a:p>
          <a:p>
            <a:pPr eaLnBrk="1" hangingPunct="1"/>
            <a:r>
              <a:rPr lang="en-US" altLang="en-US" smtClean="0"/>
              <a:t>Invented form of calculus</a:t>
            </a:r>
          </a:p>
          <a:p>
            <a:pPr eaLnBrk="1" hangingPunct="1"/>
            <a:r>
              <a:rPr lang="en-US" altLang="en-US" smtClean="0"/>
              <a:t>Many observations dealing with light and optics</a:t>
            </a:r>
          </a:p>
        </p:txBody>
      </p:sp>
      <p:pic>
        <p:nvPicPr>
          <p:cNvPr id="9220" name="Picture 10" descr="05p1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92688" y="1719263"/>
            <a:ext cx="3349625" cy="4411662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Pg155_Newton’s Second Law (for a single force).jpg"/>
          <p:cNvPicPr>
            <a:picLocks noChangeAspect="1"/>
          </p:cNvPicPr>
          <p:nvPr/>
        </p:nvPicPr>
        <p:blipFill>
          <a:blip r:embed="rId3"/>
          <a:srcRect b="6061"/>
          <a:stretch>
            <a:fillRect/>
          </a:stretch>
        </p:blipFill>
        <p:spPr bwMode="auto">
          <a:xfrm>
            <a:off x="271463" y="3124200"/>
            <a:ext cx="860107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r>
              <a:rPr lang="en-US" smtClean="0"/>
              <a:t>Newton</a:t>
            </a:r>
            <a:r>
              <a:rPr lang="fr-FR" altLang="ja-JP" smtClean="0">
                <a:cs typeface="HGｺﾞｼｯｸM"/>
              </a:rPr>
              <a:t>'</a:t>
            </a:r>
            <a:r>
              <a:rPr lang="en-US" smtClean="0"/>
              <a:t>s Laws of Motion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Rearranging the equation yields a form of Newton</a:t>
            </a:r>
            <a:r>
              <a:rPr lang="fr-FR" altLang="ja-JP" smtClean="0">
                <a:cs typeface="HG創英ﾌﾟﾚｾﾞﾝｽEB"/>
              </a:rPr>
              <a:t>'</a:t>
            </a:r>
            <a:r>
              <a:rPr lang="en-US" smtClean="0"/>
              <a:t>s second law that is perhaps best known, </a:t>
            </a:r>
            <a:r>
              <a:rPr lang="en-US" i="1" smtClean="0"/>
              <a:t>F</a:t>
            </a:r>
            <a:r>
              <a:rPr lang="en-US" smtClean="0"/>
              <a:t> equals </a:t>
            </a:r>
            <a:r>
              <a:rPr lang="en-US" i="1" smtClean="0"/>
              <a:t>m</a:t>
            </a:r>
            <a:r>
              <a:rPr lang="en-US" smtClean="0"/>
              <a:t> times </a:t>
            </a:r>
            <a:r>
              <a:rPr lang="en-US" i="1" smtClean="0"/>
              <a:t>a</a:t>
            </a:r>
            <a:r>
              <a:rPr lang="en-US" smtClean="0"/>
              <a:t>: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8677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GB" smtClean="0">
                <a:latin typeface="Arial" pitchFamily="34" charset="0"/>
              </a:rPr>
              <a:t>© 2014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r>
              <a:rPr lang="en-US" smtClean="0"/>
              <a:t>Newton</a:t>
            </a:r>
            <a:r>
              <a:rPr lang="fr-FR" altLang="ja-JP" smtClean="0">
                <a:cs typeface="HGｺﾞｼｯｸM"/>
              </a:rPr>
              <a:t>'</a:t>
            </a:r>
            <a:r>
              <a:rPr lang="en-US" smtClean="0"/>
              <a:t>s Laws of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second law also applies to situations in </a:t>
            </a:r>
            <a:r>
              <a:rPr lang="en-US" dirty="0" smtClean="0"/>
              <a:t>which several </a:t>
            </a:r>
            <a:r>
              <a:rPr lang="en-US" dirty="0"/>
              <a:t>forces are acting </a:t>
            </a:r>
            <a:r>
              <a:rPr lang="en-US" dirty="0" smtClean="0"/>
              <a:t>on an </a:t>
            </a:r>
            <a:r>
              <a:rPr lang="en-US" dirty="0"/>
              <a:t>object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/>
              <a:t>When several forces act </a:t>
            </a:r>
            <a:r>
              <a:rPr lang="en-US" dirty="0" smtClean="0"/>
              <a:t>on an </a:t>
            </a:r>
            <a:r>
              <a:rPr lang="en-US" dirty="0"/>
              <a:t>object, the </a:t>
            </a:r>
            <a:r>
              <a:rPr lang="en-US" i="1" dirty="0"/>
              <a:t>F</a:t>
            </a:r>
            <a:r>
              <a:rPr lang="en-US" dirty="0"/>
              <a:t> in </a:t>
            </a:r>
            <a:r>
              <a:rPr lang="en-US" dirty="0" smtClean="0"/>
              <a:t>the equation </a:t>
            </a:r>
            <a:r>
              <a:rPr lang="en-US" i="1" dirty="0" smtClean="0"/>
              <a:t>F </a:t>
            </a:r>
            <a:r>
              <a:rPr lang="en-US" dirty="0" smtClean="0"/>
              <a:t>= </a:t>
            </a:r>
            <a:r>
              <a:rPr lang="en-US" i="1" dirty="0" smtClean="0"/>
              <a:t>ma</a:t>
            </a:r>
            <a:r>
              <a:rPr lang="en-US" dirty="0" smtClean="0"/>
              <a:t> </a:t>
            </a:r>
            <a:r>
              <a:rPr lang="en-US" dirty="0"/>
              <a:t>is replaced </a:t>
            </a:r>
            <a:r>
              <a:rPr lang="en-US" dirty="0" smtClean="0"/>
              <a:t>with </a:t>
            </a:r>
            <a:r>
              <a:rPr lang="en-US" dirty="0"/>
              <a:t>the sum of </a:t>
            </a:r>
            <a:r>
              <a:rPr lang="en-US" dirty="0" smtClean="0"/>
              <a:t>the force </a:t>
            </a:r>
            <a:r>
              <a:rPr lang="en-US" dirty="0"/>
              <a:t>vectors:</a:t>
            </a:r>
          </a:p>
          <a:p>
            <a:pPr marL="0" indent="0" algn="ctr">
              <a:buFont typeface="Wingdings 2" pitchFamily="18" charset="2"/>
              <a:buNone/>
              <a:defRPr/>
            </a:pPr>
            <a:r>
              <a:rPr lang="en-US" dirty="0" smtClean="0"/>
              <a:t>sum of </a:t>
            </a:r>
            <a:r>
              <a:rPr lang="en-US" dirty="0"/>
              <a:t>force </a:t>
            </a:r>
            <a:r>
              <a:rPr lang="en-US" dirty="0" smtClean="0"/>
              <a:t>vectors			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 smtClean="0"/>
              <a:t>notation	 is </a:t>
            </a:r>
            <a:r>
              <a:rPr lang="en-US" dirty="0"/>
              <a:t>read </a:t>
            </a:r>
            <a:r>
              <a:rPr lang="en-US" dirty="0" smtClean="0"/>
              <a:t>"sum </a:t>
            </a:r>
            <a:r>
              <a:rPr lang="en-US" dirty="0"/>
              <a:t>of the forces</a:t>
            </a:r>
            <a:r>
              <a:rPr lang="en-US" dirty="0" smtClean="0"/>
              <a:t>."</a:t>
            </a:r>
            <a:endParaRPr lang="en-US" dirty="0"/>
          </a:p>
        </p:txBody>
      </p:sp>
      <p:sp>
        <p:nvSpPr>
          <p:cNvPr id="30724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GB" smtClean="0">
                <a:latin typeface="Arial" pitchFamily="34" charset="0"/>
              </a:rPr>
              <a:t>© 2014 Pearson Education, Inc.</a:t>
            </a:r>
          </a:p>
        </p:txBody>
      </p:sp>
      <p:pic>
        <p:nvPicPr>
          <p:cNvPr id="30725" name="Picture 7" descr="Pg156_second law also applies to net force_01.jpg"/>
          <p:cNvPicPr>
            <a:picLocks noChangeAspect="1"/>
          </p:cNvPicPr>
          <p:nvPr/>
        </p:nvPicPr>
        <p:blipFill>
          <a:blip r:embed="rId3"/>
          <a:srcRect b="9259"/>
          <a:stretch>
            <a:fillRect/>
          </a:stretch>
        </p:blipFill>
        <p:spPr bwMode="auto">
          <a:xfrm>
            <a:off x="5445125" y="3533775"/>
            <a:ext cx="18716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8" descr="Pg156_second law also applies to net force_02.jpg"/>
          <p:cNvPicPr>
            <a:picLocks noChangeAspect="1"/>
          </p:cNvPicPr>
          <p:nvPr/>
        </p:nvPicPr>
        <p:blipFill>
          <a:blip r:embed="rId4"/>
          <a:srcRect b="3084"/>
          <a:stretch>
            <a:fillRect/>
          </a:stretch>
        </p:blipFill>
        <p:spPr bwMode="auto">
          <a:xfrm>
            <a:off x="2776538" y="4570413"/>
            <a:ext cx="447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About Newton’s Second Law</a:t>
            </a:r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914400" y="1676400"/>
          <a:ext cx="690563" cy="579438"/>
        </p:xfrm>
        <a:graphic>
          <a:graphicData uri="http://schemas.openxmlformats.org/presentationml/2006/ole">
            <p:oleObj spid="_x0000_s32771" name="Equation" r:id="rId3" imgW="317087" imgH="266353" progId="">
              <p:embed/>
            </p:oleObj>
          </a:graphicData>
        </a:graphic>
      </p:graphicFrame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9263"/>
            <a:ext cx="8229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Symbol" pitchFamily="18" charset="2"/>
              </a:rPr>
              <a:t>    </a:t>
            </a:r>
            <a:r>
              <a:rPr lang="en-US" altLang="en-US" smtClean="0"/>
              <a:t>  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 is the net force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This is the vector sum of all the forces acting on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Newton’s Second Law can be expressed in terms of components: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Symbol" pitchFamily="18" charset="2"/>
              </a:rPr>
              <a:t>S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x</a:t>
            </a:r>
            <a:r>
              <a:rPr lang="en-US" altLang="en-US" i="1" smtClean="0"/>
              <a:t> </a:t>
            </a:r>
            <a:r>
              <a:rPr lang="en-US" altLang="en-US" smtClean="0"/>
              <a:t>=</a:t>
            </a:r>
            <a:r>
              <a:rPr lang="en-US" altLang="en-US" i="1" smtClean="0"/>
              <a:t> m a</a:t>
            </a:r>
            <a:r>
              <a:rPr lang="en-US" altLang="en-US" i="1" baseline="-25000" smtClean="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Symbol" pitchFamily="18" charset="2"/>
              </a:rPr>
              <a:t>S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y</a:t>
            </a:r>
            <a:r>
              <a:rPr lang="en-US" altLang="en-US" smtClean="0"/>
              <a:t> = </a:t>
            </a:r>
            <a:r>
              <a:rPr lang="en-US" altLang="en-US" i="1" smtClean="0"/>
              <a:t>m a</a:t>
            </a:r>
            <a:r>
              <a:rPr lang="en-US" altLang="en-US" i="1" baseline="-25000" smtClean="0"/>
              <a:t>y</a:t>
            </a:r>
            <a:endParaRPr lang="en-US" altLang="en-US" i="1" smtClean="0">
              <a:latin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Symbol" pitchFamily="18" charset="2"/>
              </a:rPr>
              <a:t>S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z</a:t>
            </a:r>
            <a:r>
              <a:rPr lang="en-US" altLang="en-US" smtClean="0"/>
              <a:t> = </a:t>
            </a:r>
            <a:r>
              <a:rPr lang="en-US" altLang="en-US" i="1" smtClean="0"/>
              <a:t>m a</a:t>
            </a:r>
            <a:r>
              <a:rPr lang="en-US" altLang="en-US" i="1" baseline="-25000" smtClean="0"/>
              <a:t>z</a:t>
            </a:r>
            <a:endParaRPr lang="en-US" altLang="en-US" i="1" smtClean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unit of force used is the newton (N).</a:t>
            </a:r>
          </a:p>
          <a:p>
            <a:r>
              <a:rPr lang="en-US" smtClean="0"/>
              <a:t>A newton is defined as the force required to give a mass of 1 kilogram an acceleration of 1 m/s</a:t>
            </a:r>
            <a:r>
              <a:rPr lang="en-US" baseline="30000" smtClean="0"/>
              <a:t>2</a:t>
            </a:r>
            <a:r>
              <a:rPr lang="en-US" smtClean="0"/>
              <a:t> .</a:t>
            </a:r>
          </a:p>
          <a:p>
            <a:r>
              <a:rPr lang="en-US" smtClean="0"/>
              <a:t>A newton is roughly equivalent to a quarter of a pound.</a:t>
            </a:r>
          </a:p>
          <a:p>
            <a:r>
              <a:rPr lang="en-US" smtClean="0"/>
              <a:t>The table below gives the magnitudes of some common forces.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r>
              <a:rPr lang="en-US" smtClean="0"/>
              <a:t>Newton</a:t>
            </a:r>
            <a:r>
              <a:rPr lang="fr-FR" altLang="ja-JP" smtClean="0">
                <a:cs typeface="HGｺﾞｼｯｸM"/>
              </a:rPr>
              <a:t>'</a:t>
            </a:r>
            <a:r>
              <a:rPr lang="en-US" smtClean="0"/>
              <a:t>s Laws of Motion</a:t>
            </a:r>
          </a:p>
        </p:txBody>
      </p:sp>
      <p:sp>
        <p:nvSpPr>
          <p:cNvPr id="33796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GB" smtClean="0">
                <a:latin typeface="Arial" pitchFamily="34" charset="0"/>
              </a:rPr>
              <a:t>© 2014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Inertia and Mass</a:t>
            </a: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3352800" y="4495800"/>
          <a:ext cx="1557338" cy="677863"/>
        </p:xfrm>
        <a:graphic>
          <a:graphicData uri="http://schemas.openxmlformats.org/presentationml/2006/ole">
            <p:oleObj spid="_x0000_s35843" name="Equation" r:id="rId3" imgW="876300" imgH="381000" progId="">
              <p:embed/>
            </p:oleObj>
          </a:graphicData>
        </a:graphic>
      </p:graphicFrame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9263"/>
            <a:ext cx="8229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tendency of an object to resist any attempt to change its velocity is called </a:t>
            </a:r>
            <a:r>
              <a:rPr lang="en-US" altLang="en-US" b="1" i="1" smtClean="0"/>
              <a:t>inertia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i="1" smtClean="0"/>
              <a:t>Mass</a:t>
            </a:r>
            <a:r>
              <a:rPr lang="en-US" altLang="en-US" smtClean="0"/>
              <a:t> is that property of an object that specifies how much resistance an object exhibits to changes in its velocity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Masses can be defined in terms of the accelerations produced by a given force acting on them: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z="2200" smtClean="0"/>
          </a:p>
          <a:p>
            <a:pPr lvl="1" eaLnBrk="1" hangingPunct="1">
              <a:lnSpc>
                <a:spcPct val="90000"/>
              </a:lnSpc>
            </a:pPr>
            <a:endParaRPr lang="en-US" altLang="en-US" sz="2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The magnitude of the acceleration acting on an object is inversely proportional to its mass.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About Mass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52563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Mass is an inherent property of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Mass is independent of the object’s surroundings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Mass is independent of the method used to measure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Mass is a scalar quantity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SI unit of mass is kg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About Weight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Because it is dependent on </a:t>
            </a:r>
            <a:r>
              <a:rPr lang="en-US" altLang="en-US" i="1" smtClean="0"/>
              <a:t>g</a:t>
            </a:r>
            <a:r>
              <a:rPr lang="en-US" altLang="en-US" smtClean="0"/>
              <a:t>, the weight varies with location</a:t>
            </a:r>
          </a:p>
          <a:p>
            <a:pPr lvl="1" eaLnBrk="1" hangingPunct="1"/>
            <a:r>
              <a:rPr lang="en-US" altLang="en-US" i="1" smtClean="0"/>
              <a:t>g</a:t>
            </a:r>
            <a:r>
              <a:rPr lang="en-US" altLang="en-US" smtClean="0"/>
              <a:t>, and therefore the weight, is less at higher altitudes</a:t>
            </a:r>
          </a:p>
          <a:p>
            <a:pPr lvl="1" eaLnBrk="1" hangingPunct="1"/>
            <a:r>
              <a:rPr lang="en-US" altLang="en-US" smtClean="0"/>
              <a:t>This can be extended to other planets, but the value of g varies from planet to planet, so the object’s weight will vary from planet to planet</a:t>
            </a:r>
          </a:p>
          <a:p>
            <a:pPr eaLnBrk="1" hangingPunct="1"/>
            <a:r>
              <a:rPr lang="en-US" altLang="en-US" smtClean="0"/>
              <a:t>Weight is not an inherent property of the object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r>
              <a:rPr lang="en-US" smtClean="0"/>
              <a:t>Newton</a:t>
            </a:r>
            <a:r>
              <a:rPr lang="fr-FR" altLang="ja-JP" smtClean="0">
                <a:cs typeface="HGｺﾞｼｯｸM"/>
              </a:rPr>
              <a:t>'</a:t>
            </a:r>
            <a:r>
              <a:rPr lang="en-US" smtClean="0"/>
              <a:t>s Laws of Motion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According to Newton</a:t>
            </a:r>
            <a:r>
              <a:rPr lang="fr-FR" altLang="ja-JP" smtClean="0">
                <a:cs typeface="HG創英ﾌﾟﾚｾﾞﾝｽEB"/>
              </a:rPr>
              <a:t>'</a:t>
            </a:r>
            <a:r>
              <a:rPr lang="en-US" smtClean="0"/>
              <a:t>s third law: </a:t>
            </a:r>
          </a:p>
          <a:p>
            <a:pPr lvl="1"/>
            <a:r>
              <a:rPr lang="en-US" smtClean="0"/>
              <a:t>Forces always come in pairs. That is, there are no isolated forces in the universe.</a:t>
            </a:r>
          </a:p>
          <a:p>
            <a:pPr lvl="1"/>
            <a:r>
              <a:rPr lang="en-US" smtClean="0"/>
              <a:t>The forces in a pair are equal in magnitude and opposite in direction.</a:t>
            </a:r>
          </a:p>
          <a:p>
            <a:pPr lvl="1"/>
            <a:r>
              <a:rPr lang="en-US" smtClean="0"/>
              <a:t>The forces in a pair act on different objects.</a:t>
            </a:r>
          </a:p>
          <a:p>
            <a:r>
              <a:rPr lang="en-US" smtClean="0"/>
              <a:t>The third law is commonly stated in an abbreviated form: For every action, there is an equal and opposite reaction.</a:t>
            </a:r>
          </a:p>
        </p:txBody>
      </p:sp>
      <p:sp>
        <p:nvSpPr>
          <p:cNvPr id="38916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GB" smtClean="0">
                <a:latin typeface="Arial" pitchFamily="34" charset="0"/>
              </a:rPr>
              <a:t>© 2014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 descr="05_05_Figure.jpg"/>
          <p:cNvPicPr>
            <a:picLocks noChangeAspect="1"/>
          </p:cNvPicPr>
          <p:nvPr/>
        </p:nvPicPr>
        <p:blipFill>
          <a:blip r:embed="rId3"/>
          <a:srcRect b="2803"/>
          <a:stretch>
            <a:fillRect/>
          </a:stretch>
        </p:blipFill>
        <p:spPr bwMode="auto">
          <a:xfrm>
            <a:off x="6242050" y="565150"/>
            <a:ext cx="2608263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r>
              <a:rPr lang="en-US" smtClean="0"/>
              <a:t>Newton</a:t>
            </a:r>
            <a:r>
              <a:rPr lang="fr-FR" altLang="ja-JP" smtClean="0">
                <a:cs typeface="HGｺﾞｼｯｸM"/>
              </a:rPr>
              <a:t>'</a:t>
            </a:r>
            <a:r>
              <a:rPr lang="en-US" smtClean="0"/>
              <a:t>s Laws of Motion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5125" y="1141413"/>
            <a:ext cx="5895975" cy="5106987"/>
          </a:xfrm>
        </p:spPr>
        <p:txBody>
          <a:bodyPr/>
          <a:lstStyle/>
          <a:p>
            <a:r>
              <a:rPr lang="en-US" smtClean="0"/>
              <a:t>The figure below shows some examples of action-reaction pairs.</a:t>
            </a:r>
          </a:p>
          <a:p>
            <a:r>
              <a:rPr lang="en-US" smtClean="0"/>
              <a:t>Note that in the three examples in the figure, the paired action-reaction forces act on different objects. As a result, </a:t>
            </a:r>
            <a:r>
              <a:rPr lang="en-US" i="1" smtClean="0"/>
              <a:t>the two forces do not cancel</a:t>
            </a:r>
            <a:r>
              <a:rPr lang="en-US" smtClean="0"/>
              <a:t>.</a:t>
            </a:r>
          </a:p>
        </p:txBody>
      </p:sp>
      <p:sp>
        <p:nvSpPr>
          <p:cNvPr id="40965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GB" smtClean="0">
                <a:latin typeface="Arial" pitchFamily="34" charset="0"/>
              </a:rPr>
              <a:t>© 2014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05_07_Figure.jpg"/>
          <p:cNvPicPr>
            <a:picLocks noChangeAspect="1"/>
          </p:cNvPicPr>
          <p:nvPr/>
        </p:nvPicPr>
        <p:blipFill>
          <a:blip r:embed="rId3"/>
          <a:srcRect b="3508"/>
          <a:stretch>
            <a:fillRect/>
          </a:stretch>
        </p:blipFill>
        <p:spPr bwMode="auto">
          <a:xfrm>
            <a:off x="2416175" y="3963988"/>
            <a:ext cx="4854575" cy="279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r>
              <a:rPr lang="en-US" smtClean="0"/>
              <a:t>Applying Newton</a:t>
            </a:r>
            <a:r>
              <a:rPr lang="fr-FR" altLang="ja-JP" smtClean="0">
                <a:cs typeface="HGｺﾞｼｯｸM"/>
              </a:rPr>
              <a:t>'</a:t>
            </a:r>
            <a:r>
              <a:rPr lang="en-US" smtClean="0"/>
              <a:t>s Laws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5125" y="1141413"/>
            <a:ext cx="8524875" cy="5106987"/>
          </a:xfrm>
        </p:spPr>
        <p:txBody>
          <a:bodyPr/>
          <a:lstStyle/>
          <a:p>
            <a:r>
              <a:rPr lang="en-US" smtClean="0"/>
              <a:t>Free-body diagrams are useful in applying Newton</a:t>
            </a:r>
            <a:r>
              <a:rPr lang="fr-FR" altLang="ja-JP" smtClean="0">
                <a:cs typeface="HG創英ﾌﾟﾚｾﾞﾝｽEB"/>
              </a:rPr>
              <a:t>'</a:t>
            </a:r>
            <a:r>
              <a:rPr lang="en-US" smtClean="0"/>
              <a:t>s laws.</a:t>
            </a:r>
          </a:p>
          <a:p>
            <a:r>
              <a:rPr lang="en-US" smtClean="0"/>
              <a:t>A free-body diagram is a drawing that shows all the forces acting on an object.</a:t>
            </a:r>
          </a:p>
          <a:p>
            <a:r>
              <a:rPr lang="en-US" smtClean="0"/>
              <a:t>To simply a real-life situation, in a free-body diagram the object is often represented as a point.</a:t>
            </a:r>
          </a:p>
        </p:txBody>
      </p:sp>
      <p:sp>
        <p:nvSpPr>
          <p:cNvPr id="43013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GB" smtClean="0">
                <a:latin typeface="Arial" pitchFamily="34" charset="0"/>
              </a:rPr>
              <a:t>© 2014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Forces are what cause any change in the velocity of an object</a:t>
            </a:r>
          </a:p>
          <a:p>
            <a:pPr lvl="1" eaLnBrk="1" hangingPunct="1"/>
            <a:r>
              <a:rPr lang="en-US" altLang="en-US" smtClean="0"/>
              <a:t>Newton’s definition</a:t>
            </a:r>
          </a:p>
          <a:p>
            <a:pPr lvl="1" eaLnBrk="1" hangingPunct="1"/>
            <a:r>
              <a:rPr lang="en-US" altLang="en-US" smtClean="0"/>
              <a:t>A force is that which causes an acceleration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of Newton’s law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Problems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/>
          <a:srcRect t="15434" r="62328" b="45981"/>
          <a:stretch>
            <a:fillRect/>
          </a:stretch>
        </p:blipFill>
        <p:spPr bwMode="auto">
          <a:xfrm>
            <a:off x="381000" y="10668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" pitchFamily="18" charset="0"/>
              </a:rPr>
              <a:t>Derive the Angle of Repose relation: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286000" y="2286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" pitchFamily="18" charset="0"/>
              </a:rPr>
              <a:t>Maximum angle block remains at rest: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41338" y="2590800"/>
          <a:ext cx="3643312" cy="520700"/>
        </p:xfrm>
        <a:graphic>
          <a:graphicData uri="http://schemas.openxmlformats.org/presentationml/2006/ole">
            <p:oleObj spid="_x0000_s49157" name="Equation" r:id="rId5" imgW="1777229" imgH="253890" progId="Equation.3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528638" y="3200400"/>
          <a:ext cx="3279775" cy="520700"/>
        </p:xfrm>
        <a:graphic>
          <a:graphicData uri="http://schemas.openxmlformats.org/presentationml/2006/ole">
            <p:oleObj spid="_x0000_s49158" name="Equation" r:id="rId6" imgW="1600200" imgH="254000" progId="Equation.3">
              <p:embed/>
            </p:oleObj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821238" y="2590800"/>
          <a:ext cx="2992437" cy="493713"/>
        </p:xfrm>
        <a:graphic>
          <a:graphicData uri="http://schemas.openxmlformats.org/presentationml/2006/ole">
            <p:oleObj spid="_x0000_s49159" name="Equation" r:id="rId7" imgW="1459866" imgH="241195" progId="Equation.3">
              <p:embed/>
            </p:oleObj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000750" y="3124200"/>
          <a:ext cx="1847850" cy="493713"/>
        </p:xfrm>
        <a:graphic>
          <a:graphicData uri="http://schemas.openxmlformats.org/presentationml/2006/ole">
            <p:oleObj spid="_x0000_s49160" name="Equation" r:id="rId8" imgW="901309" imgH="241195" progId="Equation.3">
              <p:embed/>
            </p:oleObj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2743200" y="3933825"/>
          <a:ext cx="2809875" cy="1298575"/>
        </p:xfrm>
        <a:graphic>
          <a:graphicData uri="http://schemas.openxmlformats.org/presentationml/2006/ole">
            <p:oleObj spid="_x0000_s49161" name="Equation" r:id="rId9" imgW="1371600" imgH="6350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Pulleys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string </a:t>
            </a:r>
            <a:r>
              <a:rPr lang="en-US" i="1" dirty="0" smtClean="0"/>
              <a:t>and the pulley are both </a:t>
            </a:r>
            <a:r>
              <a:rPr lang="en-US" i="1" dirty="0" err="1" smtClean="0"/>
              <a:t>massless</a:t>
            </a:r>
            <a:r>
              <a:rPr lang="en-US" i="1" dirty="0" smtClean="0"/>
              <a:t>, </a:t>
            </a:r>
          </a:p>
          <a:p>
            <a:r>
              <a:rPr lang="en-US" dirty="0" smtClean="0"/>
              <a:t> There is no friction where the pulley turns on its axle</a:t>
            </a:r>
          </a:p>
          <a:p>
            <a:r>
              <a:rPr lang="en-US" b="1" dirty="0" smtClean="0"/>
              <a:t>Working with ropes and pulleys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massless</a:t>
            </a:r>
            <a:r>
              <a:rPr lang="en-US" dirty="0" smtClean="0"/>
              <a:t> ropes or strings and </a:t>
            </a:r>
            <a:r>
              <a:rPr lang="en-US" dirty="0" err="1" smtClean="0"/>
              <a:t>massless</a:t>
            </a:r>
            <a:r>
              <a:rPr lang="en-US" dirty="0" smtClean="0"/>
              <a:t>, frictionless pulleys:</a:t>
            </a:r>
          </a:p>
          <a:p>
            <a:r>
              <a:rPr lang="en-US" dirty="0" smtClean="0"/>
              <a:t>If a force pulls on one end of a rope, the tension in the rope equals the magnitude of the pulling force.</a:t>
            </a:r>
          </a:p>
          <a:p>
            <a:r>
              <a:rPr lang="en-US" dirty="0" smtClean="0"/>
              <a:t>If two objects are connected by a rope, the tension is the same at both ends.</a:t>
            </a:r>
          </a:p>
          <a:p>
            <a:r>
              <a:rPr lang="en-US" dirty="0" smtClean="0"/>
              <a:t> If the rope passes over a pulley, the tension in the rope is unaffected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32835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447800"/>
            <a:ext cx="3276600" cy="379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152400"/>
            <a:ext cx="487680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133600"/>
            <a:ext cx="3429000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2590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" pitchFamily="18" charset="0"/>
              </a:rPr>
              <a:t>Q. Atwood with Friction. m1=1kg m2=2kg. Kinetic friction = 0.5.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733800" y="3657600"/>
          <a:ext cx="5105400" cy="627063"/>
        </p:xfrm>
        <a:graphic>
          <a:graphicData uri="http://schemas.openxmlformats.org/presentationml/2006/ole">
            <p:oleObj spid="_x0000_s50181" name="Equation" r:id="rId6" imgW="2070100" imgH="2540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066800" y="5105400"/>
          <a:ext cx="6934200" cy="1082675"/>
        </p:xfrm>
        <a:graphic>
          <a:graphicData uri="http://schemas.openxmlformats.org/presentationml/2006/ole">
            <p:oleObj spid="_x0000_s50182" name="Equation" r:id="rId7" imgW="2768600" imgH="4318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213" y="855663"/>
            <a:ext cx="8535987" cy="51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52400"/>
            <a:ext cx="4191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Q.Modified Atwood Machine with friction.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28600" y="1295400"/>
          <a:ext cx="4030663" cy="514350"/>
        </p:xfrm>
        <a:graphic>
          <a:graphicData uri="http://schemas.openxmlformats.org/presentationml/2006/ole">
            <p:oleObj spid="_x0000_s86018" name="Equation" r:id="rId5" imgW="1993900" imgH="254000" progId="Equation.3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533400" y="2438400"/>
          <a:ext cx="6084888" cy="950913"/>
        </p:xfrm>
        <a:graphic>
          <a:graphicData uri="http://schemas.openxmlformats.org/presentationml/2006/ole">
            <p:oleObj spid="_x0000_s86019" name="Equation" r:id="rId6" imgW="3009900" imgH="469900" progId="Equation.3">
              <p:embed/>
            </p:oleObj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457200" y="3581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Let m1 = 2kg, m2 = 3kg, </a:t>
            </a:r>
            <a:r>
              <a:rPr lang="en-US" altLang="en-US" sz="240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= 30°, sliding friction coeff. 0.44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881188" y="5124450"/>
          <a:ext cx="4672012" cy="514350"/>
        </p:xfrm>
        <a:graphic>
          <a:graphicData uri="http://schemas.openxmlformats.org/presentationml/2006/ole">
            <p:oleObj spid="_x0000_s86020" name="Equation" r:id="rId7" imgW="2311400" imgH="254000" progId="Equation.3">
              <p:embed/>
            </p:oleObj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2614613" y="5708650"/>
          <a:ext cx="2849562" cy="360363"/>
        </p:xfrm>
        <a:graphic>
          <a:graphicData uri="http://schemas.openxmlformats.org/presentationml/2006/ole">
            <p:oleObj spid="_x0000_s86021" name="Equation" r:id="rId8" imgW="1409088" imgH="177723" progId="Equation.3">
              <p:embed/>
            </p:oleObj>
          </a:graphicData>
        </a:graphic>
      </p:graphicFrame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09600" y="7620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Objects are in CW motion.</a:t>
            </a:r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1390650" y="1897063"/>
          <a:ext cx="3028950" cy="465137"/>
        </p:xfrm>
        <a:graphic>
          <a:graphicData uri="http://schemas.openxmlformats.org/presentationml/2006/ole">
            <p:oleObj spid="_x0000_s86022" name="Equation" r:id="rId9" imgW="1498600" imgH="228600" progId="Equation.3">
              <p:embed/>
            </p:oleObj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865188" y="4191000"/>
          <a:ext cx="7135812" cy="796925"/>
        </p:xfrm>
        <a:graphic>
          <a:graphicData uri="http://schemas.openxmlformats.org/presentationml/2006/ole">
            <p:oleObj spid="_x0000_s86023" name="Equation" r:id="rId10" imgW="3530600" imgH="3937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990600" y="609600"/>
            <a:ext cx="697357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Figure 5-60 shows a box of dirty money (mass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 3.0 kg)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 a frictionless plane inclined at angle   1   30 . The box is con-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nected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via a cord of negligible mass to a box of laundered money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(mass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  2.0 kg) on a frictionless plane inclined at angle</a:t>
            </a:r>
            <a:r>
              <a:rPr kumimoji="0" lang="az-Cyrl-AZ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Ѳ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=60 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pulley is frictionless and has negligible mass. What is the ten-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 the cord?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429000"/>
            <a:ext cx="5257800" cy="2507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43000"/>
            <a:ext cx="8572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5791200"/>
            <a:ext cx="3886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152400" y="2286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Fig. 5-61, a tin of antioxidants (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 1.0 kg) on 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</a:p>
          <a:p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tionless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inclined surface is con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nected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a tin of corned beef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2.0 kg). The pulley 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massless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frictionless. An upward force of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magnitude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6.0 N acts on the corned beef tin, which has a down-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ward acceleration of 5.5 m/s2. What are (a) the tension in the connecting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cord and (b) angle b?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667000"/>
            <a:ext cx="3352800" cy="411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 of Forces</a:t>
            </a:r>
          </a:p>
        </p:txBody>
      </p:sp>
      <p:pic>
        <p:nvPicPr>
          <p:cNvPr id="11267" name="Picture 11" descr="05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05600" y="1219200"/>
            <a:ext cx="1230313" cy="4937125"/>
          </a:xfrm>
        </p:spPr>
      </p:pic>
      <p:sp>
        <p:nvSpPr>
          <p:cNvPr id="1126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752600"/>
            <a:ext cx="5486400" cy="327660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Contact forces involve physical contact between two objects</a:t>
            </a:r>
          </a:p>
          <a:p>
            <a:pPr lvl="1" eaLnBrk="1" hangingPunct="1"/>
            <a:r>
              <a:rPr lang="en-US" altLang="en-US" sz="2000" smtClean="0"/>
              <a:t>Examples a, b, c</a:t>
            </a:r>
          </a:p>
          <a:p>
            <a:pPr eaLnBrk="1" hangingPunct="1"/>
            <a:r>
              <a:rPr lang="en-US" altLang="en-US" sz="2200" smtClean="0"/>
              <a:t>Field forces act through empty space</a:t>
            </a:r>
          </a:p>
          <a:p>
            <a:pPr lvl="1" eaLnBrk="1" hangingPunct="1"/>
            <a:r>
              <a:rPr lang="en-US" altLang="en-US" sz="2000" smtClean="0"/>
              <a:t>No physical contact is required</a:t>
            </a:r>
          </a:p>
          <a:p>
            <a:pPr lvl="1" eaLnBrk="1" hangingPunct="1"/>
            <a:r>
              <a:rPr lang="en-US" altLang="en-US" sz="2000" smtClean="0"/>
              <a:t>Examples d, e, f</a:t>
            </a:r>
          </a:p>
          <a:p>
            <a:pPr eaLnBrk="1" hangingPunct="1"/>
            <a:endParaRPr lang="en-US" altLang="en-US" sz="20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9152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00400"/>
            <a:ext cx="80010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743200"/>
            <a:ext cx="2219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5029200"/>
            <a:ext cx="6610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67000"/>
            <a:ext cx="3790950" cy="280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09600" y="381000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force of 10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nitude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12 N is applied to a FedEx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box of mass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  1.0 kg. The force is directed up a plane tilted by </a:t>
            </a:r>
            <a:r>
              <a:rPr kumimoji="0" lang="az-Cyrl-AZ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Ѳ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=37 . The box is connected by a cord to a UPS box of mass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 3.0 kg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pulley are frictionless, and the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 the floor. The floor, plane,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masses of the pulley and cord are negligible. What is the tension in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cord?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1000"/>
            <a:ext cx="28765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524000"/>
            <a:ext cx="2809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209800"/>
            <a:ext cx="4933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3962400"/>
            <a:ext cx="3505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1" y="0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Figure 5-56 shows a box of mass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  1.0 kg on 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tionless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plane inclined at angle u  30 . It is connected by a cord of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negligible mass to a box of mass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3.0 kg on a horizontal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tionless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surface. The pulley is frictionless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massless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(a) If the magnitude of horizontal force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2.3 N, what is the tension in the: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connecting cord? (b) What is the largest value the magnitude of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may have without the cord becoming slack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656603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"/>
            <a:ext cx="62293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819400"/>
            <a:ext cx="22383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819400"/>
            <a:ext cx="1962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733800"/>
            <a:ext cx="80676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4953000"/>
            <a:ext cx="8229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09107"/>
            <a:ext cx="7162799" cy="560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838199"/>
            <a:ext cx="2743200" cy="59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752600"/>
            <a:ext cx="3023616" cy="54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5938" y="2819400"/>
            <a:ext cx="4830526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10960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49339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276600"/>
            <a:ext cx="13430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810000"/>
            <a:ext cx="1152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71925" y="3219450"/>
            <a:ext cx="1200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4800600"/>
            <a:ext cx="56959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0025" y="381000"/>
            <a:ext cx="41239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Q. Three boxes are pushed by force F with v &gt; 0 along a horizontal surface with </a:t>
            </a:r>
            <a:r>
              <a:rPr lang="en-US" altLang="en-US" sz="2400">
                <a:latin typeface="Symbol" pitchFamily="18" charset="2"/>
                <a:cs typeface="Times New Roman" pitchFamily="18" charset="0"/>
              </a:rPr>
              <a:t>m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= 0.291.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29000" y="914400"/>
            <a:ext cx="5334000" cy="1524000"/>
            <a:chOff x="1152" y="816"/>
            <a:chExt cx="3360" cy="960"/>
          </a:xfrm>
        </p:grpSpPr>
        <p:sp>
          <p:nvSpPr>
            <p:cNvPr id="48146" name="Line 4"/>
            <p:cNvSpPr>
              <a:spLocks noChangeShapeType="1"/>
            </p:cNvSpPr>
            <p:nvPr/>
          </p:nvSpPr>
          <p:spPr bwMode="auto">
            <a:xfrm>
              <a:off x="1152" y="17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Rectangle 5"/>
            <p:cNvSpPr>
              <a:spLocks noChangeArrowheads="1"/>
            </p:cNvSpPr>
            <p:nvPr/>
          </p:nvSpPr>
          <p:spPr bwMode="auto">
            <a:xfrm>
              <a:off x="2688" y="1104"/>
              <a:ext cx="81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Rectangle 6"/>
            <p:cNvSpPr>
              <a:spLocks noChangeArrowheads="1"/>
            </p:cNvSpPr>
            <p:nvPr/>
          </p:nvSpPr>
          <p:spPr bwMode="auto">
            <a:xfrm>
              <a:off x="2064" y="1248"/>
              <a:ext cx="62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Rectangle 7"/>
            <p:cNvSpPr>
              <a:spLocks noChangeArrowheads="1"/>
            </p:cNvSpPr>
            <p:nvPr/>
          </p:nvSpPr>
          <p:spPr bwMode="auto">
            <a:xfrm>
              <a:off x="3504" y="1392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Line 8"/>
            <p:cNvSpPr>
              <a:spLocks noChangeShapeType="1"/>
            </p:cNvSpPr>
            <p:nvPr/>
          </p:nvSpPr>
          <p:spPr bwMode="auto">
            <a:xfrm>
              <a:off x="1488" y="1536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Text Box 9"/>
            <p:cNvSpPr txBox="1">
              <a:spLocks noChangeArrowheads="1"/>
            </p:cNvSpPr>
            <p:nvPr/>
          </p:nvSpPr>
          <p:spPr bwMode="auto">
            <a:xfrm>
              <a:off x="1248" y="124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itchFamily="18" charset="0"/>
                  <a:cs typeface="Times New Roman" pitchFamily="18" charset="0"/>
                </a:rPr>
                <a:t>F=26N</a:t>
              </a:r>
            </a:p>
          </p:txBody>
        </p:sp>
        <p:sp>
          <p:nvSpPr>
            <p:cNvPr id="48152" name="Text Box 10"/>
            <p:cNvSpPr txBox="1">
              <a:spLocks noChangeArrowheads="1"/>
            </p:cNvSpPr>
            <p:nvPr/>
          </p:nvSpPr>
          <p:spPr bwMode="auto">
            <a:xfrm>
              <a:off x="2208" y="96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itchFamily="18" charset="0"/>
                  <a:cs typeface="Times New Roman" pitchFamily="18" charset="0"/>
                </a:rPr>
                <a:t>3kg</a:t>
              </a:r>
            </a:p>
          </p:txBody>
        </p:sp>
        <p:sp>
          <p:nvSpPr>
            <p:cNvPr id="48153" name="Text Box 11"/>
            <p:cNvSpPr txBox="1">
              <a:spLocks noChangeArrowheads="1"/>
            </p:cNvSpPr>
            <p:nvPr/>
          </p:nvSpPr>
          <p:spPr bwMode="auto">
            <a:xfrm>
              <a:off x="2832" y="816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itchFamily="18" charset="0"/>
                  <a:cs typeface="Times New Roman" pitchFamily="18" charset="0"/>
                </a:rPr>
                <a:t>5kg</a:t>
              </a:r>
            </a:p>
          </p:txBody>
        </p:sp>
        <p:sp>
          <p:nvSpPr>
            <p:cNvPr id="48154" name="Text Box 12"/>
            <p:cNvSpPr txBox="1">
              <a:spLocks noChangeArrowheads="1"/>
            </p:cNvSpPr>
            <p:nvPr/>
          </p:nvSpPr>
          <p:spPr bwMode="auto">
            <a:xfrm>
              <a:off x="3552" y="110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itchFamily="18" charset="0"/>
                  <a:cs typeface="Times New Roman" pitchFamily="18" charset="0"/>
                </a:rPr>
                <a:t>2kg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33400" y="1066800"/>
            <a:ext cx="2757488" cy="1838325"/>
            <a:chOff x="1584" y="2640"/>
            <a:chExt cx="1737" cy="1158"/>
          </a:xfrm>
        </p:grpSpPr>
        <p:sp>
          <p:nvSpPr>
            <p:cNvPr id="48138" name="Line 14"/>
            <p:cNvSpPr>
              <a:spLocks noChangeShapeType="1"/>
            </p:cNvSpPr>
            <p:nvPr/>
          </p:nvSpPr>
          <p:spPr bwMode="auto">
            <a:xfrm>
              <a:off x="2448" y="3264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Line 15"/>
            <p:cNvSpPr>
              <a:spLocks noChangeShapeType="1"/>
            </p:cNvSpPr>
            <p:nvPr/>
          </p:nvSpPr>
          <p:spPr bwMode="auto">
            <a:xfrm>
              <a:off x="2448" y="3264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Line 16"/>
            <p:cNvSpPr>
              <a:spLocks noChangeShapeType="1"/>
            </p:cNvSpPr>
            <p:nvPr/>
          </p:nvSpPr>
          <p:spPr bwMode="auto">
            <a:xfrm flipV="1">
              <a:off x="2448" y="273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Line 17"/>
            <p:cNvSpPr>
              <a:spLocks noChangeShapeType="1"/>
            </p:cNvSpPr>
            <p:nvPr/>
          </p:nvSpPr>
          <p:spPr bwMode="auto">
            <a:xfrm flipH="1">
              <a:off x="1824" y="3264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Text Box 18"/>
            <p:cNvSpPr txBox="1">
              <a:spLocks noChangeArrowheads="1"/>
            </p:cNvSpPr>
            <p:nvPr/>
          </p:nvSpPr>
          <p:spPr bwMode="auto">
            <a:xfrm>
              <a:off x="1584" y="307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en-US" sz="2400" baseline="-25000"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graphicFrame>
          <p:nvGraphicFramePr>
            <p:cNvPr id="48143" name="Object 19"/>
            <p:cNvGraphicFramePr>
              <a:graphicFrameLocks noChangeAspect="1"/>
            </p:cNvGraphicFramePr>
            <p:nvPr/>
          </p:nvGraphicFramePr>
          <p:xfrm>
            <a:off x="2544" y="2640"/>
            <a:ext cx="282" cy="297"/>
          </p:xfrm>
          <a:graphic>
            <a:graphicData uri="http://schemas.openxmlformats.org/presentationml/2006/ole">
              <p:oleObj spid="_x0000_s89094" name="Equation" r:id="rId4" imgW="215806" imgH="228501" progId="Equation.3">
                <p:embed/>
              </p:oleObj>
            </a:graphicData>
          </a:graphic>
        </p:graphicFrame>
        <p:graphicFrame>
          <p:nvGraphicFramePr>
            <p:cNvPr id="48144" name="Object 20"/>
            <p:cNvGraphicFramePr>
              <a:graphicFrameLocks noChangeAspect="1"/>
            </p:cNvGraphicFramePr>
            <p:nvPr/>
          </p:nvGraphicFramePr>
          <p:xfrm>
            <a:off x="3105" y="3161"/>
            <a:ext cx="216" cy="215"/>
          </p:xfrm>
          <a:graphic>
            <a:graphicData uri="http://schemas.openxmlformats.org/presentationml/2006/ole">
              <p:oleObj spid="_x0000_s89095" name="Equation" r:id="rId5" imgW="164885" imgH="164885" progId="Equation.3">
                <p:embed/>
              </p:oleObj>
            </a:graphicData>
          </a:graphic>
        </p:graphicFrame>
        <p:graphicFrame>
          <p:nvGraphicFramePr>
            <p:cNvPr id="48145" name="Object 21"/>
            <p:cNvGraphicFramePr>
              <a:graphicFrameLocks noChangeAspect="1"/>
            </p:cNvGraphicFramePr>
            <p:nvPr/>
          </p:nvGraphicFramePr>
          <p:xfrm>
            <a:off x="2600" y="3616"/>
            <a:ext cx="199" cy="182"/>
          </p:xfrm>
          <a:graphic>
            <a:graphicData uri="http://schemas.openxmlformats.org/presentationml/2006/ole">
              <p:oleObj spid="_x0000_s89096" name="Equation" r:id="rId6" imgW="152334" imgH="139639" progId="Equation.3">
                <p:embed/>
              </p:oleObj>
            </a:graphicData>
          </a:graphic>
        </p:graphicFrame>
      </p:grpSp>
      <p:graphicFrame>
        <p:nvGraphicFramePr>
          <p:cNvPr id="48133" name="Object 22"/>
          <p:cNvGraphicFramePr>
            <a:graphicFrameLocks noChangeAspect="1"/>
          </p:cNvGraphicFramePr>
          <p:nvPr/>
        </p:nvGraphicFramePr>
        <p:xfrm>
          <a:off x="823913" y="3886200"/>
          <a:ext cx="4754562" cy="587375"/>
        </p:xfrm>
        <a:graphic>
          <a:graphicData uri="http://schemas.openxmlformats.org/presentationml/2006/ole">
            <p:oleObj spid="_x0000_s89090" name="Equation" r:id="rId7" imgW="2057400" imgH="254000" progId="Equation.3">
              <p:embed/>
            </p:oleObj>
          </a:graphicData>
        </a:graphic>
      </p:graphicFrame>
      <p:graphicFrame>
        <p:nvGraphicFramePr>
          <p:cNvPr id="48134" name="Object 23"/>
          <p:cNvGraphicFramePr>
            <a:graphicFrameLocks noChangeAspect="1"/>
          </p:cNvGraphicFramePr>
          <p:nvPr/>
        </p:nvGraphicFramePr>
        <p:xfrm>
          <a:off x="914400" y="3124200"/>
          <a:ext cx="2933700" cy="587375"/>
        </p:xfrm>
        <a:graphic>
          <a:graphicData uri="http://schemas.openxmlformats.org/presentationml/2006/ole">
            <p:oleObj spid="_x0000_s89091" name="Equation" r:id="rId8" imgW="1269449" imgH="253890" progId="Equation.3">
              <p:embed/>
            </p:oleObj>
          </a:graphicData>
        </a:graphic>
      </p:graphicFrame>
      <p:graphicFrame>
        <p:nvGraphicFramePr>
          <p:cNvPr id="48135" name="Object 24"/>
          <p:cNvGraphicFramePr>
            <a:graphicFrameLocks noChangeAspect="1"/>
          </p:cNvGraphicFramePr>
          <p:nvPr/>
        </p:nvGraphicFramePr>
        <p:xfrm>
          <a:off x="4498975" y="3152775"/>
          <a:ext cx="2317750" cy="528638"/>
        </p:xfrm>
        <a:graphic>
          <a:graphicData uri="http://schemas.openxmlformats.org/presentationml/2006/ole">
            <p:oleObj spid="_x0000_s89092" name="Equation" r:id="rId9" imgW="1002865" imgH="228501" progId="Equation.3">
              <p:embed/>
            </p:oleObj>
          </a:graphicData>
        </a:graphic>
      </p:graphicFrame>
      <p:graphicFrame>
        <p:nvGraphicFramePr>
          <p:cNvPr id="48136" name="Object 25"/>
          <p:cNvGraphicFramePr>
            <a:graphicFrameLocks noChangeAspect="1"/>
          </p:cNvGraphicFramePr>
          <p:nvPr/>
        </p:nvGraphicFramePr>
        <p:xfrm>
          <a:off x="817563" y="4791075"/>
          <a:ext cx="5222875" cy="911225"/>
        </p:xfrm>
        <a:graphic>
          <a:graphicData uri="http://schemas.openxmlformats.org/presentationml/2006/ole">
            <p:oleObj spid="_x0000_s89093" name="Equation" r:id="rId10" imgW="2260600" imgH="393700" progId="Equation.3">
              <p:embed/>
            </p:oleObj>
          </a:graphicData>
        </a:graphic>
      </p:graphicFrame>
      <p:sp>
        <p:nvSpPr>
          <p:cNvPr id="48137" name="FlagCount" hidden="1">
            <a:hlinkClick r:id="rId11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b="1">
                <a:latin typeface="Tahoma" pitchFamily="34" charset="0"/>
              </a:rPr>
              <a:t>0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Fundamental Forces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Gravitational force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Between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Electromagnetic forces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Between electric charges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Nuclear force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Between subatomic particles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Weak forces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Arise in certain radioactive decay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Note: These are all field forces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696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Q. A 3kg box at rest on level surface with </a:t>
            </a:r>
            <a:r>
              <a:rPr lang="en-US" altLang="en-US" sz="2400">
                <a:latin typeface="Symbol" pitchFamily="18" charset="2"/>
                <a:cs typeface="Times New Roman" pitchFamily="18" charset="0"/>
              </a:rPr>
              <a:t>m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= 0.55. What is the largest  F acting 60° below horizontal for which the box remains at rest?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76800" y="1219200"/>
            <a:ext cx="1828800" cy="1219200"/>
            <a:chOff x="624" y="816"/>
            <a:chExt cx="1152" cy="768"/>
          </a:xfrm>
        </p:grpSpPr>
        <p:sp>
          <p:nvSpPr>
            <p:cNvPr id="54301" name="Line 4"/>
            <p:cNvSpPr>
              <a:spLocks noChangeShapeType="1"/>
            </p:cNvSpPr>
            <p:nvPr/>
          </p:nvSpPr>
          <p:spPr bwMode="auto">
            <a:xfrm>
              <a:off x="624" y="158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Rectangle 5"/>
            <p:cNvSpPr>
              <a:spLocks noChangeArrowheads="1"/>
            </p:cNvSpPr>
            <p:nvPr/>
          </p:nvSpPr>
          <p:spPr bwMode="auto">
            <a:xfrm>
              <a:off x="912" y="105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3" name="Line 6"/>
            <p:cNvSpPr>
              <a:spLocks noChangeShapeType="1"/>
            </p:cNvSpPr>
            <p:nvPr/>
          </p:nvSpPr>
          <p:spPr bwMode="auto">
            <a:xfrm>
              <a:off x="1008" y="8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696200" y="1524000"/>
            <a:ext cx="609600" cy="609600"/>
            <a:chOff x="1048" y="2719"/>
            <a:chExt cx="423" cy="401"/>
          </a:xfrm>
        </p:grpSpPr>
        <p:sp>
          <p:nvSpPr>
            <p:cNvPr id="54297" name="Line 8"/>
            <p:cNvSpPr>
              <a:spLocks noChangeShapeType="1"/>
            </p:cNvSpPr>
            <p:nvPr/>
          </p:nvSpPr>
          <p:spPr bwMode="auto">
            <a:xfrm>
              <a:off x="1056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Line 9"/>
            <p:cNvSpPr>
              <a:spLocks noChangeShapeType="1"/>
            </p:cNvSpPr>
            <p:nvPr/>
          </p:nvSpPr>
          <p:spPr bwMode="auto">
            <a:xfrm>
              <a:off x="105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4299" name="Object 10"/>
            <p:cNvGraphicFramePr>
              <a:graphicFrameLocks noChangeAspect="1"/>
            </p:cNvGraphicFramePr>
            <p:nvPr/>
          </p:nvGraphicFramePr>
          <p:xfrm>
            <a:off x="1296" y="2928"/>
            <a:ext cx="175" cy="192"/>
          </p:xfrm>
          <a:graphic>
            <a:graphicData uri="http://schemas.openxmlformats.org/presentationml/2006/ole">
              <p:oleObj spid="_x0000_s79885" name="Equation" r:id="rId4" imgW="126835" imgH="139518" progId="Equation.3">
                <p:embed/>
              </p:oleObj>
            </a:graphicData>
          </a:graphic>
        </p:graphicFrame>
        <p:graphicFrame>
          <p:nvGraphicFramePr>
            <p:cNvPr id="54300" name="Object 11"/>
            <p:cNvGraphicFramePr>
              <a:graphicFrameLocks noChangeAspect="1"/>
            </p:cNvGraphicFramePr>
            <p:nvPr/>
          </p:nvGraphicFramePr>
          <p:xfrm>
            <a:off x="1048" y="2719"/>
            <a:ext cx="192" cy="227"/>
          </p:xfrm>
          <a:graphic>
            <a:graphicData uri="http://schemas.openxmlformats.org/presentationml/2006/ole">
              <p:oleObj spid="_x0000_s79886" name="Equation" r:id="rId5" imgW="139579" imgH="164957" progId="Equation.3">
                <p:embed/>
              </p:oleObj>
            </a:graphicData>
          </a:graphic>
        </p:graphicFrame>
      </p:grp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457200" y="1670050"/>
          <a:ext cx="3594100" cy="539750"/>
        </p:xfrm>
        <a:graphic>
          <a:graphicData uri="http://schemas.openxmlformats.org/presentationml/2006/ole">
            <p:oleObj spid="_x0000_s79874" name="Equation" r:id="rId6" imgW="1688367" imgH="253890" progId="Equation.3">
              <p:embed/>
            </p:oleObj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433388" y="2209800"/>
          <a:ext cx="4160837" cy="539750"/>
        </p:xfrm>
        <a:graphic>
          <a:graphicData uri="http://schemas.openxmlformats.org/presentationml/2006/ole">
            <p:oleObj spid="_x0000_s79875" name="Equation" r:id="rId7" imgW="1954951" imgH="253890" progId="Equation.3">
              <p:embed/>
            </p:oleObj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477000" y="1219200"/>
            <a:ext cx="2209800" cy="2743200"/>
            <a:chOff x="2688" y="2112"/>
            <a:chExt cx="1392" cy="1728"/>
          </a:xfrm>
        </p:grpSpPr>
        <p:sp>
          <p:nvSpPr>
            <p:cNvPr id="54286" name="Line 15"/>
            <p:cNvSpPr>
              <a:spLocks noChangeShapeType="1"/>
            </p:cNvSpPr>
            <p:nvPr/>
          </p:nvSpPr>
          <p:spPr bwMode="auto">
            <a:xfrm>
              <a:off x="3360" y="3072"/>
              <a:ext cx="432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6"/>
            <p:cNvSpPr>
              <a:spLocks noChangeShapeType="1"/>
            </p:cNvSpPr>
            <p:nvPr/>
          </p:nvSpPr>
          <p:spPr bwMode="auto">
            <a:xfrm flipV="1">
              <a:off x="3360" y="2112"/>
              <a:ext cx="0" cy="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4288" name="Object 17"/>
            <p:cNvGraphicFramePr>
              <a:graphicFrameLocks noChangeAspect="1"/>
            </p:cNvGraphicFramePr>
            <p:nvPr/>
          </p:nvGraphicFramePr>
          <p:xfrm>
            <a:off x="2880" y="2400"/>
            <a:ext cx="408" cy="432"/>
          </p:xfrm>
          <a:graphic>
            <a:graphicData uri="http://schemas.openxmlformats.org/presentationml/2006/ole">
              <p:oleObj spid="_x0000_s79881" name="Equation" r:id="rId8" imgW="215806" imgH="228501" progId="Equation.3">
                <p:embed/>
              </p:oleObj>
            </a:graphicData>
          </a:graphic>
        </p:graphicFrame>
        <p:graphicFrame>
          <p:nvGraphicFramePr>
            <p:cNvPr id="54289" name="Object 18"/>
            <p:cNvGraphicFramePr>
              <a:graphicFrameLocks noChangeAspect="1"/>
            </p:cNvGraphicFramePr>
            <p:nvPr/>
          </p:nvGraphicFramePr>
          <p:xfrm>
            <a:off x="3744" y="3276"/>
            <a:ext cx="312" cy="312"/>
          </p:xfrm>
          <a:graphic>
            <a:graphicData uri="http://schemas.openxmlformats.org/presentationml/2006/ole">
              <p:oleObj spid="_x0000_s79882" name="Equation" r:id="rId9" imgW="164885" imgH="164885" progId="Equation.3">
                <p:embed/>
              </p:oleObj>
            </a:graphicData>
          </a:graphic>
        </p:graphicFrame>
        <p:sp>
          <p:nvSpPr>
            <p:cNvPr id="54290" name="Line 19"/>
            <p:cNvSpPr>
              <a:spLocks noChangeShapeType="1"/>
            </p:cNvSpPr>
            <p:nvPr/>
          </p:nvSpPr>
          <p:spPr bwMode="auto">
            <a:xfrm>
              <a:off x="3360" y="30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Freeform 20"/>
            <p:cNvSpPr>
              <a:spLocks/>
            </p:cNvSpPr>
            <p:nvPr/>
          </p:nvSpPr>
          <p:spPr bwMode="auto">
            <a:xfrm>
              <a:off x="3504" y="3072"/>
              <a:ext cx="112" cy="192"/>
            </a:xfrm>
            <a:custGeom>
              <a:avLst/>
              <a:gdLst>
                <a:gd name="T0" fmla="*/ 96 w 112"/>
                <a:gd name="T1" fmla="*/ 0 h 192"/>
                <a:gd name="T2" fmla="*/ 96 w 112"/>
                <a:gd name="T3" fmla="*/ 144 h 192"/>
                <a:gd name="T4" fmla="*/ 0 w 112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192">
                  <a:moveTo>
                    <a:pt x="96" y="0"/>
                  </a:moveTo>
                  <a:cubicBezTo>
                    <a:pt x="104" y="56"/>
                    <a:pt x="112" y="112"/>
                    <a:pt x="96" y="144"/>
                  </a:cubicBezTo>
                  <a:cubicBezTo>
                    <a:pt x="80" y="176"/>
                    <a:pt x="16" y="184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4292" name="Object 21"/>
            <p:cNvGraphicFramePr>
              <a:graphicFrameLocks noChangeAspect="1"/>
            </p:cNvGraphicFramePr>
            <p:nvPr/>
          </p:nvGraphicFramePr>
          <p:xfrm>
            <a:off x="3600" y="3024"/>
            <a:ext cx="336" cy="235"/>
          </p:xfrm>
          <a:graphic>
            <a:graphicData uri="http://schemas.openxmlformats.org/presentationml/2006/ole">
              <p:oleObj spid="_x0000_s79883" name="Equation" r:id="rId10" imgW="253670" imgH="177569" progId="Equation.3">
                <p:embed/>
              </p:oleObj>
            </a:graphicData>
          </a:graphic>
        </p:graphicFrame>
        <p:sp>
          <p:nvSpPr>
            <p:cNvPr id="54293" name="Line 22"/>
            <p:cNvSpPr>
              <a:spLocks noChangeShapeType="1"/>
            </p:cNvSpPr>
            <p:nvPr/>
          </p:nvSpPr>
          <p:spPr bwMode="auto">
            <a:xfrm>
              <a:off x="3360" y="3072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4294" name="Object 23"/>
            <p:cNvGraphicFramePr>
              <a:graphicFrameLocks noChangeAspect="1"/>
            </p:cNvGraphicFramePr>
            <p:nvPr/>
          </p:nvGraphicFramePr>
          <p:xfrm>
            <a:off x="3072" y="3336"/>
            <a:ext cx="288" cy="264"/>
          </p:xfrm>
          <a:graphic>
            <a:graphicData uri="http://schemas.openxmlformats.org/presentationml/2006/ole">
              <p:oleObj spid="_x0000_s79884" name="Equation" r:id="rId11" imgW="152334" imgH="139639" progId="Equation.3">
                <p:embed/>
              </p:oleObj>
            </a:graphicData>
          </a:graphic>
        </p:graphicFrame>
        <p:sp>
          <p:nvSpPr>
            <p:cNvPr id="54295" name="Line 24"/>
            <p:cNvSpPr>
              <a:spLocks noChangeShapeType="1"/>
            </p:cNvSpPr>
            <p:nvPr/>
          </p:nvSpPr>
          <p:spPr bwMode="auto">
            <a:xfrm flipH="1">
              <a:off x="2928" y="307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Text Box 25"/>
            <p:cNvSpPr txBox="1">
              <a:spLocks noChangeArrowheads="1"/>
            </p:cNvSpPr>
            <p:nvPr/>
          </p:nvSpPr>
          <p:spPr bwMode="auto">
            <a:xfrm>
              <a:off x="2688" y="28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itchFamily="18" charset="0"/>
                </a:rPr>
                <a:t>fs</a:t>
              </a:r>
            </a:p>
          </p:txBody>
        </p:sp>
      </p:grpSp>
      <p:graphicFrame>
        <p:nvGraphicFramePr>
          <p:cNvPr id="34842" name="Object 26"/>
          <p:cNvGraphicFramePr>
            <a:graphicFrameLocks noChangeAspect="1"/>
          </p:cNvGraphicFramePr>
          <p:nvPr/>
        </p:nvGraphicFramePr>
        <p:xfrm>
          <a:off x="762000" y="2971800"/>
          <a:ext cx="2162175" cy="485775"/>
        </p:xfrm>
        <a:graphic>
          <a:graphicData uri="http://schemas.openxmlformats.org/presentationml/2006/ole">
            <p:oleObj spid="_x0000_s79876" name="Equation" r:id="rId12" imgW="1016000" imgH="228600" progId="Equation.3">
              <p:embed/>
            </p:oleObj>
          </a:graphicData>
        </a:graphic>
      </p:graphicFrame>
      <p:graphicFrame>
        <p:nvGraphicFramePr>
          <p:cNvPr id="34843" name="Object 27"/>
          <p:cNvGraphicFramePr>
            <a:graphicFrameLocks noChangeAspect="1"/>
          </p:cNvGraphicFramePr>
          <p:nvPr/>
        </p:nvGraphicFramePr>
        <p:xfrm>
          <a:off x="762000" y="3429000"/>
          <a:ext cx="2700338" cy="485775"/>
        </p:xfrm>
        <a:graphic>
          <a:graphicData uri="http://schemas.openxmlformats.org/presentationml/2006/ole">
            <p:oleObj spid="_x0000_s79877" name="Equation" r:id="rId13" imgW="1270000" imgH="228600" progId="Equation.3">
              <p:embed/>
            </p:oleObj>
          </a:graphicData>
        </a:graphic>
      </p:graphicFrame>
      <p:graphicFrame>
        <p:nvGraphicFramePr>
          <p:cNvPr id="34844" name="Object 28"/>
          <p:cNvGraphicFramePr>
            <a:graphicFrameLocks noChangeAspect="1"/>
          </p:cNvGraphicFramePr>
          <p:nvPr/>
        </p:nvGraphicFramePr>
        <p:xfrm>
          <a:off x="838200" y="4267200"/>
          <a:ext cx="3944938" cy="485775"/>
        </p:xfrm>
        <a:graphic>
          <a:graphicData uri="http://schemas.openxmlformats.org/presentationml/2006/ole">
            <p:oleObj spid="_x0000_s79878" name="Equation" r:id="rId14" imgW="1854200" imgH="228600" progId="Equation.3">
              <p:embed/>
            </p:oleObj>
          </a:graphicData>
        </a:graphic>
      </p:graphicFrame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681038" y="4876800"/>
          <a:ext cx="3162300" cy="431800"/>
        </p:xfrm>
        <a:graphic>
          <a:graphicData uri="http://schemas.openxmlformats.org/presentationml/2006/ole">
            <p:oleObj spid="_x0000_s79879" name="Equation" r:id="rId15" imgW="1485900" imgH="203200" progId="Equation.3">
              <p:embed/>
            </p:oleObj>
          </a:graphicData>
        </a:graphic>
      </p:graphicFrame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1635125" y="5513388"/>
          <a:ext cx="1406525" cy="377825"/>
        </p:xfrm>
        <a:graphic>
          <a:graphicData uri="http://schemas.openxmlformats.org/presentationml/2006/ole">
            <p:oleObj spid="_x0000_s79880" name="Equation" r:id="rId16" imgW="660113" imgH="177723" progId="Equation.3">
              <p:embed/>
            </p:oleObj>
          </a:graphicData>
        </a:graphic>
      </p:graphicFrame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733800" y="5486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(60° is close to maximum angle)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Fundamental Forces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Physicists have traditionally identified four basic forces: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(1) </a:t>
            </a:r>
            <a:r>
              <a:rPr lang="en-US" altLang="zh-CN" u="sng" smtClean="0">
                <a:solidFill>
                  <a:srgbClr val="FF6600"/>
                </a:solidFill>
              </a:rPr>
              <a:t>the gravitational force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(2) </a:t>
            </a:r>
            <a:r>
              <a:rPr lang="en-US" altLang="zh-CN" u="sng" smtClean="0">
                <a:solidFill>
                  <a:srgbClr val="FF6600"/>
                </a:solidFill>
              </a:rPr>
              <a:t>the electromagnetic force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(3) </a:t>
            </a:r>
            <a:r>
              <a:rPr lang="en-US" altLang="zh-CN" u="sng" smtClean="0">
                <a:solidFill>
                  <a:srgbClr val="FF6600"/>
                </a:solidFill>
              </a:rPr>
              <a:t>the weak nuclear force</a:t>
            </a:r>
            <a:r>
              <a:rPr lang="en-US" altLang="zh-CN" smtClean="0"/>
              <a:t>, which causes certain radioactive decay processes and certain reactions among the fundamental particles.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(4) </a:t>
            </a:r>
            <a:r>
              <a:rPr lang="en-US" altLang="zh-CN" u="sng" smtClean="0">
                <a:solidFill>
                  <a:srgbClr val="FF6600"/>
                </a:solidFill>
              </a:rPr>
              <a:t>the strong force</a:t>
            </a:r>
            <a:r>
              <a:rPr lang="en-US" altLang="zh-CN" smtClean="0"/>
              <a:t>, which operates among the fundamental particles and is responsible for binding the nucleus together.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ChangeArrowheads="1"/>
          </p:cNvSpPr>
          <p:nvPr/>
        </p:nvSpPr>
        <p:spPr bwMode="auto">
          <a:xfrm>
            <a:off x="1187450" y="1844675"/>
            <a:ext cx="6192838" cy="158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95300" y="765175"/>
            <a:ext cx="8540750" cy="28082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folHlink"/>
                </a:solidFill>
              </a:rPr>
              <a:t>     </a:t>
            </a:r>
            <a:r>
              <a:rPr lang="en-US" altLang="zh-CN" sz="2800" dirty="0">
                <a:solidFill>
                  <a:srgbClr val="FF6600"/>
                </a:solidFill>
              </a:rPr>
              <a:t>Two protons in typical nucleus</a:t>
            </a:r>
            <a:r>
              <a:rPr lang="en-US" altLang="zh-CN" sz="2800" dirty="0"/>
              <a:t>, for example, the relative strength of these forces would be: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   strong (relative strength =   ); 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   electromagnetic(         );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   weak (       );      gravitational (        ).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 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248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3230563" y="2020888"/>
          <a:ext cx="719137" cy="487362"/>
        </p:xfrm>
        <a:graphic>
          <a:graphicData uri="http://schemas.openxmlformats.org/presentationml/2006/ole">
            <p:oleObj spid="_x0000_s15365" name="公式" r:id="rId3" imgW="291973" imgH="203112" progId="Equation.3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803775" y="2555875"/>
          <a:ext cx="792163" cy="476250"/>
        </p:xfrm>
        <a:graphic>
          <a:graphicData uri="http://schemas.openxmlformats.org/presentationml/2006/ole">
            <p:oleObj spid="_x0000_s15366" name="公式" r:id="rId4" imgW="330057" imgH="203112" progId="Equation.3">
              <p:embed/>
            </p:oleObj>
          </a:graphicData>
        </a:graphic>
      </p:graphicFrame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2057400" y="2570163"/>
          <a:ext cx="687388" cy="485775"/>
        </p:xfrm>
        <a:graphic>
          <a:graphicData uri="http://schemas.openxmlformats.org/presentationml/2006/ole">
            <p:oleObj spid="_x0000_s15367" name="公式" r:id="rId5" imgW="279279" imgH="203112" progId="Equation.3">
              <p:embed/>
            </p:oleObj>
          </a:graphicData>
        </a:graphic>
      </p:graphicFrame>
      <p:graphicFrame>
        <p:nvGraphicFramePr>
          <p:cNvPr id="15368" name="Object 10"/>
          <p:cNvGraphicFramePr>
            <a:graphicFrameLocks noChangeAspect="1"/>
          </p:cNvGraphicFramePr>
          <p:nvPr/>
        </p:nvGraphicFramePr>
        <p:xfrm>
          <a:off x="4297363" y="1562100"/>
          <a:ext cx="273050" cy="522288"/>
        </p:xfrm>
        <a:graphic>
          <a:graphicData uri="http://schemas.openxmlformats.org/presentationml/2006/ole">
            <p:oleObj spid="_x0000_s15368" name="公式" r:id="rId6" imgW="88707" imgH="164742" progId="Equation.3">
              <p:embed/>
            </p:oleObj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7380288" y="4914900"/>
          <a:ext cx="431800" cy="1295400"/>
        </p:xfrm>
        <a:graphic>
          <a:graphicData uri="http://schemas.openxmlformats.org/presentationml/2006/ole">
            <p:oleObj spid="_x0000_s15369" name="公式" r:id="rId7" imgW="203400" imgH="279360" progId="Equation.3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About Forces</a:t>
            </a:r>
          </a:p>
        </p:txBody>
      </p:sp>
      <p:pic>
        <p:nvPicPr>
          <p:cNvPr id="16387" name="Picture 10" descr="0502ab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05200" y="1447800"/>
            <a:ext cx="1873250" cy="2514600"/>
          </a:xfrm>
        </p:spPr>
      </p:pic>
      <p:sp>
        <p:nvSpPr>
          <p:cNvPr id="1638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000500"/>
            <a:ext cx="8229600" cy="2552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spring can be used to calibrate the magnitude of a force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Doubling the force causes double the reading on the spring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both forces are applied, the reading is three times the initial reading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877</TotalTime>
  <Words>1959</Words>
  <Application>Microsoft Office PowerPoint</Application>
  <PresentationFormat>On-screen Show (4:3)</PresentationFormat>
  <Paragraphs>217</Paragraphs>
  <Slides>50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Equity</vt:lpstr>
      <vt:lpstr>公式</vt:lpstr>
      <vt:lpstr>Equation</vt:lpstr>
      <vt:lpstr>Newtons laws of motion and its application  </vt:lpstr>
      <vt:lpstr>Sir Isaac Newton</vt:lpstr>
      <vt:lpstr>Force</vt:lpstr>
      <vt:lpstr>Classes of Forces</vt:lpstr>
      <vt:lpstr>Fundamental Forces</vt:lpstr>
      <vt:lpstr>Fundamental Forces</vt:lpstr>
      <vt:lpstr>Slide 7</vt:lpstr>
      <vt:lpstr>Slide 8</vt:lpstr>
      <vt:lpstr>More About Forces</vt:lpstr>
      <vt:lpstr>Tension and normal forces </vt:lpstr>
      <vt:lpstr>Slide 11</vt:lpstr>
      <vt:lpstr>Friction forces</vt:lpstr>
      <vt:lpstr>Slide 13</vt:lpstr>
      <vt:lpstr>Slide 14</vt:lpstr>
      <vt:lpstr>Slide 15</vt:lpstr>
      <vt:lpstr>Slide 16</vt:lpstr>
      <vt:lpstr>Newton's Laws of Motion</vt:lpstr>
      <vt:lpstr>Particles in Equilibrium</vt:lpstr>
      <vt:lpstr>Inertial Frames</vt:lpstr>
      <vt:lpstr>Newton's Laws of Motion</vt:lpstr>
      <vt:lpstr>Newton's Laws of Motion</vt:lpstr>
      <vt:lpstr>More About Newton’s Second Law</vt:lpstr>
      <vt:lpstr>Newton's Laws of Motion</vt:lpstr>
      <vt:lpstr>Inertia and Mass</vt:lpstr>
      <vt:lpstr>More About Mass</vt:lpstr>
      <vt:lpstr>More About Weight</vt:lpstr>
      <vt:lpstr>Newton's Laws of Motion</vt:lpstr>
      <vt:lpstr>Newton's Laws of Motion</vt:lpstr>
      <vt:lpstr>Applying Newton's Laws</vt:lpstr>
      <vt:lpstr>Application of Newton’s law </vt:lpstr>
      <vt:lpstr>Slide 31</vt:lpstr>
      <vt:lpstr>Pulleys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Current User</dc:creator>
  <cp:lastModifiedBy>Administrator</cp:lastModifiedBy>
  <cp:revision>114</cp:revision>
  <dcterms:created xsi:type="dcterms:W3CDTF">2006-09-09T16:32:09Z</dcterms:created>
  <dcterms:modified xsi:type="dcterms:W3CDTF">2019-09-19T10:56:39Z</dcterms:modified>
</cp:coreProperties>
</file>