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31" r:id="rId1"/>
  </p:sldMasterIdLst>
  <p:notesMasterIdLst>
    <p:notesMasterId r:id="rId24"/>
  </p:notesMasterIdLst>
  <p:sldIdLst>
    <p:sldId id="359" r:id="rId2"/>
    <p:sldId id="339" r:id="rId3"/>
    <p:sldId id="340" r:id="rId4"/>
    <p:sldId id="357" r:id="rId5"/>
    <p:sldId id="355" r:id="rId6"/>
    <p:sldId id="361" r:id="rId7"/>
    <p:sldId id="352" r:id="rId8"/>
    <p:sldId id="353" r:id="rId9"/>
    <p:sldId id="356" r:id="rId10"/>
    <p:sldId id="360" r:id="rId11"/>
    <p:sldId id="341" r:id="rId12"/>
    <p:sldId id="354" r:id="rId13"/>
    <p:sldId id="362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2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37126C2-31D7-49AF-B4BF-3CC64A43F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9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colonialis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B3C7E-A15A-4F77-9592-929EEE1315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F42C5-7911-4B5F-98F7-D06A9BB831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B8613-105F-4BCC-AEB0-C479105362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015D9-1E09-4F46-AAF1-6B22932A30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CB8AC-577E-4370-961D-69CA580B2A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CE4B1-411A-4418-A2E9-173DCBBBD5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A67C5-9679-4D74-84C6-6D3B901C0D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6BF7A-1FB0-4593-ACBF-7DEF5AEE96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BF6A9-96DB-4A92-BA6C-9973E77C4C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76DA7-F45F-4AE7-B390-76D46D64765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professional education—formal course work completed by candidates before they begin practicing the profession</a:t>
            </a:r>
          </a:p>
          <a:p>
            <a:r>
              <a:rPr lang="en-US" dirty="0" smtClean="0"/>
              <a:t>Accreditation—a means of assuring that the formal course work meets the standards of the profession </a:t>
            </a:r>
          </a:p>
          <a:p>
            <a:r>
              <a:rPr lang="en-US" dirty="0" smtClean="0"/>
              <a:t>Skills development—activities that provide candidates with the opportunity to gain practical skills needed to practice the profession </a:t>
            </a:r>
          </a:p>
          <a:p>
            <a:r>
              <a:rPr lang="en-US" dirty="0" smtClean="0"/>
              <a:t>Certification—a process by which candidates are evaluated to determine their readiness to enter the profession </a:t>
            </a:r>
          </a:p>
          <a:p>
            <a:r>
              <a:rPr lang="en-US" dirty="0" smtClean="0"/>
              <a:t>Licensing—the process giving candidates the legal right to practice the profession </a:t>
            </a:r>
          </a:p>
          <a:p>
            <a:r>
              <a:rPr lang="en-US" dirty="0" smtClean="0"/>
              <a:t>Professional development—formal course work completed by professionals in order to maintain and develop their knowledge and skills </a:t>
            </a:r>
          </a:p>
          <a:p>
            <a:r>
              <a:rPr lang="en-US" dirty="0" smtClean="0"/>
              <a:t>Code of ethics—a mechanism by which a profession ensures that its members use their knowledge and skills for the benefit of society </a:t>
            </a:r>
          </a:p>
          <a:p>
            <a:r>
              <a:rPr lang="en-US" dirty="0" smtClean="0"/>
              <a:t>Professional society—an organization promoting the welfare of the profession, typically consisting of most, if not all, members of the profession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professional body usually starts by a group of people coming together because of a shared interest in a particular type of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 code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conduct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sets out the standards of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behaviour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that members of the body are expected to follow in their professional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 meaning of HUNTER-GATHERER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 member of a culture in which food is obtained by hunting, fishing, and foraging rather than by agriculture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Capitalism refers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to an economic system where private businesses can have ownership of capital goods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Colonialism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3"/>
              </a:rPr>
              <a:t>defined as “control by one power over a dependent area or people.”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7200E-3ED1-4D1C-AD33-5B852C4011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Millenials</a:t>
            </a:r>
            <a:r>
              <a:rPr lang="en-GB" dirty="0"/>
              <a:t> – generation y</a:t>
            </a:r>
            <a:r>
              <a:rPr lang="en-GB"/>
              <a:t>, between 1980 to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76284-0513-43F1-8695-C4138E8484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7EB788AA-DEED-444C-A3D5-ED8C4CF56A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6465C-AD3D-4E1E-A54F-9B30D7DED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796CB-116F-4941-ADBD-3A8E46B1C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66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DC2D6-E67C-48A4-8928-C5A4ED623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5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AC139-CDE3-46DD-A2F1-784114D2B7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5FD1B-D3FD-4737-912A-FF7FEDC3D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1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3EFDE-157D-44E6-995E-0459A61E21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3B2BC-122D-4D2D-B9AF-37D3B93E53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4A858-6FCA-4E33-9486-84ABFDBBF0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9F7BB-B2BB-49B1-8C10-7E6B7F380C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9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5FD1B-D3FD-4737-912A-FF7FEDC3D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NU-FAST, Islamabad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PI-Fall 2020 (NUCES, Islamabad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5D5FD1B-D3FD-4737-912A-FF7FEDC3D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2" r:id="rId1"/>
    <p:sldLayoutId id="2147485333" r:id="rId2"/>
    <p:sldLayoutId id="2147485334" r:id="rId3"/>
    <p:sldLayoutId id="2147485335" r:id="rId4"/>
    <p:sldLayoutId id="2147485336" r:id="rId5"/>
    <p:sldLayoutId id="2147485337" r:id="rId6"/>
    <p:sldLayoutId id="2147485338" r:id="rId7"/>
    <p:sldLayoutId id="2147485339" r:id="rId8"/>
    <p:sldLayoutId id="2147485340" r:id="rId9"/>
    <p:sldLayoutId id="2147485341" r:id="rId10"/>
    <p:sldLayoutId id="2147485342" r:id="rId11"/>
    <p:sldLayoutId id="214748534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iet.org/" TargetMode="External"/><Relationship Id="rId3" Type="http://schemas.openxmlformats.org/officeDocument/2006/relationships/hyperlink" Target="http://www.aaai.org/" TargetMode="External"/><Relationship Id="rId7" Type="http://schemas.openxmlformats.org/officeDocument/2006/relationships/hyperlink" Target="http://www.ieee.org/" TargetMode="External"/><Relationship Id="rId2" Type="http://schemas.openxmlformats.org/officeDocument/2006/relationships/hyperlink" Target="http://www.acm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mputer.org/" TargetMode="External"/><Relationship Id="rId5" Type="http://schemas.openxmlformats.org/officeDocument/2006/relationships/hyperlink" Target="http://cra.org/" TargetMode="External"/><Relationship Id="rId4" Type="http://schemas.openxmlformats.org/officeDocument/2006/relationships/hyperlink" Target="http://www.awc-hq.org/hom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Job/employment-brand-jobs-SRCH_KO0,16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5183" y="1024178"/>
            <a:ext cx="6033634" cy="21503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Computing Profession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3657600"/>
            <a:ext cx="7696200" cy="1600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Dr. Aftab Maroof</a:t>
            </a:r>
            <a:endParaRPr lang="en-US" sz="2000" b="1" dirty="0"/>
          </a:p>
          <a:p>
            <a:pPr algn="ctr">
              <a:lnSpc>
                <a:spcPct val="80000"/>
              </a:lnSpc>
            </a:pPr>
            <a:r>
              <a:rPr lang="en-US" sz="2400" b="1" dirty="0"/>
              <a:t>NUCES, Islamabad Campus</a:t>
            </a:r>
          </a:p>
          <a:p>
            <a:pPr algn="ctr">
              <a:lnSpc>
                <a:spcPct val="80000"/>
              </a:lnSpc>
            </a:pPr>
            <a:r>
              <a:rPr lang="en-US" sz="1400" b="1" dirty="0"/>
              <a:t>(Lecture Slides Week #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7A7D6B-107D-4C37-9681-A49E4B07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4A858-6FCA-4E33-9486-84ABFDBBF0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5A4528-23A3-4517-B8AF-790EB41DFB8E}"/>
              </a:ext>
            </a:extLst>
          </p:cNvPr>
          <p:cNvSpPr txBox="1"/>
          <p:nvPr/>
        </p:nvSpPr>
        <p:spPr>
          <a:xfrm>
            <a:off x="1283470" y="426716"/>
            <a:ext cx="75557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ACM (Association for Computing Machinery)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“world’s largest educational and scientific computing society;” focused on advancing computing as a science and a profession.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Association for the Advancement of Artificial Intelligence (AAAI)</a:t>
            </a:r>
            <a:r>
              <a:rPr lang="en-US" dirty="0"/>
              <a:t> “nonprofit scientific society devoted to advancing the scientific understanding of the mechanisms underlying thought and intelligent behavior and their embodiment in machines.”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Association for Women in Computing (AWC)</a:t>
            </a:r>
            <a:r>
              <a:rPr lang="en-US" dirty="0"/>
              <a:t> “one of the first professional organizations for women in computing” focused on “promoting the advancement of women in the computing professions.” </a:t>
            </a:r>
            <a:r>
              <a:rPr lang="en-US" b="1" i="1" dirty="0">
                <a:solidFill>
                  <a:srgbClr val="FF3300"/>
                </a:solidFill>
              </a:rPr>
              <a:t>(</a:t>
            </a:r>
            <a:r>
              <a:rPr lang="en-US" b="1" i="1" dirty="0" err="1">
                <a:solidFill>
                  <a:srgbClr val="FF3300"/>
                </a:solidFill>
              </a:rPr>
              <a:t>PWiC</a:t>
            </a:r>
            <a:r>
              <a:rPr lang="en-US" b="1" i="1" dirty="0">
                <a:solidFill>
                  <a:srgbClr val="FF3300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Computing Research Association</a:t>
            </a:r>
            <a:r>
              <a:rPr lang="en-US" dirty="0"/>
              <a:t> focus is “to enhance innovation by joining with industry, government and academia to strengthen research and advanced education in computing”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IEEE Computer Society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“world's leading membership organization dedicated to computer science and technology”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IEEE (Institution of Electrical and Electronics Engineers)</a:t>
            </a:r>
            <a:r>
              <a:rPr lang="en-US" dirty="0"/>
              <a:t> “world’s largest professional association for the advancement of technology” </a:t>
            </a:r>
            <a:r>
              <a:rPr lang="en-US" b="1" dirty="0">
                <a:solidFill>
                  <a:srgbClr val="FF3300"/>
                </a:solidFill>
              </a:rPr>
              <a:t>(</a:t>
            </a:r>
            <a:r>
              <a:rPr lang="en-US" b="1" i="1" dirty="0" err="1">
                <a:solidFill>
                  <a:srgbClr val="FF3300"/>
                </a:solidFill>
              </a:rPr>
              <a:t>WiE</a:t>
            </a:r>
            <a:r>
              <a:rPr lang="en-US" b="1" i="1" dirty="0">
                <a:solidFill>
                  <a:srgbClr val="FF3300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IET (Institution of Engineering and Technology)</a:t>
            </a:r>
            <a:r>
              <a:rPr lang="en-US" dirty="0"/>
              <a:t> “To inspire, inform and influence the global engineering community, supporting technology innovation to meet the needs of society.”</a:t>
            </a:r>
          </a:p>
        </p:txBody>
      </p:sp>
    </p:spTree>
    <p:extLst>
      <p:ext uri="{BB962C8B-B14F-4D97-AF65-F5344CB8AC3E}">
        <p14:creationId xmlns:p14="http://schemas.microsoft.com/office/powerpoint/2010/main" val="33553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Professional Requirements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885598" y="1329137"/>
            <a:ext cx="7772400" cy="4724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/>
              <a:t>Origins of Professions</a:t>
            </a:r>
          </a:p>
          <a:p>
            <a:pPr lvl="1" algn="just" eaLnBrk="1" hangingPunct="1"/>
            <a:r>
              <a:rPr lang="en-US" sz="2200" dirty="0"/>
              <a:t>Revolutions -&gt; New Professions</a:t>
            </a:r>
          </a:p>
          <a:p>
            <a:pPr lvl="2" algn="just"/>
            <a:r>
              <a:rPr lang="en-US" sz="2100" dirty="0"/>
              <a:t>Hunters and Gatherers</a:t>
            </a:r>
          </a:p>
          <a:p>
            <a:pPr lvl="2" algn="just"/>
            <a:r>
              <a:rPr lang="en-US" sz="2100" dirty="0"/>
              <a:t>Agrarian Revolution -&gt; Birth of Civilization</a:t>
            </a:r>
          </a:p>
          <a:p>
            <a:pPr lvl="2" algn="just"/>
            <a:r>
              <a:rPr lang="en-US" sz="2100" dirty="0"/>
              <a:t>Industrial Revolution -&gt; Capitalism, Colonialism, Nation State</a:t>
            </a:r>
          </a:p>
          <a:p>
            <a:pPr lvl="2" algn="just"/>
            <a:r>
              <a:rPr lang="en-US" sz="2100" dirty="0"/>
              <a:t>ICT Revolution -&gt; Knowledge </a:t>
            </a:r>
            <a:r>
              <a:rPr lang="en-US" sz="1800" dirty="0"/>
              <a:t>Economy -&gt; Information Age, Artificial Intelligence, Data is a wealth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F10F3A-67C3-4BA8-9FD2-02048AC6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Job that did not exist a few years back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2015733"/>
            <a:ext cx="3505200" cy="403774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App Developer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Data Scientist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Educational Consultant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Millennial Generation Expert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Social Media Architect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Business Architect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Cloud Architect</a:t>
            </a:r>
          </a:p>
          <a:p>
            <a:r>
              <a:rPr lang="en-US" dirty="0"/>
              <a:t>App Developer. ... </a:t>
            </a:r>
          </a:p>
          <a:p>
            <a:r>
              <a:rPr lang="en-US" dirty="0"/>
              <a:t>Telemedicine Physician. ... </a:t>
            </a:r>
          </a:p>
          <a:p>
            <a:r>
              <a:rPr lang="en-US" dirty="0"/>
              <a:t>Virtual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ADC2FE-F511-4904-A718-87BC5FEE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0B3957FF-E6CD-479B-BD0D-326A333401FD}"/>
              </a:ext>
            </a:extLst>
          </p:cNvPr>
          <p:cNvSpPr txBox="1">
            <a:spLocks/>
          </p:cNvSpPr>
          <p:nvPr/>
        </p:nvSpPr>
        <p:spPr>
          <a:xfrm>
            <a:off x="4572000" y="1995069"/>
            <a:ext cx="3975463" cy="4405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dirty="0"/>
              <a:t>Social Media Manager.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SEO Analyst. or search engine optimization specialist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Uber Driver. ...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Driverless Car Engineer. ...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Podcast Producer. ...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Zumba Instructor.</a:t>
            </a:r>
          </a:p>
          <a:p>
            <a:pPr algn="just">
              <a:lnSpc>
                <a:spcPct val="110000"/>
              </a:lnSpc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Employment Brand Manager</a:t>
            </a:r>
            <a:endParaRPr lang="en-IN" dirty="0"/>
          </a:p>
          <a:p>
            <a:pPr algn="just">
              <a:lnSpc>
                <a:spcPct val="110000"/>
              </a:lnSpc>
            </a:pPr>
            <a:r>
              <a:rPr lang="en-IN" dirty="0"/>
              <a:t>Content Moderators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FBA8B-EE9B-43E4-8DB7-4688CA4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Requirements: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5404F9-768A-4CA4-A9D5-4E550532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 eaLnBrk="1" hangingPunct="1"/>
            <a:r>
              <a:rPr lang="en-US" sz="2200" dirty="0"/>
              <a:t>Set of highly developed skills and Deep knowledge of the domain</a:t>
            </a:r>
          </a:p>
          <a:p>
            <a:pPr lvl="2" algn="just" eaLnBrk="1" hangingPunct="1"/>
            <a:r>
              <a:rPr lang="en-US" sz="2000" dirty="0"/>
              <a:t>Skills developed through experience</a:t>
            </a:r>
          </a:p>
          <a:p>
            <a:pPr lvl="2" algn="just" eaLnBrk="1" hangingPunct="1"/>
            <a:r>
              <a:rPr lang="en-US" sz="2000" dirty="0"/>
              <a:t>Skills must be backed-up by well-developed knowledge base</a:t>
            </a:r>
          </a:p>
          <a:p>
            <a:pPr lvl="2" algn="just" eaLnBrk="1" hangingPunct="1"/>
            <a:r>
              <a:rPr lang="en-US" sz="2000" dirty="0"/>
              <a:t>Shallow knowledge could be damaging</a:t>
            </a:r>
          </a:p>
          <a:p>
            <a:pPr lvl="3" algn="just" eaLnBrk="1" hangingPunct="1"/>
            <a:r>
              <a:rPr lang="en-US" sz="1600" dirty="0"/>
              <a:t>Decisions require understanding, analysis, and adoption of concepts to suit the environment</a:t>
            </a:r>
          </a:p>
          <a:p>
            <a:pPr lvl="3" algn="just" eaLnBrk="1" hangingPunct="1"/>
            <a:r>
              <a:rPr lang="en-US" sz="1600" dirty="0"/>
              <a:t>Technicians vs. Engineers / Scientists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1C7376-D22F-4296-A4DB-73EC70C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848600" cy="4419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Professional Requirements: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200" dirty="0"/>
              <a:t>Autonomy: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Professionals provide either products or services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Power Balance – Provider vs. Receiver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Professional: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The Power Play is in favor of the Professional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Lawyer and a Client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Physician and a Patient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Engineer and a Customer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Non-Professional: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The Power Play is in favor of the Customer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Auto-Mechanic and a Client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Varying the way – Professional vs. Non-Professional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600" dirty="0"/>
              <a:t>Marked differences in the way the service is provided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609600"/>
            <a:ext cx="8015288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Professional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6953BD-1C06-4F49-A7B5-6CBA65B7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DC2D6-E67C-48A4-8928-C5A4ED6232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5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Professional Requirements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Professional Requirements:</a:t>
            </a:r>
            <a:endParaRPr lang="en-US" sz="2800" i="1" dirty="0"/>
          </a:p>
          <a:p>
            <a:pPr lvl="1" eaLnBrk="1" hangingPunct="1"/>
            <a:r>
              <a:rPr lang="en-US" sz="2600" dirty="0"/>
              <a:t>Observance of Code of Conduct:</a:t>
            </a:r>
          </a:p>
          <a:p>
            <a:pPr lvl="2" eaLnBrk="1" hangingPunct="1"/>
            <a:r>
              <a:rPr lang="en-US" dirty="0"/>
              <a:t>The Professional Code</a:t>
            </a:r>
          </a:p>
          <a:p>
            <a:pPr lvl="3" eaLnBrk="1" hangingPunct="1"/>
            <a:r>
              <a:rPr lang="en-US" sz="1800" dirty="0"/>
              <a:t>Set of Guidelines – What a Professional ought to do and not to do</a:t>
            </a:r>
          </a:p>
          <a:p>
            <a:pPr lvl="3" eaLnBrk="1" hangingPunct="1"/>
            <a:r>
              <a:rPr lang="en-US" sz="1800" dirty="0"/>
              <a:t>Protects – Image of the Profession and that of Professional</a:t>
            </a:r>
          </a:p>
          <a:p>
            <a:pPr lvl="3" eaLnBrk="1" hangingPunct="1"/>
            <a:r>
              <a:rPr lang="en-US" sz="1800" dirty="0"/>
              <a:t>Professionals are required to adhere the Code</a:t>
            </a:r>
          </a:p>
          <a:p>
            <a:pPr lvl="2" eaLnBrk="1" hangingPunct="1"/>
            <a:r>
              <a:rPr lang="en-US" dirty="0"/>
              <a:t>The Personal Code</a:t>
            </a:r>
          </a:p>
          <a:p>
            <a:pPr lvl="3" eaLnBrk="1" hangingPunct="1"/>
            <a:r>
              <a:rPr lang="en-US" sz="1800" dirty="0"/>
              <a:t>Individual Moral Guidelines</a:t>
            </a:r>
          </a:p>
          <a:p>
            <a:pPr lvl="3" eaLnBrk="1" hangingPunct="1"/>
            <a:r>
              <a:rPr lang="en-US" sz="1800" dirty="0"/>
              <a:t>Mostly acquired from the Cultural Environment</a:t>
            </a:r>
          </a:p>
          <a:p>
            <a:pPr lvl="3" eaLnBrk="1" hangingPunct="1"/>
            <a:r>
              <a:rPr lang="en-US" sz="1800" dirty="0"/>
              <a:t>Supplement the Professional Code Significantly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609600"/>
            <a:ext cx="8015288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FB5B11B-AEEF-4E1D-8212-96BF519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Professional Requirements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sz="2800" dirty="0"/>
              <a:t>Professional Requirements:</a:t>
            </a:r>
            <a:endParaRPr lang="en-US" sz="2800" i="1" dirty="0"/>
          </a:p>
          <a:p>
            <a:pPr lvl="1" algn="just" eaLnBrk="1" hangingPunct="1"/>
            <a:r>
              <a:rPr lang="en-US" sz="2600" dirty="0"/>
              <a:t>Observance of Code of Conduct:</a:t>
            </a:r>
          </a:p>
          <a:p>
            <a:pPr lvl="2" algn="just" eaLnBrk="1" hangingPunct="1"/>
            <a:r>
              <a:rPr lang="en-US" dirty="0"/>
              <a:t>The Institutional Code</a:t>
            </a:r>
          </a:p>
          <a:p>
            <a:pPr lvl="3" algn="just" eaLnBrk="1" hangingPunct="1"/>
            <a:r>
              <a:rPr lang="en-US" sz="1800" dirty="0"/>
              <a:t>Imposed by the Institution / Organization</a:t>
            </a:r>
          </a:p>
          <a:p>
            <a:pPr lvl="3" algn="just" eaLnBrk="1" hangingPunct="1"/>
            <a:r>
              <a:rPr lang="en-US" sz="1800" dirty="0"/>
              <a:t>Meant to build and maintain the public’s confidence in the Institution and its Employees</a:t>
            </a:r>
          </a:p>
          <a:p>
            <a:pPr lvl="2" algn="just" eaLnBrk="1" hangingPunct="1"/>
            <a:r>
              <a:rPr lang="en-US" dirty="0"/>
              <a:t>The Community Code</a:t>
            </a:r>
          </a:p>
          <a:p>
            <a:pPr lvl="3" algn="just" eaLnBrk="1" hangingPunct="1"/>
            <a:r>
              <a:rPr lang="en-US" sz="1800" dirty="0"/>
              <a:t>Developed over a period of time</a:t>
            </a:r>
          </a:p>
          <a:p>
            <a:pPr lvl="3" algn="just" eaLnBrk="1" hangingPunct="1"/>
            <a:r>
              <a:rPr lang="en-US" sz="1800" dirty="0"/>
              <a:t>Based on either the Religion or the Culture</a:t>
            </a:r>
          </a:p>
          <a:p>
            <a:pPr lvl="3" algn="just" eaLnBrk="1" hangingPunct="1"/>
            <a:r>
              <a:rPr lang="en-US" sz="1800" dirty="0"/>
              <a:t>May be imposed by the Civil Law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609600"/>
            <a:ext cx="8015288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8938160-E548-4993-B95C-151EE4B8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0873" y="1413164"/>
            <a:ext cx="6934200" cy="1219200"/>
          </a:xfrm>
        </p:spPr>
        <p:txBody>
          <a:bodyPr/>
          <a:lstStyle/>
          <a:p>
            <a:pPr eaLnBrk="1" hangingPunct="1"/>
            <a:r>
              <a:rPr lang="en-US" sz="2800" dirty="0"/>
              <a:t>Professional Requirements:</a:t>
            </a:r>
            <a:endParaRPr lang="en-US" sz="2800" i="1" dirty="0"/>
          </a:p>
          <a:p>
            <a:pPr lvl="1" eaLnBrk="1" hangingPunct="1"/>
            <a:r>
              <a:rPr lang="en-US" sz="2600" dirty="0"/>
              <a:t>Observance of Code of Conduct</a:t>
            </a:r>
            <a:endParaRPr lang="en-US" dirty="0"/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2361" y="2673928"/>
            <a:ext cx="3577939" cy="3574472"/>
          </a:xfr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609600"/>
            <a:ext cx="7100888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Professional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6D0C8CB-BC75-49AE-A0F5-02C6EB73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DC2D6-E67C-48A4-8928-C5A4ED6232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6781799" cy="8080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Pillars of Professionalism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143000" y="1905000"/>
            <a:ext cx="8504237" cy="25114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Professionalism is Supported by Four (4) Pillars:</a:t>
            </a:r>
          </a:p>
          <a:p>
            <a:pPr lvl="1" eaLnBrk="1" hangingPunct="1"/>
            <a:r>
              <a:rPr lang="en-US" dirty="0"/>
              <a:t>Commitment</a:t>
            </a:r>
          </a:p>
          <a:p>
            <a:pPr lvl="1" eaLnBrk="1" hangingPunct="1"/>
            <a:r>
              <a:rPr lang="en-US" dirty="0"/>
              <a:t>Integrity</a:t>
            </a:r>
          </a:p>
          <a:p>
            <a:pPr lvl="1" eaLnBrk="1" hangingPunct="1"/>
            <a:r>
              <a:rPr lang="en-US" dirty="0"/>
              <a:t>Responsibility</a:t>
            </a:r>
          </a:p>
          <a:p>
            <a:pPr lvl="1" eaLnBrk="1" hangingPunct="1"/>
            <a:r>
              <a:rPr lang="en-US" dirty="0"/>
              <a:t>Accountability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1250A40-D952-4781-B2DA-1712A64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3B2BC-122D-4D2D-B9AF-37D3B93E53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Pillars of Professionalism </a:t>
            </a: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(Contd.)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/>
              <a:t>Commitment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The person making the commitment must do so willingly without duress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The person responsible must try to meet the commitment, even if help is needed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There must be agreement on what is to be done, by whom, and when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The commitment must be openly and publicly stated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The commitment must not be made easily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Prior to the committed date, if it is clear it cannot be met, advance notice must be given and a new commitment negotiated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D1C1F3-B2B3-497E-86AC-7264273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Characteristics of a Profession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No Single Definition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Who is using?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What is the Context?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Characteristics: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Expert Knowledge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Special Technical Knowledge, Skills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Substantial Education and Training in order to Practice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Autonomy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Independence in conducting Professional Practice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Members themselves decide Training Nature and control Entry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One or more Professional Bodies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Codes of Conduct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Internal Governance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Controlled by its Practitioners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1600" dirty="0"/>
              <a:t>No External Authority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dirty="0"/>
              <a:t>Service to Society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5F97D7-CC5D-49AF-AA86-B26551E6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Pillars of Professionalism </a:t>
            </a: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(Contd.)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/>
              <a:t>Integrity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State of undivided loyalty to self-belief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Honesty, Un-compromising self-value, Incorruptibility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Three Maxims of Integrity: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Vision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/>
              <a:t>Capacity to anticipate and make a plan of action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/>
              <a:t>Sign of Good Leadership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sz="1800" dirty="0"/>
              <a:t>Initiative, Autonomy, Authority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Love of what is doing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/>
              <a:t>People do better if they love what they do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/>
              <a:t>Commitment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/>
              <a:t>Bonds until it is done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268D962-6016-489E-AF28-8DB4534D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Pillars of Professionalism </a:t>
            </a: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(Contd.)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Responsibility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Deals with Roles, Tasks, Actions, and Consequences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Various Types: Professional, Personal, Communal, Parental etc.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Responsibilities vary depending on age/role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Professional Responsibilities as a Provider: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Product Responsibilities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/>
              <a:t>Service Responsibilities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/>
              <a:t>Consequential Responsibilities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3A49B74-6C24-48FC-8A4D-95F3DCC5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Pillars of Professionalism </a:t>
            </a: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(Contd.)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Accountability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Obligation to answer for the execution of one’s assigned Responsibilities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Process: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b="1" i="1" dirty="0"/>
              <a:t>Setting</a:t>
            </a:r>
            <a:r>
              <a:rPr lang="en-US" sz="1800" dirty="0"/>
              <a:t> Measurable Goals, </a:t>
            </a:r>
            <a:r>
              <a:rPr lang="en-US" sz="1800" b="1" i="1" dirty="0"/>
              <a:t>Planning</a:t>
            </a:r>
            <a:r>
              <a:rPr lang="en-US" sz="1800" dirty="0"/>
              <a:t> what needs to be done to meet those Goals, </a:t>
            </a:r>
            <a:r>
              <a:rPr lang="en-US" sz="1800" b="1" i="1" dirty="0"/>
              <a:t>Reporting</a:t>
            </a:r>
            <a:r>
              <a:rPr lang="en-US" sz="1800" dirty="0"/>
              <a:t> Progress towards Goals, </a:t>
            </a:r>
            <a:r>
              <a:rPr lang="en-US" sz="1800" b="1" i="1" dirty="0"/>
              <a:t>Evaluating</a:t>
            </a:r>
            <a:r>
              <a:rPr lang="en-US" sz="1800" dirty="0"/>
              <a:t> the Reports, and </a:t>
            </a:r>
            <a:r>
              <a:rPr lang="en-US" sz="1800" b="1" i="1" dirty="0"/>
              <a:t>Using</a:t>
            </a:r>
            <a:r>
              <a:rPr lang="en-US" sz="1800" dirty="0"/>
              <a:t> that feedback to make Improvements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/>
              <a:t>Three Key Elements: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dirty="0"/>
              <a:t>A set of outcome measures that reliably and objectively evaluate performance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dirty="0"/>
              <a:t>A set of performance standards defined in terms of these outcome measures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dirty="0"/>
              <a:t>A set of incentives for meeting the standards and/or penalties for failing to meet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B79109-F18F-4AF2-A86E-3FFCBD6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Computing Profession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/>
              <a:t>Is Computing a Profession?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Expert Knowledge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Autonomy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Internal Governance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Service to </a:t>
            </a:r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3779AC1-647D-4A43-ACA6-0BE272D0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of a Mature Profession</a:t>
            </a:r>
          </a:p>
        </p:txBody>
      </p:sp>
      <p:pic>
        <p:nvPicPr>
          <p:cNvPr id="5" name="Picture 6" descr="qui08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3038"/>
            <a:ext cx="6324600" cy="535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EE4A55-1A5B-42B5-8C8E-82B962E5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3B2BC-122D-4D2D-B9AF-37D3B93E530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1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Characteristics of a Fully Developed Profession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8481" y="2019766"/>
            <a:ext cx="8047038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dirty="0"/>
              <a:t>Initial professional education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Accreditation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Skills development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Certification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Licensing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Professional development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Code of ethics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Professional society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A74216-A0A7-4D42-BE8D-4574D80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5CBD6-CFAE-47DA-8276-E133749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Professional Organizations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BBDA9-4A14-488A-9106-18AB92B8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15733"/>
            <a:ext cx="7619999" cy="3450613"/>
          </a:xfrm>
        </p:spPr>
        <p:txBody>
          <a:bodyPr>
            <a:normAutofit lnSpcReduction="10000"/>
          </a:bodyPr>
          <a:lstStyle/>
          <a:p>
            <a:pPr marL="252000" indent="-274320" algn="just" defTabSz="457200">
              <a:lnSpc>
                <a:spcPct val="90000"/>
              </a:lnSpc>
              <a:spcBef>
                <a:spcPts val="600"/>
              </a:spcBef>
              <a:buSzPct val="85000"/>
              <a:buFont typeface="Wingdings 2"/>
              <a:buChar char=""/>
            </a:pPr>
            <a:r>
              <a:rPr lang="en-US" sz="2800" dirty="0"/>
              <a:t>Networking with one's fellow scientists and engineers is extremely important for personal and professional development.  </a:t>
            </a:r>
          </a:p>
          <a:p>
            <a:pPr marL="252000" indent="-274320" algn="just" defTabSz="457200">
              <a:lnSpc>
                <a:spcPct val="90000"/>
              </a:lnSpc>
              <a:spcBef>
                <a:spcPts val="600"/>
              </a:spcBef>
              <a:buSzPct val="85000"/>
              <a:buFont typeface="Wingdings 2"/>
              <a:buChar char=""/>
            </a:pPr>
            <a:r>
              <a:rPr lang="en-US" sz="2800" dirty="0">
                <a:solidFill>
                  <a:srgbClr val="7030A0"/>
                </a:solidFill>
              </a:rPr>
              <a:t>Professional societies sponsor conferences, publish journals, and serve as reviewers or editors.  </a:t>
            </a:r>
          </a:p>
          <a:p>
            <a:pPr marL="252000" indent="-274320" algn="just" defTabSz="457200">
              <a:lnSpc>
                <a:spcPct val="90000"/>
              </a:lnSpc>
              <a:spcBef>
                <a:spcPts val="600"/>
              </a:spcBef>
              <a:buSzPct val="85000"/>
              <a:buFont typeface="Wingdings 2"/>
              <a:buChar char=""/>
            </a:pPr>
            <a:r>
              <a:rPr lang="en-US" sz="2800" dirty="0"/>
              <a:t>They set professional and educational standards and provide job and career services for their members.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C6C3C6-A4A1-42DB-84EF-E2F75170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Professional Bodies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77200" cy="4572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 dirty="0"/>
              <a:t>Professional Bodies</a:t>
            </a:r>
            <a:r>
              <a:rPr lang="en-US" altLang="zh-CN" sz="28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800" b="1" dirty="0"/>
              <a:t>Overview:</a:t>
            </a:r>
          </a:p>
          <a:p>
            <a:pPr lvl="2" algn="just">
              <a:lnSpc>
                <a:spcPct val="90000"/>
              </a:lnSpc>
            </a:pPr>
            <a:r>
              <a:rPr lang="en-US" altLang="zh-CN" sz="2400" dirty="0"/>
              <a:t>A profession is typically organized into one or more professional bodies. Usually starts by a group of people coming together because of a shared interest in a particular type of activity</a:t>
            </a:r>
          </a:p>
          <a:p>
            <a:pPr lvl="2" algn="just">
              <a:lnSpc>
                <a:spcPct val="90000"/>
              </a:lnSpc>
            </a:pPr>
            <a:r>
              <a:rPr lang="en-US" sz="2400" dirty="0"/>
              <a:t>A </a:t>
            </a:r>
            <a:r>
              <a:rPr lang="en-US" sz="2400" b="1" dirty="0"/>
              <a:t>professional</a:t>
            </a:r>
            <a:r>
              <a:rPr lang="en-US" sz="2400" dirty="0"/>
              <a:t> association/</a:t>
            </a:r>
            <a:r>
              <a:rPr lang="en-US" sz="2400" b="1" dirty="0"/>
              <a:t>body </a:t>
            </a:r>
            <a:r>
              <a:rPr lang="en-US" sz="2400" dirty="0"/>
              <a:t>is usually a nonprofit organization seeking to further a particular profession, the interests of individuals engaged in that profession and the public interest.</a:t>
            </a:r>
          </a:p>
          <a:p>
            <a:pPr lvl="2" algn="just">
              <a:lnSpc>
                <a:spcPct val="90000"/>
              </a:lnSpc>
            </a:pPr>
            <a:r>
              <a:rPr lang="en-US" sz="2400" dirty="0"/>
              <a:t>A group of people in a learned occupation who are entrusted with maintaining control or oversight of the legitimate practice of the occupation;" also a body acting "to safeguard the public interest;" organizations which "represent the interest of the professional practitioners," and so "act to maintain their own privileged and powerful position as a controlling body.</a:t>
            </a:r>
            <a:endParaRPr lang="en-US" altLang="zh-CN" sz="2400" dirty="0"/>
          </a:p>
          <a:p>
            <a:pPr lvl="1" algn="just">
              <a:lnSpc>
                <a:spcPct val="90000"/>
              </a:lnSpc>
            </a:pPr>
            <a:r>
              <a:rPr lang="en-US" altLang="zh-CN" sz="2800" b="1" dirty="0"/>
              <a:t>Importance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304800"/>
            <a:ext cx="84582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174C06-075F-4525-8155-8B6F2401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Professional Bodies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129166" y="1302551"/>
            <a:ext cx="7633834" cy="48699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800" b="1" dirty="0"/>
              <a:t>Professional Bodies</a:t>
            </a:r>
            <a:r>
              <a:rPr lang="en-US" altLang="zh-CN" sz="2800" dirty="0"/>
              <a:t>:</a:t>
            </a:r>
          </a:p>
          <a:p>
            <a:pPr lvl="1" algn="just"/>
            <a:r>
              <a:rPr lang="en-US" altLang="zh-CN" b="1" dirty="0"/>
              <a:t>Major Functions:</a:t>
            </a:r>
          </a:p>
          <a:p>
            <a:pPr lvl="2" algn="just"/>
            <a:r>
              <a:rPr lang="en-US" altLang="zh-CN" sz="2000" dirty="0"/>
              <a:t>Establishing a code of conduct:</a:t>
            </a:r>
          </a:p>
          <a:p>
            <a:pPr lvl="3" algn="just"/>
            <a:r>
              <a:rPr lang="en-US" altLang="zh-CN" sz="1800" dirty="0"/>
              <a:t>Regulate members professional behaviors and disciplinary procedures</a:t>
            </a:r>
          </a:p>
          <a:p>
            <a:pPr lvl="2" algn="just"/>
            <a:r>
              <a:rPr lang="en-US" altLang="zh-CN" sz="2000" dirty="0"/>
              <a:t>Establishing mechanisms for disseminating knowledge:</a:t>
            </a:r>
          </a:p>
          <a:p>
            <a:pPr lvl="3" algn="just"/>
            <a:r>
              <a:rPr lang="en-US" altLang="zh-CN" sz="1800" dirty="0"/>
              <a:t>Good practices and new developments</a:t>
            </a:r>
          </a:p>
          <a:p>
            <a:pPr lvl="3" algn="just"/>
            <a:r>
              <a:rPr lang="en-US" altLang="zh-CN" sz="1800" dirty="0"/>
              <a:t>Publications, Conferences, WWW</a:t>
            </a:r>
          </a:p>
          <a:p>
            <a:pPr lvl="2" algn="just"/>
            <a:r>
              <a:rPr lang="en-US" altLang="zh-CN" sz="2000" dirty="0"/>
              <a:t>Setting membership criteria</a:t>
            </a:r>
          </a:p>
          <a:p>
            <a:pPr lvl="2" algn="just"/>
            <a:r>
              <a:rPr lang="en-US" altLang="zh-CN" sz="2000" dirty="0"/>
              <a:t>Advising Government and Regulatory Bodies</a:t>
            </a:r>
          </a:p>
          <a:p>
            <a:pPr lvl="1" algn="just"/>
            <a:r>
              <a:rPr lang="en-US" altLang="zh-CN" b="1" dirty="0"/>
              <a:t>Moving Status (Country to Country)</a:t>
            </a:r>
          </a:p>
          <a:p>
            <a:pPr lvl="1" algn="just"/>
            <a:r>
              <a:rPr lang="en-US" altLang="zh-CN" b="1" dirty="0"/>
              <a:t>Reservation of  Title and Functions by the Govt.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304800"/>
            <a:ext cx="84582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259B83-D7CF-493A-83A8-EF321A23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0432-372D-44D5-9F86-EB1599A305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28442"/>
            <a:ext cx="6571343" cy="1139168"/>
          </a:xfrm>
        </p:spPr>
        <p:txBody>
          <a:bodyPr/>
          <a:lstStyle/>
          <a:p>
            <a:r>
              <a:rPr lang="en-GB" dirty="0"/>
              <a:t>Professional Societies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1999" y="1867610"/>
            <a:ext cx="7833519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800" dirty="0"/>
              <a:t>ACM       – 97,000 members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IEEE-CS  – </a:t>
            </a:r>
            <a:r>
              <a:rPr lang="en-US" dirty="0"/>
              <a:t>75,000 members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Both support members through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Publications, conferences, local chapters, student chapters, technical committees and the development of standards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Professional society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B90993-AA1A-4141-9FEA-E1CFDCD3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3B2BC-122D-4D2D-B9AF-37D3B93E530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15095</TotalTime>
  <Words>1375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Wingdings 2</vt:lpstr>
      <vt:lpstr>等线</vt:lpstr>
      <vt:lpstr>Gallery</vt:lpstr>
      <vt:lpstr>The Computing Profession</vt:lpstr>
      <vt:lpstr>Characteristics of a Profession</vt:lpstr>
      <vt:lpstr>Computing Profession</vt:lpstr>
      <vt:lpstr>Attributes of a Mature Profession</vt:lpstr>
      <vt:lpstr>Characteristics of a Fully Developed Profession</vt:lpstr>
      <vt:lpstr>Professional Organizations  </vt:lpstr>
      <vt:lpstr>Professional Bodies</vt:lpstr>
      <vt:lpstr>Professional Bodies</vt:lpstr>
      <vt:lpstr>Professional Societies</vt:lpstr>
      <vt:lpstr>PowerPoint Presentation</vt:lpstr>
      <vt:lpstr>Professional Requirements</vt:lpstr>
      <vt:lpstr>Job that did not exist a few years back</vt:lpstr>
      <vt:lpstr>Professional Requirements: </vt:lpstr>
      <vt:lpstr>PowerPoint Presentation</vt:lpstr>
      <vt:lpstr>Professional Requirements</vt:lpstr>
      <vt:lpstr>Professional Requirements</vt:lpstr>
      <vt:lpstr>PowerPoint Presentation</vt:lpstr>
      <vt:lpstr>Pillars of Professionalism</vt:lpstr>
      <vt:lpstr>Pillars of Professionalism (Contd.)</vt:lpstr>
      <vt:lpstr>Pillars of Professionalism (Contd.)</vt:lpstr>
      <vt:lpstr>Pillars of Professionalism (Contd.)</vt:lpstr>
      <vt:lpstr>Pillars of Professionalism (Contd.)</vt:lpstr>
    </vt:vector>
  </TitlesOfParts>
  <Company>Mineral Wing, M/o P&amp;NR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Issues in Computing</dc:title>
  <dc:creator>Naveed Iqbal</dc:creator>
  <cp:lastModifiedBy>Microsoft account</cp:lastModifiedBy>
  <cp:revision>387</cp:revision>
  <dcterms:created xsi:type="dcterms:W3CDTF">2010-01-15T16:38:13Z</dcterms:created>
  <dcterms:modified xsi:type="dcterms:W3CDTF">2023-02-13T09:06:00Z</dcterms:modified>
</cp:coreProperties>
</file>