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116" r:id="rId1"/>
  </p:sldMasterIdLst>
  <p:notesMasterIdLst>
    <p:notesMasterId r:id="rId34"/>
  </p:notesMasterIdLst>
  <p:sldIdLst>
    <p:sldId id="439" r:id="rId2"/>
    <p:sldId id="447" r:id="rId3"/>
    <p:sldId id="448" r:id="rId4"/>
    <p:sldId id="449" r:id="rId5"/>
    <p:sldId id="450" r:id="rId6"/>
    <p:sldId id="451" r:id="rId7"/>
    <p:sldId id="452" r:id="rId8"/>
    <p:sldId id="474" r:id="rId9"/>
    <p:sldId id="453" r:id="rId10"/>
    <p:sldId id="472" r:id="rId11"/>
    <p:sldId id="454" r:id="rId12"/>
    <p:sldId id="455" r:id="rId13"/>
    <p:sldId id="456" r:id="rId14"/>
    <p:sldId id="458" r:id="rId15"/>
    <p:sldId id="476" r:id="rId16"/>
    <p:sldId id="477" r:id="rId17"/>
    <p:sldId id="457" r:id="rId18"/>
    <p:sldId id="469" r:id="rId19"/>
    <p:sldId id="470" r:id="rId20"/>
    <p:sldId id="471" r:id="rId21"/>
    <p:sldId id="468" r:id="rId22"/>
    <p:sldId id="466" r:id="rId23"/>
    <p:sldId id="459" r:id="rId24"/>
    <p:sldId id="467" r:id="rId25"/>
    <p:sldId id="463" r:id="rId26"/>
    <p:sldId id="462" r:id="rId27"/>
    <p:sldId id="461" r:id="rId28"/>
    <p:sldId id="465" r:id="rId29"/>
    <p:sldId id="460" r:id="rId30"/>
    <p:sldId id="464" r:id="rId31"/>
    <p:sldId id="473" r:id="rId32"/>
    <p:sldId id="475" r:id="rId3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559020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p>
        </p:txBody>
      </p:sp>
      <p:sp>
        <p:nvSpPr>
          <p:cNvPr id="31748" name="Slide Number Placeholder 3"/>
          <p:cNvSpPr>
            <a:spLocks noGrp="1"/>
          </p:cNvSpPr>
          <p:nvPr>
            <p:ph type="sldNum" sz="quarter" idx="5"/>
          </p:nvPr>
        </p:nvSpPr>
        <p:spPr>
          <a:noFill/>
        </p:spPr>
        <p:txBody>
          <a:bodyPr/>
          <a:lstStyle/>
          <a:p>
            <a:fld id="{15757F12-DAF0-4F7A-A635-00EE1BEB4E3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dirty="0"/>
              <a:t>William </a:t>
            </a:r>
            <a:r>
              <a:rPr lang="en-US" dirty="0" err="1"/>
              <a:t>sutton</a:t>
            </a:r>
            <a:r>
              <a:rPr lang="en-US" dirty="0"/>
              <a:t> - William "Willie" Sutton (June 30, 1901 – November 2, 1980) was a prolific American bank robber. During his forty-year criminal career he stole an estimated $2 million, and eventually spent more than half of his adult life in prison and escaped three times. For his talent at executing robberies in disguises, he gained two nicknames, "Willie the Actor" and "Slick Willie." Sutton is known, albeit apocryphally, for the urban legend that he said that he robbed banks "because that's where the money is."</a:t>
            </a:r>
          </a:p>
        </p:txBody>
      </p:sp>
      <p:sp>
        <p:nvSpPr>
          <p:cNvPr id="28676" name="Slide Number Placeholder 3"/>
          <p:cNvSpPr>
            <a:spLocks noGrp="1"/>
          </p:cNvSpPr>
          <p:nvPr>
            <p:ph type="sldNum" sz="quarter" idx="5"/>
          </p:nvPr>
        </p:nvSpPr>
        <p:spPr>
          <a:noFill/>
        </p:spPr>
        <p:txBody>
          <a:bodyPr/>
          <a:lstStyle/>
          <a:p>
            <a:fld id="{2E02408B-5C65-442B-990C-63D73B1C5D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65C14AA3-9438-4CA6-B362-9A423A94ACB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695A718E-C269-41C7-9562-DC335C69E19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Slide Number Placeholder 3"/>
          <p:cNvSpPr>
            <a:spLocks noGrp="1"/>
          </p:cNvSpPr>
          <p:nvPr>
            <p:ph type="sldNum" sz="quarter" idx="5"/>
          </p:nvPr>
        </p:nvSpPr>
        <p:spPr>
          <a:noFill/>
        </p:spPr>
        <p:txBody>
          <a:bodyPr/>
          <a:lstStyle/>
          <a:p>
            <a:fld id="{B8506BB5-28DC-4929-A050-9359073DF96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Slide Number Placeholder 3"/>
          <p:cNvSpPr>
            <a:spLocks noGrp="1"/>
          </p:cNvSpPr>
          <p:nvPr>
            <p:ph type="sldNum" sz="quarter" idx="5"/>
          </p:nvPr>
        </p:nvSpPr>
        <p:spPr>
          <a:noFill/>
        </p:spPr>
        <p:txBody>
          <a:bodyPr/>
          <a:lstStyle/>
          <a:p>
            <a:fld id="{FAC04634-A864-4721-A9EE-CD2F74DAA5E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a:noFill/>
        </p:spPr>
        <p:txBody>
          <a:bodyPr/>
          <a:lstStyle/>
          <a:p>
            <a:fld id="{7F9170B5-DB4A-4F0D-88C6-7DB58880190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D64B9A5-E834-47EA-898A-0D8FC559B5DE}" type="datetime1">
              <a:rPr lang="en-US" smtClean="0"/>
              <a:t>11/18/2021</a:t>
            </a:fld>
            <a:endParaRPr lang="en-US"/>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6" name="Slide Number Placeholder 5"/>
          <p:cNvSpPr>
            <a:spLocks noGrp="1"/>
          </p:cNvSpPr>
          <p:nvPr>
            <p:ph type="sldNum" sz="quarter" idx="12"/>
          </p:nvPr>
        </p:nvSpPr>
        <p:spPr/>
        <p:txBody>
          <a:bodyPr/>
          <a:lstStyle/>
          <a:p>
            <a:pPr>
              <a:defRPr/>
            </a:pPr>
            <a:fld id="{7EB788AA-DEED-444C-A3D5-ED8C4CF56A5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8158DE2-29EF-45CA-B26E-3A86C78F937E}" type="datetime1">
              <a:rPr lang="en-US" smtClean="0"/>
              <a:t>11/18/2021</a:t>
            </a:fld>
            <a:endParaRPr lang="en-US"/>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F036010-F1E5-4D9D-B450-067D9D38F014}" type="datetime1">
              <a:rPr lang="en-US" smtClean="0"/>
              <a:t>11/18/2021</a:t>
            </a:fld>
            <a:endParaRPr lang="en-US"/>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E7D9E8A-B059-46A0-A5AB-29F4BA998E1E}" type="datetime1">
              <a:rPr lang="en-US" smtClean="0"/>
              <a:t>11/18/2021</a:t>
            </a:fld>
            <a:endParaRPr lang="en-US"/>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6" name="Slide Number Placeholder 5"/>
          <p:cNvSpPr>
            <a:spLocks noGrp="1"/>
          </p:cNvSpPr>
          <p:nvPr>
            <p:ph type="sldNum" sz="quarter" idx="12"/>
          </p:nvPr>
        </p:nvSpPr>
        <p:spPr/>
        <p:txBody>
          <a:bodyPr/>
          <a:lstStyle/>
          <a:p>
            <a:pPr>
              <a:defRPr/>
            </a:pPr>
            <a:fld id="{B3B60432-372D-44D5-9F86-EB1599A3056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5D8A68-2C79-42BD-9131-C568C0A239C0}" type="datetime1">
              <a:rPr lang="en-US" smtClean="0"/>
              <a:t>11/18/2021</a:t>
            </a:fld>
            <a:endParaRPr lang="en-US"/>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6" name="Slide Number Placeholder 5"/>
          <p:cNvSpPr>
            <a:spLocks noGrp="1"/>
          </p:cNvSpPr>
          <p:nvPr>
            <p:ph type="sldNum" sz="quarter" idx="12"/>
          </p:nvPr>
        </p:nvSpPr>
        <p:spPr/>
        <p:txBody>
          <a:bodyPr/>
          <a:lstStyle/>
          <a:p>
            <a:pPr>
              <a:defRPr/>
            </a:pPr>
            <a:fld id="{75BAC139-CDE3-46DD-A2F1-784114D2B7A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21A5562-DA1C-4C23-9246-9000FDA5484E}" type="datetime1">
              <a:rPr lang="en-US" smtClean="0"/>
              <a:t>11/18/2021</a:t>
            </a:fld>
            <a:endParaRPr lang="en-US"/>
          </a:p>
        </p:txBody>
      </p:sp>
      <p:sp>
        <p:nvSpPr>
          <p:cNvPr id="6" name="Footer Placeholder 5"/>
          <p:cNvSpPr>
            <a:spLocks noGrp="1"/>
          </p:cNvSpPr>
          <p:nvPr>
            <p:ph type="ftr" sz="quarter" idx="11"/>
          </p:nvPr>
        </p:nvSpPr>
        <p:spPr/>
        <p:txBody>
          <a:bodyPr/>
          <a:lstStyle/>
          <a:p>
            <a:pPr>
              <a:defRPr/>
            </a:pPr>
            <a:r>
              <a:rPr lang="en-US"/>
              <a:t>PI-Sp21-(NUCES, isb Campus)</a:t>
            </a:r>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68BF5BDB-58A1-4845-A5DD-463B152CC272}" type="datetime1">
              <a:rPr lang="en-US" smtClean="0"/>
              <a:t>11/18/2021</a:t>
            </a:fld>
            <a:endParaRPr lang="en-US"/>
          </a:p>
        </p:txBody>
      </p:sp>
      <p:sp>
        <p:nvSpPr>
          <p:cNvPr id="8" name="Footer Placeholder 7"/>
          <p:cNvSpPr>
            <a:spLocks noGrp="1"/>
          </p:cNvSpPr>
          <p:nvPr>
            <p:ph type="ftr" sz="quarter" idx="11"/>
          </p:nvPr>
        </p:nvSpPr>
        <p:spPr/>
        <p:txBody>
          <a:bodyPr/>
          <a:lstStyle/>
          <a:p>
            <a:pPr>
              <a:defRPr/>
            </a:pPr>
            <a:r>
              <a:rPr lang="en-US"/>
              <a:t>PI-Sp21-(NUCES, isb Campus)</a:t>
            </a:r>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F7CBC97-BABF-44BC-A1DF-F3BC239E4531}" type="datetime1">
              <a:rPr lang="en-US" smtClean="0"/>
              <a:t>11/18/2021</a:t>
            </a:fld>
            <a:endParaRPr lang="en-US"/>
          </a:p>
        </p:txBody>
      </p:sp>
      <p:sp>
        <p:nvSpPr>
          <p:cNvPr id="4" name="Footer Placeholder 3"/>
          <p:cNvSpPr>
            <a:spLocks noGrp="1"/>
          </p:cNvSpPr>
          <p:nvPr>
            <p:ph type="ftr" sz="quarter" idx="11"/>
          </p:nvPr>
        </p:nvSpPr>
        <p:spPr/>
        <p:txBody>
          <a:bodyPr/>
          <a:lstStyle/>
          <a:p>
            <a:pPr>
              <a:defRPr/>
            </a:pPr>
            <a:r>
              <a:rPr lang="en-US"/>
              <a:t>PI-Sp21-(NUCES, isb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445AEF-8A15-4528-B953-3117F864770E}" type="datetime1">
              <a:rPr lang="en-US" smtClean="0"/>
              <a:t>11/18/2021</a:t>
            </a:fld>
            <a:endParaRPr lang="en-US"/>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F9E10B-0AF9-450D-89FA-D40983AA9654}" type="datetime1">
              <a:rPr lang="en-US" smtClean="0"/>
              <a:t>11/18/2021</a:t>
            </a:fld>
            <a:endParaRPr lang="en-US"/>
          </a:p>
        </p:txBody>
      </p:sp>
      <p:sp>
        <p:nvSpPr>
          <p:cNvPr id="6" name="Footer Placeholder 5"/>
          <p:cNvSpPr>
            <a:spLocks noGrp="1"/>
          </p:cNvSpPr>
          <p:nvPr>
            <p:ph type="ftr" sz="quarter" idx="11"/>
          </p:nvPr>
        </p:nvSpPr>
        <p:spPr/>
        <p:txBody>
          <a:bodyPr/>
          <a:lstStyle/>
          <a:p>
            <a:pPr>
              <a:defRPr/>
            </a:pPr>
            <a:r>
              <a:rPr lang="en-US"/>
              <a:t>PI-Sp21-(NUCES, isb Campus)</a:t>
            </a:r>
          </a:p>
        </p:txBody>
      </p:sp>
      <p:sp>
        <p:nvSpPr>
          <p:cNvPr id="7" name="Slide Number Placeholder 6"/>
          <p:cNvSpPr>
            <a:spLocks noGrp="1"/>
          </p:cNvSpPr>
          <p:nvPr>
            <p:ph type="sldNum" sz="quarter" idx="12"/>
          </p:nvPr>
        </p:nvSpPr>
        <p:spPr/>
        <p:txBody>
          <a:bodyPr/>
          <a:lstStyle/>
          <a:p>
            <a:pPr>
              <a:defRPr/>
            </a:pPr>
            <a:fld id="{4FF9F7BB-B2BB-49B1-8C10-7E6B7F380C64}"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fld id="{ED1E9F77-0A8E-49D2-A2C2-B30ECC55059A}" type="datetime1">
              <a:rPr lang="en-US" smtClean="0"/>
              <a:t>11/18/2021</a:t>
            </a:fld>
            <a:endParaRPr lang="en-US"/>
          </a:p>
        </p:txBody>
      </p:sp>
      <p:sp>
        <p:nvSpPr>
          <p:cNvPr id="9" name="Slide Number Placeholder 8"/>
          <p:cNvSpPr>
            <a:spLocks noGrp="1"/>
          </p:cNvSpPr>
          <p:nvPr>
            <p:ph type="sldNum" sz="quarter" idx="11"/>
          </p:nvPr>
        </p:nvSpPr>
        <p:spPr/>
        <p:txBody>
          <a:bodyPr/>
          <a:lstStyle/>
          <a:p>
            <a:pPr>
              <a:defRPr/>
            </a:pPr>
            <a:fld id="{8CF0F8C0-9B12-4404-84E2-910293FA7561}"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r>
              <a:rPr lang="en-US"/>
              <a:t>PI-Sp21-(NUCES, isb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E5D5FD1B-D3FD-4737-912A-FF7FEDC3D451}" type="slidenum">
              <a:rPr lang="en-US" smtClean="0"/>
              <a:pPr>
                <a:defRPr/>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r>
              <a:rPr lang="en-US"/>
              <a:t>PI-Sp21-(NUCES, isb Campus)</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fld id="{2AA6C676-37E9-4CC1-B916-7A27622B63A6}" type="datetime1">
              <a:rPr lang="en-US" smtClean="0"/>
              <a:t>11/18/2021</a:t>
            </a:fld>
            <a:endParaRPr lang="en-US"/>
          </a:p>
        </p:txBody>
      </p:sp>
    </p:spTree>
  </p:cSld>
  <p:clrMap bg1="lt1" tx1="dk1" bg2="lt2" tx2="dk2" accent1="accent1" accent2="accent2" accent3="accent3" accent4="accent4" accent5="accent5" accent6="accent6" hlink="hlink" folHlink="folHlink"/>
  <p:sldLayoutIdLst>
    <p:sldLayoutId id="2147485117" r:id="rId1"/>
    <p:sldLayoutId id="2147485118" r:id="rId2"/>
    <p:sldLayoutId id="2147485119" r:id="rId3"/>
    <p:sldLayoutId id="2147485120" r:id="rId4"/>
    <p:sldLayoutId id="2147485121" r:id="rId5"/>
    <p:sldLayoutId id="2147485122" r:id="rId6"/>
    <p:sldLayoutId id="2147485123" r:id="rId7"/>
    <p:sldLayoutId id="2147485124" r:id="rId8"/>
    <p:sldLayoutId id="2147485125" r:id="rId9"/>
    <p:sldLayoutId id="2147485126" r:id="rId10"/>
    <p:sldLayoutId id="2147485127"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tlaw.wikia.org/wiki/Consumer" TargetMode="External"/><Relationship Id="rId2" Type="http://schemas.openxmlformats.org/officeDocument/2006/relationships/hyperlink" Target="https://itlaw.wikia.org/wiki/Auction_site" TargetMode="External"/><Relationship Id="rId1" Type="http://schemas.openxmlformats.org/officeDocument/2006/relationships/slideLayout" Target="../slideLayouts/slideLayout2.xml"/><Relationship Id="rId4" Type="http://schemas.openxmlformats.org/officeDocument/2006/relationships/hyperlink" Target="https://itlaw.wikia.org/wiki/Si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1427163"/>
            <a:ext cx="8458200" cy="1925637"/>
          </a:xfrm>
        </p:spPr>
        <p:txBody>
          <a:bodyPr>
            <a:normAutofit/>
          </a:bodyPr>
          <a:lstStyle/>
          <a:p>
            <a:pPr>
              <a:defRPr/>
            </a:pPr>
            <a:r>
              <a:rPr lang="en-US" sz="3100" dirty="0">
                <a:solidFill>
                  <a:srgbClr val="C00000"/>
                </a:solidFill>
              </a:rPr>
              <a:t>Professional Issues in Computing</a:t>
            </a:r>
            <a:br>
              <a:rPr lang="en-US" sz="3100" dirty="0">
                <a:solidFill>
                  <a:srgbClr val="C00000"/>
                </a:solidFill>
              </a:rPr>
            </a:br>
            <a:r>
              <a:rPr lang="en-US" sz="4800" dirty="0">
                <a:solidFill>
                  <a:schemeClr val="accent1">
                    <a:satMod val="150000"/>
                  </a:schemeClr>
                </a:solidFill>
              </a:rPr>
              <a:t> </a:t>
            </a:r>
            <a:r>
              <a:rPr lang="en-US" sz="4900" dirty="0">
                <a:solidFill>
                  <a:srgbClr val="C00000"/>
                </a:solidFill>
              </a:rPr>
              <a:t>C</a:t>
            </a:r>
            <a:r>
              <a:rPr sz="4900" dirty="0">
                <a:solidFill>
                  <a:srgbClr val="C00000"/>
                </a:solidFill>
              </a:rPr>
              <a:t>omputers and Crime</a:t>
            </a:r>
            <a:endParaRPr lang="en-US" sz="4900" dirty="0">
              <a:solidFill>
                <a:srgbClr val="C00000"/>
              </a:solidFill>
            </a:endParaRPr>
          </a:p>
        </p:txBody>
      </p:sp>
      <p:sp>
        <p:nvSpPr>
          <p:cNvPr id="133123" name="Rectangle 3"/>
          <p:cNvSpPr>
            <a:spLocks noGrp="1" noChangeArrowheads="1"/>
          </p:cNvSpPr>
          <p:nvPr>
            <p:ph type="subTitle" idx="1"/>
          </p:nvPr>
        </p:nvSpPr>
        <p:spPr>
          <a:xfrm>
            <a:off x="838200" y="4648200"/>
            <a:ext cx="7543800" cy="1447800"/>
          </a:xfrm>
        </p:spPr>
        <p:txBody>
          <a:bodyPr>
            <a:normAutofit/>
          </a:bodyPr>
          <a:lstStyle/>
          <a:p>
            <a:pPr marR="0" algn="ctr" eaLnBrk="1" hangingPunct="1">
              <a:lnSpc>
                <a:spcPct val="80000"/>
              </a:lnSpc>
            </a:pPr>
            <a:r>
              <a:rPr lang="en-US" sz="2000" b="1" cap="none" dirty="0">
                <a:solidFill>
                  <a:schemeClr val="tx1"/>
                </a:solidFill>
              </a:rPr>
              <a:t>Dr. Aftab Maroof</a:t>
            </a:r>
          </a:p>
          <a:p>
            <a:pPr marR="0" algn="ctr" eaLnBrk="1" hangingPunct="1">
              <a:lnSpc>
                <a:spcPct val="80000"/>
              </a:lnSpc>
            </a:pPr>
            <a:r>
              <a:rPr lang="en-US" sz="2000" b="1" cap="none" dirty="0">
                <a:solidFill>
                  <a:schemeClr val="tx1"/>
                </a:solidFill>
              </a:rPr>
              <a:t> </a:t>
            </a:r>
          </a:p>
          <a:p>
            <a:pPr marR="0" algn="ctr" eaLnBrk="1" hangingPunct="1">
              <a:lnSpc>
                <a:spcPct val="80000"/>
              </a:lnSpc>
            </a:pPr>
            <a:r>
              <a:rPr lang="en-US" sz="2400" b="1" dirty="0">
                <a:solidFill>
                  <a:schemeClr val="tx1"/>
                </a:solidFill>
              </a:rPr>
              <a:t>NUCES, </a:t>
            </a:r>
            <a:r>
              <a:rPr lang="en-US" sz="2400" b="1" cap="none" dirty="0">
                <a:solidFill>
                  <a:schemeClr val="tx1"/>
                </a:solidFill>
              </a:rPr>
              <a:t>CFD Campus</a:t>
            </a:r>
          </a:p>
          <a:p>
            <a:pPr marR="0" algn="ctr" eaLnBrk="1" hangingPunct="1">
              <a:lnSpc>
                <a:spcPct val="80000"/>
              </a:lnSpc>
            </a:pPr>
            <a:r>
              <a:rPr lang="en-US" sz="1400" b="1" dirty="0">
                <a:solidFill>
                  <a:schemeClr val="tx1"/>
                </a:solidFill>
              </a:rPr>
              <a:t>(</a:t>
            </a:r>
            <a:r>
              <a:rPr lang="en-US" sz="1400" b="1" cap="none" dirty="0">
                <a:solidFill>
                  <a:schemeClr val="tx1"/>
                </a:solidFill>
              </a:rPr>
              <a:t>Lecture Slides Week #</a:t>
            </a:r>
            <a:r>
              <a:rPr lang="en-US" sz="1400" b="1" dirty="0">
                <a:solidFill>
                  <a:schemeClr val="tx1"/>
                </a:solidFill>
              </a:rPr>
              <a:t> 11)</a:t>
            </a:r>
          </a:p>
          <a:p>
            <a:pPr marR="0" algn="ctr" eaLnBrk="1" hangingPunct="1">
              <a:lnSpc>
                <a:spcPct val="80000"/>
              </a:lnSpc>
            </a:pPr>
            <a:endParaRPr lang="en-US" sz="1400" b="1" dirty="0">
              <a:solidFill>
                <a:schemeClr val="tx1"/>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133123">
                                            <p:txEl>
                                              <p:pRg st="0" end="0"/>
                                            </p:txEl>
                                          </p:spTgt>
                                        </p:tgtEl>
                                        <p:attrNameLst>
                                          <p:attrName>style.visibility</p:attrName>
                                        </p:attrNameLst>
                                      </p:cBhvr>
                                      <p:to>
                                        <p:strVal val="visible"/>
                                      </p:to>
                                    </p:set>
                                    <p:animEffect transition="in" filter="diamond(in)">
                                      <p:cBhvr>
                                        <p:cTn id="10" dur="2000"/>
                                        <p:tgtEl>
                                          <p:spTgt spid="133123">
                                            <p:txEl>
                                              <p:pRg st="0" end="0"/>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Effect transition="in" filter="diamond(in)">
                                      <p:cBhvr>
                                        <p:cTn id="13" dur="2000"/>
                                        <p:tgtEl>
                                          <p:spTgt spid="13312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diamond(in)">
                                      <p:cBhvr>
                                        <p:cTn id="16" dur="2000"/>
                                        <p:tgtEl>
                                          <p:spTgt spid="133123">
                                            <p:txEl>
                                              <p:pRg st="2" end="2"/>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133123">
                                            <p:txEl>
                                              <p:pRg st="3" end="3"/>
                                            </p:txEl>
                                          </p:spTgt>
                                        </p:tgtEl>
                                        <p:attrNameLst>
                                          <p:attrName>style.visibility</p:attrName>
                                        </p:attrNameLst>
                                      </p:cBhvr>
                                      <p:to>
                                        <p:strVal val="visible"/>
                                      </p:to>
                                    </p:set>
                                    <p:animEffect transition="in" filter="diamond(in)">
                                      <p:cBhvr>
                                        <p:cTn id="19" dur="20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Techniques &amp; Resources</a:t>
            </a:r>
          </a:p>
        </p:txBody>
      </p:sp>
      <p:sp>
        <p:nvSpPr>
          <p:cNvPr id="5" name="Content Placeholder 4"/>
          <p:cNvSpPr>
            <a:spLocks noGrp="1"/>
          </p:cNvSpPr>
          <p:nvPr>
            <p:ph idx="1"/>
          </p:nvPr>
        </p:nvSpPr>
        <p:spPr/>
        <p:txBody>
          <a:bodyPr/>
          <a:lstStyle/>
          <a:p>
            <a:r>
              <a:rPr lang="en-US" dirty="0"/>
              <a:t>Identity Theft</a:t>
            </a:r>
          </a:p>
          <a:p>
            <a:r>
              <a:rPr lang="en-US" dirty="0"/>
              <a:t>Fraud Techniques</a:t>
            </a:r>
          </a:p>
          <a:p>
            <a:r>
              <a:rPr lang="en-US" dirty="0"/>
              <a:t>Hacking Techniques</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18AE9DC3-7E8E-487B-98FC-D134F973FB44}"/>
              </a:ext>
            </a:extLst>
          </p:cNvPr>
          <p:cNvSpPr>
            <a:spLocks noGrp="1"/>
          </p:cNvSpPr>
          <p:nvPr>
            <p:ph type="sldNum" sz="quarter" idx="12"/>
          </p:nvPr>
        </p:nvSpPr>
        <p:spPr/>
        <p:txBody>
          <a:bodyPr/>
          <a:lstStyle/>
          <a:p>
            <a:pPr>
              <a:defRPr/>
            </a:pPr>
            <a:fld id="{B3B60432-372D-44D5-9F86-EB1599A3056F}"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Theft Techniques</a:t>
            </a:r>
          </a:p>
        </p:txBody>
      </p:sp>
      <p:sp>
        <p:nvSpPr>
          <p:cNvPr id="5" name="Content Placeholder 4"/>
          <p:cNvSpPr>
            <a:spLocks noGrp="1"/>
          </p:cNvSpPr>
          <p:nvPr>
            <p:ph idx="1"/>
          </p:nvPr>
        </p:nvSpPr>
        <p:spPr/>
        <p:txBody>
          <a:bodyPr>
            <a:normAutofit fontScale="85000" lnSpcReduction="20000"/>
          </a:bodyPr>
          <a:lstStyle/>
          <a:p>
            <a:pPr algn="just"/>
            <a:r>
              <a:rPr lang="en-US" dirty="0"/>
              <a:t>Studying the enemy is good for any conflict.</a:t>
            </a:r>
          </a:p>
          <a:p>
            <a:pPr algn="just"/>
            <a:r>
              <a:rPr lang="en-US" dirty="0"/>
              <a:t>Identity Theft</a:t>
            </a:r>
          </a:p>
          <a:p>
            <a:pPr lvl="1" algn="just"/>
            <a:r>
              <a:rPr lang="en-US" i="1" dirty="0"/>
              <a:t>Identity theft and identity fraud are terms used to refer to all types of crime </a:t>
            </a:r>
            <a:r>
              <a:rPr lang="en-US" dirty="0"/>
              <a:t>in which someone wrongfully obtains and uses another person’s personal data in some way that involves fraud or deception, typically for economic advantage.</a:t>
            </a:r>
          </a:p>
          <a:p>
            <a:pPr lvl="1" algn="just"/>
            <a:r>
              <a:rPr lang="en-US" dirty="0"/>
              <a:t>Purpose is to gather enough information about an individual that the perpetrator can successfully pretend to be that individual.</a:t>
            </a:r>
          </a:p>
          <a:p>
            <a:pPr lvl="1" algn="just"/>
            <a:r>
              <a:rPr lang="en-US" dirty="0"/>
              <a:t>Wants access to bank accounts, credit cards, financial goal.</a:t>
            </a:r>
          </a:p>
          <a:p>
            <a:pPr algn="just"/>
            <a:r>
              <a:rPr lang="en-US" dirty="0"/>
              <a:t>If the perpetrator obtains a credit card in someone else’s name, then he can purchase products and the victim of this fraud is left with debts he or she was not aware of and did not authorize.</a:t>
            </a:r>
          </a:p>
          <a:p>
            <a:pPr algn="just"/>
            <a:r>
              <a:rPr lang="en-US" dirty="0"/>
              <a:t>In the case of getting a driver’s license in the victim’s name, this fraud might be attempted to shield the perpetrator from the consequences of his or her own poor driving record. For example, a person might steal your personal information to create a license with his or her own picture. Perhaps the criminal in this case has a very bad driving record and even warrants out for immediate arrest.</a:t>
            </a:r>
          </a:p>
          <a:p>
            <a:pPr algn="just"/>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E7CAAE89-D491-4632-A1CF-BB0974A091B6}"/>
              </a:ext>
            </a:extLst>
          </p:cNvPr>
          <p:cNvSpPr>
            <a:spLocks noGrp="1"/>
          </p:cNvSpPr>
          <p:nvPr>
            <p:ph type="sldNum" sz="quarter" idx="12"/>
          </p:nvPr>
        </p:nvSpPr>
        <p:spPr/>
        <p:txBody>
          <a:bodyPr/>
          <a:lstStyle/>
          <a:p>
            <a:pPr>
              <a:defRPr/>
            </a:pPr>
            <a:fld id="{B3B60432-372D-44D5-9F86-EB1599A3056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theft continued …. </a:t>
            </a:r>
          </a:p>
        </p:txBody>
      </p:sp>
      <p:sp>
        <p:nvSpPr>
          <p:cNvPr id="5" name="Content Placeholder 4"/>
          <p:cNvSpPr>
            <a:spLocks noGrp="1"/>
          </p:cNvSpPr>
          <p:nvPr>
            <p:ph idx="1"/>
          </p:nvPr>
        </p:nvSpPr>
        <p:spPr/>
        <p:txBody>
          <a:bodyPr>
            <a:normAutofit fontScale="92500" lnSpcReduction="20000"/>
          </a:bodyPr>
          <a:lstStyle/>
          <a:p>
            <a:pPr algn="just"/>
            <a:r>
              <a:rPr lang="en-US" dirty="0"/>
              <a:t>Should the person be stopped by law-enforcement officers, he or she can then show the fake license. When the police officer checks the license, it is legitimate and has no outstanding warrants. However, the ticket the criminal receives will go on your driving record, because it is your information on the driver’s license. It is also unlikely that the perpetrator of that fraud will actually pay the ticket, so at some point you—the person whose identity was stolen—will receive notification that your license has been revoked for failure to pay a ticket. Unless you can then prove, with witnesses, that you were not at the location in which the ticket was given at the time it was given, you may have no recourse but to pay the ticket in order to reestablish your driving privileges.</a:t>
            </a:r>
          </a:p>
          <a:p>
            <a:pPr algn="just"/>
            <a:r>
              <a:rPr lang="en-US" dirty="0"/>
              <a:t>The U.S. Department of Justice defines identity theft Identity theft and identity fraud are terms used to refer to all types of crime in which someone wrongfully obtains and uses another person’s personal data in some way that involves fraud or deception, typically for economic gain.</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10A58DD1-0674-4810-9950-724868B1C276}"/>
              </a:ext>
            </a:extLst>
          </p:cNvPr>
          <p:cNvSpPr>
            <a:spLocks noGrp="1"/>
          </p:cNvSpPr>
          <p:nvPr>
            <p:ph type="sldNum" sz="quarter" idx="12"/>
          </p:nvPr>
        </p:nvSpPr>
        <p:spPr/>
        <p:txBody>
          <a:bodyPr/>
          <a:lstStyle/>
          <a:p>
            <a:pPr>
              <a:defRPr/>
            </a:pPr>
            <a:fld id="{B3B60432-372D-44D5-9F86-EB1599A3056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theft continued …. </a:t>
            </a:r>
          </a:p>
        </p:txBody>
      </p:sp>
      <p:sp>
        <p:nvSpPr>
          <p:cNvPr id="5" name="Content Placeholder 4"/>
          <p:cNvSpPr>
            <a:spLocks noGrp="1"/>
          </p:cNvSpPr>
          <p:nvPr>
            <p:ph idx="1"/>
          </p:nvPr>
        </p:nvSpPr>
        <p:spPr/>
        <p:txBody>
          <a:bodyPr>
            <a:normAutofit/>
          </a:bodyPr>
          <a:lstStyle/>
          <a:p>
            <a:r>
              <a:rPr lang="en-US" dirty="0"/>
              <a:t>The advent of the Internet has made the process of stealing a person’s identity much easier.</a:t>
            </a:r>
          </a:p>
          <a:p>
            <a:r>
              <a:rPr lang="en-US" dirty="0"/>
              <a:t>Many states now have court records and motor-vehicle records online.</a:t>
            </a:r>
          </a:p>
          <a:p>
            <a:r>
              <a:rPr lang="en-US" dirty="0"/>
              <a:t>People actually post a great deal of information about themselves on social networking sites such as </a:t>
            </a:r>
            <a:r>
              <a:rPr lang="en-US" dirty="0" err="1"/>
              <a:t>Facebook</a:t>
            </a:r>
            <a:r>
              <a:rPr lang="en-US" dirty="0"/>
              <a:t> and MySpace.</a:t>
            </a:r>
          </a:p>
          <a:p>
            <a:r>
              <a:rPr lang="en-US" dirty="0"/>
              <a:t>It is not a difficult task to trick people into giving up personal information. This can include credit-card numbers, account numbers, usernames, and even bank passwords</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7E8195C3-F934-451A-9780-5EE69667E778}"/>
              </a:ext>
            </a:extLst>
          </p:cNvPr>
          <p:cNvSpPr>
            <a:spLocks noGrp="1"/>
          </p:cNvSpPr>
          <p:nvPr>
            <p:ph type="sldNum" sz="quarter" idx="12"/>
          </p:nvPr>
        </p:nvSpPr>
        <p:spPr/>
        <p:txBody>
          <a:bodyPr/>
          <a:lstStyle/>
          <a:p>
            <a:pPr>
              <a:defRPr/>
            </a:pPr>
            <a:fld id="{B3B60432-372D-44D5-9F86-EB1599A3056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Techniques</a:t>
            </a:r>
          </a:p>
        </p:txBody>
      </p:sp>
      <p:sp>
        <p:nvSpPr>
          <p:cNvPr id="5" name="Content Placeholder 4"/>
          <p:cNvSpPr>
            <a:spLocks noGrp="1"/>
          </p:cNvSpPr>
          <p:nvPr>
            <p:ph idx="1"/>
          </p:nvPr>
        </p:nvSpPr>
        <p:spPr>
          <a:xfrm>
            <a:off x="457200" y="1163222"/>
            <a:ext cx="7620000" cy="5420140"/>
          </a:xfrm>
        </p:spPr>
        <p:txBody>
          <a:bodyPr>
            <a:normAutofit/>
          </a:bodyPr>
          <a:lstStyle/>
          <a:p>
            <a:r>
              <a:rPr lang="en-US" dirty="0"/>
              <a:t>Auction Frauds</a:t>
            </a:r>
          </a:p>
          <a:p>
            <a:pPr lvl="1"/>
            <a:r>
              <a:rPr lang="en-US" dirty="0">
                <a:solidFill>
                  <a:srgbClr val="FF0000"/>
                </a:solidFill>
              </a:rPr>
              <a:t>Shill Bidding  </a:t>
            </a:r>
            <a:r>
              <a:rPr lang="en-US" b="0" i="0" dirty="0">
                <a:solidFill>
                  <a:srgbClr val="4D5156"/>
                </a:solidFill>
                <a:effectLst/>
                <a:latin typeface="arial" panose="020B0604020202020204" pitchFamily="34" charset="0"/>
              </a:rPr>
              <a:t>is defined as bids placed by the seller or a confederate on her own items for the purpose of increasing the final selling price</a:t>
            </a:r>
            <a:endParaRPr lang="en-US" dirty="0"/>
          </a:p>
          <a:p>
            <a:pPr lvl="1"/>
            <a:r>
              <a:rPr lang="en-US" dirty="0">
                <a:solidFill>
                  <a:srgbClr val="FF0000"/>
                </a:solidFill>
              </a:rPr>
              <a:t>Bid Shielding </a:t>
            </a:r>
            <a:r>
              <a:rPr lang="en-US" b="0" i="0" dirty="0">
                <a:solidFill>
                  <a:srgbClr val="4D5156"/>
                </a:solidFill>
                <a:effectLst/>
                <a:latin typeface="arial" panose="020B0604020202020204" pitchFamily="34" charset="0"/>
              </a:rPr>
              <a:t>An illegitimate way to preserve a low </a:t>
            </a:r>
            <a:r>
              <a:rPr lang="en-US" b="1" i="0" dirty="0">
                <a:solidFill>
                  <a:srgbClr val="5F6368"/>
                </a:solidFill>
                <a:effectLst/>
                <a:latin typeface="arial" panose="020B0604020202020204" pitchFamily="34" charset="0"/>
              </a:rPr>
              <a:t>bid</a:t>
            </a:r>
            <a:r>
              <a:rPr lang="en-US" b="0" i="0" dirty="0">
                <a:solidFill>
                  <a:srgbClr val="4D5156"/>
                </a:solidFill>
                <a:effectLst/>
                <a:latin typeface="arial" panose="020B0604020202020204" pitchFamily="34" charset="0"/>
              </a:rPr>
              <a:t> in an online auction. It takes three people. The first places a low </a:t>
            </a:r>
            <a:r>
              <a:rPr lang="en-US" b="1" i="0" dirty="0">
                <a:solidFill>
                  <a:srgbClr val="5F6368"/>
                </a:solidFill>
                <a:effectLst/>
                <a:latin typeface="arial" panose="020B0604020202020204" pitchFamily="34" charset="0"/>
              </a:rPr>
              <a:t>bid</a:t>
            </a:r>
            <a:r>
              <a:rPr lang="en-US" b="0" i="0" dirty="0">
                <a:solidFill>
                  <a:srgbClr val="4D5156"/>
                </a:solidFill>
                <a:effectLst/>
                <a:latin typeface="arial" panose="020B0604020202020204" pitchFamily="34" charset="0"/>
              </a:rPr>
              <a:t> and the other two immediately </a:t>
            </a:r>
            <a:r>
              <a:rPr lang="en-US" b="1" i="0" dirty="0">
                <a:solidFill>
                  <a:srgbClr val="5F6368"/>
                </a:solidFill>
                <a:effectLst/>
                <a:latin typeface="arial" panose="020B0604020202020204" pitchFamily="34" charset="0"/>
              </a:rPr>
              <a:t>bid</a:t>
            </a:r>
            <a:r>
              <a:rPr lang="en-US" b="0" i="0" dirty="0">
                <a:solidFill>
                  <a:srgbClr val="4D5156"/>
                </a:solidFill>
                <a:effectLst/>
                <a:latin typeface="arial" panose="020B0604020202020204" pitchFamily="34" charset="0"/>
              </a:rPr>
              <a:t> high and keep </a:t>
            </a:r>
            <a:r>
              <a:rPr lang="en-US" b="1" i="0" dirty="0">
                <a:solidFill>
                  <a:srgbClr val="5F6368"/>
                </a:solidFill>
                <a:effectLst/>
                <a:latin typeface="arial" panose="020B0604020202020204" pitchFamily="34" charset="0"/>
              </a:rPr>
              <a:t>bidding</a:t>
            </a:r>
            <a:r>
              <a:rPr lang="en-US" b="0" i="0" dirty="0">
                <a:solidFill>
                  <a:srgbClr val="4D5156"/>
                </a:solidFill>
                <a:effectLst/>
                <a:latin typeface="arial" panose="020B0604020202020204" pitchFamily="34" charset="0"/>
              </a:rPr>
              <a:t> higher, which is intended to eliminate all other interested parties</a:t>
            </a:r>
            <a:endParaRPr lang="en-US" dirty="0"/>
          </a:p>
          <a:p>
            <a:pPr lvl="1"/>
            <a:r>
              <a:rPr lang="en-US" dirty="0">
                <a:solidFill>
                  <a:srgbClr val="FF0000"/>
                </a:solidFill>
              </a:rPr>
              <a:t>Bid Siphoning </a:t>
            </a:r>
            <a:r>
              <a:rPr lang="en-US" b="1" i="0" dirty="0">
                <a:solidFill>
                  <a:srgbClr val="3A3A3A"/>
                </a:solidFill>
                <a:effectLst/>
                <a:latin typeface="Helvetica Neue"/>
              </a:rPr>
              <a:t>id siphoning</a:t>
            </a:r>
            <a:r>
              <a:rPr lang="en-US" b="0" i="0" dirty="0">
                <a:solidFill>
                  <a:srgbClr val="3A3A3A"/>
                </a:solidFill>
                <a:effectLst/>
                <a:latin typeface="Helvetica Neue"/>
              </a:rPr>
              <a:t> occurs when con artists lure bidders off legitimate </a:t>
            </a:r>
            <a:r>
              <a:rPr lang="en-US" b="0" i="0" u="none" strike="noStrike" dirty="0">
                <a:effectLst/>
                <a:latin typeface="Helvetica Neue"/>
                <a:hlinkClick r:id="rId2" tooltip="Auction site"/>
              </a:rPr>
              <a:t>auction sites</a:t>
            </a:r>
            <a:r>
              <a:rPr lang="en-US" b="0" i="0" dirty="0">
                <a:solidFill>
                  <a:srgbClr val="3A3A3A"/>
                </a:solidFill>
                <a:effectLst/>
                <a:latin typeface="Helvetica Neue"/>
              </a:rPr>
              <a:t> by offering to sell the “same” item at a lower price. They intend to trick </a:t>
            </a:r>
            <a:r>
              <a:rPr lang="en-US" b="0" i="0" u="none" strike="noStrike" dirty="0">
                <a:effectLst/>
                <a:latin typeface="Helvetica Neue"/>
                <a:hlinkClick r:id="rId3" tooltip="Consumer"/>
              </a:rPr>
              <a:t>consumers</a:t>
            </a:r>
            <a:r>
              <a:rPr lang="en-US" b="0" i="0" dirty="0">
                <a:solidFill>
                  <a:srgbClr val="3A3A3A"/>
                </a:solidFill>
                <a:effectLst/>
                <a:latin typeface="Helvetica Neue"/>
              </a:rPr>
              <a:t> into sending money without delivering the item. By going off-site, buyers lose any protections the original </a:t>
            </a:r>
            <a:r>
              <a:rPr lang="en-US" b="0" i="0" u="none" strike="noStrike" dirty="0">
                <a:effectLst/>
                <a:latin typeface="Helvetica Neue"/>
                <a:hlinkClick r:id="rId4" tooltip="Site"/>
              </a:rPr>
              <a:t>site</a:t>
            </a:r>
            <a:r>
              <a:rPr lang="en-US" b="0" i="0" dirty="0">
                <a:solidFill>
                  <a:srgbClr val="3A3A3A"/>
                </a:solidFill>
                <a:effectLst/>
                <a:latin typeface="Helvetica Neue"/>
              </a:rPr>
              <a:t> may provide, such as insurance, feedback forms, or guarantees.</a:t>
            </a:r>
            <a:endParaRPr lang="en-US" dirty="0"/>
          </a:p>
          <a:p>
            <a:pPr lvl="1"/>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20E76877-B025-4583-B178-F1C35C0B31BB}"/>
              </a:ext>
            </a:extLst>
          </p:cNvPr>
          <p:cNvSpPr>
            <a:spLocks noGrp="1"/>
          </p:cNvSpPr>
          <p:nvPr>
            <p:ph type="sldNum" sz="quarter" idx="12"/>
          </p:nvPr>
        </p:nvSpPr>
        <p:spPr/>
        <p:txBody>
          <a:bodyPr/>
          <a:lstStyle/>
          <a:p>
            <a:pPr>
              <a:defRPr/>
            </a:pPr>
            <a:fld id="{B3B60432-372D-44D5-9F86-EB1599A3056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3ADD-7A54-4E2B-8905-B0477912E851}"/>
              </a:ext>
            </a:extLst>
          </p:cNvPr>
          <p:cNvSpPr>
            <a:spLocks noGrp="1"/>
          </p:cNvSpPr>
          <p:nvPr>
            <p:ph type="title"/>
          </p:nvPr>
        </p:nvSpPr>
        <p:spPr/>
        <p:txBody>
          <a:bodyPr/>
          <a:lstStyle/>
          <a:p>
            <a:r>
              <a:rPr lang="en-US" dirty="0"/>
              <a:t>Investment Offer Fraud</a:t>
            </a:r>
            <a:br>
              <a:rPr lang="en-US" dirty="0"/>
            </a:br>
            <a:endParaRPr lang="en-IN" dirty="0"/>
          </a:p>
        </p:txBody>
      </p:sp>
      <p:sp>
        <p:nvSpPr>
          <p:cNvPr id="3" name="Content Placeholder 2">
            <a:extLst>
              <a:ext uri="{FF2B5EF4-FFF2-40B4-BE49-F238E27FC236}">
                <a16:creationId xmlns:a16="http://schemas.microsoft.com/office/drawing/2014/main" id="{A92EF66F-557E-436C-8D6C-009611EE823C}"/>
              </a:ext>
            </a:extLst>
          </p:cNvPr>
          <p:cNvSpPr>
            <a:spLocks noGrp="1"/>
          </p:cNvSpPr>
          <p:nvPr>
            <p:ph idx="1"/>
          </p:nvPr>
        </p:nvSpPr>
        <p:spPr>
          <a:xfrm>
            <a:off x="457200" y="1057723"/>
            <a:ext cx="7620000" cy="3895278"/>
          </a:xfrm>
        </p:spPr>
        <p:txBody>
          <a:bodyPr>
            <a:normAutofit/>
          </a:bodyPr>
          <a:lstStyle/>
          <a:p>
            <a:pPr algn="l">
              <a:buFont typeface="Arial" panose="020B0604020202020204" pitchFamily="34" charset="0"/>
              <a:buChar char="•"/>
            </a:pPr>
            <a:r>
              <a:rPr lang="en-US" dirty="0"/>
              <a:t>Common Investment Fraud Schemes: </a:t>
            </a:r>
            <a:r>
              <a:rPr lang="en-US" b="0" i="0" dirty="0">
                <a:solidFill>
                  <a:srgbClr val="202124"/>
                </a:solidFill>
                <a:effectLst/>
                <a:latin typeface="arial" panose="020B0604020202020204" pitchFamily="34" charset="0"/>
              </a:rPr>
              <a:t>Promissory Notes. In an environment of low interest rates, the promise of high interest promissory notes may tempt investors, especially seniors and others living on a fixed income. ...</a:t>
            </a:r>
          </a:p>
          <a:p>
            <a:pPr lvl="1"/>
            <a:r>
              <a:rPr lang="en-US" b="1" i="0" dirty="0">
                <a:solidFill>
                  <a:srgbClr val="202124"/>
                </a:solidFill>
                <a:effectLst/>
                <a:latin typeface="arial" panose="020B0604020202020204" pitchFamily="34" charset="0"/>
              </a:rPr>
              <a:t>Ponzi</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Pyramid Schemes</a:t>
            </a:r>
            <a:r>
              <a:rPr lang="en-US" b="0" i="0" dirty="0">
                <a:solidFill>
                  <a:srgbClr val="202124"/>
                </a:solidFill>
                <a:effectLst/>
                <a:latin typeface="arial" panose="020B0604020202020204" pitchFamily="34" charset="0"/>
              </a:rPr>
              <a:t>. ...</a:t>
            </a:r>
          </a:p>
          <a:p>
            <a:pPr lvl="1"/>
            <a:r>
              <a:rPr lang="en-US" b="0" i="0" dirty="0">
                <a:solidFill>
                  <a:srgbClr val="202124"/>
                </a:solidFill>
                <a:effectLst/>
                <a:latin typeface="arial" panose="020B0604020202020204" pitchFamily="34" charset="0"/>
              </a:rPr>
              <a:t>Real Estate Investments. ...</a:t>
            </a:r>
          </a:p>
          <a:p>
            <a:pPr lvl="1"/>
            <a:r>
              <a:rPr lang="en-US" b="0" i="0" dirty="0">
                <a:solidFill>
                  <a:srgbClr val="202124"/>
                </a:solidFill>
                <a:effectLst/>
                <a:latin typeface="arial" panose="020B0604020202020204" pitchFamily="34" charset="0"/>
              </a:rPr>
              <a:t>Cryptocurrency Related Investments. ...</a:t>
            </a:r>
          </a:p>
          <a:p>
            <a:pPr lvl="1"/>
            <a:r>
              <a:rPr lang="en-US" b="0" i="0" dirty="0">
                <a:solidFill>
                  <a:srgbClr val="202124"/>
                </a:solidFill>
                <a:effectLst/>
                <a:latin typeface="arial" panose="020B0604020202020204" pitchFamily="34" charset="0"/>
              </a:rPr>
              <a:t>Social Media/Internet Investment Fraud.</a:t>
            </a:r>
          </a:p>
          <a:p>
            <a:endParaRPr lang="en-IN" dirty="0"/>
          </a:p>
        </p:txBody>
      </p:sp>
      <p:sp>
        <p:nvSpPr>
          <p:cNvPr id="4" name="Footer Placeholder 3">
            <a:extLst>
              <a:ext uri="{FF2B5EF4-FFF2-40B4-BE49-F238E27FC236}">
                <a16:creationId xmlns:a16="http://schemas.microsoft.com/office/drawing/2014/main" id="{6D123496-B597-4568-B3BB-D41E37A99BD3}"/>
              </a:ext>
            </a:extLst>
          </p:cNvPr>
          <p:cNvSpPr>
            <a:spLocks noGrp="1"/>
          </p:cNvSpPr>
          <p:nvPr>
            <p:ph type="ftr" sz="quarter" idx="11"/>
          </p:nvPr>
        </p:nvSpPr>
        <p:spPr/>
        <p:txBody>
          <a:bodyPr/>
          <a:lstStyle/>
          <a:p>
            <a:pPr>
              <a:defRPr/>
            </a:pPr>
            <a:r>
              <a:rPr lang="en-US"/>
              <a:t>PI-Sp21-(NUCES, isb Campus)</a:t>
            </a:r>
          </a:p>
        </p:txBody>
      </p:sp>
      <p:sp>
        <p:nvSpPr>
          <p:cNvPr id="5" name="Slide Number Placeholder 4">
            <a:extLst>
              <a:ext uri="{FF2B5EF4-FFF2-40B4-BE49-F238E27FC236}">
                <a16:creationId xmlns:a16="http://schemas.microsoft.com/office/drawing/2014/main" id="{03C5A7B8-7996-42E5-9719-22C824C2E0E5}"/>
              </a:ext>
            </a:extLst>
          </p:cNvPr>
          <p:cNvSpPr>
            <a:spLocks noGrp="1"/>
          </p:cNvSpPr>
          <p:nvPr>
            <p:ph type="sldNum" sz="quarter" idx="12"/>
          </p:nvPr>
        </p:nvSpPr>
        <p:spPr/>
        <p:txBody>
          <a:bodyPr/>
          <a:lstStyle/>
          <a:p>
            <a:pPr>
              <a:defRPr/>
            </a:pPr>
            <a:fld id="{B3B60432-372D-44D5-9F86-EB1599A3056F}" type="slidenum">
              <a:rPr lang="en-US" smtClean="0"/>
              <a:pPr>
                <a:defRPr/>
              </a:pPr>
              <a:t>15</a:t>
            </a:fld>
            <a:endParaRPr lang="en-US"/>
          </a:p>
        </p:txBody>
      </p:sp>
    </p:spTree>
    <p:extLst>
      <p:ext uri="{BB962C8B-B14F-4D97-AF65-F5344CB8AC3E}">
        <p14:creationId xmlns:p14="http://schemas.microsoft.com/office/powerpoint/2010/main" val="2592298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6F8A-2D27-44D0-821E-F2F9620F30E6}"/>
              </a:ext>
            </a:extLst>
          </p:cNvPr>
          <p:cNvSpPr>
            <a:spLocks noGrp="1"/>
          </p:cNvSpPr>
          <p:nvPr>
            <p:ph type="title"/>
          </p:nvPr>
        </p:nvSpPr>
        <p:spPr/>
        <p:txBody>
          <a:bodyPr/>
          <a:lstStyle/>
          <a:p>
            <a:r>
              <a:rPr lang="en-US" dirty="0">
                <a:solidFill>
                  <a:srgbClr val="FF0000"/>
                </a:solidFill>
              </a:rPr>
              <a:t>Investment Advice Fraud </a:t>
            </a:r>
            <a:endParaRPr lang="en-IN" dirty="0"/>
          </a:p>
        </p:txBody>
      </p:sp>
      <p:sp>
        <p:nvSpPr>
          <p:cNvPr id="3" name="Content Placeholder 2">
            <a:extLst>
              <a:ext uri="{FF2B5EF4-FFF2-40B4-BE49-F238E27FC236}">
                <a16:creationId xmlns:a16="http://schemas.microsoft.com/office/drawing/2014/main" id="{EBC4C97D-B7B6-4B9A-BD42-6D572433A889}"/>
              </a:ext>
            </a:extLst>
          </p:cNvPr>
          <p:cNvSpPr>
            <a:spLocks noGrp="1"/>
          </p:cNvSpPr>
          <p:nvPr>
            <p:ph idx="1"/>
          </p:nvPr>
        </p:nvSpPr>
        <p:spPr/>
        <p:txBody>
          <a:bodyPr/>
          <a:lstStyle/>
          <a:p>
            <a:r>
              <a:rPr lang="en-US" b="0" i="0" dirty="0">
                <a:solidFill>
                  <a:srgbClr val="2D2D2D"/>
                </a:solidFill>
                <a:effectLst/>
                <a:latin typeface="-apple-system"/>
              </a:rPr>
              <a:t>A scammer claiming to be a stock broker or portfolio manager calls you and offers financial or investments advice. They will claim what they are offering is low-risk and will provide you with quick and high returns, or encourage you to invest in overseas companies. The scammer's offer will sound legitimate and they may have resources to back up their claims.  They will be persistent, and may keep calling you back.</a:t>
            </a:r>
          </a:p>
          <a:p>
            <a:r>
              <a:rPr lang="en-US" b="0" i="0" dirty="0">
                <a:solidFill>
                  <a:srgbClr val="2D2D2D"/>
                </a:solidFill>
                <a:effectLst/>
                <a:latin typeface="-apple-system"/>
              </a:rPr>
              <a:t>The investments offered in these type of cold calls are usually share, mortgage, or real estate high-return schemes, options trading or foreign currency trading. The scammer is operating from overseas, and will not have an Australian Financial Services </a:t>
            </a:r>
            <a:r>
              <a:rPr lang="en-US" b="0" i="0" dirty="0" err="1">
                <a:solidFill>
                  <a:srgbClr val="2D2D2D"/>
                </a:solidFill>
                <a:effectLst/>
                <a:latin typeface="-apple-system"/>
              </a:rPr>
              <a:t>licence</a:t>
            </a:r>
            <a:r>
              <a:rPr lang="en-US" b="0" i="0" dirty="0">
                <a:solidFill>
                  <a:srgbClr val="2D2D2D"/>
                </a:solidFill>
                <a:effectLst/>
                <a:latin typeface="-apple-system"/>
              </a:rPr>
              <a:t>.</a:t>
            </a:r>
            <a:endParaRPr lang="en-US" dirty="0">
              <a:solidFill>
                <a:srgbClr val="FF0000"/>
              </a:solidFill>
            </a:endParaRPr>
          </a:p>
          <a:p>
            <a:endParaRPr lang="en-IN" dirty="0"/>
          </a:p>
        </p:txBody>
      </p:sp>
      <p:sp>
        <p:nvSpPr>
          <p:cNvPr id="4" name="Footer Placeholder 3">
            <a:extLst>
              <a:ext uri="{FF2B5EF4-FFF2-40B4-BE49-F238E27FC236}">
                <a16:creationId xmlns:a16="http://schemas.microsoft.com/office/drawing/2014/main" id="{9DD2DBE6-EDDA-4E73-8534-DE4398EA9C30}"/>
              </a:ext>
            </a:extLst>
          </p:cNvPr>
          <p:cNvSpPr>
            <a:spLocks noGrp="1"/>
          </p:cNvSpPr>
          <p:nvPr>
            <p:ph type="ftr" sz="quarter" idx="11"/>
          </p:nvPr>
        </p:nvSpPr>
        <p:spPr/>
        <p:txBody>
          <a:bodyPr/>
          <a:lstStyle/>
          <a:p>
            <a:pPr>
              <a:defRPr/>
            </a:pPr>
            <a:r>
              <a:rPr lang="en-US"/>
              <a:t>PI-Sp21-(NUCES, isb Campus)</a:t>
            </a:r>
          </a:p>
        </p:txBody>
      </p:sp>
      <p:sp>
        <p:nvSpPr>
          <p:cNvPr id="5" name="Slide Number Placeholder 4">
            <a:extLst>
              <a:ext uri="{FF2B5EF4-FFF2-40B4-BE49-F238E27FC236}">
                <a16:creationId xmlns:a16="http://schemas.microsoft.com/office/drawing/2014/main" id="{7646EE0A-A237-46CD-B93B-9DB25BC8A186}"/>
              </a:ext>
            </a:extLst>
          </p:cNvPr>
          <p:cNvSpPr>
            <a:spLocks noGrp="1"/>
          </p:cNvSpPr>
          <p:nvPr>
            <p:ph type="sldNum" sz="quarter" idx="12"/>
          </p:nvPr>
        </p:nvSpPr>
        <p:spPr/>
        <p:txBody>
          <a:bodyPr/>
          <a:lstStyle/>
          <a:p>
            <a:pPr>
              <a:defRPr/>
            </a:pPr>
            <a:fld id="{B3B60432-372D-44D5-9F86-EB1599A3056F}" type="slidenum">
              <a:rPr lang="en-US" smtClean="0"/>
              <a:pPr>
                <a:defRPr/>
              </a:pPr>
              <a:t>16</a:t>
            </a:fld>
            <a:endParaRPr lang="en-US"/>
          </a:p>
        </p:txBody>
      </p:sp>
    </p:spTree>
    <p:extLst>
      <p:ext uri="{BB962C8B-B14F-4D97-AF65-F5344CB8AC3E}">
        <p14:creationId xmlns:p14="http://schemas.microsoft.com/office/powerpoint/2010/main" val="358535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 Techniques</a:t>
            </a:r>
          </a:p>
        </p:txBody>
      </p:sp>
      <p:sp>
        <p:nvSpPr>
          <p:cNvPr id="5" name="Content Placeholder 4"/>
          <p:cNvSpPr>
            <a:spLocks noGrp="1"/>
          </p:cNvSpPr>
          <p:nvPr>
            <p:ph idx="1"/>
          </p:nvPr>
        </p:nvSpPr>
        <p:spPr/>
        <p:txBody>
          <a:bodyPr>
            <a:normAutofit/>
          </a:bodyPr>
          <a:lstStyle/>
          <a:p>
            <a:r>
              <a:rPr lang="en-US" dirty="0"/>
              <a:t>Foot-printing</a:t>
            </a:r>
          </a:p>
          <a:p>
            <a:r>
              <a:rPr lang="en-US" dirty="0"/>
              <a:t>Password Cracking</a:t>
            </a:r>
          </a:p>
          <a:p>
            <a:r>
              <a:rPr lang="en-US" dirty="0"/>
              <a:t>Website Hacking</a:t>
            </a:r>
          </a:p>
          <a:p>
            <a:r>
              <a:rPr lang="en-US" dirty="0"/>
              <a:t>Man in the Middle Attack</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1D29D58C-06DC-40CC-826D-51FC47D83638}"/>
              </a:ext>
            </a:extLst>
          </p:cNvPr>
          <p:cNvSpPr>
            <a:spLocks noGrp="1"/>
          </p:cNvSpPr>
          <p:nvPr>
            <p:ph type="sldNum" sz="quarter" idx="12"/>
          </p:nvPr>
        </p:nvSpPr>
        <p:spPr/>
        <p:txBody>
          <a:bodyPr/>
          <a:lstStyle/>
          <a:p>
            <a:pPr>
              <a:defRPr/>
            </a:pPr>
            <a:fld id="{B3B60432-372D-44D5-9F86-EB1599A3056F}"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 – Foot-printing</a:t>
            </a:r>
          </a:p>
        </p:txBody>
      </p:sp>
      <p:sp>
        <p:nvSpPr>
          <p:cNvPr id="5" name="Content Placeholder 4"/>
          <p:cNvSpPr>
            <a:spLocks noGrp="1"/>
          </p:cNvSpPr>
          <p:nvPr>
            <p:ph idx="1"/>
          </p:nvPr>
        </p:nvSpPr>
        <p:spPr/>
        <p:txBody>
          <a:bodyPr/>
          <a:lstStyle/>
          <a:p>
            <a:r>
              <a:rPr lang="en-US" dirty="0"/>
              <a:t>Steps like a serious burglar, ‘case’ the target</a:t>
            </a:r>
          </a:p>
          <a:p>
            <a:r>
              <a:rPr lang="en-US" dirty="0"/>
              <a:t>Search websites, local news, social media</a:t>
            </a:r>
          </a:p>
          <a:p>
            <a:pPr lvl="1"/>
            <a:r>
              <a:rPr lang="en-US" dirty="0"/>
              <a:t>Technical infrastructure, employees, software bought</a:t>
            </a:r>
          </a:p>
          <a:p>
            <a:pPr lvl="1"/>
            <a:r>
              <a:rPr lang="en-US" dirty="0" err="1"/>
              <a:t>E.g</a:t>
            </a:r>
            <a:r>
              <a:rPr lang="en-US" dirty="0"/>
              <a:t> news related to Windows Server 2008, vendor selected, contract given</a:t>
            </a:r>
          </a:p>
          <a:p>
            <a:r>
              <a:rPr lang="en-US" dirty="0"/>
              <a:t>General Search for flaws in hardware/software</a:t>
            </a:r>
          </a:p>
          <a:p>
            <a:r>
              <a:rPr lang="en-US" dirty="0"/>
              <a:t>Search computer boards with discussions from technical employees</a:t>
            </a:r>
          </a:p>
          <a:p>
            <a:r>
              <a:rPr lang="en-US" dirty="0"/>
              <a:t>Use it for social engineering</a:t>
            </a:r>
          </a:p>
          <a:p>
            <a:pPr lvl="1"/>
            <a:r>
              <a:rPr lang="en-US" dirty="0"/>
              <a:t>Get the login/password and use spyware to get all the others!</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9DC180E1-95F6-49BC-AB04-B497C7AF9192}"/>
              </a:ext>
            </a:extLst>
          </p:cNvPr>
          <p:cNvSpPr>
            <a:spLocks noGrp="1"/>
          </p:cNvSpPr>
          <p:nvPr>
            <p:ph type="sldNum" sz="quarter" idx="12"/>
          </p:nvPr>
        </p:nvSpPr>
        <p:spPr/>
        <p:txBody>
          <a:bodyPr/>
          <a:lstStyle/>
          <a:p>
            <a:pPr>
              <a:defRPr/>
            </a:pPr>
            <a:fld id="{B3B60432-372D-44D5-9F86-EB1599A3056F}"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 – Foot-printing</a:t>
            </a:r>
          </a:p>
        </p:txBody>
      </p:sp>
      <p:sp>
        <p:nvSpPr>
          <p:cNvPr id="5" name="Content Placeholder 4"/>
          <p:cNvSpPr>
            <a:spLocks noGrp="1"/>
          </p:cNvSpPr>
          <p:nvPr>
            <p:ph idx="1"/>
          </p:nvPr>
        </p:nvSpPr>
        <p:spPr/>
        <p:txBody>
          <a:bodyPr>
            <a:normAutofit/>
          </a:bodyPr>
          <a:lstStyle/>
          <a:p>
            <a:r>
              <a:rPr lang="en-US" dirty="0"/>
              <a:t>Who is to fetch web domain’s and email’s server’s IP address</a:t>
            </a:r>
          </a:p>
          <a:p>
            <a:r>
              <a:rPr lang="en-US" dirty="0"/>
              <a:t>Physical address if target hosts its own email and web servers or they are hosted by a company.</a:t>
            </a:r>
          </a:p>
          <a:p>
            <a:r>
              <a:rPr lang="en-US" dirty="0"/>
              <a:t>Run the web domain through netcraft.com</a:t>
            </a:r>
          </a:p>
          <a:p>
            <a:pPr lvl="1"/>
            <a:r>
              <a:rPr lang="en-US" dirty="0"/>
              <a:t>What web server, what OS, how long it has been rebooted</a:t>
            </a:r>
          </a:p>
          <a:p>
            <a:r>
              <a:rPr lang="en-US" dirty="0"/>
              <a:t>Port Scan, which open on firewall</a:t>
            </a:r>
          </a:p>
          <a:p>
            <a:pPr lvl="1"/>
            <a:r>
              <a:rPr lang="en-US" dirty="0"/>
              <a:t>If 110 open, POP3 accepted, likely a mail server</a:t>
            </a:r>
          </a:p>
          <a:p>
            <a:pPr lvl="1"/>
            <a:r>
              <a:rPr lang="en-US" dirty="0"/>
              <a:t>If 137, 138, 139, NetBIOS traffic, likely a windows server</a:t>
            </a:r>
          </a:p>
          <a:p>
            <a:r>
              <a:rPr lang="en-US" dirty="0"/>
              <a:t>See the archives to see HR, IT infrastructure changes, etc</a:t>
            </a:r>
          </a:p>
          <a:p>
            <a:r>
              <a:rPr lang="en-US" dirty="0"/>
              <a:t>Network analysis tool like Microsoft Baseline Security</a:t>
            </a:r>
          </a:p>
          <a:p>
            <a:pPr lvl="1"/>
            <a:r>
              <a:rPr lang="en-US" dirty="0"/>
              <a:t>Help network </a:t>
            </a:r>
            <a:r>
              <a:rPr lang="en-US" dirty="0" err="1"/>
              <a:t>admins</a:t>
            </a:r>
            <a:r>
              <a:rPr lang="en-US" dirty="0"/>
              <a:t> to assess their systems.</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BB0450CB-0B6E-4183-BE63-CC9997490194}"/>
              </a:ext>
            </a:extLst>
          </p:cNvPr>
          <p:cNvSpPr>
            <a:spLocks noGrp="1"/>
          </p:cNvSpPr>
          <p:nvPr>
            <p:ph type="sldNum" sz="quarter" idx="12"/>
          </p:nvPr>
        </p:nvSpPr>
        <p:spPr/>
        <p:txBody>
          <a:bodyPr/>
          <a:lstStyle/>
          <a:p>
            <a:pPr>
              <a:defRPr/>
            </a:pPr>
            <a:fld id="{B3B60432-372D-44D5-9F86-EB1599A3056F}"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323850"/>
            <a:ext cx="8229600" cy="666750"/>
          </a:xfrm>
        </p:spPr>
        <p:txBody>
          <a:bodyPr/>
          <a:lstStyle/>
          <a:p>
            <a:r>
              <a:rPr lang="en-US" sz="3200" dirty="0"/>
              <a:t>Computers and Crime</a:t>
            </a:r>
          </a:p>
        </p:txBody>
      </p:sp>
      <p:sp>
        <p:nvSpPr>
          <p:cNvPr id="453635" name="Rectangle 3"/>
          <p:cNvSpPr>
            <a:spLocks noGrp="1" noChangeArrowheads="1"/>
          </p:cNvSpPr>
          <p:nvPr>
            <p:ph idx="1"/>
          </p:nvPr>
        </p:nvSpPr>
        <p:spPr>
          <a:xfrm>
            <a:off x="76200" y="1371600"/>
            <a:ext cx="8229600" cy="4876800"/>
          </a:xfrm>
        </p:spPr>
        <p:txBody>
          <a:bodyPr>
            <a:normAutofit/>
          </a:bodyPr>
          <a:lstStyle/>
          <a:p>
            <a:pPr marL="400050" indent="-400050" algn="just"/>
            <a:r>
              <a:rPr lang="en-US" sz="2400" b="1" dirty="0"/>
              <a:t>Crime:</a:t>
            </a:r>
          </a:p>
          <a:p>
            <a:pPr marL="800100" lvl="1" algn="just"/>
            <a:r>
              <a:rPr lang="en-US" sz="2000" dirty="0"/>
              <a:t>It is defined as an </a:t>
            </a:r>
            <a:r>
              <a:rPr lang="en-US" sz="2000"/>
              <a:t>act </a:t>
            </a:r>
            <a:r>
              <a:rPr lang="en-US" sz="2000" smtClean="0"/>
              <a:t>of disobedience </a:t>
            </a:r>
            <a:r>
              <a:rPr lang="en-US" sz="2000" dirty="0"/>
              <a:t>of the law forbidden under pain of punishment.</a:t>
            </a:r>
          </a:p>
          <a:p>
            <a:pPr marL="800100" lvl="1" algn="just"/>
            <a:r>
              <a:rPr lang="en-US" sz="2000" dirty="0"/>
              <a:t>Why Crimes?</a:t>
            </a:r>
          </a:p>
          <a:p>
            <a:pPr lvl="2" algn="just"/>
            <a:r>
              <a:rPr lang="en-US" sz="1800" dirty="0"/>
              <a:t>Willie Sutton was asked why he robbed banks, he replied:</a:t>
            </a:r>
          </a:p>
          <a:p>
            <a:pPr lvl="2" algn="ctr">
              <a:buFont typeface="Wingdings" pitchFamily="2" charset="2"/>
              <a:buNone/>
            </a:pPr>
            <a:r>
              <a:rPr lang="en-US" sz="1600" dirty="0"/>
              <a:t>“Because that’s where the money is.”</a:t>
            </a:r>
            <a:endParaRPr lang="en-US" sz="1800" dirty="0"/>
          </a:p>
          <a:p>
            <a:pPr marL="400050" indent="-400050" algn="just"/>
            <a:r>
              <a:rPr lang="en-US" sz="2400" b="1" dirty="0"/>
              <a:t>Computer Crime:</a:t>
            </a:r>
          </a:p>
          <a:p>
            <a:pPr marL="800100" lvl="1" algn="just"/>
            <a:r>
              <a:rPr lang="en-US" sz="2000" dirty="0"/>
              <a:t>Crime committed using computers.</a:t>
            </a:r>
          </a:p>
          <a:p>
            <a:pPr marL="800100" lvl="1" algn="just"/>
            <a:r>
              <a:rPr lang="en-US" sz="2000" dirty="0"/>
              <a:t>Computer Technology impacts on criminal law in two ways:</a:t>
            </a:r>
          </a:p>
          <a:p>
            <a:pPr lvl="2" algn="just"/>
            <a:r>
              <a:rPr lang="en-US" sz="1800" dirty="0"/>
              <a:t>Facilitates the commissioning of existing crimes e.g. fraud, theft etc.</a:t>
            </a:r>
          </a:p>
          <a:p>
            <a:pPr lvl="2" algn="just"/>
            <a:r>
              <a:rPr lang="en-US" sz="1800" dirty="0"/>
              <a:t>Has also given birth to a new range of activities e.g. hacking, viruses etc.</a:t>
            </a:r>
          </a:p>
          <a:p>
            <a:pPr marL="800100" lvl="1" algn="just"/>
            <a:r>
              <a:rPr lang="en-US" sz="2000" dirty="0">
                <a:solidFill>
                  <a:srgbClr val="FF0000"/>
                </a:solidFill>
              </a:rPr>
              <a:t>Computer Forensics </a:t>
            </a:r>
            <a:r>
              <a:rPr lang="en-US" sz="2000" dirty="0"/>
              <a:t>- </a:t>
            </a:r>
            <a:r>
              <a:rPr lang="en-US" sz="1600" dirty="0"/>
              <a:t>the practice of collecting, analyzing and reporting on digital data in a way that is legally admissible. It can be used in the detection and prevention of crime and in any dispute where evidence is stored digitally.</a:t>
            </a:r>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2" name="Slide Number Placeholder 1">
            <a:extLst>
              <a:ext uri="{FF2B5EF4-FFF2-40B4-BE49-F238E27FC236}">
                <a16:creationId xmlns:a16="http://schemas.microsoft.com/office/drawing/2014/main" id="{6C750D27-7511-440B-A0DC-6C0902BA3FBE}"/>
              </a:ext>
            </a:extLst>
          </p:cNvPr>
          <p:cNvSpPr>
            <a:spLocks noGrp="1"/>
          </p:cNvSpPr>
          <p:nvPr>
            <p:ph type="sldNum" sz="quarter" idx="12"/>
          </p:nvPr>
        </p:nvSpPr>
        <p:spPr/>
        <p:txBody>
          <a:bodyPr/>
          <a:lstStyle/>
          <a:p>
            <a:pPr>
              <a:defRPr/>
            </a:pPr>
            <a:fld id="{B3B60432-372D-44D5-9F86-EB1599A3056F}"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blinds(horizontal)">
                                      <p:cBhvr>
                                        <p:cTn id="7" dur="500"/>
                                        <p:tgtEl>
                                          <p:spTgt spid="453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blinds(horizontal)">
                                      <p:cBhvr>
                                        <p:cTn id="12" dur="500"/>
                                        <p:tgtEl>
                                          <p:spTgt spid="453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blinds(horizontal)">
                                      <p:cBhvr>
                                        <p:cTn id="17" dur="500"/>
                                        <p:tgtEl>
                                          <p:spTgt spid="453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blinds(horizontal)">
                                      <p:cBhvr>
                                        <p:cTn id="22" dur="500"/>
                                        <p:tgtEl>
                                          <p:spTgt spid="453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blinds(horizontal)">
                                      <p:cBhvr>
                                        <p:cTn id="27" dur="500"/>
                                        <p:tgtEl>
                                          <p:spTgt spid="4536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3635">
                                            <p:txEl>
                                              <p:pRg st="5" end="5"/>
                                            </p:txEl>
                                          </p:spTgt>
                                        </p:tgtEl>
                                        <p:attrNameLst>
                                          <p:attrName>style.visibility</p:attrName>
                                        </p:attrNameLst>
                                      </p:cBhvr>
                                      <p:to>
                                        <p:strVal val="visible"/>
                                      </p:to>
                                    </p:set>
                                    <p:animEffect transition="in" filter="blinds(horizontal)">
                                      <p:cBhvr>
                                        <p:cTn id="32" dur="500"/>
                                        <p:tgtEl>
                                          <p:spTgt spid="4536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3635">
                                            <p:txEl>
                                              <p:pRg st="6" end="6"/>
                                            </p:txEl>
                                          </p:spTgt>
                                        </p:tgtEl>
                                        <p:attrNameLst>
                                          <p:attrName>style.visibility</p:attrName>
                                        </p:attrNameLst>
                                      </p:cBhvr>
                                      <p:to>
                                        <p:strVal val="visible"/>
                                      </p:to>
                                    </p:set>
                                    <p:animEffect transition="in" filter="blinds(horizontal)">
                                      <p:cBhvr>
                                        <p:cTn id="37" dur="500"/>
                                        <p:tgtEl>
                                          <p:spTgt spid="4536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3635">
                                            <p:txEl>
                                              <p:pRg st="7" end="7"/>
                                            </p:txEl>
                                          </p:spTgt>
                                        </p:tgtEl>
                                        <p:attrNameLst>
                                          <p:attrName>style.visibility</p:attrName>
                                        </p:attrNameLst>
                                      </p:cBhvr>
                                      <p:to>
                                        <p:strVal val="visible"/>
                                      </p:to>
                                    </p:set>
                                    <p:animEffect transition="in" filter="blinds(horizontal)">
                                      <p:cBhvr>
                                        <p:cTn id="42" dur="500"/>
                                        <p:tgtEl>
                                          <p:spTgt spid="4536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3635">
                                            <p:txEl>
                                              <p:pRg st="8" end="8"/>
                                            </p:txEl>
                                          </p:spTgt>
                                        </p:tgtEl>
                                        <p:attrNameLst>
                                          <p:attrName>style.visibility</p:attrName>
                                        </p:attrNameLst>
                                      </p:cBhvr>
                                      <p:to>
                                        <p:strVal val="visible"/>
                                      </p:to>
                                    </p:set>
                                    <p:animEffect transition="in" filter="blinds(horizontal)">
                                      <p:cBhvr>
                                        <p:cTn id="47" dur="500"/>
                                        <p:tgtEl>
                                          <p:spTgt spid="4536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3635">
                                            <p:txEl>
                                              <p:pRg st="9" end="9"/>
                                            </p:txEl>
                                          </p:spTgt>
                                        </p:tgtEl>
                                        <p:attrNameLst>
                                          <p:attrName>style.visibility</p:attrName>
                                        </p:attrNameLst>
                                      </p:cBhvr>
                                      <p:to>
                                        <p:strVal val="visible"/>
                                      </p:to>
                                    </p:set>
                                    <p:animEffect transition="in" filter="blinds(horizontal)">
                                      <p:cBhvr>
                                        <p:cTn id="52" dur="500"/>
                                        <p:tgtEl>
                                          <p:spTgt spid="4536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3635">
                                            <p:txEl>
                                              <p:pRg st="10" end="10"/>
                                            </p:txEl>
                                          </p:spTgt>
                                        </p:tgtEl>
                                        <p:attrNameLst>
                                          <p:attrName>style.visibility</p:attrName>
                                        </p:attrNameLst>
                                      </p:cBhvr>
                                      <p:to>
                                        <p:strVal val="visible"/>
                                      </p:to>
                                    </p:set>
                                    <p:animEffect transition="in" filter="blinds(horizontal)">
                                      <p:cBhvr>
                                        <p:cTn id="57" dur="500"/>
                                        <p:tgtEl>
                                          <p:spTgt spid="453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a:t>Network analysis tool like Microsoft Baseline Security</a:t>
            </a:r>
          </a:p>
          <a:p>
            <a:pPr lvl="1"/>
            <a:r>
              <a:rPr lang="en-US" dirty="0"/>
              <a:t>Windows administrative vulnerabilities</a:t>
            </a:r>
          </a:p>
          <a:p>
            <a:pPr lvl="1"/>
            <a:r>
              <a:rPr lang="en-US" dirty="0"/>
              <a:t>Weak passwords</a:t>
            </a:r>
          </a:p>
          <a:p>
            <a:pPr lvl="1"/>
            <a:r>
              <a:rPr lang="en-US" dirty="0"/>
              <a:t>IIS administrative vulnerabilities</a:t>
            </a:r>
          </a:p>
          <a:p>
            <a:pPr lvl="1"/>
            <a:r>
              <a:rPr lang="en-US" dirty="0"/>
              <a:t> SQL administrative vulnerabilities</a:t>
            </a:r>
          </a:p>
          <a:p>
            <a:pPr lvl="1"/>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D129F8DF-6D5D-4D9B-88E5-BB1286C8EEEA}"/>
              </a:ext>
            </a:extLst>
          </p:cNvPr>
          <p:cNvSpPr>
            <a:spLocks noGrp="1"/>
          </p:cNvSpPr>
          <p:nvPr>
            <p:ph type="sldNum" sz="quarter" idx="12"/>
          </p:nvPr>
        </p:nvSpPr>
        <p:spPr/>
        <p:txBody>
          <a:bodyPr/>
          <a:lstStyle/>
          <a:p>
            <a:pPr>
              <a:defRPr/>
            </a:pPr>
            <a:fld id="{B3B60432-372D-44D5-9F86-EB1599A3056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 - Password Cracking</a:t>
            </a:r>
          </a:p>
        </p:txBody>
      </p:sp>
      <p:sp>
        <p:nvSpPr>
          <p:cNvPr id="5" name="Content Placeholder 4"/>
          <p:cNvSpPr>
            <a:spLocks noGrp="1"/>
          </p:cNvSpPr>
          <p:nvPr>
            <p:ph idx="1"/>
          </p:nvPr>
        </p:nvSpPr>
        <p:spPr/>
        <p:txBody>
          <a:bodyPr>
            <a:normAutofit/>
          </a:bodyPr>
          <a:lstStyle/>
          <a:p>
            <a:pPr lvl="1" algn="just"/>
            <a:r>
              <a:rPr lang="en-US" dirty="0"/>
              <a:t>Brute-force</a:t>
            </a:r>
          </a:p>
          <a:p>
            <a:pPr lvl="2" algn="just"/>
            <a:r>
              <a:rPr lang="en-US" sz="2400" dirty="0"/>
              <a:t>A brute-force attack is literally when the software tool you are using simply tries every single permutation of letters, numbers, and symbols possible to crack the password. This will often show up in server logs as a number of failed login attempts in a short period of time.</a:t>
            </a:r>
          </a:p>
          <a:p>
            <a:pPr lvl="1" algn="just"/>
            <a:r>
              <a:rPr lang="en-US" dirty="0"/>
              <a:t>Dictionary </a:t>
            </a:r>
          </a:p>
          <a:p>
            <a:pPr lvl="2" algn="just"/>
            <a:r>
              <a:rPr lang="en-US" sz="2400" dirty="0"/>
              <a:t>Because the majority of passwords are usually simplistic, running a dictionary attack is often successful at cracking passwords.</a:t>
            </a:r>
          </a:p>
          <a:p>
            <a:pPr algn="just"/>
            <a:endParaRPr lang="en-US" sz="2400"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47596208-62FA-4F1F-969B-CD7BF9FA8A12}"/>
              </a:ext>
            </a:extLst>
          </p:cNvPr>
          <p:cNvSpPr>
            <a:spLocks noGrp="1"/>
          </p:cNvSpPr>
          <p:nvPr>
            <p:ph type="sldNum" sz="quarter" idx="12"/>
          </p:nvPr>
        </p:nvSpPr>
        <p:spPr/>
        <p:txBody>
          <a:bodyPr/>
          <a:lstStyle/>
          <a:p>
            <a:pPr>
              <a:defRPr/>
            </a:pPr>
            <a:fld id="{B3B60432-372D-44D5-9F86-EB1599A3056F}"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85000" lnSpcReduction="10000"/>
          </a:bodyPr>
          <a:lstStyle/>
          <a:p>
            <a:pPr algn="just"/>
            <a:r>
              <a:rPr lang="en-US" dirty="0"/>
              <a:t>Dictionary</a:t>
            </a:r>
          </a:p>
          <a:p>
            <a:pPr lvl="1" algn="just"/>
            <a:r>
              <a:rPr lang="en-US" dirty="0"/>
              <a:t>Let’s consider one popular (among the hacking community) method for hacking a Windows password. This particular method depends on the perpetrator being familiar with how Windows works. In Windows, the passwords are stored in a hash (i.e., mathematically scrambled) format on the hard drive. If one could simply put a brute-force cracker on that hash file, one would eventually get the usernames and passwords. Most Windows machines have a password lockout feature, however. After a certain number of failed login attempts, usually three, the account is locked out. The way around this is to realize that the password lockout is a feature of the Windows operating system. To circumvent that operating system, one uses a Linux boot CD to boot the computer into Linux and then puts the password cracker to work on the hashed password file. There is even a tool one can get on the Internet called </a:t>
            </a:r>
            <a:r>
              <a:rPr lang="en-US" dirty="0" err="1"/>
              <a:t>OphCrack</a:t>
            </a:r>
            <a:r>
              <a:rPr lang="en-US" dirty="0"/>
              <a:t> that has the Linux boot material and the password cracker. You simply burn </a:t>
            </a:r>
            <a:r>
              <a:rPr lang="en-US" dirty="0" err="1"/>
              <a:t>OphCrack</a:t>
            </a:r>
            <a:r>
              <a:rPr lang="en-US" dirty="0"/>
              <a:t> to a CD, put it into any Windows computer, and reboot from the CD. This is just one example of how one might crack a Windows password.</a:t>
            </a:r>
          </a:p>
          <a:p>
            <a:pPr lvl="1" algn="just"/>
            <a:r>
              <a:rPr lang="en-US" dirty="0"/>
              <a:t>This method </a:t>
            </a:r>
            <a:r>
              <a:rPr lang="en-US" b="1" dirty="0"/>
              <a:t>does</a:t>
            </a:r>
            <a:r>
              <a:rPr lang="en-US" dirty="0"/>
              <a:t> require physical access to the computer, however.</a:t>
            </a:r>
          </a:p>
          <a:p>
            <a:pPr lvl="1" algn="just"/>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7E21E55E-BF90-4B8A-96C6-CA04E947F5CE}"/>
              </a:ext>
            </a:extLst>
          </p:cNvPr>
          <p:cNvSpPr>
            <a:spLocks noGrp="1"/>
          </p:cNvSpPr>
          <p:nvPr>
            <p:ph type="sldNum" sz="quarter" idx="12"/>
          </p:nvPr>
        </p:nvSpPr>
        <p:spPr/>
        <p:txBody>
          <a:bodyPr/>
          <a:lstStyle/>
          <a:p>
            <a:pPr>
              <a:defRPr/>
            </a:pPr>
            <a:fld id="{B3B60432-372D-44D5-9F86-EB1599A3056F}"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 – Website Hacking</a:t>
            </a:r>
          </a:p>
        </p:txBody>
      </p:sp>
      <p:sp>
        <p:nvSpPr>
          <p:cNvPr id="5" name="Content Placeholder 4"/>
          <p:cNvSpPr>
            <a:spLocks noGrp="1"/>
          </p:cNvSpPr>
          <p:nvPr>
            <p:ph idx="1"/>
          </p:nvPr>
        </p:nvSpPr>
        <p:spPr/>
        <p:txBody>
          <a:bodyPr>
            <a:normAutofit fontScale="92500" lnSpcReduction="20000"/>
          </a:bodyPr>
          <a:lstStyle/>
          <a:p>
            <a:pPr algn="just"/>
            <a:r>
              <a:rPr lang="en-US" dirty="0"/>
              <a:t>Website hacking</a:t>
            </a:r>
          </a:p>
          <a:p>
            <a:pPr lvl="1" algn="just"/>
            <a:r>
              <a:rPr lang="en-US" dirty="0"/>
              <a:t>Web pages are, by definition, open to public access, and they also get a lot of traffic. This makes them the easiest target for hacking and the logical place for any intruder to start. There are many ways to try and hack in through a Web site, but we will examine just a few of the most commonly used.</a:t>
            </a:r>
          </a:p>
          <a:p>
            <a:pPr lvl="1" algn="just"/>
            <a:r>
              <a:rPr lang="en-US" dirty="0"/>
              <a:t>SQL Injection</a:t>
            </a:r>
          </a:p>
          <a:p>
            <a:pPr lvl="2" algn="just"/>
            <a:r>
              <a:rPr lang="en-US" dirty="0"/>
              <a:t>SQL is an acronym for Structured Query Language. It is the language used by all relational databases. If a target Web site communicates with any database, it is using SQL to do so. Clever hackers use this fact and attempt to exploit it to gain access to the system. SQL injection is a process whereby hackers enter SQL code directly into Web forms such as login fields or an address bar in the browser. The goal is to trick the Web page into submitting that SQL code to the database, thus executing that code. To make this work, the hacker must have an in-depth understanding of SQL. This is an effective attack, and it can also be quite devastating. Let’s look at an example. Perhaps the hacker wishes to log on to a Web site. If the Web site is not very well written, then the hacker can use a feature of SQL to force the site to log him in. Here is a simple SQL statement that is often found in login screens to verify the login:</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58470D28-F371-4FC6-9577-406F66F4C6FE}"/>
              </a:ext>
            </a:extLst>
          </p:cNvPr>
          <p:cNvSpPr>
            <a:spLocks noGrp="1"/>
          </p:cNvSpPr>
          <p:nvPr>
            <p:ph type="sldNum" sz="quarter" idx="12"/>
          </p:nvPr>
        </p:nvSpPr>
        <p:spPr/>
        <p:txBody>
          <a:bodyPr/>
          <a:lstStyle/>
          <a:p>
            <a:pPr>
              <a:defRPr/>
            </a:pPr>
            <a:fld id="{B3B60432-372D-44D5-9F86-EB1599A3056F}"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274320" lvl="3" indent="-274320">
              <a:spcBef>
                <a:spcPts val="580"/>
              </a:spcBef>
              <a:buClr>
                <a:schemeClr val="accent1"/>
              </a:buClr>
              <a:buSzPct val="85000"/>
            </a:pPr>
            <a:r>
              <a:rPr lang="en-US" dirty="0"/>
              <a:t>SELECT * FROM USERS WHERE USERNAME = '</a:t>
            </a:r>
            <a:r>
              <a:rPr lang="en-US" dirty="0" err="1"/>
              <a:t>usernameentered</a:t>
            </a:r>
            <a:r>
              <a:rPr lang="en-US" dirty="0"/>
              <a:t>' AND PASSWORD = '</a:t>
            </a:r>
            <a:r>
              <a:rPr lang="en-US" dirty="0" err="1"/>
              <a:t>passwordentered</a:t>
            </a:r>
            <a:r>
              <a:rPr lang="en-US" dirty="0"/>
              <a:t>‘</a:t>
            </a:r>
          </a:p>
          <a:p>
            <a:pPr marL="274320" lvl="3" indent="-274320">
              <a:spcBef>
                <a:spcPts val="580"/>
              </a:spcBef>
              <a:buClr>
                <a:schemeClr val="accent1"/>
              </a:buClr>
              <a:buSzPct val="85000"/>
            </a:pPr>
            <a:endParaRPr lang="en-US" dirty="0"/>
          </a:p>
          <a:p>
            <a:r>
              <a:rPr lang="en-US" sz="2800" dirty="0"/>
              <a:t>SELECT * FROM USERS WHERE USERNAME = '</a:t>
            </a:r>
            <a:r>
              <a:rPr lang="en-US" sz="2800" dirty="0" err="1"/>
              <a:t>usernameentered</a:t>
            </a:r>
            <a:r>
              <a:rPr lang="en-US" sz="2800" dirty="0"/>
              <a:t>' AND PASSWORD = '</a:t>
            </a:r>
            <a:r>
              <a:rPr lang="en-US" sz="2800" dirty="0" err="1"/>
              <a:t>passwordentered</a:t>
            </a:r>
            <a:r>
              <a:rPr lang="en-US" sz="2800" dirty="0"/>
              <a:t>‘ or 1 = 1</a:t>
            </a:r>
            <a:r>
              <a:rPr lang="en-US" sz="3200" dirty="0"/>
              <a:t>.</a:t>
            </a:r>
            <a:endParaRPr lang="en-US" dirty="0"/>
          </a:p>
          <a:p>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192B4242-D890-48A3-8C7C-59B38B72D01D}"/>
              </a:ext>
            </a:extLst>
          </p:cNvPr>
          <p:cNvSpPr>
            <a:spLocks noGrp="1"/>
          </p:cNvSpPr>
          <p:nvPr>
            <p:ph type="sldNum" sz="quarter" idx="12"/>
          </p:nvPr>
        </p:nvSpPr>
        <p:spPr/>
        <p:txBody>
          <a:bodyPr/>
          <a:lstStyle/>
          <a:p>
            <a:pPr>
              <a:defRPr/>
            </a:pPr>
            <a:fld id="{B3B60432-372D-44D5-9F86-EB1599A3056F}"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lnSpcReduction="10000"/>
          </a:bodyPr>
          <a:lstStyle/>
          <a:p>
            <a:r>
              <a:rPr lang="en-US" dirty="0"/>
              <a:t>In other words, ‘‘go get a user account and log me in if there is an account that matches the username and password I entered, </a:t>
            </a:r>
            <a:r>
              <a:rPr lang="en-US" b="1" dirty="0"/>
              <a:t>or if 1=1.’’ It does not require </a:t>
            </a:r>
            <a:r>
              <a:rPr lang="en-US" dirty="0"/>
              <a:t>mathematical skill to know that yes, indeed, 1 does equal 1 all the time. There are many permutations of the SQL injection attack; simply using a search engine to find ‘‘</a:t>
            </a:r>
            <a:r>
              <a:rPr lang="en-US" dirty="0" err="1"/>
              <a:t>sql</a:t>
            </a:r>
            <a:r>
              <a:rPr lang="en-US" dirty="0"/>
              <a:t> injection’’ will reveal many of these. And, of course, there are ways to code a Web site so this won’t work. Unfortunately, many programmers don’t use those methods and this trick will work with all too many logins. This is just one example of how a hacker might exploit a system. The only way to track this down in an investigation would be if the site records all logins, and thus you will see it in the log. However, sites vulnerable to this attack often don’t implement extensive tracking, so it is likely to look as if a legitimate user logged in.</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BBC1108E-39B6-462E-830E-D7E08D3455E2}"/>
              </a:ext>
            </a:extLst>
          </p:cNvPr>
          <p:cNvSpPr>
            <a:spLocks noGrp="1"/>
          </p:cNvSpPr>
          <p:nvPr>
            <p:ph type="sldNum" sz="quarter" idx="12"/>
          </p:nvPr>
        </p:nvSpPr>
        <p:spPr/>
        <p:txBody>
          <a:bodyPr/>
          <a:lstStyle/>
          <a:p>
            <a:pPr>
              <a:defRPr/>
            </a:pPr>
            <a:fld id="{B3B60432-372D-44D5-9F86-EB1599A3056F}"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85000" lnSpcReduction="10000"/>
          </a:bodyPr>
          <a:lstStyle/>
          <a:p>
            <a:pPr marL="274320" lvl="1" indent="-274320">
              <a:spcBef>
                <a:spcPts val="580"/>
              </a:spcBef>
              <a:buClr>
                <a:schemeClr val="accent1"/>
              </a:buClr>
            </a:pPr>
            <a:r>
              <a:rPr lang="en-US" sz="3000" dirty="0"/>
              <a:t>Cross-site scripting</a:t>
            </a:r>
          </a:p>
          <a:p>
            <a:pPr lvl="1" algn="just"/>
            <a:r>
              <a:rPr lang="en-US" sz="2800" dirty="0"/>
              <a:t>XSS, is another popular technique that hackers commonly use against Web sites. This type of attack is harder to prevent than SQL injections and is becoming increasingly popular. Many well-known sites have been victims of XSS, including Google, MySpace, and even Microsoft. </a:t>
            </a:r>
          </a:p>
          <a:p>
            <a:pPr lvl="1" algn="just"/>
            <a:r>
              <a:rPr lang="en-US" sz="2800" dirty="0"/>
              <a:t>XSS functions by embedding JavaScript into hyperlinks to manipulate a Web site. This gives an intruder the power to take control of individual sessions, Website advertisements, and personal information.</a:t>
            </a:r>
          </a:p>
          <a:p>
            <a:pPr lvl="1" algn="just"/>
            <a:r>
              <a:rPr lang="en-US" sz="2800" dirty="0"/>
              <a:t>A worst-case scenario involves a hacker gaining access to account details and taking over the entire Web site.</a:t>
            </a:r>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6AF07465-007B-4661-9BAA-89DF4A4242E4}"/>
              </a:ext>
            </a:extLst>
          </p:cNvPr>
          <p:cNvSpPr>
            <a:spLocks noGrp="1"/>
          </p:cNvSpPr>
          <p:nvPr>
            <p:ph type="sldNum" sz="quarter" idx="12"/>
          </p:nvPr>
        </p:nvSpPr>
        <p:spPr/>
        <p:txBody>
          <a:bodyPr/>
          <a:lstStyle/>
          <a:p>
            <a:pPr>
              <a:defRPr/>
            </a:pPr>
            <a:fld id="{B3B60432-372D-44D5-9F86-EB1599A3056F}"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pPr algn="just"/>
            <a:r>
              <a:rPr lang="en-US" dirty="0"/>
              <a:t>Session Hacking</a:t>
            </a:r>
          </a:p>
          <a:p>
            <a:pPr lvl="1" algn="just"/>
            <a:r>
              <a:rPr lang="en-US" dirty="0"/>
              <a:t>Act of taking control of a user session after successfully obtaining or generating an authentication session ID. This type of attack requires a relatively high degree of skill and is therefore less common. Session hijacking involves an attacker literally taking over a particular session. A session is a valid communication established between a client and a server. When you log in to your LAN, you have established a session. These can be hijacked because every session is identified by a session ID. If you can get that ID, you can take over the session. There are three primary techniques for hijacking sessions:</a:t>
            </a:r>
          </a:p>
          <a:p>
            <a:pPr lvl="2" algn="just"/>
            <a:r>
              <a:rPr lang="en-US" sz="2400" dirty="0"/>
              <a:t>Brute force: The attacker tries multiple IDs until one is successful.</a:t>
            </a:r>
          </a:p>
          <a:p>
            <a:pPr lvl="2" algn="just"/>
            <a:r>
              <a:rPr lang="en-US" sz="2400" dirty="0"/>
              <a:t>Calculate: In many cases, IDs are generated in a non-random manner and  can be calculated</a:t>
            </a:r>
          </a:p>
          <a:p>
            <a:pPr lvl="2" algn="just"/>
            <a:r>
              <a:rPr lang="en-US" sz="2400" dirty="0"/>
              <a:t>Steal: Using different types of techniques, the attacker can acquire the session ID.</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C9CCA3A1-61A4-4422-9178-60736B56458C}"/>
              </a:ext>
            </a:extLst>
          </p:cNvPr>
          <p:cNvSpPr>
            <a:spLocks noGrp="1"/>
          </p:cNvSpPr>
          <p:nvPr>
            <p:ph type="sldNum" sz="quarter" idx="12"/>
          </p:nvPr>
        </p:nvSpPr>
        <p:spPr/>
        <p:txBody>
          <a:bodyPr/>
          <a:lstStyle/>
          <a:p>
            <a:pPr>
              <a:defRPr/>
            </a:pPr>
            <a:fld id="{B3B60432-372D-44D5-9F86-EB1599A3056F}"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Hacking–Man in the Middle Attack</a:t>
            </a:r>
          </a:p>
        </p:txBody>
      </p:sp>
      <p:sp>
        <p:nvSpPr>
          <p:cNvPr id="5" name="Content Placeholder 4"/>
          <p:cNvSpPr>
            <a:spLocks noGrp="1"/>
          </p:cNvSpPr>
          <p:nvPr>
            <p:ph idx="1"/>
          </p:nvPr>
        </p:nvSpPr>
        <p:spPr/>
        <p:txBody>
          <a:bodyPr>
            <a:noAutofit/>
          </a:bodyPr>
          <a:lstStyle/>
          <a:p>
            <a:pPr algn="just"/>
            <a:r>
              <a:rPr lang="en-US" sz="1900" dirty="0"/>
              <a:t>intercepts a communication session between two systems. For example, in an http transaction, the man-in-the-middle attack attempts to hijack the TCP connection between client and server. Using different techniques, the attacker splits the original TCP connection into two new connections: one between the client and the attacker and the other between the attacker and the server. Once the TCP connection is intercepted, the attacker acts as a proxy and is able to read, insert, and modify the data in the intercepted communication. Like the session-hijacking attack, this is an advanced technique that requires a high degree of skill on the part of the hacker.</a:t>
            </a:r>
          </a:p>
          <a:p>
            <a:pPr algn="just"/>
            <a:endParaRPr lang="en-US" sz="1900" dirty="0"/>
          </a:p>
          <a:p>
            <a:pPr algn="just"/>
            <a:endParaRPr lang="en-US" sz="1900"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DC693079-7D3D-40D0-BE34-3204A4663453}"/>
              </a:ext>
            </a:extLst>
          </p:cNvPr>
          <p:cNvSpPr>
            <a:spLocks noGrp="1"/>
          </p:cNvSpPr>
          <p:nvPr>
            <p:ph type="sldNum" sz="quarter" idx="12"/>
          </p:nvPr>
        </p:nvSpPr>
        <p:spPr/>
        <p:txBody>
          <a:bodyPr/>
          <a:lstStyle/>
          <a:p>
            <a:pPr>
              <a:defRPr/>
            </a:pPr>
            <a:fld id="{B3B60432-372D-44D5-9F86-EB1599A3056F}"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5" name="Content Placeholder 4"/>
          <p:cNvSpPr>
            <a:spLocks noGrp="1"/>
          </p:cNvSpPr>
          <p:nvPr>
            <p:ph idx="1"/>
          </p:nvPr>
        </p:nvSpPr>
        <p:spPr/>
        <p:txBody>
          <a:bodyPr>
            <a:normAutofit fontScale="77500" lnSpcReduction="20000"/>
          </a:bodyPr>
          <a:lstStyle/>
          <a:p>
            <a:pPr algn="just"/>
            <a:r>
              <a:rPr lang="en-US" sz="3300" dirty="0"/>
              <a:t>Sniffers</a:t>
            </a:r>
            <a:endParaRPr lang="en-US" sz="2800" dirty="0"/>
          </a:p>
          <a:p>
            <a:pPr lvl="1" algn="just"/>
            <a:r>
              <a:rPr lang="en-US" sz="2800" dirty="0"/>
              <a:t>A sniffer is a program and/or device that monitors all information passing through a computer network. It sniffs the data passing through the network off the wire and determines where the data is going, where it’s coming from, and what it is. In addition to these basic functions, sniffers might have extra features that enable them to filter a certain type of data, capture passwords, and more. Some sniffers (for example, the FBI’s controversial mass-monitoring tool Carnivore) can even rebuild files sent across a network, such as an e-mail or Web page. One common (and free) packet sniffer is the tool </a:t>
            </a:r>
            <a:r>
              <a:rPr lang="en-US" sz="2800" dirty="0" err="1"/>
              <a:t>WireShark</a:t>
            </a:r>
            <a:r>
              <a:rPr lang="en-US" sz="2800" dirty="0"/>
              <a:t>. Any packet sniffer will provide details about the packets it intercepts. More importantly, it does not prevent the packet from going through to its destination; it merely copies the content, thereby making it particularly hard to detect.</a:t>
            </a:r>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C48D81F8-FCC9-41B8-A243-8F2132F760D3}"/>
              </a:ext>
            </a:extLst>
          </p:cNvPr>
          <p:cNvSpPr>
            <a:spLocks noGrp="1"/>
          </p:cNvSpPr>
          <p:nvPr>
            <p:ph type="sldNum" sz="quarter" idx="12"/>
          </p:nvPr>
        </p:nvSpPr>
        <p:spPr/>
        <p:txBody>
          <a:bodyPr/>
          <a:lstStyle/>
          <a:p>
            <a:pPr>
              <a:defRPr/>
            </a:pPr>
            <a:fld id="{B3B60432-372D-44D5-9F86-EB1599A3056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381000"/>
            <a:ext cx="8229600" cy="666750"/>
          </a:xfrm>
        </p:spPr>
        <p:txBody>
          <a:bodyPr/>
          <a:lstStyle/>
          <a:p>
            <a:r>
              <a:rPr lang="en-US" sz="3200" dirty="0"/>
              <a:t>Computers and Crime</a:t>
            </a:r>
          </a:p>
        </p:txBody>
      </p:sp>
      <p:sp>
        <p:nvSpPr>
          <p:cNvPr id="454659" name="Rectangle 3"/>
          <p:cNvSpPr>
            <a:spLocks noGrp="1" noChangeArrowheads="1"/>
          </p:cNvSpPr>
          <p:nvPr>
            <p:ph idx="1"/>
          </p:nvPr>
        </p:nvSpPr>
        <p:spPr>
          <a:xfrm>
            <a:off x="76200" y="1371600"/>
            <a:ext cx="8229600" cy="4876800"/>
          </a:xfrm>
        </p:spPr>
        <p:txBody>
          <a:bodyPr>
            <a:normAutofit lnSpcReduction="10000"/>
          </a:bodyPr>
          <a:lstStyle/>
          <a:p>
            <a:pPr marL="400050" indent="-400050" algn="just">
              <a:lnSpc>
                <a:spcPct val="90000"/>
              </a:lnSpc>
            </a:pPr>
            <a:r>
              <a:rPr lang="en-US" sz="2400" b="1" dirty="0"/>
              <a:t>Computer Crime</a:t>
            </a:r>
            <a:r>
              <a:rPr lang="en-US" sz="2800" b="1" dirty="0"/>
              <a:t> </a:t>
            </a:r>
            <a:r>
              <a:rPr lang="en-US" sz="1600" b="1" dirty="0"/>
              <a:t>(Contd.)</a:t>
            </a:r>
            <a:r>
              <a:rPr lang="en-US" sz="2800" b="1" dirty="0"/>
              <a:t>:</a:t>
            </a:r>
          </a:p>
          <a:p>
            <a:pPr marL="800100" lvl="1" algn="just">
              <a:lnSpc>
                <a:spcPct val="90000"/>
              </a:lnSpc>
            </a:pPr>
            <a:r>
              <a:rPr lang="en-US" sz="2000" dirty="0"/>
              <a:t>Major Computer </a:t>
            </a:r>
            <a:r>
              <a:rPr lang="en-US" sz="2000" dirty="0" smtClean="0"/>
              <a:t>Criminal Activities</a:t>
            </a:r>
            <a:r>
              <a:rPr lang="en-US" sz="2000" dirty="0"/>
              <a:t>:</a:t>
            </a:r>
          </a:p>
          <a:p>
            <a:pPr lvl="2" algn="just">
              <a:lnSpc>
                <a:spcPct val="90000"/>
              </a:lnSpc>
            </a:pPr>
            <a:r>
              <a:rPr lang="en-US" sz="1800" dirty="0"/>
              <a:t>Computer Fraud</a:t>
            </a:r>
          </a:p>
          <a:p>
            <a:pPr marL="1543050" lvl="3" indent="-285750" algn="just">
              <a:lnSpc>
                <a:spcPct val="90000"/>
              </a:lnSpc>
            </a:pPr>
            <a:r>
              <a:rPr lang="en-US" sz="1600" dirty="0"/>
              <a:t>Manipulating a computer dishonestly in order to obtain money, property, or services.</a:t>
            </a:r>
          </a:p>
          <a:p>
            <a:pPr marL="1543050" lvl="3" indent="-285750" algn="just">
              <a:lnSpc>
                <a:spcPct val="90000"/>
              </a:lnSpc>
            </a:pPr>
            <a:r>
              <a:rPr lang="en-US" sz="1600" dirty="0"/>
              <a:t>Examples: Placing fictitious employee on the payroll, setting up false supplier account, creating fake invoices etc.</a:t>
            </a:r>
          </a:p>
          <a:p>
            <a:pPr lvl="2" algn="just">
              <a:lnSpc>
                <a:spcPct val="90000"/>
              </a:lnSpc>
            </a:pPr>
            <a:r>
              <a:rPr lang="en-US" sz="1800" dirty="0"/>
              <a:t>Hacking (Attacks)</a:t>
            </a:r>
          </a:p>
          <a:p>
            <a:pPr marL="1543050" lvl="3" indent="-285750" algn="just">
              <a:lnSpc>
                <a:spcPct val="90000"/>
              </a:lnSpc>
            </a:pPr>
            <a:r>
              <a:rPr lang="en-US" sz="1600" dirty="0"/>
              <a:t>Gaining unauthorized access or attempting to gain unauthorized access to a computer.</a:t>
            </a:r>
          </a:p>
          <a:p>
            <a:pPr lvl="2" algn="just">
              <a:lnSpc>
                <a:spcPct val="90000"/>
              </a:lnSpc>
            </a:pPr>
            <a:r>
              <a:rPr lang="en-US" sz="1800" dirty="0"/>
              <a:t>Damage to Programs and Data</a:t>
            </a:r>
          </a:p>
          <a:p>
            <a:pPr marL="1543050" lvl="3" indent="-285750" algn="just">
              <a:lnSpc>
                <a:spcPct val="90000"/>
              </a:lnSpc>
            </a:pPr>
            <a:r>
              <a:rPr lang="en-US" sz="1600" dirty="0"/>
              <a:t>Altering / destroying programs or data</a:t>
            </a:r>
          </a:p>
          <a:p>
            <a:pPr marL="1543050" lvl="3" indent="-285750" algn="just">
              <a:lnSpc>
                <a:spcPct val="90000"/>
              </a:lnSpc>
            </a:pPr>
            <a:r>
              <a:rPr lang="en-US" sz="1600" dirty="0"/>
              <a:t>Examples: Spreading a virus, Encrypting the company’s data files and demanding a ransom for revealing the key for decryption, Concealed / Hidden redirection of browser home pages etc.</a:t>
            </a:r>
          </a:p>
          <a:p>
            <a:pPr lvl="2" algn="just">
              <a:lnSpc>
                <a:spcPct val="90000"/>
              </a:lnSpc>
            </a:pPr>
            <a:r>
              <a:rPr lang="en-US" sz="1800" dirty="0"/>
              <a:t>Impairing / Weakening / Spoiling  Access to Data</a:t>
            </a:r>
          </a:p>
          <a:p>
            <a:pPr marL="1543050" lvl="3" indent="-285750" algn="just">
              <a:lnSpc>
                <a:spcPct val="90000"/>
              </a:lnSpc>
            </a:pPr>
            <a:r>
              <a:rPr lang="en-US" sz="1600" dirty="0"/>
              <a:t>Denial of Service </a:t>
            </a:r>
            <a:r>
              <a:rPr lang="en-US" sz="1600" dirty="0" smtClean="0"/>
              <a:t>Attacks</a:t>
            </a:r>
          </a:p>
          <a:p>
            <a:pPr marL="1543050" lvl="3" indent="-285750" algn="just">
              <a:lnSpc>
                <a:spcPct val="90000"/>
              </a:lnSpc>
            </a:pPr>
            <a:r>
              <a:rPr lang="en-US" dirty="0" smtClean="0"/>
              <a:t>Ransomware</a:t>
            </a:r>
            <a:endParaRPr lang="en-US" sz="1600" dirty="0"/>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2" name="Slide Number Placeholder 1">
            <a:extLst>
              <a:ext uri="{FF2B5EF4-FFF2-40B4-BE49-F238E27FC236}">
                <a16:creationId xmlns:a16="http://schemas.microsoft.com/office/drawing/2014/main" id="{637B5940-3680-4F31-9CFF-CDF3B4BDCF56}"/>
              </a:ext>
            </a:extLst>
          </p:cNvPr>
          <p:cNvSpPr>
            <a:spLocks noGrp="1"/>
          </p:cNvSpPr>
          <p:nvPr>
            <p:ph type="sldNum" sz="quarter" idx="12"/>
          </p:nvPr>
        </p:nvSpPr>
        <p:spPr/>
        <p:txBody>
          <a:bodyPr/>
          <a:lstStyle/>
          <a:p>
            <a:pPr>
              <a:defRPr/>
            </a:pPr>
            <a:fld id="{B3B60432-372D-44D5-9F86-EB1599A3056F}"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blinds(horizontal)">
                                      <p:cBhvr>
                                        <p:cTn id="7" dur="500"/>
                                        <p:tgtEl>
                                          <p:spTgt spid="454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Effect transition="in" filter="blinds(horizontal)">
                                      <p:cBhvr>
                                        <p:cTn id="12" dur="500"/>
                                        <p:tgtEl>
                                          <p:spTgt spid="454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Effect transition="in" filter="blinds(horizontal)">
                                      <p:cBhvr>
                                        <p:cTn id="17" dur="500"/>
                                        <p:tgtEl>
                                          <p:spTgt spid="454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4659">
                                            <p:txEl>
                                              <p:pRg st="3" end="3"/>
                                            </p:txEl>
                                          </p:spTgt>
                                        </p:tgtEl>
                                        <p:attrNameLst>
                                          <p:attrName>style.visibility</p:attrName>
                                        </p:attrNameLst>
                                      </p:cBhvr>
                                      <p:to>
                                        <p:strVal val="visible"/>
                                      </p:to>
                                    </p:set>
                                    <p:animEffect transition="in" filter="blinds(horizontal)">
                                      <p:cBhvr>
                                        <p:cTn id="22" dur="500"/>
                                        <p:tgtEl>
                                          <p:spTgt spid="454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4659">
                                            <p:txEl>
                                              <p:pRg st="4" end="4"/>
                                            </p:txEl>
                                          </p:spTgt>
                                        </p:tgtEl>
                                        <p:attrNameLst>
                                          <p:attrName>style.visibility</p:attrName>
                                        </p:attrNameLst>
                                      </p:cBhvr>
                                      <p:to>
                                        <p:strVal val="visible"/>
                                      </p:to>
                                    </p:set>
                                    <p:animEffect transition="in" filter="blinds(horizontal)">
                                      <p:cBhvr>
                                        <p:cTn id="27" dur="500"/>
                                        <p:tgtEl>
                                          <p:spTgt spid="454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4659">
                                            <p:txEl>
                                              <p:pRg st="5" end="5"/>
                                            </p:txEl>
                                          </p:spTgt>
                                        </p:tgtEl>
                                        <p:attrNameLst>
                                          <p:attrName>style.visibility</p:attrName>
                                        </p:attrNameLst>
                                      </p:cBhvr>
                                      <p:to>
                                        <p:strVal val="visible"/>
                                      </p:to>
                                    </p:set>
                                    <p:animEffect transition="in" filter="blinds(horizontal)">
                                      <p:cBhvr>
                                        <p:cTn id="32" dur="500"/>
                                        <p:tgtEl>
                                          <p:spTgt spid="454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4659">
                                            <p:txEl>
                                              <p:pRg st="6" end="6"/>
                                            </p:txEl>
                                          </p:spTgt>
                                        </p:tgtEl>
                                        <p:attrNameLst>
                                          <p:attrName>style.visibility</p:attrName>
                                        </p:attrNameLst>
                                      </p:cBhvr>
                                      <p:to>
                                        <p:strVal val="visible"/>
                                      </p:to>
                                    </p:set>
                                    <p:animEffect transition="in" filter="blinds(horizontal)">
                                      <p:cBhvr>
                                        <p:cTn id="37" dur="500"/>
                                        <p:tgtEl>
                                          <p:spTgt spid="454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4659">
                                            <p:txEl>
                                              <p:pRg st="7" end="7"/>
                                            </p:txEl>
                                          </p:spTgt>
                                        </p:tgtEl>
                                        <p:attrNameLst>
                                          <p:attrName>style.visibility</p:attrName>
                                        </p:attrNameLst>
                                      </p:cBhvr>
                                      <p:to>
                                        <p:strVal val="visible"/>
                                      </p:to>
                                    </p:set>
                                    <p:animEffect transition="in" filter="blinds(horizontal)">
                                      <p:cBhvr>
                                        <p:cTn id="42" dur="500"/>
                                        <p:tgtEl>
                                          <p:spTgt spid="4546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4659">
                                            <p:txEl>
                                              <p:pRg st="8" end="8"/>
                                            </p:txEl>
                                          </p:spTgt>
                                        </p:tgtEl>
                                        <p:attrNameLst>
                                          <p:attrName>style.visibility</p:attrName>
                                        </p:attrNameLst>
                                      </p:cBhvr>
                                      <p:to>
                                        <p:strVal val="visible"/>
                                      </p:to>
                                    </p:set>
                                    <p:animEffect transition="in" filter="blinds(horizontal)">
                                      <p:cBhvr>
                                        <p:cTn id="47" dur="500"/>
                                        <p:tgtEl>
                                          <p:spTgt spid="4546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4659">
                                            <p:txEl>
                                              <p:pRg st="9" end="9"/>
                                            </p:txEl>
                                          </p:spTgt>
                                        </p:tgtEl>
                                        <p:attrNameLst>
                                          <p:attrName>style.visibility</p:attrName>
                                        </p:attrNameLst>
                                      </p:cBhvr>
                                      <p:to>
                                        <p:strVal val="visible"/>
                                      </p:to>
                                    </p:set>
                                    <p:animEffect transition="in" filter="blinds(horizontal)">
                                      <p:cBhvr>
                                        <p:cTn id="52" dur="500"/>
                                        <p:tgtEl>
                                          <p:spTgt spid="4546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4659">
                                            <p:txEl>
                                              <p:pRg st="10" end="10"/>
                                            </p:txEl>
                                          </p:spTgt>
                                        </p:tgtEl>
                                        <p:attrNameLst>
                                          <p:attrName>style.visibility</p:attrName>
                                        </p:attrNameLst>
                                      </p:cBhvr>
                                      <p:to>
                                        <p:strVal val="visible"/>
                                      </p:to>
                                    </p:set>
                                    <p:animEffect transition="in" filter="blinds(horizontal)">
                                      <p:cBhvr>
                                        <p:cTn id="57" dur="500"/>
                                        <p:tgtEl>
                                          <p:spTgt spid="45465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54659">
                                            <p:txEl>
                                              <p:pRg st="11" end="11"/>
                                            </p:txEl>
                                          </p:spTgt>
                                        </p:tgtEl>
                                        <p:attrNameLst>
                                          <p:attrName>style.visibility</p:attrName>
                                        </p:attrNameLst>
                                      </p:cBhvr>
                                      <p:to>
                                        <p:strVal val="visible"/>
                                      </p:to>
                                    </p:set>
                                    <p:animEffect transition="in" filter="blinds(horizontal)">
                                      <p:cBhvr>
                                        <p:cTn id="62" dur="500"/>
                                        <p:tgtEl>
                                          <p:spTgt spid="45465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54659">
                                            <p:txEl>
                                              <p:pRg st="12" end="12"/>
                                            </p:txEl>
                                          </p:spTgt>
                                        </p:tgtEl>
                                        <p:attrNameLst>
                                          <p:attrName>style.visibility</p:attrName>
                                        </p:attrNameLst>
                                      </p:cBhvr>
                                      <p:to>
                                        <p:strVal val="visible"/>
                                      </p:to>
                                    </p:set>
                                    <p:animEffect transition="in" filter="blinds(horizontal)">
                                      <p:cBhvr>
                                        <p:cTn id="67" dur="500"/>
                                        <p:tgtEl>
                                          <p:spTgt spid="4546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5" name="Content Placeholder 4"/>
          <p:cNvSpPr>
            <a:spLocks noGrp="1"/>
          </p:cNvSpPr>
          <p:nvPr>
            <p:ph idx="1"/>
          </p:nvPr>
        </p:nvSpPr>
        <p:spPr/>
        <p:txBody>
          <a:bodyPr>
            <a:normAutofit/>
          </a:bodyPr>
          <a:lstStyle/>
          <a:p>
            <a:pPr algn="just"/>
            <a:r>
              <a:rPr lang="en-US" dirty="0"/>
              <a:t>Password Crackers</a:t>
            </a:r>
          </a:p>
          <a:p>
            <a:pPr lvl="1" algn="just"/>
            <a:r>
              <a:rPr lang="en-US" dirty="0"/>
              <a:t>a tool that attempts to automate the process of breaking passwords. It might use a dictionary attack, a brute-force attack, or a combination of both. Regardless of the methodology employed, it will certainly make cracking passwords much easier for the hacker.</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0B5E7732-1942-44A8-A42C-16165EC41D4B}"/>
              </a:ext>
            </a:extLst>
          </p:cNvPr>
          <p:cNvSpPr>
            <a:spLocks noGrp="1"/>
          </p:cNvSpPr>
          <p:nvPr>
            <p:ph type="sldNum" sz="quarter" idx="12"/>
          </p:nvPr>
        </p:nvSpPr>
        <p:spPr/>
        <p:txBody>
          <a:bodyPr/>
          <a:lstStyle/>
          <a:p>
            <a:pPr>
              <a:defRPr/>
            </a:pPr>
            <a:fld id="{B3B60432-372D-44D5-9F86-EB1599A3056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a:t>PI-Sp21-(NUCES, isb Campus)</a:t>
            </a:r>
          </a:p>
        </p:txBody>
      </p:sp>
      <p:pic>
        <p:nvPicPr>
          <p:cNvPr id="1027" name="Picture 3"/>
          <p:cNvPicPr>
            <a:picLocks noChangeAspect="1" noChangeArrowheads="1"/>
          </p:cNvPicPr>
          <p:nvPr/>
        </p:nvPicPr>
        <p:blipFill>
          <a:blip r:embed="rId2"/>
          <a:srcRect/>
          <a:stretch>
            <a:fillRect/>
          </a:stretch>
        </p:blipFill>
        <p:spPr bwMode="auto">
          <a:xfrm>
            <a:off x="380999" y="1"/>
            <a:ext cx="8371703" cy="685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FEC2063-08F4-4153-B881-88D808DB50F4}"/>
              </a:ext>
            </a:extLst>
          </p:cNvPr>
          <p:cNvSpPr>
            <a:spLocks noGrp="1"/>
          </p:cNvSpPr>
          <p:nvPr>
            <p:ph type="sldNum" sz="quarter" idx="12"/>
          </p:nvPr>
        </p:nvSpPr>
        <p:spPr/>
        <p:txBody>
          <a:bodyPr/>
          <a:lstStyle/>
          <a:p>
            <a:pPr>
              <a:defRPr/>
            </a:pPr>
            <a:fld id="{B3B60432-372D-44D5-9F86-EB1599A3056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Crime Bill</a:t>
            </a:r>
          </a:p>
        </p:txBody>
      </p:sp>
      <p:sp>
        <p:nvSpPr>
          <p:cNvPr id="5" name="Content Placeholder 4"/>
          <p:cNvSpPr>
            <a:spLocks noGrp="1"/>
          </p:cNvSpPr>
          <p:nvPr>
            <p:ph idx="1"/>
          </p:nvPr>
        </p:nvSpPr>
        <p:spPr/>
        <p:txBody>
          <a:bodyPr/>
          <a:lstStyle/>
          <a:p>
            <a:r>
              <a:rPr lang="en-US" dirty="0"/>
              <a:t>Approved by NA, to be made a law soon.</a:t>
            </a:r>
          </a:p>
          <a:p>
            <a:r>
              <a:rPr lang="en-US" dirty="0"/>
              <a:t>Empowers PTA to block content – religious, political, security</a:t>
            </a:r>
          </a:p>
          <a:p>
            <a:r>
              <a:rPr lang="en-US" dirty="0"/>
              <a:t>Criminalized political criticism, political expression – blogs, cartoons, caricatures</a:t>
            </a:r>
          </a:p>
          <a:p>
            <a:r>
              <a:rPr lang="en-US" dirty="0"/>
              <a:t>Person who tests security system shall be offender</a:t>
            </a:r>
          </a:p>
          <a:p>
            <a:r>
              <a:rPr lang="en-US" dirty="0"/>
              <a:t>Obscene/immoral messages are offences</a:t>
            </a:r>
          </a:p>
          <a:p>
            <a:r>
              <a:rPr lang="en-US" dirty="0"/>
              <a:t>Offence to share picture of a natural person without consent</a:t>
            </a:r>
          </a:p>
          <a:p>
            <a:r>
              <a:rPr lang="en-US" dirty="0"/>
              <a:t>Spamming can cause you fine</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932AA215-550A-4FEE-8C74-C80F290FDF6C}"/>
              </a:ext>
            </a:extLst>
          </p:cNvPr>
          <p:cNvSpPr>
            <a:spLocks noGrp="1"/>
          </p:cNvSpPr>
          <p:nvPr>
            <p:ph type="sldNum" sz="quarter" idx="12"/>
          </p:nvPr>
        </p:nvSpPr>
        <p:spPr/>
        <p:txBody>
          <a:bodyPr/>
          <a:lstStyle/>
          <a:p>
            <a:pPr>
              <a:defRPr/>
            </a:pPr>
            <a:fld id="{B3B60432-372D-44D5-9F86-EB1599A3056F}" type="slidenum">
              <a:rPr lang="en-US" smtClean="0"/>
              <a:pPr>
                <a:defRPr/>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381000"/>
            <a:ext cx="8229600" cy="666750"/>
          </a:xfrm>
        </p:spPr>
        <p:txBody>
          <a:bodyPr/>
          <a:lstStyle/>
          <a:p>
            <a:r>
              <a:rPr lang="en-US" sz="3200" dirty="0"/>
              <a:t>Computers and Crime</a:t>
            </a:r>
          </a:p>
        </p:txBody>
      </p:sp>
      <p:sp>
        <p:nvSpPr>
          <p:cNvPr id="458755" name="Rectangle 3"/>
          <p:cNvSpPr>
            <a:spLocks noGrp="1" noChangeArrowheads="1"/>
          </p:cNvSpPr>
          <p:nvPr>
            <p:ph idx="1"/>
          </p:nvPr>
        </p:nvSpPr>
        <p:spPr>
          <a:xfrm>
            <a:off x="381000" y="1371600"/>
            <a:ext cx="8229600" cy="4876800"/>
          </a:xfrm>
        </p:spPr>
        <p:txBody>
          <a:bodyPr/>
          <a:lstStyle/>
          <a:p>
            <a:pPr marL="400050" indent="-400050" algn="just">
              <a:lnSpc>
                <a:spcPct val="90000"/>
              </a:lnSpc>
            </a:pPr>
            <a:r>
              <a:rPr lang="en-US" sz="2400" b="1" dirty="0"/>
              <a:t>Computer Crime</a:t>
            </a:r>
            <a:r>
              <a:rPr lang="en-US" sz="2800" b="1" dirty="0"/>
              <a:t> </a:t>
            </a:r>
            <a:r>
              <a:rPr lang="en-US" sz="1600" b="1" dirty="0"/>
              <a:t>(Contd.)</a:t>
            </a:r>
            <a:r>
              <a:rPr lang="en-US" sz="2800" b="1" dirty="0"/>
              <a:t>:</a:t>
            </a:r>
          </a:p>
          <a:p>
            <a:pPr marL="800100" lvl="1" algn="just">
              <a:lnSpc>
                <a:spcPct val="90000"/>
              </a:lnSpc>
            </a:pPr>
            <a:r>
              <a:rPr lang="en-US" sz="2000" dirty="0"/>
              <a:t>Types of Attacks:</a:t>
            </a:r>
          </a:p>
          <a:p>
            <a:pPr lvl="2" algn="just">
              <a:lnSpc>
                <a:spcPct val="90000"/>
              </a:lnSpc>
            </a:pPr>
            <a:r>
              <a:rPr lang="en-US" sz="1800" dirty="0"/>
              <a:t>Military and Intelligence Attacks</a:t>
            </a:r>
          </a:p>
          <a:p>
            <a:pPr lvl="2" algn="just">
              <a:lnSpc>
                <a:spcPct val="90000"/>
              </a:lnSpc>
            </a:pPr>
            <a:r>
              <a:rPr lang="en-US" sz="1800" dirty="0"/>
              <a:t>Business Attacks</a:t>
            </a:r>
          </a:p>
          <a:p>
            <a:pPr marL="1543050" lvl="3" indent="-285750" algn="just">
              <a:lnSpc>
                <a:spcPct val="90000"/>
              </a:lnSpc>
            </a:pPr>
            <a:r>
              <a:rPr lang="en-US" sz="1600" dirty="0"/>
              <a:t>Boeing vs. Airbus (Tapping phone calls to get secret information)</a:t>
            </a:r>
          </a:p>
          <a:p>
            <a:pPr lvl="2" algn="just">
              <a:lnSpc>
                <a:spcPct val="90000"/>
              </a:lnSpc>
            </a:pPr>
            <a:r>
              <a:rPr lang="en-US" sz="1800" dirty="0"/>
              <a:t>Financial Attacks</a:t>
            </a:r>
          </a:p>
          <a:p>
            <a:pPr lvl="2" algn="just">
              <a:lnSpc>
                <a:spcPct val="90000"/>
              </a:lnSpc>
            </a:pPr>
            <a:r>
              <a:rPr lang="en-US" sz="1800" dirty="0"/>
              <a:t>Grudge Attacks</a:t>
            </a:r>
          </a:p>
          <a:p>
            <a:pPr marL="1543050" lvl="3" indent="-285750" algn="just">
              <a:lnSpc>
                <a:spcPct val="90000"/>
              </a:lnSpc>
            </a:pPr>
            <a:r>
              <a:rPr lang="en-US" sz="1600" dirty="0"/>
              <a:t>Not for seeking information, simply to cause damage and destruction</a:t>
            </a:r>
          </a:p>
          <a:p>
            <a:pPr lvl="2" algn="just">
              <a:lnSpc>
                <a:spcPct val="90000"/>
              </a:lnSpc>
            </a:pPr>
            <a:r>
              <a:rPr lang="en-US" sz="1800" dirty="0"/>
              <a:t>Fun Attacks</a:t>
            </a:r>
          </a:p>
          <a:p>
            <a:pPr marL="1543050" lvl="3" indent="-285750" algn="just">
              <a:lnSpc>
                <a:spcPct val="90000"/>
              </a:lnSpc>
            </a:pPr>
            <a:r>
              <a:rPr lang="en-US" sz="1600" dirty="0"/>
              <a:t>Intellectual challenges without any profit motives</a:t>
            </a:r>
          </a:p>
          <a:p>
            <a:pPr lvl="2" algn="just">
              <a:lnSpc>
                <a:spcPct val="90000"/>
              </a:lnSpc>
            </a:pPr>
            <a:r>
              <a:rPr lang="en-US" sz="1800" dirty="0"/>
              <a:t>Criminal Automation</a:t>
            </a:r>
          </a:p>
          <a:p>
            <a:pPr marL="1543050" lvl="3" indent="-285750" algn="just">
              <a:lnSpc>
                <a:spcPct val="90000"/>
              </a:lnSpc>
            </a:pPr>
            <a:r>
              <a:rPr lang="en-US" sz="1600" dirty="0"/>
              <a:t>Criminals automating their operations</a:t>
            </a:r>
          </a:p>
          <a:p>
            <a:pPr marL="1543050" lvl="3" indent="-285750" algn="just">
              <a:lnSpc>
                <a:spcPct val="90000"/>
              </a:lnSpc>
            </a:pPr>
            <a:r>
              <a:rPr lang="en-US" sz="1600" dirty="0"/>
              <a:t>Extremist groups, Drug dealers</a:t>
            </a:r>
          </a:p>
          <a:p>
            <a:pPr marL="800100" lvl="1" algn="just">
              <a:lnSpc>
                <a:spcPct val="90000"/>
              </a:lnSpc>
            </a:pPr>
            <a:r>
              <a:rPr lang="en-US" sz="2000" dirty="0"/>
              <a:t>Vulnerabilities:</a:t>
            </a:r>
          </a:p>
          <a:p>
            <a:pPr lvl="2" algn="just">
              <a:lnSpc>
                <a:spcPct val="90000"/>
              </a:lnSpc>
            </a:pPr>
            <a:r>
              <a:rPr lang="en-US" sz="1800" dirty="0"/>
              <a:t>Hardware, Software, Data, Communications</a:t>
            </a:r>
          </a:p>
        </p:txBody>
      </p:sp>
      <p:sp>
        <p:nvSpPr>
          <p:cNvPr id="5" name="Footer Placeholder 4"/>
          <p:cNvSpPr>
            <a:spLocks noGrp="1"/>
          </p:cNvSpPr>
          <p:nvPr>
            <p:ph type="ftr" sz="quarter" idx="11"/>
          </p:nvPr>
        </p:nvSpPr>
        <p:spPr/>
        <p:txBody>
          <a:bodyPr/>
          <a:lstStyle/>
          <a:p>
            <a:pPr>
              <a:defRPr/>
            </a:pPr>
            <a:r>
              <a:rPr lang="en-US"/>
              <a:t>PI-Sp21-(NUCES, isb Campus)</a:t>
            </a:r>
            <a:endParaRPr lang="en-US" dirty="0"/>
          </a:p>
        </p:txBody>
      </p:sp>
      <p:sp>
        <p:nvSpPr>
          <p:cNvPr id="2" name="Slide Number Placeholder 1">
            <a:extLst>
              <a:ext uri="{FF2B5EF4-FFF2-40B4-BE49-F238E27FC236}">
                <a16:creationId xmlns:a16="http://schemas.microsoft.com/office/drawing/2014/main" id="{9DC332FE-1B31-411A-A091-CD98B3794B31}"/>
              </a:ext>
            </a:extLst>
          </p:cNvPr>
          <p:cNvSpPr>
            <a:spLocks noGrp="1"/>
          </p:cNvSpPr>
          <p:nvPr>
            <p:ph type="sldNum" sz="quarter" idx="12"/>
          </p:nvPr>
        </p:nvSpPr>
        <p:spPr/>
        <p:txBody>
          <a:bodyPr/>
          <a:lstStyle/>
          <a:p>
            <a:pPr>
              <a:defRPr/>
            </a:pPr>
            <a:fld id="{B3B60432-372D-44D5-9F86-EB1599A3056F}"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blinds(horizontal)">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blinds(horizontal)">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blinds(horizontal)">
                                      <p:cBhvr>
                                        <p:cTn id="17" dur="500"/>
                                        <p:tgtEl>
                                          <p:spTgt spid="458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8755">
                                            <p:txEl>
                                              <p:pRg st="3" end="3"/>
                                            </p:txEl>
                                          </p:spTgt>
                                        </p:tgtEl>
                                        <p:attrNameLst>
                                          <p:attrName>style.visibility</p:attrName>
                                        </p:attrNameLst>
                                      </p:cBhvr>
                                      <p:to>
                                        <p:strVal val="visible"/>
                                      </p:to>
                                    </p:set>
                                    <p:animEffect transition="in" filter="blinds(horizontal)">
                                      <p:cBhvr>
                                        <p:cTn id="22" dur="500"/>
                                        <p:tgtEl>
                                          <p:spTgt spid="458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8755">
                                            <p:txEl>
                                              <p:pRg st="4" end="4"/>
                                            </p:txEl>
                                          </p:spTgt>
                                        </p:tgtEl>
                                        <p:attrNameLst>
                                          <p:attrName>style.visibility</p:attrName>
                                        </p:attrNameLst>
                                      </p:cBhvr>
                                      <p:to>
                                        <p:strVal val="visible"/>
                                      </p:to>
                                    </p:set>
                                    <p:animEffect transition="in" filter="blinds(horizontal)">
                                      <p:cBhvr>
                                        <p:cTn id="27" dur="500"/>
                                        <p:tgtEl>
                                          <p:spTgt spid="458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8755">
                                            <p:txEl>
                                              <p:pRg st="5" end="5"/>
                                            </p:txEl>
                                          </p:spTgt>
                                        </p:tgtEl>
                                        <p:attrNameLst>
                                          <p:attrName>style.visibility</p:attrName>
                                        </p:attrNameLst>
                                      </p:cBhvr>
                                      <p:to>
                                        <p:strVal val="visible"/>
                                      </p:to>
                                    </p:set>
                                    <p:animEffect transition="in" filter="blinds(horizontal)">
                                      <p:cBhvr>
                                        <p:cTn id="32" dur="500"/>
                                        <p:tgtEl>
                                          <p:spTgt spid="458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8755">
                                            <p:txEl>
                                              <p:pRg st="6" end="6"/>
                                            </p:txEl>
                                          </p:spTgt>
                                        </p:tgtEl>
                                        <p:attrNameLst>
                                          <p:attrName>style.visibility</p:attrName>
                                        </p:attrNameLst>
                                      </p:cBhvr>
                                      <p:to>
                                        <p:strVal val="visible"/>
                                      </p:to>
                                    </p:set>
                                    <p:animEffect transition="in" filter="blinds(horizontal)">
                                      <p:cBhvr>
                                        <p:cTn id="37" dur="500"/>
                                        <p:tgtEl>
                                          <p:spTgt spid="4587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8755">
                                            <p:txEl>
                                              <p:pRg st="7" end="7"/>
                                            </p:txEl>
                                          </p:spTgt>
                                        </p:tgtEl>
                                        <p:attrNameLst>
                                          <p:attrName>style.visibility</p:attrName>
                                        </p:attrNameLst>
                                      </p:cBhvr>
                                      <p:to>
                                        <p:strVal val="visible"/>
                                      </p:to>
                                    </p:set>
                                    <p:animEffect transition="in" filter="blinds(horizontal)">
                                      <p:cBhvr>
                                        <p:cTn id="42" dur="500"/>
                                        <p:tgtEl>
                                          <p:spTgt spid="4587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8755">
                                            <p:txEl>
                                              <p:pRg st="8" end="8"/>
                                            </p:txEl>
                                          </p:spTgt>
                                        </p:tgtEl>
                                        <p:attrNameLst>
                                          <p:attrName>style.visibility</p:attrName>
                                        </p:attrNameLst>
                                      </p:cBhvr>
                                      <p:to>
                                        <p:strVal val="visible"/>
                                      </p:to>
                                    </p:set>
                                    <p:animEffect transition="in" filter="blinds(horizontal)">
                                      <p:cBhvr>
                                        <p:cTn id="47" dur="500"/>
                                        <p:tgtEl>
                                          <p:spTgt spid="4587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8755">
                                            <p:txEl>
                                              <p:pRg st="9" end="9"/>
                                            </p:txEl>
                                          </p:spTgt>
                                        </p:tgtEl>
                                        <p:attrNameLst>
                                          <p:attrName>style.visibility</p:attrName>
                                        </p:attrNameLst>
                                      </p:cBhvr>
                                      <p:to>
                                        <p:strVal val="visible"/>
                                      </p:to>
                                    </p:set>
                                    <p:animEffect transition="in" filter="blinds(horizontal)">
                                      <p:cBhvr>
                                        <p:cTn id="52" dur="500"/>
                                        <p:tgtEl>
                                          <p:spTgt spid="45875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8755">
                                            <p:txEl>
                                              <p:pRg st="10" end="10"/>
                                            </p:txEl>
                                          </p:spTgt>
                                        </p:tgtEl>
                                        <p:attrNameLst>
                                          <p:attrName>style.visibility</p:attrName>
                                        </p:attrNameLst>
                                      </p:cBhvr>
                                      <p:to>
                                        <p:strVal val="visible"/>
                                      </p:to>
                                    </p:set>
                                    <p:animEffect transition="in" filter="blinds(horizontal)">
                                      <p:cBhvr>
                                        <p:cTn id="57" dur="500"/>
                                        <p:tgtEl>
                                          <p:spTgt spid="45875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58755">
                                            <p:txEl>
                                              <p:pRg st="11" end="11"/>
                                            </p:txEl>
                                          </p:spTgt>
                                        </p:tgtEl>
                                        <p:attrNameLst>
                                          <p:attrName>style.visibility</p:attrName>
                                        </p:attrNameLst>
                                      </p:cBhvr>
                                      <p:to>
                                        <p:strVal val="visible"/>
                                      </p:to>
                                    </p:set>
                                    <p:animEffect transition="in" filter="blinds(horizontal)">
                                      <p:cBhvr>
                                        <p:cTn id="62" dur="500"/>
                                        <p:tgtEl>
                                          <p:spTgt spid="45875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58755">
                                            <p:txEl>
                                              <p:pRg st="12" end="12"/>
                                            </p:txEl>
                                          </p:spTgt>
                                        </p:tgtEl>
                                        <p:attrNameLst>
                                          <p:attrName>style.visibility</p:attrName>
                                        </p:attrNameLst>
                                      </p:cBhvr>
                                      <p:to>
                                        <p:strVal val="visible"/>
                                      </p:to>
                                    </p:set>
                                    <p:animEffect transition="in" filter="blinds(horizontal)">
                                      <p:cBhvr>
                                        <p:cTn id="67" dur="500"/>
                                        <p:tgtEl>
                                          <p:spTgt spid="45875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58755">
                                            <p:txEl>
                                              <p:pRg st="13" end="13"/>
                                            </p:txEl>
                                          </p:spTgt>
                                        </p:tgtEl>
                                        <p:attrNameLst>
                                          <p:attrName>style.visibility</p:attrName>
                                        </p:attrNameLst>
                                      </p:cBhvr>
                                      <p:to>
                                        <p:strVal val="visible"/>
                                      </p:to>
                                    </p:set>
                                    <p:animEffect transition="in" filter="blinds(horizontal)">
                                      <p:cBhvr>
                                        <p:cTn id="72" dur="500"/>
                                        <p:tgtEl>
                                          <p:spTgt spid="45875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58755">
                                            <p:txEl>
                                              <p:pRg st="14" end="14"/>
                                            </p:txEl>
                                          </p:spTgt>
                                        </p:tgtEl>
                                        <p:attrNameLst>
                                          <p:attrName>style.visibility</p:attrName>
                                        </p:attrNameLst>
                                      </p:cBhvr>
                                      <p:to>
                                        <p:strVal val="visible"/>
                                      </p:to>
                                    </p:set>
                                    <p:animEffect transition="in" filter="blinds(horizontal)">
                                      <p:cBhvr>
                                        <p:cTn id="77" dur="500"/>
                                        <p:tgtEl>
                                          <p:spTgt spid="4587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381000"/>
            <a:ext cx="8229600" cy="666750"/>
          </a:xfrm>
        </p:spPr>
        <p:txBody>
          <a:bodyPr/>
          <a:lstStyle/>
          <a:p>
            <a:r>
              <a:rPr lang="en-US" sz="3200" dirty="0"/>
              <a:t>Computers and Crime</a:t>
            </a:r>
          </a:p>
        </p:txBody>
      </p:sp>
      <p:sp>
        <p:nvSpPr>
          <p:cNvPr id="455683" name="Rectangle 3"/>
          <p:cNvSpPr>
            <a:spLocks noGrp="1" noChangeArrowheads="1"/>
          </p:cNvSpPr>
          <p:nvPr>
            <p:ph idx="1"/>
          </p:nvPr>
        </p:nvSpPr>
        <p:spPr>
          <a:xfrm>
            <a:off x="381000" y="1371600"/>
            <a:ext cx="8229600" cy="4876800"/>
          </a:xfrm>
        </p:spPr>
        <p:txBody>
          <a:bodyPr>
            <a:normAutofit lnSpcReduction="10000"/>
          </a:bodyPr>
          <a:lstStyle/>
          <a:p>
            <a:pPr marL="400050" indent="-400050" algn="just">
              <a:lnSpc>
                <a:spcPct val="90000"/>
              </a:lnSpc>
            </a:pPr>
            <a:r>
              <a:rPr lang="en-US" sz="2400" b="1" dirty="0"/>
              <a:t>Computer Crime</a:t>
            </a:r>
            <a:r>
              <a:rPr lang="en-US" sz="2800" b="1" dirty="0"/>
              <a:t> </a:t>
            </a:r>
            <a:r>
              <a:rPr lang="en-US" sz="1600" b="1" dirty="0"/>
              <a:t>(Contd.)</a:t>
            </a:r>
            <a:r>
              <a:rPr lang="en-US" sz="2800" b="1" dirty="0"/>
              <a:t>:</a:t>
            </a:r>
          </a:p>
          <a:p>
            <a:pPr marL="800100" lvl="1" algn="just">
              <a:lnSpc>
                <a:spcPct val="90000"/>
              </a:lnSpc>
            </a:pPr>
            <a:r>
              <a:rPr lang="en-US" sz="2000" dirty="0"/>
              <a:t>Associated Issues </a:t>
            </a:r>
            <a:r>
              <a:rPr lang="en-US" sz="1600" dirty="0"/>
              <a:t>(Liabilities under Civil Law)</a:t>
            </a:r>
            <a:r>
              <a:rPr lang="en-US" sz="2000" dirty="0"/>
              <a:t>:</a:t>
            </a:r>
          </a:p>
          <a:p>
            <a:pPr lvl="2" algn="just">
              <a:lnSpc>
                <a:spcPct val="90000"/>
              </a:lnSpc>
            </a:pPr>
            <a:r>
              <a:rPr lang="en-US" sz="1800" dirty="0"/>
              <a:t>Intellectual Property Rights / Piracy</a:t>
            </a:r>
          </a:p>
          <a:p>
            <a:pPr marL="1543050" lvl="3" indent="-285750" algn="just">
              <a:lnSpc>
                <a:spcPct val="90000"/>
              </a:lnSpc>
            </a:pPr>
            <a:r>
              <a:rPr lang="en-US" sz="1600" dirty="0"/>
              <a:t>Copyright Infringement?</a:t>
            </a:r>
          </a:p>
          <a:p>
            <a:pPr marL="1543050" lvl="3" indent="-285750" algn="just">
              <a:lnSpc>
                <a:spcPct val="90000"/>
              </a:lnSpc>
            </a:pPr>
            <a:r>
              <a:rPr lang="en-US" sz="1600" dirty="0"/>
              <a:t>Breach of Confidence?</a:t>
            </a:r>
          </a:p>
          <a:p>
            <a:pPr lvl="2" algn="just">
              <a:lnSpc>
                <a:spcPct val="90000"/>
              </a:lnSpc>
            </a:pPr>
            <a:r>
              <a:rPr lang="en-US" sz="1800" dirty="0"/>
              <a:t>Data Protection / Privacy</a:t>
            </a:r>
          </a:p>
          <a:p>
            <a:pPr marL="1543050" lvl="3" indent="-285750" algn="just">
              <a:lnSpc>
                <a:spcPct val="90000"/>
              </a:lnSpc>
            </a:pPr>
            <a:r>
              <a:rPr lang="en-US" sz="1600" dirty="0"/>
              <a:t>Unauthorized Access?</a:t>
            </a:r>
          </a:p>
          <a:p>
            <a:pPr lvl="2" algn="just">
              <a:lnSpc>
                <a:spcPct val="90000"/>
              </a:lnSpc>
            </a:pPr>
            <a:r>
              <a:rPr lang="en-US" sz="1800" dirty="0"/>
              <a:t>Internet Issues - Pornography etc.</a:t>
            </a:r>
          </a:p>
          <a:p>
            <a:pPr marL="800100" lvl="1" algn="just">
              <a:lnSpc>
                <a:spcPct val="90000"/>
              </a:lnSpc>
            </a:pPr>
            <a:r>
              <a:rPr lang="en-US" sz="2000" dirty="0"/>
              <a:t>Types of Offenders:</a:t>
            </a:r>
          </a:p>
          <a:p>
            <a:pPr lvl="2" algn="just">
              <a:lnSpc>
                <a:spcPct val="90000"/>
              </a:lnSpc>
            </a:pPr>
            <a:r>
              <a:rPr lang="en-US" sz="1800" dirty="0"/>
              <a:t>Crackers (main motive to access a system)</a:t>
            </a:r>
          </a:p>
          <a:p>
            <a:pPr lvl="2" algn="just">
              <a:lnSpc>
                <a:spcPct val="90000"/>
              </a:lnSpc>
            </a:pPr>
            <a:r>
              <a:rPr lang="en-US" sz="1800" dirty="0"/>
              <a:t>Criminals (main motive to gain something)</a:t>
            </a:r>
          </a:p>
          <a:p>
            <a:pPr lvl="2" algn="just">
              <a:lnSpc>
                <a:spcPct val="90000"/>
              </a:lnSpc>
            </a:pPr>
            <a:r>
              <a:rPr lang="en-US" sz="1800" dirty="0"/>
              <a:t>Vandals (main motive to damage)</a:t>
            </a:r>
          </a:p>
          <a:p>
            <a:pPr marL="800100" lvl="1" algn="just">
              <a:lnSpc>
                <a:spcPct val="90000"/>
              </a:lnSpc>
            </a:pPr>
            <a:r>
              <a:rPr lang="en-US" sz="2000" dirty="0"/>
              <a:t>Legislation in Pakistan:</a:t>
            </a:r>
          </a:p>
          <a:p>
            <a:pPr lvl="2" algn="just">
              <a:lnSpc>
                <a:spcPct val="90000"/>
              </a:lnSpc>
            </a:pPr>
            <a:r>
              <a:rPr lang="en-US" sz="1800" dirty="0"/>
              <a:t>Electronic Transactions Ordinance, 2002</a:t>
            </a:r>
          </a:p>
          <a:p>
            <a:pPr lvl="2" algn="just">
              <a:lnSpc>
                <a:spcPct val="90000"/>
              </a:lnSpc>
            </a:pPr>
            <a:r>
              <a:rPr lang="en-US" sz="1800" dirty="0"/>
              <a:t>Prevention of Electronic Crimes Ordinance, 2007</a:t>
            </a:r>
          </a:p>
          <a:p>
            <a:pPr lvl="2" algn="just">
              <a:lnSpc>
                <a:spcPct val="90000"/>
              </a:lnSpc>
            </a:pPr>
            <a:r>
              <a:rPr lang="en-US" dirty="0"/>
              <a:t>PECA 2016</a:t>
            </a:r>
            <a:endParaRPr lang="en-US" sz="1800" dirty="0"/>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2" name="Slide Number Placeholder 1">
            <a:extLst>
              <a:ext uri="{FF2B5EF4-FFF2-40B4-BE49-F238E27FC236}">
                <a16:creationId xmlns:a16="http://schemas.microsoft.com/office/drawing/2014/main" id="{83CDA45A-6A27-4433-94D2-B90E82A1C1C7}"/>
              </a:ext>
            </a:extLst>
          </p:cNvPr>
          <p:cNvSpPr>
            <a:spLocks noGrp="1"/>
          </p:cNvSpPr>
          <p:nvPr>
            <p:ph type="sldNum" sz="quarter" idx="12"/>
          </p:nvPr>
        </p:nvSpPr>
        <p:spPr/>
        <p:txBody>
          <a:bodyPr/>
          <a:lstStyle/>
          <a:p>
            <a:pPr>
              <a:defRPr/>
            </a:pPr>
            <a:fld id="{B3B60432-372D-44D5-9F86-EB1599A3056F}"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Effect transition="in" filter="blinds(horizontal)">
                                      <p:cBhvr>
                                        <p:cTn id="7" dur="500"/>
                                        <p:tgtEl>
                                          <p:spTgt spid="455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5683">
                                            <p:txEl>
                                              <p:pRg st="1" end="1"/>
                                            </p:txEl>
                                          </p:spTgt>
                                        </p:tgtEl>
                                        <p:attrNameLst>
                                          <p:attrName>style.visibility</p:attrName>
                                        </p:attrNameLst>
                                      </p:cBhvr>
                                      <p:to>
                                        <p:strVal val="visible"/>
                                      </p:to>
                                    </p:set>
                                    <p:animEffect transition="in" filter="blinds(horizontal)">
                                      <p:cBhvr>
                                        <p:cTn id="12" dur="500"/>
                                        <p:tgtEl>
                                          <p:spTgt spid="455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Effect transition="in" filter="blinds(horizontal)">
                                      <p:cBhvr>
                                        <p:cTn id="17" dur="500"/>
                                        <p:tgtEl>
                                          <p:spTgt spid="455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22" dur="500"/>
                                        <p:tgtEl>
                                          <p:spTgt spid="455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27" dur="500"/>
                                        <p:tgtEl>
                                          <p:spTgt spid="455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32" dur="500"/>
                                        <p:tgtEl>
                                          <p:spTgt spid="455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5683">
                                            <p:txEl>
                                              <p:pRg st="6" end="6"/>
                                            </p:txEl>
                                          </p:spTgt>
                                        </p:tgtEl>
                                        <p:attrNameLst>
                                          <p:attrName>style.visibility</p:attrName>
                                        </p:attrNameLst>
                                      </p:cBhvr>
                                      <p:to>
                                        <p:strVal val="visible"/>
                                      </p:to>
                                    </p:set>
                                    <p:animEffect transition="in" filter="blinds(horizontal)">
                                      <p:cBhvr>
                                        <p:cTn id="37" dur="500"/>
                                        <p:tgtEl>
                                          <p:spTgt spid="4556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5683">
                                            <p:txEl>
                                              <p:pRg st="7" end="7"/>
                                            </p:txEl>
                                          </p:spTgt>
                                        </p:tgtEl>
                                        <p:attrNameLst>
                                          <p:attrName>style.visibility</p:attrName>
                                        </p:attrNameLst>
                                      </p:cBhvr>
                                      <p:to>
                                        <p:strVal val="visible"/>
                                      </p:to>
                                    </p:set>
                                    <p:animEffect transition="in" filter="blinds(horizontal)">
                                      <p:cBhvr>
                                        <p:cTn id="42" dur="500"/>
                                        <p:tgtEl>
                                          <p:spTgt spid="4556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5683">
                                            <p:txEl>
                                              <p:pRg st="8" end="8"/>
                                            </p:txEl>
                                          </p:spTgt>
                                        </p:tgtEl>
                                        <p:attrNameLst>
                                          <p:attrName>style.visibility</p:attrName>
                                        </p:attrNameLst>
                                      </p:cBhvr>
                                      <p:to>
                                        <p:strVal val="visible"/>
                                      </p:to>
                                    </p:set>
                                    <p:animEffect transition="in" filter="blinds(horizontal)">
                                      <p:cBhvr>
                                        <p:cTn id="47" dur="500"/>
                                        <p:tgtEl>
                                          <p:spTgt spid="4556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5683">
                                            <p:txEl>
                                              <p:pRg st="9" end="9"/>
                                            </p:txEl>
                                          </p:spTgt>
                                        </p:tgtEl>
                                        <p:attrNameLst>
                                          <p:attrName>style.visibility</p:attrName>
                                        </p:attrNameLst>
                                      </p:cBhvr>
                                      <p:to>
                                        <p:strVal val="visible"/>
                                      </p:to>
                                    </p:set>
                                    <p:animEffect transition="in" filter="blinds(horizontal)">
                                      <p:cBhvr>
                                        <p:cTn id="52" dur="500"/>
                                        <p:tgtEl>
                                          <p:spTgt spid="4556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5683">
                                            <p:txEl>
                                              <p:pRg st="10" end="10"/>
                                            </p:txEl>
                                          </p:spTgt>
                                        </p:tgtEl>
                                        <p:attrNameLst>
                                          <p:attrName>style.visibility</p:attrName>
                                        </p:attrNameLst>
                                      </p:cBhvr>
                                      <p:to>
                                        <p:strVal val="visible"/>
                                      </p:to>
                                    </p:set>
                                    <p:animEffect transition="in" filter="blinds(horizontal)">
                                      <p:cBhvr>
                                        <p:cTn id="57" dur="500"/>
                                        <p:tgtEl>
                                          <p:spTgt spid="4556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62" dur="500"/>
                                        <p:tgtEl>
                                          <p:spTgt spid="45568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67" dur="500"/>
                                        <p:tgtEl>
                                          <p:spTgt spid="45568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55683">
                                            <p:txEl>
                                              <p:pRg st="13" end="13"/>
                                            </p:txEl>
                                          </p:spTgt>
                                        </p:tgtEl>
                                        <p:attrNameLst>
                                          <p:attrName>style.visibility</p:attrName>
                                        </p:attrNameLst>
                                      </p:cBhvr>
                                      <p:to>
                                        <p:strVal val="visible"/>
                                      </p:to>
                                    </p:set>
                                    <p:animEffect transition="in" filter="blinds(horizontal)">
                                      <p:cBhvr>
                                        <p:cTn id="72" dur="500"/>
                                        <p:tgtEl>
                                          <p:spTgt spid="45568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55683">
                                            <p:txEl>
                                              <p:pRg st="14" end="14"/>
                                            </p:txEl>
                                          </p:spTgt>
                                        </p:tgtEl>
                                        <p:attrNameLst>
                                          <p:attrName>style.visibility</p:attrName>
                                        </p:attrNameLst>
                                      </p:cBhvr>
                                      <p:to>
                                        <p:strVal val="visible"/>
                                      </p:to>
                                    </p:set>
                                    <p:animEffect transition="in" filter="blinds(horizontal)">
                                      <p:cBhvr>
                                        <p:cTn id="77" dur="500"/>
                                        <p:tgtEl>
                                          <p:spTgt spid="45568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55683">
                                            <p:txEl>
                                              <p:pRg st="15" end="15"/>
                                            </p:txEl>
                                          </p:spTgt>
                                        </p:tgtEl>
                                        <p:attrNameLst>
                                          <p:attrName>style.visibility</p:attrName>
                                        </p:attrNameLst>
                                      </p:cBhvr>
                                      <p:to>
                                        <p:strVal val="visible"/>
                                      </p:to>
                                    </p:set>
                                    <p:animEffect transition="in" filter="blinds(horizontal)">
                                      <p:cBhvr>
                                        <p:cTn id="82" dur="500"/>
                                        <p:tgtEl>
                                          <p:spTgt spid="45568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381000"/>
            <a:ext cx="8229600" cy="666750"/>
          </a:xfrm>
        </p:spPr>
        <p:txBody>
          <a:bodyPr/>
          <a:lstStyle/>
          <a:p>
            <a:r>
              <a:rPr lang="en-US" sz="3200" dirty="0"/>
              <a:t>Computers and Crime</a:t>
            </a:r>
          </a:p>
        </p:txBody>
      </p:sp>
      <p:sp>
        <p:nvSpPr>
          <p:cNvPr id="456707" name="Rectangle 3"/>
          <p:cNvSpPr>
            <a:spLocks noGrp="1" noChangeArrowheads="1"/>
          </p:cNvSpPr>
          <p:nvPr>
            <p:ph idx="1"/>
          </p:nvPr>
        </p:nvSpPr>
        <p:spPr>
          <a:xfrm>
            <a:off x="152400" y="1371600"/>
            <a:ext cx="8229600" cy="4876800"/>
          </a:xfrm>
        </p:spPr>
        <p:txBody>
          <a:bodyPr/>
          <a:lstStyle/>
          <a:p>
            <a:pPr marL="400050" indent="-400050" algn="just">
              <a:lnSpc>
                <a:spcPct val="90000"/>
              </a:lnSpc>
            </a:pPr>
            <a:r>
              <a:rPr lang="en-US" sz="2400" b="1" dirty="0"/>
              <a:t>Internet Issues</a:t>
            </a:r>
            <a:r>
              <a:rPr lang="en-US" sz="2800" b="1" dirty="0"/>
              <a:t>:</a:t>
            </a:r>
          </a:p>
          <a:p>
            <a:pPr marL="800100" lvl="1" algn="just">
              <a:lnSpc>
                <a:spcPct val="90000"/>
              </a:lnSpc>
            </a:pPr>
            <a:r>
              <a:rPr lang="en-US" sz="2000" dirty="0"/>
              <a:t>Internet - Tremendous Benefits</a:t>
            </a:r>
          </a:p>
          <a:p>
            <a:pPr lvl="2" algn="just">
              <a:lnSpc>
                <a:spcPct val="90000"/>
              </a:lnSpc>
            </a:pPr>
            <a:r>
              <a:rPr lang="en-US" sz="1800" dirty="0"/>
              <a:t>Easier access to information</a:t>
            </a:r>
          </a:p>
          <a:p>
            <a:pPr lvl="2" algn="just">
              <a:lnSpc>
                <a:spcPct val="90000"/>
              </a:lnSpc>
            </a:pPr>
            <a:r>
              <a:rPr lang="en-US" sz="1800" dirty="0"/>
              <a:t>Easier and Cheaper communication (Individual and Group basis)</a:t>
            </a:r>
          </a:p>
          <a:p>
            <a:pPr lvl="2" algn="just">
              <a:lnSpc>
                <a:spcPct val="90000"/>
              </a:lnSpc>
            </a:pPr>
            <a:r>
              <a:rPr lang="en-US" sz="1800" dirty="0"/>
              <a:t>Easier and Speedy commercial transactions</a:t>
            </a:r>
          </a:p>
          <a:p>
            <a:pPr lvl="2" algn="just">
              <a:lnSpc>
                <a:spcPct val="90000"/>
              </a:lnSpc>
            </a:pPr>
            <a:r>
              <a:rPr lang="en-US" sz="1800" dirty="0"/>
              <a:t>Benefits to everyone, not only privileged class</a:t>
            </a:r>
          </a:p>
          <a:p>
            <a:pPr lvl="2" algn="just">
              <a:lnSpc>
                <a:spcPct val="90000"/>
              </a:lnSpc>
            </a:pPr>
            <a:r>
              <a:rPr lang="en-US" sz="1800" dirty="0"/>
              <a:t>…</a:t>
            </a:r>
          </a:p>
          <a:p>
            <a:pPr marL="800100" lvl="1" algn="just">
              <a:lnSpc>
                <a:spcPct val="90000"/>
              </a:lnSpc>
            </a:pPr>
            <a:r>
              <a:rPr lang="en-US" sz="2000" dirty="0"/>
              <a:t>Internet – Certain Problems / Issues </a:t>
            </a:r>
            <a:r>
              <a:rPr lang="en-US" sz="1600" dirty="0"/>
              <a:t>(Social, Cultural, Legal)</a:t>
            </a:r>
          </a:p>
          <a:p>
            <a:pPr lvl="2" algn="just">
              <a:lnSpc>
                <a:spcPct val="90000"/>
              </a:lnSpc>
            </a:pPr>
            <a:r>
              <a:rPr lang="en-US" sz="1800" dirty="0"/>
              <a:t>Pornography</a:t>
            </a:r>
          </a:p>
          <a:p>
            <a:pPr marL="1268730" lvl="2" indent="-285750" algn="just">
              <a:lnSpc>
                <a:spcPct val="90000"/>
              </a:lnSpc>
            </a:pPr>
            <a:r>
              <a:rPr lang="en-US" sz="1600" dirty="0"/>
              <a:t>Child Pornography</a:t>
            </a:r>
          </a:p>
          <a:p>
            <a:pPr lvl="2" algn="just">
              <a:lnSpc>
                <a:spcPct val="90000"/>
              </a:lnSpc>
            </a:pPr>
            <a:r>
              <a:rPr lang="en-US" sz="1800" dirty="0"/>
              <a:t>Defamation</a:t>
            </a:r>
          </a:p>
          <a:p>
            <a:pPr marL="1268730" lvl="2" indent="-285750" algn="just">
              <a:lnSpc>
                <a:spcPct val="90000"/>
              </a:lnSpc>
            </a:pPr>
            <a:r>
              <a:rPr lang="en-US" sz="1600" dirty="0"/>
              <a:t>Material that makes unwelcome allegations about people / organizations</a:t>
            </a:r>
          </a:p>
          <a:p>
            <a:pPr marL="1268730" lvl="2" indent="-285750" algn="just">
              <a:lnSpc>
                <a:spcPct val="90000"/>
              </a:lnSpc>
            </a:pPr>
            <a:r>
              <a:rPr lang="en-US" sz="1600" dirty="0"/>
              <a:t>Making statements that will damage someone’s reputation, bring them into contempt, make them disliked, and so on.</a:t>
            </a:r>
          </a:p>
          <a:p>
            <a:pPr lvl="2" algn="just">
              <a:lnSpc>
                <a:spcPct val="90000"/>
              </a:lnSpc>
            </a:pPr>
            <a:r>
              <a:rPr lang="en-US" sz="1800" dirty="0"/>
              <a:t>Spam</a:t>
            </a:r>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2" name="Slide Number Placeholder 1">
            <a:extLst>
              <a:ext uri="{FF2B5EF4-FFF2-40B4-BE49-F238E27FC236}">
                <a16:creationId xmlns:a16="http://schemas.microsoft.com/office/drawing/2014/main" id="{4E1ED71B-6065-4230-963E-FF304B844CED}"/>
              </a:ext>
            </a:extLst>
          </p:cNvPr>
          <p:cNvSpPr>
            <a:spLocks noGrp="1"/>
          </p:cNvSpPr>
          <p:nvPr>
            <p:ph type="sldNum" sz="quarter" idx="12"/>
          </p:nvPr>
        </p:nvSpPr>
        <p:spPr/>
        <p:txBody>
          <a:bodyPr/>
          <a:lstStyle/>
          <a:p>
            <a:pPr>
              <a:defRPr/>
            </a:pPr>
            <a:fld id="{B3B60432-372D-44D5-9F86-EB1599A3056F}"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Effect transition="in" filter="blinds(horizontal)">
                                      <p:cBhvr>
                                        <p:cTn id="7" dur="500"/>
                                        <p:tgtEl>
                                          <p:spTgt spid="456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6707">
                                            <p:txEl>
                                              <p:pRg st="1" end="1"/>
                                            </p:txEl>
                                          </p:spTgt>
                                        </p:tgtEl>
                                        <p:attrNameLst>
                                          <p:attrName>style.visibility</p:attrName>
                                        </p:attrNameLst>
                                      </p:cBhvr>
                                      <p:to>
                                        <p:strVal val="visible"/>
                                      </p:to>
                                    </p:set>
                                    <p:animEffect transition="in" filter="blinds(horizontal)">
                                      <p:cBhvr>
                                        <p:cTn id="12" dur="500"/>
                                        <p:tgtEl>
                                          <p:spTgt spid="456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6707">
                                            <p:txEl>
                                              <p:pRg st="2" end="2"/>
                                            </p:txEl>
                                          </p:spTgt>
                                        </p:tgtEl>
                                        <p:attrNameLst>
                                          <p:attrName>style.visibility</p:attrName>
                                        </p:attrNameLst>
                                      </p:cBhvr>
                                      <p:to>
                                        <p:strVal val="visible"/>
                                      </p:to>
                                    </p:set>
                                    <p:animEffect transition="in" filter="blinds(horizontal)">
                                      <p:cBhvr>
                                        <p:cTn id="17" dur="500"/>
                                        <p:tgtEl>
                                          <p:spTgt spid="456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6707">
                                            <p:txEl>
                                              <p:pRg st="3" end="3"/>
                                            </p:txEl>
                                          </p:spTgt>
                                        </p:tgtEl>
                                        <p:attrNameLst>
                                          <p:attrName>style.visibility</p:attrName>
                                        </p:attrNameLst>
                                      </p:cBhvr>
                                      <p:to>
                                        <p:strVal val="visible"/>
                                      </p:to>
                                    </p:set>
                                    <p:animEffect transition="in" filter="blinds(horizontal)">
                                      <p:cBhvr>
                                        <p:cTn id="22" dur="500"/>
                                        <p:tgtEl>
                                          <p:spTgt spid="456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6707">
                                            <p:txEl>
                                              <p:pRg st="4" end="4"/>
                                            </p:txEl>
                                          </p:spTgt>
                                        </p:tgtEl>
                                        <p:attrNameLst>
                                          <p:attrName>style.visibility</p:attrName>
                                        </p:attrNameLst>
                                      </p:cBhvr>
                                      <p:to>
                                        <p:strVal val="visible"/>
                                      </p:to>
                                    </p:set>
                                    <p:animEffect transition="in" filter="blinds(horizontal)">
                                      <p:cBhvr>
                                        <p:cTn id="27" dur="500"/>
                                        <p:tgtEl>
                                          <p:spTgt spid="4567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6707">
                                            <p:txEl>
                                              <p:pRg st="5" end="5"/>
                                            </p:txEl>
                                          </p:spTgt>
                                        </p:tgtEl>
                                        <p:attrNameLst>
                                          <p:attrName>style.visibility</p:attrName>
                                        </p:attrNameLst>
                                      </p:cBhvr>
                                      <p:to>
                                        <p:strVal val="visible"/>
                                      </p:to>
                                    </p:set>
                                    <p:animEffect transition="in" filter="blinds(horizontal)">
                                      <p:cBhvr>
                                        <p:cTn id="32" dur="500"/>
                                        <p:tgtEl>
                                          <p:spTgt spid="4567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6707">
                                            <p:txEl>
                                              <p:pRg st="6" end="6"/>
                                            </p:txEl>
                                          </p:spTgt>
                                        </p:tgtEl>
                                        <p:attrNameLst>
                                          <p:attrName>style.visibility</p:attrName>
                                        </p:attrNameLst>
                                      </p:cBhvr>
                                      <p:to>
                                        <p:strVal val="visible"/>
                                      </p:to>
                                    </p:set>
                                    <p:animEffect transition="in" filter="blinds(horizontal)">
                                      <p:cBhvr>
                                        <p:cTn id="37" dur="500"/>
                                        <p:tgtEl>
                                          <p:spTgt spid="4567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6707">
                                            <p:txEl>
                                              <p:pRg st="7" end="7"/>
                                            </p:txEl>
                                          </p:spTgt>
                                        </p:tgtEl>
                                        <p:attrNameLst>
                                          <p:attrName>style.visibility</p:attrName>
                                        </p:attrNameLst>
                                      </p:cBhvr>
                                      <p:to>
                                        <p:strVal val="visible"/>
                                      </p:to>
                                    </p:set>
                                    <p:animEffect transition="in" filter="blinds(horizontal)">
                                      <p:cBhvr>
                                        <p:cTn id="42" dur="500"/>
                                        <p:tgtEl>
                                          <p:spTgt spid="4567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6707">
                                            <p:txEl>
                                              <p:pRg st="8" end="8"/>
                                            </p:txEl>
                                          </p:spTgt>
                                        </p:tgtEl>
                                        <p:attrNameLst>
                                          <p:attrName>style.visibility</p:attrName>
                                        </p:attrNameLst>
                                      </p:cBhvr>
                                      <p:to>
                                        <p:strVal val="visible"/>
                                      </p:to>
                                    </p:set>
                                    <p:animEffect transition="in" filter="blinds(horizontal)">
                                      <p:cBhvr>
                                        <p:cTn id="47" dur="500"/>
                                        <p:tgtEl>
                                          <p:spTgt spid="4567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6707">
                                            <p:txEl>
                                              <p:pRg st="9" end="9"/>
                                            </p:txEl>
                                          </p:spTgt>
                                        </p:tgtEl>
                                        <p:attrNameLst>
                                          <p:attrName>style.visibility</p:attrName>
                                        </p:attrNameLst>
                                      </p:cBhvr>
                                      <p:to>
                                        <p:strVal val="visible"/>
                                      </p:to>
                                    </p:set>
                                    <p:animEffect transition="in" filter="blinds(horizontal)">
                                      <p:cBhvr>
                                        <p:cTn id="52" dur="500"/>
                                        <p:tgtEl>
                                          <p:spTgt spid="4567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6707">
                                            <p:txEl>
                                              <p:pRg st="10" end="10"/>
                                            </p:txEl>
                                          </p:spTgt>
                                        </p:tgtEl>
                                        <p:attrNameLst>
                                          <p:attrName>style.visibility</p:attrName>
                                        </p:attrNameLst>
                                      </p:cBhvr>
                                      <p:to>
                                        <p:strVal val="visible"/>
                                      </p:to>
                                    </p:set>
                                    <p:animEffect transition="in" filter="blinds(horizontal)">
                                      <p:cBhvr>
                                        <p:cTn id="57" dur="500"/>
                                        <p:tgtEl>
                                          <p:spTgt spid="45670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56707">
                                            <p:txEl>
                                              <p:pRg st="11" end="11"/>
                                            </p:txEl>
                                          </p:spTgt>
                                        </p:tgtEl>
                                        <p:attrNameLst>
                                          <p:attrName>style.visibility</p:attrName>
                                        </p:attrNameLst>
                                      </p:cBhvr>
                                      <p:to>
                                        <p:strVal val="visible"/>
                                      </p:to>
                                    </p:set>
                                    <p:animEffect transition="in" filter="blinds(horizontal)">
                                      <p:cBhvr>
                                        <p:cTn id="62" dur="500"/>
                                        <p:tgtEl>
                                          <p:spTgt spid="45670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56707">
                                            <p:txEl>
                                              <p:pRg st="12" end="12"/>
                                            </p:txEl>
                                          </p:spTgt>
                                        </p:tgtEl>
                                        <p:attrNameLst>
                                          <p:attrName>style.visibility</p:attrName>
                                        </p:attrNameLst>
                                      </p:cBhvr>
                                      <p:to>
                                        <p:strVal val="visible"/>
                                      </p:to>
                                    </p:set>
                                    <p:animEffect transition="in" filter="blinds(horizontal)">
                                      <p:cBhvr>
                                        <p:cTn id="67" dur="500"/>
                                        <p:tgtEl>
                                          <p:spTgt spid="45670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56707">
                                            <p:txEl>
                                              <p:pRg st="13" end="13"/>
                                            </p:txEl>
                                          </p:spTgt>
                                        </p:tgtEl>
                                        <p:attrNameLst>
                                          <p:attrName>style.visibility</p:attrName>
                                        </p:attrNameLst>
                                      </p:cBhvr>
                                      <p:to>
                                        <p:strVal val="visible"/>
                                      </p:to>
                                    </p:set>
                                    <p:animEffect transition="in" filter="blinds(horizontal)">
                                      <p:cBhvr>
                                        <p:cTn id="72" dur="500"/>
                                        <p:tgtEl>
                                          <p:spTgt spid="4567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381000"/>
            <a:ext cx="8229600" cy="666750"/>
          </a:xfrm>
        </p:spPr>
        <p:txBody>
          <a:bodyPr/>
          <a:lstStyle/>
          <a:p>
            <a:r>
              <a:rPr lang="en-US" sz="3200" dirty="0"/>
              <a:t>Computers and Crime</a:t>
            </a:r>
          </a:p>
        </p:txBody>
      </p:sp>
      <p:sp>
        <p:nvSpPr>
          <p:cNvPr id="457731" name="Rectangle 3"/>
          <p:cNvSpPr>
            <a:spLocks noGrp="1" noChangeArrowheads="1"/>
          </p:cNvSpPr>
          <p:nvPr>
            <p:ph idx="1"/>
          </p:nvPr>
        </p:nvSpPr>
        <p:spPr>
          <a:xfrm>
            <a:off x="76200" y="1371600"/>
            <a:ext cx="8229600" cy="4876800"/>
          </a:xfrm>
        </p:spPr>
        <p:txBody>
          <a:bodyPr/>
          <a:lstStyle/>
          <a:p>
            <a:pPr marL="400050" indent="-400050" algn="just">
              <a:lnSpc>
                <a:spcPct val="90000"/>
              </a:lnSpc>
            </a:pPr>
            <a:r>
              <a:rPr lang="en-US" sz="2400" b="1" dirty="0"/>
              <a:t>Internet Issues </a:t>
            </a:r>
            <a:r>
              <a:rPr lang="en-US" sz="1600" b="1" dirty="0"/>
              <a:t>(Contd.)</a:t>
            </a:r>
            <a:r>
              <a:rPr lang="en-US" sz="2800" b="1" dirty="0"/>
              <a:t>:</a:t>
            </a:r>
          </a:p>
          <a:p>
            <a:pPr marL="800100" lvl="1" algn="just">
              <a:lnSpc>
                <a:spcPct val="90000"/>
              </a:lnSpc>
            </a:pPr>
            <a:r>
              <a:rPr lang="en-US" sz="2000" dirty="0"/>
              <a:t>Every country has own laws and different levels of acceptance</a:t>
            </a:r>
          </a:p>
          <a:p>
            <a:pPr lvl="2" algn="just">
              <a:lnSpc>
                <a:spcPct val="90000"/>
              </a:lnSpc>
            </a:pPr>
            <a:r>
              <a:rPr lang="en-US" sz="1800" dirty="0"/>
              <a:t>Roles and responsibilities of ISPs are a central element in the way these issues are addressed</a:t>
            </a:r>
          </a:p>
          <a:p>
            <a:pPr marL="800100" lvl="1" algn="just">
              <a:lnSpc>
                <a:spcPct val="90000"/>
              </a:lnSpc>
            </a:pPr>
            <a:r>
              <a:rPr lang="en-US" sz="2000" dirty="0"/>
              <a:t>Internet Jurisdiction</a:t>
            </a:r>
          </a:p>
          <a:p>
            <a:pPr lvl="2" algn="just">
              <a:lnSpc>
                <a:spcPct val="90000"/>
              </a:lnSpc>
            </a:pPr>
            <a:r>
              <a:rPr lang="en-US" sz="1800" dirty="0"/>
              <a:t>Suppose a person X commits a criminal offence in country A and then moves to country B.</a:t>
            </a:r>
          </a:p>
          <a:p>
            <a:pPr lvl="2" algn="just">
              <a:lnSpc>
                <a:spcPct val="90000"/>
              </a:lnSpc>
            </a:pPr>
            <a:r>
              <a:rPr lang="en-US" sz="1800" dirty="0"/>
              <a:t>Can country A ask that X be arrested in country B and sent back to A so that he/she can be put on trial?</a:t>
            </a:r>
          </a:p>
          <a:p>
            <a:pPr marL="1543050" lvl="3" indent="-285750" algn="just">
              <a:lnSpc>
                <a:spcPct val="90000"/>
              </a:lnSpc>
            </a:pPr>
            <a:r>
              <a:rPr lang="en-US" sz="1600" dirty="0"/>
              <a:t>Yes, if agreement between countries exist </a:t>
            </a:r>
            <a:r>
              <a:rPr lang="en-US" sz="1600" b="1" dirty="0"/>
              <a:t>(Extradition Treaty)</a:t>
            </a:r>
            <a:r>
              <a:rPr lang="en-US" sz="1600" dirty="0"/>
              <a:t> and that act is offence in both the countries</a:t>
            </a:r>
            <a:endParaRPr lang="en-US" sz="1600" b="1" dirty="0"/>
          </a:p>
          <a:p>
            <a:pPr lvl="2" algn="just">
              <a:lnSpc>
                <a:spcPct val="90000"/>
              </a:lnSpc>
            </a:pPr>
            <a:r>
              <a:rPr lang="en-US" sz="1800" dirty="0"/>
              <a:t>Can X be prosecuted in country B for the offence committed in country A?</a:t>
            </a:r>
          </a:p>
          <a:p>
            <a:pPr marL="1543050" lvl="3" indent="-285750" algn="just">
              <a:lnSpc>
                <a:spcPct val="90000"/>
              </a:lnSpc>
            </a:pPr>
            <a:r>
              <a:rPr lang="en-US" sz="1600" dirty="0"/>
              <a:t>Generally, No</a:t>
            </a:r>
          </a:p>
          <a:p>
            <a:pPr marL="1543050" lvl="3" indent="-285750" algn="just">
              <a:lnSpc>
                <a:spcPct val="90000"/>
              </a:lnSpc>
            </a:pPr>
            <a:r>
              <a:rPr lang="en-US" sz="1600" dirty="0"/>
              <a:t>Yes, subject to </a:t>
            </a:r>
            <a:r>
              <a:rPr lang="en-US" sz="1600" b="1" dirty="0"/>
              <a:t>Extraterritorial Jurisdiction</a:t>
            </a:r>
            <a:r>
              <a:rPr lang="en-US" sz="1600" dirty="0"/>
              <a:t> claims (USA vs. Pakistan)</a:t>
            </a:r>
          </a:p>
        </p:txBody>
      </p:sp>
      <p:sp>
        <p:nvSpPr>
          <p:cNvPr id="5" name="Footer Placeholder 4"/>
          <p:cNvSpPr>
            <a:spLocks noGrp="1"/>
          </p:cNvSpPr>
          <p:nvPr>
            <p:ph type="ftr" sz="quarter" idx="11"/>
          </p:nvPr>
        </p:nvSpPr>
        <p:spPr/>
        <p:txBody>
          <a:bodyPr/>
          <a:lstStyle/>
          <a:p>
            <a:pPr>
              <a:defRPr/>
            </a:pPr>
            <a:r>
              <a:rPr lang="en-US"/>
              <a:t>PI-Sp21-(NUCES, isb Campus)</a:t>
            </a:r>
          </a:p>
        </p:txBody>
      </p:sp>
      <p:sp>
        <p:nvSpPr>
          <p:cNvPr id="2" name="Slide Number Placeholder 1">
            <a:extLst>
              <a:ext uri="{FF2B5EF4-FFF2-40B4-BE49-F238E27FC236}">
                <a16:creationId xmlns:a16="http://schemas.microsoft.com/office/drawing/2014/main" id="{6F3F93B4-11B6-4714-9DC7-1D29C9FBD0BD}"/>
              </a:ext>
            </a:extLst>
          </p:cNvPr>
          <p:cNvSpPr>
            <a:spLocks noGrp="1"/>
          </p:cNvSpPr>
          <p:nvPr>
            <p:ph type="sldNum" sz="quarter" idx="12"/>
          </p:nvPr>
        </p:nvSpPr>
        <p:spPr/>
        <p:txBody>
          <a:bodyPr/>
          <a:lstStyle/>
          <a:p>
            <a:pPr>
              <a:defRPr/>
            </a:pPr>
            <a:fld id="{B3B60432-372D-44D5-9F86-EB1599A3056F}"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7731">
                                            <p:txEl>
                                              <p:pRg st="1" end="1"/>
                                            </p:txEl>
                                          </p:spTgt>
                                        </p:tgtEl>
                                        <p:attrNameLst>
                                          <p:attrName>style.visibility</p:attrName>
                                        </p:attrNameLst>
                                      </p:cBhvr>
                                      <p:to>
                                        <p:strVal val="visible"/>
                                      </p:to>
                                    </p:set>
                                    <p:animEffect transition="in" filter="blinds(horizontal)">
                                      <p:cBhvr>
                                        <p:cTn id="12" dur="500"/>
                                        <p:tgtEl>
                                          <p:spTgt spid="457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7731">
                                            <p:txEl>
                                              <p:pRg st="2" end="2"/>
                                            </p:txEl>
                                          </p:spTgt>
                                        </p:tgtEl>
                                        <p:attrNameLst>
                                          <p:attrName>style.visibility</p:attrName>
                                        </p:attrNameLst>
                                      </p:cBhvr>
                                      <p:to>
                                        <p:strVal val="visible"/>
                                      </p:to>
                                    </p:set>
                                    <p:animEffect transition="in" filter="blinds(horizontal)">
                                      <p:cBhvr>
                                        <p:cTn id="17" dur="500"/>
                                        <p:tgtEl>
                                          <p:spTgt spid="457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7731">
                                            <p:txEl>
                                              <p:pRg st="3" end="3"/>
                                            </p:txEl>
                                          </p:spTgt>
                                        </p:tgtEl>
                                        <p:attrNameLst>
                                          <p:attrName>style.visibility</p:attrName>
                                        </p:attrNameLst>
                                      </p:cBhvr>
                                      <p:to>
                                        <p:strVal val="visible"/>
                                      </p:to>
                                    </p:set>
                                    <p:animEffect transition="in" filter="blinds(horizontal)">
                                      <p:cBhvr>
                                        <p:cTn id="22" dur="500"/>
                                        <p:tgtEl>
                                          <p:spTgt spid="457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7731">
                                            <p:txEl>
                                              <p:pRg st="4" end="4"/>
                                            </p:txEl>
                                          </p:spTgt>
                                        </p:tgtEl>
                                        <p:attrNameLst>
                                          <p:attrName>style.visibility</p:attrName>
                                        </p:attrNameLst>
                                      </p:cBhvr>
                                      <p:to>
                                        <p:strVal val="visible"/>
                                      </p:to>
                                    </p:set>
                                    <p:animEffect transition="in" filter="blinds(horizontal)">
                                      <p:cBhvr>
                                        <p:cTn id="27" dur="500"/>
                                        <p:tgtEl>
                                          <p:spTgt spid="4577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7731">
                                            <p:txEl>
                                              <p:pRg st="5" end="5"/>
                                            </p:txEl>
                                          </p:spTgt>
                                        </p:tgtEl>
                                        <p:attrNameLst>
                                          <p:attrName>style.visibility</p:attrName>
                                        </p:attrNameLst>
                                      </p:cBhvr>
                                      <p:to>
                                        <p:strVal val="visible"/>
                                      </p:to>
                                    </p:set>
                                    <p:animEffect transition="in" filter="blinds(horizontal)">
                                      <p:cBhvr>
                                        <p:cTn id="32" dur="500"/>
                                        <p:tgtEl>
                                          <p:spTgt spid="4577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7731">
                                            <p:txEl>
                                              <p:pRg st="6" end="6"/>
                                            </p:txEl>
                                          </p:spTgt>
                                        </p:tgtEl>
                                        <p:attrNameLst>
                                          <p:attrName>style.visibility</p:attrName>
                                        </p:attrNameLst>
                                      </p:cBhvr>
                                      <p:to>
                                        <p:strVal val="visible"/>
                                      </p:to>
                                    </p:set>
                                    <p:animEffect transition="in" filter="blinds(horizontal)">
                                      <p:cBhvr>
                                        <p:cTn id="37" dur="500"/>
                                        <p:tgtEl>
                                          <p:spTgt spid="4577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7731">
                                            <p:txEl>
                                              <p:pRg st="7" end="7"/>
                                            </p:txEl>
                                          </p:spTgt>
                                        </p:tgtEl>
                                        <p:attrNameLst>
                                          <p:attrName>style.visibility</p:attrName>
                                        </p:attrNameLst>
                                      </p:cBhvr>
                                      <p:to>
                                        <p:strVal val="visible"/>
                                      </p:to>
                                    </p:set>
                                    <p:animEffect transition="in" filter="blinds(horizontal)">
                                      <p:cBhvr>
                                        <p:cTn id="42" dur="500"/>
                                        <p:tgtEl>
                                          <p:spTgt spid="4577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7731">
                                            <p:txEl>
                                              <p:pRg st="8" end="8"/>
                                            </p:txEl>
                                          </p:spTgt>
                                        </p:tgtEl>
                                        <p:attrNameLst>
                                          <p:attrName>style.visibility</p:attrName>
                                        </p:attrNameLst>
                                      </p:cBhvr>
                                      <p:to>
                                        <p:strVal val="visible"/>
                                      </p:to>
                                    </p:set>
                                    <p:animEffect transition="in" filter="blinds(horizontal)">
                                      <p:cBhvr>
                                        <p:cTn id="47" dur="500"/>
                                        <p:tgtEl>
                                          <p:spTgt spid="4577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57731">
                                            <p:txEl>
                                              <p:pRg st="9" end="9"/>
                                            </p:txEl>
                                          </p:spTgt>
                                        </p:tgtEl>
                                        <p:attrNameLst>
                                          <p:attrName>style.visibility</p:attrName>
                                        </p:attrNameLst>
                                      </p:cBhvr>
                                      <p:to>
                                        <p:strVal val="visible"/>
                                      </p:to>
                                    </p:set>
                                    <p:animEffect transition="in" filter="blinds(horizontal)">
                                      <p:cBhvr>
                                        <p:cTn id="52" dur="500"/>
                                        <p:tgtEl>
                                          <p:spTgt spid="457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a:t>
            </a:r>
          </a:p>
        </p:txBody>
      </p:sp>
      <p:sp>
        <p:nvSpPr>
          <p:cNvPr id="5" name="Content Placeholder 4"/>
          <p:cNvSpPr>
            <a:spLocks noGrp="1"/>
          </p:cNvSpPr>
          <p:nvPr>
            <p:ph idx="1"/>
          </p:nvPr>
        </p:nvSpPr>
        <p:spPr/>
        <p:txBody>
          <a:bodyPr>
            <a:normAutofit lnSpcReduction="10000"/>
          </a:bodyPr>
          <a:lstStyle/>
          <a:p>
            <a:r>
              <a:rPr lang="en-US" dirty="0"/>
              <a:t>Is reactive.</a:t>
            </a:r>
          </a:p>
          <a:p>
            <a:r>
              <a:rPr lang="en-US" dirty="0"/>
              <a:t>First Virus in 1981 and was a commercial specific antivirus program.</a:t>
            </a:r>
          </a:p>
          <a:p>
            <a:r>
              <a:rPr lang="en-US" dirty="0"/>
              <a:t>Brain is known to be the first computer virus that infected MS-DOS-powered computers. Released in January 1986, it was written by Basit Farooq Alvi and Amjad Farooq Alvi. They hail from Lahore, Pakistan. This virus, made to infect IBM PCs, removes the boot sector of floppy disk and inserts a copy of the virus.</a:t>
            </a:r>
          </a:p>
          <a:p>
            <a:r>
              <a:rPr lang="en-US" dirty="0"/>
              <a:t>In 1991 that Symantec released the first version of Norton </a:t>
            </a:r>
            <a:r>
              <a:rPr lang="en-US" dirty="0" err="1"/>
              <a:t>AntiVirus</a:t>
            </a:r>
            <a:r>
              <a:rPr lang="en-US" dirty="0"/>
              <a:t>.</a:t>
            </a:r>
          </a:p>
          <a:p>
            <a:r>
              <a:rPr lang="en-US" dirty="0"/>
              <a:t>Failure to think proactively hampers computer-security efforts today, and it makes the tasks of computer criminals just a bit easier.</a:t>
            </a:r>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319DD2C8-CB41-4443-A536-4A5775186F33}"/>
              </a:ext>
            </a:extLst>
          </p:cNvPr>
          <p:cNvSpPr>
            <a:spLocks noGrp="1"/>
          </p:cNvSpPr>
          <p:nvPr>
            <p:ph type="sldNum" sz="quarter" idx="12"/>
          </p:nvPr>
        </p:nvSpPr>
        <p:spPr/>
        <p:txBody>
          <a:bodyPr/>
          <a:lstStyle/>
          <a:p>
            <a:pPr>
              <a:defRPr/>
            </a:pPr>
            <a:fld id="{B3B60432-372D-44D5-9F86-EB1599A3056F}"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 </a:t>
            </a:r>
            <a:r>
              <a:rPr lang="en-US"/>
              <a:t>Room Predators</a:t>
            </a:r>
            <a:endParaRPr lang="en-US" dirty="0"/>
          </a:p>
        </p:txBody>
      </p:sp>
      <p:sp>
        <p:nvSpPr>
          <p:cNvPr id="5" name="Content Placeholder 4"/>
          <p:cNvSpPr>
            <a:spLocks noGrp="1"/>
          </p:cNvSpPr>
          <p:nvPr>
            <p:ph idx="1"/>
          </p:nvPr>
        </p:nvSpPr>
        <p:spPr>
          <a:xfrm>
            <a:off x="381000" y="1447800"/>
            <a:ext cx="7772400" cy="4572000"/>
          </a:xfrm>
        </p:spPr>
        <p:txBody>
          <a:bodyPr/>
          <a:lstStyle/>
          <a:p>
            <a:r>
              <a:rPr lang="en-US" dirty="0"/>
              <a:t>In March 1998, </a:t>
            </a:r>
            <a:r>
              <a:rPr lang="en-US" dirty="0" err="1"/>
              <a:t>Kufrovich</a:t>
            </a:r>
            <a:r>
              <a:rPr lang="en-US" dirty="0"/>
              <a:t> was the first person in US to be sentenced for Internet pedophilia.</a:t>
            </a:r>
          </a:p>
          <a:p>
            <a:r>
              <a:rPr lang="en-US" dirty="0"/>
              <a:t>Police come to chat rooms to lure pedophiles. </a:t>
            </a:r>
          </a:p>
          <a:p>
            <a:pPr>
              <a:buNone/>
            </a:pPr>
            <a:endParaRPr lang="en-US" dirty="0"/>
          </a:p>
        </p:txBody>
      </p:sp>
      <p:sp>
        <p:nvSpPr>
          <p:cNvPr id="3" name="Footer Placeholder 2"/>
          <p:cNvSpPr>
            <a:spLocks noGrp="1"/>
          </p:cNvSpPr>
          <p:nvPr>
            <p:ph type="ftr" sz="quarter" idx="11"/>
          </p:nvPr>
        </p:nvSpPr>
        <p:spPr/>
        <p:txBody>
          <a:bodyPr/>
          <a:lstStyle/>
          <a:p>
            <a:pPr>
              <a:defRPr/>
            </a:pPr>
            <a:r>
              <a:rPr lang="en-US"/>
              <a:t>PI-Sp21-(NUCES, isb Campus)</a:t>
            </a:r>
          </a:p>
        </p:txBody>
      </p:sp>
      <p:sp>
        <p:nvSpPr>
          <p:cNvPr id="4" name="Slide Number Placeholder 3">
            <a:extLst>
              <a:ext uri="{FF2B5EF4-FFF2-40B4-BE49-F238E27FC236}">
                <a16:creationId xmlns:a16="http://schemas.microsoft.com/office/drawing/2014/main" id="{DCFBEBEE-253E-465F-BA86-AD40F233C515}"/>
              </a:ext>
            </a:extLst>
          </p:cNvPr>
          <p:cNvSpPr>
            <a:spLocks noGrp="1"/>
          </p:cNvSpPr>
          <p:nvPr>
            <p:ph type="sldNum" sz="quarter" idx="12"/>
          </p:nvPr>
        </p:nvSpPr>
        <p:spPr/>
        <p:txBody>
          <a:bodyPr/>
          <a:lstStyle/>
          <a:p>
            <a:pPr>
              <a:defRPr/>
            </a:pPr>
            <a:fld id="{B3B60432-372D-44D5-9F86-EB1599A3056F}" type="slidenum">
              <a:rPr lang="en-US" smtClean="0"/>
              <a:pPr>
                <a:defRPr/>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17397</TotalTime>
  <Words>3331</Words>
  <Application>Microsoft Office PowerPoint</Application>
  <PresentationFormat>On-screen Show (4:3)</PresentationFormat>
  <Paragraphs>275</Paragraphs>
  <Slides>32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Arial</vt:lpstr>
      <vt:lpstr>Calibri</vt:lpstr>
      <vt:lpstr>Cambria</vt:lpstr>
      <vt:lpstr>Helvetica Neue</vt:lpstr>
      <vt:lpstr>Wingdings</vt:lpstr>
      <vt:lpstr>Adjacency</vt:lpstr>
      <vt:lpstr>Professional Issues in Computing  Computers and Crime</vt:lpstr>
      <vt:lpstr>Computers and Crime</vt:lpstr>
      <vt:lpstr>Computers and Crime</vt:lpstr>
      <vt:lpstr>Computers and Crime</vt:lpstr>
      <vt:lpstr>Computers and Crime</vt:lpstr>
      <vt:lpstr>Computers and Crime</vt:lpstr>
      <vt:lpstr>Computers and Crime</vt:lpstr>
      <vt:lpstr>Computer Security</vt:lpstr>
      <vt:lpstr>Chat Room Predators</vt:lpstr>
      <vt:lpstr>Techniques &amp; Resources</vt:lpstr>
      <vt:lpstr>Identity Theft Techniques</vt:lpstr>
      <vt:lpstr>Identity theft continued …. </vt:lpstr>
      <vt:lpstr>Identity theft continued …. </vt:lpstr>
      <vt:lpstr>Fraud Techniques</vt:lpstr>
      <vt:lpstr>Investment Offer Fraud </vt:lpstr>
      <vt:lpstr>Investment Advice Fraud </vt:lpstr>
      <vt:lpstr>Hacking Techniques</vt:lpstr>
      <vt:lpstr>Hacking – Foot-printing</vt:lpstr>
      <vt:lpstr>Hacking – Foot-printing</vt:lpstr>
      <vt:lpstr>PowerPoint Presentation</vt:lpstr>
      <vt:lpstr>Hacking - Password Cracking</vt:lpstr>
      <vt:lpstr>PowerPoint Presentation</vt:lpstr>
      <vt:lpstr>Hacking – Website Hacking</vt:lpstr>
      <vt:lpstr>PowerPoint Presentation</vt:lpstr>
      <vt:lpstr>PowerPoint Presentation</vt:lpstr>
      <vt:lpstr>PowerPoint Presentation</vt:lpstr>
      <vt:lpstr>PowerPoint Presentation</vt:lpstr>
      <vt:lpstr>Hacking–Man in the Middle Attack</vt:lpstr>
      <vt:lpstr>Tools</vt:lpstr>
      <vt:lpstr>Tools</vt:lpstr>
      <vt:lpstr>PowerPoint Presentation</vt:lpstr>
      <vt:lpstr>Cyber Crime Bill</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cp:lastModifiedBy>
  <cp:revision>608</cp:revision>
  <dcterms:created xsi:type="dcterms:W3CDTF">2010-01-15T16:38:13Z</dcterms:created>
  <dcterms:modified xsi:type="dcterms:W3CDTF">2021-11-18T11:32:18Z</dcterms:modified>
</cp:coreProperties>
</file>