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87" r:id="rId11"/>
    <p:sldId id="257" r:id="rId12"/>
    <p:sldId id="288" r:id="rId13"/>
    <p:sldId id="289" r:id="rId14"/>
    <p:sldId id="290" r:id="rId15"/>
    <p:sldId id="291" r:id="rId16"/>
    <p:sldId id="262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2E6"/>
    <a:srgbClr val="251CDC"/>
    <a:srgbClr val="2132D7"/>
    <a:srgbClr val="243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>
      <p:cViewPr varScale="1">
        <p:scale>
          <a:sx n="57" d="100"/>
          <a:sy n="57" d="100"/>
        </p:scale>
        <p:origin x="16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350F-ABBA-45E4-83FA-2A447B43807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DAB4-0DAE-4748-B54E-8032FED0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A648-DEAD-4423-ABA5-9FE69B14578F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1557-B1A5-4BA0-BF74-97BE1F803E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ac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unter-offer" TargetMode="External"/><Relationship Id="rId4" Type="http://schemas.openxmlformats.org/officeDocument/2006/relationships/hyperlink" Target="https://en.wikipedia.org/wiki/Offer_and_acceptan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1557-B1A5-4BA0-BF74-97BE1F803E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0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ADF22-84B4-4761-9911-BC50E3C34B0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01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1557-B1A5-4BA0-BF74-97BE1F803E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law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act"/>
              </a:rPr>
              <a:t>contracts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 image rule,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referred to as an unequivocal and absolute acceptance requirement, states that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Offer and acceptance"/>
              </a:rPr>
              <a:t>offer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accepted exactly with no modifications. The offeror is the master of one's own offer. An attempt to accept the offer on different terms instead creates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unter-offer"/>
              </a:rPr>
              <a:t>counter-offer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this constitutes a rejection of the original offer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incur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detriment 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cement a promise by either refraining from doing something that one has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right to do or by doing something that one is not under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obligation to do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Detriment: The promise- will lose something in order to gain some other things he desires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Warrantee </a:t>
            </a:r>
            <a:r>
              <a:rPr lang="en-US" i="1" dirty="0">
                <a:effectLst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</a:t>
            </a:r>
            <a:r>
              <a:rPr lang="en-US" dirty="0">
                <a:effectLst/>
              </a:rPr>
              <a:t>,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assurance</a:t>
            </a:r>
            <a:r>
              <a:rPr lang="en-US" dirty="0">
                <a:effectLst/>
              </a:rPr>
              <a:t>,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en-US" dirty="0">
                <a:effectLst/>
              </a:rPr>
              <a:t>,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</a:t>
            </a:r>
            <a:r>
              <a:rPr lang="en-US" dirty="0">
                <a:effectLst/>
              </a:rPr>
              <a:t>,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covenant</a:t>
            </a:r>
            <a:r>
              <a:rPr lang="en-US" dirty="0">
                <a:effectLst/>
              </a:rPr>
              <a:t>,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undertaking</a:t>
            </a:r>
            <a:r>
              <a:rPr lang="en-US" dirty="0">
                <a:effectLst/>
              </a:rPr>
              <a:t>,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938F-57F5-4B07-AE3D-AAA8BE9C3C4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DC2D6-E67C-48A4-8928-C5A4ED623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rgbClr val="0A20C2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077200" y="5791200"/>
            <a:ext cx="609600" cy="521208"/>
          </a:xfrm>
        </p:spPr>
        <p:txBody>
          <a:bodyPr rtlCol="0"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BB5CBC-4758-4F17-97F6-55920FA5C76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18638"/>
            <a:ext cx="6629400" cy="1894362"/>
          </a:xfrm>
        </p:spPr>
        <p:txBody>
          <a:bodyPr>
            <a:noAutofit/>
          </a:bodyPr>
          <a:lstStyle/>
          <a:p>
            <a:r>
              <a:rPr lang="en-US" sz="4400" dirty="0"/>
              <a:t>Professional Issues in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 Aftab Maroof 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National University of Computer &amp; Emerging Sciences-FAST,  Islamabad Campus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7F7515-5074-4DC5-8909-A27B1FFD63D4}"/>
              </a:ext>
            </a:extLst>
          </p:cNvPr>
          <p:cNvSpPr txBox="1">
            <a:spLocks/>
          </p:cNvSpPr>
          <p:nvPr/>
        </p:nvSpPr>
        <p:spPr>
          <a:xfrm>
            <a:off x="2438400" y="2971800"/>
            <a:ext cx="6172200" cy="1023381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400" i="1" dirty="0">
                <a:solidFill>
                  <a:schemeClr val="accent1">
                    <a:lumMod val="75000"/>
                  </a:schemeClr>
                </a:solidFill>
              </a:rPr>
              <a:t>Computer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6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1200692"/>
            <a:ext cx="5257800" cy="3473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143250" y="4800600"/>
            <a:ext cx="5604510" cy="4969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3761"/>
              </a:lnSpc>
              <a:spcBef>
                <a:spcPts val="75"/>
              </a:spcBef>
            </a:pPr>
            <a:r>
              <a:rPr sz="3300" spc="-38" dirty="0">
                <a:solidFill>
                  <a:schemeClr val="bg1"/>
                </a:solidFill>
                <a:latin typeface="Calibri Light"/>
                <a:cs typeface="Calibri Light"/>
              </a:rPr>
              <a:t>Software</a:t>
            </a:r>
            <a:r>
              <a:rPr sz="3300" spc="-79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sz="3300" spc="-34" dirty="0">
                <a:solidFill>
                  <a:schemeClr val="bg1"/>
                </a:solidFill>
                <a:latin typeface="Calibri Light"/>
                <a:cs typeface="Calibri Light"/>
              </a:rPr>
              <a:t>Contracts</a:t>
            </a:r>
            <a:endParaRPr sz="33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04426"/>
            <a:ext cx="4743450" cy="1533112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950" spc="-53" dirty="0"/>
              <a:t>Software</a:t>
            </a:r>
            <a:r>
              <a:rPr sz="4950" spc="-109" dirty="0"/>
              <a:t> </a:t>
            </a:r>
            <a:r>
              <a:rPr sz="4950" spc="-53" dirty="0"/>
              <a:t>Contracts</a:t>
            </a:r>
            <a:endParaRPr sz="4950"/>
          </a:p>
        </p:txBody>
      </p:sp>
      <p:sp>
        <p:nvSpPr>
          <p:cNvPr id="3" name="object 3"/>
          <p:cNvSpPr txBox="1"/>
          <p:nvPr/>
        </p:nvSpPr>
        <p:spPr>
          <a:xfrm>
            <a:off x="417957" y="2036369"/>
            <a:ext cx="7831455" cy="34498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 algn="just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Contracts </a:t>
            </a:r>
            <a:r>
              <a:rPr sz="2100" spc="-8" dirty="0">
                <a:latin typeface="Calibri"/>
                <a:cs typeface="Calibri"/>
              </a:rPr>
              <a:t>set out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b="1" spc="-11" dirty="0">
                <a:latin typeface="Calibri"/>
                <a:cs typeface="Calibri"/>
              </a:rPr>
              <a:t>agreement between </a:t>
            </a:r>
            <a:r>
              <a:rPr sz="2100" b="1" spc="-4" dirty="0">
                <a:latin typeface="Calibri"/>
                <a:cs typeface="Calibri"/>
              </a:rPr>
              <a:t>the</a:t>
            </a:r>
            <a:r>
              <a:rPr sz="2100" b="1" spc="158" dirty="0">
                <a:latin typeface="Calibri"/>
                <a:cs typeface="Calibri"/>
              </a:rPr>
              <a:t> </a:t>
            </a:r>
            <a:r>
              <a:rPr sz="2100" b="1" spc="-4" dirty="0">
                <a:latin typeface="Calibri"/>
                <a:cs typeface="Calibri"/>
              </a:rPr>
              <a:t>parties</a:t>
            </a:r>
            <a:endParaRPr sz="2100">
              <a:latin typeface="Calibri"/>
              <a:cs typeface="Calibri"/>
            </a:endParaRPr>
          </a:p>
          <a:p>
            <a:pPr marL="180975" marR="3810" indent="-171450" algn="just">
              <a:lnSpc>
                <a:spcPts val="2265"/>
              </a:lnSpc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They set </a:t>
            </a:r>
            <a:r>
              <a:rPr sz="2100" spc="-4" dirty="0">
                <a:latin typeface="Calibri"/>
                <a:cs typeface="Calibri"/>
              </a:rPr>
              <a:t>out the </a:t>
            </a:r>
            <a:r>
              <a:rPr sz="2100" b="1" spc="-4" dirty="0">
                <a:latin typeface="Calibri"/>
                <a:cs typeface="Calibri"/>
              </a:rPr>
              <a:t>aims of the parties </a:t>
            </a:r>
            <a:r>
              <a:rPr sz="2100" spc="-11" dirty="0">
                <a:latin typeface="Calibri"/>
                <a:cs typeface="Calibri"/>
              </a:rPr>
              <a:t>provide </a:t>
            </a:r>
            <a:r>
              <a:rPr sz="2100" spc="-19" dirty="0">
                <a:latin typeface="Calibri"/>
                <a:cs typeface="Calibri"/>
              </a:rPr>
              <a:t>for matters </a:t>
            </a:r>
            <a:r>
              <a:rPr sz="2100" spc="-4" dirty="0">
                <a:latin typeface="Calibri"/>
                <a:cs typeface="Calibri"/>
              </a:rPr>
              <a:t>arising while  the </a:t>
            </a:r>
            <a:r>
              <a:rPr sz="2100" spc="-11" dirty="0">
                <a:latin typeface="Calibri"/>
                <a:cs typeface="Calibri"/>
              </a:rPr>
              <a:t>contract </a:t>
            </a:r>
            <a:r>
              <a:rPr sz="2100" spc="-8" dirty="0">
                <a:latin typeface="Calibri"/>
                <a:cs typeface="Calibri"/>
              </a:rPr>
              <a:t>is </a:t>
            </a:r>
            <a:r>
              <a:rPr sz="2100" spc="-4" dirty="0">
                <a:latin typeface="Calibri"/>
                <a:cs typeface="Calibri"/>
              </a:rPr>
              <a:t>running </a:t>
            </a:r>
            <a:r>
              <a:rPr sz="2100" spc="-23" dirty="0">
                <a:latin typeface="Calibri"/>
                <a:cs typeface="Calibri"/>
              </a:rPr>
              <a:t>ways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b="1" spc="-8" dirty="0">
                <a:latin typeface="Calibri"/>
                <a:cs typeface="Calibri"/>
              </a:rPr>
              <a:t>terminating </a:t>
            </a:r>
            <a:r>
              <a:rPr sz="2100" b="1" spc="-4" dirty="0">
                <a:latin typeface="Calibri"/>
                <a:cs typeface="Calibri"/>
              </a:rPr>
              <a:t>the </a:t>
            </a:r>
            <a:r>
              <a:rPr sz="2100" b="1" spc="-11" dirty="0">
                <a:latin typeface="Calibri"/>
                <a:cs typeface="Calibri"/>
              </a:rPr>
              <a:t>contract </a:t>
            </a:r>
            <a:r>
              <a:rPr sz="2100" spc="-4" dirty="0">
                <a:latin typeface="Calibri"/>
                <a:cs typeface="Calibri"/>
              </a:rPr>
              <a:t>and the  </a:t>
            </a:r>
            <a:r>
              <a:rPr sz="2100" b="1" spc="-4" dirty="0">
                <a:latin typeface="Calibri"/>
                <a:cs typeface="Calibri"/>
              </a:rPr>
              <a:t>consequences of</a:t>
            </a:r>
            <a:r>
              <a:rPr sz="2100" b="1" spc="11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termination</a:t>
            </a:r>
            <a:endParaRPr sz="2100">
              <a:latin typeface="Calibri"/>
              <a:cs typeface="Calibri"/>
            </a:endParaRPr>
          </a:p>
          <a:p>
            <a:pPr marL="180975" marR="4763" indent="-171450" algn="just">
              <a:lnSpc>
                <a:spcPts val="2273"/>
              </a:lnSpc>
              <a:spcBef>
                <a:spcPts val="750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Contracts</a:t>
            </a:r>
            <a:r>
              <a:rPr sz="2100" spc="450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Provide  </a:t>
            </a:r>
            <a:r>
              <a:rPr sz="2100" b="1" spc="-8" dirty="0">
                <a:latin typeface="Calibri"/>
                <a:cs typeface="Calibri"/>
              </a:rPr>
              <a:t>Legal </a:t>
            </a:r>
            <a:r>
              <a:rPr sz="2100" b="1" spc="-4" dirty="0">
                <a:latin typeface="Calibri"/>
                <a:cs typeface="Calibri"/>
              </a:rPr>
              <a:t>Securities </a:t>
            </a:r>
            <a:r>
              <a:rPr sz="2100" b="1" spc="-11" dirty="0">
                <a:latin typeface="Calibri"/>
                <a:cs typeface="Calibri"/>
              </a:rPr>
              <a:t>to  </a:t>
            </a:r>
            <a:r>
              <a:rPr sz="2100" b="1" spc="-4" dirty="0">
                <a:latin typeface="Calibri"/>
                <a:cs typeface="Calibri"/>
              </a:rPr>
              <a:t>Project and </a:t>
            </a:r>
            <a:r>
              <a:rPr sz="2100" b="1" spc="-8" dirty="0">
                <a:latin typeface="Calibri"/>
                <a:cs typeface="Calibri"/>
              </a:rPr>
              <a:t>Parties</a:t>
            </a:r>
            <a:r>
              <a:rPr sz="2100" spc="-8" dirty="0">
                <a:latin typeface="Calibri"/>
                <a:cs typeface="Calibri"/>
              </a:rPr>
              <a:t>, </a:t>
            </a:r>
            <a:r>
              <a:rPr sz="2100" spc="-4" dirty="0">
                <a:latin typeface="Calibri"/>
                <a:cs typeface="Calibri"/>
              </a:rPr>
              <a:t>i.e.  </a:t>
            </a:r>
            <a:r>
              <a:rPr sz="2100" spc="-15" dirty="0">
                <a:latin typeface="Calibri"/>
                <a:cs typeface="Calibri"/>
              </a:rPr>
              <a:t>Customer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11" dirty="0">
                <a:latin typeface="Calibri"/>
                <a:cs typeface="Calibri"/>
              </a:rPr>
              <a:t>Software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Developers</a:t>
            </a:r>
            <a:endParaRPr sz="2100">
              <a:latin typeface="Calibri"/>
              <a:cs typeface="Calibri"/>
            </a:endParaRPr>
          </a:p>
          <a:p>
            <a:pPr marL="180975" indent="-171450" algn="just">
              <a:lnSpc>
                <a:spcPts val="2393"/>
              </a:lnSpc>
              <a:spcBef>
                <a:spcPts val="458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There</a:t>
            </a:r>
            <a:r>
              <a:rPr sz="2100" spc="3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are</a:t>
            </a:r>
            <a:r>
              <a:rPr sz="2100" spc="3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gaps</a:t>
            </a:r>
            <a:r>
              <a:rPr sz="2100" spc="307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30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3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agreement</a:t>
            </a:r>
            <a:r>
              <a:rPr sz="2100" spc="30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because</a:t>
            </a:r>
            <a:r>
              <a:rPr sz="2100" spc="3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3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parties</a:t>
            </a:r>
            <a:r>
              <a:rPr sz="2100" spc="3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have</a:t>
            </a:r>
            <a:r>
              <a:rPr sz="2100" spc="307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failed</a:t>
            </a:r>
            <a:r>
              <a:rPr sz="2100" spc="307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endParaRPr sz="2100">
              <a:latin typeface="Calibri"/>
              <a:cs typeface="Calibri"/>
            </a:endParaRPr>
          </a:p>
          <a:p>
            <a:pPr marL="180975" algn="just">
              <a:lnSpc>
                <a:spcPts val="2393"/>
              </a:lnSpc>
            </a:pPr>
            <a:r>
              <a:rPr sz="2100" b="1" spc="-15" dirty="0">
                <a:latin typeface="Calibri"/>
                <a:cs typeface="Calibri"/>
              </a:rPr>
              <a:t>contemplate </a:t>
            </a:r>
            <a:r>
              <a:rPr sz="2100" b="1" spc="-4" dirty="0">
                <a:latin typeface="Calibri"/>
                <a:cs typeface="Calibri"/>
              </a:rPr>
              <a:t>a particular</a:t>
            </a:r>
            <a:r>
              <a:rPr sz="2100" b="1" spc="71" dirty="0">
                <a:latin typeface="Calibri"/>
                <a:cs typeface="Calibri"/>
              </a:rPr>
              <a:t> </a:t>
            </a:r>
            <a:r>
              <a:rPr sz="2100" b="1" spc="-4" dirty="0">
                <a:latin typeface="Calibri"/>
                <a:cs typeface="Calibri"/>
              </a:rPr>
              <a:t>issue</a:t>
            </a:r>
            <a:endParaRPr sz="2100">
              <a:latin typeface="Calibri"/>
              <a:cs typeface="Calibri"/>
            </a:endParaRPr>
          </a:p>
          <a:p>
            <a:pPr marL="180975" marR="3810" indent="-171450" algn="just">
              <a:lnSpc>
                <a:spcPts val="2265"/>
              </a:lnSpc>
              <a:spcBef>
                <a:spcPts val="791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There are </a:t>
            </a:r>
            <a:r>
              <a:rPr sz="2100" spc="-8" dirty="0">
                <a:latin typeface="Calibri"/>
                <a:cs typeface="Calibri"/>
              </a:rPr>
              <a:t>almost </a:t>
            </a:r>
            <a:r>
              <a:rPr sz="2100" spc="-11" dirty="0">
                <a:latin typeface="Calibri"/>
                <a:cs typeface="Calibri"/>
              </a:rPr>
              <a:t>never </a:t>
            </a:r>
            <a:r>
              <a:rPr sz="2100" spc="-8" dirty="0">
                <a:latin typeface="Calibri"/>
                <a:cs typeface="Calibri"/>
              </a:rPr>
              <a:t>disputes </a:t>
            </a:r>
            <a:r>
              <a:rPr sz="2100" spc="-11" dirty="0">
                <a:latin typeface="Calibri"/>
                <a:cs typeface="Calibri"/>
              </a:rPr>
              <a:t>over contracts </a:t>
            </a:r>
            <a:r>
              <a:rPr sz="2100" spc="-4" dirty="0">
                <a:latin typeface="Calibri"/>
                <a:cs typeface="Calibri"/>
              </a:rPr>
              <a:t>which run </a:t>
            </a:r>
            <a:r>
              <a:rPr sz="2100" spc="-11" dirty="0">
                <a:latin typeface="Calibri"/>
                <a:cs typeface="Calibri"/>
              </a:rPr>
              <a:t>perfectly  </a:t>
            </a:r>
            <a:r>
              <a:rPr sz="2100" spc="-4" dirty="0">
                <a:latin typeface="Calibri"/>
                <a:cs typeface="Calibri"/>
              </a:rPr>
              <a:t>But, </a:t>
            </a:r>
            <a:r>
              <a:rPr sz="2100" spc="-8" dirty="0">
                <a:latin typeface="Calibri"/>
                <a:cs typeface="Calibri"/>
              </a:rPr>
              <a:t>if things </a:t>
            </a:r>
            <a:r>
              <a:rPr sz="2100" spc="-11" dirty="0">
                <a:latin typeface="Calibri"/>
                <a:cs typeface="Calibri"/>
              </a:rPr>
              <a:t>go wrong?? </a:t>
            </a:r>
            <a:r>
              <a:rPr sz="2100" b="1" spc="-15" dirty="0">
                <a:latin typeface="Calibri"/>
                <a:cs typeface="Calibri"/>
              </a:rPr>
              <a:t>For </a:t>
            </a:r>
            <a:r>
              <a:rPr sz="2100" b="1" spc="-8" dirty="0">
                <a:latin typeface="Calibri"/>
                <a:cs typeface="Calibri"/>
              </a:rPr>
              <a:t>Example</a:t>
            </a:r>
            <a:r>
              <a:rPr sz="2100" b="1" spc="116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Marriage.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" y="811422"/>
            <a:ext cx="8358188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30" dirty="0">
                <a:latin typeface="Calibri Light"/>
                <a:cs typeface="Calibri Light"/>
              </a:rPr>
              <a:t>introductory</a:t>
            </a:r>
            <a:r>
              <a:rPr sz="3300" i="1" spc="-236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991" y="2202370"/>
            <a:ext cx="8124349" cy="338195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450" algn="just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The </a:t>
            </a:r>
            <a:r>
              <a:rPr sz="2100" spc="-19" dirty="0">
                <a:latin typeface="Calibri"/>
                <a:cs typeface="Calibri"/>
              </a:rPr>
              <a:t>first </a:t>
            </a:r>
            <a:r>
              <a:rPr sz="2100" spc="-4" dirty="0">
                <a:latin typeface="Calibri"/>
                <a:cs typeface="Calibri"/>
              </a:rPr>
              <a:t>part of the </a:t>
            </a:r>
            <a:r>
              <a:rPr sz="2100" b="1" spc="-11" dirty="0">
                <a:latin typeface="Calibri"/>
                <a:cs typeface="Calibri"/>
              </a:rPr>
              <a:t>contract </a:t>
            </a:r>
            <a:r>
              <a:rPr sz="2100" b="1" spc="-4" dirty="0">
                <a:latin typeface="Calibri"/>
                <a:cs typeface="Calibri"/>
              </a:rPr>
              <a:t>is </a:t>
            </a:r>
            <a:r>
              <a:rPr sz="2100" b="1" spc="-8" dirty="0">
                <a:latin typeface="Calibri"/>
                <a:cs typeface="Calibri"/>
              </a:rPr>
              <a:t>brief</a:t>
            </a:r>
            <a:r>
              <a:rPr sz="2100" spc="-8" dirty="0">
                <a:latin typeface="Calibri"/>
                <a:cs typeface="Calibri"/>
              </a:rPr>
              <a:t>; it </a:t>
            </a:r>
            <a:r>
              <a:rPr sz="2100" spc="-19" dirty="0">
                <a:latin typeface="Calibri"/>
                <a:cs typeface="Calibri"/>
              </a:rPr>
              <a:t>states </a:t>
            </a:r>
            <a:r>
              <a:rPr sz="2100" spc="-8" dirty="0">
                <a:latin typeface="Calibri"/>
                <a:cs typeface="Calibri"/>
              </a:rPr>
              <a:t>that it is </a:t>
            </a:r>
            <a:r>
              <a:rPr sz="2100" spc="-4" dirty="0">
                <a:latin typeface="Calibri"/>
                <a:cs typeface="Calibri"/>
              </a:rPr>
              <a:t>an </a:t>
            </a:r>
            <a:r>
              <a:rPr sz="2100" spc="-11" dirty="0">
                <a:latin typeface="Calibri"/>
                <a:cs typeface="Calibri"/>
              </a:rPr>
              <a:t>agreement  </a:t>
            </a:r>
            <a:r>
              <a:rPr sz="2100" spc="-8" dirty="0">
                <a:latin typeface="Calibri"/>
                <a:cs typeface="Calibri"/>
              </a:rPr>
              <a:t>between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b="1" spc="-4" dirty="0">
                <a:latin typeface="Calibri"/>
                <a:cs typeface="Calibri"/>
              </a:rPr>
              <a:t>parties </a:t>
            </a:r>
            <a:r>
              <a:rPr sz="2100" b="1" spc="-8" dirty="0">
                <a:latin typeface="Calibri"/>
                <a:cs typeface="Calibri"/>
              </a:rPr>
              <a:t>whose </a:t>
            </a:r>
            <a:r>
              <a:rPr sz="2100" b="1" spc="-4" dirty="0">
                <a:latin typeface="Calibri"/>
                <a:cs typeface="Calibri"/>
              </a:rPr>
              <a:t>names </a:t>
            </a:r>
            <a:r>
              <a:rPr sz="2100" b="1" spc="-8" dirty="0">
                <a:latin typeface="Calibri"/>
                <a:cs typeface="Calibri"/>
              </a:rPr>
              <a:t>and </a:t>
            </a:r>
            <a:r>
              <a:rPr sz="2100" b="1" spc="-19" dirty="0">
                <a:latin typeface="Calibri"/>
                <a:cs typeface="Calibri"/>
              </a:rPr>
              <a:t>registered </a:t>
            </a:r>
            <a:r>
              <a:rPr sz="2100" b="1" spc="-8" dirty="0">
                <a:latin typeface="Calibri"/>
                <a:cs typeface="Calibri"/>
              </a:rPr>
              <a:t>addresses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19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given.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80975" marR="4763" indent="-171450" algn="just">
              <a:lnSpc>
                <a:spcPts val="2265"/>
              </a:lnSpc>
              <a:spcBef>
                <a:spcPts val="1365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It </a:t>
            </a:r>
            <a:r>
              <a:rPr sz="2100" spc="-11" dirty="0">
                <a:latin typeface="Calibri"/>
                <a:cs typeface="Calibri"/>
              </a:rPr>
              <a:t>often </a:t>
            </a:r>
            <a:r>
              <a:rPr sz="2100" spc="-4" dirty="0">
                <a:latin typeface="Calibri"/>
                <a:cs typeface="Calibri"/>
              </a:rPr>
              <a:t>begins with a </a:t>
            </a:r>
            <a:r>
              <a:rPr sz="2100" b="1" spc="-8" dirty="0">
                <a:latin typeface="Calibri"/>
                <a:cs typeface="Calibri"/>
              </a:rPr>
              <a:t>set </a:t>
            </a:r>
            <a:r>
              <a:rPr sz="2100" b="1" spc="-4" dirty="0">
                <a:latin typeface="Calibri"/>
                <a:cs typeface="Calibri"/>
              </a:rPr>
              <a:t>of definit</a:t>
            </a:r>
            <a:r>
              <a:rPr sz="2100" spc="-4" dirty="0">
                <a:latin typeface="Calibri"/>
                <a:cs typeface="Calibri"/>
              </a:rPr>
              <a:t>ions of </a:t>
            </a:r>
            <a:r>
              <a:rPr sz="2100" spc="-8" dirty="0">
                <a:latin typeface="Calibri"/>
                <a:cs typeface="Calibri"/>
              </a:rPr>
              <a:t>terms used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b="1" spc="-11" dirty="0">
                <a:latin typeface="Calibri"/>
                <a:cs typeface="Calibri"/>
              </a:rPr>
              <a:t>course </a:t>
            </a:r>
            <a:r>
              <a:rPr sz="2100" b="1" spc="-8" dirty="0">
                <a:latin typeface="Calibri"/>
                <a:cs typeface="Calibri"/>
              </a:rPr>
              <a:t>of  </a:t>
            </a:r>
            <a:r>
              <a:rPr sz="2100" b="1" spc="-4" dirty="0">
                <a:latin typeface="Calibri"/>
                <a:cs typeface="Calibri"/>
              </a:rPr>
              <a:t>the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agreement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80975" marR="3810" indent="-171450" algn="just">
              <a:lnSpc>
                <a:spcPct val="90000"/>
              </a:lnSpc>
              <a:spcBef>
                <a:spcPts val="1328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For </a:t>
            </a:r>
            <a:r>
              <a:rPr sz="2100" spc="-11" dirty="0">
                <a:latin typeface="Calibri"/>
                <a:cs typeface="Calibri"/>
              </a:rPr>
              <a:t>example,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definitions section </a:t>
            </a:r>
            <a:r>
              <a:rPr sz="2100" spc="-4" dirty="0">
                <a:latin typeface="Calibri"/>
                <a:cs typeface="Calibri"/>
              </a:rPr>
              <a:t>will </a:t>
            </a:r>
            <a:r>
              <a:rPr sz="2100" spc="-8" dirty="0">
                <a:latin typeface="Calibri"/>
                <a:cs typeface="Calibri"/>
              </a:rPr>
              <a:t>tell </a:t>
            </a:r>
            <a:r>
              <a:rPr sz="2100" dirty="0">
                <a:latin typeface="Calibri"/>
                <a:cs typeface="Calibri"/>
              </a:rPr>
              <a:t>us </a:t>
            </a:r>
            <a:r>
              <a:rPr sz="2100" b="1" spc="-8" dirty="0">
                <a:latin typeface="Calibri"/>
                <a:cs typeface="Calibri"/>
              </a:rPr>
              <a:t>that </a:t>
            </a:r>
            <a:r>
              <a:rPr sz="2100" b="1" spc="-11" dirty="0">
                <a:latin typeface="Calibri"/>
                <a:cs typeface="Calibri"/>
              </a:rPr>
              <a:t>Company </a:t>
            </a:r>
            <a:r>
              <a:rPr sz="2100" b="1" spc="-4" dirty="0">
                <a:latin typeface="Calibri"/>
                <a:cs typeface="Calibri"/>
              </a:rPr>
              <a:t>X </a:t>
            </a:r>
            <a:r>
              <a:rPr sz="2100" b="1" spc="-19" dirty="0">
                <a:latin typeface="Calibri"/>
                <a:cs typeface="Calibri"/>
              </a:rPr>
              <a:t>Ltd</a:t>
            </a:r>
            <a:r>
              <a:rPr sz="2100" spc="-19" dirty="0">
                <a:latin typeface="Calibri"/>
                <a:cs typeface="Calibri"/>
              </a:rPr>
              <a:t>, </a:t>
            </a:r>
            <a:r>
              <a:rPr sz="2100" spc="-4" dirty="0">
                <a:latin typeface="Calibri"/>
                <a:cs typeface="Calibri"/>
              </a:rPr>
              <a:t>the  </a:t>
            </a:r>
            <a:r>
              <a:rPr sz="2100" b="1" spc="-8" dirty="0">
                <a:latin typeface="Calibri"/>
                <a:cs typeface="Calibri"/>
              </a:rPr>
              <a:t>software </a:t>
            </a:r>
            <a:r>
              <a:rPr sz="2100" b="1" spc="-4" dirty="0">
                <a:latin typeface="Calibri"/>
                <a:cs typeface="Calibri"/>
              </a:rPr>
              <a:t>house</a:t>
            </a:r>
            <a:r>
              <a:rPr sz="2100" spc="-4" dirty="0">
                <a:latin typeface="Calibri"/>
                <a:cs typeface="Calibri"/>
              </a:rPr>
              <a:t>,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be </a:t>
            </a:r>
            <a:r>
              <a:rPr sz="2100" spc="-19" dirty="0">
                <a:latin typeface="Calibri"/>
                <a:cs typeface="Calibri"/>
              </a:rPr>
              <a:t>referred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throughout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contract </a:t>
            </a:r>
            <a:r>
              <a:rPr sz="2100" spc="-4" dirty="0">
                <a:latin typeface="Calibri"/>
                <a:cs typeface="Calibri"/>
              </a:rPr>
              <a:t>as </a:t>
            </a:r>
            <a:r>
              <a:rPr sz="2100" b="1" spc="11" dirty="0">
                <a:latin typeface="Calibri"/>
                <a:cs typeface="Calibri"/>
              </a:rPr>
              <a:t>“The  </a:t>
            </a:r>
            <a:r>
              <a:rPr sz="2100" b="1" spc="-26" dirty="0">
                <a:latin typeface="Calibri"/>
                <a:cs typeface="Calibri"/>
              </a:rPr>
              <a:t>Company”,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b="1" spc="-11" dirty="0">
                <a:latin typeface="Calibri"/>
                <a:cs typeface="Calibri"/>
              </a:rPr>
              <a:t>Company </a:t>
            </a:r>
            <a:r>
              <a:rPr sz="2100" b="1" spc="-4" dirty="0">
                <a:latin typeface="Calibri"/>
                <a:cs typeface="Calibri"/>
              </a:rPr>
              <a:t>Y </a:t>
            </a:r>
            <a:r>
              <a:rPr sz="2100" b="1" spc="-15" dirty="0">
                <a:latin typeface="Calibri"/>
                <a:cs typeface="Calibri"/>
              </a:rPr>
              <a:t>Ltd</a:t>
            </a:r>
            <a:r>
              <a:rPr sz="2100" spc="-15" dirty="0">
                <a:latin typeface="Calibri"/>
                <a:cs typeface="Calibri"/>
              </a:rPr>
              <a:t>, </a:t>
            </a:r>
            <a:r>
              <a:rPr sz="2100" dirty="0">
                <a:latin typeface="Calibri"/>
                <a:cs typeface="Calibri"/>
              </a:rPr>
              <a:t>which </a:t>
            </a:r>
            <a:r>
              <a:rPr sz="2100" spc="-8" dirty="0">
                <a:latin typeface="Calibri"/>
                <a:cs typeface="Calibri"/>
              </a:rPr>
              <a:t>has </a:t>
            </a:r>
            <a:r>
              <a:rPr sz="2100" spc="-4" dirty="0">
                <a:latin typeface="Calibri"/>
                <a:cs typeface="Calibri"/>
              </a:rPr>
              <a:t>commissioned the </a:t>
            </a:r>
            <a:r>
              <a:rPr sz="2100" spc="-8" dirty="0">
                <a:latin typeface="Calibri"/>
                <a:cs typeface="Calibri"/>
              </a:rPr>
              <a:t>work,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23" dirty="0">
                <a:latin typeface="Calibri"/>
                <a:cs typeface="Calibri"/>
              </a:rPr>
              <a:t>to  </a:t>
            </a:r>
            <a:r>
              <a:rPr sz="2100" spc="-4" dirty="0">
                <a:latin typeface="Calibri"/>
                <a:cs typeface="Calibri"/>
              </a:rPr>
              <a:t>be </a:t>
            </a:r>
            <a:r>
              <a:rPr sz="2100" spc="-8" dirty="0">
                <a:latin typeface="Calibri"/>
                <a:cs typeface="Calibri"/>
              </a:rPr>
              <a:t>known </a:t>
            </a:r>
            <a:r>
              <a:rPr sz="2100" spc="-11" dirty="0">
                <a:latin typeface="Calibri"/>
                <a:cs typeface="Calibri"/>
              </a:rPr>
              <a:t>throughout </a:t>
            </a:r>
            <a:r>
              <a:rPr sz="2100" spc="-4" dirty="0">
                <a:latin typeface="Calibri"/>
                <a:cs typeface="Calibri"/>
              </a:rPr>
              <a:t>as </a:t>
            </a:r>
            <a:r>
              <a:rPr sz="2100" b="1" spc="15" dirty="0">
                <a:latin typeface="Calibri"/>
                <a:cs typeface="Calibri"/>
              </a:rPr>
              <a:t>“The</a:t>
            </a:r>
            <a:r>
              <a:rPr sz="2100" b="1" spc="94" dirty="0">
                <a:latin typeface="Calibri"/>
                <a:cs typeface="Calibri"/>
              </a:rPr>
              <a:t> </a:t>
            </a:r>
            <a:r>
              <a:rPr sz="2100" b="1" spc="-26" dirty="0">
                <a:latin typeface="Calibri"/>
                <a:cs typeface="Calibri"/>
              </a:rPr>
              <a:t>Client”.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1008"/>
            <a:ext cx="7695248" cy="3415518"/>
          </a:xfrm>
          <a:prstGeom prst="rect">
            <a:avLst/>
          </a:prstGeom>
        </p:spPr>
        <p:txBody>
          <a:bodyPr vert="horz" wrap="square" lIns="0" tIns="80486" rIns="0" bIns="0" rtlCol="0">
            <a:spAutoFit/>
          </a:bodyPr>
          <a:lstStyle/>
          <a:p>
            <a:pPr marL="9525">
              <a:spcBef>
                <a:spcPts val="633"/>
              </a:spcBef>
              <a:tabLst>
                <a:tab pos="395764" algn="l"/>
              </a:tabLst>
            </a:pPr>
            <a:r>
              <a:rPr sz="2100" b="1" i="1" spc="-4" dirty="0">
                <a:latin typeface="Calibri"/>
                <a:cs typeface="Calibri"/>
              </a:rPr>
              <a:t>1.	What is </a:t>
            </a:r>
            <a:r>
              <a:rPr sz="2100" b="1" i="1" spc="-11" dirty="0">
                <a:latin typeface="Calibri"/>
                <a:cs typeface="Calibri"/>
              </a:rPr>
              <a:t>to </a:t>
            </a:r>
            <a:r>
              <a:rPr sz="2100" b="1" i="1" spc="-4" dirty="0">
                <a:latin typeface="Calibri"/>
                <a:cs typeface="Calibri"/>
              </a:rPr>
              <a:t>be</a:t>
            </a:r>
            <a:r>
              <a:rPr sz="2100" b="1" i="1" spc="19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produced?</a:t>
            </a:r>
            <a:endParaRPr sz="2100" dirty="0">
              <a:latin typeface="Calibri"/>
              <a:cs typeface="Calibri"/>
            </a:endParaRPr>
          </a:p>
          <a:p>
            <a:pPr marL="9525">
              <a:spcBef>
                <a:spcPts val="529"/>
              </a:spcBef>
            </a:pPr>
            <a:r>
              <a:rPr sz="1950" dirty="0">
                <a:latin typeface="Calibri"/>
                <a:cs typeface="Calibri"/>
              </a:rPr>
              <a:t>It is clearly </a:t>
            </a:r>
            <a:r>
              <a:rPr sz="1950" spc="-4" dirty="0">
                <a:latin typeface="Calibri"/>
                <a:cs typeface="Calibri"/>
              </a:rPr>
              <a:t>necessary that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11" dirty="0">
                <a:latin typeface="Calibri"/>
                <a:cs typeface="Calibri"/>
              </a:rPr>
              <a:t>contract </a:t>
            </a:r>
            <a:r>
              <a:rPr sz="1950" spc="-15" dirty="0">
                <a:latin typeface="Calibri"/>
                <a:cs typeface="Calibri"/>
              </a:rPr>
              <a:t>states </a:t>
            </a:r>
            <a:r>
              <a:rPr sz="1950" b="1" spc="-8" dirty="0">
                <a:latin typeface="Calibri"/>
                <a:cs typeface="Calibri"/>
              </a:rPr>
              <a:t>what </a:t>
            </a:r>
            <a:r>
              <a:rPr sz="1950" b="1" dirty="0">
                <a:latin typeface="Calibri"/>
                <a:cs typeface="Calibri"/>
              </a:rPr>
              <a:t>is </a:t>
            </a:r>
            <a:r>
              <a:rPr sz="1950" b="1" spc="-15" dirty="0">
                <a:latin typeface="Calibri"/>
                <a:cs typeface="Calibri"/>
              </a:rPr>
              <a:t>to </a:t>
            </a:r>
            <a:r>
              <a:rPr sz="1950" b="1" dirty="0">
                <a:latin typeface="Calibri"/>
                <a:cs typeface="Calibri"/>
              </a:rPr>
              <a:t>be</a:t>
            </a:r>
            <a:r>
              <a:rPr sz="1950" b="1" spc="-4" dirty="0">
                <a:latin typeface="Calibri"/>
                <a:cs typeface="Calibri"/>
              </a:rPr>
              <a:t> </a:t>
            </a:r>
            <a:r>
              <a:rPr sz="1950" b="1" spc="-8" dirty="0">
                <a:latin typeface="Calibri"/>
                <a:cs typeface="Calibri"/>
              </a:rPr>
              <a:t>produced.</a:t>
            </a:r>
            <a:endParaRPr sz="1950" dirty="0">
              <a:latin typeface="Calibri"/>
              <a:cs typeface="Calibri"/>
            </a:endParaRPr>
          </a:p>
          <a:p>
            <a:pPr marL="9525" marR="948690">
              <a:lnSpc>
                <a:spcPts val="2108"/>
              </a:lnSpc>
              <a:spcBef>
                <a:spcPts val="788"/>
              </a:spcBef>
            </a:pPr>
            <a:r>
              <a:rPr sz="1950" spc="-23" dirty="0">
                <a:latin typeface="Calibri"/>
                <a:cs typeface="Calibri"/>
              </a:rPr>
              <a:t>Refers </a:t>
            </a:r>
            <a:r>
              <a:rPr sz="1950" spc="-11" dirty="0">
                <a:latin typeface="Calibri"/>
                <a:cs typeface="Calibri"/>
              </a:rPr>
              <a:t>to </a:t>
            </a:r>
            <a:r>
              <a:rPr sz="1950" dirty="0">
                <a:latin typeface="Calibri"/>
                <a:cs typeface="Calibri"/>
              </a:rPr>
              <a:t>a </a:t>
            </a:r>
            <a:r>
              <a:rPr sz="1950" spc="-11" dirty="0">
                <a:latin typeface="Calibri"/>
                <a:cs typeface="Calibri"/>
              </a:rPr>
              <a:t>separate </a:t>
            </a:r>
            <a:r>
              <a:rPr sz="1950" spc="-8" dirty="0">
                <a:latin typeface="Calibri"/>
                <a:cs typeface="Calibri"/>
              </a:rPr>
              <a:t>document </a:t>
            </a:r>
            <a:r>
              <a:rPr sz="1950" dirty="0">
                <a:latin typeface="Calibri"/>
                <a:cs typeface="Calibri"/>
              </a:rPr>
              <a:t>which </a:t>
            </a:r>
            <a:r>
              <a:rPr sz="1950" spc="-8" dirty="0">
                <a:latin typeface="Calibri"/>
                <a:cs typeface="Calibri"/>
              </a:rPr>
              <a:t>constitutes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b="1" spc="-8" dirty="0">
                <a:latin typeface="Calibri"/>
                <a:cs typeface="Calibri"/>
              </a:rPr>
              <a:t>requirements  </a:t>
            </a:r>
            <a:r>
              <a:rPr sz="1950" b="1" spc="-4" dirty="0">
                <a:latin typeface="Calibri"/>
                <a:cs typeface="Calibri"/>
              </a:rPr>
              <a:t>specification</a:t>
            </a:r>
            <a:r>
              <a:rPr sz="1950" spc="-4" dirty="0">
                <a:latin typeface="Calibri"/>
                <a:cs typeface="Calibri"/>
              </a:rPr>
              <a:t>.</a:t>
            </a:r>
            <a:endParaRPr sz="1950" dirty="0">
              <a:latin typeface="Calibri"/>
              <a:cs typeface="Calibri"/>
            </a:endParaRPr>
          </a:p>
          <a:p>
            <a:pPr marL="180975" marR="786289" indent="-171926">
              <a:lnSpc>
                <a:spcPts val="2108"/>
              </a:lnSpc>
              <a:spcBef>
                <a:spcPts val="743"/>
              </a:spcBef>
              <a:buFont typeface="Arial"/>
              <a:buChar char="•"/>
              <a:tabLst>
                <a:tab pos="181451" algn="l"/>
              </a:tabLst>
            </a:pPr>
            <a:r>
              <a:rPr sz="1950" spc="-8" dirty="0">
                <a:latin typeface="Calibri"/>
                <a:cs typeface="Calibri"/>
              </a:rPr>
              <a:t>Software </a:t>
            </a:r>
            <a:r>
              <a:rPr sz="1950" spc="-4" dirty="0">
                <a:latin typeface="Calibri"/>
                <a:cs typeface="Calibri"/>
              </a:rPr>
              <a:t>engineers </a:t>
            </a:r>
            <a:r>
              <a:rPr sz="1950" dirty="0">
                <a:latin typeface="Calibri"/>
                <a:cs typeface="Calibri"/>
              </a:rPr>
              <a:t>will </a:t>
            </a:r>
            <a:r>
              <a:rPr sz="1950" spc="-4" dirty="0">
                <a:latin typeface="Calibri"/>
                <a:cs typeface="Calibri"/>
              </a:rPr>
              <a:t>be familiar </a:t>
            </a:r>
            <a:r>
              <a:rPr sz="1950" dirty="0">
                <a:latin typeface="Calibri"/>
                <a:cs typeface="Calibri"/>
              </a:rPr>
              <a:t>with the </a:t>
            </a:r>
            <a:r>
              <a:rPr sz="1950" spc="-8" dirty="0">
                <a:latin typeface="Calibri"/>
                <a:cs typeface="Calibri"/>
              </a:rPr>
              <a:t>problems </a:t>
            </a:r>
            <a:r>
              <a:rPr sz="1950" spc="-4" dirty="0">
                <a:latin typeface="Calibri"/>
                <a:cs typeface="Calibri"/>
              </a:rPr>
              <a:t>of </a:t>
            </a:r>
            <a:r>
              <a:rPr sz="1950" b="1" spc="-8" dirty="0">
                <a:latin typeface="Calibri"/>
                <a:cs typeface="Calibri"/>
              </a:rPr>
              <a:t>producing  requirements</a:t>
            </a:r>
            <a:endParaRPr sz="1950" dirty="0">
              <a:latin typeface="Calibri"/>
              <a:cs typeface="Calibri"/>
            </a:endParaRPr>
          </a:p>
          <a:p>
            <a:pPr marL="180975" indent="-171926">
              <a:spcBef>
                <a:spcPts val="484"/>
              </a:spcBef>
              <a:buFont typeface="Arial"/>
              <a:buChar char="•"/>
              <a:tabLst>
                <a:tab pos="181451" algn="l"/>
              </a:tabLst>
            </a:pPr>
            <a:r>
              <a:rPr sz="1950" dirty="0">
                <a:latin typeface="Calibri"/>
                <a:cs typeface="Calibri"/>
              </a:rPr>
              <a:t>A </a:t>
            </a:r>
            <a:r>
              <a:rPr sz="1950" b="1" spc="-4" dirty="0">
                <a:latin typeface="Calibri"/>
                <a:cs typeface="Calibri"/>
              </a:rPr>
              <a:t>specification </a:t>
            </a:r>
            <a:r>
              <a:rPr sz="1950" spc="-4" dirty="0">
                <a:latin typeface="Calibri"/>
                <a:cs typeface="Calibri"/>
              </a:rPr>
              <a:t>sets out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8" dirty="0">
                <a:latin typeface="Calibri"/>
                <a:cs typeface="Calibri"/>
              </a:rPr>
              <a:t>detailed requirements </a:t>
            </a:r>
            <a:r>
              <a:rPr sz="1950" spc="-4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4" dirty="0">
                <a:latin typeface="Calibri"/>
                <a:cs typeface="Calibri"/>
              </a:rPr>
              <a:t>client. </a:t>
            </a:r>
            <a:r>
              <a:rPr sz="1950" spc="-19" dirty="0">
                <a:latin typeface="Calibri"/>
                <a:cs typeface="Calibri"/>
              </a:rPr>
              <a:t>Ideally,</a:t>
            </a:r>
            <a:r>
              <a:rPr sz="1950" spc="-34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</a:p>
          <a:p>
            <a:pPr marL="180975" marR="215741" indent="-171926">
              <a:lnSpc>
                <a:spcPts val="2108"/>
              </a:lnSpc>
              <a:spcBef>
                <a:spcPts val="784"/>
              </a:spcBef>
              <a:buFont typeface="Arial"/>
              <a:buChar char="•"/>
              <a:tabLst>
                <a:tab pos="181451" algn="l"/>
              </a:tabLst>
            </a:pPr>
            <a:r>
              <a:rPr sz="1950" spc="-4" dirty="0">
                <a:latin typeface="Calibri"/>
                <a:cs typeface="Calibri"/>
              </a:rPr>
              <a:t>Specification should be </a:t>
            </a:r>
            <a:r>
              <a:rPr sz="1950" spc="-8" dirty="0">
                <a:latin typeface="Calibri"/>
                <a:cs typeface="Calibri"/>
              </a:rPr>
              <a:t>complete, </a:t>
            </a:r>
            <a:r>
              <a:rPr sz="1950" spc="-11" dirty="0">
                <a:latin typeface="Calibri"/>
                <a:cs typeface="Calibri"/>
              </a:rPr>
              <a:t>consistent </a:t>
            </a:r>
            <a:r>
              <a:rPr sz="1950" dirty="0">
                <a:latin typeface="Calibri"/>
                <a:cs typeface="Calibri"/>
              </a:rPr>
              <a:t>and </a:t>
            </a:r>
            <a:r>
              <a:rPr sz="1950" spc="-8" dirty="0">
                <a:latin typeface="Calibri"/>
                <a:cs typeface="Calibri"/>
              </a:rPr>
              <a:t>accurate </a:t>
            </a:r>
            <a:r>
              <a:rPr sz="1950" dirty="0">
                <a:latin typeface="Calibri"/>
                <a:cs typeface="Calibri"/>
              </a:rPr>
              <a:t>and </a:t>
            </a:r>
            <a:r>
              <a:rPr sz="1950" spc="-4" dirty="0">
                <a:latin typeface="Calibri"/>
                <a:cs typeface="Calibri"/>
              </a:rPr>
              <a:t>set out </a:t>
            </a:r>
            <a:r>
              <a:rPr sz="1950" dirty="0">
                <a:latin typeface="Calibri"/>
                <a:cs typeface="Calibri"/>
              </a:rPr>
              <a:t>all  </a:t>
            </a:r>
            <a:r>
              <a:rPr sz="1950" spc="-4" dirty="0">
                <a:latin typeface="Calibri"/>
                <a:cs typeface="Calibri"/>
              </a:rPr>
              <a:t>that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4" dirty="0">
                <a:latin typeface="Calibri"/>
                <a:cs typeface="Calibri"/>
              </a:rPr>
              <a:t>client</a:t>
            </a:r>
            <a:r>
              <a:rPr lang="en-IN" sz="1950" spc="-4" dirty="0">
                <a:latin typeface="Calibri"/>
                <a:cs typeface="Calibri"/>
              </a:rPr>
              <a:t> </a:t>
            </a:r>
          </a:p>
          <a:p>
            <a:pPr marL="180975" marR="215741" indent="-171926">
              <a:lnSpc>
                <a:spcPts val="2108"/>
              </a:lnSpc>
              <a:spcBef>
                <a:spcPts val="784"/>
              </a:spcBef>
              <a:buFont typeface="Arial"/>
              <a:buChar char="•"/>
              <a:tabLst>
                <a:tab pos="181451" algn="l"/>
              </a:tabLst>
            </a:pPr>
            <a:r>
              <a:rPr sz="1950" spc="-15" dirty="0">
                <a:latin typeface="Calibri"/>
                <a:cs typeface="Calibri"/>
              </a:rPr>
              <a:t>Wants </a:t>
            </a:r>
            <a:r>
              <a:rPr sz="1950" spc="-11" dirty="0">
                <a:latin typeface="Calibri"/>
                <a:cs typeface="Calibri"/>
              </a:rPr>
              <a:t>to </a:t>
            </a:r>
            <a:r>
              <a:rPr sz="1950" spc="-4" dirty="0">
                <a:latin typeface="Calibri"/>
                <a:cs typeface="Calibri"/>
              </a:rPr>
              <a:t>be done </a:t>
            </a:r>
            <a:r>
              <a:rPr sz="1950" dirty="0">
                <a:latin typeface="Calibri"/>
                <a:cs typeface="Calibri"/>
              </a:rPr>
              <a:t>in the </a:t>
            </a:r>
            <a:r>
              <a:rPr sz="1950" spc="-8" dirty="0">
                <a:latin typeface="Calibri"/>
                <a:cs typeface="Calibri"/>
              </a:rPr>
              <a:t>performance </a:t>
            </a:r>
            <a:r>
              <a:rPr sz="1950" spc="-4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-11" dirty="0">
                <a:latin typeface="Calibri"/>
                <a:cs typeface="Calibri"/>
              </a:rPr>
              <a:t>contract</a:t>
            </a:r>
            <a:endParaRPr sz="1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872" y="2051971"/>
            <a:ext cx="7700486" cy="34866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i="1" spc="-4" dirty="0">
                <a:latin typeface="Calibri"/>
                <a:cs typeface="Calibri"/>
              </a:rPr>
              <a:t>2. What is </a:t>
            </a:r>
            <a:r>
              <a:rPr sz="2100" b="1" i="1" spc="-11" dirty="0">
                <a:latin typeface="Calibri"/>
                <a:cs typeface="Calibri"/>
              </a:rPr>
              <a:t>to </a:t>
            </a:r>
            <a:r>
              <a:rPr sz="2100" b="1" i="1" spc="-4" dirty="0">
                <a:latin typeface="Calibri"/>
                <a:cs typeface="Calibri"/>
              </a:rPr>
              <a:t>be</a:t>
            </a:r>
            <a:r>
              <a:rPr sz="2100" b="1" i="1" spc="34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delivered?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838">
              <a:latin typeface="Times New Roman"/>
              <a:cs typeface="Times New Roman"/>
            </a:endParaRPr>
          </a:p>
          <a:p>
            <a:pPr marL="9525" marR="3810">
              <a:lnSpc>
                <a:spcPct val="70000"/>
              </a:lnSpc>
            </a:pPr>
            <a:r>
              <a:rPr sz="1650" spc="-8" dirty="0">
                <a:latin typeface="Calibri"/>
                <a:cs typeface="Calibri"/>
              </a:rPr>
              <a:t>Producing software </a:t>
            </a:r>
            <a:r>
              <a:rPr sz="1650" spc="-15" dirty="0">
                <a:latin typeface="Calibri"/>
                <a:cs typeface="Calibri"/>
              </a:rPr>
              <a:t>for </a:t>
            </a:r>
            <a:r>
              <a:rPr sz="1650" spc="-4" dirty="0">
                <a:latin typeface="Calibri"/>
                <a:cs typeface="Calibri"/>
              </a:rPr>
              <a:t>a </a:t>
            </a:r>
            <a:r>
              <a:rPr sz="1650" spc="-8" dirty="0">
                <a:latin typeface="Calibri"/>
                <a:cs typeface="Calibri"/>
              </a:rPr>
              <a:t>client </a:t>
            </a:r>
            <a:r>
              <a:rPr sz="1650" spc="-4" dirty="0">
                <a:latin typeface="Calibri"/>
                <a:cs typeface="Calibri"/>
              </a:rPr>
              <a:t>is </a:t>
            </a:r>
            <a:r>
              <a:rPr sz="1650" spc="-8" dirty="0">
                <a:latin typeface="Calibri"/>
                <a:cs typeface="Calibri"/>
              </a:rPr>
              <a:t>not, </a:t>
            </a:r>
            <a:r>
              <a:rPr sz="1650" spc="-19" dirty="0">
                <a:latin typeface="Calibri"/>
                <a:cs typeface="Calibri"/>
              </a:rPr>
              <a:t>usually, </a:t>
            </a:r>
            <a:r>
              <a:rPr sz="1650" spc="-4" dirty="0">
                <a:latin typeface="Calibri"/>
                <a:cs typeface="Calibri"/>
              </a:rPr>
              <a:t>a </a:t>
            </a:r>
            <a:r>
              <a:rPr sz="1650" spc="-15" dirty="0">
                <a:latin typeface="Calibri"/>
                <a:cs typeface="Calibri"/>
              </a:rPr>
              <a:t>matter </a:t>
            </a:r>
            <a:r>
              <a:rPr sz="1650" spc="-4" dirty="0">
                <a:latin typeface="Calibri"/>
                <a:cs typeface="Calibri"/>
              </a:rPr>
              <a:t>of </a:t>
            </a:r>
            <a:r>
              <a:rPr sz="1650" spc="-8" dirty="0">
                <a:latin typeface="Calibri"/>
                <a:cs typeface="Calibri"/>
              </a:rPr>
              <a:t>simply handing </a:t>
            </a:r>
            <a:r>
              <a:rPr sz="1650" spc="-11" dirty="0">
                <a:latin typeface="Calibri"/>
                <a:cs typeface="Calibri"/>
              </a:rPr>
              <a:t>over </a:t>
            </a:r>
            <a:r>
              <a:rPr sz="1650" spc="-8" dirty="0">
                <a:latin typeface="Calibri"/>
                <a:cs typeface="Calibri"/>
              </a:rPr>
              <a:t>the </a:t>
            </a:r>
            <a:r>
              <a:rPr sz="1650" spc="-15" dirty="0">
                <a:latin typeface="Calibri"/>
                <a:cs typeface="Calibri"/>
              </a:rPr>
              <a:t>text </a:t>
            </a:r>
            <a:r>
              <a:rPr sz="1650" spc="-4" dirty="0">
                <a:latin typeface="Calibri"/>
                <a:cs typeface="Calibri"/>
              </a:rPr>
              <a:t>of a  </a:t>
            </a:r>
            <a:r>
              <a:rPr sz="1650" spc="-15" dirty="0">
                <a:latin typeface="Calibri"/>
                <a:cs typeface="Calibri"/>
              </a:rPr>
              <a:t>program </a:t>
            </a:r>
            <a:r>
              <a:rPr sz="1650" spc="-4" dirty="0">
                <a:latin typeface="Calibri"/>
                <a:cs typeface="Calibri"/>
              </a:rPr>
              <a:t>which </a:t>
            </a:r>
            <a:r>
              <a:rPr sz="1650" spc="-8" dirty="0">
                <a:latin typeface="Calibri"/>
                <a:cs typeface="Calibri"/>
              </a:rPr>
              <a:t>does what </a:t>
            </a:r>
            <a:r>
              <a:rPr sz="1650" spc="-4" dirty="0">
                <a:latin typeface="Calibri"/>
                <a:cs typeface="Calibri"/>
              </a:rPr>
              <a:t>is</a:t>
            </a:r>
            <a:r>
              <a:rPr sz="1650" spc="34" dirty="0">
                <a:latin typeface="Calibri"/>
                <a:cs typeface="Calibri"/>
              </a:rPr>
              <a:t> </a:t>
            </a:r>
            <a:r>
              <a:rPr sz="1650" spc="-8" dirty="0">
                <a:latin typeface="Calibri"/>
                <a:cs typeface="Calibri"/>
              </a:rPr>
              <a:t>required.</a:t>
            </a:r>
            <a:endParaRPr sz="1650">
              <a:latin typeface="Calibri"/>
              <a:cs typeface="Calibri"/>
            </a:endParaRPr>
          </a:p>
          <a:p>
            <a:pPr marL="9525">
              <a:spcBef>
                <a:spcPts val="153"/>
              </a:spcBef>
            </a:pPr>
            <a:r>
              <a:rPr sz="1650" spc="-8" dirty="0">
                <a:latin typeface="Calibri"/>
                <a:cs typeface="Calibri"/>
              </a:rPr>
              <a:t>The following </a:t>
            </a:r>
            <a:r>
              <a:rPr sz="1650" spc="-4" dirty="0">
                <a:latin typeface="Calibri"/>
                <a:cs typeface="Calibri"/>
              </a:rPr>
              <a:t>is a </a:t>
            </a:r>
            <a:r>
              <a:rPr sz="1650" spc="-11" dirty="0">
                <a:latin typeface="Calibri"/>
                <a:cs typeface="Calibri"/>
              </a:rPr>
              <a:t>non-exhaustive </a:t>
            </a:r>
            <a:r>
              <a:rPr sz="1650" spc="-4" dirty="0">
                <a:latin typeface="Calibri"/>
                <a:cs typeface="Calibri"/>
              </a:rPr>
              <a:t>list of</a:t>
            </a:r>
            <a:r>
              <a:rPr sz="1650" spc="41" dirty="0">
                <a:latin typeface="Calibri"/>
                <a:cs typeface="Calibri"/>
              </a:rPr>
              <a:t> </a:t>
            </a:r>
            <a:r>
              <a:rPr sz="1650" spc="-4" dirty="0">
                <a:latin typeface="Calibri"/>
                <a:cs typeface="Calibri"/>
              </a:rPr>
              <a:t>possibilities:</a:t>
            </a:r>
            <a:endParaRPr sz="1650">
              <a:latin typeface="Calibri"/>
              <a:cs typeface="Calibri"/>
            </a:endParaRPr>
          </a:p>
          <a:p>
            <a:pPr marL="180975" indent="-171450">
              <a:spcBef>
                <a:spcPts val="161"/>
              </a:spcBef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8" dirty="0">
                <a:latin typeface="Calibri"/>
                <a:cs typeface="Calibri"/>
              </a:rPr>
              <a:t>source </a:t>
            </a:r>
            <a:r>
              <a:rPr sz="1650" spc="-11" dirty="0">
                <a:latin typeface="Calibri"/>
                <a:cs typeface="Calibri"/>
              </a:rPr>
              <a:t>code;</a:t>
            </a:r>
            <a:endParaRPr sz="1650">
              <a:latin typeface="Calibri"/>
              <a:cs typeface="Calibri"/>
            </a:endParaRPr>
          </a:p>
          <a:p>
            <a:pPr marL="160972" indent="-151924">
              <a:spcBef>
                <a:spcPts val="153"/>
              </a:spcBef>
              <a:buChar char="•"/>
              <a:tabLst>
                <a:tab pos="161449" algn="l"/>
              </a:tabLst>
            </a:pPr>
            <a:r>
              <a:rPr sz="1650" spc="-8" dirty="0">
                <a:latin typeface="Calibri"/>
                <a:cs typeface="Calibri"/>
              </a:rPr>
              <a:t>command </a:t>
            </a:r>
            <a:r>
              <a:rPr sz="1650" spc="-4" dirty="0">
                <a:latin typeface="Calibri"/>
                <a:cs typeface="Calibri"/>
              </a:rPr>
              <a:t>files </a:t>
            </a:r>
            <a:r>
              <a:rPr sz="1650" spc="-15" dirty="0">
                <a:latin typeface="Calibri"/>
                <a:cs typeface="Calibri"/>
              </a:rPr>
              <a:t>for </a:t>
            </a:r>
            <a:r>
              <a:rPr sz="1650" spc="-8" dirty="0">
                <a:latin typeface="Calibri"/>
                <a:cs typeface="Calibri"/>
              </a:rPr>
              <a:t>building </a:t>
            </a:r>
            <a:r>
              <a:rPr sz="1650" spc="-4" dirty="0">
                <a:latin typeface="Calibri"/>
                <a:cs typeface="Calibri"/>
              </a:rPr>
              <a:t>the </a:t>
            </a:r>
            <a:r>
              <a:rPr sz="1650" spc="-15" dirty="0">
                <a:latin typeface="Calibri"/>
                <a:cs typeface="Calibri"/>
              </a:rPr>
              <a:t>executable </a:t>
            </a:r>
            <a:r>
              <a:rPr sz="1650" spc="-11" dirty="0">
                <a:latin typeface="Calibri"/>
                <a:cs typeface="Calibri"/>
              </a:rPr>
              <a:t>code from </a:t>
            </a:r>
            <a:r>
              <a:rPr sz="1650" spc="-4" dirty="0">
                <a:latin typeface="Calibri"/>
                <a:cs typeface="Calibri"/>
              </a:rPr>
              <a:t>the </a:t>
            </a:r>
            <a:r>
              <a:rPr sz="1650" spc="-8" dirty="0">
                <a:latin typeface="Calibri"/>
                <a:cs typeface="Calibri"/>
              </a:rPr>
              <a:t>source </a:t>
            </a:r>
            <a:r>
              <a:rPr sz="1650" spc="-4" dirty="0">
                <a:latin typeface="Calibri"/>
                <a:cs typeface="Calibri"/>
              </a:rPr>
              <a:t>and </a:t>
            </a:r>
            <a:r>
              <a:rPr sz="1650" spc="-15" dirty="0">
                <a:latin typeface="Calibri"/>
                <a:cs typeface="Calibri"/>
              </a:rPr>
              <a:t>for </a:t>
            </a:r>
            <a:r>
              <a:rPr sz="1650" spc="-8" dirty="0">
                <a:latin typeface="Calibri"/>
                <a:cs typeface="Calibri"/>
              </a:rPr>
              <a:t>installing</a:t>
            </a:r>
            <a:r>
              <a:rPr sz="1650" spc="127" dirty="0">
                <a:latin typeface="Calibri"/>
                <a:cs typeface="Calibri"/>
              </a:rPr>
              <a:t> </a:t>
            </a:r>
            <a:r>
              <a:rPr sz="1650" spc="-4" dirty="0">
                <a:latin typeface="Calibri"/>
                <a:cs typeface="Calibri"/>
              </a:rPr>
              <a:t>it;</a:t>
            </a:r>
            <a:endParaRPr sz="1650">
              <a:latin typeface="Calibri"/>
              <a:cs typeface="Calibri"/>
            </a:endParaRPr>
          </a:p>
          <a:p>
            <a:pPr marL="160496" indent="-151448">
              <a:spcBef>
                <a:spcPts val="153"/>
              </a:spcBef>
              <a:buChar char="•"/>
              <a:tabLst>
                <a:tab pos="160972" algn="l"/>
              </a:tabLst>
            </a:pPr>
            <a:r>
              <a:rPr sz="1650" spc="-8" dirty="0">
                <a:latin typeface="Calibri"/>
                <a:cs typeface="Calibri"/>
              </a:rPr>
              <a:t>documentation </a:t>
            </a:r>
            <a:r>
              <a:rPr sz="1650" spc="-4" dirty="0">
                <a:latin typeface="Calibri"/>
                <a:cs typeface="Calibri"/>
              </a:rPr>
              <a:t>of the </a:t>
            </a:r>
            <a:r>
              <a:rPr sz="1650" spc="-8" dirty="0">
                <a:latin typeface="Calibri"/>
                <a:cs typeface="Calibri"/>
              </a:rPr>
              <a:t>design </a:t>
            </a:r>
            <a:r>
              <a:rPr sz="1650" spc="-4" dirty="0">
                <a:latin typeface="Calibri"/>
                <a:cs typeface="Calibri"/>
              </a:rPr>
              <a:t>and of the</a:t>
            </a:r>
            <a:r>
              <a:rPr sz="1650" spc="41" dirty="0">
                <a:latin typeface="Calibri"/>
                <a:cs typeface="Calibri"/>
              </a:rPr>
              <a:t> </a:t>
            </a:r>
            <a:r>
              <a:rPr sz="1650" spc="-11" dirty="0">
                <a:latin typeface="Calibri"/>
                <a:cs typeface="Calibri"/>
              </a:rPr>
              <a:t>code;</a:t>
            </a:r>
            <a:endParaRPr sz="1650">
              <a:latin typeface="Calibri"/>
              <a:cs typeface="Calibri"/>
            </a:endParaRPr>
          </a:p>
          <a:p>
            <a:pPr marL="160496" indent="-151448">
              <a:spcBef>
                <a:spcPts val="161"/>
              </a:spcBef>
              <a:buChar char="•"/>
              <a:tabLst>
                <a:tab pos="160972" algn="l"/>
              </a:tabLst>
            </a:pPr>
            <a:r>
              <a:rPr sz="1650" spc="-15" dirty="0">
                <a:latin typeface="Calibri"/>
                <a:cs typeface="Calibri"/>
              </a:rPr>
              <a:t>reference </a:t>
            </a:r>
            <a:r>
              <a:rPr sz="1650" spc="-4" dirty="0">
                <a:latin typeface="Calibri"/>
                <a:cs typeface="Calibri"/>
              </a:rPr>
              <a:t>manuals, </a:t>
            </a:r>
            <a:r>
              <a:rPr sz="1650" spc="-8" dirty="0">
                <a:latin typeface="Calibri"/>
                <a:cs typeface="Calibri"/>
              </a:rPr>
              <a:t>training </a:t>
            </a:r>
            <a:r>
              <a:rPr sz="1650" spc="-4" dirty="0">
                <a:latin typeface="Calibri"/>
                <a:cs typeface="Calibri"/>
              </a:rPr>
              <a:t>manuals and </a:t>
            </a:r>
            <a:r>
              <a:rPr sz="1650" spc="-11" dirty="0">
                <a:latin typeface="Calibri"/>
                <a:cs typeface="Calibri"/>
              </a:rPr>
              <a:t>operations</a:t>
            </a:r>
            <a:r>
              <a:rPr sz="1650" spc="38" dirty="0">
                <a:latin typeface="Calibri"/>
                <a:cs typeface="Calibri"/>
              </a:rPr>
              <a:t> </a:t>
            </a:r>
            <a:r>
              <a:rPr sz="1650" spc="-4" dirty="0">
                <a:latin typeface="Calibri"/>
                <a:cs typeface="Calibri"/>
              </a:rPr>
              <a:t>manuals;</a:t>
            </a:r>
            <a:endParaRPr sz="1650">
              <a:latin typeface="Calibri"/>
              <a:cs typeface="Calibri"/>
            </a:endParaRPr>
          </a:p>
          <a:p>
            <a:pPr marL="160496" indent="-151448">
              <a:spcBef>
                <a:spcPts val="153"/>
              </a:spcBef>
              <a:buChar char="•"/>
              <a:tabLst>
                <a:tab pos="160972" algn="l"/>
              </a:tabLst>
            </a:pPr>
            <a:r>
              <a:rPr sz="1650" spc="-8" dirty="0">
                <a:latin typeface="Calibri"/>
                <a:cs typeface="Calibri"/>
              </a:rPr>
              <a:t>software tools </a:t>
            </a:r>
            <a:r>
              <a:rPr sz="1650" spc="-15" dirty="0">
                <a:latin typeface="Calibri"/>
                <a:cs typeface="Calibri"/>
              </a:rPr>
              <a:t>to </a:t>
            </a:r>
            <a:r>
              <a:rPr sz="1650" spc="-8" dirty="0">
                <a:latin typeface="Calibri"/>
                <a:cs typeface="Calibri"/>
              </a:rPr>
              <a:t>help maintain </a:t>
            </a:r>
            <a:r>
              <a:rPr sz="1650" spc="-4" dirty="0">
                <a:latin typeface="Calibri"/>
                <a:cs typeface="Calibri"/>
              </a:rPr>
              <a:t>the</a:t>
            </a:r>
            <a:r>
              <a:rPr sz="1650" spc="38" dirty="0">
                <a:latin typeface="Calibri"/>
                <a:cs typeface="Calibri"/>
              </a:rPr>
              <a:t> </a:t>
            </a:r>
            <a:r>
              <a:rPr sz="1650" spc="-11" dirty="0">
                <a:latin typeface="Calibri"/>
                <a:cs typeface="Calibri"/>
              </a:rPr>
              <a:t>code;</a:t>
            </a:r>
            <a:endParaRPr sz="1650">
              <a:latin typeface="Calibri"/>
              <a:cs typeface="Calibri"/>
            </a:endParaRPr>
          </a:p>
          <a:p>
            <a:pPr marL="160496" indent="-151448">
              <a:spcBef>
                <a:spcPts val="153"/>
              </a:spcBef>
              <a:buChar char="•"/>
              <a:tabLst>
                <a:tab pos="160972" algn="l"/>
              </a:tabLst>
            </a:pPr>
            <a:r>
              <a:rPr sz="1650" spc="-4" dirty="0">
                <a:latin typeface="Calibri"/>
                <a:cs typeface="Calibri"/>
              </a:rPr>
              <a:t>user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8" dirty="0">
                <a:latin typeface="Calibri"/>
                <a:cs typeface="Calibri"/>
              </a:rPr>
              <a:t>training;</a:t>
            </a:r>
            <a:endParaRPr sz="1650">
              <a:latin typeface="Calibri"/>
              <a:cs typeface="Calibri"/>
            </a:endParaRPr>
          </a:p>
          <a:p>
            <a:pPr marL="160496" indent="-151448">
              <a:spcBef>
                <a:spcPts val="165"/>
              </a:spcBef>
              <a:buChar char="•"/>
              <a:tabLst>
                <a:tab pos="160972" algn="l"/>
              </a:tabLst>
            </a:pPr>
            <a:r>
              <a:rPr sz="1650" spc="-8" dirty="0">
                <a:latin typeface="Calibri"/>
                <a:cs typeface="Calibri"/>
              </a:rPr>
              <a:t>training </a:t>
            </a:r>
            <a:r>
              <a:rPr sz="1650" spc="-15" dirty="0">
                <a:latin typeface="Calibri"/>
                <a:cs typeface="Calibri"/>
              </a:rPr>
              <a:t>for </a:t>
            </a:r>
            <a:r>
              <a:rPr sz="1650" spc="-4" dirty="0">
                <a:latin typeface="Calibri"/>
                <a:cs typeface="Calibri"/>
              </a:rPr>
              <a:t>the </a:t>
            </a:r>
            <a:r>
              <a:rPr sz="1650" spc="-11" dirty="0">
                <a:latin typeface="Calibri"/>
                <a:cs typeface="Calibri"/>
              </a:rPr>
              <a:t>client’s </a:t>
            </a:r>
            <a:r>
              <a:rPr sz="1650" spc="-8" dirty="0">
                <a:latin typeface="Calibri"/>
                <a:cs typeface="Calibri"/>
              </a:rPr>
              <a:t>maintenance</a:t>
            </a:r>
            <a:r>
              <a:rPr sz="1650" spc="4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staff;</a:t>
            </a:r>
            <a:endParaRPr sz="1650">
              <a:latin typeface="Calibri"/>
              <a:cs typeface="Calibri"/>
            </a:endParaRPr>
          </a:p>
          <a:p>
            <a:pPr marL="160496" indent="-151448">
              <a:spcBef>
                <a:spcPts val="153"/>
              </a:spcBef>
              <a:buChar char="•"/>
              <a:tabLst>
                <a:tab pos="160972" algn="l"/>
              </a:tabLst>
            </a:pPr>
            <a:r>
              <a:rPr sz="1650" spc="-11" dirty="0">
                <a:latin typeface="Calibri"/>
                <a:cs typeface="Calibri"/>
              </a:rPr>
              <a:t>test </a:t>
            </a:r>
            <a:r>
              <a:rPr sz="1650" spc="-15" dirty="0">
                <a:latin typeface="Calibri"/>
                <a:cs typeface="Calibri"/>
              </a:rPr>
              <a:t>data </a:t>
            </a:r>
            <a:r>
              <a:rPr sz="1650" spc="-4" dirty="0">
                <a:latin typeface="Calibri"/>
                <a:cs typeface="Calibri"/>
              </a:rPr>
              <a:t>and </a:t>
            </a:r>
            <a:r>
              <a:rPr sz="1650" spc="-15" dirty="0">
                <a:latin typeface="Calibri"/>
                <a:cs typeface="Calibri"/>
              </a:rPr>
              <a:t>test</a:t>
            </a:r>
            <a:r>
              <a:rPr sz="1650" spc="34" dirty="0">
                <a:latin typeface="Calibri"/>
                <a:cs typeface="Calibri"/>
              </a:rPr>
              <a:t> </a:t>
            </a:r>
            <a:r>
              <a:rPr sz="1650" spc="-4" dirty="0">
                <a:latin typeface="Calibri"/>
                <a:cs typeface="Calibri"/>
              </a:rPr>
              <a:t>results.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2057400"/>
            <a:ext cx="5600700" cy="5018298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 algn="just">
              <a:spcBef>
                <a:spcPts val="578"/>
              </a:spcBef>
            </a:pPr>
            <a:r>
              <a:rPr spc="-4" dirty="0"/>
              <a:t>3</a:t>
            </a:r>
            <a:r>
              <a:rPr spc="-4" dirty="0">
                <a:latin typeface="Calibri"/>
                <a:cs typeface="Calibri"/>
              </a:rPr>
              <a:t>. </a:t>
            </a:r>
            <a:r>
              <a:rPr spc="-8" dirty="0"/>
              <a:t>Ownership </a:t>
            </a:r>
            <a:r>
              <a:rPr spc="-4" dirty="0"/>
              <a:t>of</a:t>
            </a:r>
            <a:r>
              <a:rPr spc="38" dirty="0"/>
              <a:t> </a:t>
            </a:r>
            <a:r>
              <a:rPr spc="-8" dirty="0"/>
              <a:t>rights</a:t>
            </a:r>
          </a:p>
          <a:p>
            <a:pPr marL="9525" marR="3810" algn="just">
              <a:lnSpc>
                <a:spcPct val="90000"/>
              </a:lnSpc>
              <a:spcBef>
                <a:spcPts val="754"/>
              </a:spcBef>
            </a:pPr>
            <a:r>
              <a:rPr spc="-4" dirty="0">
                <a:latin typeface="Calibri"/>
                <a:cs typeface="Calibri"/>
              </a:rPr>
              <a:t>It </a:t>
            </a:r>
            <a:r>
              <a:rPr spc="-8" dirty="0">
                <a:latin typeface="Calibri"/>
                <a:cs typeface="Calibri"/>
              </a:rPr>
              <a:t>is important that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contract </a:t>
            </a:r>
            <a:r>
              <a:rPr spc="-4" dirty="0">
                <a:latin typeface="Calibri"/>
                <a:cs typeface="Calibri"/>
              </a:rPr>
              <a:t>should also </a:t>
            </a:r>
            <a:r>
              <a:rPr spc="-23" dirty="0">
                <a:latin typeface="Calibri"/>
                <a:cs typeface="Calibri"/>
              </a:rPr>
              <a:t>state </a:t>
            </a:r>
            <a:r>
              <a:rPr spc="-11" dirty="0">
                <a:latin typeface="Calibri"/>
                <a:cs typeface="Calibri"/>
              </a:rPr>
              <a:t>just </a:t>
            </a:r>
            <a:r>
              <a:rPr spc="-8" dirty="0">
                <a:latin typeface="Calibri"/>
                <a:cs typeface="Calibri"/>
              </a:rPr>
              <a:t>what </a:t>
            </a:r>
            <a:r>
              <a:rPr spc="-11" dirty="0">
                <a:latin typeface="Calibri"/>
                <a:cs typeface="Calibri"/>
              </a:rPr>
              <a:t>legal </a:t>
            </a:r>
            <a:r>
              <a:rPr spc="-8" dirty="0">
                <a:latin typeface="Calibri"/>
                <a:cs typeface="Calibri"/>
              </a:rPr>
              <a:t>rights  </a:t>
            </a:r>
            <a:r>
              <a:rPr spc="-15" dirty="0">
                <a:latin typeface="Calibri"/>
                <a:cs typeface="Calibri"/>
              </a:rPr>
              <a:t>are </a:t>
            </a:r>
            <a:r>
              <a:rPr spc="-8" dirty="0">
                <a:latin typeface="Calibri"/>
                <a:cs typeface="Calibri"/>
              </a:rPr>
              <a:t>being </a:t>
            </a:r>
            <a:r>
              <a:rPr spc="-4" dirty="0">
                <a:latin typeface="Calibri"/>
                <a:cs typeface="Calibri"/>
              </a:rPr>
              <a:t>passed the </a:t>
            </a:r>
            <a:r>
              <a:rPr spc="-11" dirty="0">
                <a:latin typeface="Calibri"/>
                <a:cs typeface="Calibri"/>
              </a:rPr>
              <a:t>software </a:t>
            </a:r>
            <a:r>
              <a:rPr spc="-4" dirty="0">
                <a:latin typeface="Calibri"/>
                <a:cs typeface="Calibri"/>
              </a:rPr>
              <a:t>house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8" dirty="0">
                <a:latin typeface="Calibri"/>
                <a:cs typeface="Calibri"/>
              </a:rPr>
              <a:t>client </a:t>
            </a:r>
            <a:r>
              <a:rPr spc="-4" dirty="0">
                <a:latin typeface="Calibri"/>
                <a:cs typeface="Calibri"/>
              </a:rPr>
              <a:t>under the </a:t>
            </a:r>
            <a:r>
              <a:rPr spc="-11" dirty="0">
                <a:latin typeface="Calibri"/>
                <a:cs typeface="Calibri"/>
              </a:rPr>
              <a:t>contract.  Ownership </a:t>
            </a:r>
            <a:r>
              <a:rPr b="0" i="0" dirty="0">
                <a:latin typeface="Calibri"/>
                <a:cs typeface="Calibri"/>
              </a:rPr>
              <a:t>in </a:t>
            </a:r>
            <a:r>
              <a:rPr spc="-15" dirty="0">
                <a:latin typeface="Calibri"/>
                <a:cs typeface="Calibri"/>
              </a:rPr>
              <a:t>physical </a:t>
            </a:r>
            <a:r>
              <a:rPr spc="-8" dirty="0">
                <a:latin typeface="Calibri"/>
                <a:cs typeface="Calibri"/>
              </a:rPr>
              <a:t>items </a:t>
            </a:r>
            <a:r>
              <a:rPr spc="-4" dirty="0">
                <a:latin typeface="Calibri"/>
                <a:cs typeface="Calibri"/>
              </a:rPr>
              <a:t>such as </a:t>
            </a:r>
            <a:r>
              <a:rPr spc="-8" dirty="0">
                <a:latin typeface="Calibri"/>
                <a:cs typeface="Calibri"/>
              </a:rPr>
              <a:t>books, documents </a:t>
            </a:r>
            <a:r>
              <a:rPr spc="-4" dirty="0">
                <a:latin typeface="Calibri"/>
                <a:cs typeface="Calibri"/>
              </a:rPr>
              <a:t>or </a:t>
            </a:r>
            <a:r>
              <a:rPr spc="-8" dirty="0">
                <a:latin typeface="Calibri"/>
                <a:cs typeface="Calibri"/>
              </a:rPr>
              <a:t>discs </a:t>
            </a:r>
            <a:r>
              <a:rPr spc="-4" dirty="0">
                <a:latin typeface="Calibri"/>
                <a:cs typeface="Calibri"/>
              </a:rPr>
              <a:t>will  </a:t>
            </a:r>
            <a:r>
              <a:rPr spc="-8" dirty="0">
                <a:latin typeface="Calibri"/>
                <a:cs typeface="Calibri"/>
              </a:rPr>
              <a:t>usually pass </a:t>
            </a:r>
            <a:r>
              <a:rPr spc="-15" dirty="0">
                <a:latin typeface="Calibri"/>
                <a:cs typeface="Calibri"/>
              </a:rPr>
              <a:t>from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11" dirty="0">
                <a:latin typeface="Calibri"/>
                <a:cs typeface="Calibri"/>
              </a:rPr>
              <a:t>software </a:t>
            </a:r>
            <a:r>
              <a:rPr spc="-4" dirty="0">
                <a:latin typeface="Calibri"/>
                <a:cs typeface="Calibri"/>
              </a:rPr>
              <a:t>house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8" dirty="0">
                <a:latin typeface="Calibri"/>
                <a:cs typeface="Calibri"/>
              </a:rPr>
              <a:t>client, but </a:t>
            </a:r>
            <a:r>
              <a:rPr spc="-4" dirty="0">
                <a:latin typeface="Calibri"/>
                <a:cs typeface="Calibri"/>
              </a:rPr>
              <a:t>other </a:t>
            </a:r>
            <a:r>
              <a:rPr spc="-8" dirty="0">
                <a:latin typeface="Calibri"/>
                <a:cs typeface="Calibri"/>
              </a:rPr>
              <a:t>intangible  rights, </a:t>
            </a:r>
            <a:r>
              <a:rPr spc="-4" dirty="0">
                <a:latin typeface="Calibri"/>
                <a:cs typeface="Calibri"/>
              </a:rPr>
              <a:t>known as </a:t>
            </a:r>
            <a:r>
              <a:rPr spc="-8" dirty="0">
                <a:latin typeface="Calibri"/>
                <a:cs typeface="Calibri"/>
              </a:rPr>
              <a:t>intellectual </a:t>
            </a:r>
            <a:r>
              <a:rPr spc="-11" dirty="0">
                <a:latin typeface="Calibri"/>
                <a:cs typeface="Calibri"/>
              </a:rPr>
              <a:t>property</a:t>
            </a:r>
            <a:r>
              <a:rPr spc="5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rights.</a:t>
            </a:r>
          </a:p>
          <a:p>
            <a:pPr>
              <a:lnSpc>
                <a:spcPct val="100000"/>
              </a:lnSpc>
            </a:pPr>
            <a:endParaRPr spc="-8" dirty="0">
              <a:latin typeface="Calibri"/>
              <a:cs typeface="Calibri"/>
            </a:endParaRPr>
          </a:p>
          <a:p>
            <a:pPr marL="9525" marR="3810" algn="just">
              <a:lnSpc>
                <a:spcPts val="2265"/>
              </a:lnSpc>
              <a:spcBef>
                <a:spcPts val="1388"/>
              </a:spcBef>
            </a:pPr>
            <a:r>
              <a:rPr spc="-4" dirty="0">
                <a:latin typeface="Calibri"/>
                <a:cs typeface="Calibri"/>
              </a:rPr>
              <a:t>It </a:t>
            </a:r>
            <a:r>
              <a:rPr spc="-8" dirty="0">
                <a:latin typeface="Calibri"/>
                <a:cs typeface="Calibri"/>
              </a:rPr>
              <a:t>is </a:t>
            </a:r>
            <a:r>
              <a:rPr spc="-11" dirty="0">
                <a:latin typeface="Calibri"/>
                <a:cs typeface="Calibri"/>
              </a:rPr>
              <a:t>important </a:t>
            </a:r>
            <a:r>
              <a:rPr spc="-19" dirty="0">
                <a:latin typeface="Calibri"/>
                <a:cs typeface="Calibri"/>
              </a:rPr>
              <a:t>for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contract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23" dirty="0">
                <a:latin typeface="Calibri"/>
                <a:cs typeface="Calibri"/>
              </a:rPr>
              <a:t>state </a:t>
            </a:r>
            <a:r>
              <a:rPr spc="-8" dirty="0">
                <a:latin typeface="Calibri"/>
                <a:cs typeface="Calibri"/>
              </a:rPr>
              <a:t>precisely </a:t>
            </a:r>
            <a:r>
              <a:rPr spc="-4" dirty="0">
                <a:latin typeface="Calibri"/>
                <a:cs typeface="Calibri"/>
              </a:rPr>
              <a:t>who </a:t>
            </a:r>
            <a:r>
              <a:rPr spc="-8" dirty="0">
                <a:latin typeface="Calibri"/>
                <a:cs typeface="Calibri"/>
              </a:rPr>
              <a:t>is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8" dirty="0">
                <a:latin typeface="Calibri"/>
                <a:cs typeface="Calibri"/>
              </a:rPr>
              <a:t>own </a:t>
            </a:r>
            <a:r>
              <a:rPr spc="-4" dirty="0">
                <a:latin typeface="Calibri"/>
                <a:cs typeface="Calibri"/>
              </a:rPr>
              <a:t>these  </a:t>
            </a:r>
            <a:r>
              <a:rPr spc="-8" dirty="0">
                <a:latin typeface="Calibri"/>
                <a:cs typeface="Calibri"/>
              </a:rPr>
              <a:t>rights. </a:t>
            </a:r>
            <a:r>
              <a:rPr spc="-4" dirty="0">
                <a:latin typeface="Calibri"/>
                <a:cs typeface="Calibri"/>
              </a:rPr>
              <a:t>Do </a:t>
            </a:r>
            <a:r>
              <a:rPr spc="-8" dirty="0">
                <a:latin typeface="Calibri"/>
                <a:cs typeface="Calibri"/>
              </a:rPr>
              <a:t>they </a:t>
            </a:r>
            <a:r>
              <a:rPr spc="-4" dirty="0">
                <a:latin typeface="Calibri"/>
                <a:cs typeface="Calibri"/>
              </a:rPr>
              <a:t>pass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8" dirty="0">
                <a:latin typeface="Calibri"/>
                <a:cs typeface="Calibri"/>
              </a:rPr>
              <a:t>client </a:t>
            </a:r>
            <a:r>
              <a:rPr spc="-4" dirty="0">
                <a:latin typeface="Calibri"/>
                <a:cs typeface="Calibri"/>
              </a:rPr>
              <a:t>or </a:t>
            </a:r>
            <a:r>
              <a:rPr spc="-15" dirty="0">
                <a:latin typeface="Calibri"/>
                <a:cs typeface="Calibri"/>
              </a:rPr>
              <a:t>are </a:t>
            </a:r>
            <a:r>
              <a:rPr spc="-8" dirty="0">
                <a:latin typeface="Calibri"/>
                <a:cs typeface="Calibri"/>
              </a:rPr>
              <a:t>they </a:t>
            </a:r>
            <a:r>
              <a:rPr spc="-11" dirty="0">
                <a:latin typeface="Calibri"/>
                <a:cs typeface="Calibri"/>
              </a:rPr>
              <a:t>retained by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11" dirty="0">
                <a:latin typeface="Calibri"/>
                <a:cs typeface="Calibri"/>
              </a:rPr>
              <a:t>software </a:t>
            </a:r>
            <a:r>
              <a:rPr spc="450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house?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769543" cy="253575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 algn="just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4</a:t>
            </a:r>
            <a:r>
              <a:rPr sz="2100" b="1" spc="-4" dirty="0">
                <a:latin typeface="Calibri"/>
                <a:cs typeface="Calibri"/>
              </a:rPr>
              <a:t>.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i="1" spc="-4" dirty="0">
                <a:latin typeface="Calibri"/>
                <a:cs typeface="Calibri"/>
              </a:rPr>
              <a:t>Confidentiality</a:t>
            </a:r>
            <a:endParaRPr sz="2100">
              <a:latin typeface="Calibri"/>
              <a:cs typeface="Calibri"/>
            </a:endParaRPr>
          </a:p>
          <a:p>
            <a:pPr marL="9525" marR="3810" algn="just">
              <a:lnSpc>
                <a:spcPct val="90000"/>
              </a:lnSpc>
              <a:spcBef>
                <a:spcPts val="754"/>
              </a:spcBef>
            </a:pPr>
            <a:r>
              <a:rPr sz="2100" spc="-4" dirty="0">
                <a:latin typeface="Calibri"/>
                <a:cs typeface="Calibri"/>
              </a:rPr>
              <a:t>A </a:t>
            </a:r>
            <a:r>
              <a:rPr sz="2100" spc="-8" dirty="0">
                <a:latin typeface="Calibri"/>
                <a:cs typeface="Calibri"/>
              </a:rPr>
              <a:t>second </a:t>
            </a:r>
            <a:r>
              <a:rPr sz="2100" spc="-11" dirty="0">
                <a:latin typeface="Calibri"/>
                <a:cs typeface="Calibri"/>
              </a:rPr>
              <a:t>area </a:t>
            </a:r>
            <a:r>
              <a:rPr sz="2100" spc="-8" dirty="0">
                <a:latin typeface="Calibri"/>
                <a:cs typeface="Calibri"/>
              </a:rPr>
              <a:t>of intellectual </a:t>
            </a:r>
            <a:r>
              <a:rPr sz="2100" spc="-11" dirty="0">
                <a:latin typeface="Calibri"/>
                <a:cs typeface="Calibri"/>
              </a:rPr>
              <a:t>property </a:t>
            </a:r>
            <a:r>
              <a:rPr sz="2100" spc="-8" dirty="0">
                <a:latin typeface="Calibri"/>
                <a:cs typeface="Calibri"/>
              </a:rPr>
              <a:t>law </a:t>
            </a:r>
            <a:r>
              <a:rPr sz="2100" spc="-4" dirty="0">
                <a:latin typeface="Calibri"/>
                <a:cs typeface="Calibri"/>
              </a:rPr>
              <a:t>which should </a:t>
            </a:r>
            <a:r>
              <a:rPr sz="2100" spc="-8" dirty="0">
                <a:latin typeface="Calibri"/>
                <a:cs typeface="Calibri"/>
              </a:rPr>
              <a:t>be considered  in </a:t>
            </a:r>
            <a:r>
              <a:rPr sz="2100" spc="-4" dirty="0">
                <a:latin typeface="Calibri"/>
                <a:cs typeface="Calibri"/>
              </a:rPr>
              <a:t>a </a:t>
            </a:r>
            <a:r>
              <a:rPr sz="2100" spc="-11" dirty="0">
                <a:latin typeface="Calibri"/>
                <a:cs typeface="Calibri"/>
              </a:rPr>
              <a:t>software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8" dirty="0">
                <a:latin typeface="Calibri"/>
                <a:cs typeface="Calibri"/>
              </a:rPr>
              <a:t>is </a:t>
            </a:r>
            <a:r>
              <a:rPr sz="2100" b="1" spc="-11" dirty="0">
                <a:latin typeface="Calibri"/>
                <a:cs typeface="Calibri"/>
              </a:rPr>
              <a:t>confidentiality. </a:t>
            </a:r>
            <a:r>
              <a:rPr sz="2100" spc="-8" dirty="0">
                <a:latin typeface="Calibri"/>
                <a:cs typeface="Calibri"/>
              </a:rPr>
              <a:t>The commissioning client </a:t>
            </a:r>
            <a:r>
              <a:rPr sz="2100" spc="-11" dirty="0">
                <a:latin typeface="Calibri"/>
                <a:cs typeface="Calibri"/>
              </a:rPr>
              <a:t>may </a:t>
            </a:r>
            <a:r>
              <a:rPr sz="2100" spc="45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well </a:t>
            </a:r>
            <a:r>
              <a:rPr sz="2100" spc="-19" dirty="0">
                <a:latin typeface="Calibri"/>
                <a:cs typeface="Calibri"/>
              </a:rPr>
              <a:t>have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pass </a:t>
            </a:r>
            <a:r>
              <a:rPr sz="2100" spc="-8" dirty="0">
                <a:latin typeface="Calibri"/>
                <a:cs typeface="Calibri"/>
              </a:rPr>
              <a:t>confidential </a:t>
            </a:r>
            <a:r>
              <a:rPr sz="2100" spc="-11" dirty="0">
                <a:latin typeface="Calibri"/>
                <a:cs typeface="Calibri"/>
              </a:rPr>
              <a:t>information </a:t>
            </a:r>
            <a:r>
              <a:rPr sz="2100" spc="-4" dirty="0">
                <a:latin typeface="Calibri"/>
                <a:cs typeface="Calibri"/>
              </a:rPr>
              <a:t>about its business </a:t>
            </a:r>
            <a:r>
              <a:rPr sz="2100" spc="-11" dirty="0">
                <a:latin typeface="Calibri"/>
                <a:cs typeface="Calibri"/>
              </a:rPr>
              <a:t>operations  to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software </a:t>
            </a:r>
            <a:r>
              <a:rPr sz="2100" spc="-8" dirty="0">
                <a:latin typeface="Calibri"/>
                <a:cs typeface="Calibri"/>
              </a:rPr>
              <a:t>house.On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other side </a:t>
            </a:r>
            <a:r>
              <a:rPr sz="2100" spc="-4" dirty="0">
                <a:latin typeface="Calibri"/>
                <a:cs typeface="Calibri"/>
              </a:rPr>
              <a:t>of the </a:t>
            </a:r>
            <a:r>
              <a:rPr sz="2100" spc="-8" dirty="0">
                <a:latin typeface="Calibri"/>
                <a:cs typeface="Calibri"/>
              </a:rPr>
              <a:t>coin,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software  </a:t>
            </a:r>
            <a:r>
              <a:rPr sz="2100" spc="-4" dirty="0">
                <a:latin typeface="Calibri"/>
                <a:cs typeface="Calibri"/>
              </a:rPr>
              <a:t>house </a:t>
            </a:r>
            <a:r>
              <a:rPr sz="2100" spc="-15" dirty="0">
                <a:latin typeface="Calibri"/>
                <a:cs typeface="Calibri"/>
              </a:rPr>
              <a:t>may </a:t>
            </a:r>
            <a:r>
              <a:rPr sz="2100" spc="-4" dirty="0">
                <a:latin typeface="Calibri"/>
                <a:cs typeface="Calibri"/>
              </a:rPr>
              <a:t>not </a:t>
            </a:r>
            <a:r>
              <a:rPr sz="2100" spc="-11" dirty="0">
                <a:latin typeface="Calibri"/>
                <a:cs typeface="Calibri"/>
              </a:rPr>
              <a:t>want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client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divulge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others </a:t>
            </a:r>
            <a:r>
              <a:rPr sz="2100" spc="-11" dirty="0">
                <a:latin typeface="Calibri"/>
                <a:cs typeface="Calibri"/>
              </a:rPr>
              <a:t>details </a:t>
            </a:r>
            <a:r>
              <a:rPr sz="2100" spc="-4" dirty="0">
                <a:latin typeface="Calibri"/>
                <a:cs typeface="Calibri"/>
              </a:rPr>
              <a:t>of the  </a:t>
            </a:r>
            <a:r>
              <a:rPr sz="2100" spc="-19" dirty="0">
                <a:latin typeface="Calibri"/>
                <a:cs typeface="Calibri"/>
              </a:rPr>
              <a:t>program </a:t>
            </a:r>
            <a:r>
              <a:rPr sz="2100" spc="-15" dirty="0">
                <a:latin typeface="Calibri"/>
                <a:cs typeface="Calibri"/>
              </a:rPr>
              <a:t>content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8" dirty="0">
                <a:latin typeface="Calibri"/>
                <a:cs typeface="Calibri"/>
              </a:rPr>
              <a:t>other information </a:t>
            </a:r>
            <a:r>
              <a:rPr sz="2100" spc="-4" dirty="0">
                <a:latin typeface="Calibri"/>
                <a:cs typeface="Calibri"/>
              </a:rPr>
              <a:t>gleaned about its </a:t>
            </a:r>
            <a:r>
              <a:rPr sz="2100" spc="-11" dirty="0">
                <a:latin typeface="Calibri"/>
                <a:cs typeface="Calibri"/>
              </a:rPr>
              <a:t>operations </a:t>
            </a:r>
            <a:r>
              <a:rPr sz="2100" spc="-8" dirty="0">
                <a:latin typeface="Calibri"/>
                <a:cs typeface="Calibri"/>
              </a:rPr>
              <a:t>by 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client.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53221"/>
            <a:ext cx="7669054" cy="314384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i="1" spc="-4" dirty="0">
                <a:latin typeface="Calibri"/>
                <a:cs typeface="Calibri"/>
              </a:rPr>
              <a:t>5</a:t>
            </a:r>
            <a:r>
              <a:rPr sz="2100" b="1" spc="-4" dirty="0">
                <a:latin typeface="Calibri"/>
                <a:cs typeface="Calibri"/>
              </a:rPr>
              <a:t>. </a:t>
            </a:r>
            <a:r>
              <a:rPr sz="2100" b="1" i="1" spc="-8" dirty="0">
                <a:latin typeface="Calibri"/>
                <a:cs typeface="Calibri"/>
              </a:rPr>
              <a:t>Obligations </a:t>
            </a:r>
            <a:r>
              <a:rPr sz="2100" b="1" i="1" spc="-4" dirty="0">
                <a:latin typeface="Calibri"/>
                <a:cs typeface="Calibri"/>
              </a:rPr>
              <a:t>of the</a:t>
            </a:r>
            <a:r>
              <a:rPr sz="2100" b="1" i="1" spc="68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client</a:t>
            </a:r>
            <a:endParaRPr sz="2100">
              <a:latin typeface="Calibri"/>
              <a:cs typeface="Calibri"/>
            </a:endParaRPr>
          </a:p>
          <a:p>
            <a:pPr marL="9525" marR="57150">
              <a:lnSpc>
                <a:spcPct val="70100"/>
              </a:lnSpc>
              <a:spcBef>
                <a:spcPts val="746"/>
              </a:spcBef>
            </a:pPr>
            <a:r>
              <a:rPr dirty="0">
                <a:latin typeface="Calibri"/>
                <a:cs typeface="Calibri"/>
              </a:rPr>
              <a:t>In </a:t>
            </a:r>
            <a:r>
              <a:rPr spc="-8" dirty="0">
                <a:latin typeface="Calibri"/>
                <a:cs typeface="Calibri"/>
              </a:rPr>
              <a:t>almost </a:t>
            </a:r>
            <a:r>
              <a:rPr dirty="0">
                <a:latin typeface="Calibri"/>
                <a:cs typeface="Calibri"/>
              </a:rPr>
              <a:t>all </a:t>
            </a:r>
            <a:r>
              <a:rPr spc="-4" dirty="0">
                <a:latin typeface="Calibri"/>
                <a:cs typeface="Calibri"/>
              </a:rPr>
              <a:t>cases </a:t>
            </a:r>
            <a:r>
              <a:rPr spc="-8" dirty="0">
                <a:latin typeface="Calibri"/>
                <a:cs typeface="Calibri"/>
              </a:rPr>
              <a:t>where work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4" dirty="0">
                <a:latin typeface="Calibri"/>
                <a:cs typeface="Calibri"/>
              </a:rPr>
              <a:t>being carried out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" dirty="0">
                <a:latin typeface="Calibri"/>
                <a:cs typeface="Calibri"/>
              </a:rPr>
              <a:t>specific client,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4" dirty="0">
                <a:latin typeface="Calibri"/>
                <a:cs typeface="Calibri"/>
              </a:rPr>
              <a:t>client 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15" dirty="0">
                <a:latin typeface="Calibri"/>
                <a:cs typeface="Calibri"/>
              </a:rPr>
              <a:t>have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fulfil certain </a:t>
            </a:r>
            <a:r>
              <a:rPr spc="-8" dirty="0">
                <a:latin typeface="Calibri"/>
                <a:cs typeface="Calibri"/>
              </a:rPr>
              <a:t>obligations </a:t>
            </a:r>
            <a:r>
              <a:rPr dirty="0">
                <a:latin typeface="Calibri"/>
                <a:cs typeface="Calibri"/>
              </a:rPr>
              <a:t>if the </a:t>
            </a:r>
            <a:r>
              <a:rPr spc="-11" dirty="0">
                <a:latin typeface="Calibri"/>
                <a:cs typeface="Calibri"/>
              </a:rPr>
              <a:t>contract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be </a:t>
            </a:r>
            <a:r>
              <a:rPr spc="-8" dirty="0">
                <a:latin typeface="Calibri"/>
                <a:cs typeface="Calibri"/>
              </a:rPr>
              <a:t>completed </a:t>
            </a:r>
            <a:r>
              <a:rPr spc="-15" dirty="0">
                <a:latin typeface="Calibri"/>
                <a:cs typeface="Calibri"/>
              </a:rPr>
              <a:t>successfully.  </a:t>
            </a:r>
            <a:r>
              <a:rPr spc="-4" dirty="0">
                <a:latin typeface="Calibri"/>
                <a:cs typeface="Calibri"/>
              </a:rPr>
              <a:t>The </a:t>
            </a:r>
            <a:r>
              <a:rPr spc="-8" dirty="0">
                <a:latin typeface="Calibri"/>
                <a:cs typeface="Calibri"/>
              </a:rPr>
              <a:t>following </a:t>
            </a:r>
            <a:r>
              <a:rPr dirty="0">
                <a:latin typeface="Calibri"/>
                <a:cs typeface="Calibri"/>
              </a:rPr>
              <a:t>is a </a:t>
            </a:r>
            <a:r>
              <a:rPr spc="-8" dirty="0">
                <a:latin typeface="Calibri"/>
                <a:cs typeface="Calibri"/>
              </a:rPr>
              <a:t>(non-exhaustive) list </a:t>
            </a:r>
            <a:r>
              <a:rPr spc="-4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possibilities:</a:t>
            </a:r>
            <a:endParaRPr>
              <a:latin typeface="Calibri"/>
              <a:cs typeface="Calibri"/>
            </a:endParaRPr>
          </a:p>
          <a:p>
            <a:pPr marL="180975" marR="3810" indent="-171926">
              <a:lnSpc>
                <a:spcPct val="70000"/>
              </a:lnSpc>
              <a:spcBef>
                <a:spcPts val="758"/>
              </a:spcBef>
              <a:buFont typeface="Arial"/>
              <a:buChar char="•"/>
              <a:tabLst>
                <a:tab pos="181451" algn="l"/>
              </a:tabLst>
            </a:pPr>
            <a:r>
              <a:rPr spc="-8" dirty="0">
                <a:latin typeface="Calibri"/>
                <a:cs typeface="Calibri"/>
              </a:rPr>
              <a:t>provide documentation </a:t>
            </a:r>
            <a:r>
              <a:rPr spc="-4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aspects </a:t>
            </a:r>
            <a:r>
              <a:rPr spc="-8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1" dirty="0">
                <a:latin typeface="Calibri"/>
                <a:cs typeface="Calibri"/>
              </a:rPr>
              <a:t>client’s </a:t>
            </a:r>
            <a:r>
              <a:rPr dirty="0">
                <a:latin typeface="Calibri"/>
                <a:cs typeface="Calibri"/>
              </a:rPr>
              <a:t>activities </a:t>
            </a:r>
            <a:r>
              <a:rPr spc="-4" dirty="0">
                <a:latin typeface="Calibri"/>
                <a:cs typeface="Calibri"/>
              </a:rPr>
              <a:t>or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1" dirty="0">
                <a:latin typeface="Calibri"/>
                <a:cs typeface="Calibri"/>
              </a:rPr>
              <a:t>environment </a:t>
            </a:r>
            <a:r>
              <a:rPr dirty="0">
                <a:latin typeface="Calibri"/>
                <a:cs typeface="Calibri"/>
              </a:rPr>
              <a:t>in  which the </a:t>
            </a:r>
            <a:r>
              <a:rPr spc="-19" dirty="0">
                <a:latin typeface="Calibri"/>
                <a:cs typeface="Calibri"/>
              </a:rPr>
              <a:t>system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run;</a:t>
            </a:r>
            <a:endParaRPr>
              <a:latin typeface="Calibri"/>
              <a:cs typeface="Calibri"/>
            </a:endParaRPr>
          </a:p>
          <a:p>
            <a:pPr marL="174784" indent="-165734">
              <a:spcBef>
                <a:spcPts val="98"/>
              </a:spcBef>
              <a:buChar char="•"/>
              <a:tabLst>
                <a:tab pos="175259" algn="l"/>
              </a:tabLst>
            </a:pPr>
            <a:r>
              <a:rPr spc="-8" dirty="0">
                <a:latin typeface="Calibri"/>
                <a:cs typeface="Calibri"/>
              </a:rPr>
              <a:t>provide </a:t>
            </a:r>
            <a:r>
              <a:rPr dirty="0">
                <a:latin typeface="Calibri"/>
                <a:cs typeface="Calibri"/>
              </a:rPr>
              <a:t>access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8" dirty="0">
                <a:latin typeface="Calibri"/>
                <a:cs typeface="Calibri"/>
              </a:rPr>
              <a:t>appropriate </a:t>
            </a:r>
            <a:r>
              <a:rPr spc="-4" dirty="0">
                <a:latin typeface="Calibri"/>
                <a:cs typeface="Calibri"/>
              </a:rPr>
              <a:t>members of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staff;</a:t>
            </a:r>
            <a:endParaRPr>
              <a:latin typeface="Calibri"/>
              <a:cs typeface="Calibri"/>
            </a:endParaRPr>
          </a:p>
          <a:p>
            <a:pPr marL="174784" indent="-165734">
              <a:spcBef>
                <a:spcPts val="101"/>
              </a:spcBef>
              <a:buChar char="•"/>
              <a:tabLst>
                <a:tab pos="175259" algn="l"/>
              </a:tabLst>
            </a:pPr>
            <a:r>
              <a:rPr spc="-8" dirty="0">
                <a:latin typeface="Calibri"/>
                <a:cs typeface="Calibri"/>
              </a:rPr>
              <a:t>provide </a:t>
            </a:r>
            <a:r>
              <a:rPr dirty="0">
                <a:latin typeface="Calibri"/>
                <a:cs typeface="Calibri"/>
              </a:rPr>
              <a:t>machine </a:t>
            </a:r>
            <a:r>
              <a:rPr spc="-4" dirty="0">
                <a:latin typeface="Calibri"/>
                <a:cs typeface="Calibri"/>
              </a:rPr>
              <a:t>facilities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8" dirty="0">
                <a:latin typeface="Calibri"/>
                <a:cs typeface="Calibri"/>
              </a:rPr>
              <a:t>development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8" dirty="0">
                <a:latin typeface="Calibri"/>
                <a:cs typeface="Calibri"/>
              </a:rPr>
              <a:t>testing;</a:t>
            </a:r>
            <a:endParaRPr>
              <a:latin typeface="Calibri"/>
              <a:cs typeface="Calibri"/>
            </a:endParaRPr>
          </a:p>
          <a:p>
            <a:pPr marL="9525" marR="223838">
              <a:lnSpc>
                <a:spcPct val="70000"/>
              </a:lnSpc>
              <a:spcBef>
                <a:spcPts val="758"/>
              </a:spcBef>
              <a:buChar char="•"/>
              <a:tabLst>
                <a:tab pos="175259" algn="l"/>
              </a:tabLst>
            </a:pPr>
            <a:r>
              <a:rPr spc="-8" dirty="0">
                <a:latin typeface="Calibri"/>
                <a:cs typeface="Calibri"/>
              </a:rPr>
              <a:t>provide </a:t>
            </a:r>
            <a:r>
              <a:rPr spc="-4" dirty="0">
                <a:latin typeface="Calibri"/>
                <a:cs typeface="Calibri"/>
              </a:rPr>
              <a:t>accommodation, telephone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8" dirty="0">
                <a:latin typeface="Calibri"/>
                <a:cs typeface="Calibri"/>
              </a:rPr>
              <a:t>secretarial </a:t>
            </a:r>
            <a:r>
              <a:rPr spc="-4" dirty="0">
                <a:latin typeface="Calibri"/>
                <a:cs typeface="Calibri"/>
              </a:rPr>
              <a:t>facilities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company’s  staff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98"/>
              </a:spcBef>
            </a:pPr>
            <a:r>
              <a:rPr dirty="0">
                <a:latin typeface="Calibri"/>
                <a:cs typeface="Calibri"/>
              </a:rPr>
              <a:t>when </a:t>
            </a:r>
            <a:r>
              <a:rPr spc="-8" dirty="0">
                <a:latin typeface="Calibri"/>
                <a:cs typeface="Calibri"/>
              </a:rPr>
              <a:t>working </a:t>
            </a:r>
            <a:r>
              <a:rPr spc="-4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8" dirty="0">
                <a:latin typeface="Calibri"/>
                <a:cs typeface="Calibri"/>
              </a:rPr>
              <a:t>client’s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premises;</a:t>
            </a:r>
            <a:endParaRPr>
              <a:latin typeface="Calibri"/>
              <a:cs typeface="Calibri"/>
            </a:endParaRPr>
          </a:p>
          <a:p>
            <a:pPr marL="174784" indent="-165734">
              <a:spcBef>
                <a:spcPts val="101"/>
              </a:spcBef>
              <a:buChar char="•"/>
              <a:tabLst>
                <a:tab pos="175259" algn="l"/>
              </a:tabLst>
            </a:pPr>
            <a:r>
              <a:rPr spc="-8" dirty="0">
                <a:latin typeface="Calibri"/>
                <a:cs typeface="Calibri"/>
              </a:rPr>
              <a:t>provide </a:t>
            </a:r>
            <a:r>
              <a:rPr spc="-11" dirty="0">
                <a:latin typeface="Calibri"/>
                <a:cs typeface="Calibri"/>
              </a:rPr>
              <a:t>data </a:t>
            </a:r>
            <a:r>
              <a:rPr spc="-8" dirty="0">
                <a:latin typeface="Calibri"/>
                <a:cs typeface="Calibri"/>
              </a:rPr>
              <a:t>communications </a:t>
            </a:r>
            <a:r>
              <a:rPr spc="-4" dirty="0">
                <a:latin typeface="Calibri"/>
                <a:cs typeface="Calibri"/>
              </a:rPr>
              <a:t>facilities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site.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19536" cy="262552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6</a:t>
            </a:r>
            <a:r>
              <a:rPr sz="2100" spc="-4" dirty="0">
                <a:latin typeface="Calibri"/>
                <a:cs typeface="Calibri"/>
              </a:rPr>
              <a:t>. </a:t>
            </a:r>
            <a:r>
              <a:rPr sz="2100" b="1" i="1" spc="-8" dirty="0">
                <a:latin typeface="Calibri"/>
                <a:cs typeface="Calibri"/>
              </a:rPr>
              <a:t>Standards </a:t>
            </a:r>
            <a:r>
              <a:rPr sz="2100" b="1" i="1" spc="-4" dirty="0">
                <a:latin typeface="Calibri"/>
                <a:cs typeface="Calibri"/>
              </a:rPr>
              <a:t>and </a:t>
            </a:r>
            <a:r>
              <a:rPr sz="2100" b="1" i="1" spc="-8" dirty="0">
                <a:latin typeface="Calibri"/>
                <a:cs typeface="Calibri"/>
              </a:rPr>
              <a:t>methods </a:t>
            </a:r>
            <a:r>
              <a:rPr sz="2100" b="1" i="1" spc="-4" dirty="0">
                <a:latin typeface="Calibri"/>
                <a:cs typeface="Calibri"/>
              </a:rPr>
              <a:t>of</a:t>
            </a:r>
            <a:r>
              <a:rPr sz="2100" b="1" i="1" spc="34" dirty="0">
                <a:latin typeface="Calibri"/>
                <a:cs typeface="Calibri"/>
              </a:rPr>
              <a:t> </a:t>
            </a:r>
            <a:r>
              <a:rPr sz="2100" b="1" i="1" spc="-4" dirty="0">
                <a:latin typeface="Calibri"/>
                <a:cs typeface="Calibri"/>
              </a:rPr>
              <a:t>working</a:t>
            </a:r>
            <a:endParaRPr sz="2100">
              <a:latin typeface="Calibri"/>
              <a:cs typeface="Calibri"/>
            </a:endParaRPr>
          </a:p>
          <a:p>
            <a:pPr marL="9525" marR="138589">
              <a:lnSpc>
                <a:spcPct val="90000"/>
              </a:lnSpc>
              <a:spcBef>
                <a:spcPts val="754"/>
              </a:spcBef>
            </a:pP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supplier </a:t>
            </a:r>
            <a:r>
              <a:rPr sz="2100" spc="-4" dirty="0">
                <a:latin typeface="Calibri"/>
                <a:cs typeface="Calibri"/>
              </a:rPr>
              <a:t>is </a:t>
            </a:r>
            <a:r>
              <a:rPr sz="2100" spc="-15" dirty="0">
                <a:latin typeface="Calibri"/>
                <a:cs typeface="Calibri"/>
              </a:rPr>
              <a:t>likely to </a:t>
            </a:r>
            <a:r>
              <a:rPr sz="2100" spc="-19" dirty="0">
                <a:latin typeface="Calibri"/>
                <a:cs typeface="Calibri"/>
              </a:rPr>
              <a:t>have </a:t>
            </a:r>
            <a:r>
              <a:rPr sz="2100" spc="-15" dirty="0">
                <a:latin typeface="Calibri"/>
                <a:cs typeface="Calibri"/>
              </a:rPr>
              <a:t>company </a:t>
            </a:r>
            <a:r>
              <a:rPr sz="2100" spc="-11" dirty="0">
                <a:latin typeface="Calibri"/>
                <a:cs typeface="Calibri"/>
              </a:rPr>
              <a:t>standards, </a:t>
            </a:r>
            <a:r>
              <a:rPr sz="2100" spc="-8" dirty="0">
                <a:latin typeface="Calibri"/>
                <a:cs typeface="Calibri"/>
              </a:rPr>
              <a:t>methods </a:t>
            </a:r>
            <a:r>
              <a:rPr sz="2100" spc="-4" dirty="0">
                <a:latin typeface="Calibri"/>
                <a:cs typeface="Calibri"/>
              </a:rPr>
              <a:t>of working,  </a:t>
            </a:r>
            <a:r>
              <a:rPr sz="2100" spc="-8" dirty="0">
                <a:latin typeface="Calibri"/>
                <a:cs typeface="Calibri"/>
              </a:rPr>
              <a:t>quality assurance </a:t>
            </a:r>
            <a:r>
              <a:rPr sz="2100" spc="-11" dirty="0">
                <a:latin typeface="Calibri"/>
                <a:cs typeface="Calibri"/>
              </a:rPr>
              <a:t>procedures, etc. </a:t>
            </a:r>
            <a:r>
              <a:rPr sz="2100" spc="-4" dirty="0">
                <a:latin typeface="Calibri"/>
                <a:cs typeface="Calibri"/>
              </a:rPr>
              <a:t>and will </a:t>
            </a:r>
            <a:r>
              <a:rPr sz="2100" spc="-8" dirty="0">
                <a:latin typeface="Calibri"/>
                <a:cs typeface="Calibri"/>
              </a:rPr>
              <a:t>normally </a:t>
            </a:r>
            <a:r>
              <a:rPr sz="2100" spc="-23" dirty="0">
                <a:latin typeface="Calibri"/>
                <a:cs typeface="Calibri"/>
              </a:rPr>
              <a:t>prefer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use  </a:t>
            </a:r>
            <a:r>
              <a:rPr sz="2100" spc="-4" dirty="0">
                <a:latin typeface="Calibri"/>
                <a:cs typeface="Calibri"/>
              </a:rPr>
              <a:t>these. </a:t>
            </a:r>
            <a:r>
              <a:rPr sz="2100" spc="-11" dirty="0">
                <a:latin typeface="Calibri"/>
                <a:cs typeface="Calibri"/>
              </a:rPr>
              <a:t>More sophisticated </a:t>
            </a:r>
            <a:r>
              <a:rPr sz="2100" spc="-8" dirty="0">
                <a:latin typeface="Calibri"/>
                <a:cs typeface="Calibri"/>
              </a:rPr>
              <a:t>clients </a:t>
            </a:r>
            <a:r>
              <a:rPr sz="2100" spc="-4" dirty="0">
                <a:latin typeface="Calibri"/>
                <a:cs typeface="Calibri"/>
              </a:rPr>
              <a:t>will </a:t>
            </a:r>
            <a:r>
              <a:rPr sz="2100" spc="-19" dirty="0">
                <a:latin typeface="Calibri"/>
                <a:cs typeface="Calibri"/>
              </a:rPr>
              <a:t>have </a:t>
            </a:r>
            <a:r>
              <a:rPr sz="2100" spc="-4" dirty="0">
                <a:latin typeface="Calibri"/>
                <a:cs typeface="Calibri"/>
              </a:rPr>
              <a:t>their </a:t>
            </a:r>
            <a:r>
              <a:rPr sz="2100" spc="-8" dirty="0">
                <a:latin typeface="Calibri"/>
                <a:cs typeface="Calibri"/>
              </a:rPr>
              <a:t>own </a:t>
            </a:r>
            <a:r>
              <a:rPr sz="2100" spc="-11" dirty="0">
                <a:latin typeface="Calibri"/>
                <a:cs typeface="Calibri"/>
              </a:rPr>
              <a:t>procedures </a:t>
            </a:r>
            <a:r>
              <a:rPr sz="2100" spc="-4" dirty="0">
                <a:latin typeface="Calibri"/>
                <a:cs typeface="Calibri"/>
              </a:rPr>
              <a:t>and  </a:t>
            </a:r>
            <a:r>
              <a:rPr sz="2100" spc="-15" dirty="0">
                <a:latin typeface="Calibri"/>
                <a:cs typeface="Calibri"/>
              </a:rPr>
              <a:t>may require </a:t>
            </a:r>
            <a:r>
              <a:rPr sz="2100" spc="-8" dirty="0">
                <a:latin typeface="Calibri"/>
                <a:cs typeface="Calibri"/>
              </a:rPr>
              <a:t>that </a:t>
            </a:r>
            <a:r>
              <a:rPr sz="2100" spc="-4" dirty="0">
                <a:latin typeface="Calibri"/>
                <a:cs typeface="Calibri"/>
              </a:rPr>
              <a:t>these be </a:t>
            </a:r>
            <a:r>
              <a:rPr sz="2100" spc="-8" dirty="0">
                <a:latin typeface="Calibri"/>
                <a:cs typeface="Calibri"/>
              </a:rPr>
              <a:t>adhered</a:t>
            </a:r>
            <a:r>
              <a:rPr sz="2100" spc="83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to.</a:t>
            </a:r>
            <a:endParaRPr sz="2100">
              <a:latin typeface="Calibri"/>
              <a:cs typeface="Calibri"/>
            </a:endParaRPr>
          </a:p>
          <a:p>
            <a:pPr marL="9525" marR="3810">
              <a:lnSpc>
                <a:spcPct val="90000"/>
              </a:lnSpc>
              <a:spcBef>
                <a:spcPts val="746"/>
              </a:spcBef>
            </a:pPr>
            <a:r>
              <a:rPr sz="2100" spc="-4" dirty="0">
                <a:latin typeface="Calibri"/>
                <a:cs typeface="Calibri"/>
              </a:rPr>
              <a:t>In some cases, the </a:t>
            </a:r>
            <a:r>
              <a:rPr sz="2100" spc="-8" dirty="0">
                <a:latin typeface="Calibri"/>
                <a:cs typeface="Calibri"/>
              </a:rPr>
              <a:t>supplier </a:t>
            </a:r>
            <a:r>
              <a:rPr sz="2100" spc="-15" dirty="0">
                <a:latin typeface="Calibri"/>
                <a:cs typeface="Calibri"/>
              </a:rPr>
              <a:t>may </a:t>
            </a:r>
            <a:r>
              <a:rPr sz="2100" spc="-4" dirty="0">
                <a:latin typeface="Calibri"/>
                <a:cs typeface="Calibri"/>
              </a:rPr>
              <a:t>be </a:t>
            </a:r>
            <a:r>
              <a:rPr sz="2100" spc="-11" dirty="0">
                <a:latin typeface="Calibri"/>
                <a:cs typeface="Calibri"/>
              </a:rPr>
              <a:t>required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allow </a:t>
            </a:r>
            <a:r>
              <a:rPr sz="2100" spc="-8" dirty="0">
                <a:latin typeface="Calibri"/>
                <a:cs typeface="Calibri"/>
              </a:rPr>
              <a:t>the client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apply  </a:t>
            </a:r>
            <a:r>
              <a:rPr sz="2100" spc="-8" dirty="0">
                <a:latin typeface="Calibri"/>
                <a:cs typeface="Calibri"/>
              </a:rPr>
              <a:t>quality </a:t>
            </a:r>
            <a:r>
              <a:rPr sz="2100" spc="-15" dirty="0">
                <a:latin typeface="Calibri"/>
                <a:cs typeface="Calibri"/>
              </a:rPr>
              <a:t>control procedures to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project. The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11" dirty="0">
                <a:latin typeface="Calibri"/>
                <a:cs typeface="Calibri"/>
              </a:rPr>
              <a:t>must </a:t>
            </a:r>
            <a:r>
              <a:rPr sz="2100" spc="-8" dirty="0">
                <a:latin typeface="Calibri"/>
                <a:cs typeface="Calibri"/>
              </a:rPr>
              <a:t>specify  </a:t>
            </a:r>
            <a:r>
              <a:rPr sz="2100" spc="-4" dirty="0">
                <a:latin typeface="Calibri"/>
                <a:cs typeface="Calibri"/>
              </a:rPr>
              <a:t>which is </a:t>
            </a:r>
            <a:r>
              <a:rPr sz="2100" spc="-11" dirty="0">
                <a:latin typeface="Calibri"/>
                <a:cs typeface="Calibri"/>
              </a:rPr>
              <a:t>to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apply.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620000" cy="320722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100" b="1" spc="-4" dirty="0">
                <a:latin typeface="Calibri"/>
                <a:cs typeface="Calibri"/>
              </a:rPr>
              <a:t>7</a:t>
            </a:r>
            <a:r>
              <a:rPr sz="2100" spc="-4" dirty="0">
                <a:latin typeface="Calibri"/>
                <a:cs typeface="Calibri"/>
              </a:rPr>
              <a:t>. </a:t>
            </a:r>
            <a:r>
              <a:rPr sz="2100" b="1" i="1" spc="-4" dirty="0">
                <a:latin typeface="Calibri"/>
                <a:cs typeface="Calibri"/>
              </a:rPr>
              <a:t>Project</a:t>
            </a:r>
            <a:r>
              <a:rPr sz="2100" b="1" i="1" spc="23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Managers</a:t>
            </a:r>
            <a:endParaRPr sz="2100">
              <a:latin typeface="Calibri"/>
              <a:cs typeface="Calibri"/>
            </a:endParaRPr>
          </a:p>
          <a:p>
            <a:pPr marL="9525" marR="214313">
              <a:lnSpc>
                <a:spcPct val="90000"/>
              </a:lnSpc>
              <a:spcBef>
                <a:spcPts val="754"/>
              </a:spcBef>
            </a:pPr>
            <a:r>
              <a:rPr sz="2100" spc="-11" dirty="0">
                <a:latin typeface="Calibri"/>
                <a:cs typeface="Calibri"/>
              </a:rPr>
              <a:t>Each </a:t>
            </a:r>
            <a:r>
              <a:rPr sz="2100" spc="-4" dirty="0">
                <a:latin typeface="Calibri"/>
                <a:cs typeface="Calibri"/>
              </a:rPr>
              <a:t>party </a:t>
            </a:r>
            <a:r>
              <a:rPr sz="2100" spc="-8" dirty="0">
                <a:latin typeface="Calibri"/>
                <a:cs typeface="Calibri"/>
              </a:rPr>
              <a:t>needs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know </a:t>
            </a:r>
            <a:r>
              <a:rPr sz="2100" spc="-11" dirty="0">
                <a:latin typeface="Calibri"/>
                <a:cs typeface="Calibri"/>
              </a:rPr>
              <a:t>who, </a:t>
            </a:r>
            <a:r>
              <a:rPr sz="2100" spc="-4" dirty="0">
                <a:latin typeface="Calibri"/>
                <a:cs typeface="Calibri"/>
              </a:rPr>
              <a:t>of the other </a:t>
            </a:r>
            <a:r>
              <a:rPr sz="2100" spc="-15" dirty="0">
                <a:latin typeface="Calibri"/>
                <a:cs typeface="Calibri"/>
              </a:rPr>
              <a:t>party’s </a:t>
            </a:r>
            <a:r>
              <a:rPr sz="2100" spc="-38" dirty="0">
                <a:latin typeface="Calibri"/>
                <a:cs typeface="Calibri"/>
              </a:rPr>
              <a:t>staff, </a:t>
            </a:r>
            <a:r>
              <a:rPr sz="2100" spc="-4" dirty="0">
                <a:latin typeface="Calibri"/>
                <a:cs typeface="Calibri"/>
              </a:rPr>
              <a:t>has </a:t>
            </a:r>
            <a:r>
              <a:rPr sz="2100" spc="-8" dirty="0">
                <a:latin typeface="Calibri"/>
                <a:cs typeface="Calibri"/>
              </a:rPr>
              <a:t>day-to-  </a:t>
            </a:r>
            <a:r>
              <a:rPr sz="2100" spc="-19" dirty="0">
                <a:latin typeface="Calibri"/>
                <a:cs typeface="Calibri"/>
              </a:rPr>
              <a:t>day </a:t>
            </a:r>
            <a:r>
              <a:rPr sz="2100" spc="-8" dirty="0">
                <a:latin typeface="Calibri"/>
                <a:cs typeface="Calibri"/>
              </a:rPr>
              <a:t>responsibility </a:t>
            </a: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work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8" dirty="0">
                <a:latin typeface="Calibri"/>
                <a:cs typeface="Calibri"/>
              </a:rPr>
              <a:t>what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limits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that </a:t>
            </a:r>
            <a:r>
              <a:rPr sz="2100" spc="-26" dirty="0">
                <a:latin typeface="Calibri"/>
                <a:cs typeface="Calibri"/>
              </a:rPr>
              <a:t>person’s  </a:t>
            </a:r>
            <a:r>
              <a:rPr sz="2100" spc="-4" dirty="0">
                <a:latin typeface="Calibri"/>
                <a:cs typeface="Calibri"/>
              </a:rPr>
              <a:t>authority </a:t>
            </a:r>
            <a:r>
              <a:rPr sz="2100" spc="-11" dirty="0">
                <a:latin typeface="Calibri"/>
                <a:cs typeface="Calibri"/>
              </a:rPr>
              <a:t>are.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standard </a:t>
            </a:r>
            <a:r>
              <a:rPr sz="2100" spc="-8" dirty="0">
                <a:latin typeface="Calibri"/>
                <a:cs typeface="Calibri"/>
              </a:rPr>
              <a:t>terms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8" dirty="0">
                <a:latin typeface="Calibri"/>
                <a:cs typeface="Calibri"/>
              </a:rPr>
              <a:t>conditions should </a:t>
            </a:r>
            <a:r>
              <a:rPr sz="2100" spc="-19" dirty="0">
                <a:latin typeface="Calibri"/>
                <a:cs typeface="Calibri"/>
              </a:rPr>
              <a:t>therefore  </a:t>
            </a:r>
            <a:r>
              <a:rPr sz="2100" spc="-15" dirty="0">
                <a:latin typeface="Calibri"/>
                <a:cs typeface="Calibri"/>
              </a:rPr>
              <a:t>require </a:t>
            </a:r>
            <a:r>
              <a:rPr sz="2100" spc="-4" dirty="0">
                <a:latin typeface="Calibri"/>
                <a:cs typeface="Calibri"/>
              </a:rPr>
              <a:t>each </a:t>
            </a:r>
            <a:r>
              <a:rPr sz="2100" spc="-8" dirty="0">
                <a:latin typeface="Calibri"/>
                <a:cs typeface="Calibri"/>
              </a:rPr>
              <a:t>party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11" dirty="0">
                <a:latin typeface="Calibri"/>
                <a:cs typeface="Calibri"/>
              </a:rPr>
              <a:t>nominate, </a:t>
            </a:r>
            <a:r>
              <a:rPr sz="2100" spc="-4" dirty="0">
                <a:latin typeface="Calibri"/>
                <a:cs typeface="Calibri"/>
              </a:rPr>
              <a:t>in writing, a </a:t>
            </a:r>
            <a:r>
              <a:rPr sz="2100" spc="-11" dirty="0">
                <a:latin typeface="Calibri"/>
                <a:cs typeface="Calibri"/>
              </a:rPr>
              <a:t>Project</a:t>
            </a:r>
            <a:r>
              <a:rPr sz="2100" spc="139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Manager.</a:t>
            </a:r>
            <a:endParaRPr sz="2100">
              <a:latin typeface="Calibri"/>
              <a:cs typeface="Calibri"/>
            </a:endParaRPr>
          </a:p>
          <a:p>
            <a:pPr marL="9525" marR="3810">
              <a:lnSpc>
                <a:spcPct val="90000"/>
              </a:lnSpc>
              <a:spcBef>
                <a:spcPts val="746"/>
              </a:spcBef>
            </a:pP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Project Managers must </a:t>
            </a:r>
            <a:r>
              <a:rPr sz="2100" spc="-19" dirty="0">
                <a:latin typeface="Calibri"/>
                <a:cs typeface="Calibri"/>
              </a:rPr>
              <a:t>have </a:t>
            </a:r>
            <a:r>
              <a:rPr sz="2100" spc="-11" dirty="0">
                <a:latin typeface="Calibri"/>
                <a:cs typeface="Calibri"/>
              </a:rPr>
              <a:t>at </a:t>
            </a:r>
            <a:r>
              <a:rPr sz="2100" spc="-8" dirty="0">
                <a:latin typeface="Calibri"/>
                <a:cs typeface="Calibri"/>
              </a:rPr>
              <a:t>least </a:t>
            </a:r>
            <a:r>
              <a:rPr sz="2100" spc="-4" dirty="0">
                <a:latin typeface="Calibri"/>
                <a:cs typeface="Calibri"/>
              </a:rPr>
              <a:t>the authority necessary </a:t>
            </a:r>
            <a:r>
              <a:rPr sz="2100" spc="-15" dirty="0">
                <a:latin typeface="Calibri"/>
                <a:cs typeface="Calibri"/>
              </a:rPr>
              <a:t>to  </a:t>
            </a:r>
            <a:r>
              <a:rPr sz="2100" spc="-8" dirty="0">
                <a:latin typeface="Calibri"/>
                <a:cs typeface="Calibri"/>
              </a:rPr>
              <a:t>fulfil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obligations </a:t>
            </a:r>
            <a:r>
              <a:rPr sz="2100" spc="-4" dirty="0">
                <a:latin typeface="Calibri"/>
                <a:cs typeface="Calibri"/>
              </a:rPr>
              <a:t>which the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4" dirty="0">
                <a:latin typeface="Calibri"/>
                <a:cs typeface="Calibri"/>
              </a:rPr>
              <a:t>places on them. It is  </a:t>
            </a:r>
            <a:r>
              <a:rPr sz="2100" spc="-8" dirty="0">
                <a:latin typeface="Calibri"/>
                <a:cs typeface="Calibri"/>
              </a:rPr>
              <a:t>particularly </a:t>
            </a:r>
            <a:r>
              <a:rPr sz="2100" spc="-11" dirty="0">
                <a:latin typeface="Calibri"/>
                <a:cs typeface="Calibri"/>
              </a:rPr>
              <a:t>important </a:t>
            </a:r>
            <a:r>
              <a:rPr sz="2100" spc="-8" dirty="0">
                <a:latin typeface="Calibri"/>
                <a:cs typeface="Calibri"/>
              </a:rPr>
              <a:t>that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limits </a:t>
            </a:r>
            <a:r>
              <a:rPr sz="2100" spc="-4" dirty="0">
                <a:latin typeface="Calibri"/>
                <a:cs typeface="Calibri"/>
              </a:rPr>
              <a:t>of their financial authority </a:t>
            </a:r>
            <a:r>
              <a:rPr sz="2100" spc="-15" dirty="0">
                <a:latin typeface="Calibri"/>
                <a:cs typeface="Calibri"/>
              </a:rPr>
              <a:t>are  </a:t>
            </a:r>
            <a:r>
              <a:rPr sz="2100" spc="-8" dirty="0">
                <a:latin typeface="Calibri"/>
                <a:cs typeface="Calibri"/>
              </a:rPr>
              <a:t>explicitly </a:t>
            </a:r>
            <a:r>
              <a:rPr sz="2100" spc="-19" dirty="0">
                <a:latin typeface="Calibri"/>
                <a:cs typeface="Calibri"/>
              </a:rPr>
              <a:t>stated, </a:t>
            </a:r>
            <a:r>
              <a:rPr sz="2100" spc="-4" dirty="0">
                <a:latin typeface="Calibri"/>
                <a:cs typeface="Calibri"/>
              </a:rPr>
              <a:t>i.e. the </a:t>
            </a:r>
            <a:r>
              <a:rPr sz="2100" spc="-15" dirty="0">
                <a:latin typeface="Calibri"/>
                <a:cs typeface="Calibri"/>
              </a:rPr>
              <a:t>extent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which </a:t>
            </a:r>
            <a:r>
              <a:rPr sz="2100" spc="-8" dirty="0">
                <a:latin typeface="Calibri"/>
                <a:cs typeface="Calibri"/>
              </a:rPr>
              <a:t>they can </a:t>
            </a:r>
            <a:r>
              <a:rPr sz="2100" spc="-11" dirty="0">
                <a:latin typeface="Calibri"/>
                <a:cs typeface="Calibri"/>
              </a:rPr>
              <a:t>authorize </a:t>
            </a:r>
            <a:r>
              <a:rPr sz="2100" spc="-4" dirty="0">
                <a:latin typeface="Calibri"/>
                <a:cs typeface="Calibri"/>
              </a:rPr>
              <a:t>changes </a:t>
            </a:r>
            <a:r>
              <a:rPr sz="2100" spc="-15" dirty="0">
                <a:latin typeface="Calibri"/>
                <a:cs typeface="Calibri"/>
              </a:rPr>
              <a:t>to 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cost </a:t>
            </a:r>
            <a:r>
              <a:rPr sz="2100" spc="-4" dirty="0">
                <a:latin typeface="Calibri"/>
                <a:cs typeface="Calibri"/>
              </a:rPr>
              <a:t>of the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contract.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153400" cy="4876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b="1" dirty="0"/>
              <a:t>What is Agreement?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Every promise / set of promises forming the consideration for each other is an agreement. Not bound by the law.</a:t>
            </a:r>
            <a:endParaRPr lang="en-US" sz="2000" b="1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What is Contract?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A contract is simply an agreement between two or more persons (the parties to the contract) that can be enforced in a court of law.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The parties involved may be legal persons or natural persons.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Promise or set of promises, the performance of which the law will recognize as a duty and for the breach of which the law provides a remedy.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There is no specific form for a contract. What is essential is: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All the parties must intend to make a contract.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All the parties must be competent to make a contract.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There must be a ‘consideration’, that is, each party must be receiving something and/or providing something.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38188"/>
            <a:ext cx="7640479" cy="234288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8. </a:t>
            </a:r>
            <a:r>
              <a:rPr sz="2100" b="1" i="1" spc="-15" dirty="0">
                <a:latin typeface="Calibri"/>
                <a:cs typeface="Calibri"/>
              </a:rPr>
              <a:t>Acceptance</a:t>
            </a:r>
            <a:r>
              <a:rPr sz="2100" b="1" i="1" spc="34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procedure</a:t>
            </a:r>
            <a:endParaRPr sz="2100">
              <a:latin typeface="Calibri"/>
              <a:cs typeface="Calibri"/>
            </a:endParaRPr>
          </a:p>
          <a:p>
            <a:pPr marL="180975" marR="3810" indent="-171926">
              <a:lnSpc>
                <a:spcPts val="2273"/>
              </a:lnSpc>
              <a:spcBef>
                <a:spcPts val="784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Acceptance </a:t>
            </a:r>
            <a:r>
              <a:rPr sz="2100" spc="-11" dirty="0">
                <a:latin typeface="Calibri"/>
                <a:cs typeface="Calibri"/>
              </a:rPr>
              <a:t>procedures are </a:t>
            </a:r>
            <a:r>
              <a:rPr sz="2100" spc="-4" dirty="0">
                <a:latin typeface="Calibri"/>
                <a:cs typeface="Calibri"/>
              </a:rPr>
              <a:t>a </a:t>
            </a:r>
            <a:r>
              <a:rPr sz="2100" spc="-8" dirty="0">
                <a:latin typeface="Calibri"/>
                <a:cs typeface="Calibri"/>
              </a:rPr>
              <a:t>critical </a:t>
            </a:r>
            <a:r>
              <a:rPr sz="2100" spc="-4" dirty="0">
                <a:latin typeface="Calibri"/>
                <a:cs typeface="Calibri"/>
              </a:rPr>
              <a:t>part of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8" dirty="0">
                <a:latin typeface="Calibri"/>
                <a:cs typeface="Calibri"/>
              </a:rPr>
              <a:t>they </a:t>
            </a:r>
            <a:r>
              <a:rPr sz="2100" spc="-15" dirty="0">
                <a:latin typeface="Calibri"/>
                <a:cs typeface="Calibri"/>
              </a:rPr>
              <a:t>provide 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criteria </a:t>
            </a:r>
            <a:r>
              <a:rPr sz="2100" spc="-11" dirty="0">
                <a:latin typeface="Calibri"/>
                <a:cs typeface="Calibri"/>
              </a:rPr>
              <a:t>by </a:t>
            </a:r>
            <a:r>
              <a:rPr sz="2100" spc="-4" dirty="0">
                <a:latin typeface="Calibri"/>
                <a:cs typeface="Calibri"/>
              </a:rPr>
              <a:t>which </a:t>
            </a:r>
            <a:r>
              <a:rPr sz="2100" spc="-8" dirty="0">
                <a:latin typeface="Calibri"/>
                <a:cs typeface="Calibri"/>
              </a:rPr>
              <a:t>successful completion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4" dirty="0">
                <a:latin typeface="Calibri"/>
                <a:cs typeface="Calibri"/>
              </a:rPr>
              <a:t>is</a:t>
            </a:r>
            <a:r>
              <a:rPr sz="2100" spc="16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judged.</a:t>
            </a:r>
            <a:endParaRPr sz="2100">
              <a:latin typeface="Calibri"/>
              <a:cs typeface="Calibri"/>
            </a:endParaRPr>
          </a:p>
          <a:p>
            <a:pPr marL="180975" marR="57150" indent="-171926">
              <a:lnSpc>
                <a:spcPct val="90000"/>
              </a:lnSpc>
              <a:spcBef>
                <a:spcPts val="713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The </a:t>
            </a:r>
            <a:r>
              <a:rPr sz="2100" spc="-4" dirty="0">
                <a:latin typeface="Calibri"/>
                <a:cs typeface="Calibri"/>
              </a:rPr>
              <a:t>essence of the </a:t>
            </a:r>
            <a:r>
              <a:rPr sz="2100" spc="-8" dirty="0">
                <a:latin typeface="Calibri"/>
                <a:cs typeface="Calibri"/>
              </a:rPr>
              <a:t>acceptance </a:t>
            </a:r>
            <a:r>
              <a:rPr sz="2100" spc="-15" dirty="0">
                <a:latin typeface="Calibri"/>
                <a:cs typeface="Calibri"/>
              </a:rPr>
              <a:t>procedure </a:t>
            </a:r>
            <a:r>
              <a:rPr sz="2100" spc="-4" dirty="0">
                <a:latin typeface="Calibri"/>
                <a:cs typeface="Calibri"/>
              </a:rPr>
              <a:t>is </a:t>
            </a:r>
            <a:r>
              <a:rPr sz="2100" spc="-8" dirty="0">
                <a:latin typeface="Calibri"/>
                <a:cs typeface="Calibri"/>
              </a:rPr>
              <a:t>that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client should  </a:t>
            </a:r>
            <a:r>
              <a:rPr sz="2100" spc="-15" dirty="0">
                <a:latin typeface="Calibri"/>
                <a:cs typeface="Calibri"/>
              </a:rPr>
              <a:t>provide </a:t>
            </a:r>
            <a:r>
              <a:rPr sz="2100" spc="-4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fixed </a:t>
            </a:r>
            <a:r>
              <a:rPr sz="2100" spc="-8" dirty="0">
                <a:latin typeface="Calibri"/>
                <a:cs typeface="Calibri"/>
              </a:rPr>
              <a:t>set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acceptance </a:t>
            </a:r>
            <a:r>
              <a:rPr sz="2100" spc="-15" dirty="0">
                <a:latin typeface="Calibri"/>
                <a:cs typeface="Calibri"/>
              </a:rPr>
              <a:t>tests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11" dirty="0">
                <a:latin typeface="Calibri"/>
                <a:cs typeface="Calibri"/>
              </a:rPr>
              <a:t>expected </a:t>
            </a:r>
            <a:r>
              <a:rPr sz="2100" spc="-8" dirty="0">
                <a:latin typeface="Calibri"/>
                <a:cs typeface="Calibri"/>
              </a:rPr>
              <a:t>results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8" dirty="0">
                <a:latin typeface="Calibri"/>
                <a:cs typeface="Calibri"/>
              </a:rPr>
              <a:t>that  successful </a:t>
            </a:r>
            <a:r>
              <a:rPr sz="2100" spc="-11" dirty="0">
                <a:latin typeface="Calibri"/>
                <a:cs typeface="Calibri"/>
              </a:rPr>
              <a:t>performance </a:t>
            </a:r>
            <a:r>
              <a:rPr sz="2100" spc="-4" dirty="0">
                <a:latin typeface="Calibri"/>
                <a:cs typeface="Calibri"/>
              </a:rPr>
              <a:t>of these </a:t>
            </a:r>
            <a:r>
              <a:rPr sz="2100" spc="-11" dirty="0">
                <a:latin typeface="Calibri"/>
                <a:cs typeface="Calibri"/>
              </a:rPr>
              <a:t>tests </a:t>
            </a:r>
            <a:r>
              <a:rPr sz="2100" spc="-8" dirty="0">
                <a:latin typeface="Calibri"/>
                <a:cs typeface="Calibri"/>
              </a:rPr>
              <a:t>shall </a:t>
            </a:r>
            <a:r>
              <a:rPr sz="2100" spc="-11" dirty="0">
                <a:latin typeface="Calibri"/>
                <a:cs typeface="Calibri"/>
              </a:rPr>
              <a:t>constitute </a:t>
            </a:r>
            <a:r>
              <a:rPr sz="2100" spc="-8" dirty="0">
                <a:latin typeface="Calibri"/>
                <a:cs typeface="Calibri"/>
              </a:rPr>
              <a:t>acceptance of 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system.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69066" cy="2826608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 algn="just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9</a:t>
            </a:r>
            <a:r>
              <a:rPr sz="2100" spc="-4" dirty="0">
                <a:latin typeface="Calibri"/>
                <a:cs typeface="Calibri"/>
              </a:rPr>
              <a:t>.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Indemnity</a:t>
            </a:r>
            <a:endParaRPr sz="2100">
              <a:latin typeface="Calibri"/>
              <a:cs typeface="Calibri"/>
            </a:endParaRPr>
          </a:p>
          <a:p>
            <a:pPr marL="9525" marR="3810" algn="just">
              <a:lnSpc>
                <a:spcPct val="90000"/>
              </a:lnSpc>
              <a:spcBef>
                <a:spcPts val="754"/>
              </a:spcBef>
            </a:pPr>
            <a:r>
              <a:rPr sz="2100" spc="-4" dirty="0">
                <a:latin typeface="Calibri"/>
                <a:cs typeface="Calibri"/>
              </a:rPr>
              <a:t>It </a:t>
            </a:r>
            <a:r>
              <a:rPr sz="2100" spc="-8" dirty="0">
                <a:latin typeface="Calibri"/>
                <a:cs typeface="Calibri"/>
              </a:rPr>
              <a:t>could </a:t>
            </a:r>
            <a:r>
              <a:rPr sz="2100" spc="-4" dirty="0">
                <a:latin typeface="Calibri"/>
                <a:cs typeface="Calibri"/>
              </a:rPr>
              <a:t>happen </a:t>
            </a:r>
            <a:r>
              <a:rPr sz="2100" spc="-8" dirty="0">
                <a:latin typeface="Calibri"/>
                <a:cs typeface="Calibri"/>
              </a:rPr>
              <a:t>that, </a:t>
            </a:r>
            <a:r>
              <a:rPr sz="2100" spc="-4" dirty="0">
                <a:latin typeface="Calibri"/>
                <a:cs typeface="Calibri"/>
              </a:rPr>
              <a:t>as a </a:t>
            </a:r>
            <a:r>
              <a:rPr sz="2100" spc="-8" dirty="0">
                <a:latin typeface="Calibri"/>
                <a:cs typeface="Calibri"/>
              </a:rPr>
              <a:t>result </a:t>
            </a:r>
            <a:r>
              <a:rPr sz="2100" spc="-4" dirty="0">
                <a:latin typeface="Calibri"/>
                <a:cs typeface="Calibri"/>
              </a:rPr>
              <a:t>of the </a:t>
            </a:r>
            <a:r>
              <a:rPr sz="2100" spc="-11" dirty="0">
                <a:latin typeface="Calibri"/>
                <a:cs typeface="Calibri"/>
              </a:rPr>
              <a:t>client’s </a:t>
            </a:r>
            <a:r>
              <a:rPr sz="2100" spc="-4" dirty="0">
                <a:latin typeface="Calibri"/>
                <a:cs typeface="Calibri"/>
              </a:rPr>
              <a:t>instructions, the supplier  </a:t>
            </a:r>
            <a:r>
              <a:rPr sz="2100" spc="-8" dirty="0">
                <a:latin typeface="Calibri"/>
                <a:cs typeface="Calibri"/>
              </a:rPr>
              <a:t>is </a:t>
            </a:r>
            <a:r>
              <a:rPr sz="2100" spc="-4" dirty="0">
                <a:latin typeface="Calibri"/>
                <a:cs typeface="Calibri"/>
              </a:rPr>
              <a:t>led </a:t>
            </a:r>
            <a:r>
              <a:rPr sz="2100" spc="-8" dirty="0">
                <a:latin typeface="Calibri"/>
                <a:cs typeface="Calibri"/>
              </a:rPr>
              <a:t>unwittingly </a:t>
            </a:r>
            <a:r>
              <a:rPr sz="2100" spc="-11" dirty="0">
                <a:latin typeface="Calibri"/>
                <a:cs typeface="Calibri"/>
              </a:rPr>
              <a:t>to infringe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intellectual property rights </a:t>
            </a:r>
            <a:r>
              <a:rPr sz="2100" spc="-4" dirty="0">
                <a:latin typeface="Calibri"/>
                <a:cs typeface="Calibri"/>
              </a:rPr>
              <a:t>of a </a:t>
            </a:r>
            <a:r>
              <a:rPr sz="2100" spc="-11" dirty="0">
                <a:latin typeface="Calibri"/>
                <a:cs typeface="Calibri"/>
              </a:rPr>
              <a:t>third </a:t>
            </a:r>
            <a:r>
              <a:rPr sz="2100" spc="45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party </a:t>
            </a:r>
            <a:r>
              <a:rPr sz="2100" dirty="0">
                <a:latin typeface="Calibri"/>
                <a:cs typeface="Calibri"/>
              </a:rPr>
              <a:t>or </a:t>
            </a:r>
            <a:r>
              <a:rPr sz="2100" spc="-4" dirty="0">
                <a:latin typeface="Calibri"/>
                <a:cs typeface="Calibri"/>
              </a:rPr>
              <a:t>that, </a:t>
            </a:r>
            <a:r>
              <a:rPr sz="2100" spc="-8" dirty="0">
                <a:latin typeface="Calibri"/>
                <a:cs typeface="Calibri"/>
              </a:rPr>
              <a:t>through carelessness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19" dirty="0">
                <a:latin typeface="Calibri"/>
                <a:cs typeface="Calibri"/>
              </a:rPr>
              <a:t>dishonesty, </a:t>
            </a:r>
            <a:r>
              <a:rPr sz="2100" spc="-4" dirty="0">
                <a:latin typeface="Calibri"/>
                <a:cs typeface="Calibri"/>
              </a:rPr>
              <a:t>the supplier </a:t>
            </a:r>
            <a:r>
              <a:rPr sz="2100" spc="-11" dirty="0">
                <a:latin typeface="Calibri"/>
                <a:cs typeface="Calibri"/>
              </a:rPr>
              <a:t>provides  </a:t>
            </a:r>
            <a:r>
              <a:rPr sz="2100" spc="-4" dirty="0">
                <a:latin typeface="Calibri"/>
                <a:cs typeface="Calibri"/>
              </a:rPr>
              <a:t>a </a:t>
            </a:r>
            <a:r>
              <a:rPr sz="2100" spc="-23" dirty="0">
                <a:latin typeface="Calibri"/>
                <a:cs typeface="Calibri"/>
              </a:rPr>
              <a:t>system </a:t>
            </a:r>
            <a:r>
              <a:rPr sz="2100" spc="-4" dirty="0">
                <a:latin typeface="Calibri"/>
                <a:cs typeface="Calibri"/>
              </a:rPr>
              <a:t>which </a:t>
            </a:r>
            <a:r>
              <a:rPr sz="2100" spc="-8" dirty="0">
                <a:latin typeface="Calibri"/>
                <a:cs typeface="Calibri"/>
              </a:rPr>
              <a:t>infringes </a:t>
            </a:r>
            <a:r>
              <a:rPr sz="2100" spc="-4" dirty="0">
                <a:latin typeface="Calibri"/>
                <a:cs typeface="Calibri"/>
              </a:rPr>
              <a:t>such </a:t>
            </a:r>
            <a:r>
              <a:rPr sz="2100" spc="-8" dirty="0">
                <a:latin typeface="Calibri"/>
                <a:cs typeface="Calibri"/>
              </a:rPr>
              <a:t>rights—perhaps through </a:t>
            </a:r>
            <a:r>
              <a:rPr sz="2100" spc="-4" dirty="0">
                <a:latin typeface="Calibri"/>
                <a:cs typeface="Calibri"/>
              </a:rPr>
              <a:t>using  </a:t>
            </a:r>
            <a:r>
              <a:rPr sz="2100" spc="-11" dirty="0">
                <a:latin typeface="Calibri"/>
                <a:cs typeface="Calibri"/>
              </a:rPr>
              <a:t>proprietary software </a:t>
            </a:r>
            <a:r>
              <a:rPr sz="2100" spc="-4" dirty="0">
                <a:latin typeface="Calibri"/>
                <a:cs typeface="Calibri"/>
              </a:rPr>
              <a:t>as a </a:t>
            </a:r>
            <a:r>
              <a:rPr sz="2100" spc="-11" dirty="0">
                <a:latin typeface="Calibri"/>
                <a:cs typeface="Calibri"/>
              </a:rPr>
              <a:t>component </a:t>
            </a:r>
            <a:r>
              <a:rPr sz="2100" spc="-4" dirty="0">
                <a:latin typeface="Calibri"/>
                <a:cs typeface="Calibri"/>
              </a:rPr>
              <a:t>of the </a:t>
            </a:r>
            <a:r>
              <a:rPr sz="2100" spc="-19" dirty="0">
                <a:latin typeface="Calibri"/>
                <a:cs typeface="Calibri"/>
              </a:rPr>
              <a:t>system </a:t>
            </a:r>
            <a:r>
              <a:rPr sz="2100" spc="-11" dirty="0">
                <a:latin typeface="Calibri"/>
                <a:cs typeface="Calibri"/>
              </a:rPr>
              <a:t>delivered. </a:t>
            </a:r>
            <a:r>
              <a:rPr sz="2100" spc="-15" dirty="0">
                <a:latin typeface="Calibri"/>
                <a:cs typeface="Calibri"/>
              </a:rPr>
              <a:t>For </a:t>
            </a:r>
            <a:r>
              <a:rPr sz="2100" spc="-4" dirty="0">
                <a:latin typeface="Calibri"/>
                <a:cs typeface="Calibri"/>
              </a:rPr>
              <a:t>this  </a:t>
            </a:r>
            <a:r>
              <a:rPr sz="2100" spc="-8" dirty="0">
                <a:latin typeface="Calibri"/>
                <a:cs typeface="Calibri"/>
              </a:rPr>
              <a:t>reason, it is </a:t>
            </a:r>
            <a:r>
              <a:rPr sz="2100" spc="-4" dirty="0">
                <a:latin typeface="Calibri"/>
                <a:cs typeface="Calibri"/>
              </a:rPr>
              <a:t>advisable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include a clause under which each </a:t>
            </a:r>
            <a:r>
              <a:rPr sz="2100" spc="-8" dirty="0">
                <a:latin typeface="Calibri"/>
                <a:cs typeface="Calibri"/>
              </a:rPr>
              <a:t>party  </a:t>
            </a:r>
            <a:r>
              <a:rPr sz="2100" spc="-4" dirty="0">
                <a:latin typeface="Calibri"/>
                <a:cs typeface="Calibri"/>
              </a:rPr>
              <a:t>indemnifies the </a:t>
            </a:r>
            <a:r>
              <a:rPr sz="2100" dirty="0">
                <a:latin typeface="Calibri"/>
                <a:cs typeface="Calibri"/>
              </a:rPr>
              <a:t>other </a:t>
            </a: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4" dirty="0">
                <a:latin typeface="Calibri"/>
                <a:cs typeface="Calibri"/>
              </a:rPr>
              <a:t>liability arising </a:t>
            </a:r>
            <a:r>
              <a:rPr sz="2100" spc="-15" dirty="0">
                <a:latin typeface="Calibri"/>
                <a:cs typeface="Calibri"/>
              </a:rPr>
              <a:t>from </a:t>
            </a:r>
            <a:r>
              <a:rPr sz="2100" spc="-4" dirty="0">
                <a:latin typeface="Calibri"/>
                <a:cs typeface="Calibri"/>
              </a:rPr>
              <a:t>its </a:t>
            </a:r>
            <a:r>
              <a:rPr sz="2100" spc="-8" dirty="0">
                <a:latin typeface="Calibri"/>
                <a:cs typeface="Calibri"/>
              </a:rPr>
              <a:t>own </a:t>
            </a:r>
            <a:r>
              <a:rPr sz="2100" spc="-11" dirty="0">
                <a:latin typeface="Calibri"/>
                <a:cs typeface="Calibri"/>
              </a:rPr>
              <a:t>faults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27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this  </a:t>
            </a:r>
            <a:r>
              <a:rPr sz="2100" spc="-8" dirty="0">
                <a:latin typeface="Calibri"/>
                <a:cs typeface="Calibri"/>
              </a:rPr>
              <a:t>respect.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3341" cy="30353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10</a:t>
            </a:r>
            <a:r>
              <a:rPr sz="2100" spc="-4" dirty="0">
                <a:latin typeface="Calibri"/>
                <a:cs typeface="Calibri"/>
              </a:rPr>
              <a:t>. </a:t>
            </a:r>
            <a:r>
              <a:rPr sz="2100" b="1" i="1" spc="-19" dirty="0">
                <a:latin typeface="Calibri"/>
                <a:cs typeface="Calibri"/>
              </a:rPr>
              <a:t>Termination </a:t>
            </a:r>
            <a:r>
              <a:rPr sz="2100" b="1" i="1" spc="-4" dirty="0">
                <a:latin typeface="Calibri"/>
                <a:cs typeface="Calibri"/>
              </a:rPr>
              <a:t>of the</a:t>
            </a:r>
            <a:r>
              <a:rPr sz="2100" b="1" i="1" spc="83" dirty="0">
                <a:latin typeface="Calibri"/>
                <a:cs typeface="Calibri"/>
              </a:rPr>
              <a:t> </a:t>
            </a:r>
            <a:r>
              <a:rPr sz="2100" b="1" i="1" spc="-8" dirty="0">
                <a:latin typeface="Calibri"/>
                <a:cs typeface="Calibri"/>
              </a:rPr>
              <a:t>contract</a:t>
            </a:r>
            <a:endParaRPr sz="2100">
              <a:latin typeface="Calibri"/>
              <a:cs typeface="Calibri"/>
            </a:endParaRPr>
          </a:p>
          <a:p>
            <a:pPr marL="180975" marR="3810" indent="-171926">
              <a:lnSpc>
                <a:spcPts val="2273"/>
              </a:lnSpc>
              <a:spcBef>
                <a:spcPts val="784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There are many </a:t>
            </a:r>
            <a:r>
              <a:rPr sz="2100" spc="-8" dirty="0">
                <a:latin typeface="Calibri"/>
                <a:cs typeface="Calibri"/>
              </a:rPr>
              <a:t>reasons </a:t>
            </a:r>
            <a:r>
              <a:rPr sz="2100" spc="-15" dirty="0">
                <a:latin typeface="Calibri"/>
                <a:cs typeface="Calibri"/>
              </a:rPr>
              <a:t>why </a:t>
            </a:r>
            <a:r>
              <a:rPr sz="2100" spc="-8" dirty="0">
                <a:latin typeface="Calibri"/>
                <a:cs typeface="Calibri"/>
              </a:rPr>
              <a:t>it </a:t>
            </a:r>
            <a:r>
              <a:rPr sz="2100" spc="-15" dirty="0">
                <a:latin typeface="Calibri"/>
                <a:cs typeface="Calibri"/>
              </a:rPr>
              <a:t>may </a:t>
            </a:r>
            <a:r>
              <a:rPr sz="2100" spc="-8" dirty="0">
                <a:latin typeface="Calibri"/>
                <a:cs typeface="Calibri"/>
              </a:rPr>
              <a:t>become </a:t>
            </a:r>
            <a:r>
              <a:rPr sz="2100" spc="-4" dirty="0">
                <a:latin typeface="Calibri"/>
                <a:cs typeface="Calibri"/>
              </a:rPr>
              <a:t>necessary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11" dirty="0">
                <a:latin typeface="Calibri"/>
                <a:cs typeface="Calibri"/>
              </a:rPr>
              <a:t>terminate </a:t>
            </a:r>
            <a:r>
              <a:rPr sz="2100" spc="-4" dirty="0">
                <a:latin typeface="Calibri"/>
                <a:cs typeface="Calibri"/>
              </a:rPr>
              <a:t>a 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23" dirty="0">
                <a:latin typeface="Calibri"/>
                <a:cs typeface="Calibri"/>
              </a:rPr>
              <a:t>before </a:t>
            </a:r>
            <a:r>
              <a:rPr sz="2100" spc="-4" dirty="0">
                <a:latin typeface="Calibri"/>
                <a:cs typeface="Calibri"/>
              </a:rPr>
              <a:t>it has </a:t>
            </a:r>
            <a:r>
              <a:rPr sz="2100" spc="-8" dirty="0">
                <a:latin typeface="Calibri"/>
                <a:cs typeface="Calibri"/>
              </a:rPr>
              <a:t>been</a:t>
            </a:r>
            <a:r>
              <a:rPr sz="2100" spc="6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completed.</a:t>
            </a:r>
            <a:endParaRPr sz="2100">
              <a:latin typeface="Calibri"/>
              <a:cs typeface="Calibri"/>
            </a:endParaRPr>
          </a:p>
          <a:p>
            <a:pPr marL="180975" marR="201454" indent="-171926">
              <a:lnSpc>
                <a:spcPct val="90000"/>
              </a:lnSpc>
              <a:spcBef>
                <a:spcPts val="713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11" dirty="0">
                <a:latin typeface="Calibri"/>
                <a:cs typeface="Calibri"/>
              </a:rPr>
              <a:t>example, </a:t>
            </a: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client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be </a:t>
            </a:r>
            <a:r>
              <a:rPr sz="2100" spc="-23" dirty="0">
                <a:latin typeface="Calibri"/>
                <a:cs typeface="Calibri"/>
              </a:rPr>
              <a:t>taken </a:t>
            </a:r>
            <a:r>
              <a:rPr sz="2100" spc="-11" dirty="0">
                <a:latin typeface="Calibri"/>
                <a:cs typeface="Calibri"/>
              </a:rPr>
              <a:t>over by </a:t>
            </a:r>
            <a:r>
              <a:rPr sz="2100" spc="-4" dirty="0">
                <a:latin typeface="Calibri"/>
                <a:cs typeface="Calibri"/>
              </a:rPr>
              <a:t>another </a:t>
            </a:r>
            <a:r>
              <a:rPr sz="2100" spc="-15" dirty="0">
                <a:latin typeface="Calibri"/>
                <a:cs typeface="Calibri"/>
              </a:rPr>
              <a:t>company  </a:t>
            </a:r>
            <a:r>
              <a:rPr sz="2100" spc="-4" dirty="0">
                <a:latin typeface="Calibri"/>
                <a:cs typeface="Calibri"/>
              </a:rPr>
              <a:t>which </a:t>
            </a:r>
            <a:r>
              <a:rPr sz="2100" spc="-8" dirty="0">
                <a:latin typeface="Calibri"/>
                <a:cs typeface="Calibri"/>
              </a:rPr>
              <a:t>already has </a:t>
            </a:r>
            <a:r>
              <a:rPr sz="2100" spc="-4" dirty="0">
                <a:latin typeface="Calibri"/>
                <a:cs typeface="Calibri"/>
              </a:rPr>
              <a:t>a </a:t>
            </a:r>
            <a:r>
              <a:rPr sz="2100" spc="-23" dirty="0">
                <a:latin typeface="Calibri"/>
                <a:cs typeface="Calibri"/>
              </a:rPr>
              <a:t>system </a:t>
            </a:r>
            <a:r>
              <a:rPr sz="2100" spc="-4" dirty="0">
                <a:latin typeface="Calibri"/>
                <a:cs typeface="Calibri"/>
              </a:rPr>
              <a:t>of the </a:t>
            </a:r>
            <a:r>
              <a:rPr sz="2100" spc="-8" dirty="0">
                <a:latin typeface="Calibri"/>
                <a:cs typeface="Calibri"/>
              </a:rPr>
              <a:t>type being developed,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4" dirty="0">
                <a:latin typeface="Calibri"/>
                <a:cs typeface="Calibri"/>
              </a:rPr>
              <a:t>a  change in policy on the part of the </a:t>
            </a:r>
            <a:r>
              <a:rPr sz="2100" spc="-8" dirty="0">
                <a:latin typeface="Calibri"/>
                <a:cs typeface="Calibri"/>
              </a:rPr>
              <a:t>client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mean </a:t>
            </a:r>
            <a:r>
              <a:rPr sz="2100" spc="-8" dirty="0">
                <a:latin typeface="Calibri"/>
                <a:cs typeface="Calibri"/>
              </a:rPr>
              <a:t>that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23" dirty="0">
                <a:latin typeface="Calibri"/>
                <a:cs typeface="Calibri"/>
              </a:rPr>
              <a:t>system </a:t>
            </a:r>
            <a:r>
              <a:rPr sz="2100" spc="-4" dirty="0">
                <a:latin typeface="Calibri"/>
                <a:cs typeface="Calibri"/>
              </a:rPr>
              <a:t>is  no </a:t>
            </a:r>
            <a:r>
              <a:rPr sz="2100" spc="-8" dirty="0">
                <a:latin typeface="Calibri"/>
                <a:cs typeface="Calibri"/>
              </a:rPr>
              <a:t>longer </a:t>
            </a:r>
            <a:r>
              <a:rPr sz="2100" spc="-15" dirty="0">
                <a:latin typeface="Calibri"/>
                <a:cs typeface="Calibri"/>
              </a:rPr>
              <a:t>relevant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its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needs</a:t>
            </a:r>
            <a:endParaRPr sz="2100">
              <a:latin typeface="Calibri"/>
              <a:cs typeface="Calibri"/>
            </a:endParaRPr>
          </a:p>
          <a:p>
            <a:pPr marL="180975" marR="127159" indent="-171926">
              <a:lnSpc>
                <a:spcPts val="2265"/>
              </a:lnSpc>
              <a:spcBef>
                <a:spcPts val="780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19" dirty="0">
                <a:latin typeface="Calibri"/>
                <a:cs typeface="Calibri"/>
              </a:rPr>
              <a:t>make </a:t>
            </a:r>
            <a:r>
              <a:rPr sz="2100" spc="-11" dirty="0">
                <a:latin typeface="Calibri"/>
                <a:cs typeface="Calibri"/>
              </a:rPr>
              <a:t>provision </a:t>
            </a:r>
            <a:r>
              <a:rPr sz="2100" spc="-19" dirty="0">
                <a:latin typeface="Calibri"/>
                <a:cs typeface="Calibri"/>
              </a:rPr>
              <a:t>for </a:t>
            </a:r>
            <a:r>
              <a:rPr sz="2100" spc="-8" dirty="0">
                <a:latin typeface="Calibri"/>
                <a:cs typeface="Calibri"/>
              </a:rPr>
              <a:t>terminating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work </a:t>
            </a:r>
            <a:r>
              <a:rPr sz="2100" spc="-4" dirty="0">
                <a:latin typeface="Calibri"/>
                <a:cs typeface="Calibri"/>
              </a:rPr>
              <a:t>in an amicable  manner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69066" cy="137236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 algn="just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11</a:t>
            </a:r>
            <a:r>
              <a:rPr sz="2100" spc="-4" dirty="0">
                <a:latin typeface="Calibri"/>
                <a:cs typeface="Calibri"/>
              </a:rPr>
              <a:t>.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i="1" spc="-4" dirty="0">
                <a:latin typeface="Calibri"/>
                <a:cs typeface="Calibri"/>
              </a:rPr>
              <a:t>Arbitration</a:t>
            </a:r>
            <a:endParaRPr sz="2100">
              <a:latin typeface="Calibri"/>
              <a:cs typeface="Calibri"/>
            </a:endParaRPr>
          </a:p>
          <a:p>
            <a:pPr marL="9525" marR="3810" algn="just">
              <a:lnSpc>
                <a:spcPct val="90000"/>
              </a:lnSpc>
              <a:spcBef>
                <a:spcPts val="754"/>
              </a:spcBef>
            </a:pPr>
            <a:r>
              <a:rPr sz="2100" spc="-4" dirty="0">
                <a:latin typeface="Calibri"/>
                <a:cs typeface="Calibri"/>
              </a:rPr>
              <a:t>If the </a:t>
            </a:r>
            <a:r>
              <a:rPr sz="2100" spc="-15" dirty="0">
                <a:latin typeface="Calibri"/>
                <a:cs typeface="Calibri"/>
              </a:rPr>
              <a:t>event </a:t>
            </a:r>
            <a:r>
              <a:rPr sz="2100" spc="-4" dirty="0">
                <a:latin typeface="Calibri"/>
                <a:cs typeface="Calibri"/>
              </a:rPr>
              <a:t>of a </a:t>
            </a:r>
            <a:r>
              <a:rPr sz="2100" spc="-8" dirty="0">
                <a:latin typeface="Calibri"/>
                <a:cs typeface="Calibri"/>
              </a:rPr>
              <a:t>dispute that </a:t>
            </a:r>
            <a:r>
              <a:rPr sz="2100" spc="-4" dirty="0">
                <a:latin typeface="Calibri"/>
                <a:cs typeface="Calibri"/>
              </a:rPr>
              <a:t>cannot </a:t>
            </a:r>
            <a:r>
              <a:rPr sz="2100" spc="-8" dirty="0">
                <a:latin typeface="Calibri"/>
                <a:cs typeface="Calibri"/>
              </a:rPr>
              <a:t>be </a:t>
            </a:r>
            <a:r>
              <a:rPr sz="2100" spc="-11" dirty="0">
                <a:latin typeface="Calibri"/>
                <a:cs typeface="Calibri"/>
              </a:rPr>
              <a:t>resolved by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parties  </a:t>
            </a:r>
            <a:r>
              <a:rPr sz="2100" spc="-4" dirty="0">
                <a:latin typeface="Calibri"/>
                <a:cs typeface="Calibri"/>
              </a:rPr>
              <a:t>themselves, </a:t>
            </a:r>
            <a:r>
              <a:rPr sz="2100" spc="-8" dirty="0">
                <a:latin typeface="Calibri"/>
                <a:cs typeface="Calibri"/>
              </a:rPr>
              <a:t>they agree </a:t>
            </a:r>
            <a:r>
              <a:rPr sz="2100" spc="-19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accept the </a:t>
            </a:r>
            <a:r>
              <a:rPr sz="2100" spc="-8" dirty="0">
                <a:latin typeface="Calibri"/>
                <a:cs typeface="Calibri"/>
              </a:rPr>
              <a:t>decision </a:t>
            </a:r>
            <a:r>
              <a:rPr sz="2100" spc="-4" dirty="0">
                <a:latin typeface="Calibri"/>
                <a:cs typeface="Calibri"/>
              </a:rPr>
              <a:t>of an independent  </a:t>
            </a:r>
            <a:r>
              <a:rPr sz="2100" spc="-30" dirty="0">
                <a:latin typeface="Calibri"/>
                <a:cs typeface="Calibri"/>
              </a:rPr>
              <a:t>arbitrator.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15378"/>
            <a:ext cx="7713345" cy="207765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100" b="1" i="1" spc="-4" dirty="0">
                <a:latin typeface="Calibri"/>
                <a:cs typeface="Calibri"/>
              </a:rPr>
              <a:t>12</a:t>
            </a:r>
            <a:r>
              <a:rPr sz="2100" spc="-4" dirty="0">
                <a:latin typeface="Calibri"/>
                <a:cs typeface="Calibri"/>
              </a:rPr>
              <a:t>.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i="1" spc="-4" dirty="0">
                <a:latin typeface="Calibri"/>
                <a:cs typeface="Calibri"/>
              </a:rPr>
              <a:t>Inflation</a:t>
            </a:r>
            <a:endParaRPr sz="2100">
              <a:latin typeface="Calibri"/>
              <a:cs typeface="Calibri"/>
            </a:endParaRPr>
          </a:p>
          <a:p>
            <a:pPr marL="9525" marR="178594">
              <a:lnSpc>
                <a:spcPts val="2265"/>
              </a:lnSpc>
              <a:spcBef>
                <a:spcPts val="795"/>
              </a:spcBef>
            </a:pPr>
            <a:r>
              <a:rPr sz="2100" spc="-4" dirty="0">
                <a:latin typeface="Calibri"/>
                <a:cs typeface="Calibri"/>
              </a:rPr>
              <a:t>In </a:t>
            </a:r>
            <a:r>
              <a:rPr sz="2100" spc="-15" dirty="0">
                <a:latin typeface="Calibri"/>
                <a:cs typeface="Calibri"/>
              </a:rPr>
              <a:t>lengthy </a:t>
            </a:r>
            <a:r>
              <a:rPr sz="2100" spc="-11" dirty="0">
                <a:latin typeface="Calibri"/>
                <a:cs typeface="Calibri"/>
              </a:rPr>
              <a:t>projects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11" dirty="0">
                <a:latin typeface="Calibri"/>
                <a:cs typeface="Calibri"/>
              </a:rPr>
              <a:t>projects where there </a:t>
            </a:r>
            <a:r>
              <a:rPr sz="2100" spc="-4" dirty="0">
                <a:latin typeface="Calibri"/>
                <a:cs typeface="Calibri"/>
              </a:rPr>
              <a:t>is a </a:t>
            </a:r>
            <a:r>
              <a:rPr sz="2100" spc="-11" dirty="0">
                <a:latin typeface="Calibri"/>
                <a:cs typeface="Calibri"/>
              </a:rPr>
              <a:t>commitment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long  </a:t>
            </a:r>
            <a:r>
              <a:rPr sz="2100" spc="-8" dirty="0">
                <a:latin typeface="Calibri"/>
                <a:cs typeface="Calibri"/>
              </a:rPr>
              <a:t>term maintenance,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supplier </a:t>
            </a:r>
            <a:r>
              <a:rPr sz="2100" spc="-4" dirty="0">
                <a:latin typeface="Calibri"/>
                <a:cs typeface="Calibri"/>
              </a:rPr>
              <a:t>will wish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11" dirty="0">
                <a:latin typeface="Calibri"/>
                <a:cs typeface="Calibri"/>
              </a:rPr>
              <a:t>ensure protection against 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9" dirty="0">
                <a:latin typeface="Calibri"/>
                <a:cs typeface="Calibri"/>
              </a:rPr>
              <a:t>effects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11" dirty="0">
                <a:latin typeface="Calibri"/>
                <a:cs typeface="Calibri"/>
              </a:rPr>
              <a:t>unpredictable</a:t>
            </a:r>
            <a:r>
              <a:rPr sz="2100" spc="56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inflation.</a:t>
            </a:r>
            <a:endParaRPr sz="2100">
              <a:latin typeface="Calibri"/>
              <a:cs typeface="Calibri"/>
            </a:endParaRPr>
          </a:p>
          <a:p>
            <a:pPr marL="9525" marR="3810">
              <a:lnSpc>
                <a:spcPts val="2265"/>
              </a:lnSpc>
              <a:spcBef>
                <a:spcPts val="758"/>
              </a:spcBef>
            </a:pPr>
            <a:r>
              <a:rPr sz="2100" spc="-98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handle this </a:t>
            </a:r>
            <a:r>
              <a:rPr sz="2100" spc="-11" dirty="0">
                <a:latin typeface="Calibri"/>
                <a:cs typeface="Calibri"/>
              </a:rPr>
              <a:t>problem, </a:t>
            </a:r>
            <a:r>
              <a:rPr sz="2100" spc="-4" dirty="0">
                <a:latin typeface="Calibri"/>
                <a:cs typeface="Calibri"/>
              </a:rPr>
              <a:t>it </a:t>
            </a:r>
            <a:r>
              <a:rPr sz="2100" spc="-8" dirty="0">
                <a:latin typeface="Calibri"/>
                <a:cs typeface="Calibri"/>
              </a:rPr>
              <a:t>is </a:t>
            </a:r>
            <a:r>
              <a:rPr sz="2100" spc="-11" dirty="0">
                <a:latin typeface="Calibri"/>
                <a:cs typeface="Calibri"/>
              </a:rPr>
              <a:t>customary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include a clause which </a:t>
            </a:r>
            <a:r>
              <a:rPr sz="2100" spc="-8" dirty="0">
                <a:latin typeface="Calibri"/>
                <a:cs typeface="Calibri"/>
              </a:rPr>
              <a:t>allows  charges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be </a:t>
            </a:r>
            <a:r>
              <a:rPr sz="2100" spc="-8" dirty="0">
                <a:latin typeface="Calibri"/>
                <a:cs typeface="Calibri"/>
              </a:rPr>
              <a:t>increased </a:t>
            </a:r>
            <a:r>
              <a:rPr sz="2100" spc="-4" dirty="0">
                <a:latin typeface="Calibri"/>
                <a:cs typeface="Calibri"/>
              </a:rPr>
              <a:t>in </a:t>
            </a:r>
            <a:r>
              <a:rPr sz="2100" spc="-8" dirty="0">
                <a:latin typeface="Calibri"/>
                <a:cs typeface="Calibri"/>
              </a:rPr>
              <a:t>accordance </a:t>
            </a:r>
            <a:r>
              <a:rPr sz="2100" spc="-4" dirty="0">
                <a:latin typeface="Calibri"/>
                <a:cs typeface="Calibri"/>
              </a:rPr>
              <a:t>with the </a:t>
            </a:r>
            <a:r>
              <a:rPr sz="2100" spc="-8" dirty="0">
                <a:latin typeface="Calibri"/>
                <a:cs typeface="Calibri"/>
              </a:rPr>
              <a:t>rise </a:t>
            </a:r>
            <a:r>
              <a:rPr sz="2100" spc="-4" dirty="0">
                <a:latin typeface="Calibri"/>
                <a:cs typeface="Calibri"/>
              </a:rPr>
              <a:t>in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costs.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11422"/>
            <a:ext cx="7383304" cy="1025761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26" dirty="0"/>
              <a:t>Structure </a:t>
            </a:r>
            <a:r>
              <a:rPr sz="3300" spc="-11" dirty="0"/>
              <a:t>of </a:t>
            </a:r>
            <a:r>
              <a:rPr sz="3300" spc="-15" dirty="0"/>
              <a:t>the </a:t>
            </a:r>
            <a:r>
              <a:rPr sz="3300" spc="-34" dirty="0"/>
              <a:t>Contract: </a:t>
            </a:r>
            <a:r>
              <a:rPr sz="3300" i="1" spc="-23" dirty="0">
                <a:latin typeface="Calibri Light"/>
                <a:cs typeface="Calibri Light"/>
              </a:rPr>
              <a:t>The </a:t>
            </a:r>
            <a:r>
              <a:rPr sz="3300" i="1" spc="-26" dirty="0">
                <a:latin typeface="Calibri Light"/>
                <a:cs typeface="Calibri Light"/>
              </a:rPr>
              <a:t>Clause</a:t>
            </a:r>
            <a:r>
              <a:rPr sz="3300" i="1" spc="-255" dirty="0">
                <a:latin typeface="Calibri Light"/>
                <a:cs typeface="Calibri Light"/>
              </a:rPr>
              <a:t> </a:t>
            </a:r>
            <a:r>
              <a:rPr sz="3300" i="1" spc="-19" dirty="0">
                <a:latin typeface="Calibri Light"/>
                <a:cs typeface="Calibri Light"/>
              </a:rPr>
              <a:t>section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24666"/>
            <a:ext cx="7534275" cy="166321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100" b="1" i="1" spc="-4" dirty="0">
                <a:latin typeface="Calibri"/>
                <a:cs typeface="Calibri"/>
              </a:rPr>
              <a:t>13</a:t>
            </a:r>
            <a:r>
              <a:rPr sz="2100" spc="-4" dirty="0">
                <a:latin typeface="Calibri"/>
                <a:cs typeface="Calibri"/>
              </a:rPr>
              <a:t>. </a:t>
            </a:r>
            <a:r>
              <a:rPr sz="2100" b="1" i="1" spc="-8" dirty="0">
                <a:latin typeface="Calibri"/>
                <a:cs typeface="Calibri"/>
              </a:rPr>
              <a:t>Applicable</a:t>
            </a:r>
            <a:r>
              <a:rPr sz="2100" b="1" i="1" spc="34" dirty="0">
                <a:latin typeface="Calibri"/>
                <a:cs typeface="Calibri"/>
              </a:rPr>
              <a:t> </a:t>
            </a:r>
            <a:r>
              <a:rPr sz="2100" b="1" i="1" spc="-4" dirty="0">
                <a:latin typeface="Calibri"/>
                <a:cs typeface="Calibri"/>
              </a:rPr>
              <a:t>law</a:t>
            </a:r>
            <a:endParaRPr sz="2100">
              <a:latin typeface="Calibri"/>
              <a:cs typeface="Calibri"/>
            </a:endParaRPr>
          </a:p>
          <a:p>
            <a:pPr marL="180975" marR="3810" indent="-171926">
              <a:lnSpc>
                <a:spcPct val="90000"/>
              </a:lnSpc>
              <a:spcBef>
                <a:spcPts val="758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Where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supplier </a:t>
            </a:r>
            <a:r>
              <a:rPr sz="2100" spc="-4" dirty="0">
                <a:latin typeface="Calibri"/>
                <a:cs typeface="Calibri"/>
              </a:rPr>
              <a:t>and the </a:t>
            </a:r>
            <a:r>
              <a:rPr sz="2100" spc="-8" dirty="0">
                <a:latin typeface="Calibri"/>
                <a:cs typeface="Calibri"/>
              </a:rPr>
              <a:t>client </a:t>
            </a:r>
            <a:r>
              <a:rPr sz="2100" spc="-19" dirty="0">
                <a:latin typeface="Calibri"/>
                <a:cs typeface="Calibri"/>
              </a:rPr>
              <a:t>have </a:t>
            </a:r>
            <a:r>
              <a:rPr sz="2100" spc="-4" dirty="0">
                <a:latin typeface="Calibri"/>
                <a:cs typeface="Calibri"/>
              </a:rPr>
              <a:t>their </a:t>
            </a:r>
            <a:r>
              <a:rPr sz="2100" spc="-15" dirty="0">
                <a:latin typeface="Calibri"/>
                <a:cs typeface="Calibri"/>
              </a:rPr>
              <a:t>registered </a:t>
            </a:r>
            <a:r>
              <a:rPr sz="2100" spc="-8" dirty="0">
                <a:latin typeface="Calibri"/>
                <a:cs typeface="Calibri"/>
              </a:rPr>
              <a:t>offices </a:t>
            </a:r>
            <a:r>
              <a:rPr sz="2100" spc="-4" dirty="0">
                <a:latin typeface="Calibri"/>
                <a:cs typeface="Calibri"/>
              </a:rPr>
              <a:t>in  </a:t>
            </a:r>
            <a:r>
              <a:rPr sz="2100" spc="-19" dirty="0">
                <a:latin typeface="Calibri"/>
                <a:cs typeface="Calibri"/>
              </a:rPr>
              <a:t>different </a:t>
            </a:r>
            <a:r>
              <a:rPr sz="2100" spc="-11" dirty="0">
                <a:latin typeface="Calibri"/>
                <a:cs typeface="Calibri"/>
              </a:rPr>
              <a:t>legal </a:t>
            </a:r>
            <a:r>
              <a:rPr sz="2100" spc="-8" dirty="0">
                <a:latin typeface="Calibri"/>
                <a:cs typeface="Calibri"/>
              </a:rPr>
              <a:t>jurisdictions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11" dirty="0">
                <a:latin typeface="Calibri"/>
                <a:cs typeface="Calibri"/>
              </a:rPr>
              <a:t>performance </a:t>
            </a:r>
            <a:r>
              <a:rPr sz="2100" spc="-4" dirty="0">
                <a:latin typeface="Calibri"/>
                <a:cs typeface="Calibri"/>
              </a:rPr>
              <a:t>of the </a:t>
            </a:r>
            <a:r>
              <a:rPr sz="2100" spc="-15" dirty="0">
                <a:latin typeface="Calibri"/>
                <a:cs typeface="Calibri"/>
              </a:rPr>
              <a:t>contract involves  </a:t>
            </a:r>
            <a:r>
              <a:rPr sz="2100" spc="-11" dirty="0">
                <a:latin typeface="Calibri"/>
                <a:cs typeface="Calibri"/>
              </a:rPr>
              <a:t>more </a:t>
            </a:r>
            <a:r>
              <a:rPr sz="2100" spc="-4" dirty="0">
                <a:latin typeface="Calibri"/>
                <a:cs typeface="Calibri"/>
              </a:rPr>
              <a:t>than </a:t>
            </a:r>
            <a:r>
              <a:rPr sz="2100" spc="-8" dirty="0">
                <a:latin typeface="Calibri"/>
                <a:cs typeface="Calibri"/>
              </a:rPr>
              <a:t>one jurisdiction, </a:t>
            </a:r>
            <a:r>
              <a:rPr sz="2100" spc="-4" dirty="0">
                <a:latin typeface="Calibri"/>
                <a:cs typeface="Calibri"/>
              </a:rPr>
              <a:t>it is necessary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23" dirty="0">
                <a:latin typeface="Calibri"/>
                <a:cs typeface="Calibri"/>
              </a:rPr>
              <a:t>state </a:t>
            </a:r>
            <a:r>
              <a:rPr sz="2100" spc="-8" dirty="0">
                <a:latin typeface="Calibri"/>
                <a:cs typeface="Calibri"/>
              </a:rPr>
              <a:t>under </a:t>
            </a:r>
            <a:r>
              <a:rPr sz="2100" spc="-4" dirty="0">
                <a:latin typeface="Calibri"/>
                <a:cs typeface="Calibri"/>
              </a:rPr>
              <a:t>which </a:t>
            </a:r>
            <a:r>
              <a:rPr sz="2100" spc="-11" dirty="0">
                <a:latin typeface="Calibri"/>
                <a:cs typeface="Calibri"/>
              </a:rPr>
              <a:t>laws 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contract </a:t>
            </a:r>
            <a:r>
              <a:rPr sz="2100" spc="-4" dirty="0">
                <a:latin typeface="Calibri"/>
                <a:cs typeface="Calibri"/>
              </a:rPr>
              <a:t>is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be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interpreted.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887093"/>
            <a:ext cx="7129939" cy="932467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26" dirty="0"/>
              <a:t>Structure </a:t>
            </a:r>
            <a:r>
              <a:rPr spc="-11" dirty="0"/>
              <a:t>of </a:t>
            </a:r>
            <a:r>
              <a:rPr spc="-15" dirty="0"/>
              <a:t>the </a:t>
            </a:r>
            <a:r>
              <a:rPr spc="-30" dirty="0"/>
              <a:t>Contract: </a:t>
            </a:r>
            <a:r>
              <a:rPr i="1" spc="-23" dirty="0">
                <a:latin typeface="Calibri Light"/>
                <a:cs typeface="Calibri Light"/>
              </a:rPr>
              <a:t>The </a:t>
            </a:r>
            <a:r>
              <a:rPr i="1" spc="-26" dirty="0">
                <a:latin typeface="Calibri Light"/>
                <a:cs typeface="Calibri Light"/>
              </a:rPr>
              <a:t>Authority</a:t>
            </a:r>
            <a:r>
              <a:rPr i="1" spc="-176" dirty="0">
                <a:latin typeface="Calibri Light"/>
                <a:cs typeface="Calibri Light"/>
              </a:rPr>
              <a:t> </a:t>
            </a:r>
            <a:r>
              <a:rPr i="1" spc="-19" dirty="0">
                <a:latin typeface="Calibri Light"/>
                <a:cs typeface="Calibri Light"/>
              </a:rPr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385685" cy="202106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The authorities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both party </a:t>
            </a:r>
            <a:r>
              <a:rPr sz="2100" spc="-11" dirty="0">
                <a:latin typeface="Calibri"/>
                <a:cs typeface="Calibri"/>
              </a:rPr>
              <a:t>signature </a:t>
            </a:r>
            <a:r>
              <a:rPr sz="2100" spc="-4" dirty="0">
                <a:latin typeface="Calibri"/>
                <a:cs typeface="Calibri"/>
              </a:rPr>
              <a:t>on the </a:t>
            </a:r>
            <a:r>
              <a:rPr sz="2100" spc="-8" dirty="0">
                <a:latin typeface="Calibri"/>
                <a:cs typeface="Calibri"/>
              </a:rPr>
              <a:t>term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8" dirty="0">
                <a:latin typeface="Calibri"/>
                <a:cs typeface="Calibri"/>
              </a:rPr>
              <a:t>conditions  mentioned </a:t>
            </a:r>
            <a:r>
              <a:rPr sz="2100" spc="-4" dirty="0">
                <a:latin typeface="Calibri"/>
                <a:cs typeface="Calibri"/>
              </a:rPr>
              <a:t>in the clause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section.</a:t>
            </a:r>
            <a:endParaRPr sz="2100">
              <a:latin typeface="Calibri"/>
              <a:cs typeface="Calibri"/>
            </a:endParaRPr>
          </a:p>
          <a:p>
            <a:pPr marL="180975" marR="576263" indent="-171926">
              <a:lnSpc>
                <a:spcPts val="2265"/>
              </a:lnSpc>
              <a:spcBef>
                <a:spcPts val="76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most </a:t>
            </a:r>
            <a:r>
              <a:rPr sz="2100" spc="-8" dirty="0">
                <a:latin typeface="Calibri"/>
                <a:cs typeface="Calibri"/>
              </a:rPr>
              <a:t>Important things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11" dirty="0">
                <a:latin typeface="Calibri"/>
                <a:cs typeface="Calibri"/>
              </a:rPr>
              <a:t>Starting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8" dirty="0">
                <a:latin typeface="Calibri"/>
                <a:cs typeface="Calibri"/>
              </a:rPr>
              <a:t>ending </a:t>
            </a:r>
            <a:r>
              <a:rPr sz="2100" spc="-15" dirty="0">
                <a:latin typeface="Calibri"/>
                <a:cs typeface="Calibri"/>
              </a:rPr>
              <a:t>date </a:t>
            </a:r>
            <a:r>
              <a:rPr sz="2100" spc="-4" dirty="0">
                <a:latin typeface="Calibri"/>
                <a:cs typeface="Calibri"/>
              </a:rPr>
              <a:t>of an  </a:t>
            </a:r>
            <a:r>
              <a:rPr sz="2100" spc="-8" dirty="0">
                <a:latin typeface="Calibri"/>
                <a:cs typeface="Calibri"/>
              </a:rPr>
              <a:t>Agreement.</a:t>
            </a:r>
            <a:endParaRPr sz="2100">
              <a:latin typeface="Calibri"/>
              <a:cs typeface="Calibri"/>
            </a:endParaRPr>
          </a:p>
          <a:p>
            <a:pPr marL="180975" marR="335280" indent="-171926">
              <a:lnSpc>
                <a:spcPts val="2265"/>
              </a:lnSpc>
              <a:spcBef>
                <a:spcPts val="754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Only </a:t>
            </a:r>
            <a:r>
              <a:rPr sz="2100" spc="-4" dirty="0">
                <a:latin typeface="Calibri"/>
                <a:cs typeface="Calibri"/>
              </a:rPr>
              <a:t>an </a:t>
            </a:r>
            <a:r>
              <a:rPr sz="2100" spc="-8" dirty="0">
                <a:latin typeface="Calibri"/>
                <a:cs typeface="Calibri"/>
              </a:rPr>
              <a:t>Authorized </a:t>
            </a:r>
            <a:r>
              <a:rPr sz="2100" spc="-15" dirty="0">
                <a:latin typeface="Calibri"/>
                <a:cs typeface="Calibri"/>
              </a:rPr>
              <a:t>person from </a:t>
            </a:r>
            <a:r>
              <a:rPr sz="2100" spc="-4" dirty="0">
                <a:latin typeface="Calibri"/>
                <a:cs typeface="Calibri"/>
              </a:rPr>
              <a:t>each </a:t>
            </a:r>
            <a:r>
              <a:rPr sz="2100" spc="-8" dirty="0">
                <a:latin typeface="Calibri"/>
                <a:cs typeface="Calibri"/>
              </a:rPr>
              <a:t>party </a:t>
            </a:r>
            <a:r>
              <a:rPr sz="2100" spc="-4" dirty="0">
                <a:latin typeface="Calibri"/>
                <a:cs typeface="Calibri"/>
              </a:rPr>
              <a:t>is </a:t>
            </a:r>
            <a:r>
              <a:rPr sz="2100" spc="-8" dirty="0">
                <a:latin typeface="Calibri"/>
                <a:cs typeface="Calibri"/>
              </a:rPr>
              <a:t>mentioned </a:t>
            </a:r>
            <a:r>
              <a:rPr sz="2100" spc="-4" dirty="0">
                <a:latin typeface="Calibri"/>
                <a:cs typeface="Calibri"/>
              </a:rPr>
              <a:t>in </a:t>
            </a:r>
            <a:r>
              <a:rPr sz="2100" spc="-8" dirty="0">
                <a:latin typeface="Calibri"/>
                <a:cs typeface="Calibri"/>
              </a:rPr>
              <a:t>this  Section.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1534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Questions regarding Contract?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Is there a contract?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What are its terms?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Is the contract enforceable by the court?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Has there been a breach of the contract?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What damages do you award?</a:t>
            </a:r>
            <a:endParaRPr lang="en-US" sz="1800" b="1" dirty="0"/>
          </a:p>
          <a:p>
            <a:pPr algn="just">
              <a:lnSpc>
                <a:spcPct val="80000"/>
              </a:lnSpc>
            </a:pPr>
            <a:r>
              <a:rPr lang="en-US" sz="2000" b="1" dirty="0"/>
              <a:t>Elements of a Contract?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Offer: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Expression of a present intention to create a binding agreement.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Acceptance: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Agreement with offer by any manner reasonable under the circumstances; must mirror the offer.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Consideration: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Generally, courts will only enforce a contract if both sides are getting something.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What each side gives the other is called consideration.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Legal </a:t>
            </a:r>
            <a:r>
              <a:rPr lang="en-US" sz="1800" dirty="0"/>
              <a:t>“detriment” to both sides that is the reason for the agreement.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4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4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4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153400" cy="4876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b="1" dirty="0"/>
              <a:t>Terms of the Contract?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Common Law: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Agreement between the parties must supply the details sufficient to allow enforcement.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 terms to which parties agreed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Terms implied by law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Warranties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Express warranties (promise,  commitment, undertaking, agreement)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Disclaimer of warranties (A disclaimer is generally any statement intended to specify or delimit the scope of rights and obligations that may be exercised and enforced by parties in a legally recognized relationship) </a:t>
            </a:r>
          </a:p>
          <a:p>
            <a:pPr lvl="3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153400" cy="4876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b="1" dirty="0"/>
              <a:t>Computer Contracts: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Computer contracts present special problems due to unique nature of computer technology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Intangible Property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Intellectual Property Rights / Laws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Failure of Systems - not meeting customer requirements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Failure of Systems - not coping with organizational growth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Threat?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Damages claimed by the customer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A mistake in the choice of equipment or software coupled with a poor contract can be disastrous for a purchasing company.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The company making the acquisition will need to decide: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How the contract can protect it if the equipment or software fails to perform as it should?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How it should be maintained and how its staff should be trained?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/>
              <a:t>What to do if the software or hardware infringes a third party’s copyright or patent?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1534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Computer Contracts</a:t>
            </a:r>
            <a:r>
              <a:rPr lang="en-US" sz="3600" b="1" dirty="0"/>
              <a:t> </a:t>
            </a:r>
            <a:r>
              <a:rPr lang="en-US" sz="1600" b="1" dirty="0"/>
              <a:t>(Contd.)</a:t>
            </a:r>
            <a:r>
              <a:rPr lang="en-US" sz="3600" b="1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Sample Case: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Ministry of Information vs. Faujisoft (2001)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Rs 1.1 million project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MIS, 4-modules (Personnel, Inventory, Accounts, News Archiving)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No formal requirements / specifications were provided by the Ministry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Faujisoft itself studied and proposed a system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Contract was developed by Faujisoft and the same got approved without consultation of the Ministry of Law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Faujisoft got money in advance (initial stages)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Rs 0.550 million bank guarantee was there (6-months validity)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Oracle 8 was purchased (licensed) from Ora-Tech, 2 DBA’s trained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Software delivered was full of bugs, not meeting user requirements and thus could not get implemented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As per contract / terms &amp; conditions, nothing could be claimed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Poor Contract -&gt; how much loss of public money?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153400" cy="4876800"/>
          </a:xfrm>
        </p:spPr>
        <p:txBody>
          <a:bodyPr/>
          <a:lstStyle/>
          <a:p>
            <a:pPr algn="just"/>
            <a:r>
              <a:rPr lang="en-US" sz="2800" b="1" dirty="0"/>
              <a:t>Computer Contracts</a:t>
            </a:r>
            <a:r>
              <a:rPr lang="en-US" sz="3600" b="1" dirty="0"/>
              <a:t> </a:t>
            </a:r>
            <a:r>
              <a:rPr lang="en-US" sz="1600" b="1" dirty="0"/>
              <a:t>(Contd.)</a:t>
            </a:r>
            <a:r>
              <a:rPr lang="en-US" sz="3600" b="1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Contract Assessment: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What if the software contains bugs?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What if the computer / software goes down in the middle of the wages run?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What if the client copies the programs and distributes the copies?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What if the program run too slowly to be of any practical use?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What if the computer becomes obsolete and the manufacturer washes his hands of it?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Computer Contracts</a:t>
            </a:r>
            <a:r>
              <a:rPr lang="en-US" sz="3600" b="1" dirty="0"/>
              <a:t> </a:t>
            </a:r>
            <a:r>
              <a:rPr lang="en-US" sz="1600" b="1" dirty="0"/>
              <a:t>(Contd.)</a:t>
            </a:r>
            <a:r>
              <a:rPr lang="en-US" sz="3600" b="1" dirty="0"/>
              <a:t>:</a:t>
            </a:r>
          </a:p>
          <a:p>
            <a:pPr marL="800100" lvl="1" indent="-342900" algn="just"/>
            <a:r>
              <a:rPr lang="en-US" sz="2000" dirty="0"/>
              <a:t>General Terms and Conditions of a Contract: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Scope / Requirements Specification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Contract Management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Price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Payment Conditions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Delivery and Acceptance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Intellectual Property Rights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Information, Facilities and Materials to be Provided by the Client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Conditions relating to Staff</a:t>
            </a:r>
          </a:p>
          <a:p>
            <a:pPr marL="1371600" lvl="2" indent="-457200" algn="just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Change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Computer Contracts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algn="just"/>
            <a:r>
              <a:rPr lang="en-US" sz="2800" b="1" dirty="0"/>
              <a:t>Computer Contracts</a:t>
            </a:r>
            <a:r>
              <a:rPr lang="en-US" sz="3600" b="1" dirty="0"/>
              <a:t> </a:t>
            </a:r>
            <a:r>
              <a:rPr lang="en-US" sz="1600" b="1" dirty="0"/>
              <a:t>(Contd.)</a:t>
            </a:r>
            <a:r>
              <a:rPr lang="en-US" sz="3600" b="1" dirty="0"/>
              <a:t>:</a:t>
            </a:r>
          </a:p>
          <a:p>
            <a:pPr marL="800100" lvl="1" indent="-342900" algn="just"/>
            <a:r>
              <a:rPr lang="en-US" sz="2000" dirty="0"/>
              <a:t>General Terms and Conditions of a Contract:</a:t>
            </a:r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Warranty</a:t>
            </a:r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Liability for Loss or Damage</a:t>
            </a:r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Confidentiality</a:t>
            </a:r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Indemnity (</a:t>
            </a:r>
            <a:r>
              <a:rPr lang="en-US" dirty="0"/>
              <a:t>security or protection against a loss or other financial burden)</a:t>
            </a:r>
            <a:endParaRPr lang="en-US" sz="2000" dirty="0"/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Termination</a:t>
            </a:r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Force Majeure (</a:t>
            </a:r>
            <a:r>
              <a:rPr lang="en-US" dirty="0"/>
              <a:t>unforeseeable circumstances that prevent someone from fulfilling a contract)</a:t>
            </a:r>
            <a:endParaRPr lang="en-US" sz="2000" dirty="0"/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Notices</a:t>
            </a:r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Arbitration (</a:t>
            </a:r>
            <a:r>
              <a:rPr lang="en-US" dirty="0"/>
              <a:t>dispute resolution)</a:t>
            </a:r>
            <a:endParaRPr lang="en-US" sz="2000" dirty="0"/>
          </a:p>
          <a:p>
            <a:pPr marL="1428750" lvl="2" indent="-457200" algn="just">
              <a:buSzPct val="100000"/>
              <a:buFont typeface="Wingdings" pitchFamily="2" charset="2"/>
              <a:buAutoNum type="arabicPeriod" startAt="10"/>
            </a:pPr>
            <a:r>
              <a:rPr lang="en-US" sz="2000" dirty="0"/>
              <a:t>Applicable Law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BB5CBC-4758-4F17-97F6-55920FA5C7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25219</TotalTime>
  <Words>2358</Words>
  <Application>Microsoft Office PowerPoint</Application>
  <PresentationFormat>On-screen Show (4:3)</PresentationFormat>
  <Paragraphs>213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Century Schoolbook</vt:lpstr>
      <vt:lpstr>Times New Roman</vt:lpstr>
      <vt:lpstr>Wingdings</vt:lpstr>
      <vt:lpstr>Wingdings 2</vt:lpstr>
      <vt:lpstr>Oriel</vt:lpstr>
      <vt:lpstr>Professional Issues in Information Technology</vt:lpstr>
      <vt:lpstr>Computer Contracts</vt:lpstr>
      <vt:lpstr>Computer Contracts</vt:lpstr>
      <vt:lpstr>Computer Contracts</vt:lpstr>
      <vt:lpstr>Computer Contracts</vt:lpstr>
      <vt:lpstr>Computer Contracts</vt:lpstr>
      <vt:lpstr>Computer Contracts</vt:lpstr>
      <vt:lpstr>Computer Contracts</vt:lpstr>
      <vt:lpstr>Computer Contracts</vt:lpstr>
      <vt:lpstr>PowerPoint Presentation</vt:lpstr>
      <vt:lpstr>Software Contracts</vt:lpstr>
      <vt:lpstr>Structure of the Contract: The introductory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Clause section</vt:lpstr>
      <vt:lpstr>Structure of the Contract: The Authority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Issues in Information Technology</dc:title>
  <dc:creator>admin</dc:creator>
  <cp:lastModifiedBy>Dr. Aftab Ahmad</cp:lastModifiedBy>
  <cp:revision>166</cp:revision>
  <cp:lastPrinted>2019-02-22T09:04:18Z</cp:lastPrinted>
  <dcterms:created xsi:type="dcterms:W3CDTF">2019-01-17T05:58:57Z</dcterms:created>
  <dcterms:modified xsi:type="dcterms:W3CDTF">2021-05-24T09:16:36Z</dcterms:modified>
</cp:coreProperties>
</file>