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7" r:id="rId3"/>
    <p:sldId id="281" r:id="rId4"/>
    <p:sldId id="267" r:id="rId5"/>
    <p:sldId id="268" r:id="rId6"/>
    <p:sldId id="269" r:id="rId7"/>
    <p:sldId id="270" r:id="rId8"/>
    <p:sldId id="271" r:id="rId9"/>
    <p:sldId id="272" r:id="rId10"/>
    <p:sldId id="273" r:id="rId11"/>
    <p:sldId id="282" r:id="rId12"/>
    <p:sldId id="274" r:id="rId13"/>
    <p:sldId id="275" r:id="rId14"/>
    <p:sldId id="283" r:id="rId15"/>
    <p:sldId id="276" r:id="rId16"/>
    <p:sldId id="284" r:id="rId17"/>
    <p:sldId id="277" r:id="rId18"/>
    <p:sldId id="278" r:id="rId19"/>
    <p:sldId id="279" r:id="rId20"/>
    <p:sldId id="286" r:id="rId21"/>
    <p:sldId id="28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AAAE8-AD98-4396-BC8F-5DCA25ADCED6}" type="datetimeFigureOut">
              <a:rPr lang="en-IN" smtClean="0"/>
              <a:t>17-05-2021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41C6C-2B2A-4F92-874F-CE1D50989E48}" type="slidenum">
              <a:rPr lang="en-IN" smtClean="0"/>
              <a:t>‹#›</a:t>
            </a:fld>
            <a:endParaRPr lang="en-IN"/>
          </a:p>
        </p:txBody>
      </p:sp>
    </p:spTree>
    <p:extLst>
      <p:ext uri="{BB962C8B-B14F-4D97-AF65-F5344CB8AC3E}">
        <p14:creationId xmlns:p14="http://schemas.microsoft.com/office/powerpoint/2010/main" val="172989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effectLst/>
                <a:latin typeface="+mn-lt"/>
                <a:ea typeface="+mn-ea"/>
                <a:cs typeface="+mn-cs"/>
              </a:rPr>
              <a:t>Bespoke</a:t>
            </a:r>
            <a:r>
              <a:rPr lang="en-US" sz="1200" b="0" i="0" kern="1200" dirty="0">
                <a:solidFill>
                  <a:schemeClr val="tx1"/>
                </a:solidFill>
                <a:effectLst/>
                <a:latin typeface="+mn-lt"/>
                <a:ea typeface="+mn-ea"/>
                <a:cs typeface="+mn-cs"/>
              </a:rPr>
              <a:t>. The term "</a:t>
            </a:r>
            <a:r>
              <a:rPr lang="en-US" sz="1200" b="1" i="0" kern="1200" dirty="0">
                <a:solidFill>
                  <a:schemeClr val="tx1"/>
                </a:solidFill>
                <a:effectLst/>
                <a:latin typeface="+mn-lt"/>
                <a:ea typeface="+mn-ea"/>
                <a:cs typeface="+mn-cs"/>
              </a:rPr>
              <a:t>bespoke</a:t>
            </a:r>
            <a:r>
              <a:rPr lang="en-US" sz="1200" b="0" i="0" kern="1200" dirty="0">
                <a:solidFill>
                  <a:schemeClr val="tx1"/>
                </a:solidFill>
                <a:effectLst/>
                <a:latin typeface="+mn-lt"/>
                <a:ea typeface="+mn-ea"/>
                <a:cs typeface="+mn-cs"/>
              </a:rPr>
              <a:t>" comes from England where it originally referred to custom or tailor-made clothing. In recent years, however, the term has been applied to information technology (IT), and refers to custom services or products. For example, </a:t>
            </a:r>
            <a:r>
              <a:rPr lang="en-US" sz="1200" b="1" i="0" kern="1200" dirty="0">
                <a:solidFill>
                  <a:schemeClr val="tx1"/>
                </a:solidFill>
                <a:effectLst/>
                <a:latin typeface="+mn-lt"/>
                <a:ea typeface="+mn-ea"/>
                <a:cs typeface="+mn-cs"/>
              </a:rPr>
              <a:t>bespoke</a:t>
            </a:r>
            <a:r>
              <a:rPr lang="en-US" sz="1200" b="0" i="0" kern="1200" dirty="0">
                <a:solidFill>
                  <a:schemeClr val="tx1"/>
                </a:solidFill>
                <a:effectLst/>
                <a:latin typeface="+mn-lt"/>
                <a:ea typeface="+mn-ea"/>
                <a:cs typeface="+mn-cs"/>
              </a:rPr>
              <a:t> software is software customized for a specific purpose.</a:t>
            </a:r>
          </a:p>
          <a:p>
            <a:r>
              <a:rPr lang="en-US" sz="1200" b="1" i="0" kern="1200" dirty="0">
                <a:solidFill>
                  <a:schemeClr val="tx1"/>
                </a:solidFill>
                <a:effectLst/>
                <a:latin typeface="+mn-lt"/>
                <a:ea typeface="+mn-ea"/>
                <a:cs typeface="+mn-cs"/>
              </a:rPr>
              <a:t>Bespoke software</a:t>
            </a:r>
            <a:r>
              <a:rPr lang="en-US" sz="1200" b="0" i="0" kern="1200" dirty="0">
                <a:solidFill>
                  <a:schemeClr val="tx1"/>
                </a:solidFill>
                <a:effectLst/>
                <a:latin typeface="+mn-lt"/>
                <a:ea typeface="+mn-ea"/>
                <a:cs typeface="+mn-cs"/>
              </a:rPr>
              <a:t> development is an approach, in which applications or other solutions are developed specifically for </a:t>
            </a:r>
            <a:r>
              <a:rPr lang="en-US" sz="1200" b="1" i="0" kern="1200" dirty="0">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customer needs. Unlike off-</a:t>
            </a:r>
            <a:r>
              <a:rPr lang="en-US" sz="1200" b="1" i="0" kern="1200" dirty="0">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-shelf products, these applications aren't for </a:t>
            </a:r>
            <a:r>
              <a:rPr lang="en-US" sz="1200" b="1" i="0" kern="1200" dirty="0">
                <a:solidFill>
                  <a:schemeClr val="tx1"/>
                </a:solidFill>
                <a:effectLst/>
                <a:latin typeface="+mn-lt"/>
                <a:ea typeface="+mn-ea"/>
                <a:cs typeface="+mn-cs"/>
              </a:rPr>
              <a:t>the</a:t>
            </a:r>
            <a:r>
              <a:rPr lang="en-US" sz="1200" b="0" i="0" kern="1200" dirty="0">
                <a:solidFill>
                  <a:schemeClr val="tx1"/>
                </a:solidFill>
                <a:effectLst/>
                <a:latin typeface="+mn-lt"/>
                <a:ea typeface="+mn-ea"/>
                <a:cs typeface="+mn-cs"/>
              </a:rPr>
              <a:t> wide audience</a:t>
            </a:r>
            <a:endParaRPr lang="en-US" dirty="0"/>
          </a:p>
        </p:txBody>
      </p:sp>
      <p:sp>
        <p:nvSpPr>
          <p:cNvPr id="4" name="Slide Number Placeholder 3"/>
          <p:cNvSpPr>
            <a:spLocks noGrp="1"/>
          </p:cNvSpPr>
          <p:nvPr>
            <p:ph type="sldNum" sz="quarter" idx="10"/>
          </p:nvPr>
        </p:nvSpPr>
        <p:spPr/>
        <p:txBody>
          <a:bodyPr/>
          <a:lstStyle/>
          <a:p>
            <a:pPr>
              <a:defRPr/>
            </a:pPr>
            <a:fld id="{2F10938F-57F5-4B07-AE3D-AAA8BE9C3C48}" type="slidenum">
              <a:rPr lang="en-US" smtClean="0"/>
              <a:pPr>
                <a:defRPr/>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F10938F-57F5-4B07-AE3D-AAA8BE9C3C48}" type="slidenum">
              <a:rPr lang="en-US" smtClean="0"/>
              <a:pPr>
                <a:defRPr/>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professional liability insurance</a:t>
            </a:r>
            <a:r>
              <a:rPr lang="en-US" sz="1200" b="0" i="0" kern="1200" dirty="0">
                <a:solidFill>
                  <a:schemeClr val="tx1"/>
                </a:solidFill>
                <a:effectLst/>
                <a:latin typeface="+mn-lt"/>
                <a:ea typeface="+mn-ea"/>
                <a:cs typeface="+mn-cs"/>
              </a:rPr>
              <a:t> may be called "errors and omissions" </a:t>
            </a:r>
            <a:r>
              <a:rPr lang="en-US" sz="1200" b="1" i="0" kern="1200" dirty="0">
                <a:solidFill>
                  <a:schemeClr val="tx1"/>
                </a:solidFill>
                <a:effectLst/>
                <a:latin typeface="+mn-lt"/>
                <a:ea typeface="+mn-ea"/>
                <a:cs typeface="+mn-cs"/>
              </a:rPr>
              <a:t>liability</a:t>
            </a:r>
            <a:r>
              <a:rPr lang="en-US" sz="1200" b="0" i="0" kern="1200" dirty="0">
                <a:solidFill>
                  <a:schemeClr val="tx1"/>
                </a:solidFill>
                <a:effectLst/>
                <a:latin typeface="+mn-lt"/>
                <a:ea typeface="+mn-ea"/>
                <a:cs typeface="+mn-cs"/>
              </a:rPr>
              <a:t>.</a:t>
            </a:r>
            <a:endParaRPr lang="en-PK" dirty="0"/>
          </a:p>
        </p:txBody>
      </p:sp>
      <p:sp>
        <p:nvSpPr>
          <p:cNvPr id="4" name="Slide Number Placeholder 3"/>
          <p:cNvSpPr>
            <a:spLocks noGrp="1"/>
          </p:cNvSpPr>
          <p:nvPr>
            <p:ph type="sldNum" sz="quarter" idx="10"/>
          </p:nvPr>
        </p:nvSpPr>
        <p:spPr/>
        <p:txBody>
          <a:bodyPr/>
          <a:lstStyle/>
          <a:p>
            <a:fld id="{59BF1557-B1A5-4BA0-BF74-97BE1F803E17}" type="slidenum">
              <a:rPr lang="en-US" smtClean="0"/>
              <a:t>13</a:t>
            </a:fld>
            <a:endParaRPr lang="en-US" dirty="0"/>
          </a:p>
        </p:txBody>
      </p:sp>
    </p:spTree>
    <p:extLst>
      <p:ext uri="{BB962C8B-B14F-4D97-AF65-F5344CB8AC3E}">
        <p14:creationId xmlns:p14="http://schemas.microsoft.com/office/powerpoint/2010/main" val="372930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F10938F-57F5-4B07-AE3D-AAA8BE9C3C48}" type="slidenum">
              <a:rPr lang="en-US" smtClean="0"/>
              <a:pPr>
                <a:defRPr/>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F10938F-57F5-4B07-AE3D-AAA8BE9C3C48}" type="slidenum">
              <a:rPr lang="en-US" smtClean="0"/>
              <a:pPr>
                <a:defRPr/>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Product liability insurance</a:t>
            </a:r>
            <a:r>
              <a:rPr lang="en-US" sz="1200" b="0" i="0" kern="1200" dirty="0">
                <a:solidFill>
                  <a:schemeClr val="tx1"/>
                </a:solidFill>
                <a:effectLst/>
                <a:latin typeface="+mn-lt"/>
                <a:ea typeface="+mn-ea"/>
                <a:cs typeface="+mn-cs"/>
              </a:rPr>
              <a:t> protects against claims of personal injury or property damage caused by</a:t>
            </a:r>
            <a:r>
              <a:rPr lang="en-US" sz="1200" b="1" i="0" kern="1200" dirty="0">
                <a:solidFill>
                  <a:schemeClr val="tx1"/>
                </a:solidFill>
                <a:effectLst/>
                <a:latin typeface="+mn-lt"/>
                <a:ea typeface="+mn-ea"/>
                <a:cs typeface="+mn-cs"/>
              </a:rPr>
              <a:t>products</a:t>
            </a:r>
            <a:r>
              <a:rPr lang="en-US" sz="1200" b="0" i="0" kern="1200" dirty="0">
                <a:solidFill>
                  <a:schemeClr val="tx1"/>
                </a:solidFill>
                <a:effectLst/>
                <a:latin typeface="+mn-lt"/>
                <a:ea typeface="+mn-ea"/>
                <a:cs typeface="+mn-cs"/>
              </a:rPr>
              <a:t> sold or supplied through your business. It is designed to help protect your business by ensuring that if this happens, you don't have to pay any legal or court costs.</a:t>
            </a:r>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Unfair Contract Terms Act 1977</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UCTA</a:t>
            </a:r>
            <a:r>
              <a:rPr lang="en-US" sz="1200" b="0" i="0" kern="1200" dirty="0">
                <a:solidFill>
                  <a:schemeClr val="tx1"/>
                </a:solidFill>
                <a:effectLst/>
                <a:latin typeface="+mn-lt"/>
                <a:ea typeface="+mn-ea"/>
                <a:cs typeface="+mn-cs"/>
              </a:rPr>
              <a:t>) A statute which imposes limits on the extent to which liability for breach of </a:t>
            </a:r>
            <a:r>
              <a:rPr lang="en-US" sz="1200" b="1" i="0" kern="1200" dirty="0">
                <a:solidFill>
                  <a:schemeClr val="tx1"/>
                </a:solidFill>
                <a:effectLst/>
                <a:latin typeface="+mn-lt"/>
                <a:ea typeface="+mn-ea"/>
                <a:cs typeface="+mn-cs"/>
              </a:rPr>
              <a:t>contract</a:t>
            </a:r>
            <a:r>
              <a:rPr lang="en-US" sz="1200" b="0" i="0" kern="1200" dirty="0">
                <a:solidFill>
                  <a:schemeClr val="tx1"/>
                </a:solidFill>
                <a:effectLst/>
                <a:latin typeface="+mn-lt"/>
                <a:ea typeface="+mn-ea"/>
                <a:cs typeface="+mn-cs"/>
              </a:rPr>
              <a:t>, negligence or other breaches of duty can be avoided by means of </a:t>
            </a:r>
            <a:r>
              <a:rPr lang="en-US" sz="1200" b="1" i="0" kern="1200" dirty="0">
                <a:solidFill>
                  <a:schemeClr val="tx1"/>
                </a:solidFill>
                <a:effectLst/>
                <a:latin typeface="+mn-lt"/>
                <a:ea typeface="+mn-ea"/>
                <a:cs typeface="+mn-cs"/>
              </a:rPr>
              <a:t>contractual provisions</a:t>
            </a:r>
            <a:r>
              <a:rPr lang="en-US" sz="1200" b="0" i="0" kern="1200" dirty="0">
                <a:solidFill>
                  <a:schemeClr val="tx1"/>
                </a:solidFill>
                <a:effectLst/>
                <a:latin typeface="+mn-lt"/>
                <a:ea typeface="+mn-ea"/>
                <a:cs typeface="+mn-cs"/>
              </a:rPr>
              <a:t> such as exclusion </a:t>
            </a:r>
            <a:r>
              <a:rPr lang="en-US" sz="1200" b="1" i="0" kern="1200" dirty="0">
                <a:solidFill>
                  <a:schemeClr val="tx1"/>
                </a:solidFill>
                <a:effectLst/>
                <a:latin typeface="+mn-lt"/>
                <a:ea typeface="+mn-ea"/>
                <a:cs typeface="+mn-cs"/>
              </a:rPr>
              <a:t>clauses</a:t>
            </a:r>
            <a:endParaRPr lang="en-GB" sz="1100" dirty="0">
              <a:latin typeface="Arial" charset="0"/>
              <a:cs typeface="Arial" charset="0"/>
            </a:endParaRPr>
          </a:p>
          <a:p>
            <a:r>
              <a:rPr lang="en-GB" sz="1100" dirty="0">
                <a:latin typeface="Arial" charset="0"/>
                <a:cs typeface="Arial" charset="0"/>
              </a:rPr>
              <a:t>An organization that undertakes to develop safety-related software without employing staff who are familiar with the appropriate development techniques is likely to be in breach of the </a:t>
            </a:r>
            <a:r>
              <a:rPr lang="en-GB" sz="1100" b="1" dirty="0">
                <a:latin typeface="Arial" charset="0"/>
                <a:cs typeface="Arial" charset="0"/>
              </a:rPr>
              <a:t>Health and Safety at Work Act</a:t>
            </a:r>
            <a:r>
              <a:rPr lang="en-GB" sz="1100" dirty="0">
                <a:latin typeface="Arial" charset="0"/>
                <a:cs typeface="Arial" charset="0"/>
              </a:rPr>
              <a:t> and it is a crime</a:t>
            </a:r>
            <a:endParaRPr lang="en-GB"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19</a:t>
            </a:fld>
            <a:endParaRPr lang="en-US" dirty="0"/>
          </a:p>
        </p:txBody>
      </p:sp>
    </p:spTree>
    <p:extLst>
      <p:ext uri="{BB962C8B-B14F-4D97-AF65-F5344CB8AC3E}">
        <p14:creationId xmlns:p14="http://schemas.microsoft.com/office/powerpoint/2010/main" val="2366109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Unfair Contract Terms Act 1977</a:t>
            </a:r>
            <a:r>
              <a:rPr lang="en-US" sz="1200" b="0" i="0" kern="1200" dirty="0">
                <a:solidFill>
                  <a:schemeClr val="tx1"/>
                </a:solidFill>
                <a:effectLst/>
                <a:latin typeface="+mn-lt"/>
                <a:ea typeface="+mn-ea"/>
                <a:cs typeface="+mn-cs"/>
              </a:rPr>
              <a:t> (c 50) is an </a:t>
            </a:r>
            <a:r>
              <a:rPr lang="en-US" sz="1200" b="1" i="0" kern="1200" dirty="0">
                <a:solidFill>
                  <a:schemeClr val="tx1"/>
                </a:solidFill>
                <a:effectLst/>
                <a:latin typeface="+mn-lt"/>
                <a:ea typeface="+mn-ea"/>
                <a:cs typeface="+mn-cs"/>
              </a:rPr>
              <a:t>Act</a:t>
            </a:r>
            <a:r>
              <a:rPr lang="en-US" sz="1200" b="0" i="0" kern="1200" dirty="0">
                <a:solidFill>
                  <a:schemeClr val="tx1"/>
                </a:solidFill>
                <a:effectLst/>
                <a:latin typeface="+mn-lt"/>
                <a:ea typeface="+mn-ea"/>
                <a:cs typeface="+mn-cs"/>
              </a:rPr>
              <a:t> of Parliament of the United Kingdom which regulates </a:t>
            </a:r>
            <a:r>
              <a:rPr lang="en-US" sz="1200" b="1" i="0" kern="1200" dirty="0">
                <a:solidFill>
                  <a:schemeClr val="tx1"/>
                </a:solidFill>
                <a:effectLst/>
                <a:latin typeface="+mn-lt"/>
                <a:ea typeface="+mn-ea"/>
                <a:cs typeface="+mn-cs"/>
              </a:rPr>
              <a:t>contracts</a:t>
            </a:r>
            <a:r>
              <a:rPr lang="en-US" sz="1200" b="0" i="0" kern="1200" dirty="0">
                <a:solidFill>
                  <a:schemeClr val="tx1"/>
                </a:solidFill>
                <a:effectLst/>
                <a:latin typeface="+mn-lt"/>
                <a:ea typeface="+mn-ea"/>
                <a:cs typeface="+mn-cs"/>
              </a:rPr>
              <a:t> by restricting the operation and legality of some </a:t>
            </a:r>
            <a:r>
              <a:rPr lang="en-US" sz="1200" b="1" i="0" kern="1200" dirty="0">
                <a:solidFill>
                  <a:schemeClr val="tx1"/>
                </a:solidFill>
                <a:effectLst/>
                <a:latin typeface="+mn-lt"/>
                <a:ea typeface="+mn-ea"/>
                <a:cs typeface="+mn-cs"/>
              </a:rPr>
              <a:t>contract terms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Unfair Contract Terms Act 1977</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UCTA</a:t>
            </a:r>
            <a:r>
              <a:rPr lang="en-US" sz="1200" b="0" i="0" kern="1200" dirty="0">
                <a:solidFill>
                  <a:schemeClr val="tx1"/>
                </a:solidFill>
                <a:effectLst/>
                <a:latin typeface="+mn-lt"/>
                <a:ea typeface="+mn-ea"/>
                <a:cs typeface="+mn-cs"/>
              </a:rPr>
              <a:t>) A statute which imposes limits on the extent to which liability for breach of </a:t>
            </a:r>
            <a:r>
              <a:rPr lang="en-US" sz="1200" b="1" i="0" kern="1200" dirty="0">
                <a:solidFill>
                  <a:schemeClr val="tx1"/>
                </a:solidFill>
                <a:effectLst/>
                <a:latin typeface="+mn-lt"/>
                <a:ea typeface="+mn-ea"/>
                <a:cs typeface="+mn-cs"/>
              </a:rPr>
              <a:t>contract</a:t>
            </a:r>
            <a:r>
              <a:rPr lang="en-US" sz="1200" b="0" i="0" kern="1200" dirty="0">
                <a:solidFill>
                  <a:schemeClr val="tx1"/>
                </a:solidFill>
                <a:effectLst/>
                <a:latin typeface="+mn-lt"/>
                <a:ea typeface="+mn-ea"/>
                <a:cs typeface="+mn-cs"/>
              </a:rPr>
              <a:t>, negligence or other breaches of duty can be avoided by means of </a:t>
            </a:r>
            <a:r>
              <a:rPr lang="en-US" sz="1200" b="1" i="0" kern="1200" dirty="0">
                <a:solidFill>
                  <a:schemeClr val="tx1"/>
                </a:solidFill>
                <a:effectLst/>
                <a:latin typeface="+mn-lt"/>
                <a:ea typeface="+mn-ea"/>
                <a:cs typeface="+mn-cs"/>
              </a:rPr>
              <a:t>contractual provisions</a:t>
            </a:r>
            <a:r>
              <a:rPr lang="en-US" sz="1200" b="0" i="0" kern="1200" dirty="0">
                <a:solidFill>
                  <a:schemeClr val="tx1"/>
                </a:solidFill>
                <a:effectLst/>
                <a:latin typeface="+mn-lt"/>
                <a:ea typeface="+mn-ea"/>
                <a:cs typeface="+mn-cs"/>
              </a:rPr>
              <a:t> such as exclusion </a:t>
            </a:r>
            <a:r>
              <a:rPr lang="en-US" sz="1200" b="1" i="0" kern="1200" dirty="0">
                <a:solidFill>
                  <a:schemeClr val="tx1"/>
                </a:solidFill>
                <a:effectLst/>
                <a:latin typeface="+mn-lt"/>
                <a:ea typeface="+mn-ea"/>
                <a:cs typeface="+mn-cs"/>
              </a:rPr>
              <a:t>clauses</a:t>
            </a:r>
            <a:endParaRPr lang="en-GB" sz="1100" dirty="0">
              <a:latin typeface="Arial" charset="0"/>
              <a:cs typeface="Arial" charset="0"/>
            </a:endParaRPr>
          </a:p>
          <a:p>
            <a:r>
              <a:rPr lang="en-GB" sz="1100" dirty="0">
                <a:latin typeface="Arial" charset="0"/>
                <a:cs typeface="Arial" charset="0"/>
              </a:rPr>
              <a:t>An organization that undertakes to develop safety-related software without employing staff who are familiar with the appropriate development techniques is likely to be in breach of the </a:t>
            </a:r>
            <a:r>
              <a:rPr lang="en-GB" sz="1100" b="1" dirty="0">
                <a:latin typeface="Arial" charset="0"/>
                <a:cs typeface="Arial" charset="0"/>
              </a:rPr>
              <a:t>Health and Safety at Work Act</a:t>
            </a:r>
            <a:r>
              <a:rPr lang="en-GB" sz="1100" dirty="0">
                <a:latin typeface="Arial" charset="0"/>
                <a:cs typeface="Arial" charset="0"/>
              </a:rPr>
              <a:t> and it is a crime</a:t>
            </a:r>
            <a:endParaRPr lang="en-GB" dirty="0"/>
          </a:p>
        </p:txBody>
      </p:sp>
      <p:sp>
        <p:nvSpPr>
          <p:cNvPr id="4" name="Slide Number Placeholder 3"/>
          <p:cNvSpPr>
            <a:spLocks noGrp="1"/>
          </p:cNvSpPr>
          <p:nvPr>
            <p:ph type="sldNum" sz="quarter" idx="10"/>
          </p:nvPr>
        </p:nvSpPr>
        <p:spPr/>
        <p:txBody>
          <a:bodyPr/>
          <a:lstStyle/>
          <a:p>
            <a:pPr>
              <a:defRPr/>
            </a:pPr>
            <a:fld id="{E37126C2-31D7-49AF-B4BF-3CC64A43F332}" type="slidenum">
              <a:rPr lang="en-US" smtClean="0"/>
              <a:pPr>
                <a:defRPr/>
              </a:pPr>
              <a:t>20</a:t>
            </a:fld>
            <a:endParaRPr lang="en-US" dirty="0"/>
          </a:p>
        </p:txBody>
      </p:sp>
    </p:spTree>
    <p:extLst>
      <p:ext uri="{BB962C8B-B14F-4D97-AF65-F5344CB8AC3E}">
        <p14:creationId xmlns:p14="http://schemas.microsoft.com/office/powerpoint/2010/main" val="254755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biggest </a:t>
            </a:r>
            <a:r>
              <a:rPr lang="en-US" sz="1200" b="1" i="0" kern="1200" dirty="0">
                <a:solidFill>
                  <a:schemeClr val="tx1"/>
                </a:solidFill>
                <a:effectLst/>
                <a:latin typeface="+mn-lt"/>
                <a:ea typeface="+mn-ea"/>
                <a:cs typeface="+mn-cs"/>
              </a:rPr>
              <a:t>difference between colocation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web hosting</a:t>
            </a:r>
            <a:r>
              <a:rPr lang="en-US" sz="1200" b="0" i="0" kern="1200" dirty="0">
                <a:solidFill>
                  <a:schemeClr val="tx1"/>
                </a:solidFill>
                <a:effectLst/>
                <a:latin typeface="+mn-lt"/>
                <a:ea typeface="+mn-ea"/>
                <a:cs typeface="+mn-cs"/>
              </a:rPr>
              <a:t> is control. ... While some types of </a:t>
            </a:r>
            <a:r>
              <a:rPr lang="en-US" sz="1200" b="1" i="0" kern="1200" dirty="0">
                <a:solidFill>
                  <a:schemeClr val="tx1"/>
                </a:solidFill>
                <a:effectLst/>
                <a:latin typeface="+mn-lt"/>
                <a:ea typeface="+mn-ea"/>
                <a:cs typeface="+mn-cs"/>
              </a:rPr>
              <a:t>web hosting</a:t>
            </a:r>
            <a:r>
              <a:rPr lang="en-US" sz="1200" b="0" i="0" kern="1200" dirty="0">
                <a:solidFill>
                  <a:schemeClr val="tx1"/>
                </a:solidFill>
                <a:effectLst/>
                <a:latin typeface="+mn-lt"/>
                <a:ea typeface="+mn-ea"/>
                <a:cs typeface="+mn-cs"/>
              </a:rPr>
              <a:t>, such as dedicated and managed </a:t>
            </a:r>
            <a:r>
              <a:rPr lang="en-US" sz="1200" b="1" i="0" kern="1200" dirty="0">
                <a:solidFill>
                  <a:schemeClr val="tx1"/>
                </a:solidFill>
                <a:effectLst/>
                <a:latin typeface="+mn-lt"/>
                <a:ea typeface="+mn-ea"/>
                <a:cs typeface="+mn-cs"/>
              </a:rPr>
              <a:t>hosting</a:t>
            </a:r>
            <a:r>
              <a:rPr lang="en-US" sz="1200" b="0" i="0" kern="1200" dirty="0">
                <a:solidFill>
                  <a:schemeClr val="tx1"/>
                </a:solidFill>
                <a:effectLst/>
                <a:latin typeface="+mn-lt"/>
                <a:ea typeface="+mn-ea"/>
                <a:cs typeface="+mn-cs"/>
              </a:rPr>
              <a:t>, offer a high level of administrative control over servers, you never own the equipment being used. With </a:t>
            </a:r>
            <a:r>
              <a:rPr lang="en-US" sz="1200" b="1" i="0" kern="1200" dirty="0">
                <a:solidFill>
                  <a:schemeClr val="tx1"/>
                </a:solidFill>
                <a:effectLst/>
                <a:latin typeface="+mn-lt"/>
                <a:ea typeface="+mn-ea"/>
                <a:cs typeface="+mn-cs"/>
              </a:rPr>
              <a:t>colocation</a:t>
            </a:r>
            <a:r>
              <a:rPr lang="en-US" sz="1200" b="0" i="0" kern="1200" dirty="0">
                <a:solidFill>
                  <a:schemeClr val="tx1"/>
                </a:solidFill>
                <a:effectLst/>
                <a:latin typeface="+mn-lt"/>
                <a:ea typeface="+mn-ea"/>
                <a:cs typeface="+mn-cs"/>
              </a:rPr>
              <a:t> you do. Think of </a:t>
            </a:r>
            <a:r>
              <a:rPr lang="en-US" sz="1200" b="1" i="0" kern="1200" dirty="0">
                <a:solidFill>
                  <a:schemeClr val="tx1"/>
                </a:solidFill>
                <a:effectLst/>
                <a:latin typeface="+mn-lt"/>
                <a:ea typeface="+mn-ea"/>
                <a:cs typeface="+mn-cs"/>
              </a:rPr>
              <a:t>colocation</a:t>
            </a:r>
            <a:r>
              <a:rPr lang="en-US" sz="1200" b="0" i="0" kern="1200" dirty="0">
                <a:solidFill>
                  <a:schemeClr val="tx1"/>
                </a:solidFill>
                <a:effectLst/>
                <a:latin typeface="+mn-lt"/>
                <a:ea typeface="+mn-ea"/>
                <a:cs typeface="+mn-cs"/>
              </a:rPr>
              <a:t> as renting office space.</a:t>
            </a:r>
            <a:endParaRPr lang="en-PK" dirty="0"/>
          </a:p>
        </p:txBody>
      </p:sp>
      <p:sp>
        <p:nvSpPr>
          <p:cNvPr id="4" name="Slide Number Placeholder 3"/>
          <p:cNvSpPr>
            <a:spLocks noGrp="1"/>
          </p:cNvSpPr>
          <p:nvPr>
            <p:ph type="sldNum" sz="quarter" idx="10"/>
          </p:nvPr>
        </p:nvSpPr>
        <p:spPr/>
        <p:txBody>
          <a:bodyPr/>
          <a:lstStyle/>
          <a:p>
            <a:fld id="{59BF1557-B1A5-4BA0-BF74-97BE1F803E17}" type="slidenum">
              <a:rPr lang="en-US" smtClean="0"/>
              <a:t>22</a:t>
            </a:fld>
            <a:endParaRPr lang="en-US" dirty="0"/>
          </a:p>
        </p:txBody>
      </p:sp>
    </p:spTree>
    <p:extLst>
      <p:ext uri="{BB962C8B-B14F-4D97-AF65-F5344CB8AC3E}">
        <p14:creationId xmlns:p14="http://schemas.microsoft.com/office/powerpoint/2010/main" val="335537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21A0-1366-4E35-AFA3-3F0E62C95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9EA79C-4F1F-464D-B23C-CC2F3F8E4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447401-96C7-45A2-B913-5F87553343A1}"/>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5" name="Footer Placeholder 4">
            <a:extLst>
              <a:ext uri="{FF2B5EF4-FFF2-40B4-BE49-F238E27FC236}">
                <a16:creationId xmlns:a16="http://schemas.microsoft.com/office/drawing/2014/main" id="{A5971DFD-50B4-45AF-A03C-FB8100F515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B33DB-221A-44D9-BE45-EFFD0ED53B3C}"/>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138258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61EE-B857-49A3-A898-7B0F83BE81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1F38EB-B287-4EDD-A6C2-CF2A5241E0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F89B3E-F87F-4E77-9105-9287C9FED666}"/>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5" name="Footer Placeholder 4">
            <a:extLst>
              <a:ext uri="{FF2B5EF4-FFF2-40B4-BE49-F238E27FC236}">
                <a16:creationId xmlns:a16="http://schemas.microsoft.com/office/drawing/2014/main" id="{9F9D3448-057C-46A8-B274-A7EB13B52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4D546-03CB-4110-8E87-6B16AC00DF72}"/>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180822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678FE-D67A-49AE-870A-9C9E3B976E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3F6AC-8C94-44A1-93EA-C152E57FF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5481E-F6E3-4EF4-A6D8-64C11CCC596C}"/>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5" name="Footer Placeholder 4">
            <a:extLst>
              <a:ext uri="{FF2B5EF4-FFF2-40B4-BE49-F238E27FC236}">
                <a16:creationId xmlns:a16="http://schemas.microsoft.com/office/drawing/2014/main" id="{0EDCB32C-B430-4244-9A22-4C36C2C21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4473E-37E5-44D3-BC87-CB412977EB73}"/>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155552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0695-5F33-4095-A5A1-37ACAB3846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AA0E91-C161-4E43-A9CF-A821BC4BE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7BE88-0226-4267-84FA-96FA8BFD4B72}"/>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5" name="Footer Placeholder 4">
            <a:extLst>
              <a:ext uri="{FF2B5EF4-FFF2-40B4-BE49-F238E27FC236}">
                <a16:creationId xmlns:a16="http://schemas.microsoft.com/office/drawing/2014/main" id="{55405F92-FAA2-45F7-92AF-6CA15829C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EF01D-F64D-4BCD-B39F-DE8D48E7BF65}"/>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229651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4029-FCE1-483A-B458-10BFAAEC1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8C15FE-0188-4972-BC65-34CF0B61E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FDBF8-1D26-4A79-8626-0CE5147CBDD7}"/>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5" name="Footer Placeholder 4">
            <a:extLst>
              <a:ext uri="{FF2B5EF4-FFF2-40B4-BE49-F238E27FC236}">
                <a16:creationId xmlns:a16="http://schemas.microsoft.com/office/drawing/2014/main" id="{2FC65B4E-8CCE-4F08-A222-9348182FD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892A2B-8B15-41F7-A42D-6CFC17B95C52}"/>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220977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1C1D-A7C6-4EEF-93FB-85FCA038CF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01D9DB-4428-49E6-ADAD-00BCB538B3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5F288F-F62D-49A4-990D-B5DD1C0748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394CFB-E156-4E6A-B272-D345964ECBE9}"/>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6" name="Footer Placeholder 5">
            <a:extLst>
              <a:ext uri="{FF2B5EF4-FFF2-40B4-BE49-F238E27FC236}">
                <a16:creationId xmlns:a16="http://schemas.microsoft.com/office/drawing/2014/main" id="{C973EE30-7513-49C4-8ECE-6BA3ED187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50CDEE-B983-4A30-A21B-85F9A8F949CD}"/>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225550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8B86-A197-4812-B54C-84E9476D1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40A946-747E-4616-8915-36B0DC1E8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0C2D1-04F9-4FDE-98DD-2E43FAA93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81D977-A53F-416B-B5E9-ADDE354DD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3E7BC4-CB89-4645-B09C-AC0CA1C20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7F5AC5-D414-492B-855F-9EDF822E44A8}"/>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8" name="Footer Placeholder 7">
            <a:extLst>
              <a:ext uri="{FF2B5EF4-FFF2-40B4-BE49-F238E27FC236}">
                <a16:creationId xmlns:a16="http://schemas.microsoft.com/office/drawing/2014/main" id="{2C4D12B9-ED26-48DD-A81F-1DAFE076F3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45331D-9701-4CCC-A537-4B781646C436}"/>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190073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8EEE-D971-4CC6-99CD-ABAD9A598A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A7985E-2902-471B-AEA0-1859A5B213A9}"/>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4" name="Footer Placeholder 3">
            <a:extLst>
              <a:ext uri="{FF2B5EF4-FFF2-40B4-BE49-F238E27FC236}">
                <a16:creationId xmlns:a16="http://schemas.microsoft.com/office/drawing/2014/main" id="{22015872-8E76-4211-8AE8-F96A313FC0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F9AA21-AE8C-4EB2-8B04-2AF158E72DE3}"/>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256789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54650-E20E-414D-9C62-C3331462870B}"/>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3" name="Footer Placeholder 2">
            <a:extLst>
              <a:ext uri="{FF2B5EF4-FFF2-40B4-BE49-F238E27FC236}">
                <a16:creationId xmlns:a16="http://schemas.microsoft.com/office/drawing/2014/main" id="{652293C9-1390-4388-9E5F-4916656E1C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897F9B-D4F5-455E-8399-9B4408F0F189}"/>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213035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87D7-AF16-42FB-8908-CACC68F2F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19A4AA-FF7C-4BD9-BF13-1D5C0026B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B75CF2-20D5-4C55-8F83-E811D97B2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7BF10-C498-4816-9FA0-D1BAEBDC06FB}"/>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6" name="Footer Placeholder 5">
            <a:extLst>
              <a:ext uri="{FF2B5EF4-FFF2-40B4-BE49-F238E27FC236}">
                <a16:creationId xmlns:a16="http://schemas.microsoft.com/office/drawing/2014/main" id="{E8C6CDD9-8645-4DEA-A346-E1719821C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82DBB-2CAC-4023-B4BA-D173FBAA1099}"/>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18006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E0AC-629E-4EFF-B8D2-E4DC858B1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A5BAD3-EAF9-4888-A6B5-F892B791C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AE6829-7689-49B6-B08D-8421F8481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ECF2F-624A-47DA-BBB0-622E21C5292C}"/>
              </a:ext>
            </a:extLst>
          </p:cNvPr>
          <p:cNvSpPr>
            <a:spLocks noGrp="1"/>
          </p:cNvSpPr>
          <p:nvPr>
            <p:ph type="dt" sz="half" idx="10"/>
          </p:nvPr>
        </p:nvSpPr>
        <p:spPr/>
        <p:txBody>
          <a:bodyPr/>
          <a:lstStyle/>
          <a:p>
            <a:fld id="{86B00118-BE8F-4E7B-AC51-8B30B9CAA881}" type="datetimeFigureOut">
              <a:rPr lang="en-IN" smtClean="0"/>
              <a:t>17-05-2021</a:t>
            </a:fld>
            <a:endParaRPr lang="en-IN"/>
          </a:p>
        </p:txBody>
      </p:sp>
      <p:sp>
        <p:nvSpPr>
          <p:cNvPr id="6" name="Footer Placeholder 5">
            <a:extLst>
              <a:ext uri="{FF2B5EF4-FFF2-40B4-BE49-F238E27FC236}">
                <a16:creationId xmlns:a16="http://schemas.microsoft.com/office/drawing/2014/main" id="{B6C24879-8D8E-466F-9C10-B6744E68C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A4FA8-1059-4001-BE54-55AC420272D1}"/>
              </a:ext>
            </a:extLst>
          </p:cNvPr>
          <p:cNvSpPr>
            <a:spLocks noGrp="1"/>
          </p:cNvSpPr>
          <p:nvPr>
            <p:ph type="sldNum" sz="quarter" idx="12"/>
          </p:nvPr>
        </p:nvSpPr>
        <p:spPr/>
        <p:txBody>
          <a:bodyPr/>
          <a:lstStyle/>
          <a:p>
            <a:fld id="{B92093E2-1AF8-488B-A20F-B5E93B281D05}" type="slidenum">
              <a:rPr lang="en-IN" smtClean="0"/>
              <a:t>‹#›</a:t>
            </a:fld>
            <a:endParaRPr lang="en-IN"/>
          </a:p>
        </p:txBody>
      </p:sp>
    </p:spTree>
    <p:extLst>
      <p:ext uri="{BB962C8B-B14F-4D97-AF65-F5344CB8AC3E}">
        <p14:creationId xmlns:p14="http://schemas.microsoft.com/office/powerpoint/2010/main" val="272710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69F960-8335-4159-8C36-0F4823E06B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A6BD51-153E-45B0-B57F-BE4B6C65C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F8F938-760A-4B0E-8C7B-2F01D25DD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00118-BE8F-4E7B-AC51-8B30B9CAA881}" type="datetimeFigureOut">
              <a:rPr lang="en-IN" smtClean="0"/>
              <a:t>17-05-2021</a:t>
            </a:fld>
            <a:endParaRPr lang="en-IN"/>
          </a:p>
        </p:txBody>
      </p:sp>
      <p:sp>
        <p:nvSpPr>
          <p:cNvPr id="5" name="Footer Placeholder 4">
            <a:extLst>
              <a:ext uri="{FF2B5EF4-FFF2-40B4-BE49-F238E27FC236}">
                <a16:creationId xmlns:a16="http://schemas.microsoft.com/office/drawing/2014/main" id="{1E12F177-23E0-4C84-9113-3FF53D7BC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9B25CE-8522-4766-AE89-1F97D0B25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093E2-1AF8-488B-A20F-B5E93B281D05}" type="slidenum">
              <a:rPr lang="en-IN" smtClean="0"/>
              <a:t>‹#›</a:t>
            </a:fld>
            <a:endParaRPr lang="en-IN"/>
          </a:p>
        </p:txBody>
      </p:sp>
    </p:spTree>
    <p:extLst>
      <p:ext uri="{BB962C8B-B14F-4D97-AF65-F5344CB8AC3E}">
        <p14:creationId xmlns:p14="http://schemas.microsoft.com/office/powerpoint/2010/main" val="1177776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BB61-486B-4423-93E6-9DD5FE2DA367}"/>
              </a:ext>
            </a:extLst>
          </p:cNvPr>
          <p:cNvSpPr>
            <a:spLocks noGrp="1"/>
          </p:cNvSpPr>
          <p:nvPr>
            <p:ph type="ctrTitle"/>
          </p:nvPr>
        </p:nvSpPr>
        <p:spPr/>
        <p:txBody>
          <a:bodyPr/>
          <a:lstStyle/>
          <a:p>
            <a:r>
              <a:rPr lang="en-IN" dirty="0"/>
              <a:t>Types of Software Contracts</a:t>
            </a:r>
          </a:p>
        </p:txBody>
      </p:sp>
      <p:sp>
        <p:nvSpPr>
          <p:cNvPr id="3" name="Subtitle 2">
            <a:extLst>
              <a:ext uri="{FF2B5EF4-FFF2-40B4-BE49-F238E27FC236}">
                <a16:creationId xmlns:a16="http://schemas.microsoft.com/office/drawing/2014/main" id="{CE199274-1D20-40B0-83BA-D4D599F3603B}"/>
              </a:ext>
            </a:extLst>
          </p:cNvPr>
          <p:cNvSpPr>
            <a:spLocks noGrp="1"/>
          </p:cNvSpPr>
          <p:nvPr>
            <p:ph type="subTitle" idx="1"/>
          </p:nvPr>
        </p:nvSpPr>
        <p:spPr/>
        <p:txBody>
          <a:bodyPr/>
          <a:lstStyle/>
          <a:p>
            <a:endParaRPr lang="en-IN" dirty="0"/>
          </a:p>
          <a:p>
            <a:r>
              <a:rPr lang="en-IN" dirty="0"/>
              <a:t>Dr Aftab Maroof</a:t>
            </a:r>
          </a:p>
          <a:p>
            <a:r>
              <a:rPr lang="en-IN" dirty="0"/>
              <a:t>NUCES, Islamabad Campus</a:t>
            </a:r>
          </a:p>
        </p:txBody>
      </p:sp>
    </p:spTree>
    <p:extLst>
      <p:ext uri="{BB962C8B-B14F-4D97-AF65-F5344CB8AC3E}">
        <p14:creationId xmlns:p14="http://schemas.microsoft.com/office/powerpoint/2010/main" val="308769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a:solidFill>
                  <a:srgbClr val="251CDC"/>
                </a:solidFill>
              </a:rPr>
              <a:t>Fixed Price Contracts for Bespoke Systems</a:t>
            </a:r>
            <a:r>
              <a:rPr lang="en-US" sz="4000" dirty="0">
                <a:solidFill>
                  <a:srgbClr val="251CDC"/>
                </a:solidFill>
              </a:rPr>
              <a:t>:</a:t>
            </a:r>
            <a:endParaRPr lang="en-US" dirty="0">
              <a:solidFill>
                <a:srgbClr val="251CDC"/>
              </a:solidFill>
            </a:endParaRPr>
          </a:p>
        </p:txBody>
      </p:sp>
      <p:sp>
        <p:nvSpPr>
          <p:cNvPr id="5" name="Content Placeholder 4"/>
          <p:cNvSpPr>
            <a:spLocks noGrp="1"/>
          </p:cNvSpPr>
          <p:nvPr>
            <p:ph sz="quarter" idx="1"/>
          </p:nvPr>
        </p:nvSpPr>
        <p:spPr>
          <a:xfrm>
            <a:off x="1981200" y="1600200"/>
            <a:ext cx="8382000" cy="4873752"/>
          </a:xfrm>
        </p:spPr>
        <p:txBody>
          <a:bodyPr/>
          <a:lstStyle/>
          <a:p>
            <a:pPr lvl="1"/>
            <a:r>
              <a:rPr lang="en-US" dirty="0"/>
              <a:t>Termination of the contract</a:t>
            </a:r>
          </a:p>
          <a:p>
            <a:pPr lvl="2"/>
            <a:r>
              <a:rPr lang="en-US" dirty="0"/>
              <a:t>Client taken over</a:t>
            </a:r>
          </a:p>
          <a:p>
            <a:pPr lvl="2"/>
            <a:r>
              <a:rPr lang="en-US" dirty="0"/>
              <a:t>Change in policy of the client, so system no more valid</a:t>
            </a:r>
          </a:p>
          <a:p>
            <a:pPr lvl="2"/>
            <a:r>
              <a:rPr lang="en-US" dirty="0"/>
              <a:t>Time and resources to be re-deployed for another project</a:t>
            </a:r>
          </a:p>
          <a:p>
            <a:pPr lvl="1"/>
            <a:r>
              <a:rPr lang="en-US" dirty="0"/>
              <a:t>Arbitration</a:t>
            </a:r>
          </a:p>
          <a:p>
            <a:pPr lvl="2"/>
            <a:r>
              <a:rPr lang="en-US" dirty="0"/>
              <a:t>Avoid litigation and heavy expense of paying the lawyers</a:t>
            </a:r>
          </a:p>
          <a:p>
            <a:pPr lvl="2"/>
            <a:r>
              <a:rPr lang="en-US" dirty="0"/>
              <a:t>Computing council</a:t>
            </a:r>
          </a:p>
          <a:p>
            <a:pPr lvl="2"/>
            <a:r>
              <a:rPr lang="en-US" dirty="0"/>
              <a:t>Computer society</a:t>
            </a:r>
          </a:p>
          <a:p>
            <a:pPr lvl="2"/>
            <a:r>
              <a:rPr lang="en-US" dirty="0"/>
              <a:t>IT ministry</a:t>
            </a:r>
          </a:p>
          <a:p>
            <a:pPr lvl="1"/>
            <a:r>
              <a:rPr lang="en-US" dirty="0"/>
              <a:t>Applicable law</a:t>
            </a:r>
          </a:p>
          <a:p>
            <a:pPr lvl="2"/>
            <a:r>
              <a:rPr lang="en-US" dirty="0"/>
              <a:t>Where supplier and client have offices in different legal jurisdictions</a:t>
            </a:r>
          </a:p>
          <a:p>
            <a:pPr lvl="2"/>
            <a:r>
              <a:rPr lang="en-US" dirty="0"/>
              <a:t>Performance of the contract in different jurisdiction</a:t>
            </a:r>
          </a:p>
          <a:p>
            <a:pPr lvl="2"/>
            <a:endParaRPr lang="en-US" dirty="0"/>
          </a:p>
          <a:p>
            <a:endParaRPr lang="en-US" dirty="0"/>
          </a:p>
          <a:p>
            <a:endParaRPr lang="en-US" dirty="0"/>
          </a:p>
        </p:txBody>
      </p:sp>
      <p:sp>
        <p:nvSpPr>
          <p:cNvPr id="7" name="Slide Number Placeholder 6"/>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10</a:t>
            </a:fld>
            <a:endParaRPr lang="en-US" dirty="0"/>
          </a:p>
        </p:txBody>
      </p:sp>
      <p:sp>
        <p:nvSpPr>
          <p:cNvPr id="6" name="Title 1"/>
          <p:cNvSpPr txBox="1">
            <a:spLocks/>
          </p:cNvSpPr>
          <p:nvPr/>
        </p:nvSpPr>
        <p:spPr>
          <a:xfrm>
            <a:off x="1676400" y="274638"/>
            <a:ext cx="8534400" cy="1143000"/>
          </a:xfrm>
          <a:prstGeom prst="rect">
            <a:avLst/>
          </a:prstGeom>
        </p:spPr>
        <p:txBody>
          <a:bodyPr bIns="91440" anchor="b" anchorCtr="0">
            <a:normAutofit fontScale="97500"/>
          </a:bodyPr>
          <a:lstStyle/>
          <a:p>
            <a:pPr>
              <a:spcBef>
                <a:spcPct val="0"/>
              </a:spcBef>
              <a:defRPr/>
            </a:pPr>
            <a:endParaRPr lang="en-US" sz="4000" dirty="0">
              <a:solidFill>
                <a:schemeClr val="tx2"/>
              </a:solidFill>
              <a:latin typeface="+mj-lt"/>
              <a:ea typeface="+mj-ea"/>
              <a:cs typeface="+mj-cs"/>
            </a:endParaRPr>
          </a:p>
        </p:txBody>
      </p:sp>
    </p:spTree>
    <p:extLst>
      <p:ext uri="{BB962C8B-B14F-4D97-AF65-F5344CB8AC3E}">
        <p14:creationId xmlns:p14="http://schemas.microsoft.com/office/powerpoint/2010/main" val="265131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Computer Contracts</a:t>
            </a:r>
            <a:endParaRPr lang="en-US" dirty="0"/>
          </a:p>
        </p:txBody>
      </p:sp>
      <p:sp>
        <p:nvSpPr>
          <p:cNvPr id="3" name="Content Placeholder 2"/>
          <p:cNvSpPr>
            <a:spLocks noGrp="1"/>
          </p:cNvSpPr>
          <p:nvPr>
            <p:ph sz="quarter" idx="1"/>
          </p:nvPr>
        </p:nvSpPr>
        <p:spPr/>
        <p:txBody>
          <a:bodyPr/>
          <a:lstStyle/>
          <a:p>
            <a:r>
              <a:rPr lang="en-US" dirty="0"/>
              <a:t>Fixed Price Contracts for Bespoke Systems</a:t>
            </a:r>
          </a:p>
          <a:p>
            <a:r>
              <a:rPr lang="en-US" sz="3200" b="1" dirty="0">
                <a:solidFill>
                  <a:srgbClr val="FF0000"/>
                </a:solidFill>
              </a:rPr>
              <a:t>Consultancy and Contract Hire</a:t>
            </a:r>
          </a:p>
          <a:p>
            <a:r>
              <a:rPr lang="en-US" dirty="0"/>
              <a:t>‘Cost Plus’ Contracts</a:t>
            </a:r>
          </a:p>
          <a:p>
            <a:r>
              <a:rPr lang="en-US" dirty="0"/>
              <a:t>Outsourcing Contracts</a:t>
            </a:r>
          </a:p>
          <a:p>
            <a:r>
              <a:rPr lang="en-US" dirty="0"/>
              <a:t>Web Hosting Contracts</a:t>
            </a:r>
          </a:p>
        </p:txBody>
      </p:sp>
      <p:sp>
        <p:nvSpPr>
          <p:cNvPr id="4" name="Slide Number Placeholder 3"/>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11</a:t>
            </a:fld>
            <a:endParaRPr lang="en-US" dirty="0"/>
          </a:p>
        </p:txBody>
      </p:sp>
    </p:spTree>
    <p:extLst>
      <p:ext uri="{BB962C8B-B14F-4D97-AF65-F5344CB8AC3E}">
        <p14:creationId xmlns:p14="http://schemas.microsoft.com/office/powerpoint/2010/main" val="48863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981200" y="381000"/>
            <a:ext cx="8229600" cy="666750"/>
          </a:xfrm>
        </p:spPr>
        <p:txBody>
          <a:bodyPr>
            <a:normAutofit/>
          </a:bodyPr>
          <a:lstStyle/>
          <a:p>
            <a:r>
              <a:rPr lang="en-US" sz="3600" dirty="0"/>
              <a:t>Computer Contracts</a:t>
            </a:r>
          </a:p>
        </p:txBody>
      </p:sp>
      <p:sp>
        <p:nvSpPr>
          <p:cNvPr id="441347" name="Rectangle 3"/>
          <p:cNvSpPr>
            <a:spLocks noGrp="1" noChangeArrowheads="1"/>
          </p:cNvSpPr>
          <p:nvPr>
            <p:ph idx="1"/>
          </p:nvPr>
        </p:nvSpPr>
        <p:spPr>
          <a:xfrm>
            <a:off x="1752600" y="1219200"/>
            <a:ext cx="8153400" cy="5105400"/>
          </a:xfrm>
        </p:spPr>
        <p:txBody>
          <a:bodyPr>
            <a:normAutofit/>
          </a:bodyPr>
          <a:lstStyle/>
          <a:p>
            <a:pPr algn="just"/>
            <a:r>
              <a:rPr lang="en-US" b="1" dirty="0"/>
              <a:t>Consultancy and Contract Hire</a:t>
            </a:r>
            <a:r>
              <a:rPr lang="en-US" sz="3600" b="1" dirty="0"/>
              <a:t>:</a:t>
            </a:r>
          </a:p>
          <a:p>
            <a:pPr marL="525780" indent="-342900" algn="just"/>
            <a:r>
              <a:rPr lang="en-US" sz="2000" dirty="0">
                <a:solidFill>
                  <a:srgbClr val="FF0000"/>
                </a:solidFill>
              </a:rPr>
              <a:t>Contract hire is an agreement in which the supplier agrees to supply the customer with the services of a certain number of staff at agreed daily or hourly charge rates</a:t>
            </a:r>
            <a:r>
              <a:rPr lang="en-US" sz="2000" dirty="0"/>
              <a:t>.</a:t>
            </a:r>
          </a:p>
          <a:p>
            <a:pPr marL="525780" indent="-342900" algn="just"/>
            <a:r>
              <a:rPr lang="en-US" sz="2000" dirty="0"/>
              <a:t>Very simple sort of contracts</a:t>
            </a:r>
          </a:p>
          <a:p>
            <a:pPr marL="525780" indent="-342900" algn="just"/>
            <a:r>
              <a:rPr lang="en-US" sz="2000" dirty="0"/>
              <a:t>Closely related are freelance agreements</a:t>
            </a:r>
          </a:p>
          <a:p>
            <a:pPr marL="525780" indent="-342900" algn="just"/>
            <a:r>
              <a:rPr lang="en-US" sz="2000" dirty="0"/>
              <a:t>Consultancy is an up-market version of contract hire</a:t>
            </a:r>
          </a:p>
          <a:p>
            <a:pPr marL="925830" lvl="1" indent="-285750" algn="just"/>
            <a:r>
              <a:rPr lang="en-US" dirty="0"/>
              <a:t>Experts called by organizations for assessment and advice</a:t>
            </a:r>
          </a:p>
          <a:p>
            <a:pPr marL="925830" lvl="1" indent="-285750" algn="just"/>
            <a:r>
              <a:rPr lang="en-US" dirty="0"/>
              <a:t>Mostly fixed price contracts</a:t>
            </a:r>
          </a:p>
        </p:txBody>
      </p:sp>
      <p:sp>
        <p:nvSpPr>
          <p:cNvPr id="2" name="Slide Number Placeholder 1"/>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12</a:t>
            </a:fld>
            <a:endParaRPr lang="en-US" dirty="0"/>
          </a:p>
        </p:txBody>
      </p:sp>
    </p:spTree>
    <p:extLst>
      <p:ext uri="{BB962C8B-B14F-4D97-AF65-F5344CB8AC3E}">
        <p14:creationId xmlns:p14="http://schemas.microsoft.com/office/powerpoint/2010/main" val="146915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blinds(horizontal)">
                                      <p:cBhvr>
                                        <p:cTn id="12" dur="500"/>
                                        <p:tgtEl>
                                          <p:spTgt spid="441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blinds(horizontal)">
                                      <p:cBhvr>
                                        <p:cTn id="17" dur="500"/>
                                        <p:tgtEl>
                                          <p:spTgt spid="441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1347">
                                            <p:txEl>
                                              <p:pRg st="3" end="3"/>
                                            </p:txEl>
                                          </p:spTgt>
                                        </p:tgtEl>
                                        <p:attrNameLst>
                                          <p:attrName>style.visibility</p:attrName>
                                        </p:attrNameLst>
                                      </p:cBhvr>
                                      <p:to>
                                        <p:strVal val="visible"/>
                                      </p:to>
                                    </p:set>
                                    <p:animEffect transition="in" filter="blinds(horizontal)">
                                      <p:cBhvr>
                                        <p:cTn id="22" dur="500"/>
                                        <p:tgtEl>
                                          <p:spTgt spid="441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1347">
                                            <p:txEl>
                                              <p:pRg st="4" end="4"/>
                                            </p:txEl>
                                          </p:spTgt>
                                        </p:tgtEl>
                                        <p:attrNameLst>
                                          <p:attrName>style.visibility</p:attrName>
                                        </p:attrNameLst>
                                      </p:cBhvr>
                                      <p:to>
                                        <p:strVal val="visible"/>
                                      </p:to>
                                    </p:set>
                                    <p:animEffect transition="in" filter="blinds(horizontal)">
                                      <p:cBhvr>
                                        <p:cTn id="27" dur="500"/>
                                        <p:tgtEl>
                                          <p:spTgt spid="441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1347">
                                            <p:txEl>
                                              <p:pRg st="5" end="5"/>
                                            </p:txEl>
                                          </p:spTgt>
                                        </p:tgtEl>
                                        <p:attrNameLst>
                                          <p:attrName>style.visibility</p:attrName>
                                        </p:attrNameLst>
                                      </p:cBhvr>
                                      <p:to>
                                        <p:strVal val="visible"/>
                                      </p:to>
                                    </p:set>
                                    <p:animEffect transition="in" filter="blinds(horizontal)">
                                      <p:cBhvr>
                                        <p:cTn id="32" dur="500"/>
                                        <p:tgtEl>
                                          <p:spTgt spid="441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1347">
                                            <p:txEl>
                                              <p:pRg st="6" end="6"/>
                                            </p:txEl>
                                          </p:spTgt>
                                        </p:tgtEl>
                                        <p:attrNameLst>
                                          <p:attrName>style.visibility</p:attrName>
                                        </p:attrNameLst>
                                      </p:cBhvr>
                                      <p:to>
                                        <p:strVal val="visible"/>
                                      </p:to>
                                    </p:set>
                                    <p:animEffect transition="in" filter="blinds(horizontal)">
                                      <p:cBhvr>
                                        <p:cTn id="37" dur="500"/>
                                        <p:tgtEl>
                                          <p:spTgt spid="441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200" dirty="0"/>
              <a:t>Computer Contracts</a:t>
            </a:r>
            <a:endParaRPr lang="en-US" dirty="0"/>
          </a:p>
        </p:txBody>
      </p:sp>
      <p:sp>
        <p:nvSpPr>
          <p:cNvPr id="5" name="Content Placeholder 4"/>
          <p:cNvSpPr>
            <a:spLocks noGrp="1"/>
          </p:cNvSpPr>
          <p:nvPr>
            <p:ph idx="1"/>
          </p:nvPr>
        </p:nvSpPr>
        <p:spPr>
          <a:xfrm>
            <a:off x="1828800" y="1447800"/>
            <a:ext cx="8229600" cy="4572000"/>
          </a:xfrm>
        </p:spPr>
        <p:txBody>
          <a:bodyPr/>
          <a:lstStyle/>
          <a:p>
            <a:pPr marL="525780" indent="-342900" algn="just"/>
            <a:r>
              <a:rPr lang="en-US" b="1" dirty="0"/>
              <a:t>Consultancy and Contract Hire</a:t>
            </a:r>
            <a:r>
              <a:rPr lang="en-US" sz="3600" b="1" dirty="0"/>
              <a:t>:</a:t>
            </a:r>
          </a:p>
          <a:p>
            <a:pPr marL="525780" indent="-342900" algn="just"/>
            <a:r>
              <a:rPr lang="en-US" sz="2000" b="1" dirty="0">
                <a:solidFill>
                  <a:srgbClr val="FF0000"/>
                </a:solidFill>
              </a:rPr>
              <a:t>Consultancy Contract – Major Aspects:</a:t>
            </a:r>
          </a:p>
          <a:p>
            <a:pPr marL="925830" lvl="1" indent="-285750" algn="just"/>
            <a:r>
              <a:rPr lang="en-US" dirty="0"/>
              <a:t>Confidentiality</a:t>
            </a:r>
          </a:p>
          <a:p>
            <a:pPr marL="925830" lvl="1" indent="-285750" algn="just"/>
            <a:r>
              <a:rPr lang="en-US" dirty="0"/>
              <a:t>Terms of Reference</a:t>
            </a:r>
          </a:p>
          <a:p>
            <a:pPr marL="1200150" lvl="2" indent="-285750" algn="just"/>
            <a:r>
              <a:rPr lang="en-US" dirty="0"/>
              <a:t>Common source of disagreement</a:t>
            </a:r>
          </a:p>
          <a:p>
            <a:pPr marL="1200150" lvl="2" indent="-285750" algn="just"/>
            <a:r>
              <a:rPr lang="en-US" dirty="0"/>
              <a:t>Includes scope, work description, deliverables, payments, etc</a:t>
            </a:r>
          </a:p>
          <a:p>
            <a:pPr marL="925830" lvl="1" indent="-285750" algn="just"/>
            <a:r>
              <a:rPr lang="en-US" dirty="0"/>
              <a:t>Liability</a:t>
            </a:r>
          </a:p>
          <a:p>
            <a:pPr marL="1200150" lvl="2" indent="-285750" algn="just"/>
            <a:r>
              <a:rPr lang="en-US" dirty="0"/>
              <a:t>Consultant minimize their risks for loss due to their advise</a:t>
            </a:r>
          </a:p>
          <a:p>
            <a:pPr marL="1474470" lvl="3" indent="-285750" algn="just"/>
            <a:r>
              <a:rPr lang="en-US" dirty="0"/>
              <a:t>Opt for professional liability insurance</a:t>
            </a:r>
          </a:p>
          <a:p>
            <a:pPr marL="925830" lvl="1" indent="-285750" algn="just"/>
            <a:r>
              <a:rPr lang="en-US" sz="1800" dirty="0"/>
              <a:t>Who has control over final version? (Draft version by consultant)</a:t>
            </a:r>
          </a:p>
          <a:p>
            <a:endParaRPr lang="en-US" dirty="0"/>
          </a:p>
        </p:txBody>
      </p:sp>
      <p:sp>
        <p:nvSpPr>
          <p:cNvPr id="6" name="Rectangle 2"/>
          <p:cNvSpPr txBox="1">
            <a:spLocks noChangeArrowheads="1"/>
          </p:cNvSpPr>
          <p:nvPr/>
        </p:nvSpPr>
        <p:spPr>
          <a:xfrm>
            <a:off x="1981200" y="381000"/>
            <a:ext cx="8229600" cy="666750"/>
          </a:xfrm>
          <a:prstGeom prst="rect">
            <a:avLst/>
          </a:prstGeom>
        </p:spPr>
        <p:txBody>
          <a:bodyPr bIns="91440" anchor="b" anchorCtr="0">
            <a:normAutofit fontScale="97500" lnSpcReduction="10000"/>
          </a:bodyPr>
          <a:lstStyle/>
          <a:p>
            <a:pPr>
              <a:spcBef>
                <a:spcPct val="0"/>
              </a:spcBef>
              <a:defRPr/>
            </a:pPr>
            <a:endParaRPr lang="en-US" sz="3600" dirty="0">
              <a:solidFill>
                <a:schemeClr val="tx2"/>
              </a:solidFill>
              <a:latin typeface="+mj-lt"/>
              <a:ea typeface="+mj-ea"/>
              <a:cs typeface="+mj-cs"/>
            </a:endParaRPr>
          </a:p>
        </p:txBody>
      </p:sp>
      <p:sp>
        <p:nvSpPr>
          <p:cNvPr id="7" name="Slide Number Placeholder 6"/>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13</a:t>
            </a:fld>
            <a:endParaRPr lang="en-US" dirty="0"/>
          </a:p>
        </p:txBody>
      </p:sp>
    </p:spTree>
    <p:extLst>
      <p:ext uri="{BB962C8B-B14F-4D97-AF65-F5344CB8AC3E}">
        <p14:creationId xmlns:p14="http://schemas.microsoft.com/office/powerpoint/2010/main" val="25516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Computer Contracts</a:t>
            </a:r>
            <a:endParaRPr lang="en-US" dirty="0"/>
          </a:p>
        </p:txBody>
      </p:sp>
      <p:sp>
        <p:nvSpPr>
          <p:cNvPr id="3" name="Content Placeholder 2"/>
          <p:cNvSpPr>
            <a:spLocks noGrp="1"/>
          </p:cNvSpPr>
          <p:nvPr>
            <p:ph sz="quarter" idx="1"/>
          </p:nvPr>
        </p:nvSpPr>
        <p:spPr/>
        <p:txBody>
          <a:bodyPr/>
          <a:lstStyle/>
          <a:p>
            <a:r>
              <a:rPr lang="en-US" dirty="0"/>
              <a:t>Fixed Price Contracts for Bespoke Systems</a:t>
            </a:r>
          </a:p>
          <a:p>
            <a:r>
              <a:rPr lang="en-US" dirty="0"/>
              <a:t>Consultancy and Contract Hire</a:t>
            </a:r>
          </a:p>
          <a:p>
            <a:r>
              <a:rPr lang="en-US" sz="3200" b="1" dirty="0">
                <a:solidFill>
                  <a:srgbClr val="FF0000"/>
                </a:solidFill>
              </a:rPr>
              <a:t>‘Cost Plus’ Contracts</a:t>
            </a:r>
          </a:p>
          <a:p>
            <a:r>
              <a:rPr lang="en-US" dirty="0"/>
              <a:t>Outsourcing Contracts</a:t>
            </a:r>
          </a:p>
          <a:p>
            <a:r>
              <a:rPr lang="en-US" dirty="0"/>
              <a:t>Web Hosting Contracts</a:t>
            </a:r>
          </a:p>
        </p:txBody>
      </p:sp>
      <p:sp>
        <p:nvSpPr>
          <p:cNvPr id="4" name="Slide Number Placeholder 3"/>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14</a:t>
            </a:fld>
            <a:endParaRPr lang="en-US" dirty="0"/>
          </a:p>
        </p:txBody>
      </p:sp>
    </p:spTree>
    <p:extLst>
      <p:ext uri="{BB962C8B-B14F-4D97-AF65-F5344CB8AC3E}">
        <p14:creationId xmlns:p14="http://schemas.microsoft.com/office/powerpoint/2010/main" val="15980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981200" y="381000"/>
            <a:ext cx="8229600" cy="666750"/>
          </a:xfrm>
        </p:spPr>
        <p:txBody>
          <a:bodyPr>
            <a:normAutofit/>
          </a:bodyPr>
          <a:lstStyle/>
          <a:p>
            <a:r>
              <a:rPr lang="en-US" sz="3600" dirty="0"/>
              <a:t>Computer Contracts</a:t>
            </a:r>
          </a:p>
        </p:txBody>
      </p:sp>
      <p:sp>
        <p:nvSpPr>
          <p:cNvPr id="442371" name="Rectangle 3"/>
          <p:cNvSpPr>
            <a:spLocks noGrp="1" noChangeArrowheads="1"/>
          </p:cNvSpPr>
          <p:nvPr>
            <p:ph idx="1"/>
          </p:nvPr>
        </p:nvSpPr>
        <p:spPr>
          <a:xfrm>
            <a:off x="1752600" y="1219200"/>
            <a:ext cx="8153400" cy="5105400"/>
          </a:xfrm>
        </p:spPr>
        <p:txBody>
          <a:bodyPr/>
          <a:lstStyle/>
          <a:p>
            <a:pPr algn="just"/>
            <a:r>
              <a:rPr lang="en-US" b="1" dirty="0"/>
              <a:t>‘Cost Plus’ Contracts</a:t>
            </a:r>
            <a:r>
              <a:rPr lang="en-US" sz="3600" b="1" dirty="0"/>
              <a:t>:</a:t>
            </a:r>
          </a:p>
          <a:p>
            <a:pPr marL="800100" lvl="1" indent="-342900" algn="just">
              <a:lnSpc>
                <a:spcPct val="150000"/>
              </a:lnSpc>
            </a:pPr>
            <a:r>
              <a:rPr lang="en-US" sz="1800" b="1" dirty="0">
                <a:solidFill>
                  <a:srgbClr val="FF0000"/>
                </a:solidFill>
              </a:rPr>
              <a:t>Also called ‘Time and Materials’ Contract</a:t>
            </a:r>
          </a:p>
          <a:p>
            <a:pPr marL="800100" lvl="1" indent="-342900" algn="just">
              <a:lnSpc>
                <a:spcPct val="150000"/>
              </a:lnSpc>
            </a:pPr>
            <a:r>
              <a:rPr lang="en-US" sz="1800" dirty="0"/>
              <a:t>Supplier agrees to undertake the development of the software in a fixed price contract manner but final payment is made on the basis of actual costs incurred with labor charges as contract hire</a:t>
            </a:r>
          </a:p>
          <a:p>
            <a:pPr marL="800100" lvl="1" indent="-342900" algn="just">
              <a:lnSpc>
                <a:spcPct val="150000"/>
              </a:lnSpc>
            </a:pPr>
            <a:r>
              <a:rPr lang="en-US" sz="1800" dirty="0"/>
              <a:t>Used when work not specified, part of supplier’s task is to specify what is required.</a:t>
            </a:r>
          </a:p>
          <a:p>
            <a:pPr marL="800100" lvl="1" indent="-342900" algn="just">
              <a:lnSpc>
                <a:spcPct val="150000"/>
              </a:lnSpc>
            </a:pPr>
            <a:r>
              <a:rPr lang="en-US" sz="1800" dirty="0"/>
              <a:t>Avoid contingency allowance</a:t>
            </a:r>
          </a:p>
        </p:txBody>
      </p:sp>
      <p:sp>
        <p:nvSpPr>
          <p:cNvPr id="2" name="Slide Number Placeholder 1"/>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15</a:t>
            </a:fld>
            <a:endParaRPr lang="en-US" dirty="0"/>
          </a:p>
        </p:txBody>
      </p:sp>
    </p:spTree>
    <p:extLst>
      <p:ext uri="{BB962C8B-B14F-4D97-AF65-F5344CB8AC3E}">
        <p14:creationId xmlns:p14="http://schemas.microsoft.com/office/powerpoint/2010/main" val="338810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blinds(horizontal)">
                                      <p:cBhvr>
                                        <p:cTn id="7" dur="500"/>
                                        <p:tgtEl>
                                          <p:spTgt spid="442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2371">
                                            <p:txEl>
                                              <p:pRg st="1" end="1"/>
                                            </p:txEl>
                                          </p:spTgt>
                                        </p:tgtEl>
                                        <p:attrNameLst>
                                          <p:attrName>style.visibility</p:attrName>
                                        </p:attrNameLst>
                                      </p:cBhvr>
                                      <p:to>
                                        <p:strVal val="visible"/>
                                      </p:to>
                                    </p:set>
                                    <p:animEffect transition="in" filter="blinds(horizontal)">
                                      <p:cBhvr>
                                        <p:cTn id="12" dur="500"/>
                                        <p:tgtEl>
                                          <p:spTgt spid="442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2371">
                                            <p:txEl>
                                              <p:pRg st="2" end="2"/>
                                            </p:txEl>
                                          </p:spTgt>
                                        </p:tgtEl>
                                        <p:attrNameLst>
                                          <p:attrName>style.visibility</p:attrName>
                                        </p:attrNameLst>
                                      </p:cBhvr>
                                      <p:to>
                                        <p:strVal val="visible"/>
                                      </p:to>
                                    </p:set>
                                    <p:animEffect transition="in" filter="blinds(horizontal)">
                                      <p:cBhvr>
                                        <p:cTn id="17" dur="500"/>
                                        <p:tgtEl>
                                          <p:spTgt spid="442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2371">
                                            <p:txEl>
                                              <p:pRg st="3" end="3"/>
                                            </p:txEl>
                                          </p:spTgt>
                                        </p:tgtEl>
                                        <p:attrNameLst>
                                          <p:attrName>style.visibility</p:attrName>
                                        </p:attrNameLst>
                                      </p:cBhvr>
                                      <p:to>
                                        <p:strVal val="visible"/>
                                      </p:to>
                                    </p:set>
                                    <p:animEffect transition="in" filter="blinds(horizontal)">
                                      <p:cBhvr>
                                        <p:cTn id="22" dur="500"/>
                                        <p:tgtEl>
                                          <p:spTgt spid="442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2371">
                                            <p:txEl>
                                              <p:pRg st="4" end="4"/>
                                            </p:txEl>
                                          </p:spTgt>
                                        </p:tgtEl>
                                        <p:attrNameLst>
                                          <p:attrName>style.visibility</p:attrName>
                                        </p:attrNameLst>
                                      </p:cBhvr>
                                      <p:to>
                                        <p:strVal val="visible"/>
                                      </p:to>
                                    </p:set>
                                    <p:animEffect transition="in" filter="blinds(horizontal)">
                                      <p:cBhvr>
                                        <p:cTn id="27" dur="500"/>
                                        <p:tgtEl>
                                          <p:spTgt spid="442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Computer Contracts</a:t>
            </a:r>
            <a:endParaRPr lang="en-US" dirty="0"/>
          </a:p>
        </p:txBody>
      </p:sp>
      <p:sp>
        <p:nvSpPr>
          <p:cNvPr id="3" name="Content Placeholder 2"/>
          <p:cNvSpPr>
            <a:spLocks noGrp="1"/>
          </p:cNvSpPr>
          <p:nvPr>
            <p:ph sz="quarter" idx="1"/>
          </p:nvPr>
        </p:nvSpPr>
        <p:spPr/>
        <p:txBody>
          <a:bodyPr/>
          <a:lstStyle/>
          <a:p>
            <a:r>
              <a:rPr lang="en-US" dirty="0"/>
              <a:t>Fixed Price Contracts for Bespoke Systems</a:t>
            </a:r>
          </a:p>
          <a:p>
            <a:r>
              <a:rPr lang="en-US" dirty="0"/>
              <a:t>Consultancy and Contract Hire</a:t>
            </a:r>
          </a:p>
          <a:p>
            <a:r>
              <a:rPr lang="en-US" dirty="0"/>
              <a:t>‘Cost Plus’ Contracts</a:t>
            </a:r>
          </a:p>
          <a:p>
            <a:r>
              <a:rPr lang="en-US" sz="3200" b="1" dirty="0">
                <a:solidFill>
                  <a:srgbClr val="FF0000"/>
                </a:solidFill>
              </a:rPr>
              <a:t>Outsourcing Contracts</a:t>
            </a:r>
          </a:p>
          <a:p>
            <a:r>
              <a:rPr lang="en-US" dirty="0"/>
              <a:t>Web Hosting Contracts</a:t>
            </a:r>
          </a:p>
        </p:txBody>
      </p:sp>
      <p:sp>
        <p:nvSpPr>
          <p:cNvPr id="4" name="Slide Number Placeholder 3"/>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16</a:t>
            </a:fld>
            <a:endParaRPr lang="en-US" dirty="0"/>
          </a:p>
        </p:txBody>
      </p:sp>
    </p:spTree>
    <p:extLst>
      <p:ext uri="{BB962C8B-B14F-4D97-AF65-F5344CB8AC3E}">
        <p14:creationId xmlns:p14="http://schemas.microsoft.com/office/powerpoint/2010/main" val="27010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981200" y="381000"/>
            <a:ext cx="8229600" cy="666750"/>
          </a:xfrm>
        </p:spPr>
        <p:txBody>
          <a:bodyPr>
            <a:normAutofit/>
          </a:bodyPr>
          <a:lstStyle/>
          <a:p>
            <a:r>
              <a:rPr lang="en-US" sz="3600" dirty="0"/>
              <a:t>Computer Contracts</a:t>
            </a:r>
          </a:p>
        </p:txBody>
      </p:sp>
      <p:sp>
        <p:nvSpPr>
          <p:cNvPr id="6" name="Rectangle 3"/>
          <p:cNvSpPr txBox="1">
            <a:spLocks noChangeArrowheads="1"/>
          </p:cNvSpPr>
          <p:nvPr/>
        </p:nvSpPr>
        <p:spPr>
          <a:xfrm>
            <a:off x="1752600" y="1219200"/>
            <a:ext cx="8153400" cy="5105400"/>
          </a:xfrm>
          <a:prstGeom prst="rect">
            <a:avLst/>
          </a:prstGeom>
        </p:spPr>
        <p:txBody>
          <a:bodyPr vert="horz">
            <a:normAutofit/>
          </a:bodyPr>
          <a:lstStyle/>
          <a:p>
            <a:pPr marL="274320" indent="-274320" algn="just">
              <a:spcBef>
                <a:spcPts val="580"/>
              </a:spcBef>
              <a:buClr>
                <a:schemeClr val="accent1"/>
              </a:buClr>
              <a:buSzPct val="85000"/>
              <a:buFont typeface="Wingdings 2"/>
              <a:buChar char=""/>
              <a:defRPr/>
            </a:pPr>
            <a:r>
              <a:rPr lang="en-US" sz="2800" b="1" dirty="0"/>
              <a:t>Outsourcing Contracts</a:t>
            </a:r>
            <a:r>
              <a:rPr lang="en-US" sz="3600" b="1" dirty="0"/>
              <a:t>:</a:t>
            </a:r>
            <a:endParaRPr lang="en-US" sz="2000" dirty="0"/>
          </a:p>
          <a:p>
            <a:pPr marL="800100" lvl="1" indent="-342900" algn="just">
              <a:spcBef>
                <a:spcPts val="370"/>
              </a:spcBef>
              <a:buClr>
                <a:schemeClr val="accent2"/>
              </a:buClr>
              <a:buSzPct val="85000"/>
              <a:buFont typeface="Wingdings 2"/>
              <a:buChar char=""/>
              <a:defRPr/>
            </a:pPr>
            <a:r>
              <a:rPr lang="en-US" dirty="0"/>
              <a:t>Sometimes known as facilities management</a:t>
            </a:r>
          </a:p>
          <a:p>
            <a:pPr marL="800100" lvl="1" indent="-342900" algn="just">
              <a:spcBef>
                <a:spcPts val="370"/>
              </a:spcBef>
              <a:buClr>
                <a:schemeClr val="accent2"/>
              </a:buClr>
              <a:buSzPct val="85000"/>
              <a:buFont typeface="Wingdings 2"/>
              <a:buChar char=""/>
              <a:defRPr/>
            </a:pPr>
            <a:r>
              <a:rPr lang="en-US" dirty="0"/>
              <a:t>Is the commercial arrangement under which a customer (company/organization/person) hands over the planning, management and operations of certain functions to supplier.  </a:t>
            </a:r>
          </a:p>
          <a:p>
            <a:pPr marL="800100" lvl="1" indent="-342900" algn="just">
              <a:spcBef>
                <a:spcPts val="370"/>
              </a:spcBef>
              <a:buClr>
                <a:schemeClr val="accent2"/>
              </a:buClr>
              <a:buSzPct val="85000"/>
              <a:buFont typeface="Wingdings 2"/>
              <a:buChar char=""/>
              <a:defRPr/>
            </a:pPr>
            <a:r>
              <a:rPr lang="en-US" dirty="0"/>
              <a:t>Logic / Reason: core competencies of supplier</a:t>
            </a:r>
          </a:p>
          <a:p>
            <a:pPr marL="800100" lvl="1" indent="-342900" algn="just">
              <a:spcBef>
                <a:spcPts val="370"/>
              </a:spcBef>
              <a:buClr>
                <a:schemeClr val="accent2"/>
              </a:buClr>
              <a:buSzPct val="85000"/>
              <a:buFont typeface="Wingdings 2"/>
              <a:buChar char=""/>
              <a:defRPr/>
            </a:pPr>
            <a:r>
              <a:rPr lang="en-US" dirty="0"/>
              <a:t>Major points to be addressed:</a:t>
            </a:r>
          </a:p>
          <a:p>
            <a:pPr marL="1200150" lvl="2" indent="-285750" algn="just">
              <a:spcBef>
                <a:spcPts val="370"/>
              </a:spcBef>
              <a:buClr>
                <a:schemeClr val="accent1">
                  <a:tint val="60000"/>
                </a:schemeClr>
              </a:buClr>
              <a:buSzPct val="85000"/>
              <a:buFont typeface="Wingdings 2"/>
              <a:buChar char=""/>
              <a:defRPr/>
            </a:pPr>
            <a:r>
              <a:rPr lang="en-US" sz="1600" dirty="0"/>
              <a:t>How is performance to be monitored and managed? </a:t>
            </a:r>
          </a:p>
          <a:p>
            <a:pPr marL="1200150" lvl="2" indent="-285750" algn="just">
              <a:spcBef>
                <a:spcPts val="370"/>
              </a:spcBef>
              <a:buClr>
                <a:schemeClr val="accent1">
                  <a:tint val="60000"/>
                </a:schemeClr>
              </a:buClr>
              <a:buSzPct val="85000"/>
              <a:buFont typeface="Wingdings 2"/>
              <a:buChar char=""/>
              <a:defRPr/>
            </a:pPr>
            <a:r>
              <a:rPr lang="en-US" sz="1600" dirty="0"/>
              <a:t>What if performance is unsatisfactory?</a:t>
            </a:r>
          </a:p>
          <a:p>
            <a:pPr marL="1200150" lvl="2" indent="-285750" algn="just">
              <a:spcBef>
                <a:spcPts val="370"/>
              </a:spcBef>
              <a:buClr>
                <a:schemeClr val="accent1">
                  <a:tint val="60000"/>
                </a:schemeClr>
              </a:buClr>
              <a:buSzPct val="85000"/>
              <a:buFont typeface="Wingdings 2"/>
              <a:buChar char=""/>
              <a:defRPr/>
            </a:pPr>
            <a:r>
              <a:rPr lang="en-US" sz="1600" dirty="0"/>
              <a:t>Which assets / staff being transferred?</a:t>
            </a:r>
          </a:p>
          <a:p>
            <a:pPr marL="1200150" lvl="2" indent="-285750" algn="just">
              <a:spcBef>
                <a:spcPts val="370"/>
              </a:spcBef>
              <a:buClr>
                <a:schemeClr val="accent1">
                  <a:tint val="60000"/>
                </a:schemeClr>
              </a:buClr>
              <a:buSzPct val="85000"/>
              <a:buFont typeface="Wingdings 2"/>
              <a:buChar char=""/>
              <a:defRPr/>
            </a:pPr>
            <a:r>
              <a:rPr lang="en-US" sz="1600" dirty="0"/>
              <a:t>Audit rights</a:t>
            </a:r>
          </a:p>
          <a:p>
            <a:pPr marL="1200150" lvl="2" indent="-285750" algn="just">
              <a:spcBef>
                <a:spcPts val="370"/>
              </a:spcBef>
              <a:buClr>
                <a:schemeClr val="accent1">
                  <a:tint val="60000"/>
                </a:schemeClr>
              </a:buClr>
              <a:buSzPct val="85000"/>
              <a:buFont typeface="Wingdings 2"/>
              <a:buChar char=""/>
              <a:defRPr/>
            </a:pPr>
            <a:r>
              <a:rPr lang="en-US" sz="1600" dirty="0"/>
              <a:t>Contingency planning and disaster recovery</a:t>
            </a:r>
          </a:p>
          <a:p>
            <a:pPr marL="1200150" lvl="2" indent="-285750" algn="just">
              <a:spcBef>
                <a:spcPts val="370"/>
              </a:spcBef>
              <a:buClr>
                <a:schemeClr val="accent1">
                  <a:tint val="60000"/>
                </a:schemeClr>
              </a:buClr>
              <a:buSzPct val="85000"/>
              <a:buFont typeface="Wingdings 2"/>
              <a:buChar char=""/>
              <a:defRPr/>
            </a:pPr>
            <a:r>
              <a:rPr lang="en-US" sz="1600" dirty="0"/>
              <a:t>IP rights in software development during contract</a:t>
            </a:r>
          </a:p>
          <a:p>
            <a:pPr marL="1200150" lvl="2" indent="-285750" algn="just">
              <a:spcBef>
                <a:spcPts val="370"/>
              </a:spcBef>
              <a:buClr>
                <a:schemeClr val="accent1">
                  <a:tint val="60000"/>
                </a:schemeClr>
              </a:buClr>
              <a:buSzPct val="85000"/>
              <a:buFont typeface="Wingdings 2"/>
              <a:buChar char=""/>
              <a:defRPr/>
            </a:pPr>
            <a:r>
              <a:rPr lang="en-US" sz="1600" dirty="0"/>
              <a:t>Duration of the agreement, and Termination provisions</a:t>
            </a:r>
          </a:p>
        </p:txBody>
      </p:sp>
      <p:sp>
        <p:nvSpPr>
          <p:cNvPr id="2" name="Slide Number Placeholder 1"/>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17</a:t>
            </a:fld>
            <a:endParaRPr lang="en-US" dirty="0"/>
          </a:p>
        </p:txBody>
      </p:sp>
    </p:spTree>
    <p:extLst>
      <p:ext uri="{BB962C8B-B14F-4D97-AF65-F5344CB8AC3E}">
        <p14:creationId xmlns:p14="http://schemas.microsoft.com/office/powerpoint/2010/main" val="218823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blinds(horizontal)">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blinds(horizontal)">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blinds(horizontal)">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blinds(horizontal)">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blinds(horizontal)">
                                      <p:cBhvr>
                                        <p:cTn id="6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981200" y="381000"/>
            <a:ext cx="8229600" cy="666750"/>
          </a:xfrm>
        </p:spPr>
        <p:txBody>
          <a:bodyPr>
            <a:normAutofit/>
          </a:bodyPr>
          <a:lstStyle/>
          <a:p>
            <a:r>
              <a:rPr lang="en-US" sz="3600" dirty="0"/>
              <a:t>Computer Contracts</a:t>
            </a:r>
          </a:p>
        </p:txBody>
      </p:sp>
      <p:sp>
        <p:nvSpPr>
          <p:cNvPr id="443395" name="Rectangle 3"/>
          <p:cNvSpPr>
            <a:spLocks noGrp="1" noChangeArrowheads="1"/>
          </p:cNvSpPr>
          <p:nvPr>
            <p:ph idx="1"/>
          </p:nvPr>
        </p:nvSpPr>
        <p:spPr>
          <a:xfrm>
            <a:off x="1828800" y="1371600"/>
            <a:ext cx="8153400" cy="4800600"/>
          </a:xfrm>
        </p:spPr>
        <p:txBody>
          <a:bodyPr/>
          <a:lstStyle/>
          <a:p>
            <a:pPr algn="just">
              <a:lnSpc>
                <a:spcPct val="90000"/>
              </a:lnSpc>
            </a:pPr>
            <a:r>
              <a:rPr lang="en-US" b="1" dirty="0"/>
              <a:t>License Agreements:</a:t>
            </a:r>
          </a:p>
          <a:p>
            <a:pPr marL="525780" indent="-342900" algn="just"/>
            <a:r>
              <a:rPr lang="en-US" sz="2000" dirty="0"/>
              <a:t>Types of restrictions imposed by a license agreement</a:t>
            </a:r>
          </a:p>
          <a:p>
            <a:pPr marL="800100" lvl="1" indent="-342900" algn="just"/>
            <a:r>
              <a:rPr lang="en-US" sz="1800" dirty="0"/>
              <a:t>Desktop license / single copy</a:t>
            </a:r>
          </a:p>
          <a:p>
            <a:pPr marL="1074420" lvl="2" indent="-342900" algn="just"/>
            <a:r>
              <a:rPr lang="en-US" sz="1400" dirty="0"/>
              <a:t>E.g. a computer game purchased from a retail outlet.</a:t>
            </a:r>
          </a:p>
          <a:p>
            <a:pPr marL="800100" lvl="1" indent="-342900" algn="just"/>
            <a:r>
              <a:rPr lang="en-US" sz="1800" dirty="0"/>
              <a:t>Server license / multiple copies per server</a:t>
            </a:r>
          </a:p>
          <a:p>
            <a:pPr marL="1074420" lvl="2" indent="-342900" algn="just"/>
            <a:r>
              <a:rPr lang="en-US" sz="1400" dirty="0"/>
              <a:t>E.g. for large multi-user database management systems and for application such as accounting packages intended for the corporate market. </a:t>
            </a:r>
          </a:p>
          <a:p>
            <a:pPr marL="800100" lvl="1" indent="-342900" algn="just"/>
            <a:r>
              <a:rPr lang="en-US" sz="1800" dirty="0"/>
              <a:t>Site license / multiple copies on a specific location</a:t>
            </a:r>
          </a:p>
          <a:p>
            <a:pPr marL="525780" indent="-342900" algn="just"/>
            <a:r>
              <a:rPr lang="en-US" sz="2000" dirty="0"/>
              <a:t>Concerns for the software vendor:</a:t>
            </a:r>
          </a:p>
          <a:p>
            <a:pPr marL="800100" lvl="1" indent="-342900" algn="just"/>
            <a:r>
              <a:rPr lang="en-US" sz="1800" dirty="0"/>
              <a:t>Not giving any of its own rights</a:t>
            </a:r>
          </a:p>
          <a:p>
            <a:pPr marL="800100" lvl="1" indent="-342900" algn="just"/>
            <a:r>
              <a:rPr lang="en-US" sz="1800" dirty="0"/>
              <a:t>Limiting the extent to which the customer can use the software</a:t>
            </a:r>
          </a:p>
          <a:p>
            <a:pPr marL="800100" lvl="1" indent="-342900" algn="just"/>
            <a:r>
              <a:rPr lang="en-US" sz="1800" dirty="0"/>
              <a:t>Ensure a regular income from support activities</a:t>
            </a:r>
          </a:p>
          <a:p>
            <a:pPr marL="800100" lvl="1" indent="-342900" algn="just"/>
            <a:r>
              <a:rPr lang="en-US" sz="1800" dirty="0"/>
              <a:t>Ensure it is not liable for </a:t>
            </a:r>
            <a:r>
              <a:rPr lang="en-US" sz="1800"/>
              <a:t>any defects</a:t>
            </a:r>
            <a:endParaRPr lang="en-US" sz="1800" dirty="0"/>
          </a:p>
        </p:txBody>
      </p:sp>
      <p:sp>
        <p:nvSpPr>
          <p:cNvPr id="2" name="Slide Number Placeholder 1"/>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18</a:t>
            </a:fld>
            <a:endParaRPr lang="en-US" dirty="0"/>
          </a:p>
        </p:txBody>
      </p:sp>
    </p:spTree>
    <p:extLst>
      <p:ext uri="{BB962C8B-B14F-4D97-AF65-F5344CB8AC3E}">
        <p14:creationId xmlns:p14="http://schemas.microsoft.com/office/powerpoint/2010/main" val="205006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Effect transition="in" filter="blinds(horizontal)">
                                      <p:cBhvr>
                                        <p:cTn id="7" dur="500"/>
                                        <p:tgtEl>
                                          <p:spTgt spid="443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3395">
                                            <p:txEl>
                                              <p:pRg st="1" end="1"/>
                                            </p:txEl>
                                          </p:spTgt>
                                        </p:tgtEl>
                                        <p:attrNameLst>
                                          <p:attrName>style.visibility</p:attrName>
                                        </p:attrNameLst>
                                      </p:cBhvr>
                                      <p:to>
                                        <p:strVal val="visible"/>
                                      </p:to>
                                    </p:set>
                                    <p:animEffect transition="in" filter="blinds(horizontal)">
                                      <p:cBhvr>
                                        <p:cTn id="12" dur="500"/>
                                        <p:tgtEl>
                                          <p:spTgt spid="443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3395">
                                            <p:txEl>
                                              <p:pRg st="2" end="2"/>
                                            </p:txEl>
                                          </p:spTgt>
                                        </p:tgtEl>
                                        <p:attrNameLst>
                                          <p:attrName>style.visibility</p:attrName>
                                        </p:attrNameLst>
                                      </p:cBhvr>
                                      <p:to>
                                        <p:strVal val="visible"/>
                                      </p:to>
                                    </p:set>
                                    <p:animEffect transition="in" filter="blinds(horizontal)">
                                      <p:cBhvr>
                                        <p:cTn id="17" dur="500"/>
                                        <p:tgtEl>
                                          <p:spTgt spid="443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3395">
                                            <p:txEl>
                                              <p:pRg st="3" end="3"/>
                                            </p:txEl>
                                          </p:spTgt>
                                        </p:tgtEl>
                                        <p:attrNameLst>
                                          <p:attrName>style.visibility</p:attrName>
                                        </p:attrNameLst>
                                      </p:cBhvr>
                                      <p:to>
                                        <p:strVal val="visible"/>
                                      </p:to>
                                    </p:set>
                                    <p:animEffect transition="in" filter="blinds(horizontal)">
                                      <p:cBhvr>
                                        <p:cTn id="22" dur="500"/>
                                        <p:tgtEl>
                                          <p:spTgt spid="443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3395">
                                            <p:txEl>
                                              <p:pRg st="4" end="4"/>
                                            </p:txEl>
                                          </p:spTgt>
                                        </p:tgtEl>
                                        <p:attrNameLst>
                                          <p:attrName>style.visibility</p:attrName>
                                        </p:attrNameLst>
                                      </p:cBhvr>
                                      <p:to>
                                        <p:strVal val="visible"/>
                                      </p:to>
                                    </p:set>
                                    <p:animEffect transition="in" filter="blinds(horizontal)">
                                      <p:cBhvr>
                                        <p:cTn id="27" dur="500"/>
                                        <p:tgtEl>
                                          <p:spTgt spid="4433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3395">
                                            <p:txEl>
                                              <p:pRg st="5" end="5"/>
                                            </p:txEl>
                                          </p:spTgt>
                                        </p:tgtEl>
                                        <p:attrNameLst>
                                          <p:attrName>style.visibility</p:attrName>
                                        </p:attrNameLst>
                                      </p:cBhvr>
                                      <p:to>
                                        <p:strVal val="visible"/>
                                      </p:to>
                                    </p:set>
                                    <p:animEffect transition="in" filter="blinds(horizontal)">
                                      <p:cBhvr>
                                        <p:cTn id="32" dur="500"/>
                                        <p:tgtEl>
                                          <p:spTgt spid="4433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3395">
                                            <p:txEl>
                                              <p:pRg st="6" end="6"/>
                                            </p:txEl>
                                          </p:spTgt>
                                        </p:tgtEl>
                                        <p:attrNameLst>
                                          <p:attrName>style.visibility</p:attrName>
                                        </p:attrNameLst>
                                      </p:cBhvr>
                                      <p:to>
                                        <p:strVal val="visible"/>
                                      </p:to>
                                    </p:set>
                                    <p:animEffect transition="in" filter="blinds(horizontal)">
                                      <p:cBhvr>
                                        <p:cTn id="37" dur="500"/>
                                        <p:tgtEl>
                                          <p:spTgt spid="4433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43395">
                                            <p:txEl>
                                              <p:pRg st="7" end="7"/>
                                            </p:txEl>
                                          </p:spTgt>
                                        </p:tgtEl>
                                        <p:attrNameLst>
                                          <p:attrName>style.visibility</p:attrName>
                                        </p:attrNameLst>
                                      </p:cBhvr>
                                      <p:to>
                                        <p:strVal val="visible"/>
                                      </p:to>
                                    </p:set>
                                    <p:animEffect transition="in" filter="blinds(horizontal)">
                                      <p:cBhvr>
                                        <p:cTn id="42" dur="500"/>
                                        <p:tgtEl>
                                          <p:spTgt spid="4433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3395">
                                            <p:txEl>
                                              <p:pRg st="8" end="8"/>
                                            </p:txEl>
                                          </p:spTgt>
                                        </p:tgtEl>
                                        <p:attrNameLst>
                                          <p:attrName>style.visibility</p:attrName>
                                        </p:attrNameLst>
                                      </p:cBhvr>
                                      <p:to>
                                        <p:strVal val="visible"/>
                                      </p:to>
                                    </p:set>
                                    <p:animEffect transition="in" filter="blinds(horizontal)">
                                      <p:cBhvr>
                                        <p:cTn id="47" dur="500"/>
                                        <p:tgtEl>
                                          <p:spTgt spid="4433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43395">
                                            <p:txEl>
                                              <p:pRg st="9" end="9"/>
                                            </p:txEl>
                                          </p:spTgt>
                                        </p:tgtEl>
                                        <p:attrNameLst>
                                          <p:attrName>style.visibility</p:attrName>
                                        </p:attrNameLst>
                                      </p:cBhvr>
                                      <p:to>
                                        <p:strVal val="visible"/>
                                      </p:to>
                                    </p:set>
                                    <p:animEffect transition="in" filter="blinds(horizontal)">
                                      <p:cBhvr>
                                        <p:cTn id="52" dur="500"/>
                                        <p:tgtEl>
                                          <p:spTgt spid="4433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43395">
                                            <p:txEl>
                                              <p:pRg st="10" end="10"/>
                                            </p:txEl>
                                          </p:spTgt>
                                        </p:tgtEl>
                                        <p:attrNameLst>
                                          <p:attrName>style.visibility</p:attrName>
                                        </p:attrNameLst>
                                      </p:cBhvr>
                                      <p:to>
                                        <p:strVal val="visible"/>
                                      </p:to>
                                    </p:set>
                                    <p:animEffect transition="in" filter="blinds(horizontal)">
                                      <p:cBhvr>
                                        <p:cTn id="57" dur="500"/>
                                        <p:tgtEl>
                                          <p:spTgt spid="44339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43395">
                                            <p:txEl>
                                              <p:pRg st="11" end="11"/>
                                            </p:txEl>
                                          </p:spTgt>
                                        </p:tgtEl>
                                        <p:attrNameLst>
                                          <p:attrName>style.visibility</p:attrName>
                                        </p:attrNameLst>
                                      </p:cBhvr>
                                      <p:to>
                                        <p:strVal val="visible"/>
                                      </p:to>
                                    </p:set>
                                    <p:animEffect transition="in" filter="blinds(horizontal)">
                                      <p:cBhvr>
                                        <p:cTn id="62" dur="500"/>
                                        <p:tgtEl>
                                          <p:spTgt spid="4433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Computer Contracts</a:t>
            </a:r>
            <a:endParaRPr lang="en-GB" dirty="0"/>
          </a:p>
        </p:txBody>
      </p:sp>
      <p:sp>
        <p:nvSpPr>
          <p:cNvPr id="3" name="Content Placeholder 2"/>
          <p:cNvSpPr>
            <a:spLocks noGrp="1"/>
          </p:cNvSpPr>
          <p:nvPr>
            <p:ph idx="1"/>
          </p:nvPr>
        </p:nvSpPr>
        <p:spPr/>
        <p:txBody>
          <a:bodyPr>
            <a:normAutofit/>
          </a:bodyPr>
          <a:lstStyle/>
          <a:p>
            <a:r>
              <a:rPr lang="en-GB" dirty="0"/>
              <a:t>Product liability insurance </a:t>
            </a:r>
          </a:p>
          <a:p>
            <a:pPr lvl="1"/>
            <a:r>
              <a:rPr lang="en-US" dirty="0"/>
              <a:t>protects against claims of personal injury or property damage caused by </a:t>
            </a:r>
            <a:r>
              <a:rPr lang="en-US" b="1" dirty="0"/>
              <a:t>products</a:t>
            </a:r>
            <a:r>
              <a:rPr lang="en-US" dirty="0"/>
              <a:t> sold or supplied through your business</a:t>
            </a:r>
            <a:endParaRPr lang="en-GB" dirty="0"/>
          </a:p>
          <a:p>
            <a:r>
              <a:rPr lang="en-GB" dirty="0"/>
              <a:t>Professional liability insurance</a:t>
            </a:r>
          </a:p>
          <a:p>
            <a:pPr lvl="1"/>
            <a:r>
              <a:rPr lang="en-US" dirty="0"/>
              <a:t>but more commonly known as </a:t>
            </a:r>
            <a:r>
              <a:rPr lang="en-US" b="1" dirty="0"/>
              <a:t>errors &amp; omissions</a:t>
            </a:r>
            <a:r>
              <a:rPr lang="en-US" dirty="0"/>
              <a:t> (</a:t>
            </a:r>
            <a:r>
              <a:rPr lang="en-US" b="1" dirty="0"/>
              <a:t>E&amp;O</a:t>
            </a:r>
            <a:r>
              <a:rPr lang="en-US" dirty="0"/>
              <a:t>) in the US, is a form of liability insurance which helps protect professional advice- and service-providing individuals and companies from bearing the full cost of defending against a negligence claim made by a client, and damages awarded in such a civil lawsuit. </a:t>
            </a:r>
            <a:endParaRPr lang="en-GB" dirty="0"/>
          </a:p>
        </p:txBody>
      </p:sp>
      <p:sp>
        <p:nvSpPr>
          <p:cNvPr id="6" name="Slide Number Placeholder 5"/>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19</a:t>
            </a:fld>
            <a:endParaRPr lang="en-US" dirty="0"/>
          </a:p>
        </p:txBody>
      </p:sp>
    </p:spTree>
    <p:extLst>
      <p:ext uri="{BB962C8B-B14F-4D97-AF65-F5344CB8AC3E}">
        <p14:creationId xmlns:p14="http://schemas.microsoft.com/office/powerpoint/2010/main" val="107264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C80A-DC38-46DB-9858-ADBB0ABEB23F}"/>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Computer</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Contracts</a:t>
            </a:r>
            <a:r>
              <a:rPr lang="en-US" b="0" i="0" dirty="0">
                <a:solidFill>
                  <a:srgbClr val="111111"/>
                </a:solidFill>
                <a:effectLst/>
                <a:latin typeface="Roboto" panose="02000000000000000000" pitchFamily="2" charset="0"/>
              </a:rPr>
              <a:t> - definition</a:t>
            </a:r>
            <a:endParaRPr lang="en-IN" dirty="0"/>
          </a:p>
        </p:txBody>
      </p:sp>
      <p:sp>
        <p:nvSpPr>
          <p:cNvPr id="3" name="Content Placeholder 2">
            <a:extLst>
              <a:ext uri="{FF2B5EF4-FFF2-40B4-BE49-F238E27FC236}">
                <a16:creationId xmlns:a16="http://schemas.microsoft.com/office/drawing/2014/main" id="{130D6C3E-C465-4E3D-AF75-25A521B73642}"/>
              </a:ext>
            </a:extLst>
          </p:cNvPr>
          <p:cNvSpPr>
            <a:spLocks noGrp="1"/>
          </p:cNvSpPr>
          <p:nvPr>
            <p:ph idx="1"/>
          </p:nvPr>
        </p:nvSpPr>
        <p:spPr/>
        <p:txBody>
          <a:bodyPr/>
          <a:lstStyle/>
          <a:p>
            <a:r>
              <a:rPr lang="en-US" b="1" i="0" dirty="0">
                <a:solidFill>
                  <a:srgbClr val="111111"/>
                </a:solidFill>
                <a:effectLst/>
                <a:latin typeface="Roboto" panose="02000000000000000000" pitchFamily="2" charset="0"/>
              </a:rPr>
              <a:t>Computer</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Contracts</a:t>
            </a:r>
            <a:r>
              <a:rPr lang="en-US" b="0" i="0" dirty="0">
                <a:solidFill>
                  <a:srgbClr val="111111"/>
                </a:solidFill>
                <a:effectLst/>
                <a:latin typeface="Roboto" panose="02000000000000000000" pitchFamily="2" charset="0"/>
              </a:rPr>
              <a:t> means all agreements, </a:t>
            </a:r>
            <a:r>
              <a:rPr lang="en-US" b="1" i="0" dirty="0">
                <a:solidFill>
                  <a:srgbClr val="111111"/>
                </a:solidFill>
                <a:effectLst/>
                <a:latin typeface="Roboto" panose="02000000000000000000" pitchFamily="2" charset="0"/>
              </a:rPr>
              <a:t>contracts</a:t>
            </a:r>
            <a:r>
              <a:rPr lang="en-US" b="0" i="0" dirty="0">
                <a:solidFill>
                  <a:srgbClr val="111111"/>
                </a:solidFill>
                <a:effectLst/>
                <a:latin typeface="Roboto" panose="02000000000000000000" pitchFamily="2" charset="0"/>
              </a:rPr>
              <a:t>, permissions, undertakings, arrangements and understandings (whether written or oral) under which any third party (including the Seller or any of its Group Members (other than any Group Company) and any source code deposit agent) provides any element of, or services relating to, the </a:t>
            </a:r>
            <a:r>
              <a:rPr lang="en-US" b="1" i="0" dirty="0">
                <a:solidFill>
                  <a:srgbClr val="111111"/>
                </a:solidFill>
                <a:effectLst/>
                <a:latin typeface="Roboto" panose="02000000000000000000" pitchFamily="2" charset="0"/>
              </a:rPr>
              <a:t>Computer</a:t>
            </a:r>
            <a:r>
              <a:rPr lang="en-US" b="0" i="0" dirty="0">
                <a:solidFill>
                  <a:srgbClr val="111111"/>
                </a:solidFill>
                <a:effectLst/>
                <a:latin typeface="Roboto" panose="02000000000000000000" pitchFamily="2" charset="0"/>
              </a:rPr>
              <a:t> Systems, including leasing, hire purchase, licensing, hosting, support, maintenance, disaster recovery and other services;</a:t>
            </a:r>
            <a:endParaRPr lang="en-IN" dirty="0"/>
          </a:p>
        </p:txBody>
      </p:sp>
    </p:spTree>
    <p:extLst>
      <p:ext uri="{BB962C8B-B14F-4D97-AF65-F5344CB8AC3E}">
        <p14:creationId xmlns:p14="http://schemas.microsoft.com/office/powerpoint/2010/main" val="149631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Computer Contracts</a:t>
            </a:r>
            <a:endParaRPr lang="en-GB" dirty="0"/>
          </a:p>
        </p:txBody>
      </p:sp>
      <p:sp>
        <p:nvSpPr>
          <p:cNvPr id="3" name="Content Placeholder 2"/>
          <p:cNvSpPr>
            <a:spLocks noGrp="1"/>
          </p:cNvSpPr>
          <p:nvPr>
            <p:ph idx="1"/>
          </p:nvPr>
        </p:nvSpPr>
        <p:spPr/>
        <p:txBody>
          <a:bodyPr>
            <a:normAutofit/>
          </a:bodyPr>
          <a:lstStyle/>
          <a:p>
            <a:r>
              <a:rPr lang="en-GB" dirty="0"/>
              <a:t>Unfair Contract Terms Act 1977</a:t>
            </a:r>
          </a:p>
          <a:p>
            <a:pPr lvl="1"/>
            <a:r>
              <a:rPr lang="en-US" dirty="0"/>
              <a:t>A statute which imposes limits on the extent to which liability for breach of </a:t>
            </a:r>
            <a:r>
              <a:rPr lang="en-US" b="1" dirty="0"/>
              <a:t>contract</a:t>
            </a:r>
            <a:r>
              <a:rPr lang="en-US" dirty="0"/>
              <a:t>, negligence or other breaches of duty can be avoided by means of </a:t>
            </a:r>
            <a:r>
              <a:rPr lang="en-US" b="1" dirty="0"/>
              <a:t>contractual provisions</a:t>
            </a:r>
            <a:r>
              <a:rPr lang="en-US" dirty="0"/>
              <a:t> </a:t>
            </a:r>
            <a:endParaRPr lang="en-GB" dirty="0"/>
          </a:p>
          <a:p>
            <a:r>
              <a:rPr lang="en-GB" dirty="0"/>
              <a:t>Health and Safety Act at Work 1974</a:t>
            </a:r>
          </a:p>
          <a:p>
            <a:pPr lvl="1"/>
            <a:r>
              <a:rPr lang="en-US" dirty="0"/>
              <a:t>Employers must protect the '</a:t>
            </a:r>
            <a:r>
              <a:rPr lang="en-US" b="1" dirty="0"/>
              <a:t>health</a:t>
            </a:r>
            <a:r>
              <a:rPr lang="en-US" dirty="0"/>
              <a:t>, </a:t>
            </a:r>
            <a:r>
              <a:rPr lang="en-US" b="1" dirty="0"/>
              <a:t>safety</a:t>
            </a:r>
            <a:r>
              <a:rPr lang="en-US" dirty="0"/>
              <a:t> and welfare’ at </a:t>
            </a:r>
            <a:r>
              <a:rPr lang="en-US" b="1" dirty="0"/>
              <a:t>work</a:t>
            </a:r>
            <a:r>
              <a:rPr lang="en-US" dirty="0"/>
              <a:t> of all their employees, as well as others on their premises, including temps, casual workers, the self-employed, clients, visitors and the general public</a:t>
            </a:r>
            <a:endParaRPr lang="en-GB" dirty="0"/>
          </a:p>
        </p:txBody>
      </p:sp>
      <p:sp>
        <p:nvSpPr>
          <p:cNvPr id="6" name="Slide Number Placeholder 5"/>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20</a:t>
            </a:fld>
            <a:endParaRPr lang="en-US" dirty="0"/>
          </a:p>
        </p:txBody>
      </p:sp>
    </p:spTree>
    <p:extLst>
      <p:ext uri="{BB962C8B-B14F-4D97-AF65-F5344CB8AC3E}">
        <p14:creationId xmlns:p14="http://schemas.microsoft.com/office/powerpoint/2010/main" val="3672978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Computer Contracts</a:t>
            </a:r>
            <a:endParaRPr lang="en-US" dirty="0"/>
          </a:p>
        </p:txBody>
      </p:sp>
      <p:sp>
        <p:nvSpPr>
          <p:cNvPr id="3" name="Content Placeholder 2"/>
          <p:cNvSpPr>
            <a:spLocks noGrp="1"/>
          </p:cNvSpPr>
          <p:nvPr>
            <p:ph sz="quarter" idx="1"/>
          </p:nvPr>
        </p:nvSpPr>
        <p:spPr/>
        <p:txBody>
          <a:bodyPr/>
          <a:lstStyle/>
          <a:p>
            <a:r>
              <a:rPr lang="en-US" dirty="0"/>
              <a:t>Fixed Price Contracts for Bespoke Systems</a:t>
            </a:r>
          </a:p>
          <a:p>
            <a:r>
              <a:rPr lang="en-US" dirty="0"/>
              <a:t>Consultancy and Contract Hire</a:t>
            </a:r>
          </a:p>
          <a:p>
            <a:r>
              <a:rPr lang="en-US" dirty="0"/>
              <a:t>‘Cost Plus’ Contracts</a:t>
            </a:r>
          </a:p>
          <a:p>
            <a:r>
              <a:rPr lang="en-US" dirty="0"/>
              <a:t>Outsourcing Contracts</a:t>
            </a:r>
          </a:p>
          <a:p>
            <a:r>
              <a:rPr lang="en-US" sz="3200" b="1" dirty="0">
                <a:solidFill>
                  <a:srgbClr val="FF0000"/>
                </a:solidFill>
              </a:rPr>
              <a:t>Web Hosting Contracts</a:t>
            </a:r>
          </a:p>
        </p:txBody>
      </p:sp>
      <p:sp>
        <p:nvSpPr>
          <p:cNvPr id="4" name="Slide Number Placeholder 3"/>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21</a:t>
            </a:fld>
            <a:endParaRPr lang="en-US" dirty="0"/>
          </a:p>
        </p:txBody>
      </p:sp>
    </p:spTree>
    <p:extLst>
      <p:ext uri="{BB962C8B-B14F-4D97-AF65-F5344CB8AC3E}">
        <p14:creationId xmlns:p14="http://schemas.microsoft.com/office/powerpoint/2010/main" val="197369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981200" y="381000"/>
            <a:ext cx="8229600" cy="666750"/>
          </a:xfrm>
          <a:prstGeom prst="rect">
            <a:avLst/>
          </a:prstGeom>
        </p:spPr>
        <p:txBody>
          <a:bodyPr bIns="91440" anchor="b" anchorCtr="0">
            <a:normAutofit fontScale="97500" lnSpcReduction="10000"/>
          </a:bodyPr>
          <a:lstStyle/>
          <a:p>
            <a:pPr>
              <a:spcBef>
                <a:spcPct val="0"/>
              </a:spcBef>
              <a:defRPr/>
            </a:pPr>
            <a:endParaRPr lang="en-US" sz="3600" dirty="0">
              <a:solidFill>
                <a:schemeClr val="tx2"/>
              </a:solidFill>
              <a:latin typeface="+mj-lt"/>
              <a:ea typeface="+mj-ea"/>
              <a:cs typeface="+mj-cs"/>
            </a:endParaRPr>
          </a:p>
        </p:txBody>
      </p:sp>
      <p:sp>
        <p:nvSpPr>
          <p:cNvPr id="7" name="Rectangle 3"/>
          <p:cNvSpPr txBox="1">
            <a:spLocks noChangeArrowheads="1"/>
          </p:cNvSpPr>
          <p:nvPr/>
        </p:nvSpPr>
        <p:spPr>
          <a:xfrm>
            <a:off x="1981200" y="1371600"/>
            <a:ext cx="8153400" cy="4800600"/>
          </a:xfrm>
          <a:prstGeom prst="rect">
            <a:avLst/>
          </a:prstGeom>
        </p:spPr>
        <p:txBody>
          <a:bodyPr vert="horz">
            <a:normAutofit/>
          </a:bodyPr>
          <a:lstStyle/>
          <a:p>
            <a:pPr marL="274320" indent="-274320" algn="just">
              <a:lnSpc>
                <a:spcPct val="90000"/>
              </a:lnSpc>
              <a:spcBef>
                <a:spcPts val="580"/>
              </a:spcBef>
              <a:buClr>
                <a:schemeClr val="accent1"/>
              </a:buClr>
              <a:buSzPct val="85000"/>
              <a:buFont typeface="Wingdings 2"/>
              <a:buChar char=""/>
              <a:defRPr/>
            </a:pPr>
            <a:endParaRPr lang="en-US" dirty="0"/>
          </a:p>
        </p:txBody>
      </p:sp>
      <p:sp>
        <p:nvSpPr>
          <p:cNvPr id="4" name="Title 3"/>
          <p:cNvSpPr>
            <a:spLocks noGrp="1"/>
          </p:cNvSpPr>
          <p:nvPr>
            <p:ph type="title"/>
          </p:nvPr>
        </p:nvSpPr>
        <p:spPr/>
        <p:txBody>
          <a:bodyPr/>
          <a:lstStyle/>
          <a:p>
            <a:r>
              <a:rPr lang="en-US" sz="2800" dirty="0"/>
              <a:t>Computer Contracts</a:t>
            </a:r>
            <a:endParaRPr lang="en-US" dirty="0"/>
          </a:p>
        </p:txBody>
      </p:sp>
      <p:sp>
        <p:nvSpPr>
          <p:cNvPr id="5" name="Content Placeholder 4"/>
          <p:cNvSpPr>
            <a:spLocks noGrp="1"/>
          </p:cNvSpPr>
          <p:nvPr>
            <p:ph sz="quarter" idx="1"/>
          </p:nvPr>
        </p:nvSpPr>
        <p:spPr/>
        <p:txBody>
          <a:bodyPr>
            <a:normAutofit fontScale="92500" lnSpcReduction="20000"/>
          </a:bodyPr>
          <a:lstStyle/>
          <a:p>
            <a:pPr algn="just">
              <a:spcBef>
                <a:spcPts val="580"/>
              </a:spcBef>
              <a:buSzPct val="85000"/>
              <a:buFont typeface="Wingdings 2"/>
              <a:buChar char=""/>
              <a:defRPr/>
            </a:pPr>
            <a:r>
              <a:rPr lang="en-US" b="1" dirty="0"/>
              <a:t>Web Hosting Contracts:</a:t>
            </a:r>
          </a:p>
          <a:p>
            <a:pPr marL="742950" lvl="1" indent="-285750" algn="just">
              <a:lnSpc>
                <a:spcPct val="150000"/>
              </a:lnSpc>
              <a:spcBef>
                <a:spcPts val="370"/>
              </a:spcBef>
              <a:buClr>
                <a:schemeClr val="accent2"/>
              </a:buClr>
              <a:buSzPct val="85000"/>
              <a:defRPr/>
            </a:pPr>
            <a:r>
              <a:rPr lang="en-US" sz="2000" dirty="0"/>
              <a:t>Collocation vs. Hosting</a:t>
            </a:r>
          </a:p>
          <a:p>
            <a:pPr marL="742950" lvl="1" indent="-285750" algn="just">
              <a:lnSpc>
                <a:spcPct val="150000"/>
              </a:lnSpc>
              <a:spcBef>
                <a:spcPts val="370"/>
              </a:spcBef>
              <a:buClr>
                <a:schemeClr val="accent2"/>
              </a:buClr>
              <a:buSzPct val="85000"/>
              <a:defRPr/>
            </a:pPr>
            <a:r>
              <a:rPr lang="en-US" sz="2000" dirty="0"/>
              <a:t>Search Engine Registration</a:t>
            </a:r>
          </a:p>
          <a:p>
            <a:pPr marL="742950" lvl="1" indent="-285750" algn="just">
              <a:lnSpc>
                <a:spcPct val="150000"/>
              </a:lnSpc>
              <a:spcBef>
                <a:spcPts val="370"/>
              </a:spcBef>
              <a:buClr>
                <a:schemeClr val="accent2"/>
              </a:buClr>
              <a:buSzPct val="85000"/>
              <a:defRPr/>
            </a:pPr>
            <a:r>
              <a:rPr lang="en-US" sz="2000" dirty="0"/>
              <a:t>Online Promotion</a:t>
            </a:r>
          </a:p>
          <a:p>
            <a:pPr marL="742950" lvl="1" indent="-285750" algn="just">
              <a:lnSpc>
                <a:spcPct val="150000"/>
              </a:lnSpc>
              <a:spcBef>
                <a:spcPts val="370"/>
              </a:spcBef>
              <a:buClr>
                <a:schemeClr val="accent2"/>
              </a:buClr>
              <a:buSzPct val="85000"/>
              <a:defRPr/>
            </a:pPr>
            <a:r>
              <a:rPr lang="en-US" sz="2000" dirty="0"/>
              <a:t>Service Levels:</a:t>
            </a:r>
          </a:p>
          <a:p>
            <a:pPr marL="1200150" lvl="2" indent="-285750" algn="just">
              <a:lnSpc>
                <a:spcPct val="150000"/>
              </a:lnSpc>
              <a:spcBef>
                <a:spcPts val="370"/>
              </a:spcBef>
              <a:buClr>
                <a:schemeClr val="accent1">
                  <a:tint val="60000"/>
                </a:schemeClr>
              </a:buClr>
              <a:buSzPct val="85000"/>
              <a:defRPr/>
            </a:pPr>
            <a:r>
              <a:rPr lang="en-US" dirty="0"/>
              <a:t>Server Response Time and Throughput Capacity</a:t>
            </a:r>
          </a:p>
          <a:p>
            <a:pPr marL="1200150" lvl="2" indent="-285750" algn="just">
              <a:lnSpc>
                <a:spcPct val="150000"/>
              </a:lnSpc>
              <a:spcBef>
                <a:spcPts val="370"/>
              </a:spcBef>
              <a:buClr>
                <a:schemeClr val="accent1">
                  <a:tint val="60000"/>
                </a:schemeClr>
              </a:buClr>
              <a:buSzPct val="85000"/>
              <a:defRPr/>
            </a:pPr>
            <a:r>
              <a:rPr lang="en-US" dirty="0"/>
              <a:t>Server Uptime</a:t>
            </a:r>
          </a:p>
          <a:p>
            <a:pPr marL="1200150" lvl="2" indent="-285750" algn="just">
              <a:lnSpc>
                <a:spcPct val="150000"/>
              </a:lnSpc>
              <a:spcBef>
                <a:spcPts val="370"/>
              </a:spcBef>
              <a:buClr>
                <a:schemeClr val="accent1">
                  <a:tint val="60000"/>
                </a:schemeClr>
              </a:buClr>
              <a:buSzPct val="85000"/>
              <a:defRPr/>
            </a:pPr>
            <a:r>
              <a:rPr lang="en-US" dirty="0"/>
              <a:t>System Redundancy</a:t>
            </a:r>
          </a:p>
          <a:p>
            <a:pPr marL="1200150" lvl="2" indent="-285750" algn="just">
              <a:lnSpc>
                <a:spcPct val="150000"/>
              </a:lnSpc>
              <a:spcBef>
                <a:spcPts val="370"/>
              </a:spcBef>
              <a:buClr>
                <a:schemeClr val="accent1">
                  <a:tint val="60000"/>
                </a:schemeClr>
              </a:buClr>
              <a:buSzPct val="85000"/>
              <a:defRPr/>
            </a:pPr>
            <a:r>
              <a:rPr lang="en-US" dirty="0"/>
              <a:t>User Support</a:t>
            </a:r>
          </a:p>
          <a:p>
            <a:pPr marL="742950" lvl="1" indent="-285750" algn="just">
              <a:lnSpc>
                <a:spcPct val="150000"/>
              </a:lnSpc>
              <a:spcBef>
                <a:spcPts val="370"/>
              </a:spcBef>
              <a:buClr>
                <a:schemeClr val="accent2"/>
              </a:buClr>
              <a:buSzPct val="85000"/>
              <a:defRPr/>
            </a:pPr>
            <a:r>
              <a:rPr lang="en-US" sz="2000" dirty="0"/>
              <a:t>Security</a:t>
            </a:r>
          </a:p>
          <a:p>
            <a:endParaRPr lang="en-US" dirty="0"/>
          </a:p>
        </p:txBody>
      </p:sp>
      <p:sp>
        <p:nvSpPr>
          <p:cNvPr id="2" name="Slide Number Placeholder 1"/>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22</a:t>
            </a:fld>
            <a:endParaRPr lang="en-US" dirty="0"/>
          </a:p>
        </p:txBody>
      </p:sp>
    </p:spTree>
    <p:extLst>
      <p:ext uri="{BB962C8B-B14F-4D97-AF65-F5344CB8AC3E}">
        <p14:creationId xmlns:p14="http://schemas.microsoft.com/office/powerpoint/2010/main" val="254154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Computer Contracts</a:t>
            </a:r>
            <a:endParaRPr lang="en-US" dirty="0"/>
          </a:p>
        </p:txBody>
      </p:sp>
      <p:sp>
        <p:nvSpPr>
          <p:cNvPr id="3" name="Content Placeholder 2"/>
          <p:cNvSpPr>
            <a:spLocks noGrp="1"/>
          </p:cNvSpPr>
          <p:nvPr>
            <p:ph sz="quarter" idx="1"/>
          </p:nvPr>
        </p:nvSpPr>
        <p:spPr/>
        <p:txBody>
          <a:bodyPr/>
          <a:lstStyle/>
          <a:p>
            <a:r>
              <a:rPr lang="en-US" sz="3200" b="1" dirty="0">
                <a:solidFill>
                  <a:srgbClr val="FF0000"/>
                </a:solidFill>
              </a:rPr>
              <a:t>Fixed Price Contracts for Bespoke Systems</a:t>
            </a:r>
          </a:p>
          <a:p>
            <a:r>
              <a:rPr lang="en-US" dirty="0"/>
              <a:t>Consultancy and Contract Hire</a:t>
            </a:r>
          </a:p>
          <a:p>
            <a:r>
              <a:rPr lang="en-US" dirty="0"/>
              <a:t>‘Cost Plus’ Contracts</a:t>
            </a:r>
          </a:p>
          <a:p>
            <a:r>
              <a:rPr lang="en-US" dirty="0"/>
              <a:t>Outsourcing Contracts</a:t>
            </a:r>
          </a:p>
          <a:p>
            <a:r>
              <a:rPr lang="en-US" dirty="0"/>
              <a:t>Web Hosting Contracts</a:t>
            </a:r>
          </a:p>
        </p:txBody>
      </p:sp>
      <p:sp>
        <p:nvSpPr>
          <p:cNvPr id="4" name="Slide Number Placeholder 3"/>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3</a:t>
            </a:fld>
            <a:endParaRPr lang="en-US" dirty="0"/>
          </a:p>
        </p:txBody>
      </p:sp>
    </p:spTree>
    <p:extLst>
      <p:ext uri="{BB962C8B-B14F-4D97-AF65-F5344CB8AC3E}">
        <p14:creationId xmlns:p14="http://schemas.microsoft.com/office/powerpoint/2010/main" val="61148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981200" y="381000"/>
            <a:ext cx="8229600" cy="666750"/>
          </a:xfrm>
        </p:spPr>
        <p:txBody>
          <a:bodyPr>
            <a:normAutofit/>
          </a:bodyPr>
          <a:lstStyle/>
          <a:p>
            <a:r>
              <a:rPr lang="en-US" sz="3600" dirty="0"/>
              <a:t>Computer Contracts</a:t>
            </a:r>
          </a:p>
        </p:txBody>
      </p:sp>
      <p:sp>
        <p:nvSpPr>
          <p:cNvPr id="437251" name="Rectangle 3"/>
          <p:cNvSpPr>
            <a:spLocks noGrp="1" noChangeArrowheads="1"/>
          </p:cNvSpPr>
          <p:nvPr>
            <p:ph idx="1"/>
          </p:nvPr>
        </p:nvSpPr>
        <p:spPr>
          <a:xfrm>
            <a:off x="1981200" y="1371600"/>
            <a:ext cx="8153400" cy="4876800"/>
          </a:xfrm>
        </p:spPr>
        <p:txBody>
          <a:bodyPr/>
          <a:lstStyle/>
          <a:p>
            <a:pPr algn="just"/>
            <a:r>
              <a:rPr lang="en-US" b="1" dirty="0"/>
              <a:t>Fixed Price Contracts for Bespoke Systems</a:t>
            </a:r>
            <a:r>
              <a:rPr lang="en-US" sz="3600" b="1" dirty="0"/>
              <a:t>:</a:t>
            </a:r>
          </a:p>
          <a:p>
            <a:pPr marL="800100" lvl="1" indent="-342900" algn="just"/>
            <a:r>
              <a:rPr lang="en-US" dirty="0"/>
              <a:t>Bespoke / Tailor-made Systems</a:t>
            </a:r>
          </a:p>
          <a:p>
            <a:pPr marL="800100" lvl="1" indent="-342900" algn="just"/>
            <a:r>
              <a:rPr lang="en-US" dirty="0"/>
              <a:t>Parts of the Contract:</a:t>
            </a:r>
          </a:p>
          <a:p>
            <a:pPr marL="1200150" lvl="2" indent="-285750" algn="just"/>
            <a:r>
              <a:rPr lang="en-US" dirty="0"/>
              <a:t>Short Agreement</a:t>
            </a:r>
          </a:p>
          <a:p>
            <a:pPr marL="1200150" lvl="2" indent="-285750" algn="just"/>
            <a:r>
              <a:rPr lang="en-US" dirty="0"/>
              <a:t>Standard Terms &amp; Conditions</a:t>
            </a:r>
          </a:p>
          <a:p>
            <a:pPr marL="1200150" lvl="2" indent="-285750" algn="just"/>
            <a:r>
              <a:rPr lang="en-US" dirty="0"/>
              <a:t>Schedules / Annexes</a:t>
            </a:r>
          </a:p>
          <a:p>
            <a:pPr lvl="3" indent="-285750" algn="just"/>
            <a:r>
              <a:rPr lang="en-US" dirty="0"/>
              <a:t>Particular Requirements</a:t>
            </a:r>
          </a:p>
          <a:p>
            <a:pPr marL="1885950" lvl="4" indent="-171450" algn="just"/>
            <a:r>
              <a:rPr lang="en-US" dirty="0"/>
              <a:t>What to be supplied?</a:t>
            </a:r>
          </a:p>
          <a:p>
            <a:pPr marL="1885950" lvl="4" indent="-171450" algn="just"/>
            <a:r>
              <a:rPr lang="en-US" dirty="0"/>
              <a:t>When?</a:t>
            </a:r>
          </a:p>
          <a:p>
            <a:pPr marL="1885950" lvl="4" indent="-171450" algn="just"/>
            <a:r>
              <a:rPr lang="en-US" dirty="0"/>
              <a:t>What payments? When?</a:t>
            </a:r>
          </a:p>
        </p:txBody>
      </p:sp>
      <p:sp>
        <p:nvSpPr>
          <p:cNvPr id="2" name="Slide Number Placeholder 1"/>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4</a:t>
            </a:fld>
            <a:endParaRPr lang="en-US" dirty="0"/>
          </a:p>
        </p:txBody>
      </p:sp>
    </p:spTree>
    <p:extLst>
      <p:ext uri="{BB962C8B-B14F-4D97-AF65-F5344CB8AC3E}">
        <p14:creationId xmlns:p14="http://schemas.microsoft.com/office/powerpoint/2010/main" val="195593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blinds(horizontal)">
                                      <p:cBhvr>
                                        <p:cTn id="7" dur="500"/>
                                        <p:tgtEl>
                                          <p:spTgt spid="437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7251">
                                            <p:txEl>
                                              <p:pRg st="1" end="1"/>
                                            </p:txEl>
                                          </p:spTgt>
                                        </p:tgtEl>
                                        <p:attrNameLst>
                                          <p:attrName>style.visibility</p:attrName>
                                        </p:attrNameLst>
                                      </p:cBhvr>
                                      <p:to>
                                        <p:strVal val="visible"/>
                                      </p:to>
                                    </p:set>
                                    <p:animEffect transition="in" filter="blinds(horizontal)">
                                      <p:cBhvr>
                                        <p:cTn id="12" dur="500"/>
                                        <p:tgtEl>
                                          <p:spTgt spid="437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7251">
                                            <p:txEl>
                                              <p:pRg st="2" end="2"/>
                                            </p:txEl>
                                          </p:spTgt>
                                        </p:tgtEl>
                                        <p:attrNameLst>
                                          <p:attrName>style.visibility</p:attrName>
                                        </p:attrNameLst>
                                      </p:cBhvr>
                                      <p:to>
                                        <p:strVal val="visible"/>
                                      </p:to>
                                    </p:set>
                                    <p:animEffect transition="in" filter="blinds(horizontal)">
                                      <p:cBhvr>
                                        <p:cTn id="17" dur="500"/>
                                        <p:tgtEl>
                                          <p:spTgt spid="437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7251">
                                            <p:txEl>
                                              <p:pRg st="3" end="3"/>
                                            </p:txEl>
                                          </p:spTgt>
                                        </p:tgtEl>
                                        <p:attrNameLst>
                                          <p:attrName>style.visibility</p:attrName>
                                        </p:attrNameLst>
                                      </p:cBhvr>
                                      <p:to>
                                        <p:strVal val="visible"/>
                                      </p:to>
                                    </p:set>
                                    <p:animEffect transition="in" filter="blinds(horizontal)">
                                      <p:cBhvr>
                                        <p:cTn id="22" dur="500"/>
                                        <p:tgtEl>
                                          <p:spTgt spid="437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7251">
                                            <p:txEl>
                                              <p:pRg st="4" end="4"/>
                                            </p:txEl>
                                          </p:spTgt>
                                        </p:tgtEl>
                                        <p:attrNameLst>
                                          <p:attrName>style.visibility</p:attrName>
                                        </p:attrNameLst>
                                      </p:cBhvr>
                                      <p:to>
                                        <p:strVal val="visible"/>
                                      </p:to>
                                    </p:set>
                                    <p:animEffect transition="in" filter="blinds(horizontal)">
                                      <p:cBhvr>
                                        <p:cTn id="27" dur="500"/>
                                        <p:tgtEl>
                                          <p:spTgt spid="437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7251">
                                            <p:txEl>
                                              <p:pRg st="5" end="5"/>
                                            </p:txEl>
                                          </p:spTgt>
                                        </p:tgtEl>
                                        <p:attrNameLst>
                                          <p:attrName>style.visibility</p:attrName>
                                        </p:attrNameLst>
                                      </p:cBhvr>
                                      <p:to>
                                        <p:strVal val="visible"/>
                                      </p:to>
                                    </p:set>
                                    <p:animEffect transition="in" filter="blinds(horizontal)">
                                      <p:cBhvr>
                                        <p:cTn id="32" dur="500"/>
                                        <p:tgtEl>
                                          <p:spTgt spid="437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7251">
                                            <p:txEl>
                                              <p:pRg st="6" end="6"/>
                                            </p:txEl>
                                          </p:spTgt>
                                        </p:tgtEl>
                                        <p:attrNameLst>
                                          <p:attrName>style.visibility</p:attrName>
                                        </p:attrNameLst>
                                      </p:cBhvr>
                                      <p:to>
                                        <p:strVal val="visible"/>
                                      </p:to>
                                    </p:set>
                                    <p:animEffect transition="in" filter="blinds(horizontal)">
                                      <p:cBhvr>
                                        <p:cTn id="37" dur="500"/>
                                        <p:tgtEl>
                                          <p:spTgt spid="437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7251">
                                            <p:txEl>
                                              <p:pRg st="7" end="7"/>
                                            </p:txEl>
                                          </p:spTgt>
                                        </p:tgtEl>
                                        <p:attrNameLst>
                                          <p:attrName>style.visibility</p:attrName>
                                        </p:attrNameLst>
                                      </p:cBhvr>
                                      <p:to>
                                        <p:strVal val="visible"/>
                                      </p:to>
                                    </p:set>
                                    <p:animEffect transition="in" filter="blinds(horizontal)">
                                      <p:cBhvr>
                                        <p:cTn id="42" dur="500"/>
                                        <p:tgtEl>
                                          <p:spTgt spid="4372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7251">
                                            <p:txEl>
                                              <p:pRg st="8" end="8"/>
                                            </p:txEl>
                                          </p:spTgt>
                                        </p:tgtEl>
                                        <p:attrNameLst>
                                          <p:attrName>style.visibility</p:attrName>
                                        </p:attrNameLst>
                                      </p:cBhvr>
                                      <p:to>
                                        <p:strVal val="visible"/>
                                      </p:to>
                                    </p:set>
                                    <p:animEffect transition="in" filter="blinds(horizontal)">
                                      <p:cBhvr>
                                        <p:cTn id="47" dur="500"/>
                                        <p:tgtEl>
                                          <p:spTgt spid="4372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7251">
                                            <p:txEl>
                                              <p:pRg st="9" end="9"/>
                                            </p:txEl>
                                          </p:spTgt>
                                        </p:tgtEl>
                                        <p:attrNameLst>
                                          <p:attrName>style.visibility</p:attrName>
                                        </p:attrNameLst>
                                      </p:cBhvr>
                                      <p:to>
                                        <p:strVal val="visible"/>
                                      </p:to>
                                    </p:set>
                                    <p:animEffect transition="in" filter="blinds(horizontal)">
                                      <p:cBhvr>
                                        <p:cTn id="52" dur="500"/>
                                        <p:tgtEl>
                                          <p:spTgt spid="4372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534400" cy="1143000"/>
          </a:xfrm>
        </p:spPr>
        <p:txBody>
          <a:bodyPr>
            <a:normAutofit fontScale="90000"/>
          </a:bodyPr>
          <a:lstStyle/>
          <a:p>
            <a:r>
              <a:rPr lang="en-US" b="1" dirty="0"/>
              <a:t>Fixed Price Contracts for Bespoke Systems</a:t>
            </a:r>
            <a:r>
              <a:rPr lang="en-US" sz="4800" b="1" dirty="0"/>
              <a:t>:</a:t>
            </a:r>
            <a:endParaRPr lang="en-US" dirty="0"/>
          </a:p>
        </p:txBody>
      </p:sp>
      <p:sp>
        <p:nvSpPr>
          <p:cNvPr id="5" name="Content Placeholder 4"/>
          <p:cNvSpPr>
            <a:spLocks noGrp="1"/>
          </p:cNvSpPr>
          <p:nvPr>
            <p:ph idx="1"/>
          </p:nvPr>
        </p:nvSpPr>
        <p:spPr/>
        <p:txBody>
          <a:bodyPr>
            <a:normAutofit lnSpcReduction="10000"/>
          </a:bodyPr>
          <a:lstStyle/>
          <a:p>
            <a:pPr marL="525780" indent="-342900" algn="just"/>
            <a:r>
              <a:rPr lang="en-US" sz="3500" dirty="0"/>
              <a:t>Issues in Bespoke System Contract:</a:t>
            </a:r>
          </a:p>
          <a:p>
            <a:pPr marL="651510" indent="-285750" algn="just"/>
            <a:r>
              <a:rPr lang="en-US" dirty="0"/>
              <a:t>What is to be produced?</a:t>
            </a:r>
          </a:p>
          <a:p>
            <a:pPr marL="651510" indent="-285750" algn="just"/>
            <a:r>
              <a:rPr lang="en-US" dirty="0"/>
              <a:t>What is to be delivered?</a:t>
            </a:r>
          </a:p>
          <a:p>
            <a:pPr lvl="3" indent="-285750" algn="just"/>
            <a:r>
              <a:rPr lang="en-US" sz="1600" dirty="0"/>
              <a:t>Source Code</a:t>
            </a:r>
          </a:p>
          <a:p>
            <a:pPr lvl="3" indent="-285750" algn="just"/>
            <a:r>
              <a:rPr lang="en-US" sz="1600" dirty="0"/>
              <a:t>Command Files</a:t>
            </a:r>
          </a:p>
          <a:p>
            <a:pPr lvl="3" indent="-285750" algn="just"/>
            <a:r>
              <a:rPr lang="en-US" sz="1600" dirty="0"/>
              <a:t>Documentation of the design and the code</a:t>
            </a:r>
          </a:p>
          <a:p>
            <a:pPr lvl="3" indent="-285750" algn="just"/>
            <a:r>
              <a:rPr lang="en-US" sz="1600" dirty="0"/>
              <a:t>Reference Manuals, training manuals, operation manuals</a:t>
            </a:r>
          </a:p>
          <a:p>
            <a:pPr lvl="3" indent="-285750" algn="just"/>
            <a:r>
              <a:rPr lang="en-US" sz="1600" dirty="0"/>
              <a:t>Supporting Tools to help maintain the code</a:t>
            </a:r>
          </a:p>
          <a:p>
            <a:pPr lvl="3" indent="-285750" algn="just"/>
            <a:r>
              <a:rPr lang="en-US" sz="1600" dirty="0"/>
              <a:t>User Training</a:t>
            </a:r>
          </a:p>
          <a:p>
            <a:pPr lvl="3" indent="-285750" algn="just"/>
            <a:r>
              <a:rPr lang="en-US" sz="1600" dirty="0"/>
              <a:t>Training for client’s staff maintenance</a:t>
            </a:r>
          </a:p>
          <a:p>
            <a:pPr marL="651510" indent="-285750" algn="just"/>
            <a:r>
              <a:rPr lang="en-US" dirty="0"/>
              <a:t>Ownership of Rights / IP Rights</a:t>
            </a:r>
          </a:p>
          <a:p>
            <a:pPr marL="651510" indent="-285750" algn="just"/>
            <a:r>
              <a:rPr lang="en-US" dirty="0"/>
              <a:t>Confidentiality</a:t>
            </a:r>
          </a:p>
          <a:p>
            <a:pPr marL="1200150" lvl="2" indent="-285750" algn="just"/>
            <a:endParaRPr lang="en-US" sz="1800" dirty="0"/>
          </a:p>
          <a:p>
            <a:endParaRPr lang="en-US" dirty="0"/>
          </a:p>
        </p:txBody>
      </p:sp>
      <p:sp>
        <p:nvSpPr>
          <p:cNvPr id="6" name="Slide Number Placeholder 5"/>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5</a:t>
            </a:fld>
            <a:endParaRPr lang="en-US" dirty="0"/>
          </a:p>
        </p:txBody>
      </p:sp>
    </p:spTree>
    <p:extLst>
      <p:ext uri="{BB962C8B-B14F-4D97-AF65-F5344CB8AC3E}">
        <p14:creationId xmlns:p14="http://schemas.microsoft.com/office/powerpoint/2010/main" val="25938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381000"/>
            <a:ext cx="7467600" cy="1143000"/>
          </a:xfrm>
        </p:spPr>
        <p:txBody>
          <a:bodyPr>
            <a:normAutofit/>
          </a:bodyPr>
          <a:lstStyle/>
          <a:p>
            <a:pPr lvl="0"/>
            <a:r>
              <a:rPr lang="en-US" sz="3200" dirty="0">
                <a:solidFill>
                  <a:srgbClr val="3A12E6"/>
                </a:solidFill>
              </a:rPr>
              <a:t>Fixed Price Contracts for Bespoke Systems</a:t>
            </a:r>
            <a:endParaRPr lang="en-US" dirty="0">
              <a:solidFill>
                <a:srgbClr val="3A12E6"/>
              </a:solidFill>
            </a:endParaRPr>
          </a:p>
        </p:txBody>
      </p:sp>
      <p:sp>
        <p:nvSpPr>
          <p:cNvPr id="5" name="Content Placeholder 4"/>
          <p:cNvSpPr>
            <a:spLocks noGrp="1"/>
          </p:cNvSpPr>
          <p:nvPr>
            <p:ph idx="1"/>
          </p:nvPr>
        </p:nvSpPr>
        <p:spPr>
          <a:xfrm>
            <a:off x="1981200" y="1600200"/>
            <a:ext cx="8077200" cy="4873752"/>
          </a:xfrm>
        </p:spPr>
        <p:txBody>
          <a:bodyPr/>
          <a:lstStyle/>
          <a:p>
            <a:pPr lvl="1"/>
            <a:r>
              <a:rPr lang="en-US" dirty="0"/>
              <a:t>Payment Terms</a:t>
            </a:r>
          </a:p>
          <a:p>
            <a:pPr lvl="1"/>
            <a:endParaRPr lang="en-US" dirty="0"/>
          </a:p>
          <a:p>
            <a:pPr lvl="1"/>
            <a:endParaRPr lang="en-US" dirty="0"/>
          </a:p>
          <a:p>
            <a:pPr lvl="1"/>
            <a:endParaRPr lang="en-US" dirty="0"/>
          </a:p>
          <a:p>
            <a:pPr lvl="1"/>
            <a:endParaRPr lang="en-US" dirty="0"/>
          </a:p>
          <a:p>
            <a:pPr lvl="2"/>
            <a:r>
              <a:rPr lang="en-US" dirty="0"/>
              <a:t>Initial payment of 15% of the contract value becomes due on signature of the contract</a:t>
            </a:r>
          </a:p>
          <a:p>
            <a:pPr lvl="2"/>
            <a:r>
              <a:rPr lang="en-US" dirty="0"/>
              <a:t>Further stage payments become due at various pints during the development, bringing up to 65%</a:t>
            </a:r>
          </a:p>
          <a:p>
            <a:pPr lvl="2"/>
            <a:r>
              <a:rPr lang="en-US" dirty="0"/>
              <a:t>Further 25% on the acceptance of the software</a:t>
            </a:r>
          </a:p>
          <a:p>
            <a:pPr lvl="2"/>
            <a:r>
              <a:rPr lang="en-US" dirty="0"/>
              <a:t>Final 10% at the end of the warranty period</a:t>
            </a:r>
          </a:p>
          <a:p>
            <a:pPr lvl="1"/>
            <a:endParaRPr lang="en-US" dirty="0"/>
          </a:p>
        </p:txBody>
      </p:sp>
      <p:pic>
        <p:nvPicPr>
          <p:cNvPr id="1027" name="Picture 3"/>
          <p:cNvPicPr>
            <a:picLocks noChangeAspect="1" noChangeArrowheads="1"/>
          </p:cNvPicPr>
          <p:nvPr/>
        </p:nvPicPr>
        <p:blipFill>
          <a:blip r:embed="rId2"/>
          <a:srcRect/>
          <a:stretch>
            <a:fillRect/>
          </a:stretch>
        </p:blipFill>
        <p:spPr bwMode="auto">
          <a:xfrm>
            <a:off x="1971676" y="1981201"/>
            <a:ext cx="8543925" cy="1309587"/>
          </a:xfrm>
          <a:prstGeom prst="rect">
            <a:avLst/>
          </a:prstGeom>
          <a:noFill/>
          <a:ln w="9525">
            <a:noFill/>
            <a:miter lim="800000"/>
            <a:headEnd/>
            <a:tailEnd/>
          </a:ln>
          <a:effectLst/>
        </p:spPr>
      </p:pic>
      <p:sp>
        <p:nvSpPr>
          <p:cNvPr id="8" name="Title 1"/>
          <p:cNvSpPr txBox="1">
            <a:spLocks/>
          </p:cNvSpPr>
          <p:nvPr/>
        </p:nvSpPr>
        <p:spPr>
          <a:xfrm>
            <a:off x="1676400" y="274638"/>
            <a:ext cx="8534400" cy="1143000"/>
          </a:xfrm>
          <a:prstGeom prst="rect">
            <a:avLst/>
          </a:prstGeom>
        </p:spPr>
        <p:txBody>
          <a:bodyPr bIns="91440" anchor="b" anchorCtr="0">
            <a:normAutofit fontScale="97500"/>
          </a:bodyPr>
          <a:lstStyle/>
          <a:p>
            <a:pPr>
              <a:spcBef>
                <a:spcPct val="0"/>
              </a:spcBef>
              <a:defRPr/>
            </a:pPr>
            <a:endParaRPr lang="en-US" sz="4000" dirty="0">
              <a:solidFill>
                <a:schemeClr val="tx2"/>
              </a:solidFill>
              <a:latin typeface="+mj-lt"/>
              <a:ea typeface="+mj-ea"/>
              <a:cs typeface="+mj-cs"/>
            </a:endParaRPr>
          </a:p>
        </p:txBody>
      </p:sp>
      <p:sp>
        <p:nvSpPr>
          <p:cNvPr id="6" name="Slide Number Placeholder 5"/>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6</a:t>
            </a:fld>
            <a:endParaRPr lang="en-US" dirty="0"/>
          </a:p>
        </p:txBody>
      </p:sp>
    </p:spTree>
    <p:extLst>
      <p:ext uri="{BB962C8B-B14F-4D97-AF65-F5344CB8AC3E}">
        <p14:creationId xmlns:p14="http://schemas.microsoft.com/office/powerpoint/2010/main" val="167100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a:solidFill>
                  <a:srgbClr val="3A12E6"/>
                </a:solidFill>
              </a:rPr>
              <a:t>Fixed Price Contracts for Bespoke Systems</a:t>
            </a:r>
            <a:r>
              <a:rPr lang="en-US" sz="4000" dirty="0">
                <a:solidFill>
                  <a:srgbClr val="3A12E6"/>
                </a:solidFill>
              </a:rPr>
              <a:t>:</a:t>
            </a:r>
            <a:endParaRPr lang="en-US" dirty="0">
              <a:solidFill>
                <a:srgbClr val="3A12E6"/>
              </a:solidFill>
            </a:endParaRPr>
          </a:p>
        </p:txBody>
      </p:sp>
      <p:sp>
        <p:nvSpPr>
          <p:cNvPr id="5" name="Content Placeholder 4"/>
          <p:cNvSpPr>
            <a:spLocks noGrp="1"/>
          </p:cNvSpPr>
          <p:nvPr>
            <p:ph idx="1"/>
          </p:nvPr>
        </p:nvSpPr>
        <p:spPr/>
        <p:txBody>
          <a:bodyPr>
            <a:normAutofit fontScale="92500" lnSpcReduction="20000"/>
          </a:bodyPr>
          <a:lstStyle/>
          <a:p>
            <a:pPr marL="651510" indent="-285750" algn="just"/>
            <a:r>
              <a:rPr lang="en-US" dirty="0"/>
              <a:t>Calculating Payments for Delays and Changes</a:t>
            </a:r>
          </a:p>
          <a:p>
            <a:pPr marL="651510" indent="-285750" algn="just"/>
            <a:r>
              <a:rPr lang="en-US" dirty="0"/>
              <a:t>Penalty Clauses</a:t>
            </a:r>
          </a:p>
          <a:p>
            <a:pPr marL="925830" lvl="1" indent="-285750" algn="just"/>
            <a:r>
              <a:rPr lang="en-US" dirty="0"/>
              <a:t>Delays caused by the supplier</a:t>
            </a:r>
          </a:p>
          <a:p>
            <a:pPr marL="925830" lvl="1" indent="-285750" algn="just"/>
            <a:r>
              <a:rPr lang="en-US" dirty="0"/>
              <a:t>Suppliers very reluctant to accept such terms</a:t>
            </a:r>
          </a:p>
          <a:p>
            <a:pPr marL="925830" lvl="1" indent="-285750" algn="just"/>
            <a:r>
              <a:rPr lang="en-US" dirty="0"/>
              <a:t>Such clauses -&gt; higher bid price</a:t>
            </a:r>
            <a:endParaRPr lang="en-US" sz="1600" dirty="0"/>
          </a:p>
          <a:p>
            <a:pPr marL="651510" indent="-285750" algn="just"/>
            <a:r>
              <a:rPr lang="en-US" dirty="0"/>
              <a:t>Obligations of the Client</a:t>
            </a:r>
          </a:p>
          <a:p>
            <a:pPr marL="925830" lvl="1" indent="-285750" algn="just"/>
            <a:r>
              <a:rPr lang="en-US" dirty="0"/>
              <a:t>Provide documentation on aspects of the client’s activities or environment in which the system shall run</a:t>
            </a:r>
          </a:p>
          <a:p>
            <a:pPr marL="925830" lvl="1" indent="-285750" algn="just"/>
            <a:r>
              <a:rPr lang="en-US" dirty="0"/>
              <a:t>Provide access to appropriate members of the staff</a:t>
            </a:r>
          </a:p>
          <a:p>
            <a:pPr marL="925830" lvl="1" indent="-285750" algn="just"/>
            <a:r>
              <a:rPr lang="en-US" dirty="0"/>
              <a:t>Provide machine facilities for dev and testing</a:t>
            </a:r>
          </a:p>
          <a:p>
            <a:pPr marL="925830" lvl="1" indent="-285750" algn="just"/>
            <a:r>
              <a:rPr lang="en-US" dirty="0"/>
              <a:t>Provide accommodation, telephone and secretarial facilities for the company's staff when working on client’s premises</a:t>
            </a:r>
          </a:p>
          <a:p>
            <a:pPr marL="925830" lvl="1" indent="-285750" algn="just"/>
            <a:r>
              <a:rPr lang="en-US" dirty="0"/>
              <a:t>Provide data communications facilities to the site</a:t>
            </a:r>
          </a:p>
          <a:p>
            <a:pPr marL="925830" lvl="1" indent="-285750" algn="just"/>
            <a:r>
              <a:rPr lang="en-US" dirty="0"/>
              <a:t>Failure to meet these obligations may render the client liable for delay payments</a:t>
            </a:r>
          </a:p>
        </p:txBody>
      </p:sp>
      <p:sp>
        <p:nvSpPr>
          <p:cNvPr id="6" name="Title 1"/>
          <p:cNvSpPr txBox="1">
            <a:spLocks/>
          </p:cNvSpPr>
          <p:nvPr/>
        </p:nvSpPr>
        <p:spPr>
          <a:xfrm>
            <a:off x="1676400" y="274638"/>
            <a:ext cx="8534400" cy="1143000"/>
          </a:xfrm>
          <a:prstGeom prst="rect">
            <a:avLst/>
          </a:prstGeom>
        </p:spPr>
        <p:txBody>
          <a:bodyPr bIns="91440" anchor="b" anchorCtr="0">
            <a:normAutofit fontScale="97500"/>
          </a:bodyPr>
          <a:lstStyle/>
          <a:p>
            <a:pPr>
              <a:spcBef>
                <a:spcPct val="0"/>
              </a:spcBef>
              <a:defRPr/>
            </a:pPr>
            <a:endParaRPr lang="en-US" sz="4000" dirty="0">
              <a:solidFill>
                <a:schemeClr val="tx2"/>
              </a:solidFill>
              <a:latin typeface="+mj-lt"/>
              <a:ea typeface="+mj-ea"/>
              <a:cs typeface="+mj-cs"/>
            </a:endParaRPr>
          </a:p>
        </p:txBody>
      </p:sp>
      <p:sp>
        <p:nvSpPr>
          <p:cNvPr id="7" name="Slide Number Placeholder 6"/>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7</a:t>
            </a:fld>
            <a:endParaRPr lang="en-US" dirty="0"/>
          </a:p>
        </p:txBody>
      </p:sp>
    </p:spTree>
    <p:extLst>
      <p:ext uri="{BB962C8B-B14F-4D97-AF65-F5344CB8AC3E}">
        <p14:creationId xmlns:p14="http://schemas.microsoft.com/office/powerpoint/2010/main" val="223371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a:solidFill>
                  <a:srgbClr val="3A12E6"/>
                </a:solidFill>
              </a:rPr>
              <a:t>Fixed Price Contracts for Bespoke Systems</a:t>
            </a:r>
            <a:r>
              <a:rPr lang="en-US" sz="4000" dirty="0">
                <a:solidFill>
                  <a:srgbClr val="3A12E6"/>
                </a:solidFill>
              </a:rPr>
              <a:t>:</a:t>
            </a:r>
            <a:endParaRPr lang="en-US" dirty="0">
              <a:solidFill>
                <a:srgbClr val="3A12E6"/>
              </a:solidFill>
            </a:endParaRPr>
          </a:p>
        </p:txBody>
      </p:sp>
      <p:sp>
        <p:nvSpPr>
          <p:cNvPr id="5" name="Content Placeholder 4"/>
          <p:cNvSpPr>
            <a:spLocks noGrp="1"/>
          </p:cNvSpPr>
          <p:nvPr>
            <p:ph idx="1"/>
          </p:nvPr>
        </p:nvSpPr>
        <p:spPr>
          <a:xfrm>
            <a:off x="1981200" y="1417638"/>
            <a:ext cx="8229600" cy="5056314"/>
          </a:xfrm>
        </p:spPr>
        <p:txBody>
          <a:bodyPr>
            <a:normAutofit/>
          </a:bodyPr>
          <a:lstStyle/>
          <a:p>
            <a:pPr lvl="1"/>
            <a:r>
              <a:rPr lang="en-US" dirty="0"/>
              <a:t>Standards and methods of working</a:t>
            </a:r>
          </a:p>
          <a:p>
            <a:pPr lvl="2"/>
            <a:r>
              <a:rPr lang="en-US" dirty="0"/>
              <a:t>Supplier to have standards, methods of working, QA procedures, etc</a:t>
            </a:r>
          </a:p>
          <a:p>
            <a:pPr lvl="2"/>
            <a:r>
              <a:rPr lang="en-US" dirty="0"/>
              <a:t>Sophisticated clients can also have their own procedures</a:t>
            </a:r>
          </a:p>
          <a:p>
            <a:pPr lvl="1"/>
            <a:r>
              <a:rPr lang="en-US" dirty="0"/>
              <a:t>Progress meetings</a:t>
            </a:r>
          </a:p>
          <a:p>
            <a:pPr lvl="2"/>
            <a:r>
              <a:rPr lang="en-US" dirty="0"/>
              <a:t>They must be required to be held</a:t>
            </a:r>
          </a:p>
          <a:p>
            <a:pPr lvl="2"/>
            <a:r>
              <a:rPr lang="en-US" dirty="0"/>
              <a:t>Minutes of the meeting, progress monitored</a:t>
            </a:r>
          </a:p>
          <a:p>
            <a:pPr lvl="1"/>
            <a:r>
              <a:rPr lang="en-US" dirty="0"/>
              <a:t>Project managers</a:t>
            </a:r>
          </a:p>
          <a:p>
            <a:pPr lvl="2"/>
            <a:r>
              <a:rPr lang="en-US" dirty="0"/>
              <a:t>Each party nominates in writing</a:t>
            </a:r>
          </a:p>
          <a:p>
            <a:pPr lvl="2"/>
            <a:r>
              <a:rPr lang="en-US" dirty="0"/>
              <a:t>PM – have authority to fulfill the obligations of the contract</a:t>
            </a:r>
          </a:p>
          <a:p>
            <a:pPr lvl="2"/>
            <a:r>
              <a:rPr lang="en-US" dirty="0"/>
              <a:t>How much financial authority</a:t>
            </a:r>
          </a:p>
          <a:p>
            <a:pPr lvl="2"/>
            <a:r>
              <a:rPr lang="en-US" dirty="0"/>
              <a:t>Extent to which change can be authorized </a:t>
            </a:r>
          </a:p>
        </p:txBody>
      </p:sp>
      <p:sp>
        <p:nvSpPr>
          <p:cNvPr id="6" name="Title 1"/>
          <p:cNvSpPr txBox="1">
            <a:spLocks/>
          </p:cNvSpPr>
          <p:nvPr/>
        </p:nvSpPr>
        <p:spPr>
          <a:xfrm>
            <a:off x="1676400" y="274638"/>
            <a:ext cx="8534400" cy="1143000"/>
          </a:xfrm>
          <a:prstGeom prst="rect">
            <a:avLst/>
          </a:prstGeom>
        </p:spPr>
        <p:txBody>
          <a:bodyPr bIns="91440" anchor="b" anchorCtr="0">
            <a:normAutofit fontScale="97500"/>
          </a:bodyPr>
          <a:lstStyle/>
          <a:p>
            <a:pPr>
              <a:spcBef>
                <a:spcPct val="0"/>
              </a:spcBef>
              <a:defRPr/>
            </a:pPr>
            <a:endParaRPr lang="en-US" sz="4000" dirty="0">
              <a:solidFill>
                <a:schemeClr val="tx2"/>
              </a:solidFill>
              <a:latin typeface="+mj-lt"/>
              <a:ea typeface="+mj-ea"/>
              <a:cs typeface="+mj-cs"/>
            </a:endParaRPr>
          </a:p>
        </p:txBody>
      </p:sp>
      <p:sp>
        <p:nvSpPr>
          <p:cNvPr id="7" name="Slide Number Placeholder 6"/>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8</a:t>
            </a:fld>
            <a:endParaRPr lang="en-US" dirty="0"/>
          </a:p>
        </p:txBody>
      </p:sp>
    </p:spTree>
    <p:extLst>
      <p:ext uri="{BB962C8B-B14F-4D97-AF65-F5344CB8AC3E}">
        <p14:creationId xmlns:p14="http://schemas.microsoft.com/office/powerpoint/2010/main" val="201354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a:solidFill>
                  <a:srgbClr val="3A12E6"/>
                </a:solidFill>
              </a:rPr>
              <a:t>Fixed Price Contracts for Bespoke Systems</a:t>
            </a:r>
            <a:r>
              <a:rPr lang="en-US" sz="4000" dirty="0">
                <a:solidFill>
                  <a:srgbClr val="3A12E6"/>
                </a:solidFill>
              </a:rPr>
              <a:t>:</a:t>
            </a:r>
            <a:endParaRPr lang="en-US" dirty="0">
              <a:solidFill>
                <a:srgbClr val="3A12E6"/>
              </a:solidFill>
            </a:endParaRPr>
          </a:p>
        </p:txBody>
      </p:sp>
      <p:sp>
        <p:nvSpPr>
          <p:cNvPr id="5" name="Content Placeholder 4"/>
          <p:cNvSpPr>
            <a:spLocks noGrp="1"/>
          </p:cNvSpPr>
          <p:nvPr>
            <p:ph idx="1"/>
          </p:nvPr>
        </p:nvSpPr>
        <p:spPr>
          <a:xfrm>
            <a:off x="1981200" y="1295400"/>
            <a:ext cx="8229600" cy="5178552"/>
          </a:xfrm>
        </p:spPr>
        <p:txBody>
          <a:bodyPr>
            <a:normAutofit lnSpcReduction="10000"/>
          </a:bodyPr>
          <a:lstStyle/>
          <a:p>
            <a:pPr lvl="1"/>
            <a:r>
              <a:rPr lang="en-US" dirty="0"/>
              <a:t>Acceptance procedure</a:t>
            </a:r>
          </a:p>
          <a:p>
            <a:pPr lvl="2"/>
            <a:r>
              <a:rPr lang="en-US" dirty="0"/>
              <a:t>Fixed set of acceptance tests</a:t>
            </a:r>
          </a:p>
          <a:p>
            <a:pPr lvl="2"/>
            <a:r>
              <a:rPr lang="en-US" dirty="0"/>
              <a:t>But more cannot be added later</a:t>
            </a:r>
          </a:p>
          <a:p>
            <a:pPr lvl="2"/>
            <a:r>
              <a:rPr lang="en-US" dirty="0"/>
              <a:t>Who shall be present when the tests are being conducted, what if results are not satisfactory</a:t>
            </a:r>
          </a:p>
          <a:p>
            <a:pPr lvl="1"/>
            <a:r>
              <a:rPr lang="en-US" dirty="0"/>
              <a:t>Warranty and maintenance</a:t>
            </a:r>
          </a:p>
          <a:p>
            <a:pPr lvl="2"/>
            <a:r>
              <a:rPr lang="en-US" dirty="0"/>
              <a:t>Lessen the warranty period – cost reduced</a:t>
            </a:r>
          </a:p>
          <a:p>
            <a:pPr lvl="2"/>
            <a:r>
              <a:rPr lang="en-US" dirty="0"/>
              <a:t>Increase the warranty period – cost is increased</a:t>
            </a:r>
          </a:p>
          <a:p>
            <a:pPr lvl="2"/>
            <a:r>
              <a:rPr lang="en-US" dirty="0"/>
              <a:t>When warranty period is over, client can still demand for maintenance</a:t>
            </a:r>
          </a:p>
          <a:p>
            <a:pPr lvl="2"/>
            <a:r>
              <a:rPr lang="en-US" dirty="0"/>
              <a:t>Which is done of time and material basis</a:t>
            </a:r>
          </a:p>
          <a:p>
            <a:pPr lvl="1"/>
            <a:r>
              <a:rPr lang="en-US" dirty="0"/>
              <a:t>Inflation</a:t>
            </a:r>
          </a:p>
          <a:p>
            <a:pPr lvl="2"/>
            <a:r>
              <a:rPr lang="en-US" dirty="0"/>
              <a:t>Long term maintenance – once/twice a year</a:t>
            </a:r>
          </a:p>
          <a:p>
            <a:pPr lvl="1"/>
            <a:r>
              <a:rPr lang="en-US" dirty="0"/>
              <a:t>Indemnity (Insurance)</a:t>
            </a:r>
          </a:p>
          <a:p>
            <a:pPr lvl="2"/>
            <a:r>
              <a:rPr lang="en-US" dirty="0"/>
              <a:t>Guarantees to cover any cost the other party becomes subject to because of its own faults</a:t>
            </a:r>
          </a:p>
        </p:txBody>
      </p:sp>
      <p:sp>
        <p:nvSpPr>
          <p:cNvPr id="6" name="Title 1"/>
          <p:cNvSpPr txBox="1">
            <a:spLocks/>
          </p:cNvSpPr>
          <p:nvPr/>
        </p:nvSpPr>
        <p:spPr>
          <a:xfrm>
            <a:off x="1676400" y="274638"/>
            <a:ext cx="8534400" cy="1143000"/>
          </a:xfrm>
          <a:prstGeom prst="rect">
            <a:avLst/>
          </a:prstGeom>
        </p:spPr>
        <p:txBody>
          <a:bodyPr bIns="91440" anchor="b" anchorCtr="0">
            <a:normAutofit fontScale="97500"/>
          </a:bodyPr>
          <a:lstStyle/>
          <a:p>
            <a:pPr>
              <a:spcBef>
                <a:spcPct val="0"/>
              </a:spcBef>
              <a:defRPr/>
            </a:pPr>
            <a:endParaRPr lang="en-US" sz="4000" dirty="0">
              <a:solidFill>
                <a:schemeClr val="tx2"/>
              </a:solidFill>
              <a:latin typeface="+mj-lt"/>
              <a:ea typeface="+mj-ea"/>
              <a:cs typeface="+mj-cs"/>
            </a:endParaRPr>
          </a:p>
        </p:txBody>
      </p:sp>
      <p:sp>
        <p:nvSpPr>
          <p:cNvPr id="7" name="Slide Number Placeholder 6"/>
          <p:cNvSpPr>
            <a:spLocks noGrp="1"/>
          </p:cNvSpPr>
          <p:nvPr>
            <p:ph type="sldNum" sz="quarter" idx="15"/>
          </p:nvPr>
        </p:nvSpPr>
        <p:spPr>
          <a:xfrm>
            <a:off x="8077200" y="5791200"/>
            <a:ext cx="609600"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BB5CBC-4758-4F17-97F6-55920FA5C767}" type="slidenum">
              <a:rPr lang="en-US" smtClean="0"/>
              <a:pPr/>
              <a:t>9</a:t>
            </a:fld>
            <a:endParaRPr lang="en-US" dirty="0"/>
          </a:p>
        </p:txBody>
      </p:sp>
    </p:spTree>
    <p:extLst>
      <p:ext uri="{BB962C8B-B14F-4D97-AF65-F5344CB8AC3E}">
        <p14:creationId xmlns:p14="http://schemas.microsoft.com/office/powerpoint/2010/main" val="2454065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1764</Words>
  <Application>Microsoft Office PowerPoint</Application>
  <PresentationFormat>Widescreen</PresentationFormat>
  <Paragraphs>233</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Roboto</vt:lpstr>
      <vt:lpstr>Wingdings 2</vt:lpstr>
      <vt:lpstr>Office Theme</vt:lpstr>
      <vt:lpstr>Types of Software Contracts</vt:lpstr>
      <vt:lpstr>Computer Contracts - definition</vt:lpstr>
      <vt:lpstr>Computer Contracts</vt:lpstr>
      <vt:lpstr>Computer Contracts</vt:lpstr>
      <vt:lpstr>Fixed Price Contracts for Bespoke Systems:</vt:lpstr>
      <vt:lpstr>Fixed Price Contracts for Bespoke Systems</vt:lpstr>
      <vt:lpstr>Fixed Price Contracts for Bespoke Systems:</vt:lpstr>
      <vt:lpstr>Fixed Price Contracts for Bespoke Systems:</vt:lpstr>
      <vt:lpstr>Fixed Price Contracts for Bespoke Systems:</vt:lpstr>
      <vt:lpstr>Fixed Price Contracts for Bespoke Systems:</vt:lpstr>
      <vt:lpstr>Computer Contracts</vt:lpstr>
      <vt:lpstr>Computer Contracts</vt:lpstr>
      <vt:lpstr>Computer Contracts</vt:lpstr>
      <vt:lpstr>Computer Contracts</vt:lpstr>
      <vt:lpstr>Computer Contracts</vt:lpstr>
      <vt:lpstr>Computer Contracts</vt:lpstr>
      <vt:lpstr>Computer Contracts</vt:lpstr>
      <vt:lpstr>Computer Contracts</vt:lpstr>
      <vt:lpstr>Computer Contracts</vt:lpstr>
      <vt:lpstr>Computer Contracts</vt:lpstr>
      <vt:lpstr>Computer Contracts</vt:lpstr>
      <vt:lpstr>Computer Contracts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Software Contracts</dc:title>
  <dc:creator>Dr. Aftab Ahmad</dc:creator>
  <cp:lastModifiedBy>Dr. Aftab Ahmad</cp:lastModifiedBy>
  <cp:revision>2</cp:revision>
  <dcterms:created xsi:type="dcterms:W3CDTF">2021-05-17T16:24:56Z</dcterms:created>
  <dcterms:modified xsi:type="dcterms:W3CDTF">2021-05-17T16:45:23Z</dcterms:modified>
</cp:coreProperties>
</file>