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217" r:id="rId1"/>
  </p:sldMasterIdLst>
  <p:notesMasterIdLst>
    <p:notesMasterId r:id="rId18"/>
  </p:notesMasterIdLst>
  <p:sldIdLst>
    <p:sldId id="442" r:id="rId2"/>
    <p:sldId id="443" r:id="rId3"/>
    <p:sldId id="476" r:id="rId4"/>
    <p:sldId id="479" r:id="rId5"/>
    <p:sldId id="478" r:id="rId6"/>
    <p:sldId id="477" r:id="rId7"/>
    <p:sldId id="480" r:id="rId8"/>
    <p:sldId id="445" r:id="rId9"/>
    <p:sldId id="466" r:id="rId10"/>
    <p:sldId id="467" r:id="rId11"/>
    <p:sldId id="468" r:id="rId12"/>
    <p:sldId id="472" r:id="rId13"/>
    <p:sldId id="471" r:id="rId14"/>
    <p:sldId id="473" r:id="rId15"/>
    <p:sldId id="475" r:id="rId16"/>
    <p:sldId id="474" r:id="rId1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4" autoAdjust="0"/>
  </p:normalViewPr>
  <p:slideViewPr>
    <p:cSldViewPr>
      <p:cViewPr varScale="1">
        <p:scale>
          <a:sx n="90" d="100"/>
          <a:sy n="90" d="100"/>
        </p:scale>
        <p:origin x="116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dirty="0"/>
          </a:p>
        </p:txBody>
      </p:sp>
    </p:spTree>
    <p:extLst>
      <p:ext uri="{BB962C8B-B14F-4D97-AF65-F5344CB8AC3E}">
        <p14:creationId xmlns:p14="http://schemas.microsoft.com/office/powerpoint/2010/main" val="465000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a:noFill/>
        </p:spPr>
        <p:txBody>
          <a:bodyPr/>
          <a:lstStyle/>
          <a:p>
            <a:fld id="{15757F12-DAF0-4F7A-A635-00EE1BEB4E3A}" type="slidenum">
              <a:rPr lang="en-US" smtClean="0"/>
              <a:pPr/>
              <a:t>1</a:t>
            </a:fld>
            <a:endParaRPr lang="en-US"/>
          </a:p>
        </p:txBody>
      </p:sp>
    </p:spTree>
    <p:extLst>
      <p:ext uri="{BB962C8B-B14F-4D97-AF65-F5344CB8AC3E}">
        <p14:creationId xmlns:p14="http://schemas.microsoft.com/office/powerpoint/2010/main" val="93227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a:t>
            </a:fld>
            <a:endParaRPr lang="en-US"/>
          </a:p>
        </p:txBody>
      </p:sp>
    </p:spTree>
    <p:extLst>
      <p:ext uri="{BB962C8B-B14F-4D97-AF65-F5344CB8AC3E}">
        <p14:creationId xmlns:p14="http://schemas.microsoft.com/office/powerpoint/2010/main" val="375607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8</a:t>
            </a:fld>
            <a:endParaRPr lang="en-US"/>
          </a:p>
        </p:txBody>
      </p:sp>
    </p:spTree>
    <p:extLst>
      <p:ext uri="{BB962C8B-B14F-4D97-AF65-F5344CB8AC3E}">
        <p14:creationId xmlns:p14="http://schemas.microsoft.com/office/powerpoint/2010/main" val="285242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NU-FAST, Islamabad</a:t>
            </a:r>
            <a:endParaRPr lang="en-US" dirty="0"/>
          </a:p>
        </p:txBody>
      </p:sp>
      <p:sp>
        <p:nvSpPr>
          <p:cNvPr id="5" name="Footer Placeholder 4"/>
          <p:cNvSpPr>
            <a:spLocks noGrp="1"/>
          </p:cNvSpPr>
          <p:nvPr>
            <p:ph type="ftr" sz="quarter" idx="11"/>
          </p:nvPr>
        </p:nvSpPr>
        <p:spPr/>
        <p:txBody>
          <a:bodyPr/>
          <a:lstStyle/>
          <a:p>
            <a:pPr>
              <a:defRPr/>
            </a:pPr>
            <a:r>
              <a:rPr lang="en-US"/>
              <a:t>PI-Spring 2020 (20NUCES, CFD Campus)</a:t>
            </a:r>
            <a:endParaRPr lang="en-US" dirty="0"/>
          </a:p>
        </p:txBody>
      </p:sp>
      <p:sp>
        <p:nvSpPr>
          <p:cNvPr id="6" name="Slide Number Placeholder 5"/>
          <p:cNvSpPr>
            <a:spLocks noGrp="1"/>
          </p:cNvSpPr>
          <p:nvPr>
            <p:ph type="sldNum" sz="quarter" idx="12"/>
          </p:nvPr>
        </p:nvSpPr>
        <p:spPr/>
        <p:txBody>
          <a:bodyPr/>
          <a:lstStyle/>
          <a:p>
            <a:pPr>
              <a:defRPr/>
            </a:pPr>
            <a:fld id="{7EB788AA-DEED-444C-A3D5-ED8C4CF56A54}"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1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endParaRPr lang="en-US" dirty="0"/>
          </a:p>
        </p:txBody>
      </p:sp>
      <p:sp>
        <p:nvSpPr>
          <p:cNvPr id="5" name="Footer Placeholder 4"/>
          <p:cNvSpPr>
            <a:spLocks noGrp="1"/>
          </p:cNvSpPr>
          <p:nvPr>
            <p:ph type="ftr" sz="quarter" idx="11"/>
          </p:nvPr>
        </p:nvSpPr>
        <p:spPr/>
        <p:txBody>
          <a:bodyPr/>
          <a:lstStyle/>
          <a:p>
            <a:pPr>
              <a:defRPr/>
            </a:pPr>
            <a:r>
              <a:rPr lang="en-US"/>
              <a:t>PI-Spring 2020 (20NUCES, CFD Campus)</a:t>
            </a:r>
            <a:endParaRPr lang="en-US" dirty="0"/>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dirty="0"/>
          </a:p>
        </p:txBody>
      </p:sp>
    </p:spTree>
    <p:extLst>
      <p:ext uri="{BB962C8B-B14F-4D97-AF65-F5344CB8AC3E}">
        <p14:creationId xmlns:p14="http://schemas.microsoft.com/office/powerpoint/2010/main" val="50835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endParaRPr lang="en-US" dirty="0"/>
          </a:p>
        </p:txBody>
      </p:sp>
      <p:sp>
        <p:nvSpPr>
          <p:cNvPr id="5" name="Footer Placeholder 4"/>
          <p:cNvSpPr>
            <a:spLocks noGrp="1"/>
          </p:cNvSpPr>
          <p:nvPr>
            <p:ph type="ftr" sz="quarter" idx="11"/>
          </p:nvPr>
        </p:nvSpPr>
        <p:spPr/>
        <p:txBody>
          <a:bodyPr/>
          <a:lstStyle/>
          <a:p>
            <a:pPr>
              <a:defRPr/>
            </a:pPr>
            <a:r>
              <a:rPr lang="en-US"/>
              <a:t>PI-Spring 2020 (20NUCES, CFD Campus)</a:t>
            </a:r>
            <a:endParaRPr lang="en-US" dirty="0"/>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dirty="0"/>
          </a:p>
        </p:txBody>
      </p:sp>
    </p:spTree>
    <p:extLst>
      <p:ext uri="{BB962C8B-B14F-4D97-AF65-F5344CB8AC3E}">
        <p14:creationId xmlns:p14="http://schemas.microsoft.com/office/powerpoint/2010/main" val="202283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endParaRPr lang="en-US" dirty="0"/>
          </a:p>
        </p:txBody>
      </p:sp>
      <p:sp>
        <p:nvSpPr>
          <p:cNvPr id="5" name="Footer Placeholder 4"/>
          <p:cNvSpPr>
            <a:spLocks noGrp="1"/>
          </p:cNvSpPr>
          <p:nvPr>
            <p:ph type="ftr" sz="quarter" idx="11"/>
          </p:nvPr>
        </p:nvSpPr>
        <p:spPr/>
        <p:txBody>
          <a:bodyPr/>
          <a:lstStyle/>
          <a:p>
            <a:pPr>
              <a:defRPr/>
            </a:pPr>
            <a:r>
              <a:rPr lang="en-US"/>
              <a:t>PI-Spring 2020 (20NUCES, CFD Campus)</a:t>
            </a:r>
            <a:endParaRPr lang="en-US" dirty="0"/>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dirty="0"/>
          </a:p>
        </p:txBody>
      </p:sp>
    </p:spTree>
    <p:extLst>
      <p:ext uri="{BB962C8B-B14F-4D97-AF65-F5344CB8AC3E}">
        <p14:creationId xmlns:p14="http://schemas.microsoft.com/office/powerpoint/2010/main" val="201607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NU-FAST, Islamabad</a:t>
            </a:r>
            <a:endParaRPr lang="en-US" dirty="0"/>
          </a:p>
        </p:txBody>
      </p:sp>
      <p:sp>
        <p:nvSpPr>
          <p:cNvPr id="5" name="Footer Placeholder 4"/>
          <p:cNvSpPr>
            <a:spLocks noGrp="1"/>
          </p:cNvSpPr>
          <p:nvPr>
            <p:ph type="ftr" sz="quarter" idx="11"/>
          </p:nvPr>
        </p:nvSpPr>
        <p:spPr/>
        <p:txBody>
          <a:bodyPr/>
          <a:lstStyle/>
          <a:p>
            <a:pPr>
              <a:defRPr/>
            </a:pPr>
            <a:r>
              <a:rPr lang="en-US"/>
              <a:t>PI-Spring 2020 (20NUCES, CFD Campus)</a:t>
            </a:r>
            <a:endParaRPr lang="en-US" dirty="0"/>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31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NU-FAST, Islamabad</a:t>
            </a:r>
            <a:endParaRPr lang="en-US" dirty="0"/>
          </a:p>
        </p:txBody>
      </p:sp>
      <p:sp>
        <p:nvSpPr>
          <p:cNvPr id="6" name="Footer Placeholder 5"/>
          <p:cNvSpPr>
            <a:spLocks noGrp="1"/>
          </p:cNvSpPr>
          <p:nvPr>
            <p:ph type="ftr" sz="quarter" idx="11"/>
          </p:nvPr>
        </p:nvSpPr>
        <p:spPr/>
        <p:txBody>
          <a:bodyPr/>
          <a:lstStyle/>
          <a:p>
            <a:pPr>
              <a:defRPr/>
            </a:pPr>
            <a:r>
              <a:rPr lang="en-US"/>
              <a:t>PI-Spring 2020 (20NUCES, CFD Campus)</a:t>
            </a:r>
            <a:endParaRPr lang="en-US" dirty="0"/>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dirty="0"/>
          </a:p>
        </p:txBody>
      </p:sp>
    </p:spTree>
    <p:extLst>
      <p:ext uri="{BB962C8B-B14F-4D97-AF65-F5344CB8AC3E}">
        <p14:creationId xmlns:p14="http://schemas.microsoft.com/office/powerpoint/2010/main" val="352798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NU-FAST, Islamabad</a:t>
            </a:r>
            <a:endParaRPr lang="en-US" dirty="0"/>
          </a:p>
        </p:txBody>
      </p:sp>
      <p:sp>
        <p:nvSpPr>
          <p:cNvPr id="8" name="Footer Placeholder 7"/>
          <p:cNvSpPr>
            <a:spLocks noGrp="1"/>
          </p:cNvSpPr>
          <p:nvPr>
            <p:ph type="ftr" sz="quarter" idx="11"/>
          </p:nvPr>
        </p:nvSpPr>
        <p:spPr/>
        <p:txBody>
          <a:bodyPr/>
          <a:lstStyle/>
          <a:p>
            <a:pPr>
              <a:defRPr/>
            </a:pPr>
            <a:r>
              <a:rPr lang="en-US"/>
              <a:t>PI-Spring 2020 (20NUCES, CFD Campus)</a:t>
            </a:r>
            <a:endParaRPr lang="en-US" dirty="0"/>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dirty="0"/>
          </a:p>
        </p:txBody>
      </p:sp>
    </p:spTree>
    <p:extLst>
      <p:ext uri="{BB962C8B-B14F-4D97-AF65-F5344CB8AC3E}">
        <p14:creationId xmlns:p14="http://schemas.microsoft.com/office/powerpoint/2010/main" val="301299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NU-FAST, Islamabad</a:t>
            </a:r>
            <a:endParaRPr lang="en-US" dirty="0"/>
          </a:p>
        </p:txBody>
      </p:sp>
      <p:sp>
        <p:nvSpPr>
          <p:cNvPr id="4" name="Footer Placeholder 3"/>
          <p:cNvSpPr>
            <a:spLocks noGrp="1"/>
          </p:cNvSpPr>
          <p:nvPr>
            <p:ph type="ftr" sz="quarter" idx="11"/>
          </p:nvPr>
        </p:nvSpPr>
        <p:spPr/>
        <p:txBody>
          <a:bodyPr/>
          <a:lstStyle/>
          <a:p>
            <a:pPr>
              <a:defRPr/>
            </a:pPr>
            <a:r>
              <a:rPr lang="en-US"/>
              <a:t>PI-Spring 2020 (20NUCES, CFD Campus)</a:t>
            </a:r>
            <a:endParaRPr lang="en-US" dirty="0"/>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dirty="0"/>
          </a:p>
        </p:txBody>
      </p:sp>
    </p:spTree>
    <p:extLst>
      <p:ext uri="{BB962C8B-B14F-4D97-AF65-F5344CB8AC3E}">
        <p14:creationId xmlns:p14="http://schemas.microsoft.com/office/powerpoint/2010/main" val="355740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en-US"/>
              <a:t>NU-FAST, Islamabad</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PI-Spring 2020 (20NUCES, CFD Campus)</a:t>
            </a:r>
            <a:endParaRPr lang="en-US" dirty="0"/>
          </a:p>
        </p:txBody>
      </p:sp>
      <p:sp>
        <p:nvSpPr>
          <p:cNvPr id="9" name="Slide Number Placeholder 8"/>
          <p:cNvSpPr>
            <a:spLocks noGrp="1"/>
          </p:cNvSpPr>
          <p:nvPr>
            <p:ph type="sldNum" sz="quarter" idx="12"/>
          </p:nvPr>
        </p:nvSpPr>
        <p:spPr/>
        <p:txBody>
          <a:bodyPr/>
          <a:lstStyle/>
          <a:p>
            <a:pPr>
              <a:defRPr/>
            </a:pPr>
            <a:fld id="{CEE4A858-6FCA-4E33-9486-84ABFDBBF0AD}" type="slidenum">
              <a:rPr lang="en-US" smtClean="0"/>
              <a:pPr>
                <a:defRPr/>
              </a:pPr>
              <a:t>‹#›</a:t>
            </a:fld>
            <a:endParaRPr lang="en-US" dirty="0"/>
          </a:p>
        </p:txBody>
      </p:sp>
    </p:spTree>
    <p:extLst>
      <p:ext uri="{BB962C8B-B14F-4D97-AF65-F5344CB8AC3E}">
        <p14:creationId xmlns:p14="http://schemas.microsoft.com/office/powerpoint/2010/main" val="61469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r>
              <a:rPr lang="en-US"/>
              <a:t>NU-FAST, Islamabad</a:t>
            </a:r>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t>PI-Spring 2020 (20NUCES, CFD Campus)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FF9F7BB-B2BB-49B1-8C10-7E6B7F380C64}" type="slidenum">
              <a:rPr lang="en-US" smtClean="0"/>
              <a:pPr>
                <a:defRPr/>
              </a:pPr>
              <a:t>‹#›</a:t>
            </a:fld>
            <a:endParaRPr lang="en-US" dirty="0"/>
          </a:p>
        </p:txBody>
      </p:sp>
    </p:spTree>
    <p:extLst>
      <p:ext uri="{BB962C8B-B14F-4D97-AF65-F5344CB8AC3E}">
        <p14:creationId xmlns:p14="http://schemas.microsoft.com/office/powerpoint/2010/main" val="344242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endParaRPr lang="en-US" dirty="0"/>
          </a:p>
        </p:txBody>
      </p:sp>
      <p:sp>
        <p:nvSpPr>
          <p:cNvPr id="6" name="Footer Placeholder 5"/>
          <p:cNvSpPr>
            <a:spLocks noGrp="1"/>
          </p:cNvSpPr>
          <p:nvPr>
            <p:ph type="ftr" sz="quarter" idx="11"/>
          </p:nvPr>
        </p:nvSpPr>
        <p:spPr/>
        <p:txBody>
          <a:bodyPr/>
          <a:lstStyle/>
          <a:p>
            <a:pPr>
              <a:defRPr/>
            </a:pPr>
            <a:r>
              <a:rPr lang="en-US"/>
              <a:t>PI-Spring 2020 (20NUCES, CFD Campus)</a:t>
            </a:r>
            <a:endParaRPr lang="en-US" dirty="0"/>
          </a:p>
        </p:txBody>
      </p:sp>
      <p:sp>
        <p:nvSpPr>
          <p:cNvPr id="7" name="Slide Number Placeholder 6"/>
          <p:cNvSpPr>
            <a:spLocks noGrp="1"/>
          </p:cNvSpPr>
          <p:nvPr>
            <p:ph type="sldNum" sz="quarter" idx="12"/>
          </p:nvPr>
        </p:nvSpPr>
        <p:spPr/>
        <p:txBody>
          <a:bodyPr/>
          <a:lstStyle/>
          <a:p>
            <a:pPr>
              <a:defRPr/>
            </a:pPr>
            <a:fld id="{8CF0F8C0-9B12-4404-84E2-910293FA7561}" type="slidenum">
              <a:rPr lang="en-US" smtClean="0"/>
              <a:pPr>
                <a:defRPr/>
              </a:pPr>
              <a:t>‹#›</a:t>
            </a:fld>
            <a:endParaRPr lang="en-US" dirty="0"/>
          </a:p>
        </p:txBody>
      </p:sp>
    </p:spTree>
    <p:extLst>
      <p:ext uri="{BB962C8B-B14F-4D97-AF65-F5344CB8AC3E}">
        <p14:creationId xmlns:p14="http://schemas.microsoft.com/office/powerpoint/2010/main" val="44790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en-US"/>
              <a:t>NU-FAST, Islamabad</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t>PI-Spring 2020 (20NUCES, CFD Campus)</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E5D5FD1B-D3FD-4737-912A-FF7FEDC3D451}" type="slidenum">
              <a:rPr lang="en-US" smtClean="0"/>
              <a:pPr>
                <a:def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700065"/>
      </p:ext>
    </p:extLst>
  </p:cSld>
  <p:clrMap bg1="lt1" tx1="dk1" bg2="lt2" tx2="dk2" accent1="accent1" accent2="accent2" accent3="accent3" accent4="accent4" accent5="accent5" accent6="accent6" hlink="hlink" folHlink="folHlink"/>
  <p:sldLayoutIdLst>
    <p:sldLayoutId id="2147485218" r:id="rId1"/>
    <p:sldLayoutId id="2147485219" r:id="rId2"/>
    <p:sldLayoutId id="2147485220" r:id="rId3"/>
    <p:sldLayoutId id="2147485221" r:id="rId4"/>
    <p:sldLayoutId id="2147485222" r:id="rId5"/>
    <p:sldLayoutId id="2147485223" r:id="rId6"/>
    <p:sldLayoutId id="2147485224" r:id="rId7"/>
    <p:sldLayoutId id="2147485225" r:id="rId8"/>
    <p:sldLayoutId id="2147485226" r:id="rId9"/>
    <p:sldLayoutId id="2147485227" r:id="rId10"/>
    <p:sldLayoutId id="214748522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ecp.gov.pk/document/stepwise-procedure-for-company-incorporation/?ind=1607036348278&amp;filename=Stepwise-Procedure-for-Company-Incorporation.pdf&amp;wpdmdl=40878&amp;refresh=5fc96ddd5614f160703638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mgNhyhUaELk" TargetMode="External"/><Relationship Id="rId2" Type="http://schemas.openxmlformats.org/officeDocument/2006/relationships/hyperlink" Target="https://www.youtube.com/watch?v=tV5gZJ7HwJA" TargetMode="External"/><Relationship Id="rId1" Type="http://schemas.openxmlformats.org/officeDocument/2006/relationships/slideLayout" Target="../slideLayouts/slideLayout2.xml"/><Relationship Id="rId5" Type="http://schemas.openxmlformats.org/officeDocument/2006/relationships/hyperlink" Target="https://www.youtube.com/watch?v=dZ9OtGcFjQM" TargetMode="External"/><Relationship Id="rId4" Type="http://schemas.openxmlformats.org/officeDocument/2006/relationships/hyperlink" Target="https://www.youtube.com/watch?v=DVhEX6akez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egal.com/blog/post/legal-documents-you-might-need-as-a-business-partnersh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ecp.gov.p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ickstart.pk/company-registration-in-pakista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1371600"/>
            <a:ext cx="8458200" cy="1925637"/>
          </a:xfrm>
        </p:spPr>
        <p:txBody>
          <a:bodyPr>
            <a:normAutofit/>
          </a:bodyPr>
          <a:lstStyle/>
          <a:p>
            <a:pPr>
              <a:defRPr/>
            </a:pPr>
            <a:r>
              <a:rPr lang="en-US" sz="3100" dirty="0">
                <a:solidFill>
                  <a:srgbClr val="C00000"/>
                </a:solidFill>
              </a:rPr>
              <a:t>Professional Issues in Computing</a:t>
            </a:r>
            <a:br>
              <a:rPr lang="en-US" sz="3100" dirty="0">
                <a:solidFill>
                  <a:srgbClr val="C00000"/>
                </a:solidFill>
              </a:rPr>
            </a:br>
            <a:r>
              <a:rPr lang="en-US" sz="4800" dirty="0">
                <a:solidFill>
                  <a:schemeClr val="accent1">
                    <a:satMod val="150000"/>
                  </a:schemeClr>
                </a:solidFill>
              </a:rPr>
              <a:t> Business </a:t>
            </a:r>
            <a:r>
              <a:rPr lang="en-US" sz="4900" dirty="0">
                <a:solidFill>
                  <a:srgbClr val="C00000"/>
                </a:solidFill>
              </a:rPr>
              <a:t>Organizations</a:t>
            </a:r>
          </a:p>
        </p:txBody>
      </p:sp>
      <p:sp>
        <p:nvSpPr>
          <p:cNvPr id="133123" name="Rectangle 3"/>
          <p:cNvSpPr>
            <a:spLocks noGrp="1" noChangeArrowheads="1"/>
          </p:cNvSpPr>
          <p:nvPr>
            <p:ph type="subTitle" idx="1"/>
          </p:nvPr>
        </p:nvSpPr>
        <p:spPr>
          <a:xfrm>
            <a:off x="838200" y="4648200"/>
            <a:ext cx="7543800" cy="1447800"/>
          </a:xfrm>
        </p:spPr>
        <p:txBody>
          <a:bodyPr>
            <a:normAutofit/>
          </a:bodyPr>
          <a:lstStyle/>
          <a:p>
            <a:pPr marR="0" algn="ctr" eaLnBrk="1" hangingPunct="1">
              <a:lnSpc>
                <a:spcPct val="80000"/>
              </a:lnSpc>
            </a:pPr>
            <a:r>
              <a:rPr lang="en-US" sz="2000" b="1" cap="none" dirty="0">
                <a:solidFill>
                  <a:schemeClr val="tx1"/>
                </a:solidFill>
              </a:rPr>
              <a:t>Dr. Aftab Maroof</a:t>
            </a:r>
          </a:p>
          <a:p>
            <a:pPr marR="0" algn="ctr" eaLnBrk="1" hangingPunct="1">
              <a:lnSpc>
                <a:spcPct val="80000"/>
              </a:lnSpc>
            </a:pPr>
            <a:r>
              <a:rPr lang="en-US" sz="2400" b="1" dirty="0">
                <a:solidFill>
                  <a:schemeClr val="tx1"/>
                </a:solidFill>
              </a:rPr>
              <a:t>NUCES, </a:t>
            </a:r>
            <a:r>
              <a:rPr lang="en-US" sz="2400" b="1" cap="none" dirty="0">
                <a:solidFill>
                  <a:schemeClr val="tx1"/>
                </a:solidFill>
              </a:rPr>
              <a:t>Islamabad Campus</a:t>
            </a:r>
          </a:p>
          <a:p>
            <a:pPr marR="0" algn="ctr" eaLnBrk="1" hangingPunct="1">
              <a:lnSpc>
                <a:spcPct val="80000"/>
              </a:lnSpc>
            </a:pPr>
            <a:r>
              <a:rPr lang="en-US" sz="1400" b="1" dirty="0">
                <a:solidFill>
                  <a:schemeClr val="tx1"/>
                </a:solidFill>
              </a:rPr>
              <a:t>(</a:t>
            </a:r>
            <a:r>
              <a:rPr lang="en-US" sz="1400" b="1" cap="none" dirty="0">
                <a:solidFill>
                  <a:schemeClr val="tx1"/>
                </a:solidFill>
              </a:rPr>
              <a:t>Lecture Slides Week #</a:t>
            </a:r>
            <a:r>
              <a:rPr lang="en-US" sz="1400" b="1" dirty="0">
                <a:solidFill>
                  <a:schemeClr val="tx1"/>
                </a:solidFill>
              </a:rPr>
              <a:t> 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par>
                                <p:cTn id="8" presetID="8" presetClass="entr" presetSubtype="16" fill="hold"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diamond(in)">
                                      <p:cBhvr>
                                        <p:cTn id="10" dur="2000"/>
                                        <p:tgtEl>
                                          <p:spTgt spid="133123">
                                            <p:txEl>
                                              <p:pRg st="0" end="0"/>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Effect transition="in" filter="diamond(in)">
                                      <p:cBhvr>
                                        <p:cTn id="13" dur="2000"/>
                                        <p:tgtEl>
                                          <p:spTgt spid="13312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diamond(in)">
                                      <p:cBhvr>
                                        <p:cTn id="16" dur="20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PI-Spring 2020 (20NUCES, CFD Campus)</a:t>
            </a:r>
            <a:endParaRPr lang="en-US" dirty="0"/>
          </a:p>
        </p:txBody>
      </p:sp>
      <p:sp>
        <p:nvSpPr>
          <p:cNvPr id="5" name="Rectangle 4"/>
          <p:cNvSpPr/>
          <p:nvPr/>
        </p:nvSpPr>
        <p:spPr>
          <a:xfrm>
            <a:off x="533400" y="612844"/>
            <a:ext cx="7315200" cy="5632311"/>
          </a:xfrm>
          <a:prstGeom prst="rect">
            <a:avLst/>
          </a:prstGeom>
        </p:spPr>
        <p:txBody>
          <a:bodyPr wrap="square">
            <a:spAutoFit/>
          </a:bodyPr>
          <a:lstStyle/>
          <a:p>
            <a:pPr marL="342900" indent="-342900">
              <a:buFont typeface="+mj-lt"/>
              <a:buAutoNum type="arabicPeriod" startAt="5"/>
            </a:pPr>
            <a:r>
              <a:rPr lang="en-US" dirty="0"/>
              <a:t>It is compulsory to call a statutory general meeting of members, in the case of a public company, whereas there is no such compulsion in the case of a private company.</a:t>
            </a:r>
          </a:p>
          <a:p>
            <a:pPr marL="342900" indent="-342900">
              <a:buFont typeface="+mj-lt"/>
              <a:buAutoNum type="arabicPeriod" startAt="5"/>
            </a:pPr>
            <a:r>
              <a:rPr lang="en-US" dirty="0"/>
              <a:t>In a Public Ltd. Company, there must be at least five members, personally present at the Annual General Meeting (AGM) for constituting the requisite quorum. On the other hand, in the case of a Private Ltd. Company, that number is 2.</a:t>
            </a:r>
          </a:p>
          <a:p>
            <a:pPr marL="342900" indent="-342900">
              <a:buFont typeface="+mj-lt"/>
              <a:buAutoNum type="arabicPeriod" startAt="5"/>
            </a:pPr>
            <a:r>
              <a:rPr lang="en-US" dirty="0"/>
              <a:t>The issue of prospectus/statement instead of the prospectus is mandatory in case of a public company, but this is not the case with the private company.</a:t>
            </a:r>
          </a:p>
          <a:p>
            <a:pPr marL="342900" indent="-342900">
              <a:buFont typeface="+mj-lt"/>
              <a:buAutoNum type="arabicPeriod" startAt="5"/>
            </a:pPr>
            <a:r>
              <a:rPr lang="en-US" dirty="0"/>
              <a:t>To start a business, the public company needs a certificate of commencement of business after it is incorporated. In contrast, a private company can start its business just after receiving a certificate of incorporation.</a:t>
            </a:r>
          </a:p>
          <a:p>
            <a:pPr marL="342900" indent="-342900">
              <a:buFont typeface="+mj-lt"/>
              <a:buAutoNum type="arabicPeriod" startAt="5"/>
            </a:pPr>
            <a:r>
              <a:rPr lang="en-US" dirty="0"/>
              <a:t>The transferability of shares of a Pvt. Ltd. company is completely restricted. On the contrary, the shareholders of a public company can freely transfer their shares.</a:t>
            </a:r>
          </a:p>
          <a:p>
            <a:pPr marL="342900" indent="-342900">
              <a:buFont typeface="+mj-lt"/>
              <a:buAutoNum type="arabicPeriod" startAt="5"/>
            </a:pPr>
            <a:r>
              <a:rPr lang="en-US" dirty="0"/>
              <a:t>A public company can invite the general public for subscribing shares of the company. As opposed, a private company has no right to invite public for subscription.</a:t>
            </a:r>
          </a:p>
        </p:txBody>
      </p:sp>
    </p:spTree>
    <p:extLst>
      <p:ext uri="{BB962C8B-B14F-4D97-AF65-F5344CB8AC3E}">
        <p14:creationId xmlns:p14="http://schemas.microsoft.com/office/powerpoint/2010/main" val="387717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F0F4A63-1FFF-451E-9124-0E873B524C8C}"/>
              </a:ext>
            </a:extLst>
          </p:cNvPr>
          <p:cNvSpPr>
            <a:spLocks noGrp="1"/>
          </p:cNvSpPr>
          <p:nvPr>
            <p:ph type="ftr" sz="quarter" idx="11"/>
          </p:nvPr>
        </p:nvSpPr>
        <p:spPr/>
        <p:txBody>
          <a:bodyPr/>
          <a:lstStyle/>
          <a:p>
            <a:pPr>
              <a:defRPr/>
            </a:pPr>
            <a:r>
              <a:rPr lang="en-US"/>
              <a:t>PI-Spring 2020 (20NUCES, CFD Campus)</a:t>
            </a:r>
            <a:endParaRPr lang="en-US" dirty="0"/>
          </a:p>
        </p:txBody>
      </p:sp>
      <p:graphicFrame>
        <p:nvGraphicFramePr>
          <p:cNvPr id="4" name="Table 3">
            <a:extLst>
              <a:ext uri="{FF2B5EF4-FFF2-40B4-BE49-F238E27FC236}">
                <a16:creationId xmlns:a16="http://schemas.microsoft.com/office/drawing/2014/main" id="{DB2DB921-CE0C-49AC-83A6-56A76E5E2D3D}"/>
              </a:ext>
            </a:extLst>
          </p:cNvPr>
          <p:cNvGraphicFramePr>
            <a:graphicFrameLocks noGrp="1"/>
          </p:cNvGraphicFramePr>
          <p:nvPr>
            <p:extLst>
              <p:ext uri="{D42A27DB-BD31-4B8C-83A1-F6EECF244321}">
                <p14:modId xmlns:p14="http://schemas.microsoft.com/office/powerpoint/2010/main" val="3854084416"/>
              </p:ext>
            </p:extLst>
          </p:nvPr>
        </p:nvGraphicFramePr>
        <p:xfrm>
          <a:off x="381001" y="76201"/>
          <a:ext cx="8229600" cy="6551383"/>
        </p:xfrm>
        <a:graphic>
          <a:graphicData uri="http://schemas.openxmlformats.org/drawingml/2006/table">
            <a:tbl>
              <a:tblPr>
                <a:tableStyleId>{5C22544A-7EE6-4342-B048-85BDC9FD1C3A}</a:tableStyleId>
              </a:tblPr>
              <a:tblGrid>
                <a:gridCol w="2576360">
                  <a:extLst>
                    <a:ext uri="{9D8B030D-6E8A-4147-A177-3AD203B41FA5}">
                      <a16:colId xmlns:a16="http://schemas.microsoft.com/office/drawing/2014/main" val="3259517028"/>
                    </a:ext>
                  </a:extLst>
                </a:gridCol>
                <a:gridCol w="3076880">
                  <a:extLst>
                    <a:ext uri="{9D8B030D-6E8A-4147-A177-3AD203B41FA5}">
                      <a16:colId xmlns:a16="http://schemas.microsoft.com/office/drawing/2014/main" val="1023923039"/>
                    </a:ext>
                  </a:extLst>
                </a:gridCol>
                <a:gridCol w="2576360">
                  <a:extLst>
                    <a:ext uri="{9D8B030D-6E8A-4147-A177-3AD203B41FA5}">
                      <a16:colId xmlns:a16="http://schemas.microsoft.com/office/drawing/2014/main" val="383967958"/>
                    </a:ext>
                  </a:extLst>
                </a:gridCol>
              </a:tblGrid>
              <a:tr h="269812">
                <a:tc>
                  <a:txBody>
                    <a:bodyPr/>
                    <a:lstStyle/>
                    <a:p>
                      <a:pPr algn="ctr" fontAlgn="ctr"/>
                      <a:r>
                        <a:rPr lang="en-IN" sz="1800" u="none" strike="noStrike" dirty="0">
                          <a:effectLst/>
                        </a:rPr>
                        <a:t>Comparison Chart</a:t>
                      </a:r>
                      <a:endParaRPr lang="en-IN" sz="1800" b="1" i="0" u="none" strike="noStrike" dirty="0">
                        <a:solidFill>
                          <a:srgbClr val="000000"/>
                        </a:solidFill>
                        <a:effectLst/>
                        <a:latin typeface="Calibri" panose="020F0502020204030204" pitchFamily="34" charset="0"/>
                      </a:endParaRPr>
                    </a:p>
                  </a:txBody>
                  <a:tcPr marL="8259" marR="8259" marT="8259" marB="0" anchor="ctr"/>
                </a:tc>
                <a:tc>
                  <a:txBody>
                    <a:bodyPr/>
                    <a:lstStyle/>
                    <a:p>
                      <a:pPr algn="l" fontAlgn="b"/>
                      <a:r>
                        <a:rPr lang="en-IN" sz="1800" b="0" i="0" u="none" strike="noStrike" dirty="0">
                          <a:solidFill>
                            <a:srgbClr val="000000"/>
                          </a:solidFill>
                          <a:effectLst/>
                          <a:latin typeface="Calibri" panose="020F0502020204030204" pitchFamily="34" charset="0"/>
                        </a:rPr>
                        <a:t>   SECP</a:t>
                      </a:r>
                    </a:p>
                  </a:txBody>
                  <a:tcPr marL="8259" marR="8259" marT="8259" marB="0" anchor="b"/>
                </a:tc>
                <a:tc>
                  <a:txBody>
                    <a:bodyPr/>
                    <a:lstStyle/>
                    <a:p>
                      <a:pPr algn="l" fontAlgn="b"/>
                      <a:endParaRPr lang="en-IN" sz="1800" b="0" i="0" u="none" strike="noStrike" dirty="0">
                        <a:solidFill>
                          <a:srgbClr val="000000"/>
                        </a:solidFill>
                        <a:effectLst/>
                        <a:latin typeface="Calibri" panose="020F0502020204030204" pitchFamily="34" charset="0"/>
                      </a:endParaRPr>
                    </a:p>
                  </a:txBody>
                  <a:tcPr marL="8259" marR="8259" marT="8259" marB="0" anchor="b"/>
                </a:tc>
                <a:extLst>
                  <a:ext uri="{0D108BD9-81ED-4DB2-BD59-A6C34878D82A}">
                    <a16:rowId xmlns:a16="http://schemas.microsoft.com/office/drawing/2014/main" val="3587343242"/>
                  </a:ext>
                </a:extLst>
              </a:tr>
              <a:tr h="402281">
                <a:tc>
                  <a:txBody>
                    <a:bodyPr/>
                    <a:lstStyle/>
                    <a:p>
                      <a:pPr algn="ctr" fontAlgn="ctr"/>
                      <a:r>
                        <a:rPr lang="en-IN" sz="1800" u="none" strike="noStrike" dirty="0">
                          <a:effectLst/>
                        </a:rPr>
                        <a:t>Basis for Comparison</a:t>
                      </a:r>
                      <a:endParaRPr lang="en-IN" sz="1800" b="1" i="0" u="none" strike="noStrike" dirty="0">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dirty="0">
                          <a:effectLst/>
                        </a:rPr>
                        <a:t>Public (Ltd) Company</a:t>
                      </a:r>
                      <a:endParaRPr lang="en-IN" sz="1800" b="1" i="0" u="none" strike="noStrike" dirty="0">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dirty="0">
                          <a:effectLst/>
                        </a:rPr>
                        <a:t>Private (Ltd)Company</a:t>
                      </a:r>
                      <a:endParaRPr lang="en-IN" sz="1800" b="1" i="0" u="none" strike="noStrike" dirty="0">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1340641610"/>
                  </a:ext>
                </a:extLst>
              </a:tr>
              <a:tr h="793666">
                <a:tc>
                  <a:txBody>
                    <a:bodyPr/>
                    <a:lstStyle/>
                    <a:p>
                      <a:pPr algn="l" fontAlgn="ctr"/>
                      <a:r>
                        <a:rPr lang="en-IN" sz="1800" u="none" strike="noStrike">
                          <a:effectLst/>
                        </a:rPr>
                        <a:t>Meaning</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a:effectLst/>
                        </a:rPr>
                        <a:t>A public company is a company which is owned and traded publicly</a:t>
                      </a:r>
                      <a:endParaRPr lang="en-US"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a:effectLst/>
                        </a:rPr>
                        <a:t>A private company is a company which is owned and traded privately.</a:t>
                      </a:r>
                      <a:endParaRPr lang="en-US"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3075708792"/>
                  </a:ext>
                </a:extLst>
              </a:tr>
              <a:tr h="402281">
                <a:tc>
                  <a:txBody>
                    <a:bodyPr/>
                    <a:lstStyle/>
                    <a:p>
                      <a:pPr algn="l" fontAlgn="ctr"/>
                      <a:r>
                        <a:rPr lang="en-IN" sz="1800" u="none" strike="noStrike" dirty="0">
                          <a:effectLst/>
                        </a:rPr>
                        <a:t>Minimum members</a:t>
                      </a:r>
                      <a:endParaRPr lang="en-IN" sz="1800" b="0" i="0" u="none" strike="noStrike" dirty="0">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2679660197"/>
                  </a:ext>
                </a:extLst>
              </a:tr>
              <a:tr h="402281">
                <a:tc>
                  <a:txBody>
                    <a:bodyPr/>
                    <a:lstStyle/>
                    <a:p>
                      <a:pPr algn="l" fontAlgn="ctr"/>
                      <a:r>
                        <a:rPr lang="en-IN" sz="1800" u="none" strike="noStrike" dirty="0">
                          <a:effectLst/>
                        </a:rPr>
                        <a:t>Maximum members</a:t>
                      </a:r>
                      <a:endParaRPr lang="en-IN" sz="1800" b="0" i="0" u="none" strike="noStrike" dirty="0">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dirty="0">
                          <a:effectLst/>
                        </a:rPr>
                        <a:t>Unlimited</a:t>
                      </a:r>
                      <a:endParaRPr lang="en-IN" sz="1800" b="0" i="0" u="none" strike="noStrike" dirty="0">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a:effectLst/>
                        </a:rPr>
                        <a:t>200</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505524506"/>
                  </a:ext>
                </a:extLst>
              </a:tr>
              <a:tr h="402281">
                <a:tc>
                  <a:txBody>
                    <a:bodyPr/>
                    <a:lstStyle/>
                    <a:p>
                      <a:pPr algn="l" fontAlgn="ctr"/>
                      <a:r>
                        <a:rPr lang="en-IN" sz="1800" u="none" strike="noStrike">
                          <a:effectLst/>
                        </a:rPr>
                        <a:t>Minimum Directors</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3851525814"/>
                  </a:ext>
                </a:extLst>
              </a:tr>
              <a:tr h="402281">
                <a:tc>
                  <a:txBody>
                    <a:bodyPr/>
                    <a:lstStyle/>
                    <a:p>
                      <a:pPr algn="l" fontAlgn="ctr"/>
                      <a:r>
                        <a:rPr lang="en-IN" sz="1800" u="none" strike="noStrike">
                          <a:effectLst/>
                        </a:rPr>
                        <a:t>Suffix</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dirty="0">
                          <a:effectLst/>
                        </a:rPr>
                        <a:t>Limited   (Ltd)</a:t>
                      </a:r>
                      <a:endParaRPr lang="en-IN" sz="1800" b="0" i="0" u="none" strike="noStrike" dirty="0">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dirty="0">
                          <a:effectLst/>
                        </a:rPr>
                        <a:t>Private Limited (Pvt Ltd)</a:t>
                      </a:r>
                      <a:endParaRPr lang="en-IN" sz="1800" b="0" i="0" u="none" strike="noStrike" dirty="0">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2021544138"/>
                  </a:ext>
                </a:extLst>
              </a:tr>
              <a:tr h="793666">
                <a:tc>
                  <a:txBody>
                    <a:bodyPr/>
                    <a:lstStyle/>
                    <a:p>
                      <a:pPr algn="l" fontAlgn="ctr"/>
                      <a:r>
                        <a:rPr lang="en-IN" sz="1800" u="none" strike="noStrike">
                          <a:effectLst/>
                        </a:rPr>
                        <a:t>Start of business</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a:effectLst/>
                        </a:rPr>
                        <a:t>After receiving certificate of incorporation and certificate of commencement of business.</a:t>
                      </a:r>
                      <a:endParaRPr lang="en-US"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dirty="0">
                          <a:effectLst/>
                        </a:rPr>
                        <a:t>After receiving certificate of incorporation.</a:t>
                      </a:r>
                      <a:endParaRPr lang="en-US" sz="1800" b="0" i="0" u="none" strike="noStrike" dirty="0">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895137349"/>
                  </a:ext>
                </a:extLst>
              </a:tr>
              <a:tr h="402281">
                <a:tc>
                  <a:txBody>
                    <a:bodyPr/>
                    <a:lstStyle/>
                    <a:p>
                      <a:pPr algn="l" fontAlgn="ctr"/>
                      <a:r>
                        <a:rPr lang="en-IN" sz="1800" u="none" strike="noStrike">
                          <a:effectLst/>
                        </a:rPr>
                        <a:t>Statutory Meeting</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Compulsory</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Optional</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4227706151"/>
                  </a:ext>
                </a:extLst>
              </a:tr>
              <a:tr h="793666">
                <a:tc>
                  <a:txBody>
                    <a:bodyPr/>
                    <a:lstStyle/>
                    <a:p>
                      <a:pPr algn="l" fontAlgn="ctr"/>
                      <a:r>
                        <a:rPr lang="en-US" sz="1800" u="none" strike="noStrike">
                          <a:effectLst/>
                        </a:rPr>
                        <a:t>Issue of prospectus / Statement in lieu of prospectus</a:t>
                      </a:r>
                      <a:endParaRPr lang="en-US"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Obligatory</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Not required</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320576045"/>
                  </a:ext>
                </a:extLst>
              </a:tr>
              <a:tr h="402281">
                <a:tc>
                  <a:txBody>
                    <a:bodyPr/>
                    <a:lstStyle/>
                    <a:p>
                      <a:pPr algn="l" fontAlgn="ctr"/>
                      <a:r>
                        <a:rPr lang="en-IN" sz="1800" u="none" strike="noStrike">
                          <a:effectLst/>
                        </a:rPr>
                        <a:t>Public subscription</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Allowed</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Not allowed</a:t>
                      </a:r>
                      <a:endParaRPr lang="en-IN"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701239975"/>
                  </a:ext>
                </a:extLst>
              </a:tr>
              <a:tr h="531739">
                <a:tc>
                  <a:txBody>
                    <a:bodyPr/>
                    <a:lstStyle/>
                    <a:p>
                      <a:pPr algn="l" fontAlgn="ctr"/>
                      <a:r>
                        <a:rPr lang="en-IN" sz="1800" u="none" strike="noStrike">
                          <a:effectLst/>
                        </a:rPr>
                        <a:t>Quorum at AGM</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a:effectLst/>
                        </a:rPr>
                        <a:t>5 members must present in person.</a:t>
                      </a:r>
                      <a:endParaRPr lang="en-US"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US" sz="1800" u="none" strike="noStrike">
                          <a:effectLst/>
                        </a:rPr>
                        <a:t>2 members must present in person.</a:t>
                      </a:r>
                      <a:endParaRPr lang="en-US" sz="1800" b="0" i="0" u="none" strike="noStrike">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2684219031"/>
                  </a:ext>
                </a:extLst>
              </a:tr>
              <a:tr h="402281">
                <a:tc>
                  <a:txBody>
                    <a:bodyPr/>
                    <a:lstStyle/>
                    <a:p>
                      <a:pPr algn="l" fontAlgn="ctr"/>
                      <a:r>
                        <a:rPr lang="en-IN" sz="1800" u="none" strike="noStrike">
                          <a:effectLst/>
                        </a:rPr>
                        <a:t>Transfer of shares</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a:effectLst/>
                        </a:rPr>
                        <a:t>Free</a:t>
                      </a:r>
                      <a:endParaRPr lang="en-IN" sz="1800" b="0" i="0" u="none" strike="noStrike">
                        <a:solidFill>
                          <a:srgbClr val="000000"/>
                        </a:solidFill>
                        <a:effectLst/>
                        <a:latin typeface="Calibri" panose="020F0502020204030204" pitchFamily="34" charset="0"/>
                      </a:endParaRPr>
                    </a:p>
                  </a:txBody>
                  <a:tcPr marL="8259" marR="8259" marT="8259" marB="0" anchor="ctr"/>
                </a:tc>
                <a:tc>
                  <a:txBody>
                    <a:bodyPr/>
                    <a:lstStyle/>
                    <a:p>
                      <a:pPr algn="l" fontAlgn="ctr"/>
                      <a:r>
                        <a:rPr lang="en-IN" sz="1800" u="none" strike="noStrike" dirty="0">
                          <a:effectLst/>
                        </a:rPr>
                        <a:t>Restricted</a:t>
                      </a:r>
                      <a:endParaRPr lang="en-IN" sz="1800" b="0" i="0" u="none" strike="noStrike" dirty="0">
                        <a:solidFill>
                          <a:srgbClr val="000000"/>
                        </a:solidFill>
                        <a:effectLst/>
                        <a:latin typeface="Calibri" panose="020F0502020204030204" pitchFamily="34" charset="0"/>
                      </a:endParaRPr>
                    </a:p>
                  </a:txBody>
                  <a:tcPr marL="8259" marR="8259" marT="8259" marB="0" anchor="ctr"/>
                </a:tc>
                <a:extLst>
                  <a:ext uri="{0D108BD9-81ED-4DB2-BD59-A6C34878D82A}">
                    <a16:rowId xmlns:a16="http://schemas.microsoft.com/office/drawing/2014/main" val="2920231282"/>
                  </a:ext>
                </a:extLst>
              </a:tr>
            </a:tbl>
          </a:graphicData>
        </a:graphic>
      </p:graphicFrame>
      <p:cxnSp>
        <p:nvCxnSpPr>
          <p:cNvPr id="6" name="Straight Connector 5">
            <a:extLst>
              <a:ext uri="{FF2B5EF4-FFF2-40B4-BE49-F238E27FC236}">
                <a16:creationId xmlns:a16="http://schemas.microsoft.com/office/drawing/2014/main" id="{E1FEAEE3-FA76-4C53-BB3A-FE45D82BE237}"/>
              </a:ext>
            </a:extLst>
          </p:cNvPr>
          <p:cNvCxnSpPr/>
          <p:nvPr/>
        </p:nvCxnSpPr>
        <p:spPr>
          <a:xfrm>
            <a:off x="381000" y="3810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05F308-76C1-4285-A5E8-CD8B1728CB53}"/>
              </a:ext>
            </a:extLst>
          </p:cNvPr>
          <p:cNvCxnSpPr/>
          <p:nvPr/>
        </p:nvCxnSpPr>
        <p:spPr>
          <a:xfrm>
            <a:off x="381000" y="7620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8278CB-280E-45DA-BE2B-84A56B0CC6DC}"/>
              </a:ext>
            </a:extLst>
          </p:cNvPr>
          <p:cNvCxnSpPr/>
          <p:nvPr/>
        </p:nvCxnSpPr>
        <p:spPr>
          <a:xfrm>
            <a:off x="381000" y="16002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F52CD3-E6DB-4A8F-BE1F-EE5F3B908608}"/>
              </a:ext>
            </a:extLst>
          </p:cNvPr>
          <p:cNvCxnSpPr/>
          <p:nvPr/>
        </p:nvCxnSpPr>
        <p:spPr>
          <a:xfrm>
            <a:off x="381000" y="19812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487408-65C2-41A6-B1D7-0AC2055147AE}"/>
              </a:ext>
            </a:extLst>
          </p:cNvPr>
          <p:cNvCxnSpPr/>
          <p:nvPr/>
        </p:nvCxnSpPr>
        <p:spPr>
          <a:xfrm>
            <a:off x="381000" y="45720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6DC970-5381-4D15-A9A7-46BE40475D7E}"/>
              </a:ext>
            </a:extLst>
          </p:cNvPr>
          <p:cNvCxnSpPr/>
          <p:nvPr/>
        </p:nvCxnSpPr>
        <p:spPr>
          <a:xfrm>
            <a:off x="381000" y="52578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94EA9A-DF60-4816-B2C9-C0A8DC97BF8B}"/>
              </a:ext>
            </a:extLst>
          </p:cNvPr>
          <p:cNvCxnSpPr/>
          <p:nvPr/>
        </p:nvCxnSpPr>
        <p:spPr>
          <a:xfrm>
            <a:off x="381000" y="57150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9AE903-2CE3-4597-A0D9-1404EF5BF401}"/>
              </a:ext>
            </a:extLst>
          </p:cNvPr>
          <p:cNvCxnSpPr/>
          <p:nvPr/>
        </p:nvCxnSpPr>
        <p:spPr>
          <a:xfrm>
            <a:off x="381000" y="6208542"/>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0527AB-663C-4EDC-852D-8E4DDA2C9F65}"/>
              </a:ext>
            </a:extLst>
          </p:cNvPr>
          <p:cNvCxnSpPr/>
          <p:nvPr/>
        </p:nvCxnSpPr>
        <p:spPr>
          <a:xfrm>
            <a:off x="381000" y="24384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16649D-403F-49F5-AF82-E1C472D620FC}"/>
              </a:ext>
            </a:extLst>
          </p:cNvPr>
          <p:cNvCxnSpPr/>
          <p:nvPr/>
        </p:nvCxnSpPr>
        <p:spPr>
          <a:xfrm>
            <a:off x="381000" y="32004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C25749-62B6-4489-B5A9-69AB1C8A6FD3}"/>
              </a:ext>
            </a:extLst>
          </p:cNvPr>
          <p:cNvCxnSpPr/>
          <p:nvPr/>
        </p:nvCxnSpPr>
        <p:spPr>
          <a:xfrm>
            <a:off x="381000" y="4038600"/>
            <a:ext cx="822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9BE314-480F-46E1-AACA-7AD8DF89A641}"/>
              </a:ext>
            </a:extLst>
          </p:cNvPr>
          <p:cNvCxnSpPr/>
          <p:nvPr/>
        </p:nvCxnSpPr>
        <p:spPr>
          <a:xfrm>
            <a:off x="381000" y="2819400"/>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425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565EA-0922-4B13-94C4-0B01077C3848}"/>
              </a:ext>
            </a:extLst>
          </p:cNvPr>
          <p:cNvSpPr>
            <a:spLocks noGrp="1"/>
          </p:cNvSpPr>
          <p:nvPr>
            <p:ph idx="1"/>
          </p:nvPr>
        </p:nvSpPr>
        <p:spPr>
          <a:xfrm>
            <a:off x="514138" y="1752600"/>
            <a:ext cx="8229599" cy="4431012"/>
          </a:xfrm>
        </p:spPr>
        <p:txBody>
          <a:bodyPr>
            <a:normAutofit fontScale="85000" lnSpcReduction="20000"/>
          </a:bodyPr>
          <a:lstStyle/>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Any person may form a single member company in Pakistan. </a:t>
            </a:r>
          </a:p>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Single Member Company or “SMC” means a private company which has only one member/director and will avail privileges of limiting the liability. </a:t>
            </a:r>
          </a:p>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Subject to certain modifications, all the provisions of the Companies Ordinance, 1984 which apply to private companies limited by shares will apply to single member companies. </a:t>
            </a:r>
          </a:p>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The introduction of the concept of a single member company has facilitated sole proprietorships to obtain corporate status, giving them the privilege to limit the liability of their proprietor. </a:t>
            </a:r>
          </a:p>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All the shares are vested with single member/director, however, person is required to nominate two individuals, one of whom shall become nominee director in case of death of the single member/director and the other shall become alternate nominee director to work as nominee director in case of non-availability of the nominee director, and also </a:t>
            </a:r>
          </a:p>
          <a:p>
            <a:pPr marL="179388" indent="-179388">
              <a:buFont typeface="Wingdings" panose="05000000000000000000" pitchFamily="2" charset="2"/>
              <a:buChar char="§"/>
            </a:pPr>
            <a:r>
              <a:rPr lang="en-US" b="0" i="0" dirty="0">
                <a:solidFill>
                  <a:schemeClr val="tx1"/>
                </a:solidFill>
                <a:effectLst/>
                <a:latin typeface="Roboto" panose="02000000000000000000" pitchFamily="2" charset="0"/>
              </a:rPr>
              <a:t>Single-Member Company is required to appoint a company secretary.</a:t>
            </a:r>
            <a:endParaRPr lang="en-IN" dirty="0">
              <a:solidFill>
                <a:schemeClr val="tx1"/>
              </a:solidFill>
            </a:endParaRPr>
          </a:p>
        </p:txBody>
      </p:sp>
      <p:sp>
        <p:nvSpPr>
          <p:cNvPr id="4" name="Footer Placeholder 3">
            <a:extLst>
              <a:ext uri="{FF2B5EF4-FFF2-40B4-BE49-F238E27FC236}">
                <a16:creationId xmlns:a16="http://schemas.microsoft.com/office/drawing/2014/main" id="{B8EC3D45-EC72-46C6-BC53-A3237680D960}"/>
              </a:ext>
            </a:extLst>
          </p:cNvPr>
          <p:cNvSpPr>
            <a:spLocks noGrp="1"/>
          </p:cNvSpPr>
          <p:nvPr>
            <p:ph type="ftr" sz="quarter" idx="11"/>
          </p:nvPr>
        </p:nvSpPr>
        <p:spPr/>
        <p:txBody>
          <a:bodyPr/>
          <a:lstStyle/>
          <a:p>
            <a:pPr>
              <a:defRPr/>
            </a:pPr>
            <a:r>
              <a:rPr lang="en-US"/>
              <a:t>PI-Spring 2020 (20NUCES, CFD Campus)</a:t>
            </a:r>
            <a:endParaRPr lang="en-US" dirty="0"/>
          </a:p>
        </p:txBody>
      </p:sp>
      <p:sp>
        <p:nvSpPr>
          <p:cNvPr id="5" name="Title 1">
            <a:extLst>
              <a:ext uri="{FF2B5EF4-FFF2-40B4-BE49-F238E27FC236}">
                <a16:creationId xmlns:a16="http://schemas.microsoft.com/office/drawing/2014/main" id="{A707199E-74AC-4CDF-B44E-689C3A90034A}"/>
              </a:ext>
            </a:extLst>
          </p:cNvPr>
          <p:cNvSpPr>
            <a:spLocks noGrp="1"/>
          </p:cNvSpPr>
          <p:nvPr>
            <p:ph type="title"/>
          </p:nvPr>
        </p:nvSpPr>
        <p:spPr>
          <a:xfrm>
            <a:off x="457200" y="505054"/>
            <a:ext cx="8229600" cy="967704"/>
          </a:xfrm>
        </p:spPr>
        <p:txBody>
          <a:bodyPr/>
          <a:lstStyle/>
          <a:p>
            <a:r>
              <a:rPr lang="en-IN" dirty="0">
                <a:solidFill>
                  <a:srgbClr val="7030A0"/>
                </a:solidFill>
              </a:rPr>
              <a:t>Single-Member Company (SMC) </a:t>
            </a:r>
          </a:p>
        </p:txBody>
      </p:sp>
    </p:spTree>
    <p:extLst>
      <p:ext uri="{BB962C8B-B14F-4D97-AF65-F5344CB8AC3E}">
        <p14:creationId xmlns:p14="http://schemas.microsoft.com/office/powerpoint/2010/main" val="3727952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44F3-DC44-4D08-8854-3BA43F1D312F}"/>
              </a:ext>
            </a:extLst>
          </p:cNvPr>
          <p:cNvSpPr>
            <a:spLocks noGrp="1"/>
          </p:cNvSpPr>
          <p:nvPr>
            <p:ph type="title"/>
          </p:nvPr>
        </p:nvSpPr>
        <p:spPr>
          <a:xfrm>
            <a:off x="822960" y="266699"/>
            <a:ext cx="7543800" cy="685801"/>
          </a:xfrm>
        </p:spPr>
        <p:txBody>
          <a:bodyPr>
            <a:normAutofit fontScale="90000"/>
          </a:bodyPr>
          <a:lstStyle/>
          <a:p>
            <a:pPr algn="ctr"/>
            <a:r>
              <a:rPr lang="en-US" sz="3600" b="0" dirty="0">
                <a:solidFill>
                  <a:srgbClr val="111111"/>
                </a:solidFill>
                <a:effectLst/>
                <a:latin typeface="Roboto" panose="02000000000000000000" pitchFamily="2" charset="0"/>
              </a:rPr>
              <a:t>Frequently Asked Questions (FAQs) </a:t>
            </a:r>
            <a:r>
              <a:rPr lang="en-US" sz="2200" b="0" dirty="0">
                <a:solidFill>
                  <a:srgbClr val="111111"/>
                </a:solidFill>
                <a:effectLst/>
                <a:latin typeface="Roboto" panose="02000000000000000000" pitchFamily="2" charset="0"/>
              </a:rPr>
              <a:t/>
            </a:r>
            <a:br>
              <a:rPr lang="en-US" sz="2200" b="0" dirty="0">
                <a:solidFill>
                  <a:srgbClr val="111111"/>
                </a:solidFill>
                <a:effectLst/>
                <a:latin typeface="Roboto" panose="02000000000000000000" pitchFamily="2" charset="0"/>
              </a:rPr>
            </a:br>
            <a:r>
              <a:rPr lang="en-US" sz="2200" b="0" dirty="0">
                <a:solidFill>
                  <a:srgbClr val="111111"/>
                </a:solidFill>
                <a:effectLst/>
                <a:latin typeface="Roboto" panose="02000000000000000000" pitchFamily="2" charset="0"/>
              </a:rPr>
              <a:t>Single Member Company Registration in Pakistan</a:t>
            </a:r>
            <a:endParaRPr lang="en-IN" sz="2200" dirty="0"/>
          </a:p>
        </p:txBody>
      </p:sp>
      <p:sp>
        <p:nvSpPr>
          <p:cNvPr id="3" name="Content Placeholder 2">
            <a:extLst>
              <a:ext uri="{FF2B5EF4-FFF2-40B4-BE49-F238E27FC236}">
                <a16:creationId xmlns:a16="http://schemas.microsoft.com/office/drawing/2014/main" id="{B910F713-207C-4225-8B21-50DF4302894D}"/>
              </a:ext>
            </a:extLst>
          </p:cNvPr>
          <p:cNvSpPr>
            <a:spLocks noGrp="1"/>
          </p:cNvSpPr>
          <p:nvPr>
            <p:ph idx="1"/>
          </p:nvPr>
        </p:nvSpPr>
        <p:spPr>
          <a:xfrm>
            <a:off x="822959" y="1122115"/>
            <a:ext cx="7543801" cy="5469186"/>
          </a:xfrm>
        </p:spPr>
        <p:txBody>
          <a:bodyPr>
            <a:normAutofit fontScale="85000" lnSpcReduction="20000"/>
          </a:bodyPr>
          <a:lstStyle/>
          <a:p>
            <a:pPr algn="l" fontAlgn="base"/>
            <a:r>
              <a:rPr lang="en-US" b="1" i="0" dirty="0">
                <a:solidFill>
                  <a:srgbClr val="51565E"/>
                </a:solidFill>
                <a:effectLst/>
                <a:latin typeface="inherit"/>
              </a:rPr>
              <a:t>Q</a:t>
            </a:r>
            <a:r>
              <a:rPr lang="en-US" b="1" i="0" dirty="0">
                <a:solidFill>
                  <a:schemeClr val="tx1"/>
                </a:solidFill>
                <a:effectLst/>
                <a:latin typeface="inherit"/>
              </a:rPr>
              <a:t>. </a:t>
            </a:r>
            <a:r>
              <a:rPr lang="en-US" b="1" i="0" dirty="0">
                <a:solidFill>
                  <a:srgbClr val="FF0000"/>
                </a:solidFill>
                <a:effectLst/>
                <a:latin typeface="inherit"/>
              </a:rPr>
              <a:t>Can Single Member Company be converted into private company?</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r>
              <a:rPr lang="en-US" b="0" i="0" dirty="0">
                <a:solidFill>
                  <a:schemeClr val="tx1"/>
                </a:solidFill>
                <a:effectLst/>
                <a:latin typeface="Roboto" panose="02000000000000000000" pitchFamily="2" charset="0"/>
              </a:rPr>
              <a:t>A. Yes, a single member company can be converted into a private company on increase of the number of its members/directors to more than one. A private company having two or more members can become a single member company by passing a special resolution for change of its status and by making necessary alteration in its articles and obtaining approval from the Securities &amp; Exchange Commission of Pakistan.</a:t>
            </a:r>
          </a:p>
          <a:p>
            <a:pPr algn="l" fontAlgn="base"/>
            <a:r>
              <a:rPr lang="en-US" b="1" i="0" dirty="0">
                <a:solidFill>
                  <a:schemeClr val="tx1"/>
                </a:solidFill>
                <a:effectLst/>
                <a:latin typeface="inherit"/>
              </a:rPr>
              <a:t>Q. </a:t>
            </a:r>
            <a:r>
              <a:rPr lang="en-US" b="1" i="0" dirty="0">
                <a:solidFill>
                  <a:srgbClr val="FF0000"/>
                </a:solidFill>
                <a:effectLst/>
                <a:latin typeface="inherit"/>
              </a:rPr>
              <a:t>Can single member company issue shares to public?</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r>
              <a:rPr lang="en-US" b="0" i="0" dirty="0">
                <a:solidFill>
                  <a:schemeClr val="tx1"/>
                </a:solidFill>
                <a:effectLst/>
                <a:latin typeface="Roboto" panose="02000000000000000000" pitchFamily="2" charset="0"/>
              </a:rPr>
              <a:t>A. No, single member company cannot issue invitation to the public to subscribe for any share of the company.</a:t>
            </a:r>
          </a:p>
          <a:p>
            <a:pPr algn="l" fontAlgn="base"/>
            <a:r>
              <a:rPr lang="en-US" b="1" i="0" dirty="0">
                <a:solidFill>
                  <a:srgbClr val="FF0000"/>
                </a:solidFill>
                <a:effectLst/>
                <a:latin typeface="inherit"/>
              </a:rPr>
              <a:t>Q. Can sole director in single member company act as secretary?</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r>
              <a:rPr lang="en-US" b="0" i="0" dirty="0">
                <a:solidFill>
                  <a:schemeClr val="tx1"/>
                </a:solidFill>
                <a:effectLst/>
                <a:latin typeface="Roboto" panose="02000000000000000000" pitchFamily="2" charset="0"/>
              </a:rPr>
              <a:t>A. Sole director cannot be the secretary in the Single Member Company.</a:t>
            </a:r>
          </a:p>
          <a:p>
            <a:pPr algn="l" fontAlgn="base"/>
            <a:r>
              <a:rPr lang="en-US" b="1" i="0" dirty="0">
                <a:solidFill>
                  <a:schemeClr val="tx1"/>
                </a:solidFill>
                <a:effectLst/>
                <a:latin typeface="inherit"/>
              </a:rPr>
              <a:t>Q</a:t>
            </a:r>
            <a:r>
              <a:rPr lang="en-US" b="1" i="0" dirty="0">
                <a:solidFill>
                  <a:srgbClr val="FF0000"/>
                </a:solidFill>
                <a:effectLst/>
                <a:latin typeface="inherit"/>
              </a:rPr>
              <a:t>. I want to wind up single member company what procedure to follow?</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r>
              <a:rPr lang="en-US" b="0" i="0" dirty="0">
                <a:solidFill>
                  <a:schemeClr val="tx1"/>
                </a:solidFill>
                <a:effectLst/>
                <a:latin typeface="Roboto" panose="02000000000000000000" pitchFamily="2" charset="0"/>
              </a:rPr>
              <a:t>A. The company shall follow, in case of its winding up, the relevant provisions of the Companies Ordinance, 1984.</a:t>
            </a:r>
          </a:p>
          <a:p>
            <a:pPr algn="l" fontAlgn="base"/>
            <a:r>
              <a:rPr lang="en-US" b="1" i="0" dirty="0">
                <a:solidFill>
                  <a:srgbClr val="FF0000"/>
                </a:solidFill>
                <a:effectLst/>
                <a:latin typeface="inherit"/>
              </a:rPr>
              <a:t>Q. Is it mandatory in single member company to appoint nominee director?</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r>
              <a:rPr lang="en-US" b="0" i="0" dirty="0">
                <a:solidFill>
                  <a:schemeClr val="tx1"/>
                </a:solidFill>
                <a:effectLst/>
                <a:latin typeface="Roboto" panose="02000000000000000000" pitchFamily="2" charset="0"/>
              </a:rPr>
              <a:t>A. The single member shall nominate two individuals, one of whom shall become nominee director in case of death of single member and the other shall become alternate nominee director to work as nominee director in case of non-availability of the nominee director.</a:t>
            </a:r>
          </a:p>
          <a:p>
            <a:endParaRPr lang="en-IN" dirty="0"/>
          </a:p>
        </p:txBody>
      </p:sp>
      <p:sp>
        <p:nvSpPr>
          <p:cNvPr id="4" name="Footer Placeholder 3">
            <a:extLst>
              <a:ext uri="{FF2B5EF4-FFF2-40B4-BE49-F238E27FC236}">
                <a16:creationId xmlns:a16="http://schemas.microsoft.com/office/drawing/2014/main" id="{2752972F-1109-48DE-BD5A-6D91F8D87FBB}"/>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2059408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DFDC-CC20-4D26-A21F-8B4227564315}"/>
              </a:ext>
            </a:extLst>
          </p:cNvPr>
          <p:cNvSpPr>
            <a:spLocks noGrp="1"/>
          </p:cNvSpPr>
          <p:nvPr>
            <p:ph type="title"/>
          </p:nvPr>
        </p:nvSpPr>
        <p:spPr>
          <a:xfrm>
            <a:off x="822960" y="286605"/>
            <a:ext cx="7543800" cy="702302"/>
          </a:xfrm>
        </p:spPr>
        <p:txBody>
          <a:bodyPr>
            <a:normAutofit fontScale="90000"/>
          </a:bodyPr>
          <a:lstStyle/>
          <a:p>
            <a:r>
              <a:rPr lang="en-IN" dirty="0"/>
              <a:t>FAQ about SMC  Continue …… </a:t>
            </a:r>
          </a:p>
        </p:txBody>
      </p:sp>
      <p:sp>
        <p:nvSpPr>
          <p:cNvPr id="3" name="Content Placeholder 2">
            <a:extLst>
              <a:ext uri="{FF2B5EF4-FFF2-40B4-BE49-F238E27FC236}">
                <a16:creationId xmlns:a16="http://schemas.microsoft.com/office/drawing/2014/main" id="{7CD004CC-17FE-443F-A750-0DBC8B8002DE}"/>
              </a:ext>
            </a:extLst>
          </p:cNvPr>
          <p:cNvSpPr>
            <a:spLocks noGrp="1"/>
          </p:cNvSpPr>
          <p:nvPr>
            <p:ph idx="1"/>
          </p:nvPr>
        </p:nvSpPr>
        <p:spPr>
          <a:xfrm>
            <a:off x="822959" y="1143000"/>
            <a:ext cx="8016241" cy="5181600"/>
          </a:xfrm>
        </p:spPr>
        <p:txBody>
          <a:bodyPr>
            <a:normAutofit fontScale="92500" lnSpcReduction="20000"/>
          </a:bodyPr>
          <a:lstStyle/>
          <a:p>
            <a:pPr algn="l" fontAlgn="base"/>
            <a:r>
              <a:rPr lang="en-US" b="1" i="0" dirty="0">
                <a:solidFill>
                  <a:srgbClr val="51565E"/>
                </a:solidFill>
                <a:effectLst/>
                <a:latin typeface="inherit"/>
              </a:rPr>
              <a:t>Q. </a:t>
            </a:r>
            <a:r>
              <a:rPr lang="en-US" b="1" i="0" dirty="0">
                <a:solidFill>
                  <a:srgbClr val="FF0000"/>
                </a:solidFill>
                <a:effectLst/>
                <a:latin typeface="inherit"/>
              </a:rPr>
              <a:t>What is the pattern and style of the name of a single member company?</a:t>
            </a:r>
            <a:r>
              <a:rPr lang="en-US" b="0" i="0" dirty="0">
                <a:solidFill>
                  <a:srgbClr val="51565E"/>
                </a:solidFill>
                <a:effectLst/>
                <a:latin typeface="Roboto" panose="02000000000000000000" pitchFamily="2" charset="0"/>
              </a:rPr>
              <a:t/>
            </a:r>
            <a:br>
              <a:rPr lang="en-US" b="0" i="0" dirty="0">
                <a:solidFill>
                  <a:srgbClr val="51565E"/>
                </a:solidFill>
                <a:effectLst/>
                <a:latin typeface="Roboto" panose="02000000000000000000" pitchFamily="2" charset="0"/>
              </a:rPr>
            </a:br>
            <a:r>
              <a:rPr lang="en-US" b="0" i="0" dirty="0">
                <a:solidFill>
                  <a:srgbClr val="51565E"/>
                </a:solidFill>
                <a:effectLst/>
                <a:latin typeface="Roboto" panose="02000000000000000000" pitchFamily="2" charset="0"/>
              </a:rPr>
              <a:t>A. “XYZ (SMC-Private) Limited” is the pattern and style of the name of a single member company.</a:t>
            </a:r>
          </a:p>
          <a:p>
            <a:pPr algn="l" fontAlgn="base"/>
            <a:r>
              <a:rPr lang="en-US" b="1" i="0" dirty="0">
                <a:solidFill>
                  <a:srgbClr val="51565E"/>
                </a:solidFill>
                <a:effectLst/>
                <a:latin typeface="inherit"/>
              </a:rPr>
              <a:t>Q. </a:t>
            </a:r>
            <a:r>
              <a:rPr lang="en-US" b="1" i="0" dirty="0">
                <a:solidFill>
                  <a:srgbClr val="FF0000"/>
                </a:solidFill>
                <a:effectLst/>
                <a:latin typeface="inherit"/>
              </a:rPr>
              <a:t>Can single member company increase its share capital?</a:t>
            </a:r>
            <a:r>
              <a:rPr lang="en-US" b="0" i="0" dirty="0">
                <a:solidFill>
                  <a:srgbClr val="51565E"/>
                </a:solidFill>
                <a:effectLst/>
                <a:latin typeface="Roboto" panose="02000000000000000000" pitchFamily="2" charset="0"/>
              </a:rPr>
              <a:t/>
            </a:r>
            <a:br>
              <a:rPr lang="en-US" b="0" i="0" dirty="0">
                <a:solidFill>
                  <a:srgbClr val="51565E"/>
                </a:solidFill>
                <a:effectLst/>
                <a:latin typeface="Roboto" panose="02000000000000000000" pitchFamily="2" charset="0"/>
              </a:rPr>
            </a:br>
            <a:r>
              <a:rPr lang="en-US" b="0" i="0" dirty="0">
                <a:solidFill>
                  <a:srgbClr val="51565E"/>
                </a:solidFill>
                <a:effectLst/>
                <a:latin typeface="Roboto" panose="02000000000000000000" pitchFamily="2" charset="0"/>
              </a:rPr>
              <a:t>A. Yes, single member company can increase its share capital after complying with the requirements of law.</a:t>
            </a:r>
          </a:p>
          <a:p>
            <a:pPr algn="l" fontAlgn="base"/>
            <a:r>
              <a:rPr lang="en-US" b="1" i="0" dirty="0">
                <a:solidFill>
                  <a:srgbClr val="51565E"/>
                </a:solidFill>
                <a:effectLst/>
                <a:latin typeface="inherit"/>
              </a:rPr>
              <a:t>Q. </a:t>
            </a:r>
            <a:r>
              <a:rPr lang="en-US" b="1" i="0" dirty="0">
                <a:solidFill>
                  <a:srgbClr val="FF0000"/>
                </a:solidFill>
                <a:effectLst/>
                <a:latin typeface="inherit"/>
              </a:rPr>
              <a:t>Can one person be the sole director in a non-profit company incorporated under section 42 of the Company law in Pakistan?</a:t>
            </a:r>
            <a:r>
              <a:rPr lang="en-US" b="0" i="0" dirty="0">
                <a:solidFill>
                  <a:srgbClr val="51565E"/>
                </a:solidFill>
                <a:effectLst/>
                <a:latin typeface="Roboto" panose="02000000000000000000" pitchFamily="2" charset="0"/>
              </a:rPr>
              <a:t/>
            </a:r>
            <a:br>
              <a:rPr lang="en-US" b="0" i="0" dirty="0">
                <a:solidFill>
                  <a:srgbClr val="51565E"/>
                </a:solidFill>
                <a:effectLst/>
                <a:latin typeface="Roboto" panose="02000000000000000000" pitchFamily="2" charset="0"/>
              </a:rPr>
            </a:br>
            <a:r>
              <a:rPr lang="en-US" b="0" i="0" dirty="0">
                <a:solidFill>
                  <a:srgbClr val="51565E"/>
                </a:solidFill>
                <a:effectLst/>
                <a:latin typeface="Roboto" panose="02000000000000000000" pitchFamily="2" charset="0"/>
              </a:rPr>
              <a:t>A. Non-profit companies are formed under section 42 of the Companies Ordinance, 1984 and require having at least three directors.</a:t>
            </a:r>
          </a:p>
          <a:p>
            <a:pPr algn="l" fontAlgn="base"/>
            <a:r>
              <a:rPr lang="en-US" b="1" i="0" dirty="0">
                <a:solidFill>
                  <a:srgbClr val="51565E"/>
                </a:solidFill>
                <a:effectLst/>
                <a:latin typeface="inherit"/>
              </a:rPr>
              <a:t>Q. </a:t>
            </a:r>
            <a:r>
              <a:rPr lang="en-US" b="1" i="0" dirty="0">
                <a:solidFill>
                  <a:srgbClr val="FF0000"/>
                </a:solidFill>
                <a:effectLst/>
                <a:latin typeface="inherit"/>
              </a:rPr>
              <a:t>Do single member companies have to keep accounting records?</a:t>
            </a:r>
            <a:r>
              <a:rPr lang="en-US" b="0" i="0" dirty="0">
                <a:solidFill>
                  <a:srgbClr val="FF0000"/>
                </a:solidFill>
                <a:effectLst/>
                <a:latin typeface="Roboto" panose="02000000000000000000" pitchFamily="2" charset="0"/>
              </a:rPr>
              <a:t/>
            </a:r>
            <a:br>
              <a:rPr lang="en-US" b="0" i="0" dirty="0">
                <a:solidFill>
                  <a:srgbClr val="FF0000"/>
                </a:solidFill>
                <a:effectLst/>
                <a:latin typeface="Roboto" panose="02000000000000000000" pitchFamily="2" charset="0"/>
              </a:rPr>
            </a:br>
            <a:r>
              <a:rPr lang="en-US" b="0" i="0" dirty="0">
                <a:solidFill>
                  <a:srgbClr val="51565E"/>
                </a:solidFill>
                <a:effectLst/>
                <a:latin typeface="Roboto" panose="02000000000000000000" pitchFamily="2" charset="0"/>
              </a:rPr>
              <a:t>A. Yes. Single member companies must keep proper accounting records according to law and to file the audited accounts with Securities &amp; Exchange Commission of Pakistan if the paid-up capital is 7.5 million or more.</a:t>
            </a:r>
          </a:p>
          <a:p>
            <a:pPr algn="l" fontAlgn="base"/>
            <a:r>
              <a:rPr lang="en-US" b="1" i="0" dirty="0">
                <a:solidFill>
                  <a:srgbClr val="51565E"/>
                </a:solidFill>
                <a:effectLst/>
                <a:latin typeface="inherit"/>
              </a:rPr>
              <a:t>Q. </a:t>
            </a:r>
            <a:r>
              <a:rPr lang="en-US" b="1" i="0" dirty="0">
                <a:solidFill>
                  <a:srgbClr val="FF0000"/>
                </a:solidFill>
                <a:effectLst/>
                <a:latin typeface="inherit"/>
              </a:rPr>
              <a:t>Can foreigner incorporate a single member company under company’s law in Pakistan?</a:t>
            </a:r>
            <a:r>
              <a:rPr lang="en-US" b="0" i="0" dirty="0">
                <a:solidFill>
                  <a:srgbClr val="FF0000"/>
                </a:solidFill>
                <a:effectLst/>
                <a:latin typeface="Roboto" panose="02000000000000000000" pitchFamily="2" charset="0"/>
              </a:rPr>
              <a:t/>
            </a:r>
            <a:br>
              <a:rPr lang="en-US" b="0" i="0" dirty="0">
                <a:solidFill>
                  <a:srgbClr val="FF0000"/>
                </a:solidFill>
                <a:effectLst/>
                <a:latin typeface="Roboto" panose="02000000000000000000" pitchFamily="2" charset="0"/>
              </a:rPr>
            </a:br>
            <a:r>
              <a:rPr lang="en-US" b="0" i="0" dirty="0">
                <a:solidFill>
                  <a:srgbClr val="51565E"/>
                </a:solidFill>
                <a:effectLst/>
                <a:latin typeface="Roboto" panose="02000000000000000000" pitchFamily="2" charset="0"/>
              </a:rPr>
              <a:t>A. Yes, if he is resident of Pakistan.</a:t>
            </a:r>
          </a:p>
          <a:p>
            <a:endParaRPr lang="en-IN" dirty="0"/>
          </a:p>
        </p:txBody>
      </p:sp>
      <p:sp>
        <p:nvSpPr>
          <p:cNvPr id="4" name="Footer Placeholder 3">
            <a:extLst>
              <a:ext uri="{FF2B5EF4-FFF2-40B4-BE49-F238E27FC236}">
                <a16:creationId xmlns:a16="http://schemas.microsoft.com/office/drawing/2014/main" id="{25BB4A96-D6ED-415A-8CAA-504F6240818B}"/>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2522236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D6AA-99DB-4F8B-BF87-86ACC7E274D7}"/>
              </a:ext>
            </a:extLst>
          </p:cNvPr>
          <p:cNvSpPr>
            <a:spLocks noGrp="1"/>
          </p:cNvSpPr>
          <p:nvPr>
            <p:ph type="title"/>
          </p:nvPr>
        </p:nvSpPr>
        <p:spPr>
          <a:xfrm>
            <a:off x="533400" y="286605"/>
            <a:ext cx="7543800" cy="780196"/>
          </a:xfrm>
        </p:spPr>
        <p:txBody>
          <a:bodyPr/>
          <a:lstStyle/>
          <a:p>
            <a:r>
              <a:rPr lang="en-IN"/>
              <a:t>Assignment </a:t>
            </a:r>
            <a:r>
              <a:rPr lang="en-IN" smtClean="0"/>
              <a:t>08</a:t>
            </a:r>
            <a:endParaRPr lang="en-IN" dirty="0"/>
          </a:p>
        </p:txBody>
      </p:sp>
      <p:sp>
        <p:nvSpPr>
          <p:cNvPr id="3" name="Content Placeholder 2">
            <a:extLst>
              <a:ext uri="{FF2B5EF4-FFF2-40B4-BE49-F238E27FC236}">
                <a16:creationId xmlns:a16="http://schemas.microsoft.com/office/drawing/2014/main" id="{D853D381-B265-4259-906C-807F17556726}"/>
              </a:ext>
            </a:extLst>
          </p:cNvPr>
          <p:cNvSpPr>
            <a:spLocks noGrp="1"/>
          </p:cNvSpPr>
          <p:nvPr>
            <p:ph idx="1"/>
          </p:nvPr>
        </p:nvSpPr>
        <p:spPr>
          <a:xfrm>
            <a:off x="822959" y="1066801"/>
            <a:ext cx="7940041" cy="5392985"/>
          </a:xfrm>
        </p:spPr>
        <p:txBody>
          <a:bodyPr>
            <a:normAutofit fontScale="85000" lnSpcReduction="10000"/>
          </a:bodyPr>
          <a:lstStyle/>
          <a:p>
            <a:r>
              <a:rPr lang="en-IN" dirty="0"/>
              <a:t>Each Student has to register a company, preferable an “IT or Software Development Company” as a </a:t>
            </a:r>
            <a:r>
              <a:rPr lang="en-IN" b="1" i="1" dirty="0"/>
              <a:t>Single Member Company.</a:t>
            </a:r>
          </a:p>
          <a:p>
            <a:pPr marL="0" indent="0">
              <a:buNone/>
            </a:pPr>
            <a:r>
              <a:rPr lang="en-IN" b="1" i="1" dirty="0"/>
              <a:t>Step-Wise Process:</a:t>
            </a:r>
          </a:p>
          <a:p>
            <a:pPr marL="457200" indent="-457200">
              <a:buFont typeface="+mj-lt"/>
              <a:buAutoNum type="arabicPeriod"/>
            </a:pPr>
            <a:r>
              <a:rPr lang="en-IN" dirty="0"/>
              <a:t>Decide a name for the company, may be multiple names</a:t>
            </a:r>
          </a:p>
          <a:p>
            <a:pPr marL="457200" indent="-457200">
              <a:buFont typeface="+mj-lt"/>
              <a:buAutoNum type="arabicPeriod"/>
            </a:pPr>
            <a:r>
              <a:rPr lang="en-IN" dirty="0"/>
              <a:t>Register as User at SECP </a:t>
            </a:r>
            <a:r>
              <a:rPr lang="en-IN" b="1" i="1" dirty="0"/>
              <a:t>eServices</a:t>
            </a:r>
            <a:r>
              <a:rPr lang="en-IN" dirty="0"/>
              <a:t> portal, basic information such as name, CNIC number, postal address, and email address will be required.</a:t>
            </a:r>
          </a:p>
          <a:p>
            <a:pPr marL="457200" indent="-457200">
              <a:buFont typeface="+mj-lt"/>
              <a:buAutoNum type="arabicPeriod"/>
            </a:pPr>
            <a:r>
              <a:rPr lang="en-IN" dirty="0"/>
              <a:t>Check for availability of the name from the SECP </a:t>
            </a:r>
            <a:r>
              <a:rPr lang="en-IN" b="1" i="1" dirty="0"/>
              <a:t>eServices</a:t>
            </a:r>
            <a:r>
              <a:rPr lang="en-IN" dirty="0"/>
              <a:t> portal. If the name is available, apply the SECP for reservation of the name, it takes about a week to get reservation feedback from SECP. Convert it into a PDF format file through MS-Word. </a:t>
            </a:r>
          </a:p>
          <a:p>
            <a:pPr marL="457200" indent="-457200">
              <a:buFont typeface="+mj-lt"/>
              <a:buAutoNum type="arabicPeriod"/>
            </a:pPr>
            <a:r>
              <a:rPr lang="en-IN" dirty="0"/>
              <a:t>Now you start the process of on-line Incorporation of the company. You will need to </a:t>
            </a:r>
            <a:r>
              <a:rPr lang="en-IN" sz="2000" kern="1800" dirty="0" err="1">
                <a:effectLst/>
                <a:latin typeface="Times New Roman" panose="02020603050405020304" pitchFamily="18" charset="0"/>
                <a:ea typeface="Times New Roman" panose="02020603050405020304" pitchFamily="18" charset="0"/>
                <a:cs typeface="Arial" panose="020B0604020202020204" pitchFamily="34" charset="0"/>
              </a:rPr>
              <a:t>to</a:t>
            </a:r>
            <a:r>
              <a:rPr lang="en-IN" sz="2000" kern="1800" dirty="0">
                <a:effectLst/>
                <a:latin typeface="Times New Roman" panose="02020603050405020304" pitchFamily="18" charset="0"/>
                <a:ea typeface="Times New Roman" panose="02020603050405020304" pitchFamily="18" charset="0"/>
                <a:cs typeface="Arial" panose="020B0604020202020204" pitchFamily="34" charset="0"/>
              </a:rPr>
              <a:t> make </a:t>
            </a:r>
            <a:r>
              <a:rPr lang="en-IN" sz="2000" b="1" kern="1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Article of Association </a:t>
            </a:r>
            <a:r>
              <a:rPr lang="en-IN" sz="2000" kern="1800" dirty="0">
                <a:effectLst/>
                <a:latin typeface="Times New Roman" panose="02020603050405020304" pitchFamily="18" charset="0"/>
                <a:ea typeface="Times New Roman" panose="02020603050405020304" pitchFamily="18" charset="0"/>
                <a:cs typeface="Arial" panose="020B0604020202020204" pitchFamily="34" charset="0"/>
              </a:rPr>
              <a:t>and </a:t>
            </a:r>
            <a:r>
              <a:rPr lang="en-IN" kern="18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M</a:t>
            </a:r>
            <a:r>
              <a:rPr lang="en-IN" sz="2000" kern="1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emorandum for </a:t>
            </a:r>
            <a:r>
              <a:rPr lang="en-IN" sz="2000" b="1" kern="1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of Association for </a:t>
            </a:r>
            <a:r>
              <a:rPr lang="en-IN" sz="2000" kern="1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SMC-Private Limited Company. </a:t>
            </a:r>
            <a:r>
              <a:rPr lang="en-IN" sz="2000" kern="1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You will create these through using SECP portal for software Development company and edit the word file </a:t>
            </a:r>
            <a:r>
              <a:rPr lang="en-IN" sz="2000" kern="1800" dirty="0" err="1">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yo</a:t>
            </a:r>
            <a:r>
              <a:rPr lang="en-IN" sz="2000" kern="1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down load from there. Store these as PDF after completing the editing to suit your company. You will need to upload these documents during incorporation process.</a:t>
            </a:r>
          </a:p>
          <a:p>
            <a:pPr marL="457200" indent="-457200">
              <a:buFont typeface="+mj-lt"/>
              <a:buAutoNum type="arabicPeriod"/>
            </a:pPr>
            <a:r>
              <a:rPr lang="en-IN" kern="1800" dirty="0">
                <a:solidFill>
                  <a:schemeClr val="tx1"/>
                </a:solidFill>
                <a:latin typeface="Times New Roman" panose="02020603050405020304" pitchFamily="18" charset="0"/>
                <a:ea typeface="Calibri" panose="020F0502020204030204" pitchFamily="34" charset="0"/>
                <a:cs typeface="Arial" panose="020B0604020202020204" pitchFamily="34" charset="0"/>
              </a:rPr>
              <a:t>Follow the following link for stepwise </a:t>
            </a:r>
            <a:r>
              <a:rPr lang="en-IN" kern="1800" dirty="0" smtClean="0">
                <a:solidFill>
                  <a:schemeClr val="tx1"/>
                </a:solidFill>
                <a:latin typeface="Times New Roman" panose="02020603050405020304" pitchFamily="18" charset="0"/>
                <a:ea typeface="Calibri" panose="020F0502020204030204" pitchFamily="34" charset="0"/>
                <a:cs typeface="Arial" panose="020B0604020202020204" pitchFamily="34" charset="0"/>
              </a:rPr>
              <a:t>guidance.</a:t>
            </a:r>
            <a:endParaRPr lang="en-IN" kern="1800" dirty="0">
              <a:solidFill>
                <a:schemeClr val="tx1"/>
              </a:solidFill>
              <a:latin typeface="Times New Roman" panose="02020603050405020304" pitchFamily="18" charset="0"/>
              <a:ea typeface="Calibri" panose="020F0502020204030204" pitchFamily="34" charset="0"/>
              <a:cs typeface="Arial" panose="020B0604020202020204" pitchFamily="34" charset="0"/>
            </a:endParaRPr>
          </a:p>
          <a:p>
            <a:pPr marL="292608" lvl="1" indent="0">
              <a:buNone/>
            </a:pPr>
            <a:r>
              <a:rPr lang="en-IN" b="1" i="1" dirty="0">
                <a:solidFill>
                  <a:srgbClr val="2998E3"/>
                </a:solidFill>
                <a:hlinkClick r:id="rId2">
                  <a:extLst>
                    <a:ext uri="{A12FA001-AC4F-418D-AE19-62706E023703}">
                      <ahyp:hlinkClr xmlns:ahyp="http://schemas.microsoft.com/office/drawing/2018/hyperlinkcolor" xmlns="" val="tx"/>
                    </a:ext>
                  </a:extLst>
                </a:hlinkClick>
              </a:rPr>
              <a:t>https://www.secp.gov.pk/document/stepwise-procedure-for-company-incorporation/?ind=1607036348278&amp;filename=Stepwise-Procedure-for-Company-Incorporation.pdf&amp;wpdmdl=40878&amp;refresh=5fc96ddd5614f1607036381</a:t>
            </a:r>
            <a:endParaRPr lang="en-IN" b="1" i="1" dirty="0"/>
          </a:p>
          <a:p>
            <a:pPr marL="457200" indent="-457200">
              <a:buFont typeface="+mj-lt"/>
              <a:buAutoNum type="arabicPeriod"/>
            </a:pPr>
            <a:endParaRPr lang="en-IN" sz="20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Footer Placeholder 3">
            <a:extLst>
              <a:ext uri="{FF2B5EF4-FFF2-40B4-BE49-F238E27FC236}">
                <a16:creationId xmlns:a16="http://schemas.microsoft.com/office/drawing/2014/main" id="{30915417-8779-40E9-A4DB-E64A57CB023B}"/>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345836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8AA6-230F-4AFE-A367-C6662BD1B18C}"/>
              </a:ext>
            </a:extLst>
          </p:cNvPr>
          <p:cNvSpPr>
            <a:spLocks noGrp="1"/>
          </p:cNvSpPr>
          <p:nvPr>
            <p:ph type="title"/>
          </p:nvPr>
        </p:nvSpPr>
        <p:spPr>
          <a:xfrm>
            <a:off x="822960" y="286605"/>
            <a:ext cx="8016240" cy="968438"/>
          </a:xfrm>
        </p:spPr>
        <p:txBody>
          <a:bodyPr/>
          <a:lstStyle/>
          <a:p>
            <a:r>
              <a:rPr lang="en-IN" dirty="0"/>
              <a:t>Company Formation in Pakistan</a:t>
            </a:r>
          </a:p>
        </p:txBody>
      </p:sp>
      <p:sp>
        <p:nvSpPr>
          <p:cNvPr id="3" name="Content Placeholder 2">
            <a:extLst>
              <a:ext uri="{FF2B5EF4-FFF2-40B4-BE49-F238E27FC236}">
                <a16:creationId xmlns:a16="http://schemas.microsoft.com/office/drawing/2014/main" id="{9B4E8E14-6CD5-46D4-8FFC-490BE5E0A272}"/>
              </a:ext>
            </a:extLst>
          </p:cNvPr>
          <p:cNvSpPr>
            <a:spLocks noGrp="1"/>
          </p:cNvSpPr>
          <p:nvPr>
            <p:ph idx="1"/>
          </p:nvPr>
        </p:nvSpPr>
        <p:spPr/>
        <p:txBody>
          <a:bodyPr>
            <a:normAutofit/>
          </a:bodyPr>
          <a:lstStyle/>
          <a:p>
            <a:pPr marL="0" marR="0"/>
            <a:r>
              <a:rPr lang="en-IN" sz="1800" b="0" dirty="0">
                <a:effectLst/>
                <a:latin typeface="Times New Roman" panose="02020603050405020304" pitchFamily="18" charset="0"/>
                <a:ea typeface="Times New Roman" panose="02020603050405020304" pitchFamily="18" charset="0"/>
              </a:rPr>
              <a:t>Part 1: SECP FBR Company Registration In Pakistan</a:t>
            </a:r>
            <a:endParaRPr lang="en-IN" sz="1800" b="1" dirty="0">
              <a:effectLst/>
              <a:latin typeface="Times New Roman" panose="02020603050405020304" pitchFamily="18" charset="0"/>
              <a:ea typeface="Times New Roman" panose="02020603050405020304" pitchFamily="18" charset="0"/>
            </a:endParaRPr>
          </a:p>
          <a:p>
            <a:pPr marL="457200" marR="0">
              <a:lnSpc>
                <a:spcPct val="107000"/>
              </a:lnSpc>
              <a:spcBef>
                <a:spcPts val="0"/>
              </a:spcBef>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https://www.youtube.com/watch?v=tV5gZJ7HwJA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r>
              <a:rPr lang="en-IN" sz="1800" b="0" dirty="0">
                <a:effectLst/>
                <a:latin typeface="Times New Roman" panose="02020603050405020304" pitchFamily="18" charset="0"/>
                <a:ea typeface="Times New Roman" panose="02020603050405020304" pitchFamily="18" charset="0"/>
              </a:rPr>
              <a:t>Part 2: SECP Company Name Reservation Process in Pakistan</a:t>
            </a:r>
            <a:endParaRPr lang="en-IN" sz="1800" b="1" dirty="0">
              <a:effectLst/>
              <a:latin typeface="Times New Roman" panose="02020603050405020304" pitchFamily="18" charset="0"/>
              <a:ea typeface="Times New Roman" panose="02020603050405020304" pitchFamily="18" charset="0"/>
            </a:endParaRPr>
          </a:p>
          <a:p>
            <a:pPr marL="457200" marR="0">
              <a:lnSpc>
                <a:spcPct val="107000"/>
              </a:lnSpc>
              <a:spcBef>
                <a:spcPts val="0"/>
              </a:spcBef>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https://www.youtube.com/watch?v=mgNhyhUaELk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r>
              <a:rPr lang="en-IN" sz="1800" b="0" dirty="0">
                <a:effectLst/>
                <a:latin typeface="Times New Roman" panose="02020603050405020304" pitchFamily="18" charset="0"/>
                <a:ea typeface="Times New Roman" panose="02020603050405020304" pitchFamily="18" charset="0"/>
              </a:rPr>
              <a:t>Part 3: SECP/FBR SMC Private Limited Company Registration Process in Pakistan </a:t>
            </a:r>
            <a:endParaRPr lang="en-IN" sz="1800" b="1" dirty="0">
              <a:effectLst/>
              <a:latin typeface="Times New Roman" panose="02020603050405020304" pitchFamily="18" charset="0"/>
              <a:ea typeface="Times New Roman" panose="02020603050405020304" pitchFamily="18" charset="0"/>
            </a:endParaRPr>
          </a:p>
          <a:p>
            <a:pPr marL="457200" marR="0">
              <a:lnSpc>
                <a:spcPct val="107000"/>
              </a:lnSpc>
              <a:spcBef>
                <a:spcPts val="0"/>
              </a:spcBef>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https://www.youtube.com/watch?v=DVhEX6akezw</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1800" kern="1800" dirty="0">
                <a:effectLst/>
                <a:latin typeface="Times New Roman" panose="02020603050405020304" pitchFamily="18" charset="0"/>
                <a:ea typeface="Times New Roman" panose="02020603050405020304" pitchFamily="18" charset="0"/>
                <a:cs typeface="Arial" panose="020B0604020202020204" pitchFamily="34" charset="0"/>
              </a:rPr>
              <a:t>Part 4: How to Make Article of association and memorandum for SMC Private Limited Company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lvl="1"/>
            <a:r>
              <a:rPr lang="en-IN" sz="16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https://www.youtube.com/watch?v=dZ9OtGcFjQM</a:t>
            </a:r>
            <a:endParaRPr lang="en-IN" sz="1600" u="sng"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lvl="1"/>
            <a:endParaRPr lang="en-IN" sz="1600" u="sng" dirty="0">
              <a:solidFill>
                <a:srgbClr val="0563C1"/>
              </a:solidFill>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E465C2E4-4FD0-4E94-8EAD-C6959E224630}"/>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4995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914400" y="274638"/>
            <a:ext cx="7772400" cy="563562"/>
          </a:xfrm>
        </p:spPr>
        <p:txBody>
          <a:bodyPr>
            <a:normAutofit/>
          </a:bodyPr>
          <a:lstStyle/>
          <a:p>
            <a:pPr algn="r" eaLnBrk="1" hangingPunct="1"/>
            <a:r>
              <a:rPr lang="en-US" altLang="en-US" sz="3200" dirty="0"/>
              <a:t>Organizational Aspects</a:t>
            </a:r>
          </a:p>
        </p:txBody>
      </p:sp>
      <p:sp>
        <p:nvSpPr>
          <p:cNvPr id="4099" name="Footer Placeholder 4"/>
          <p:cNvSpPr>
            <a:spLocks noGrp="1"/>
          </p:cNvSpPr>
          <p:nvPr>
            <p:ph type="ftr" sz="quarter" idx="11"/>
          </p:nvPr>
        </p:nvSpPr>
        <p:spPr/>
        <p:txBody>
          <a:bodyPr/>
          <a:lstStyle/>
          <a:p>
            <a:pPr>
              <a:defRPr/>
            </a:pPr>
            <a:r>
              <a:rPr lang="en-US"/>
              <a:t>PI-Spring 2020 (20NUCES, CFD Campus)</a:t>
            </a:r>
          </a:p>
        </p:txBody>
      </p:sp>
      <p:sp>
        <p:nvSpPr>
          <p:cNvPr id="437251" name="Rectangle 3"/>
          <p:cNvSpPr>
            <a:spLocks noGrp="1" noChangeArrowheads="1"/>
          </p:cNvSpPr>
          <p:nvPr>
            <p:ph type="body" idx="4294967295"/>
          </p:nvPr>
        </p:nvSpPr>
        <p:spPr>
          <a:xfrm>
            <a:off x="304800" y="990600"/>
            <a:ext cx="8839200" cy="4876800"/>
          </a:xfrm>
        </p:spPr>
        <p:txBody>
          <a:bodyPr>
            <a:normAutofit/>
          </a:bodyPr>
          <a:lstStyle/>
          <a:p>
            <a:pPr algn="just" eaLnBrk="1" hangingPunct="1">
              <a:lnSpc>
                <a:spcPct val="80000"/>
              </a:lnSpc>
            </a:pPr>
            <a:r>
              <a:rPr lang="en-US" altLang="en-US" sz="2800" b="1" dirty="0"/>
              <a:t>Introduction:</a:t>
            </a:r>
          </a:p>
          <a:p>
            <a:pPr lvl="1" algn="just" eaLnBrk="1" hangingPunct="1">
              <a:lnSpc>
                <a:spcPct val="80000"/>
              </a:lnSpc>
            </a:pPr>
            <a:r>
              <a:rPr lang="en-US" altLang="en-US" b="1" dirty="0">
                <a:solidFill>
                  <a:srgbClr val="FF0000"/>
                </a:solidFill>
              </a:rPr>
              <a:t>What is an Organization?</a:t>
            </a:r>
          </a:p>
          <a:p>
            <a:pPr lvl="2" algn="just" eaLnBrk="1" hangingPunct="1">
              <a:lnSpc>
                <a:spcPct val="80000"/>
              </a:lnSpc>
            </a:pPr>
            <a:r>
              <a:rPr lang="en-US" altLang="en-US" sz="2000" dirty="0"/>
              <a:t>Group of people working together in a formal way.</a:t>
            </a:r>
          </a:p>
          <a:p>
            <a:pPr lvl="2" algn="just" eaLnBrk="1" hangingPunct="1">
              <a:lnSpc>
                <a:spcPct val="80000"/>
              </a:lnSpc>
            </a:pPr>
            <a:r>
              <a:rPr lang="en-US" altLang="en-US" sz="2000" dirty="0"/>
              <a:t>A consciously coordinated social unit, composed of two or more people, that functions on a relatively continuous basis to achieve a common goal or set of goals.</a:t>
            </a:r>
          </a:p>
          <a:p>
            <a:pPr lvl="2" algn="just" eaLnBrk="1" hangingPunct="1">
              <a:lnSpc>
                <a:spcPct val="80000"/>
              </a:lnSpc>
            </a:pPr>
            <a:r>
              <a:rPr lang="en-US" altLang="en-US" sz="2000" dirty="0"/>
              <a:t>Our life is dominated by our interactions with organizations.</a:t>
            </a:r>
          </a:p>
          <a:p>
            <a:pPr lvl="3" algn="just" eaLnBrk="1" hangingPunct="1">
              <a:lnSpc>
                <a:spcPct val="80000"/>
              </a:lnSpc>
            </a:pPr>
            <a:r>
              <a:rPr lang="en-US" altLang="en-US" sz="1800" dirty="0"/>
              <a:t>Schools, Colleges, Universities</a:t>
            </a:r>
          </a:p>
          <a:p>
            <a:pPr lvl="3" algn="just" eaLnBrk="1" hangingPunct="1">
              <a:lnSpc>
                <a:spcPct val="80000"/>
              </a:lnSpc>
            </a:pPr>
            <a:r>
              <a:rPr lang="en-US" altLang="en-US" sz="1800" dirty="0"/>
              <a:t>Hospitals, Banks, ISPs, Telecom Operators</a:t>
            </a:r>
          </a:p>
          <a:p>
            <a:pPr lvl="3" algn="just" eaLnBrk="1" hangingPunct="1">
              <a:lnSpc>
                <a:spcPct val="80000"/>
              </a:lnSpc>
            </a:pPr>
            <a:r>
              <a:rPr lang="en-US" altLang="en-US" sz="1800" dirty="0"/>
              <a:t>… </a:t>
            </a:r>
          </a:p>
          <a:p>
            <a:pPr lvl="2" algn="just" eaLnBrk="1" hangingPunct="1">
              <a:lnSpc>
                <a:spcPct val="80000"/>
              </a:lnSpc>
            </a:pPr>
            <a:r>
              <a:rPr lang="en-US" altLang="en-US" sz="2000" dirty="0"/>
              <a:t>Work sharing, who does what, how tasks/people grouped</a:t>
            </a:r>
          </a:p>
          <a:p>
            <a:pPr lvl="1" algn="just">
              <a:lnSpc>
                <a:spcPct val="80000"/>
              </a:lnSpc>
            </a:pPr>
            <a:r>
              <a:rPr lang="en-US" altLang="en-US" sz="2600" b="1" dirty="0">
                <a:solidFill>
                  <a:srgbClr val="FF0000"/>
                </a:solidFill>
              </a:rPr>
              <a:t>Organization Types:</a:t>
            </a:r>
          </a:p>
          <a:p>
            <a:pPr lvl="2" algn="just">
              <a:lnSpc>
                <a:spcPct val="80000"/>
              </a:lnSpc>
            </a:pPr>
            <a:r>
              <a:rPr lang="en-US" altLang="en-US" sz="1600" b="1" dirty="0"/>
              <a:t>Public Organizations</a:t>
            </a:r>
            <a:endParaRPr lang="en-US" altLang="en-US" sz="1600" dirty="0"/>
          </a:p>
          <a:p>
            <a:pPr lvl="2" algn="just">
              <a:lnSpc>
                <a:spcPct val="80000"/>
              </a:lnSpc>
            </a:pPr>
            <a:r>
              <a:rPr lang="en-US" altLang="en-US" sz="1600" b="1" dirty="0"/>
              <a:t>Commercial Organizations</a:t>
            </a:r>
          </a:p>
          <a:p>
            <a:pPr lvl="2" algn="just">
              <a:lnSpc>
                <a:spcPct val="80000"/>
              </a:lnSpc>
            </a:pPr>
            <a:r>
              <a:rPr lang="en-US" altLang="en-US" sz="1600" b="1" dirty="0"/>
              <a:t>Non-Profit Organizations (NPO)</a:t>
            </a:r>
          </a:p>
        </p:txBody>
      </p:sp>
    </p:spTree>
    <p:extLst>
      <p:ext uri="{BB962C8B-B14F-4D97-AF65-F5344CB8AC3E}">
        <p14:creationId xmlns:p14="http://schemas.microsoft.com/office/powerpoint/2010/main" val="1268939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blinds(horizontal)">
                                      <p:cBhvr>
                                        <p:cTn id="7" dur="500"/>
                                        <p:tgtEl>
                                          <p:spTgt spid="437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12" dur="500"/>
                                        <p:tgtEl>
                                          <p:spTgt spid="437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7" dur="500"/>
                                        <p:tgtEl>
                                          <p:spTgt spid="437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22" dur="500"/>
                                        <p:tgtEl>
                                          <p:spTgt spid="437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7251">
                                            <p:txEl>
                                              <p:pRg st="4" end="4"/>
                                            </p:txEl>
                                          </p:spTgt>
                                        </p:tgtEl>
                                        <p:attrNameLst>
                                          <p:attrName>style.visibility</p:attrName>
                                        </p:attrNameLst>
                                      </p:cBhvr>
                                      <p:to>
                                        <p:strVal val="visible"/>
                                      </p:to>
                                    </p:set>
                                    <p:animEffect transition="in" filter="blinds(horizontal)">
                                      <p:cBhvr>
                                        <p:cTn id="27" dur="500"/>
                                        <p:tgtEl>
                                          <p:spTgt spid="437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7251">
                                            <p:txEl>
                                              <p:pRg st="5" end="5"/>
                                            </p:txEl>
                                          </p:spTgt>
                                        </p:tgtEl>
                                        <p:attrNameLst>
                                          <p:attrName>style.visibility</p:attrName>
                                        </p:attrNameLst>
                                      </p:cBhvr>
                                      <p:to>
                                        <p:strVal val="visible"/>
                                      </p:to>
                                    </p:set>
                                    <p:animEffect transition="in" filter="blinds(horizontal)">
                                      <p:cBhvr>
                                        <p:cTn id="32" dur="500"/>
                                        <p:tgtEl>
                                          <p:spTgt spid="4372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7251">
                                            <p:txEl>
                                              <p:pRg st="6" end="6"/>
                                            </p:txEl>
                                          </p:spTgt>
                                        </p:tgtEl>
                                        <p:attrNameLst>
                                          <p:attrName>style.visibility</p:attrName>
                                        </p:attrNameLst>
                                      </p:cBhvr>
                                      <p:to>
                                        <p:strVal val="visible"/>
                                      </p:to>
                                    </p:set>
                                    <p:animEffect transition="in" filter="blinds(horizontal)">
                                      <p:cBhvr>
                                        <p:cTn id="37" dur="500"/>
                                        <p:tgtEl>
                                          <p:spTgt spid="4372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7251">
                                            <p:txEl>
                                              <p:pRg st="7" end="7"/>
                                            </p:txEl>
                                          </p:spTgt>
                                        </p:tgtEl>
                                        <p:attrNameLst>
                                          <p:attrName>style.visibility</p:attrName>
                                        </p:attrNameLst>
                                      </p:cBhvr>
                                      <p:to>
                                        <p:strVal val="visible"/>
                                      </p:to>
                                    </p:set>
                                    <p:animEffect transition="in" filter="blinds(horizontal)">
                                      <p:cBhvr>
                                        <p:cTn id="42" dur="500"/>
                                        <p:tgtEl>
                                          <p:spTgt spid="4372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37251">
                                            <p:txEl>
                                              <p:pRg st="8" end="8"/>
                                            </p:txEl>
                                          </p:spTgt>
                                        </p:tgtEl>
                                        <p:attrNameLst>
                                          <p:attrName>style.visibility</p:attrName>
                                        </p:attrNameLst>
                                      </p:cBhvr>
                                      <p:to>
                                        <p:strVal val="visible"/>
                                      </p:to>
                                    </p:set>
                                    <p:animEffect transition="in" filter="blinds(horizontal)">
                                      <p:cBhvr>
                                        <p:cTn id="47" dur="500"/>
                                        <p:tgtEl>
                                          <p:spTgt spid="4372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37251">
                                            <p:txEl>
                                              <p:pRg st="9" end="9"/>
                                            </p:txEl>
                                          </p:spTgt>
                                        </p:tgtEl>
                                        <p:attrNameLst>
                                          <p:attrName>style.visibility</p:attrName>
                                        </p:attrNameLst>
                                      </p:cBhvr>
                                      <p:to>
                                        <p:strVal val="visible"/>
                                      </p:to>
                                    </p:set>
                                    <p:animEffect transition="in" filter="blinds(horizontal)">
                                      <p:cBhvr>
                                        <p:cTn id="52" dur="500"/>
                                        <p:tgtEl>
                                          <p:spTgt spid="4372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37251">
                                            <p:txEl>
                                              <p:pRg st="10" end="10"/>
                                            </p:txEl>
                                          </p:spTgt>
                                        </p:tgtEl>
                                        <p:attrNameLst>
                                          <p:attrName>style.visibility</p:attrName>
                                        </p:attrNameLst>
                                      </p:cBhvr>
                                      <p:to>
                                        <p:strVal val="visible"/>
                                      </p:to>
                                    </p:set>
                                    <p:animEffect transition="in" filter="blinds(horizontal)">
                                      <p:cBhvr>
                                        <p:cTn id="57" dur="500"/>
                                        <p:tgtEl>
                                          <p:spTgt spid="4372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37251">
                                            <p:txEl>
                                              <p:pRg st="12" end="12"/>
                                            </p:txEl>
                                          </p:spTgt>
                                        </p:tgtEl>
                                        <p:attrNameLst>
                                          <p:attrName>style.visibility</p:attrName>
                                        </p:attrNameLst>
                                      </p:cBhvr>
                                      <p:to>
                                        <p:strVal val="visible"/>
                                      </p:to>
                                    </p:set>
                                    <p:animEffect transition="in" filter="blinds(horizontal)">
                                      <p:cBhvr>
                                        <p:cTn id="62" dur="500"/>
                                        <p:tgtEl>
                                          <p:spTgt spid="437251">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37251">
                                            <p:txEl>
                                              <p:pRg st="11" end="11"/>
                                            </p:txEl>
                                          </p:spTgt>
                                        </p:tgtEl>
                                        <p:attrNameLst>
                                          <p:attrName>style.visibility</p:attrName>
                                        </p:attrNameLst>
                                      </p:cBhvr>
                                      <p:to>
                                        <p:strVal val="visible"/>
                                      </p:to>
                                    </p:set>
                                    <p:animEffect transition="in" filter="blinds(horizontal)">
                                      <p:cBhvr>
                                        <p:cTn id="67" dur="500"/>
                                        <p:tgtEl>
                                          <p:spTgt spid="437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57B6-7914-4971-A4A9-4BD0F05B3DEB}"/>
              </a:ext>
            </a:extLst>
          </p:cNvPr>
          <p:cNvSpPr>
            <a:spLocks noGrp="1"/>
          </p:cNvSpPr>
          <p:nvPr>
            <p:ph type="title"/>
          </p:nvPr>
        </p:nvSpPr>
        <p:spPr>
          <a:xfrm>
            <a:off x="822959" y="413747"/>
            <a:ext cx="7543800" cy="1034053"/>
          </a:xfrm>
        </p:spPr>
        <p:txBody>
          <a:bodyPr>
            <a:normAutofit fontScale="90000"/>
          </a:bodyPr>
          <a:lstStyle/>
          <a:p>
            <a:r>
              <a:rPr lang="en-IN" dirty="0"/>
              <a:t>Business Structures </a:t>
            </a:r>
            <a:br>
              <a:rPr lang="en-IN" dirty="0"/>
            </a:br>
            <a:r>
              <a:rPr lang="en-US" sz="3600" b="1" dirty="0">
                <a:solidFill>
                  <a:srgbClr val="FF0000"/>
                </a:solidFill>
              </a:rPr>
              <a:t>Non-Corporate Structures</a:t>
            </a:r>
            <a:endParaRPr lang="en-IN" sz="3600" dirty="0"/>
          </a:p>
        </p:txBody>
      </p:sp>
      <p:sp>
        <p:nvSpPr>
          <p:cNvPr id="3" name="Content Placeholder 2">
            <a:extLst>
              <a:ext uri="{FF2B5EF4-FFF2-40B4-BE49-F238E27FC236}">
                <a16:creationId xmlns:a16="http://schemas.microsoft.com/office/drawing/2014/main" id="{C9ADEFE0-2767-437B-8448-D3C16298B3CE}"/>
              </a:ext>
            </a:extLst>
          </p:cNvPr>
          <p:cNvSpPr>
            <a:spLocks noGrp="1"/>
          </p:cNvSpPr>
          <p:nvPr>
            <p:ph idx="1"/>
          </p:nvPr>
        </p:nvSpPr>
        <p:spPr>
          <a:xfrm>
            <a:off x="822959" y="1705893"/>
            <a:ext cx="7734301" cy="4753893"/>
          </a:xfrm>
        </p:spPr>
        <p:txBody>
          <a:bodyPr>
            <a:normAutofit/>
          </a:bodyPr>
          <a:lstStyle/>
          <a:p>
            <a:pPr>
              <a:buFont typeface="+mj-lt"/>
              <a:buAutoNum type="arabicPeriod"/>
            </a:pPr>
            <a:r>
              <a:rPr lang="en-US" sz="2400" dirty="0">
                <a:solidFill>
                  <a:srgbClr val="0070C0"/>
                </a:solidFill>
              </a:rPr>
              <a:t>Sole Proprietorship</a:t>
            </a:r>
          </a:p>
          <a:p>
            <a:pPr lvl="2" algn="just"/>
            <a:r>
              <a:rPr lang="en-US" sz="2000" dirty="0"/>
              <a:t>Sole proprietorship is the simplest form under which an individual can conduct a business. </a:t>
            </a:r>
            <a:r>
              <a:rPr lang="en-US" altLang="en-US" sz="2000" dirty="0"/>
              <a:t>An individual who runs his own business.</a:t>
            </a:r>
            <a:endParaRPr lang="en-US" sz="2000" dirty="0"/>
          </a:p>
          <a:p>
            <a:pPr lvl="2" algn="just"/>
            <a:r>
              <a:rPr lang="en-US" altLang="en-US" sz="2000" dirty="0"/>
              <a:t>No legal formalities for setting-up</a:t>
            </a:r>
          </a:p>
          <a:p>
            <a:pPr lvl="2" algn="just"/>
            <a:r>
              <a:rPr lang="en-US" sz="2000" dirty="0"/>
              <a:t>It is not a separate legal entity and responsibility of liabilities and debt rest with the proprietor. The </a:t>
            </a:r>
            <a:r>
              <a:rPr lang="en-US" altLang="en-US" sz="2000" dirty="0"/>
              <a:t>Individual ids liable for all debts / risks</a:t>
            </a:r>
            <a:endParaRPr lang="en-US" sz="2000" dirty="0"/>
          </a:p>
          <a:p>
            <a:pPr lvl="2" algn="just"/>
            <a:r>
              <a:rPr lang="en-US" sz="2000" dirty="0"/>
              <a:t>Sole Proprietor pays the taxes on </a:t>
            </a:r>
            <a:r>
              <a:rPr lang="en-US" sz="2100" dirty="0"/>
              <a:t>his personal income. </a:t>
            </a:r>
          </a:p>
          <a:p>
            <a:pPr lvl="2" algn="just"/>
            <a:r>
              <a:rPr lang="en-US" sz="2000" dirty="0"/>
              <a:t>Sole proprietorship is registered with the </a:t>
            </a:r>
            <a:r>
              <a:rPr lang="en-US" sz="2000" i="1" dirty="0"/>
              <a:t>Federal Board of Revenue and </a:t>
            </a:r>
            <a:r>
              <a:rPr lang="en-US" altLang="en-US" sz="2000" dirty="0"/>
              <a:t>Tax registration if income exceeds a threshold.</a:t>
            </a:r>
          </a:p>
          <a:p>
            <a:pPr>
              <a:buFont typeface="+mj-lt"/>
              <a:buAutoNum type="arabicPeriod"/>
            </a:pPr>
            <a:endParaRPr lang="en-US" dirty="0"/>
          </a:p>
          <a:p>
            <a:endParaRPr lang="en-IN" dirty="0"/>
          </a:p>
        </p:txBody>
      </p:sp>
      <p:sp>
        <p:nvSpPr>
          <p:cNvPr id="4" name="Footer Placeholder 3">
            <a:extLst>
              <a:ext uri="{FF2B5EF4-FFF2-40B4-BE49-F238E27FC236}">
                <a16:creationId xmlns:a16="http://schemas.microsoft.com/office/drawing/2014/main" id="{B162D565-76CA-499C-824A-765DB5C3C304}"/>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406737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3B9B-D34A-41B0-AF3A-4D90027292F1}"/>
              </a:ext>
            </a:extLst>
          </p:cNvPr>
          <p:cNvSpPr>
            <a:spLocks noGrp="1"/>
          </p:cNvSpPr>
          <p:nvPr>
            <p:ph type="title"/>
          </p:nvPr>
        </p:nvSpPr>
        <p:spPr>
          <a:xfrm>
            <a:off x="822960" y="286604"/>
            <a:ext cx="7543800" cy="1084995"/>
          </a:xfrm>
        </p:spPr>
        <p:txBody>
          <a:bodyPr>
            <a:normAutofit fontScale="90000"/>
          </a:bodyPr>
          <a:lstStyle/>
          <a:p>
            <a:r>
              <a:rPr lang="en-IN" dirty="0"/>
              <a:t>Business Structures </a:t>
            </a:r>
            <a:br>
              <a:rPr lang="en-IN" dirty="0"/>
            </a:br>
            <a:r>
              <a:rPr lang="en-US" sz="4800" b="1" dirty="0">
                <a:solidFill>
                  <a:srgbClr val="FF0000"/>
                </a:solidFill>
              </a:rPr>
              <a:t>Non-Corporate Structures</a:t>
            </a:r>
            <a:endParaRPr lang="en-IN" dirty="0"/>
          </a:p>
        </p:txBody>
      </p:sp>
      <p:sp>
        <p:nvSpPr>
          <p:cNvPr id="3" name="Content Placeholder 2">
            <a:extLst>
              <a:ext uri="{FF2B5EF4-FFF2-40B4-BE49-F238E27FC236}">
                <a16:creationId xmlns:a16="http://schemas.microsoft.com/office/drawing/2014/main" id="{96FDF558-7DEA-422F-B89B-1818F37AE63A}"/>
              </a:ext>
            </a:extLst>
          </p:cNvPr>
          <p:cNvSpPr>
            <a:spLocks noGrp="1"/>
          </p:cNvSpPr>
          <p:nvPr>
            <p:ph idx="1"/>
          </p:nvPr>
        </p:nvSpPr>
        <p:spPr>
          <a:xfrm>
            <a:off x="822960" y="1480608"/>
            <a:ext cx="7543801" cy="4691591"/>
          </a:xfrm>
        </p:spPr>
        <p:txBody>
          <a:bodyPr>
            <a:normAutofit fontScale="92500" lnSpcReduction="20000"/>
          </a:bodyPr>
          <a:lstStyle/>
          <a:p>
            <a:pPr marL="0" indent="0">
              <a:buNone/>
            </a:pPr>
            <a:r>
              <a:rPr lang="en-US" sz="2400" dirty="0">
                <a:solidFill>
                  <a:srgbClr val="FFC000"/>
                </a:solidFill>
              </a:rPr>
              <a:t>2. </a:t>
            </a:r>
            <a:r>
              <a:rPr lang="en-US" sz="2400" dirty="0">
                <a:solidFill>
                  <a:srgbClr val="0070C0"/>
                </a:solidFill>
              </a:rPr>
              <a:t>General Partnership or </a:t>
            </a:r>
            <a:r>
              <a:rPr lang="en-US" sz="2400" b="1" dirty="0">
                <a:solidFill>
                  <a:schemeClr val="accent1">
                    <a:lumMod val="75000"/>
                  </a:schemeClr>
                </a:solidFill>
              </a:rPr>
              <a:t>Association of Persons </a:t>
            </a:r>
            <a:r>
              <a:rPr lang="en-US" sz="2400" dirty="0">
                <a:solidFill>
                  <a:srgbClr val="0070C0"/>
                </a:solidFill>
              </a:rPr>
              <a:t>(AOP)</a:t>
            </a:r>
          </a:p>
          <a:p>
            <a:pPr lvl="2" algn="just"/>
            <a:r>
              <a:rPr lang="en-US" sz="2200" dirty="0"/>
              <a:t>Partnership or Association of Persons is another simple business structure. </a:t>
            </a:r>
            <a:r>
              <a:rPr lang="en-US" altLang="en-US" sz="2200" dirty="0"/>
              <a:t>Group of people carrying on a business for profits</a:t>
            </a:r>
          </a:p>
          <a:p>
            <a:pPr lvl="2" algn="just"/>
            <a:r>
              <a:rPr lang="en-US" sz="2200" dirty="0"/>
              <a:t>It works just like the sole proprietorship but with multiple partners. </a:t>
            </a:r>
          </a:p>
          <a:p>
            <a:pPr lvl="2" algn="just"/>
            <a:r>
              <a:rPr lang="en-US" sz="2200" dirty="0"/>
              <a:t>Partners enter into a simple agreement that lists their respective shares and terms of doing business. </a:t>
            </a:r>
          </a:p>
          <a:p>
            <a:pPr lvl="2" algn="just"/>
            <a:r>
              <a:rPr lang="en-US" sz="2200" dirty="0"/>
              <a:t>Partnership is not a legal entity and all liability rests with partners. </a:t>
            </a:r>
          </a:p>
          <a:p>
            <a:pPr lvl="2" algn="just"/>
            <a:r>
              <a:rPr lang="en-US" sz="2200" dirty="0"/>
              <a:t>Income of the partnerships is taxed only once and partners are not required to pay tax on salaries or profits drawn by them. </a:t>
            </a:r>
          </a:p>
          <a:p>
            <a:pPr lvl="2" algn="just"/>
            <a:r>
              <a:rPr lang="en-US" altLang="en-US" sz="2200" dirty="0"/>
              <a:t>Partners jointly responsible for the liabilities (risk mitigation) </a:t>
            </a:r>
          </a:p>
          <a:p>
            <a:pPr lvl="2" algn="just"/>
            <a:r>
              <a:rPr lang="en-US" altLang="en-US" sz="2200" dirty="0"/>
              <a:t>Threats / Issues?</a:t>
            </a:r>
          </a:p>
          <a:p>
            <a:pPr lvl="2" algn="just"/>
            <a:r>
              <a:rPr lang="en-US" altLang="en-US" sz="2200" dirty="0"/>
              <a:t>Share of damages, Change of ownership</a:t>
            </a:r>
          </a:p>
          <a:p>
            <a:pPr lvl="2" algn="just"/>
            <a:r>
              <a:rPr lang="en-US" sz="2200" dirty="0"/>
              <a:t>General Partnership is registered with the Registrar of Firms in your respective city/district. </a:t>
            </a:r>
          </a:p>
          <a:p>
            <a:pPr lvl="2" algn="just"/>
            <a:r>
              <a:rPr lang="en-US" altLang="en-US" sz="2200" dirty="0"/>
              <a:t>Legal coverage is through a Partnership deed/agreement and registration with company registrar in your district</a:t>
            </a:r>
          </a:p>
          <a:p>
            <a:pPr lvl="3" algn="just"/>
            <a:endParaRPr lang="en-US" sz="2000" dirty="0"/>
          </a:p>
          <a:p>
            <a:endParaRPr lang="en-IN" dirty="0"/>
          </a:p>
        </p:txBody>
      </p:sp>
      <p:sp>
        <p:nvSpPr>
          <p:cNvPr id="4" name="Footer Placeholder 3">
            <a:extLst>
              <a:ext uri="{FF2B5EF4-FFF2-40B4-BE49-F238E27FC236}">
                <a16:creationId xmlns:a16="http://schemas.microsoft.com/office/drawing/2014/main" id="{2FA5D2CE-B064-41C1-9672-837E32E8E99E}"/>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4128806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D7E5-B793-44CE-896B-4F5EB195203B}"/>
              </a:ext>
            </a:extLst>
          </p:cNvPr>
          <p:cNvSpPr>
            <a:spLocks noGrp="1"/>
          </p:cNvSpPr>
          <p:nvPr>
            <p:ph type="title"/>
          </p:nvPr>
        </p:nvSpPr>
        <p:spPr>
          <a:xfrm>
            <a:off x="822960" y="286605"/>
            <a:ext cx="8016240" cy="968438"/>
          </a:xfrm>
        </p:spPr>
        <p:txBody>
          <a:bodyPr/>
          <a:lstStyle/>
          <a:p>
            <a:r>
              <a:rPr lang="en-US" b="1" dirty="0"/>
              <a:t>General partnership agreement</a:t>
            </a:r>
            <a:endParaRPr lang="en-IN" dirty="0"/>
          </a:p>
        </p:txBody>
      </p:sp>
      <p:sp>
        <p:nvSpPr>
          <p:cNvPr id="3" name="Content Placeholder 2">
            <a:extLst>
              <a:ext uri="{FF2B5EF4-FFF2-40B4-BE49-F238E27FC236}">
                <a16:creationId xmlns:a16="http://schemas.microsoft.com/office/drawing/2014/main" id="{4F896D25-1AD9-4E37-A43C-80765B8E2996}"/>
              </a:ext>
            </a:extLst>
          </p:cNvPr>
          <p:cNvSpPr>
            <a:spLocks noGrp="1"/>
          </p:cNvSpPr>
          <p:nvPr>
            <p:ph idx="1"/>
          </p:nvPr>
        </p:nvSpPr>
        <p:spPr>
          <a:xfrm>
            <a:off x="822960" y="1199021"/>
            <a:ext cx="7543801" cy="4973179"/>
          </a:xfrm>
        </p:spPr>
        <p:txBody>
          <a:bodyPr>
            <a:normAutofit/>
          </a:bodyPr>
          <a:lstStyle/>
          <a:p>
            <a:r>
              <a:rPr lang="en-US" b="1" dirty="0"/>
              <a:t>However, there are at least 8 key provisions that every partnership agreement should include:</a:t>
            </a:r>
            <a:endParaRPr lang="en-US" dirty="0"/>
          </a:p>
          <a:p>
            <a:pPr lvl="1">
              <a:buFont typeface="+mj-lt"/>
              <a:buAutoNum type="arabicPeriod"/>
            </a:pPr>
            <a:r>
              <a:rPr lang="en-US" dirty="0"/>
              <a:t>Your </a:t>
            </a:r>
            <a:r>
              <a:rPr lang="en-US" b="1" dirty="0"/>
              <a:t>Partnership's</a:t>
            </a:r>
            <a:r>
              <a:rPr lang="en-US" dirty="0"/>
              <a:t> Name. ... </a:t>
            </a:r>
          </a:p>
          <a:p>
            <a:pPr lvl="1">
              <a:buFont typeface="+mj-lt"/>
              <a:buAutoNum type="arabicPeriod"/>
            </a:pPr>
            <a:r>
              <a:rPr lang="en-US" b="1" dirty="0"/>
              <a:t>Partnership</a:t>
            </a:r>
            <a:r>
              <a:rPr lang="en-US" dirty="0"/>
              <a:t> Contributions. ... </a:t>
            </a:r>
          </a:p>
          <a:p>
            <a:pPr lvl="1">
              <a:buFont typeface="+mj-lt"/>
              <a:buAutoNum type="arabicPeriod"/>
            </a:pPr>
            <a:r>
              <a:rPr lang="en-US" dirty="0"/>
              <a:t>Allocations – profits and losses. ... </a:t>
            </a:r>
          </a:p>
          <a:p>
            <a:pPr lvl="1">
              <a:buFont typeface="+mj-lt"/>
              <a:buAutoNum type="arabicPeriod"/>
            </a:pPr>
            <a:r>
              <a:rPr lang="en-US" dirty="0"/>
              <a:t>Partners' Authority and Decision-Making Powers. ... </a:t>
            </a:r>
          </a:p>
          <a:p>
            <a:pPr lvl="1">
              <a:buFont typeface="+mj-lt"/>
              <a:buAutoNum type="arabicPeriod"/>
            </a:pPr>
            <a:r>
              <a:rPr lang="en-US" dirty="0"/>
              <a:t>Management. ... </a:t>
            </a:r>
          </a:p>
          <a:p>
            <a:pPr lvl="1">
              <a:buFont typeface="+mj-lt"/>
              <a:buAutoNum type="arabicPeriod"/>
            </a:pPr>
            <a:r>
              <a:rPr lang="en-US" dirty="0"/>
              <a:t>Departure (withdrawal) or Death. ... </a:t>
            </a:r>
          </a:p>
          <a:p>
            <a:pPr lvl="1">
              <a:buFont typeface="+mj-lt"/>
              <a:buAutoNum type="arabicPeriod"/>
            </a:pPr>
            <a:r>
              <a:rPr lang="en-US" dirty="0"/>
              <a:t>New Partners. ... </a:t>
            </a:r>
          </a:p>
          <a:p>
            <a:pPr lvl="1">
              <a:buFont typeface="+mj-lt"/>
              <a:buAutoNum type="arabicPeriod"/>
            </a:pPr>
            <a:r>
              <a:rPr lang="en-US" dirty="0"/>
              <a:t>Dispute Resolution.</a:t>
            </a:r>
          </a:p>
          <a:p>
            <a:pPr marL="0" indent="0">
              <a:buNone/>
            </a:pPr>
            <a:r>
              <a:rPr lang="en-IN" sz="2100" dirty="0">
                <a:hlinkClick r:id="rId2">
                  <a:extLst>
                    <a:ext uri="{A12FA001-AC4F-418D-AE19-62706E023703}">
                      <ahyp:hlinkClr xmlns:ahyp="http://schemas.microsoft.com/office/drawing/2018/hyperlinkcolor" xmlns="" val="tx"/>
                    </a:ext>
                  </a:extLst>
                </a:hlinkClick>
              </a:rPr>
              <a:t>For more information, please check out the following link:</a:t>
            </a:r>
          </a:p>
          <a:p>
            <a:r>
              <a:rPr lang="en-IN" dirty="0">
                <a:solidFill>
                  <a:srgbClr val="2998E3"/>
                </a:solidFill>
                <a:hlinkClick r:id="rId2"/>
              </a:rPr>
              <a:t>https://zegal.com/blog/post/legal-documents-you-might-need-as-a-business-partnership</a:t>
            </a:r>
            <a:r>
              <a:rPr lang="en-IN" dirty="0" smtClean="0">
                <a:solidFill>
                  <a:srgbClr val="2998E3"/>
                </a:solidFill>
                <a:hlinkClick r:id="rId2"/>
              </a:rPr>
              <a:t>/</a:t>
            </a:r>
            <a:endParaRPr lang="en-IN" dirty="0" smtClean="0">
              <a:solidFill>
                <a:srgbClr val="2998E3"/>
              </a:solidFill>
            </a:endParaRPr>
          </a:p>
          <a:p>
            <a:endParaRPr lang="en-IN" dirty="0"/>
          </a:p>
          <a:p>
            <a:endParaRPr lang="en-IN" dirty="0"/>
          </a:p>
        </p:txBody>
      </p:sp>
      <p:sp>
        <p:nvSpPr>
          <p:cNvPr id="4" name="Footer Placeholder 3">
            <a:extLst>
              <a:ext uri="{FF2B5EF4-FFF2-40B4-BE49-F238E27FC236}">
                <a16:creationId xmlns:a16="http://schemas.microsoft.com/office/drawing/2014/main" id="{CBDE6F51-ACC6-4BBB-BAA2-31E7BA5CF3E9}"/>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411949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CBE7-8ABB-4040-8EE8-13A233368CBA}"/>
              </a:ext>
            </a:extLst>
          </p:cNvPr>
          <p:cNvSpPr>
            <a:spLocks noGrp="1"/>
          </p:cNvSpPr>
          <p:nvPr>
            <p:ph type="title"/>
          </p:nvPr>
        </p:nvSpPr>
        <p:spPr>
          <a:xfrm>
            <a:off x="822960" y="286605"/>
            <a:ext cx="7543800" cy="856396"/>
          </a:xfrm>
        </p:spPr>
        <p:txBody>
          <a:bodyPr>
            <a:normAutofit/>
          </a:bodyPr>
          <a:lstStyle/>
          <a:p>
            <a:r>
              <a:rPr lang="en-IN" sz="4000" dirty="0"/>
              <a:t>Business Organizations </a:t>
            </a:r>
            <a:r>
              <a:rPr lang="en-IN" sz="1800" dirty="0"/>
              <a:t>Continue</a:t>
            </a:r>
            <a:r>
              <a:rPr lang="en-IN" dirty="0"/>
              <a:t>…</a:t>
            </a:r>
          </a:p>
        </p:txBody>
      </p:sp>
      <p:sp>
        <p:nvSpPr>
          <p:cNvPr id="3" name="Content Placeholder 2">
            <a:extLst>
              <a:ext uri="{FF2B5EF4-FFF2-40B4-BE49-F238E27FC236}">
                <a16:creationId xmlns:a16="http://schemas.microsoft.com/office/drawing/2014/main" id="{89684620-7174-4527-B9BD-BB57060F3279}"/>
              </a:ext>
            </a:extLst>
          </p:cNvPr>
          <p:cNvSpPr>
            <a:spLocks noGrp="1"/>
          </p:cNvSpPr>
          <p:nvPr>
            <p:ph idx="1"/>
          </p:nvPr>
        </p:nvSpPr>
        <p:spPr>
          <a:xfrm>
            <a:off x="800099" y="1295400"/>
            <a:ext cx="7658101" cy="4648200"/>
          </a:xfrm>
        </p:spPr>
        <p:txBody>
          <a:bodyPr>
            <a:normAutofit/>
          </a:bodyPr>
          <a:lstStyle/>
          <a:p>
            <a:r>
              <a:rPr lang="en-US" sz="3200" b="1" dirty="0">
                <a:solidFill>
                  <a:srgbClr val="FF0000"/>
                </a:solidFill>
              </a:rPr>
              <a:t>Corporate Structures</a:t>
            </a:r>
            <a:endParaRPr lang="en-US" sz="3200" dirty="0">
              <a:solidFill>
                <a:srgbClr val="FF0000"/>
              </a:solidFill>
            </a:endParaRPr>
          </a:p>
          <a:p>
            <a:pPr marL="715518" lvl="1" indent="-514350">
              <a:buFont typeface="+mj-lt"/>
              <a:buAutoNum type="arabicPeriod"/>
            </a:pPr>
            <a:r>
              <a:rPr lang="en-US" sz="2800" dirty="0"/>
              <a:t>Limited Liability Partnership (LLP</a:t>
            </a:r>
            <a:r>
              <a:rPr lang="en-US" sz="2800" dirty="0" smtClean="0"/>
              <a:t>)</a:t>
            </a:r>
          </a:p>
          <a:p>
            <a:pPr marL="715518" lvl="1" indent="-514350">
              <a:buFont typeface="+mj-lt"/>
              <a:buAutoNum type="arabicPeriod"/>
            </a:pPr>
            <a:r>
              <a:rPr lang="en-US" sz="2800" dirty="0" smtClean="0"/>
              <a:t>Single </a:t>
            </a:r>
            <a:r>
              <a:rPr lang="en-US" sz="2800" dirty="0"/>
              <a:t>Member Company (SMC Private Limited)</a:t>
            </a:r>
          </a:p>
          <a:p>
            <a:pPr marL="715518" lvl="1" indent="-514350">
              <a:buFont typeface="+mj-lt"/>
              <a:buAutoNum type="arabicPeriod"/>
            </a:pPr>
            <a:r>
              <a:rPr lang="en-US" sz="2800" dirty="0"/>
              <a:t>Private Limited Company (PLC) (Pvt. Ltd)</a:t>
            </a:r>
          </a:p>
          <a:p>
            <a:pPr marL="715518" lvl="1" indent="-514350">
              <a:buFont typeface="+mj-lt"/>
              <a:buAutoNum type="arabicPeriod"/>
            </a:pPr>
            <a:r>
              <a:rPr lang="en-US" sz="2800" dirty="0"/>
              <a:t>Public Limited Company (Limited, Ltd)</a:t>
            </a:r>
          </a:p>
          <a:p>
            <a:r>
              <a:rPr lang="en-US" dirty="0"/>
              <a:t>The corporate structures (LLP, SMC, PLC, and Public Limited Company) are registered with the </a:t>
            </a:r>
            <a:r>
              <a:rPr lang="en-US" b="1" dirty="0">
                <a:solidFill>
                  <a:srgbClr val="FF0000"/>
                </a:solidFill>
              </a:rPr>
              <a:t>Securities and Exchange Commission of Pakistan </a:t>
            </a:r>
            <a:r>
              <a:rPr lang="en-US" dirty="0"/>
              <a:t>(SECP). </a:t>
            </a:r>
            <a:r>
              <a:rPr lang="en-US" dirty="0">
                <a:hlinkClick r:id="rId2"/>
              </a:rPr>
              <a:t>www.secp.gov.pk</a:t>
            </a:r>
            <a:endParaRPr lang="en-US" dirty="0"/>
          </a:p>
          <a:p>
            <a:endParaRPr lang="en-US" dirty="0"/>
          </a:p>
          <a:p>
            <a:endParaRPr lang="en-IN" dirty="0"/>
          </a:p>
        </p:txBody>
      </p:sp>
      <p:sp>
        <p:nvSpPr>
          <p:cNvPr id="4" name="Footer Placeholder 3">
            <a:extLst>
              <a:ext uri="{FF2B5EF4-FFF2-40B4-BE49-F238E27FC236}">
                <a16:creationId xmlns:a16="http://schemas.microsoft.com/office/drawing/2014/main" id="{97D4E677-ED82-4FD1-ACEC-3E2D8351247C}"/>
              </a:ext>
            </a:extLst>
          </p:cNvPr>
          <p:cNvSpPr>
            <a:spLocks noGrp="1"/>
          </p:cNvSpPr>
          <p:nvPr>
            <p:ph type="ftr" sz="quarter" idx="11"/>
          </p:nvPr>
        </p:nvSpPr>
        <p:spPr/>
        <p:txBody>
          <a:bodyPr/>
          <a:lstStyle/>
          <a:p>
            <a:pPr>
              <a:defRPr/>
            </a:pPr>
            <a:r>
              <a:rPr lang="en-US"/>
              <a:t>PI-Spring 2020 (20NUCES, CFD Campus)</a:t>
            </a:r>
            <a:endParaRPr lang="en-US" dirty="0"/>
          </a:p>
        </p:txBody>
      </p:sp>
    </p:spTree>
    <p:extLst>
      <p:ext uri="{BB962C8B-B14F-4D97-AF65-F5344CB8AC3E}">
        <p14:creationId xmlns:p14="http://schemas.microsoft.com/office/powerpoint/2010/main" val="2478271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Limited Liability Company (LLC)</a:t>
            </a:r>
            <a:endParaRPr lang="en-US" sz="4400"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400" b="1" dirty="0" smtClean="0"/>
              <a:t>LLC </a:t>
            </a:r>
            <a:r>
              <a:rPr lang="en-US" sz="2400" dirty="0"/>
              <a:t>- Any entity or individual can be a member of an LLC with the notable exceptions of banks and insurance companies.</a:t>
            </a:r>
            <a:r>
              <a:rPr lang="en-US" sz="2400" baseline="30000" dirty="0"/>
              <a:t>1</a:t>
            </a:r>
            <a:endParaRPr lang="en-US" sz="2400" dirty="0"/>
          </a:p>
          <a:p>
            <a:pPr>
              <a:buFont typeface="Wingdings" panose="05000000000000000000" pitchFamily="2" charset="2"/>
              <a:buChar char="§"/>
            </a:pPr>
            <a:r>
              <a:rPr lang="en-US" sz="2400" dirty="0"/>
              <a:t>LLCs do not pay taxes on their profits directly. Their profits and losses are passed through to members, who report them on their individual tax returns.</a:t>
            </a:r>
            <a:r>
              <a:rPr lang="en-US" sz="2400" baseline="30000" dirty="0"/>
              <a:t>2</a:t>
            </a:r>
            <a:endParaRPr lang="en-US" sz="2400" dirty="0"/>
          </a:p>
          <a:p>
            <a:pPr>
              <a:buFont typeface="Wingdings" panose="05000000000000000000" pitchFamily="2" charset="2"/>
              <a:buChar char="§"/>
            </a:pPr>
            <a:r>
              <a:rPr lang="en-US" sz="2400" b="1" dirty="0" smtClean="0"/>
              <a:t>An </a:t>
            </a:r>
            <a:r>
              <a:rPr lang="en-US" sz="2400" b="1" dirty="0"/>
              <a:t>LLC offers personal liability protection from any debts or lawsuits filed against the business for all individual members.</a:t>
            </a:r>
            <a:r>
              <a:rPr lang="en-US" sz="2400" dirty="0"/>
              <a:t> </a:t>
            </a:r>
            <a:r>
              <a:rPr lang="en-US" sz="2400" b="1" dirty="0"/>
              <a:t>With an LLP, partners are personally liable, but only for their own negligence</a:t>
            </a:r>
            <a:r>
              <a:rPr lang="en-US" sz="2400" dirty="0"/>
              <a:t>. This means that one partners is not held responsible for the actions of another partner.</a:t>
            </a:r>
          </a:p>
        </p:txBody>
      </p:sp>
      <p:sp>
        <p:nvSpPr>
          <p:cNvPr id="4" name="Footer Placeholder 3"/>
          <p:cNvSpPr>
            <a:spLocks noGrp="1"/>
          </p:cNvSpPr>
          <p:nvPr>
            <p:ph type="ftr" sz="quarter" idx="11"/>
          </p:nvPr>
        </p:nvSpPr>
        <p:spPr/>
        <p:txBody>
          <a:bodyPr/>
          <a:lstStyle/>
          <a:p>
            <a:pPr>
              <a:defRPr/>
            </a:pPr>
            <a:r>
              <a:rPr lang="en-US" smtClean="0"/>
              <a:t>PI-Spring 2020 (20NUCES, CFD Campus)</a:t>
            </a:r>
            <a:endParaRPr lang="en-US" dirty="0"/>
          </a:p>
        </p:txBody>
      </p:sp>
    </p:spTree>
    <p:extLst>
      <p:ext uri="{BB962C8B-B14F-4D97-AF65-F5344CB8AC3E}">
        <p14:creationId xmlns:p14="http://schemas.microsoft.com/office/powerpoint/2010/main" val="2956122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p:txBody>
          <a:bodyPr/>
          <a:lstStyle/>
          <a:p>
            <a:pPr>
              <a:defRPr/>
            </a:pPr>
            <a:r>
              <a:rPr lang="en-US"/>
              <a:t>PI-Spring 2020 (20NUCES, CFD Campus)</a:t>
            </a:r>
          </a:p>
        </p:txBody>
      </p:sp>
      <p:sp>
        <p:nvSpPr>
          <p:cNvPr id="460803" name="Rectangle 3"/>
          <p:cNvSpPr>
            <a:spLocks noGrp="1" noChangeArrowheads="1"/>
          </p:cNvSpPr>
          <p:nvPr>
            <p:ph type="body" idx="4294967295"/>
          </p:nvPr>
        </p:nvSpPr>
        <p:spPr>
          <a:xfrm>
            <a:off x="609600" y="1447800"/>
            <a:ext cx="7543800" cy="4876800"/>
          </a:xfrm>
        </p:spPr>
        <p:txBody>
          <a:bodyPr>
            <a:normAutofit lnSpcReduction="10000"/>
          </a:bodyPr>
          <a:lstStyle/>
          <a:p>
            <a:pPr algn="just" eaLnBrk="1" hangingPunct="1"/>
            <a:r>
              <a:rPr lang="en-US" altLang="en-US" sz="2800" b="1" dirty="0"/>
              <a:t>Commercial Organization Types </a:t>
            </a:r>
            <a:r>
              <a:rPr lang="en-US" altLang="en-US" sz="1800" b="1" dirty="0"/>
              <a:t>(Contd.)</a:t>
            </a:r>
            <a:r>
              <a:rPr lang="en-US" altLang="en-US" sz="2800" b="1" dirty="0"/>
              <a:t>:</a:t>
            </a:r>
          </a:p>
          <a:p>
            <a:pPr lvl="2" algn="just" eaLnBrk="1" hangingPunct="1"/>
            <a:r>
              <a:rPr lang="en-US" altLang="en-US" sz="2000" b="1" dirty="0">
                <a:solidFill>
                  <a:srgbClr val="FF0000"/>
                </a:solidFill>
              </a:rPr>
              <a:t>Limited Company</a:t>
            </a:r>
          </a:p>
          <a:p>
            <a:pPr lvl="3" algn="just" eaLnBrk="1" hangingPunct="1"/>
            <a:r>
              <a:rPr lang="en-US" altLang="en-US" sz="1800" dirty="0"/>
              <a:t>Commonest form and most suitable for most businesses</a:t>
            </a:r>
          </a:p>
          <a:p>
            <a:pPr lvl="3" algn="just" eaLnBrk="1" hangingPunct="1"/>
            <a:r>
              <a:rPr lang="en-US" altLang="en-US" sz="1800" dirty="0">
                <a:solidFill>
                  <a:srgbClr val="0070C0"/>
                </a:solidFill>
              </a:rPr>
              <a:t>Fundamental Principles and advantages:</a:t>
            </a:r>
          </a:p>
          <a:p>
            <a:pPr lvl="4" algn="just" eaLnBrk="1" hangingPunct="1"/>
            <a:r>
              <a:rPr lang="en-US" altLang="en-US" sz="1800" dirty="0"/>
              <a:t>Corporate legal identity and professional Status</a:t>
            </a:r>
          </a:p>
          <a:p>
            <a:pPr lvl="4" algn="just" eaLnBrk="1" hangingPunct="1"/>
            <a:r>
              <a:rPr lang="en-US" altLang="en-US" sz="1800" dirty="0"/>
              <a:t>Divided ownership / shares / stakeholders</a:t>
            </a:r>
          </a:p>
          <a:p>
            <a:pPr lvl="4" algn="just" eaLnBrk="1" hangingPunct="1"/>
            <a:r>
              <a:rPr lang="en-US" altLang="en-US" sz="1800" dirty="0"/>
              <a:t>Limited obligations for owners in case of debt liability</a:t>
            </a:r>
          </a:p>
          <a:p>
            <a:pPr lvl="4" algn="just"/>
            <a:r>
              <a:rPr lang="en-US" altLang="en-US" sz="1800" dirty="0">
                <a:solidFill>
                  <a:schemeClr val="tx1"/>
                </a:solidFill>
                <a:latin typeface="Arial" panose="020B0604020202020204" pitchFamily="34" charset="0"/>
              </a:rPr>
              <a:t>Tax efficiency and planning. ... </a:t>
            </a:r>
          </a:p>
          <a:p>
            <a:pPr lvl="4" algn="just"/>
            <a:r>
              <a:rPr lang="en-US" altLang="en-US" sz="1800" dirty="0">
                <a:solidFill>
                  <a:schemeClr val="tx1"/>
                </a:solidFill>
                <a:latin typeface="Arial" panose="020B0604020202020204" pitchFamily="34" charset="0"/>
              </a:rPr>
              <a:t>Credibility and trust. ... </a:t>
            </a:r>
          </a:p>
          <a:p>
            <a:pPr lvl="4" algn="just"/>
            <a:r>
              <a:rPr lang="en-US" altLang="en-US" sz="1800" dirty="0">
                <a:solidFill>
                  <a:schemeClr val="tx1"/>
                </a:solidFill>
                <a:latin typeface="Arial" panose="020B0604020202020204" pitchFamily="34" charset="0"/>
              </a:rPr>
              <a:t>Protecting a </a:t>
            </a:r>
            <a:r>
              <a:rPr lang="en-US" altLang="en-US" sz="1800" b="1" dirty="0">
                <a:solidFill>
                  <a:schemeClr val="tx1"/>
                </a:solidFill>
                <a:latin typeface="Arial" panose="020B0604020202020204" pitchFamily="34" charset="0"/>
              </a:rPr>
              <a:t>company</a:t>
            </a:r>
            <a:r>
              <a:rPr lang="en-US" altLang="en-US" sz="1800" dirty="0">
                <a:solidFill>
                  <a:schemeClr val="tx1"/>
                </a:solidFill>
                <a:latin typeface="Arial" panose="020B0604020202020204" pitchFamily="34" charset="0"/>
              </a:rPr>
              <a:t> name </a:t>
            </a:r>
            <a:endParaRPr lang="en-US" altLang="en-US" sz="1800" dirty="0"/>
          </a:p>
          <a:p>
            <a:pPr lvl="3" algn="just" eaLnBrk="1" hangingPunct="1"/>
            <a:r>
              <a:rPr lang="en-US" altLang="en-US" sz="1800" b="1" dirty="0">
                <a:solidFill>
                  <a:srgbClr val="0070C0"/>
                </a:solidFill>
              </a:rPr>
              <a:t>Constitution</a:t>
            </a:r>
          </a:p>
          <a:p>
            <a:pPr lvl="4" algn="just" eaLnBrk="1" hangingPunct="1"/>
            <a:r>
              <a:rPr lang="en-US" altLang="en-US" sz="1800" dirty="0"/>
              <a:t>Name, location / country of registered office, objectives, liability clause(s), authorized share capital, number of directors and their selection / removal etc.</a:t>
            </a:r>
          </a:p>
          <a:p>
            <a:pPr lvl="1" algn="just"/>
            <a:r>
              <a:rPr lang="en-US" altLang="en-US" sz="2200" b="1" dirty="0">
                <a:solidFill>
                  <a:srgbClr val="FF0000"/>
                </a:solidFill>
              </a:rPr>
              <a:t>Public limited company vs. Private limited company</a:t>
            </a:r>
          </a:p>
          <a:p>
            <a:pPr marL="566928" lvl="3" indent="0" algn="just">
              <a:buNone/>
            </a:pPr>
            <a:r>
              <a:rPr lang="en-US" altLang="en-US" sz="1800" dirty="0">
                <a:hlinkClick r:id="rId3"/>
              </a:rPr>
              <a:t>https://kickstart.pk/company-registration-in-pakistan/</a:t>
            </a:r>
            <a:endParaRPr lang="en-US" altLang="en-US" sz="1800" dirty="0"/>
          </a:p>
          <a:p>
            <a:pPr marL="566928" lvl="3" indent="0" algn="just">
              <a:buNone/>
            </a:pPr>
            <a:endParaRPr lang="en-US" altLang="en-US" sz="1800" dirty="0"/>
          </a:p>
        </p:txBody>
      </p:sp>
      <p:sp>
        <p:nvSpPr>
          <p:cNvPr id="5" name="Rectangle 2">
            <a:extLst>
              <a:ext uri="{FF2B5EF4-FFF2-40B4-BE49-F238E27FC236}">
                <a16:creationId xmlns:a16="http://schemas.microsoft.com/office/drawing/2014/main" id="{C1F9C8A3-D4D1-404F-9C5C-4905776B306F}"/>
              </a:ext>
            </a:extLst>
          </p:cNvPr>
          <p:cNvSpPr txBox="1">
            <a:spLocks noChangeArrowheads="1"/>
          </p:cNvSpPr>
          <p:nvPr/>
        </p:nvSpPr>
        <p:spPr>
          <a:xfrm>
            <a:off x="685800" y="356809"/>
            <a:ext cx="7772400" cy="944562"/>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fontAlgn="auto">
              <a:spcAft>
                <a:spcPts val="0"/>
              </a:spcAft>
            </a:pPr>
            <a:r>
              <a:rPr lang="en-US" altLang="en-US" b="1" dirty="0"/>
              <a:t>Organizational Aspects</a:t>
            </a:r>
          </a:p>
        </p:txBody>
      </p:sp>
    </p:spTree>
    <p:extLst>
      <p:ext uri="{BB962C8B-B14F-4D97-AF65-F5344CB8AC3E}">
        <p14:creationId xmlns:p14="http://schemas.microsoft.com/office/powerpoint/2010/main" val="1238682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Effect transition="in" filter="blinds(horizontal)">
                                      <p:cBhvr>
                                        <p:cTn id="7" dur="500"/>
                                        <p:tgtEl>
                                          <p:spTgt spid="460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03">
                                            <p:txEl>
                                              <p:pRg st="1" end="1"/>
                                            </p:txEl>
                                          </p:spTgt>
                                        </p:tgtEl>
                                        <p:attrNameLst>
                                          <p:attrName>style.visibility</p:attrName>
                                        </p:attrNameLst>
                                      </p:cBhvr>
                                      <p:to>
                                        <p:strVal val="visible"/>
                                      </p:to>
                                    </p:set>
                                    <p:animEffect transition="in" filter="blinds(horizontal)">
                                      <p:cBhvr>
                                        <p:cTn id="12" dur="500"/>
                                        <p:tgtEl>
                                          <p:spTgt spid="460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03">
                                            <p:txEl>
                                              <p:pRg st="2" end="2"/>
                                            </p:txEl>
                                          </p:spTgt>
                                        </p:tgtEl>
                                        <p:attrNameLst>
                                          <p:attrName>style.visibility</p:attrName>
                                        </p:attrNameLst>
                                      </p:cBhvr>
                                      <p:to>
                                        <p:strVal val="visible"/>
                                      </p:to>
                                    </p:set>
                                    <p:animEffect transition="in" filter="blinds(horizontal)">
                                      <p:cBhvr>
                                        <p:cTn id="17" dur="500"/>
                                        <p:tgtEl>
                                          <p:spTgt spid="460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03">
                                            <p:txEl>
                                              <p:pRg st="3" end="3"/>
                                            </p:txEl>
                                          </p:spTgt>
                                        </p:tgtEl>
                                        <p:attrNameLst>
                                          <p:attrName>style.visibility</p:attrName>
                                        </p:attrNameLst>
                                      </p:cBhvr>
                                      <p:to>
                                        <p:strVal val="visible"/>
                                      </p:to>
                                    </p:set>
                                    <p:animEffect transition="in" filter="blinds(horizontal)">
                                      <p:cBhvr>
                                        <p:cTn id="22" dur="500"/>
                                        <p:tgtEl>
                                          <p:spTgt spid="460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0803">
                                            <p:txEl>
                                              <p:pRg st="4" end="4"/>
                                            </p:txEl>
                                          </p:spTgt>
                                        </p:tgtEl>
                                        <p:attrNameLst>
                                          <p:attrName>style.visibility</p:attrName>
                                        </p:attrNameLst>
                                      </p:cBhvr>
                                      <p:to>
                                        <p:strVal val="visible"/>
                                      </p:to>
                                    </p:set>
                                    <p:animEffect transition="in" filter="blinds(horizontal)">
                                      <p:cBhvr>
                                        <p:cTn id="27" dur="500"/>
                                        <p:tgtEl>
                                          <p:spTgt spid="460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0803">
                                            <p:txEl>
                                              <p:pRg st="5" end="5"/>
                                            </p:txEl>
                                          </p:spTgt>
                                        </p:tgtEl>
                                        <p:attrNameLst>
                                          <p:attrName>style.visibility</p:attrName>
                                        </p:attrNameLst>
                                      </p:cBhvr>
                                      <p:to>
                                        <p:strVal val="visible"/>
                                      </p:to>
                                    </p:set>
                                    <p:animEffect transition="in" filter="blinds(horizontal)">
                                      <p:cBhvr>
                                        <p:cTn id="32" dur="500"/>
                                        <p:tgtEl>
                                          <p:spTgt spid="460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0803">
                                            <p:txEl>
                                              <p:pRg st="6" end="6"/>
                                            </p:txEl>
                                          </p:spTgt>
                                        </p:tgtEl>
                                        <p:attrNameLst>
                                          <p:attrName>style.visibility</p:attrName>
                                        </p:attrNameLst>
                                      </p:cBhvr>
                                      <p:to>
                                        <p:strVal val="visible"/>
                                      </p:to>
                                    </p:set>
                                    <p:animEffect transition="in" filter="blinds(horizontal)">
                                      <p:cBhvr>
                                        <p:cTn id="37" dur="500"/>
                                        <p:tgtEl>
                                          <p:spTgt spid="4608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0803">
                                            <p:txEl>
                                              <p:pRg st="7" end="7"/>
                                            </p:txEl>
                                          </p:spTgt>
                                        </p:tgtEl>
                                        <p:attrNameLst>
                                          <p:attrName>style.visibility</p:attrName>
                                        </p:attrNameLst>
                                      </p:cBhvr>
                                      <p:to>
                                        <p:strVal val="visible"/>
                                      </p:to>
                                    </p:set>
                                    <p:animEffect transition="in" filter="blinds(horizontal)">
                                      <p:cBhvr>
                                        <p:cTn id="42" dur="500"/>
                                        <p:tgtEl>
                                          <p:spTgt spid="4608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0803">
                                            <p:txEl>
                                              <p:pRg st="8" end="8"/>
                                            </p:txEl>
                                          </p:spTgt>
                                        </p:tgtEl>
                                        <p:attrNameLst>
                                          <p:attrName>style.visibility</p:attrName>
                                        </p:attrNameLst>
                                      </p:cBhvr>
                                      <p:to>
                                        <p:strVal val="visible"/>
                                      </p:to>
                                    </p:set>
                                    <p:animEffect transition="in" filter="blinds(horizontal)">
                                      <p:cBhvr>
                                        <p:cTn id="47" dur="500"/>
                                        <p:tgtEl>
                                          <p:spTgt spid="4608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0803">
                                            <p:txEl>
                                              <p:pRg st="9" end="9"/>
                                            </p:txEl>
                                          </p:spTgt>
                                        </p:tgtEl>
                                        <p:attrNameLst>
                                          <p:attrName>style.visibility</p:attrName>
                                        </p:attrNameLst>
                                      </p:cBhvr>
                                      <p:to>
                                        <p:strVal val="visible"/>
                                      </p:to>
                                    </p:set>
                                    <p:animEffect transition="in" filter="blinds(horizontal)">
                                      <p:cBhvr>
                                        <p:cTn id="52" dur="500"/>
                                        <p:tgtEl>
                                          <p:spTgt spid="4608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60803">
                                            <p:txEl>
                                              <p:pRg st="10" end="10"/>
                                            </p:txEl>
                                          </p:spTgt>
                                        </p:tgtEl>
                                        <p:attrNameLst>
                                          <p:attrName>style.visibility</p:attrName>
                                        </p:attrNameLst>
                                      </p:cBhvr>
                                      <p:to>
                                        <p:strVal val="visible"/>
                                      </p:to>
                                    </p:set>
                                    <p:animEffect transition="in" filter="blinds(horizontal)">
                                      <p:cBhvr>
                                        <p:cTn id="57" dur="500"/>
                                        <p:tgtEl>
                                          <p:spTgt spid="4608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60803">
                                            <p:txEl>
                                              <p:pRg st="11" end="11"/>
                                            </p:txEl>
                                          </p:spTgt>
                                        </p:tgtEl>
                                        <p:attrNameLst>
                                          <p:attrName>style.visibility</p:attrName>
                                        </p:attrNameLst>
                                      </p:cBhvr>
                                      <p:to>
                                        <p:strVal val="visible"/>
                                      </p:to>
                                    </p:set>
                                    <p:animEffect transition="in" filter="blinds(horizontal)">
                                      <p:cBhvr>
                                        <p:cTn id="62" dur="500"/>
                                        <p:tgtEl>
                                          <p:spTgt spid="4608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60803">
                                            <p:txEl>
                                              <p:pRg st="12" end="12"/>
                                            </p:txEl>
                                          </p:spTgt>
                                        </p:tgtEl>
                                        <p:attrNameLst>
                                          <p:attrName>style.visibility</p:attrName>
                                        </p:attrNameLst>
                                      </p:cBhvr>
                                      <p:to>
                                        <p:strVal val="visible"/>
                                      </p:to>
                                    </p:set>
                                    <p:animEffect transition="in" filter="blinds(horizontal)">
                                      <p:cBhvr>
                                        <p:cTn id="67" dur="500"/>
                                        <p:tgtEl>
                                          <p:spTgt spid="4608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60803">
                                            <p:txEl>
                                              <p:pRg st="13" end="13"/>
                                            </p:txEl>
                                          </p:spTgt>
                                        </p:tgtEl>
                                        <p:attrNameLst>
                                          <p:attrName>style.visibility</p:attrName>
                                        </p:attrNameLst>
                                      </p:cBhvr>
                                      <p:to>
                                        <p:strVal val="visible"/>
                                      </p:to>
                                    </p:set>
                                    <p:animEffect transition="in" filter="blinds(horizontal)">
                                      <p:cBhvr>
                                        <p:cTn id="72" dur="500"/>
                                        <p:tgtEl>
                                          <p:spTgt spid="4608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274638"/>
            <a:ext cx="8540496" cy="1143000"/>
          </a:xfrm>
        </p:spPr>
        <p:txBody>
          <a:bodyPr>
            <a:normAutofit fontScale="90000"/>
          </a:bodyPr>
          <a:lstStyle/>
          <a:p>
            <a:pPr algn="ctr"/>
            <a:r>
              <a:rPr lang="en-US" b="1" dirty="0"/>
              <a:t>Key Differences between </a:t>
            </a:r>
            <a:br>
              <a:rPr lang="en-US" b="1" dirty="0"/>
            </a:br>
            <a:r>
              <a:rPr lang="en-US" b="1" dirty="0"/>
              <a:t>Public and Private Ltd. Company</a:t>
            </a:r>
            <a:endParaRPr lang="en-US" dirty="0"/>
          </a:p>
        </p:txBody>
      </p:sp>
      <p:sp>
        <p:nvSpPr>
          <p:cNvPr id="3" name="Footer Placeholder 2"/>
          <p:cNvSpPr>
            <a:spLocks noGrp="1"/>
          </p:cNvSpPr>
          <p:nvPr>
            <p:ph type="ftr" sz="quarter" idx="11"/>
          </p:nvPr>
        </p:nvSpPr>
        <p:spPr/>
        <p:txBody>
          <a:bodyPr/>
          <a:lstStyle/>
          <a:p>
            <a:pPr>
              <a:defRPr/>
            </a:pPr>
            <a:r>
              <a:rPr lang="en-US"/>
              <a:t>PI-Spring 2020 (20NUCES, CFD Campus)</a:t>
            </a:r>
            <a:endParaRPr lang="en-US" dirty="0"/>
          </a:p>
        </p:txBody>
      </p:sp>
      <p:sp>
        <p:nvSpPr>
          <p:cNvPr id="5" name="Rectangle 4"/>
          <p:cNvSpPr/>
          <p:nvPr/>
        </p:nvSpPr>
        <p:spPr>
          <a:xfrm>
            <a:off x="328834" y="1676400"/>
            <a:ext cx="8851392" cy="5847755"/>
          </a:xfrm>
          <a:prstGeom prst="rect">
            <a:avLst/>
          </a:prstGeom>
        </p:spPr>
        <p:txBody>
          <a:bodyPr wrap="square">
            <a:spAutoFit/>
          </a:bodyPr>
          <a:lstStyle/>
          <a:p>
            <a:pPr>
              <a:spcBef>
                <a:spcPts val="1200"/>
              </a:spcBef>
            </a:pPr>
            <a:r>
              <a:rPr lang="en-US" sz="2000" b="1" dirty="0">
                <a:solidFill>
                  <a:srgbClr val="C00000"/>
                </a:solidFill>
              </a:rPr>
              <a:t>The difference between public and private company can be drawn clearly on the following grounds:</a:t>
            </a:r>
          </a:p>
          <a:p>
            <a:pPr marL="342900" indent="-342900">
              <a:spcBef>
                <a:spcPts val="1200"/>
              </a:spcBef>
              <a:buFont typeface="+mj-lt"/>
              <a:buAutoNum type="arabicPeriod"/>
            </a:pPr>
            <a:r>
              <a:rPr lang="en-US" sz="2000" dirty="0"/>
              <a:t>The public company refers to a company that is listed on a recognized stock exchange and traded publicly. A Private Ltd. the company is one that is not listed on a stock exchange and is held privately by the members.</a:t>
            </a:r>
          </a:p>
          <a:p>
            <a:pPr marL="342900" indent="-342900">
              <a:spcBef>
                <a:spcPts val="1200"/>
              </a:spcBef>
              <a:buFont typeface="+mj-lt"/>
              <a:buAutoNum type="arabicPeriod"/>
            </a:pPr>
            <a:r>
              <a:rPr lang="en-US" sz="2000" dirty="0"/>
              <a:t>There must be at least seven members to start a public company. As against this, the private company can be started with minimum two members.</a:t>
            </a:r>
          </a:p>
          <a:p>
            <a:pPr marL="342900" indent="-342900">
              <a:spcBef>
                <a:spcPts val="1200"/>
              </a:spcBef>
              <a:buFont typeface="+mj-lt"/>
              <a:buAutoNum type="arabicPeriod"/>
            </a:pPr>
            <a:r>
              <a:rPr lang="en-US" sz="2000" dirty="0"/>
              <a:t>There is no ceiling on the maximum number of members in a public company. Conversely, a private company can have a maximum of 100 members, subject to certain conditions.</a:t>
            </a:r>
          </a:p>
          <a:p>
            <a:pPr marL="342900" indent="-342900">
              <a:spcBef>
                <a:spcPts val="1200"/>
              </a:spcBef>
              <a:buFont typeface="+mj-lt"/>
              <a:buAutoNum type="arabicPeriod"/>
            </a:pPr>
            <a:r>
              <a:rPr lang="en-US" sz="2000" dirty="0"/>
              <a:t>A public company should have at least three directors whereas the Private Ltd. company can have a minimum of 2 directors.</a:t>
            </a:r>
          </a:p>
          <a:p>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endParaRPr lang="en-US" u="none" strike="noStrike" dirty="0">
              <a:solidFill>
                <a:srgbClr val="000000"/>
              </a:solidFill>
              <a:effectLst/>
            </a:endParaRPr>
          </a:p>
        </p:txBody>
      </p:sp>
    </p:spTree>
    <p:extLst>
      <p:ext uri="{BB962C8B-B14F-4D97-AF65-F5344CB8AC3E}">
        <p14:creationId xmlns:p14="http://schemas.microsoft.com/office/powerpoint/2010/main" val="143817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30038</TotalTime>
  <Words>1471</Words>
  <Application>Microsoft Office PowerPoint</Application>
  <PresentationFormat>On-screen Show (4:3)</PresentationFormat>
  <Paragraphs>183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inherit</vt:lpstr>
      <vt:lpstr>Roboto</vt:lpstr>
      <vt:lpstr>Times New Roman</vt:lpstr>
      <vt:lpstr>Wingdings</vt:lpstr>
      <vt:lpstr>Retrospect</vt:lpstr>
      <vt:lpstr>Professional Issues in Computing  Business Organizations</vt:lpstr>
      <vt:lpstr>Organizational Aspects</vt:lpstr>
      <vt:lpstr>Business Structures  Non-Corporate Structures</vt:lpstr>
      <vt:lpstr>Business Structures  Non-Corporate Structures</vt:lpstr>
      <vt:lpstr>General partnership agreement</vt:lpstr>
      <vt:lpstr>Business Organizations Continue…</vt:lpstr>
      <vt:lpstr>Limited Liability Company (LLC)</vt:lpstr>
      <vt:lpstr>PowerPoint Presentation</vt:lpstr>
      <vt:lpstr>Key Differences between  Public and Private Ltd. Company</vt:lpstr>
      <vt:lpstr>PowerPoint Presentation</vt:lpstr>
      <vt:lpstr>PowerPoint Presentation</vt:lpstr>
      <vt:lpstr>Single-Member Company (SMC) </vt:lpstr>
      <vt:lpstr>Frequently Asked Questions (FAQs)  Single Member Company Registration in Pakistan</vt:lpstr>
      <vt:lpstr>FAQ about SMC  Continue …… </vt:lpstr>
      <vt:lpstr>Assignment 08</vt:lpstr>
      <vt:lpstr>Company Formation in Pakistan</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cp:lastModifiedBy>
  <cp:revision>750</cp:revision>
  <dcterms:created xsi:type="dcterms:W3CDTF">2010-01-15T16:38:13Z</dcterms:created>
  <dcterms:modified xsi:type="dcterms:W3CDTF">2023-05-03T10:13:18Z</dcterms:modified>
</cp:coreProperties>
</file>