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6036" r:id="rId1"/>
  </p:sldMasterIdLst>
  <p:notesMasterIdLst>
    <p:notesMasterId r:id="rId31"/>
  </p:notesMasterIdLst>
  <p:sldIdLst>
    <p:sldId id="349" r:id="rId2"/>
    <p:sldId id="262" r:id="rId3"/>
    <p:sldId id="263" r:id="rId4"/>
    <p:sldId id="338" r:id="rId5"/>
    <p:sldId id="352" r:id="rId6"/>
    <p:sldId id="339" r:id="rId7"/>
    <p:sldId id="351" r:id="rId8"/>
    <p:sldId id="340" r:id="rId9"/>
    <p:sldId id="341" r:id="rId10"/>
    <p:sldId id="342" r:id="rId11"/>
    <p:sldId id="343" r:id="rId12"/>
    <p:sldId id="344" r:id="rId13"/>
    <p:sldId id="345" r:id="rId14"/>
    <p:sldId id="346" r:id="rId15"/>
    <p:sldId id="347"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autoAdjust="0"/>
    <p:restoredTop sz="87670" autoAdjust="0"/>
  </p:normalViewPr>
  <p:slideViewPr>
    <p:cSldViewPr>
      <p:cViewPr varScale="1">
        <p:scale>
          <a:sx n="77" d="100"/>
          <a:sy n="77" d="100"/>
        </p:scale>
        <p:origin x="1618" y="62"/>
      </p:cViewPr>
      <p:guideLst>
        <p:guide orient="horz" pos="2160"/>
        <p:guide pos="2880"/>
      </p:guideLst>
    </p:cSldViewPr>
  </p:slideViewPr>
  <p:outlineViewPr>
    <p:cViewPr>
      <p:scale>
        <a:sx n="33" d="100"/>
        <a:sy n="33" d="100"/>
      </p:scale>
      <p:origin x="5"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1249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07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49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49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249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E37126C2-31D7-49AF-B4BF-3CC64A43F332}" type="slidenum">
              <a:rPr lang="en-US"/>
              <a:pPr>
                <a:defRPr/>
              </a:pPr>
              <a:t>‹#›</a:t>
            </a:fld>
            <a:endParaRPr lang="en-US"/>
          </a:p>
        </p:txBody>
      </p:sp>
    </p:spTree>
    <p:extLst>
      <p:ext uri="{BB962C8B-B14F-4D97-AF65-F5344CB8AC3E}">
        <p14:creationId xmlns:p14="http://schemas.microsoft.com/office/powerpoint/2010/main" val="38858101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4</a:t>
            </a:fld>
            <a:endParaRPr lang="en-US"/>
          </a:p>
        </p:txBody>
      </p:sp>
    </p:spTree>
    <p:extLst>
      <p:ext uri="{BB962C8B-B14F-4D97-AF65-F5344CB8AC3E}">
        <p14:creationId xmlns:p14="http://schemas.microsoft.com/office/powerpoint/2010/main" val="4123670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15</a:t>
            </a:fld>
            <a:endParaRPr lang="en-US"/>
          </a:p>
        </p:txBody>
      </p:sp>
    </p:spTree>
    <p:extLst>
      <p:ext uri="{BB962C8B-B14F-4D97-AF65-F5344CB8AC3E}">
        <p14:creationId xmlns:p14="http://schemas.microsoft.com/office/powerpoint/2010/main" val="953847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16</a:t>
            </a:fld>
            <a:endParaRPr lang="en-US"/>
          </a:p>
        </p:txBody>
      </p:sp>
    </p:spTree>
    <p:extLst>
      <p:ext uri="{BB962C8B-B14F-4D97-AF65-F5344CB8AC3E}">
        <p14:creationId xmlns:p14="http://schemas.microsoft.com/office/powerpoint/2010/main" val="171943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17</a:t>
            </a:fld>
            <a:endParaRPr lang="en-US"/>
          </a:p>
        </p:txBody>
      </p:sp>
    </p:spTree>
    <p:extLst>
      <p:ext uri="{BB962C8B-B14F-4D97-AF65-F5344CB8AC3E}">
        <p14:creationId xmlns:p14="http://schemas.microsoft.com/office/powerpoint/2010/main" val="3535944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18</a:t>
            </a:fld>
            <a:endParaRPr lang="en-US"/>
          </a:p>
        </p:txBody>
      </p:sp>
    </p:spTree>
    <p:extLst>
      <p:ext uri="{BB962C8B-B14F-4D97-AF65-F5344CB8AC3E}">
        <p14:creationId xmlns:p14="http://schemas.microsoft.com/office/powerpoint/2010/main" val="2328735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a:t>You shall not appropriate other people's intellectual output – not take possession of other people’s IP</a:t>
            </a:r>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19</a:t>
            </a:fld>
            <a:endParaRPr lang="en-US"/>
          </a:p>
        </p:txBody>
      </p:sp>
    </p:spTree>
    <p:extLst>
      <p:ext uri="{BB962C8B-B14F-4D97-AF65-F5344CB8AC3E}">
        <p14:creationId xmlns:p14="http://schemas.microsoft.com/office/powerpoint/2010/main" val="2083103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20</a:t>
            </a:fld>
            <a:endParaRPr lang="en-US"/>
          </a:p>
        </p:txBody>
      </p:sp>
    </p:spTree>
    <p:extLst>
      <p:ext uri="{BB962C8B-B14F-4D97-AF65-F5344CB8AC3E}">
        <p14:creationId xmlns:p14="http://schemas.microsoft.com/office/powerpoint/2010/main" val="3059623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21</a:t>
            </a:fld>
            <a:endParaRPr lang="en-US"/>
          </a:p>
        </p:txBody>
      </p:sp>
    </p:spTree>
    <p:extLst>
      <p:ext uri="{BB962C8B-B14F-4D97-AF65-F5344CB8AC3E}">
        <p14:creationId xmlns:p14="http://schemas.microsoft.com/office/powerpoint/2010/main" val="3035071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22</a:t>
            </a:fld>
            <a:endParaRPr lang="en-US"/>
          </a:p>
        </p:txBody>
      </p:sp>
    </p:spTree>
    <p:extLst>
      <p:ext uri="{BB962C8B-B14F-4D97-AF65-F5344CB8AC3E}">
        <p14:creationId xmlns:p14="http://schemas.microsoft.com/office/powerpoint/2010/main" val="3068465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23</a:t>
            </a:fld>
            <a:endParaRPr lang="en-US"/>
          </a:p>
        </p:txBody>
      </p:sp>
    </p:spTree>
    <p:extLst>
      <p:ext uri="{BB962C8B-B14F-4D97-AF65-F5344CB8AC3E}">
        <p14:creationId xmlns:p14="http://schemas.microsoft.com/office/powerpoint/2010/main" val="114996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whistleblower (whistle-blower or whistle blower)[1] is a person who exposes misconduct, alleged dishonest or illegal activity occurring in an organization. The alleged misconduct may be classified in many ways; for example, a violation of a law, rule, regulation and/or a direct threat to public interest, such as fraud, health and safety violations, and corruption. </a:t>
            </a:r>
            <a:r>
              <a:rPr lang="en-US"/>
              <a:t>Whistleblowers may make their allegations internally (for example, to other people within the accused organization) or externally (to regulators, law enforcement agencies, to the media or to groups concerned with the issues).</a:t>
            </a:r>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24</a:t>
            </a:fld>
            <a:endParaRPr lang="en-US"/>
          </a:p>
        </p:txBody>
      </p:sp>
    </p:spTree>
    <p:extLst>
      <p:ext uri="{BB962C8B-B14F-4D97-AF65-F5344CB8AC3E}">
        <p14:creationId xmlns:p14="http://schemas.microsoft.com/office/powerpoint/2010/main" val="2887322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A profession is a vocation that requires a high level of education and practical experience in the ﬁeld. Medicine and law are two well-known professions. </a:t>
            </a:r>
          </a:p>
          <a:p>
            <a:r>
              <a:rPr lang="en-US" dirty="0"/>
              <a:t>The ability to cause harm to members of the public is a powerful reason why those in computer-related careers should follow a code of ethics</a:t>
            </a:r>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6</a:t>
            </a:fld>
            <a:endParaRPr lang="en-US"/>
          </a:p>
        </p:txBody>
      </p:sp>
    </p:spTree>
    <p:extLst>
      <p:ext uri="{BB962C8B-B14F-4D97-AF65-F5344CB8AC3E}">
        <p14:creationId xmlns:p14="http://schemas.microsoft.com/office/powerpoint/2010/main" val="2080067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25</a:t>
            </a:fld>
            <a:endParaRPr lang="en-US"/>
          </a:p>
        </p:txBody>
      </p:sp>
    </p:spTree>
    <p:extLst>
      <p:ext uri="{BB962C8B-B14F-4D97-AF65-F5344CB8AC3E}">
        <p14:creationId xmlns:p14="http://schemas.microsoft.com/office/powerpoint/2010/main" val="3000011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26</a:t>
            </a:fld>
            <a:endParaRPr lang="en-US"/>
          </a:p>
        </p:txBody>
      </p:sp>
    </p:spTree>
    <p:extLst>
      <p:ext uri="{BB962C8B-B14F-4D97-AF65-F5344CB8AC3E}">
        <p14:creationId xmlns:p14="http://schemas.microsoft.com/office/powerpoint/2010/main" val="1845206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27</a:t>
            </a:fld>
            <a:endParaRPr lang="en-US"/>
          </a:p>
        </p:txBody>
      </p:sp>
    </p:spTree>
    <p:extLst>
      <p:ext uri="{BB962C8B-B14F-4D97-AF65-F5344CB8AC3E}">
        <p14:creationId xmlns:p14="http://schemas.microsoft.com/office/powerpoint/2010/main" val="2901602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28</a:t>
            </a:fld>
            <a:endParaRPr lang="en-US"/>
          </a:p>
        </p:txBody>
      </p:sp>
    </p:spTree>
    <p:extLst>
      <p:ext uri="{BB962C8B-B14F-4D97-AF65-F5344CB8AC3E}">
        <p14:creationId xmlns:p14="http://schemas.microsoft.com/office/powerpoint/2010/main" val="1632939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29</a:t>
            </a:fld>
            <a:endParaRPr lang="en-US"/>
          </a:p>
        </p:txBody>
      </p:sp>
    </p:spTree>
    <p:extLst>
      <p:ext uri="{BB962C8B-B14F-4D97-AF65-F5344CB8AC3E}">
        <p14:creationId xmlns:p14="http://schemas.microsoft.com/office/powerpoint/2010/main" val="4280275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 to 11Values – 5Ts and 5Cs and Faith!</a:t>
            </a:r>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8</a:t>
            </a:fld>
            <a:endParaRPr lang="en-US"/>
          </a:p>
        </p:txBody>
      </p:sp>
    </p:spTree>
    <p:extLst>
      <p:ext uri="{BB962C8B-B14F-4D97-AF65-F5344CB8AC3E}">
        <p14:creationId xmlns:p14="http://schemas.microsoft.com/office/powerpoint/2010/main" val="3702803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Outsourcing your</a:t>
            </a:r>
            <a:r>
              <a:rPr lang="en-US" baseline="0" dirty="0"/>
              <a:t> projects</a:t>
            </a:r>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9</a:t>
            </a:fld>
            <a:endParaRPr lang="en-US"/>
          </a:p>
        </p:txBody>
      </p:sp>
    </p:spTree>
    <p:extLst>
      <p:ext uri="{BB962C8B-B14F-4D97-AF65-F5344CB8AC3E}">
        <p14:creationId xmlns:p14="http://schemas.microsoft.com/office/powerpoint/2010/main" val="3692426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Ethics </a:t>
            </a:r>
            <a:r>
              <a:rPr lang="en-US" dirty="0" err="1"/>
              <a:t>vs</a:t>
            </a:r>
            <a:r>
              <a:rPr lang="en-US" dirty="0"/>
              <a:t> religion – slavery</a:t>
            </a:r>
            <a:r>
              <a:rPr lang="en-US" baseline="0" dirty="0"/>
              <a:t>, caste system, all prophets as women (feminism), multiple marriages – ethically wrong</a:t>
            </a:r>
          </a:p>
          <a:p>
            <a:r>
              <a:rPr lang="en-US" baseline="0" dirty="0"/>
              <a:t>Islam – allows men to discipline their women by striking them, apostasy, blasphemy, fasting for 22 or 4 hours in </a:t>
            </a:r>
            <a:r>
              <a:rPr lang="en-US" baseline="0" dirty="0" err="1"/>
              <a:t>norway</a:t>
            </a:r>
            <a:r>
              <a:rPr lang="en-US" baseline="0" dirty="0"/>
              <a:t>/</a:t>
            </a:r>
            <a:r>
              <a:rPr lang="en-US" baseline="0" dirty="0" err="1"/>
              <a:t>scotland</a:t>
            </a:r>
            <a:r>
              <a:rPr lang="en-US" baseline="0" dirty="0"/>
              <a:t> </a:t>
            </a:r>
          </a:p>
          <a:p>
            <a:r>
              <a:rPr lang="en-US" baseline="0" dirty="0"/>
              <a:t>Religiously wrong – forbidden food and drinks, dressing up, eat/drink in public in </a:t>
            </a:r>
            <a:r>
              <a:rPr lang="en-US" baseline="0" dirty="0" err="1"/>
              <a:t>ramadan</a:t>
            </a:r>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10</a:t>
            </a:fld>
            <a:endParaRPr lang="en-US"/>
          </a:p>
        </p:txBody>
      </p:sp>
    </p:spTree>
    <p:extLst>
      <p:ext uri="{BB962C8B-B14F-4D97-AF65-F5344CB8AC3E}">
        <p14:creationId xmlns:p14="http://schemas.microsoft.com/office/powerpoint/2010/main" val="3129133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11</a:t>
            </a:fld>
            <a:endParaRPr lang="en-US"/>
          </a:p>
        </p:txBody>
      </p:sp>
    </p:spTree>
    <p:extLst>
      <p:ext uri="{BB962C8B-B14F-4D97-AF65-F5344CB8AC3E}">
        <p14:creationId xmlns:p14="http://schemas.microsoft.com/office/powerpoint/2010/main" val="1277681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12</a:t>
            </a:fld>
            <a:endParaRPr lang="en-US"/>
          </a:p>
        </p:txBody>
      </p:sp>
    </p:spTree>
    <p:extLst>
      <p:ext uri="{BB962C8B-B14F-4D97-AF65-F5344CB8AC3E}">
        <p14:creationId xmlns:p14="http://schemas.microsoft.com/office/powerpoint/2010/main" val="1668407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13</a:t>
            </a:fld>
            <a:endParaRPr lang="en-US"/>
          </a:p>
        </p:txBody>
      </p:sp>
    </p:spTree>
    <p:extLst>
      <p:ext uri="{BB962C8B-B14F-4D97-AF65-F5344CB8AC3E}">
        <p14:creationId xmlns:p14="http://schemas.microsoft.com/office/powerpoint/2010/main" val="743861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14</a:t>
            </a:fld>
            <a:endParaRPr lang="en-US"/>
          </a:p>
        </p:txBody>
      </p:sp>
    </p:spTree>
    <p:extLst>
      <p:ext uri="{BB962C8B-B14F-4D97-AF65-F5344CB8AC3E}">
        <p14:creationId xmlns:p14="http://schemas.microsoft.com/office/powerpoint/2010/main" val="1357116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a:xfrm>
            <a:off x="2396319" y="329308"/>
            <a:ext cx="3086292" cy="309201"/>
          </a:xfrm>
        </p:spPr>
        <p:txBody>
          <a:bodyPr/>
          <a:lstStyle/>
          <a:p>
            <a:pPr>
              <a:defRPr/>
            </a:pPr>
            <a:r>
              <a:rPr lang="en-US"/>
              <a:t>PI-Fall 2020 (NUCES, CFD Campus)</a:t>
            </a:r>
          </a:p>
        </p:txBody>
      </p:sp>
      <p:sp>
        <p:nvSpPr>
          <p:cNvPr id="6" name="Slide Number Placeholder 5"/>
          <p:cNvSpPr>
            <a:spLocks noGrp="1"/>
          </p:cNvSpPr>
          <p:nvPr>
            <p:ph type="sldNum" sz="quarter" idx="12"/>
          </p:nvPr>
        </p:nvSpPr>
        <p:spPr>
          <a:xfrm>
            <a:off x="1434703" y="798973"/>
            <a:ext cx="802005" cy="503578"/>
          </a:xfrm>
        </p:spPr>
        <p:txBody>
          <a:bodyPr/>
          <a:lstStyle/>
          <a:p>
            <a:pPr>
              <a:defRPr/>
            </a:pPr>
            <a:fld id="{7EB788AA-DEED-444C-A3D5-ED8C4CF56A54}" type="slidenum">
              <a:rPr lang="en-US" smtClean="0"/>
              <a:pPr>
                <a:defRPr/>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1361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p:txBody>
          <a:bodyPr/>
          <a:lstStyle/>
          <a:p>
            <a:pPr>
              <a:defRPr/>
            </a:pPr>
            <a:r>
              <a:rPr lang="en-US"/>
              <a:t>PI-Fall 2020 (NUCES, CFD Campus)</a:t>
            </a:r>
          </a:p>
        </p:txBody>
      </p:sp>
      <p:sp>
        <p:nvSpPr>
          <p:cNvPr id="6" name="Slide Number Placeholder 5"/>
          <p:cNvSpPr>
            <a:spLocks noGrp="1"/>
          </p:cNvSpPr>
          <p:nvPr>
            <p:ph type="sldNum" sz="quarter" idx="12"/>
          </p:nvPr>
        </p:nvSpPr>
        <p:spPr/>
        <p:txBody>
          <a:bodyPr/>
          <a:lstStyle/>
          <a:p>
            <a:pPr>
              <a:defRPr/>
            </a:pPr>
            <a:fld id="{E5D5FD1B-D3FD-4737-912A-FF7FEDC3D451}" type="slidenum">
              <a:rPr lang="en-US" smtClean="0"/>
              <a:pPr>
                <a:defRPr/>
              </a:pPr>
              <a:t>‹#›</a:t>
            </a:fld>
            <a:endParaRPr lang="en-US"/>
          </a:p>
        </p:txBody>
      </p:sp>
    </p:spTree>
    <p:extLst>
      <p:ext uri="{BB962C8B-B14F-4D97-AF65-F5344CB8AC3E}">
        <p14:creationId xmlns:p14="http://schemas.microsoft.com/office/powerpoint/2010/main" val="4263844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p:txBody>
          <a:bodyPr/>
          <a:lstStyle/>
          <a:p>
            <a:pPr>
              <a:defRPr/>
            </a:pPr>
            <a:r>
              <a:rPr lang="en-US"/>
              <a:t>PI-Fall 2020 (NUCES, CFD Campus)</a:t>
            </a:r>
          </a:p>
        </p:txBody>
      </p:sp>
      <p:sp>
        <p:nvSpPr>
          <p:cNvPr id="6" name="Slide Number Placeholder 5"/>
          <p:cNvSpPr>
            <a:spLocks noGrp="1"/>
          </p:cNvSpPr>
          <p:nvPr>
            <p:ph type="sldNum" sz="quarter" idx="12"/>
          </p:nvPr>
        </p:nvSpPr>
        <p:spPr/>
        <p:txBody>
          <a:bodyPr/>
          <a:lstStyle/>
          <a:p>
            <a:pPr>
              <a:defRPr/>
            </a:pPr>
            <a:fld id="{E5D5FD1B-D3FD-4737-912A-FF7FEDC3D451}" type="slidenum">
              <a:rPr lang="en-US" smtClean="0"/>
              <a:pPr>
                <a:defRPr/>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0453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p:txBody>
          <a:bodyPr/>
          <a:lstStyle/>
          <a:p>
            <a:pPr>
              <a:defRPr/>
            </a:pPr>
            <a:r>
              <a:rPr lang="en-US"/>
              <a:t>PI-Fall 2020 (NUCES, CFD Campus)</a:t>
            </a:r>
          </a:p>
        </p:txBody>
      </p:sp>
      <p:sp>
        <p:nvSpPr>
          <p:cNvPr id="6" name="Slide Number Placeholder 5"/>
          <p:cNvSpPr>
            <a:spLocks noGrp="1"/>
          </p:cNvSpPr>
          <p:nvPr>
            <p:ph type="sldNum" sz="quarter" idx="12"/>
          </p:nvPr>
        </p:nvSpPr>
        <p:spPr/>
        <p:txBody>
          <a:bodyPr/>
          <a:lstStyle/>
          <a:p>
            <a:pPr>
              <a:defRPr/>
            </a:pPr>
            <a:fld id="{E5D5FD1B-D3FD-4737-912A-FF7FEDC3D451}" type="slidenum">
              <a:rPr lang="en-US" smtClean="0"/>
              <a:pPr>
                <a:defRPr/>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276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NU-FAST, Islamabad</a:t>
            </a:r>
          </a:p>
        </p:txBody>
      </p:sp>
      <p:sp>
        <p:nvSpPr>
          <p:cNvPr id="5" name="Footer Placeholder 4"/>
          <p:cNvSpPr>
            <a:spLocks noGrp="1"/>
          </p:cNvSpPr>
          <p:nvPr>
            <p:ph type="ftr" sz="quarter" idx="11"/>
          </p:nvPr>
        </p:nvSpPr>
        <p:spPr/>
        <p:txBody>
          <a:bodyPr/>
          <a:lstStyle/>
          <a:p>
            <a:pPr>
              <a:defRPr/>
            </a:pPr>
            <a:r>
              <a:rPr lang="en-US"/>
              <a:t>PI-Fall 2020 (NUCES, CFD Campus)</a:t>
            </a:r>
          </a:p>
        </p:txBody>
      </p:sp>
      <p:sp>
        <p:nvSpPr>
          <p:cNvPr id="6" name="Slide Number Placeholder 5"/>
          <p:cNvSpPr>
            <a:spLocks noGrp="1"/>
          </p:cNvSpPr>
          <p:nvPr>
            <p:ph type="sldNum" sz="quarter" idx="12"/>
          </p:nvPr>
        </p:nvSpPr>
        <p:spPr/>
        <p:txBody>
          <a:bodyPr/>
          <a:lstStyle/>
          <a:p>
            <a:pPr>
              <a:defRPr/>
            </a:pPr>
            <a:fld id="{75BAC139-CDE3-46DD-A2F1-784114D2B7A0}" type="slidenum">
              <a:rPr lang="en-US" smtClean="0"/>
              <a:pPr>
                <a:defRPr/>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5445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NU-FAST, Islamabad</a:t>
            </a:r>
          </a:p>
        </p:txBody>
      </p:sp>
      <p:sp>
        <p:nvSpPr>
          <p:cNvPr id="6" name="Footer Placeholder 5"/>
          <p:cNvSpPr>
            <a:spLocks noGrp="1"/>
          </p:cNvSpPr>
          <p:nvPr>
            <p:ph type="ftr" sz="quarter" idx="11"/>
          </p:nvPr>
        </p:nvSpPr>
        <p:spPr/>
        <p:txBody>
          <a:bodyPr/>
          <a:lstStyle/>
          <a:p>
            <a:pPr>
              <a:defRPr/>
            </a:pPr>
            <a:r>
              <a:rPr lang="en-US"/>
              <a:t>PI-Fall 2020 (NUCES, CFD Campus)</a:t>
            </a:r>
          </a:p>
        </p:txBody>
      </p:sp>
      <p:sp>
        <p:nvSpPr>
          <p:cNvPr id="7" name="Slide Number Placeholder 6"/>
          <p:cNvSpPr>
            <a:spLocks noGrp="1"/>
          </p:cNvSpPr>
          <p:nvPr>
            <p:ph type="sldNum" sz="quarter" idx="12"/>
          </p:nvPr>
        </p:nvSpPr>
        <p:spPr/>
        <p:txBody>
          <a:bodyPr/>
          <a:lstStyle/>
          <a:p>
            <a:pPr>
              <a:defRPr/>
            </a:pPr>
            <a:fld id="{E5D5FD1B-D3FD-4737-912A-FF7FEDC3D451}" type="slidenum">
              <a:rPr lang="en-US" smtClean="0"/>
              <a:pPr>
                <a:defRPr/>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1228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NU-FAST, Islamabad</a:t>
            </a:r>
          </a:p>
        </p:txBody>
      </p:sp>
      <p:sp>
        <p:nvSpPr>
          <p:cNvPr id="8" name="Footer Placeholder 7"/>
          <p:cNvSpPr>
            <a:spLocks noGrp="1"/>
          </p:cNvSpPr>
          <p:nvPr>
            <p:ph type="ftr" sz="quarter" idx="11"/>
          </p:nvPr>
        </p:nvSpPr>
        <p:spPr/>
        <p:txBody>
          <a:bodyPr/>
          <a:lstStyle/>
          <a:p>
            <a:pPr>
              <a:defRPr/>
            </a:pPr>
            <a:r>
              <a:rPr lang="en-US"/>
              <a:t>PI-Fall 2020 (NUCES, CFD Campus)</a:t>
            </a:r>
          </a:p>
        </p:txBody>
      </p:sp>
      <p:sp>
        <p:nvSpPr>
          <p:cNvPr id="9" name="Slide Number Placeholder 8"/>
          <p:cNvSpPr>
            <a:spLocks noGrp="1"/>
          </p:cNvSpPr>
          <p:nvPr>
            <p:ph type="sldNum" sz="quarter" idx="12"/>
          </p:nvPr>
        </p:nvSpPr>
        <p:spPr/>
        <p:txBody>
          <a:bodyPr/>
          <a:lstStyle/>
          <a:p>
            <a:pPr>
              <a:defRPr/>
            </a:pPr>
            <a:fld id="{E5D5FD1B-D3FD-4737-912A-FF7FEDC3D451}" type="slidenum">
              <a:rPr lang="en-US" smtClean="0"/>
              <a:pPr>
                <a:defRPr/>
              </a:pPr>
              <a:t>‹#›</a:t>
            </a:fld>
            <a:endParaRPr lang="en-US"/>
          </a:p>
        </p:txBody>
      </p:sp>
    </p:spTree>
    <p:extLst>
      <p:ext uri="{BB962C8B-B14F-4D97-AF65-F5344CB8AC3E}">
        <p14:creationId xmlns:p14="http://schemas.microsoft.com/office/powerpoint/2010/main" val="3024333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t>NU-FAST, Islamabad</a:t>
            </a:r>
          </a:p>
        </p:txBody>
      </p:sp>
      <p:sp>
        <p:nvSpPr>
          <p:cNvPr id="4" name="Footer Placeholder 3"/>
          <p:cNvSpPr>
            <a:spLocks noGrp="1"/>
          </p:cNvSpPr>
          <p:nvPr>
            <p:ph type="ftr" sz="quarter" idx="11"/>
          </p:nvPr>
        </p:nvSpPr>
        <p:spPr/>
        <p:txBody>
          <a:bodyPr/>
          <a:lstStyle/>
          <a:p>
            <a:pPr>
              <a:defRPr/>
            </a:pPr>
            <a:r>
              <a:rPr lang="en-US"/>
              <a:t>PI-Fall 2020 (NUCES, CFD Campus)</a:t>
            </a:r>
          </a:p>
        </p:txBody>
      </p:sp>
      <p:sp>
        <p:nvSpPr>
          <p:cNvPr id="5" name="Slide Number Placeholder 4"/>
          <p:cNvSpPr>
            <a:spLocks noGrp="1"/>
          </p:cNvSpPr>
          <p:nvPr>
            <p:ph type="sldNum" sz="quarter" idx="12"/>
          </p:nvPr>
        </p:nvSpPr>
        <p:spPr/>
        <p:txBody>
          <a:bodyPr/>
          <a:lstStyle/>
          <a:p>
            <a:pPr>
              <a:defRPr/>
            </a:pPr>
            <a:fld id="{EF73B2BC-122D-4D2D-B9AF-37D3B93E5309}" type="slidenum">
              <a:rPr lang="en-US" smtClean="0"/>
              <a:pPr>
                <a:defRPr/>
              </a:pPr>
              <a:t>‹#›</a:t>
            </a:fld>
            <a:endParaRPr lang="en-US"/>
          </a:p>
        </p:txBody>
      </p:sp>
    </p:spTree>
    <p:extLst>
      <p:ext uri="{BB962C8B-B14F-4D97-AF65-F5344CB8AC3E}">
        <p14:creationId xmlns:p14="http://schemas.microsoft.com/office/powerpoint/2010/main" val="1380299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NU-FAST, Islamabad</a:t>
            </a:r>
          </a:p>
        </p:txBody>
      </p:sp>
      <p:sp>
        <p:nvSpPr>
          <p:cNvPr id="3" name="Footer Placeholder 2"/>
          <p:cNvSpPr>
            <a:spLocks noGrp="1"/>
          </p:cNvSpPr>
          <p:nvPr>
            <p:ph type="ftr" sz="quarter" idx="11"/>
          </p:nvPr>
        </p:nvSpPr>
        <p:spPr/>
        <p:txBody>
          <a:bodyPr/>
          <a:lstStyle/>
          <a:p>
            <a:pPr>
              <a:defRPr/>
            </a:pPr>
            <a:r>
              <a:rPr lang="en-US"/>
              <a:t>PI-Fall 2020 (NUCES, CFD Campus)</a:t>
            </a:r>
          </a:p>
        </p:txBody>
      </p:sp>
      <p:sp>
        <p:nvSpPr>
          <p:cNvPr id="4" name="Slide Number Placeholder 3"/>
          <p:cNvSpPr>
            <a:spLocks noGrp="1"/>
          </p:cNvSpPr>
          <p:nvPr>
            <p:ph type="sldNum" sz="quarter" idx="12"/>
          </p:nvPr>
        </p:nvSpPr>
        <p:spPr/>
        <p:txBody>
          <a:bodyPr/>
          <a:lstStyle/>
          <a:p>
            <a:pPr>
              <a:defRPr/>
            </a:pPr>
            <a:fld id="{CEE4A858-6FCA-4E33-9486-84ABFDBBF0AD}" type="slidenum">
              <a:rPr lang="en-US" smtClean="0"/>
              <a:pPr>
                <a:defRPr/>
              </a:pPr>
              <a:t>‹#›</a:t>
            </a:fld>
            <a:endParaRPr lang="en-US"/>
          </a:p>
        </p:txBody>
      </p:sp>
    </p:spTree>
    <p:extLst>
      <p:ext uri="{BB962C8B-B14F-4D97-AF65-F5344CB8AC3E}">
        <p14:creationId xmlns:p14="http://schemas.microsoft.com/office/powerpoint/2010/main" val="1648610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NU-FAST, Islamabad</a:t>
            </a:r>
          </a:p>
        </p:txBody>
      </p:sp>
      <p:sp>
        <p:nvSpPr>
          <p:cNvPr id="6" name="Footer Placeholder 5"/>
          <p:cNvSpPr>
            <a:spLocks noGrp="1"/>
          </p:cNvSpPr>
          <p:nvPr>
            <p:ph type="ftr" sz="quarter" idx="11"/>
          </p:nvPr>
        </p:nvSpPr>
        <p:spPr/>
        <p:txBody>
          <a:bodyPr/>
          <a:lstStyle/>
          <a:p>
            <a:pPr>
              <a:defRPr/>
            </a:pPr>
            <a:r>
              <a:rPr lang="en-US"/>
              <a:t>PI-Fall 2020 (NUCES, CFD Campus)</a:t>
            </a:r>
          </a:p>
        </p:txBody>
      </p:sp>
      <p:sp>
        <p:nvSpPr>
          <p:cNvPr id="7" name="Slide Number Placeholder 6"/>
          <p:cNvSpPr>
            <a:spLocks noGrp="1"/>
          </p:cNvSpPr>
          <p:nvPr>
            <p:ph type="sldNum" sz="quarter" idx="12"/>
          </p:nvPr>
        </p:nvSpPr>
        <p:spPr/>
        <p:txBody>
          <a:bodyPr/>
          <a:lstStyle/>
          <a:p>
            <a:pPr>
              <a:defRPr/>
            </a:pPr>
            <a:fld id="{E5D5FD1B-D3FD-4737-912A-FF7FEDC3D451}" type="slidenum">
              <a:rPr lang="en-US" smtClean="0"/>
              <a:pPr>
                <a:defRPr/>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0927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pPr>
              <a:defRPr/>
            </a:pPr>
            <a:r>
              <a:rPr lang="en-US"/>
              <a:t>NU-FAST, Islamabad</a:t>
            </a:r>
          </a:p>
        </p:txBody>
      </p:sp>
      <p:sp>
        <p:nvSpPr>
          <p:cNvPr id="6" name="Footer Placeholder 5"/>
          <p:cNvSpPr>
            <a:spLocks noGrp="1"/>
          </p:cNvSpPr>
          <p:nvPr>
            <p:ph type="ftr" sz="quarter" idx="11"/>
          </p:nvPr>
        </p:nvSpPr>
        <p:spPr>
          <a:xfrm>
            <a:off x="1437530" y="318641"/>
            <a:ext cx="3251553" cy="320931"/>
          </a:xfrm>
        </p:spPr>
        <p:txBody>
          <a:bodyPr/>
          <a:lstStyle/>
          <a:p>
            <a:pPr>
              <a:defRPr/>
            </a:pPr>
            <a:r>
              <a:rPr lang="en-US"/>
              <a:t>PI-Fall 2020 (NUCES, CFD Campus)</a:t>
            </a:r>
          </a:p>
        </p:txBody>
      </p:sp>
      <p:sp>
        <p:nvSpPr>
          <p:cNvPr id="7" name="Slide Number Placeholder 6"/>
          <p:cNvSpPr>
            <a:spLocks noGrp="1"/>
          </p:cNvSpPr>
          <p:nvPr>
            <p:ph type="sldNum" sz="quarter" idx="12"/>
          </p:nvPr>
        </p:nvSpPr>
        <p:spPr/>
        <p:txBody>
          <a:bodyPr/>
          <a:lstStyle/>
          <a:p>
            <a:pPr>
              <a:defRPr/>
            </a:pPr>
            <a:fld id="{E5D5FD1B-D3FD-4737-912A-FF7FEDC3D451}" type="slidenum">
              <a:rPr lang="en-US" smtClean="0"/>
              <a:pPr>
                <a:defRPr/>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5579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r>
              <a:rPr lang="en-US"/>
              <a:t>NU-FAST, Islamabad</a:t>
            </a:r>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r>
              <a:rPr lang="en-US"/>
              <a:t>PI-Fall 2020 (NUCES, CFD Campus)</a:t>
            </a: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pPr>
              <a:defRPr/>
            </a:pPr>
            <a:fld id="{E5D5FD1B-D3FD-4737-912A-FF7FEDC3D451}" type="slidenum">
              <a:rPr lang="en-US" smtClean="0"/>
              <a:pPr>
                <a:defRPr/>
              </a:pPr>
              <a:t>‹#›</a:t>
            </a:fld>
            <a:endParaRPr lang="en-US"/>
          </a:p>
        </p:txBody>
      </p:sp>
    </p:spTree>
    <p:extLst>
      <p:ext uri="{BB962C8B-B14F-4D97-AF65-F5344CB8AC3E}">
        <p14:creationId xmlns:p14="http://schemas.microsoft.com/office/powerpoint/2010/main" val="2248957281"/>
      </p:ext>
    </p:extLst>
  </p:cSld>
  <p:clrMap bg1="lt1" tx1="dk1" bg2="lt2" tx2="dk2" accent1="accent1" accent2="accent2" accent3="accent3" accent4="accent4" accent5="accent5" accent6="accent6" hlink="hlink" folHlink="folHlink"/>
  <p:sldLayoutIdLst>
    <p:sldLayoutId id="2147486037" r:id="rId1"/>
    <p:sldLayoutId id="2147486038" r:id="rId2"/>
    <p:sldLayoutId id="2147486039" r:id="rId3"/>
    <p:sldLayoutId id="2147486040" r:id="rId4"/>
    <p:sldLayoutId id="2147486041" r:id="rId5"/>
    <p:sldLayoutId id="2147486042" r:id="rId6"/>
    <p:sldLayoutId id="2147486043" r:id="rId7"/>
    <p:sldLayoutId id="2147486044" r:id="rId8"/>
    <p:sldLayoutId id="2147486045" r:id="rId9"/>
    <p:sldLayoutId id="2147486046" r:id="rId10"/>
    <p:sldLayoutId id="2147486047" r:id="rId11"/>
  </p:sldLayoutIdLst>
  <p:hf sldNum="0" hd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271774" y="958949"/>
            <a:ext cx="6600451" cy="914399"/>
          </a:xfrm>
        </p:spPr>
        <p:txBody>
          <a:bodyPr>
            <a:normAutofit fontScale="90000"/>
          </a:bodyPr>
          <a:lstStyle/>
          <a:p>
            <a:r>
              <a:rPr lang="en-US" dirty="0"/>
              <a:t>Professional Ethics</a:t>
            </a:r>
          </a:p>
        </p:txBody>
      </p:sp>
      <p:sp>
        <p:nvSpPr>
          <p:cNvPr id="2" name="Subtitle 1"/>
          <p:cNvSpPr>
            <a:spLocks noGrp="1"/>
          </p:cNvSpPr>
          <p:nvPr>
            <p:ph type="subTitle" idx="1"/>
          </p:nvPr>
        </p:nvSpPr>
        <p:spPr>
          <a:xfrm>
            <a:off x="2438400" y="2590800"/>
            <a:ext cx="5618515" cy="1752600"/>
          </a:xfrm>
        </p:spPr>
        <p:txBody>
          <a:bodyPr>
            <a:normAutofit fontScale="40000" lnSpcReduction="20000"/>
          </a:bodyPr>
          <a:lstStyle/>
          <a:p>
            <a:r>
              <a:rPr lang="en-US" sz="4800" dirty="0" err="1" smtClean="0"/>
              <a:t>Ms</a:t>
            </a:r>
            <a:r>
              <a:rPr lang="en-US" sz="4800" dirty="0" smtClean="0"/>
              <a:t> Mehreen Javaid, Dr</a:t>
            </a:r>
            <a:r>
              <a:rPr lang="en-US" sz="4800" dirty="0"/>
              <a:t>. Aftab Maroof</a:t>
            </a:r>
          </a:p>
          <a:p>
            <a:r>
              <a:rPr lang="en-US" sz="4800" dirty="0"/>
              <a:t> NUCES, Islamabad Campus</a:t>
            </a:r>
          </a:p>
          <a:p>
            <a:endParaRPr lang="en-US" sz="4800" dirty="0"/>
          </a:p>
          <a:p>
            <a:r>
              <a:rPr lang="en-US" sz="4800" dirty="0"/>
              <a:t>(Lecture Slides Week # 2)</a:t>
            </a:r>
          </a:p>
          <a:p>
            <a:endParaRPr lang="en-US" dirty="0"/>
          </a:p>
        </p:txBody>
      </p:sp>
    </p:spTree>
    <p:extLst>
      <p:ext uri="{BB962C8B-B14F-4D97-AF65-F5344CB8AC3E}">
        <p14:creationId xmlns:p14="http://schemas.microsoft.com/office/powerpoint/2010/main" val="1917578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solidFill>
                  <a:schemeClr val="accent1">
                    <a:satMod val="150000"/>
                  </a:schemeClr>
                </a:solidFill>
              </a:rPr>
              <a:t>Professional Ethics</a:t>
            </a:r>
            <a:endParaRPr lang="en-US" dirty="0"/>
          </a:p>
        </p:txBody>
      </p:sp>
      <p:sp>
        <p:nvSpPr>
          <p:cNvPr id="5" name="Footer Placeholder 4"/>
          <p:cNvSpPr>
            <a:spLocks noGrp="1"/>
          </p:cNvSpPr>
          <p:nvPr>
            <p:ph type="ftr" sz="quarter" idx="11"/>
          </p:nvPr>
        </p:nvSpPr>
        <p:spPr/>
        <p:txBody>
          <a:bodyPr/>
          <a:lstStyle/>
          <a:p>
            <a:pPr>
              <a:defRPr/>
            </a:pPr>
            <a:r>
              <a:rPr lang="en-US"/>
              <a:t>PI-Fall 2020 (NUCES, CFD Campus)</a:t>
            </a:r>
          </a:p>
        </p:txBody>
      </p:sp>
      <p:sp>
        <p:nvSpPr>
          <p:cNvPr id="174083" name="Rectangle 3"/>
          <p:cNvSpPr>
            <a:spLocks noGrp="1" noChangeArrowheads="1"/>
          </p:cNvSpPr>
          <p:nvPr>
            <p:ph sz="quarter" idx="4294967295"/>
          </p:nvPr>
        </p:nvSpPr>
        <p:spPr>
          <a:xfrm>
            <a:off x="838200" y="1279525"/>
            <a:ext cx="8305800" cy="4968875"/>
          </a:xfrm>
        </p:spPr>
        <p:txBody>
          <a:bodyPr>
            <a:normAutofit/>
          </a:bodyPr>
          <a:lstStyle/>
          <a:p>
            <a:pPr algn="just" eaLnBrk="1" hangingPunct="1">
              <a:lnSpc>
                <a:spcPct val="80000"/>
              </a:lnSpc>
            </a:pPr>
            <a:r>
              <a:rPr lang="en-US" altLang="zh-CN" sz="2000" b="1" dirty="0"/>
              <a:t>Different Views about Ethics:</a:t>
            </a:r>
          </a:p>
          <a:p>
            <a:pPr lvl="1" algn="just" eaLnBrk="1" hangingPunct="1">
              <a:lnSpc>
                <a:spcPct val="80000"/>
              </a:lnSpc>
            </a:pPr>
            <a:r>
              <a:rPr lang="en-US" altLang="zh-CN" sz="1800" dirty="0"/>
              <a:t>Ethics vs. Feelings</a:t>
            </a:r>
          </a:p>
          <a:p>
            <a:pPr lvl="2" algn="just" eaLnBrk="1" hangingPunct="1">
              <a:lnSpc>
                <a:spcPct val="80000"/>
              </a:lnSpc>
            </a:pPr>
            <a:r>
              <a:rPr lang="en-US" altLang="zh-CN" sz="1600" dirty="0"/>
              <a:t>Feelings frequently deviate from what is ethical</a:t>
            </a:r>
          </a:p>
          <a:p>
            <a:pPr lvl="1" algn="just" eaLnBrk="1" hangingPunct="1">
              <a:lnSpc>
                <a:spcPct val="80000"/>
              </a:lnSpc>
            </a:pPr>
            <a:r>
              <a:rPr lang="en-US" altLang="zh-CN" sz="1800" dirty="0"/>
              <a:t>Ethics vs. Religion</a:t>
            </a:r>
          </a:p>
          <a:p>
            <a:pPr lvl="2" algn="just" eaLnBrk="1" hangingPunct="1">
              <a:lnSpc>
                <a:spcPct val="80000"/>
              </a:lnSpc>
            </a:pPr>
            <a:r>
              <a:rPr lang="en-US" altLang="zh-CN" sz="1600" dirty="0"/>
              <a:t>Ethics cannot be confined to religion nor is it the same as religion</a:t>
            </a:r>
          </a:p>
          <a:p>
            <a:pPr lvl="1" algn="just" eaLnBrk="1" hangingPunct="1">
              <a:lnSpc>
                <a:spcPct val="80000"/>
              </a:lnSpc>
            </a:pPr>
            <a:r>
              <a:rPr lang="en-US" altLang="zh-CN" sz="1800" dirty="0"/>
              <a:t>Ethics vs. Law</a:t>
            </a:r>
          </a:p>
          <a:p>
            <a:pPr lvl="2" algn="just" eaLnBrk="1" hangingPunct="1">
              <a:lnSpc>
                <a:spcPct val="80000"/>
              </a:lnSpc>
            </a:pPr>
            <a:r>
              <a:rPr lang="en-US" altLang="zh-CN" sz="1600" dirty="0"/>
              <a:t>Laws, like feelings, can deviate from what is ethical</a:t>
            </a:r>
          </a:p>
          <a:p>
            <a:pPr lvl="2" algn="just" eaLnBrk="1" hangingPunct="1">
              <a:lnSpc>
                <a:spcPct val="80000"/>
              </a:lnSpc>
            </a:pPr>
            <a:r>
              <a:rPr lang="en-US" altLang="zh-CN" sz="1600" dirty="0"/>
              <a:t>Objection to Fighting</a:t>
            </a:r>
          </a:p>
          <a:p>
            <a:pPr lvl="2" algn="just" eaLnBrk="1" hangingPunct="1">
              <a:lnSpc>
                <a:spcPct val="80000"/>
              </a:lnSpc>
            </a:pPr>
            <a:r>
              <a:rPr lang="en-US" altLang="zh-CN" sz="1600" dirty="0"/>
              <a:t>Capital Punishment</a:t>
            </a:r>
          </a:p>
          <a:p>
            <a:pPr lvl="1" algn="just" eaLnBrk="1" hangingPunct="1">
              <a:lnSpc>
                <a:spcPct val="80000"/>
              </a:lnSpc>
            </a:pPr>
            <a:r>
              <a:rPr lang="en-US" altLang="zh-CN" sz="1800" dirty="0"/>
              <a:t>Ethics vs. “Whatever Society Accepts”</a:t>
            </a:r>
          </a:p>
          <a:p>
            <a:pPr lvl="2" algn="just" eaLnBrk="1" hangingPunct="1">
              <a:lnSpc>
                <a:spcPct val="80000"/>
              </a:lnSpc>
            </a:pPr>
            <a:r>
              <a:rPr lang="en-US" altLang="zh-CN" sz="1600" dirty="0"/>
              <a:t>Standards of behavior in society can deviate from what is ethical </a:t>
            </a:r>
          </a:p>
          <a:p>
            <a:pPr lvl="2" algn="just" eaLnBrk="1" hangingPunct="1">
              <a:lnSpc>
                <a:spcPct val="80000"/>
              </a:lnSpc>
            </a:pPr>
            <a:r>
              <a:rPr lang="en-US" altLang="zh-CN" sz="1600" dirty="0"/>
              <a:t>An entire society can become ethically corrupt</a:t>
            </a:r>
          </a:p>
          <a:p>
            <a:pPr lvl="2" algn="just" eaLnBrk="1" hangingPunct="1">
              <a:lnSpc>
                <a:spcPct val="80000"/>
              </a:lnSpc>
            </a:pPr>
            <a:r>
              <a:rPr lang="en-US" altLang="zh-CN" sz="1600" dirty="0"/>
              <a:t>E.g. Pirated CDs</a:t>
            </a:r>
          </a:p>
          <a:p>
            <a:pPr lvl="1" algn="just" eaLnBrk="1" hangingPunct="1">
              <a:lnSpc>
                <a:spcPct val="80000"/>
              </a:lnSpc>
            </a:pPr>
            <a:r>
              <a:rPr lang="en-US" altLang="zh-CN" sz="1800" dirty="0"/>
              <a:t>Ethics vs. Morality: </a:t>
            </a:r>
          </a:p>
          <a:p>
            <a:pPr lvl="2" algn="just" eaLnBrk="1" hangingPunct="1">
              <a:lnSpc>
                <a:spcPct val="80000"/>
              </a:lnSpc>
            </a:pPr>
            <a:r>
              <a:rPr lang="en-US" altLang="zh-CN" sz="1600" dirty="0"/>
              <a:t>Ethics is study of morality</a:t>
            </a:r>
          </a:p>
          <a:p>
            <a:pPr lvl="2" algn="just" eaLnBrk="1" hangingPunct="1">
              <a:lnSpc>
                <a:spcPct val="80000"/>
              </a:lnSpc>
            </a:pPr>
            <a:r>
              <a:rPr lang="en-US" altLang="zh-CN" sz="1600" dirty="0"/>
              <a:t>Morality is a system of rules for guiding human conduct, and principles for evaluating those rules</a:t>
            </a:r>
          </a:p>
        </p:txBody>
      </p:sp>
      <p:sp>
        <p:nvSpPr>
          <p:cNvPr id="8" name="Rectangle 2"/>
          <p:cNvSpPr txBox="1">
            <a:spLocks noChangeArrowheads="1"/>
          </p:cNvSpPr>
          <p:nvPr/>
        </p:nvSpPr>
        <p:spPr>
          <a:xfrm>
            <a:off x="5334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animEffect transition="in" filter="blinds(horizontal)">
                                      <p:cBhvr>
                                        <p:cTn id="7" dur="500"/>
                                        <p:tgtEl>
                                          <p:spTgt spid="174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083">
                                            <p:txEl>
                                              <p:pRg st="1" end="1"/>
                                            </p:txEl>
                                          </p:spTgt>
                                        </p:tgtEl>
                                        <p:attrNameLst>
                                          <p:attrName>style.visibility</p:attrName>
                                        </p:attrNameLst>
                                      </p:cBhvr>
                                      <p:to>
                                        <p:strVal val="visible"/>
                                      </p:to>
                                    </p:set>
                                    <p:animEffect transition="in" filter="blinds(horizontal)">
                                      <p:cBhvr>
                                        <p:cTn id="12" dur="500"/>
                                        <p:tgtEl>
                                          <p:spTgt spid="174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083">
                                            <p:txEl>
                                              <p:pRg st="2" end="2"/>
                                            </p:txEl>
                                          </p:spTgt>
                                        </p:tgtEl>
                                        <p:attrNameLst>
                                          <p:attrName>style.visibility</p:attrName>
                                        </p:attrNameLst>
                                      </p:cBhvr>
                                      <p:to>
                                        <p:strVal val="visible"/>
                                      </p:to>
                                    </p:set>
                                    <p:animEffect transition="in" filter="blinds(horizontal)">
                                      <p:cBhvr>
                                        <p:cTn id="17" dur="500"/>
                                        <p:tgtEl>
                                          <p:spTgt spid="1740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4083">
                                            <p:txEl>
                                              <p:pRg st="3" end="3"/>
                                            </p:txEl>
                                          </p:spTgt>
                                        </p:tgtEl>
                                        <p:attrNameLst>
                                          <p:attrName>style.visibility</p:attrName>
                                        </p:attrNameLst>
                                      </p:cBhvr>
                                      <p:to>
                                        <p:strVal val="visible"/>
                                      </p:to>
                                    </p:set>
                                    <p:animEffect transition="in" filter="blinds(horizontal)">
                                      <p:cBhvr>
                                        <p:cTn id="22" dur="500"/>
                                        <p:tgtEl>
                                          <p:spTgt spid="1740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4083">
                                            <p:txEl>
                                              <p:pRg st="4" end="4"/>
                                            </p:txEl>
                                          </p:spTgt>
                                        </p:tgtEl>
                                        <p:attrNameLst>
                                          <p:attrName>style.visibility</p:attrName>
                                        </p:attrNameLst>
                                      </p:cBhvr>
                                      <p:to>
                                        <p:strVal val="visible"/>
                                      </p:to>
                                    </p:set>
                                    <p:animEffect transition="in" filter="blinds(horizontal)">
                                      <p:cBhvr>
                                        <p:cTn id="27" dur="500"/>
                                        <p:tgtEl>
                                          <p:spTgt spid="1740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4083">
                                            <p:txEl>
                                              <p:pRg st="5" end="5"/>
                                            </p:txEl>
                                          </p:spTgt>
                                        </p:tgtEl>
                                        <p:attrNameLst>
                                          <p:attrName>style.visibility</p:attrName>
                                        </p:attrNameLst>
                                      </p:cBhvr>
                                      <p:to>
                                        <p:strVal val="visible"/>
                                      </p:to>
                                    </p:set>
                                    <p:animEffect transition="in" filter="blinds(horizontal)">
                                      <p:cBhvr>
                                        <p:cTn id="32" dur="500"/>
                                        <p:tgtEl>
                                          <p:spTgt spid="1740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74083">
                                            <p:txEl>
                                              <p:pRg st="6" end="6"/>
                                            </p:txEl>
                                          </p:spTgt>
                                        </p:tgtEl>
                                        <p:attrNameLst>
                                          <p:attrName>style.visibility</p:attrName>
                                        </p:attrNameLst>
                                      </p:cBhvr>
                                      <p:to>
                                        <p:strVal val="visible"/>
                                      </p:to>
                                    </p:set>
                                    <p:animEffect transition="in" filter="blinds(horizontal)">
                                      <p:cBhvr>
                                        <p:cTn id="37" dur="500"/>
                                        <p:tgtEl>
                                          <p:spTgt spid="1740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74083">
                                            <p:txEl>
                                              <p:pRg st="7" end="7"/>
                                            </p:txEl>
                                          </p:spTgt>
                                        </p:tgtEl>
                                        <p:attrNameLst>
                                          <p:attrName>style.visibility</p:attrName>
                                        </p:attrNameLst>
                                      </p:cBhvr>
                                      <p:to>
                                        <p:strVal val="visible"/>
                                      </p:to>
                                    </p:set>
                                    <p:animEffect transition="in" filter="blinds(horizontal)">
                                      <p:cBhvr>
                                        <p:cTn id="42" dur="500"/>
                                        <p:tgtEl>
                                          <p:spTgt spid="17408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74083">
                                            <p:txEl>
                                              <p:pRg st="8" end="8"/>
                                            </p:txEl>
                                          </p:spTgt>
                                        </p:tgtEl>
                                        <p:attrNameLst>
                                          <p:attrName>style.visibility</p:attrName>
                                        </p:attrNameLst>
                                      </p:cBhvr>
                                      <p:to>
                                        <p:strVal val="visible"/>
                                      </p:to>
                                    </p:set>
                                    <p:animEffect transition="in" filter="blinds(horizontal)">
                                      <p:cBhvr>
                                        <p:cTn id="47" dur="500"/>
                                        <p:tgtEl>
                                          <p:spTgt spid="17408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74083">
                                            <p:txEl>
                                              <p:pRg st="9" end="9"/>
                                            </p:txEl>
                                          </p:spTgt>
                                        </p:tgtEl>
                                        <p:attrNameLst>
                                          <p:attrName>style.visibility</p:attrName>
                                        </p:attrNameLst>
                                      </p:cBhvr>
                                      <p:to>
                                        <p:strVal val="visible"/>
                                      </p:to>
                                    </p:set>
                                    <p:animEffect transition="in" filter="blinds(horizontal)">
                                      <p:cBhvr>
                                        <p:cTn id="52" dur="500"/>
                                        <p:tgtEl>
                                          <p:spTgt spid="17408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74083">
                                            <p:txEl>
                                              <p:pRg st="10" end="10"/>
                                            </p:txEl>
                                          </p:spTgt>
                                        </p:tgtEl>
                                        <p:attrNameLst>
                                          <p:attrName>style.visibility</p:attrName>
                                        </p:attrNameLst>
                                      </p:cBhvr>
                                      <p:to>
                                        <p:strVal val="visible"/>
                                      </p:to>
                                    </p:set>
                                    <p:animEffect transition="in" filter="blinds(horizontal)">
                                      <p:cBhvr>
                                        <p:cTn id="57" dur="500"/>
                                        <p:tgtEl>
                                          <p:spTgt spid="17408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74083">
                                            <p:txEl>
                                              <p:pRg st="11" end="11"/>
                                            </p:txEl>
                                          </p:spTgt>
                                        </p:tgtEl>
                                        <p:attrNameLst>
                                          <p:attrName>style.visibility</p:attrName>
                                        </p:attrNameLst>
                                      </p:cBhvr>
                                      <p:to>
                                        <p:strVal val="visible"/>
                                      </p:to>
                                    </p:set>
                                    <p:animEffect transition="in" filter="blinds(horizontal)">
                                      <p:cBhvr>
                                        <p:cTn id="62" dur="500"/>
                                        <p:tgtEl>
                                          <p:spTgt spid="17408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74083">
                                            <p:txEl>
                                              <p:pRg st="12" end="12"/>
                                            </p:txEl>
                                          </p:spTgt>
                                        </p:tgtEl>
                                        <p:attrNameLst>
                                          <p:attrName>style.visibility</p:attrName>
                                        </p:attrNameLst>
                                      </p:cBhvr>
                                      <p:to>
                                        <p:strVal val="visible"/>
                                      </p:to>
                                    </p:set>
                                    <p:animEffect transition="in" filter="blinds(horizontal)">
                                      <p:cBhvr>
                                        <p:cTn id="67" dur="500"/>
                                        <p:tgtEl>
                                          <p:spTgt spid="17408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74083">
                                            <p:txEl>
                                              <p:pRg st="13" end="13"/>
                                            </p:txEl>
                                          </p:spTgt>
                                        </p:tgtEl>
                                        <p:attrNameLst>
                                          <p:attrName>style.visibility</p:attrName>
                                        </p:attrNameLst>
                                      </p:cBhvr>
                                      <p:to>
                                        <p:strVal val="visible"/>
                                      </p:to>
                                    </p:set>
                                    <p:animEffect transition="in" filter="blinds(horizontal)">
                                      <p:cBhvr>
                                        <p:cTn id="72" dur="500"/>
                                        <p:tgtEl>
                                          <p:spTgt spid="17408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74083">
                                            <p:txEl>
                                              <p:pRg st="14" end="14"/>
                                            </p:txEl>
                                          </p:spTgt>
                                        </p:tgtEl>
                                        <p:attrNameLst>
                                          <p:attrName>style.visibility</p:attrName>
                                        </p:attrNameLst>
                                      </p:cBhvr>
                                      <p:to>
                                        <p:strVal val="visible"/>
                                      </p:to>
                                    </p:set>
                                    <p:animEffect transition="in" filter="blinds(horizontal)">
                                      <p:cBhvr>
                                        <p:cTn id="77" dur="500"/>
                                        <p:tgtEl>
                                          <p:spTgt spid="17408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74083">
                                            <p:txEl>
                                              <p:pRg st="15" end="15"/>
                                            </p:txEl>
                                          </p:spTgt>
                                        </p:tgtEl>
                                        <p:attrNameLst>
                                          <p:attrName>style.visibility</p:attrName>
                                        </p:attrNameLst>
                                      </p:cBhvr>
                                      <p:to>
                                        <p:strVal val="visible"/>
                                      </p:to>
                                    </p:set>
                                    <p:animEffect transition="in" filter="blinds(horizontal)">
                                      <p:cBhvr>
                                        <p:cTn id="82" dur="500"/>
                                        <p:tgtEl>
                                          <p:spTgt spid="17408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0">
              <a:defRPr/>
            </a:pPr>
            <a:r>
              <a:rPr lang="en-US" dirty="0">
                <a:solidFill>
                  <a:schemeClr val="accent1">
                    <a:satMod val="150000"/>
                  </a:schemeClr>
                </a:solidFill>
              </a:rPr>
              <a:t>Professional Ethics</a:t>
            </a:r>
          </a:p>
        </p:txBody>
      </p:sp>
      <p:sp>
        <p:nvSpPr>
          <p:cNvPr id="5" name="Footer Placeholder 4"/>
          <p:cNvSpPr>
            <a:spLocks noGrp="1"/>
          </p:cNvSpPr>
          <p:nvPr>
            <p:ph type="ftr" sz="quarter" idx="11"/>
          </p:nvPr>
        </p:nvSpPr>
        <p:spPr/>
        <p:txBody>
          <a:bodyPr/>
          <a:lstStyle/>
          <a:p>
            <a:pPr>
              <a:defRPr/>
            </a:pPr>
            <a:r>
              <a:rPr lang="en-US"/>
              <a:t>PI-Fall 2020 (NUCES, CFD Campus)</a:t>
            </a:r>
          </a:p>
        </p:txBody>
      </p:sp>
      <p:sp>
        <p:nvSpPr>
          <p:cNvPr id="156675" name="Rectangle 3"/>
          <p:cNvSpPr>
            <a:spLocks noGrp="1" noChangeArrowheads="1"/>
          </p:cNvSpPr>
          <p:nvPr>
            <p:ph sz="quarter" idx="4294967295"/>
          </p:nvPr>
        </p:nvSpPr>
        <p:spPr>
          <a:xfrm>
            <a:off x="1302117" y="1311552"/>
            <a:ext cx="7208837" cy="4187825"/>
          </a:xfrm>
        </p:spPr>
        <p:txBody>
          <a:bodyPr>
            <a:normAutofit lnSpcReduction="10000"/>
          </a:bodyPr>
          <a:lstStyle/>
          <a:p>
            <a:pPr eaLnBrk="1" hangingPunct="1"/>
            <a:r>
              <a:rPr lang="en-US" sz="2800" b="1" dirty="0"/>
              <a:t>Comparison: Ethics, Law, Morals</a:t>
            </a:r>
          </a:p>
          <a:p>
            <a:pPr lvl="1" eaLnBrk="1" hangingPunct="1"/>
            <a:r>
              <a:rPr lang="en-US" dirty="0"/>
              <a:t>Ethics:	</a:t>
            </a:r>
          </a:p>
          <a:p>
            <a:pPr lvl="2" algn="just" eaLnBrk="1" hangingPunct="1"/>
            <a:r>
              <a:rPr lang="en-US" sz="2000" dirty="0"/>
              <a:t>Group application, control within group, enabled by a code, punished by expulsion</a:t>
            </a:r>
          </a:p>
          <a:p>
            <a:pPr lvl="1" algn="just" eaLnBrk="1" hangingPunct="1"/>
            <a:r>
              <a:rPr lang="en-US" dirty="0"/>
              <a:t>Law: </a:t>
            </a:r>
          </a:p>
          <a:p>
            <a:pPr lvl="2" algn="just" eaLnBrk="1" hangingPunct="1"/>
            <a:r>
              <a:rPr lang="en-US" sz="2000" dirty="0"/>
              <a:t>Political subdivision controlled outside the group, by way of legislation, punished by fines, prison</a:t>
            </a:r>
            <a:endParaRPr lang="en-US" altLang="zh-CN" sz="2000" dirty="0"/>
          </a:p>
          <a:p>
            <a:pPr lvl="1" algn="just" eaLnBrk="1" hangingPunct="1"/>
            <a:r>
              <a:rPr lang="en-US" altLang="zh-CN" dirty="0"/>
              <a:t>Morals: </a:t>
            </a:r>
          </a:p>
          <a:p>
            <a:pPr lvl="2" algn="just" eaLnBrk="1" hangingPunct="1"/>
            <a:r>
              <a:rPr lang="en-US" altLang="zh-CN" sz="2000" dirty="0"/>
              <a:t>Applied by individuals, controlled by conscience, enabled by religious or cultural standards, punished by shame or guilt </a:t>
            </a:r>
            <a:endParaRPr lang="en-US" sz="2000" dirty="0"/>
          </a:p>
        </p:txBody>
      </p:sp>
      <p:sp>
        <p:nvSpPr>
          <p:cNvPr id="8" name="Rectangle 2"/>
          <p:cNvSpPr txBox="1">
            <a:spLocks noChangeArrowheads="1"/>
          </p:cNvSpPr>
          <p:nvPr/>
        </p:nvSpPr>
        <p:spPr>
          <a:xfrm>
            <a:off x="6096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blinds(horizontal)">
                                      <p:cBhvr>
                                        <p:cTn id="7" dur="500"/>
                                        <p:tgtEl>
                                          <p:spTgt spid="156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blinds(horizontal)">
                                      <p:cBhvr>
                                        <p:cTn id="12" dur="500"/>
                                        <p:tgtEl>
                                          <p:spTgt spid="15667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56675">
                                            <p:txEl>
                                              <p:pRg st="2" end="2"/>
                                            </p:txEl>
                                          </p:spTgt>
                                        </p:tgtEl>
                                        <p:attrNameLst>
                                          <p:attrName>style.visibility</p:attrName>
                                        </p:attrNameLst>
                                      </p:cBhvr>
                                      <p:to>
                                        <p:strVal val="visible"/>
                                      </p:to>
                                    </p:set>
                                    <p:animEffect transition="in" filter="blinds(horizontal)">
                                      <p:cBhvr>
                                        <p:cTn id="15" dur="500"/>
                                        <p:tgtEl>
                                          <p:spTgt spid="15667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56675">
                                            <p:txEl>
                                              <p:pRg st="3" end="3"/>
                                            </p:txEl>
                                          </p:spTgt>
                                        </p:tgtEl>
                                        <p:attrNameLst>
                                          <p:attrName>style.visibility</p:attrName>
                                        </p:attrNameLst>
                                      </p:cBhvr>
                                      <p:to>
                                        <p:strVal val="visible"/>
                                      </p:to>
                                    </p:set>
                                    <p:animEffect transition="in" filter="blinds(horizontal)">
                                      <p:cBhvr>
                                        <p:cTn id="20" dur="500"/>
                                        <p:tgtEl>
                                          <p:spTgt spid="15667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56675">
                                            <p:txEl>
                                              <p:pRg st="4" end="4"/>
                                            </p:txEl>
                                          </p:spTgt>
                                        </p:tgtEl>
                                        <p:attrNameLst>
                                          <p:attrName>style.visibility</p:attrName>
                                        </p:attrNameLst>
                                      </p:cBhvr>
                                      <p:to>
                                        <p:strVal val="visible"/>
                                      </p:to>
                                    </p:set>
                                    <p:animEffect transition="in" filter="blinds(horizontal)">
                                      <p:cBhvr>
                                        <p:cTn id="23" dur="500"/>
                                        <p:tgtEl>
                                          <p:spTgt spid="15667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56675">
                                            <p:txEl>
                                              <p:pRg st="5" end="5"/>
                                            </p:txEl>
                                          </p:spTgt>
                                        </p:tgtEl>
                                        <p:attrNameLst>
                                          <p:attrName>style.visibility</p:attrName>
                                        </p:attrNameLst>
                                      </p:cBhvr>
                                      <p:to>
                                        <p:strVal val="visible"/>
                                      </p:to>
                                    </p:set>
                                    <p:animEffect transition="in" filter="blinds(horizontal)">
                                      <p:cBhvr>
                                        <p:cTn id="28" dur="500"/>
                                        <p:tgtEl>
                                          <p:spTgt spid="156675">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56675">
                                            <p:txEl>
                                              <p:pRg st="6" end="6"/>
                                            </p:txEl>
                                          </p:spTgt>
                                        </p:tgtEl>
                                        <p:attrNameLst>
                                          <p:attrName>style.visibility</p:attrName>
                                        </p:attrNameLst>
                                      </p:cBhvr>
                                      <p:to>
                                        <p:strVal val="visible"/>
                                      </p:to>
                                    </p:set>
                                    <p:animEffect transition="in" filter="blinds(horizontal)">
                                      <p:cBhvr>
                                        <p:cTn id="31" dur="500"/>
                                        <p:tgtEl>
                                          <p:spTgt spid="1566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73162" y="638508"/>
            <a:ext cx="7132637" cy="779129"/>
          </a:xfrm>
        </p:spPr>
        <p:txBody>
          <a:bodyPr/>
          <a:lstStyle/>
          <a:p>
            <a:pPr lvl="0">
              <a:defRPr/>
            </a:pPr>
            <a:r>
              <a:rPr lang="en-US" dirty="0">
                <a:solidFill>
                  <a:schemeClr val="accent1">
                    <a:satMod val="150000"/>
                  </a:schemeClr>
                </a:solidFill>
              </a:rPr>
              <a:t>Professional Ethics</a:t>
            </a:r>
          </a:p>
        </p:txBody>
      </p:sp>
      <p:sp>
        <p:nvSpPr>
          <p:cNvPr id="5" name="Footer Placeholder 4"/>
          <p:cNvSpPr>
            <a:spLocks noGrp="1"/>
          </p:cNvSpPr>
          <p:nvPr>
            <p:ph type="ftr" sz="quarter" idx="11"/>
          </p:nvPr>
        </p:nvSpPr>
        <p:spPr/>
        <p:txBody>
          <a:bodyPr/>
          <a:lstStyle/>
          <a:p>
            <a:pPr>
              <a:defRPr/>
            </a:pPr>
            <a:r>
              <a:rPr lang="en-US"/>
              <a:t>PI-Fall 2020 (NUCES, CFD Campus)</a:t>
            </a:r>
            <a:endParaRPr lang="en-US" dirty="0"/>
          </a:p>
        </p:txBody>
      </p:sp>
      <p:sp>
        <p:nvSpPr>
          <p:cNvPr id="153603" name="Rectangle 3"/>
          <p:cNvSpPr>
            <a:spLocks noGrp="1" noChangeArrowheads="1"/>
          </p:cNvSpPr>
          <p:nvPr>
            <p:ph idx="4294967295"/>
          </p:nvPr>
        </p:nvSpPr>
        <p:spPr>
          <a:xfrm>
            <a:off x="1168473" y="1472308"/>
            <a:ext cx="7970837" cy="4035425"/>
          </a:xfrm>
        </p:spPr>
        <p:txBody>
          <a:bodyPr>
            <a:normAutofit/>
          </a:bodyPr>
          <a:lstStyle/>
          <a:p>
            <a:pPr algn="just" eaLnBrk="1" hangingPunct="1">
              <a:lnSpc>
                <a:spcPct val="80000"/>
              </a:lnSpc>
            </a:pPr>
            <a:r>
              <a:rPr lang="en-US" altLang="zh-CN" sz="2800" b="1" dirty="0"/>
              <a:t>Professional Ethics:</a:t>
            </a:r>
          </a:p>
          <a:p>
            <a:pPr lvl="1" algn="just" eaLnBrk="1" hangingPunct="1">
              <a:lnSpc>
                <a:spcPct val="80000"/>
              </a:lnSpc>
            </a:pPr>
            <a:r>
              <a:rPr lang="en-US" altLang="zh-CN" dirty="0"/>
              <a:t>Publicly displayed ethical conduct of a profession, embedded in a code of ethics.</a:t>
            </a:r>
          </a:p>
          <a:p>
            <a:pPr lvl="1" algn="just" eaLnBrk="1" hangingPunct="1">
              <a:lnSpc>
                <a:spcPct val="80000"/>
              </a:lnSpc>
            </a:pPr>
            <a:r>
              <a:rPr lang="en-US" altLang="zh-CN" dirty="0"/>
              <a:t>The principles and standards that guide members of the profession in their interactions with internal and external stakeholders.</a:t>
            </a:r>
          </a:p>
          <a:p>
            <a:pPr algn="just" eaLnBrk="1" hangingPunct="1">
              <a:lnSpc>
                <a:spcPct val="80000"/>
              </a:lnSpc>
            </a:pPr>
            <a:r>
              <a:rPr lang="en-US" sz="2800" b="1" dirty="0"/>
              <a:t>Why Professional Ethics?</a:t>
            </a:r>
          </a:p>
          <a:p>
            <a:pPr lvl="1" algn="just" eaLnBrk="1" hangingPunct="1">
              <a:lnSpc>
                <a:spcPct val="80000"/>
              </a:lnSpc>
            </a:pPr>
            <a:r>
              <a:rPr lang="en-US" dirty="0"/>
              <a:t>Awareness of professional ethics is gaining importance with time as the decision-making process in the workplace keeps on increasing in complexity</a:t>
            </a:r>
            <a:endParaRPr lang="en-US" altLang="zh-CN" dirty="0"/>
          </a:p>
          <a:p>
            <a:pPr lvl="1" algn="just" eaLnBrk="1" hangingPunct="1">
              <a:lnSpc>
                <a:spcPct val="80000"/>
              </a:lnSpc>
            </a:pPr>
            <a:r>
              <a:rPr lang="en-US" altLang="zh-CN" dirty="0"/>
              <a:t>The professional ethics provide a way of simplifying that decision-making process </a:t>
            </a:r>
            <a:endParaRPr lang="en-US" dirty="0"/>
          </a:p>
        </p:txBody>
      </p:sp>
      <p:sp>
        <p:nvSpPr>
          <p:cNvPr id="8" name="Rectangle 2"/>
          <p:cNvSpPr txBox="1">
            <a:spLocks noChangeArrowheads="1"/>
          </p:cNvSpPr>
          <p:nvPr/>
        </p:nvSpPr>
        <p:spPr>
          <a:xfrm>
            <a:off x="5334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blinds(horizontal)">
                                      <p:cBhvr>
                                        <p:cTn id="7" dur="500"/>
                                        <p:tgtEl>
                                          <p:spTgt spid="153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03">
                                            <p:txEl>
                                              <p:pRg st="1" end="1"/>
                                            </p:txEl>
                                          </p:spTgt>
                                        </p:tgtEl>
                                        <p:attrNameLst>
                                          <p:attrName>style.visibility</p:attrName>
                                        </p:attrNameLst>
                                      </p:cBhvr>
                                      <p:to>
                                        <p:strVal val="visible"/>
                                      </p:to>
                                    </p:set>
                                    <p:animEffect transition="in" filter="blinds(horizontal)">
                                      <p:cBhvr>
                                        <p:cTn id="12" dur="500"/>
                                        <p:tgtEl>
                                          <p:spTgt spid="153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3603">
                                            <p:txEl>
                                              <p:pRg st="2" end="2"/>
                                            </p:txEl>
                                          </p:spTgt>
                                        </p:tgtEl>
                                        <p:attrNameLst>
                                          <p:attrName>style.visibility</p:attrName>
                                        </p:attrNameLst>
                                      </p:cBhvr>
                                      <p:to>
                                        <p:strVal val="visible"/>
                                      </p:to>
                                    </p:set>
                                    <p:animEffect transition="in" filter="blinds(horizontal)">
                                      <p:cBhvr>
                                        <p:cTn id="17" dur="500"/>
                                        <p:tgtEl>
                                          <p:spTgt spid="153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3603">
                                            <p:txEl>
                                              <p:pRg st="3" end="3"/>
                                            </p:txEl>
                                          </p:spTgt>
                                        </p:tgtEl>
                                        <p:attrNameLst>
                                          <p:attrName>style.visibility</p:attrName>
                                        </p:attrNameLst>
                                      </p:cBhvr>
                                      <p:to>
                                        <p:strVal val="visible"/>
                                      </p:to>
                                    </p:set>
                                    <p:animEffect transition="in" filter="blinds(horizontal)">
                                      <p:cBhvr>
                                        <p:cTn id="22" dur="500"/>
                                        <p:tgtEl>
                                          <p:spTgt spid="153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3603">
                                            <p:txEl>
                                              <p:pRg st="4" end="4"/>
                                            </p:txEl>
                                          </p:spTgt>
                                        </p:tgtEl>
                                        <p:attrNameLst>
                                          <p:attrName>style.visibility</p:attrName>
                                        </p:attrNameLst>
                                      </p:cBhvr>
                                      <p:to>
                                        <p:strVal val="visible"/>
                                      </p:to>
                                    </p:set>
                                    <p:animEffect transition="in" filter="blinds(horizontal)">
                                      <p:cBhvr>
                                        <p:cTn id="27" dur="500"/>
                                        <p:tgtEl>
                                          <p:spTgt spid="1536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3603">
                                            <p:txEl>
                                              <p:pRg st="5" end="5"/>
                                            </p:txEl>
                                          </p:spTgt>
                                        </p:tgtEl>
                                        <p:attrNameLst>
                                          <p:attrName>style.visibility</p:attrName>
                                        </p:attrNameLst>
                                      </p:cBhvr>
                                      <p:to>
                                        <p:strVal val="visible"/>
                                      </p:to>
                                    </p:set>
                                    <p:animEffect transition="in" filter="blinds(horizontal)">
                                      <p:cBhvr>
                                        <p:cTn id="32" dur="500"/>
                                        <p:tgtEl>
                                          <p:spTgt spid="153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solidFill>
                  <a:schemeClr val="accent1">
                    <a:satMod val="150000"/>
                  </a:schemeClr>
                </a:solidFill>
              </a:rPr>
              <a:t>Professional Ethics</a:t>
            </a:r>
            <a:endParaRPr lang="en-US" dirty="0"/>
          </a:p>
        </p:txBody>
      </p:sp>
      <p:sp>
        <p:nvSpPr>
          <p:cNvPr id="5" name="Footer Placeholder 4"/>
          <p:cNvSpPr>
            <a:spLocks noGrp="1"/>
          </p:cNvSpPr>
          <p:nvPr>
            <p:ph type="ftr" sz="quarter" idx="11"/>
          </p:nvPr>
        </p:nvSpPr>
        <p:spPr/>
        <p:txBody>
          <a:bodyPr/>
          <a:lstStyle/>
          <a:p>
            <a:pPr>
              <a:defRPr/>
            </a:pPr>
            <a:r>
              <a:rPr lang="en-US"/>
              <a:t>PI-Fall 2020 (NUCES, CFD Campus)</a:t>
            </a:r>
          </a:p>
        </p:txBody>
      </p:sp>
      <p:sp>
        <p:nvSpPr>
          <p:cNvPr id="181251" name="Rectangle 3"/>
          <p:cNvSpPr>
            <a:spLocks noGrp="1" noChangeArrowheads="1"/>
          </p:cNvSpPr>
          <p:nvPr>
            <p:ph idx="4294967295"/>
          </p:nvPr>
        </p:nvSpPr>
        <p:spPr>
          <a:xfrm>
            <a:off x="1249363" y="1417638"/>
            <a:ext cx="7894637" cy="4264025"/>
          </a:xfrm>
        </p:spPr>
        <p:txBody>
          <a:bodyPr>
            <a:normAutofit/>
          </a:bodyPr>
          <a:lstStyle/>
          <a:p>
            <a:pPr algn="just" eaLnBrk="1" hangingPunct="1">
              <a:lnSpc>
                <a:spcPct val="90000"/>
              </a:lnSpc>
            </a:pPr>
            <a:r>
              <a:rPr lang="en-US" altLang="zh-CN" sz="2400" b="1" dirty="0"/>
              <a:t>What do Professional Ethics Provide?</a:t>
            </a:r>
          </a:p>
          <a:p>
            <a:pPr lvl="1" algn="just" eaLnBrk="1" hangingPunct="1">
              <a:lnSpc>
                <a:spcPct val="90000"/>
              </a:lnSpc>
            </a:pPr>
            <a:r>
              <a:rPr lang="en-US" sz="2000" dirty="0"/>
              <a:t>Adds a level of professionalism</a:t>
            </a:r>
          </a:p>
          <a:p>
            <a:pPr lvl="1" algn="just" eaLnBrk="1" hangingPunct="1">
              <a:lnSpc>
                <a:spcPct val="90000"/>
              </a:lnSpc>
            </a:pPr>
            <a:r>
              <a:rPr lang="en-US" sz="2000" dirty="0"/>
              <a:t>Defines and promotes a standard when dealing with clients and employers</a:t>
            </a:r>
          </a:p>
          <a:p>
            <a:pPr lvl="1" algn="just" eaLnBrk="1" hangingPunct="1">
              <a:lnSpc>
                <a:spcPct val="90000"/>
              </a:lnSpc>
            </a:pPr>
            <a:r>
              <a:rPr lang="en-US" sz="2000" dirty="0"/>
              <a:t>Protects the profession as a group</a:t>
            </a:r>
          </a:p>
          <a:p>
            <a:pPr lvl="1" algn="just" eaLnBrk="1" hangingPunct="1">
              <a:lnSpc>
                <a:spcPct val="90000"/>
              </a:lnSpc>
            </a:pPr>
            <a:r>
              <a:rPr lang="en-US" sz="2000" dirty="0"/>
              <a:t>Classifies the rights of members, clients, and employers</a:t>
            </a:r>
          </a:p>
          <a:p>
            <a:pPr lvl="1" algn="just" eaLnBrk="1" hangingPunct="1">
              <a:lnSpc>
                <a:spcPct val="90000"/>
              </a:lnSpc>
            </a:pPr>
            <a:r>
              <a:rPr lang="en-US" sz="2000" dirty="0"/>
              <a:t>Provides a guideline in questionable areas</a:t>
            </a:r>
          </a:p>
          <a:p>
            <a:pPr algn="just" eaLnBrk="1" hangingPunct="1">
              <a:lnSpc>
                <a:spcPct val="90000"/>
              </a:lnSpc>
            </a:pPr>
            <a:r>
              <a:rPr lang="en-US" sz="2400" b="1" dirty="0"/>
              <a:t>Problems with Professional Ethics:</a:t>
            </a:r>
          </a:p>
          <a:p>
            <a:pPr lvl="1" algn="just" eaLnBrk="1" hangingPunct="1">
              <a:lnSpc>
                <a:spcPct val="90000"/>
              </a:lnSpc>
            </a:pPr>
            <a:r>
              <a:rPr lang="en-US" sz="2000" dirty="0"/>
              <a:t>Can not cover all aspects</a:t>
            </a:r>
          </a:p>
          <a:p>
            <a:pPr lvl="1" algn="just" eaLnBrk="1" hangingPunct="1">
              <a:lnSpc>
                <a:spcPct val="90000"/>
              </a:lnSpc>
            </a:pPr>
            <a:r>
              <a:rPr lang="en-US" sz="2000" dirty="0"/>
              <a:t>Who determines violations?</a:t>
            </a:r>
          </a:p>
          <a:p>
            <a:pPr lvl="1" algn="just" eaLnBrk="1" hangingPunct="1">
              <a:lnSpc>
                <a:spcPct val="90000"/>
              </a:lnSpc>
            </a:pPr>
            <a:r>
              <a:rPr lang="en-US" sz="2000" dirty="0"/>
              <a:t>How are the rules interpreted?</a:t>
            </a:r>
          </a:p>
          <a:p>
            <a:pPr lvl="1" algn="just" eaLnBrk="1" hangingPunct="1">
              <a:lnSpc>
                <a:spcPct val="90000"/>
              </a:lnSpc>
            </a:pPr>
            <a:r>
              <a:rPr lang="en-US" sz="2000" dirty="0"/>
              <a:t>What penalties exist for violations?</a:t>
            </a:r>
          </a:p>
        </p:txBody>
      </p:sp>
      <p:sp>
        <p:nvSpPr>
          <p:cNvPr id="8" name="Rectangle 2"/>
          <p:cNvSpPr txBox="1">
            <a:spLocks noChangeArrowheads="1"/>
          </p:cNvSpPr>
          <p:nvPr/>
        </p:nvSpPr>
        <p:spPr>
          <a:xfrm>
            <a:off x="5334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blinds(horizontal)">
                                      <p:cBhvr>
                                        <p:cTn id="7" dur="500"/>
                                        <p:tgtEl>
                                          <p:spTgt spid="181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1251">
                                            <p:txEl>
                                              <p:pRg st="1" end="1"/>
                                            </p:txEl>
                                          </p:spTgt>
                                        </p:tgtEl>
                                        <p:attrNameLst>
                                          <p:attrName>style.visibility</p:attrName>
                                        </p:attrNameLst>
                                      </p:cBhvr>
                                      <p:to>
                                        <p:strVal val="visible"/>
                                      </p:to>
                                    </p:set>
                                    <p:animEffect transition="in" filter="blinds(horizontal)">
                                      <p:cBhvr>
                                        <p:cTn id="12" dur="500"/>
                                        <p:tgtEl>
                                          <p:spTgt spid="181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1251">
                                            <p:txEl>
                                              <p:pRg st="2" end="2"/>
                                            </p:txEl>
                                          </p:spTgt>
                                        </p:tgtEl>
                                        <p:attrNameLst>
                                          <p:attrName>style.visibility</p:attrName>
                                        </p:attrNameLst>
                                      </p:cBhvr>
                                      <p:to>
                                        <p:strVal val="visible"/>
                                      </p:to>
                                    </p:set>
                                    <p:animEffect transition="in" filter="blinds(horizontal)">
                                      <p:cBhvr>
                                        <p:cTn id="17" dur="500"/>
                                        <p:tgtEl>
                                          <p:spTgt spid="1812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1251">
                                            <p:txEl>
                                              <p:pRg st="3" end="3"/>
                                            </p:txEl>
                                          </p:spTgt>
                                        </p:tgtEl>
                                        <p:attrNameLst>
                                          <p:attrName>style.visibility</p:attrName>
                                        </p:attrNameLst>
                                      </p:cBhvr>
                                      <p:to>
                                        <p:strVal val="visible"/>
                                      </p:to>
                                    </p:set>
                                    <p:animEffect transition="in" filter="blinds(horizontal)">
                                      <p:cBhvr>
                                        <p:cTn id="22" dur="500"/>
                                        <p:tgtEl>
                                          <p:spTgt spid="1812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1251">
                                            <p:txEl>
                                              <p:pRg st="4" end="4"/>
                                            </p:txEl>
                                          </p:spTgt>
                                        </p:tgtEl>
                                        <p:attrNameLst>
                                          <p:attrName>style.visibility</p:attrName>
                                        </p:attrNameLst>
                                      </p:cBhvr>
                                      <p:to>
                                        <p:strVal val="visible"/>
                                      </p:to>
                                    </p:set>
                                    <p:animEffect transition="in" filter="blinds(horizontal)">
                                      <p:cBhvr>
                                        <p:cTn id="27" dur="500"/>
                                        <p:tgtEl>
                                          <p:spTgt spid="1812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1251">
                                            <p:txEl>
                                              <p:pRg st="5" end="5"/>
                                            </p:txEl>
                                          </p:spTgt>
                                        </p:tgtEl>
                                        <p:attrNameLst>
                                          <p:attrName>style.visibility</p:attrName>
                                        </p:attrNameLst>
                                      </p:cBhvr>
                                      <p:to>
                                        <p:strVal val="visible"/>
                                      </p:to>
                                    </p:set>
                                    <p:animEffect transition="in" filter="blinds(horizontal)">
                                      <p:cBhvr>
                                        <p:cTn id="32" dur="500"/>
                                        <p:tgtEl>
                                          <p:spTgt spid="1812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1251">
                                            <p:txEl>
                                              <p:pRg st="6" end="6"/>
                                            </p:txEl>
                                          </p:spTgt>
                                        </p:tgtEl>
                                        <p:attrNameLst>
                                          <p:attrName>style.visibility</p:attrName>
                                        </p:attrNameLst>
                                      </p:cBhvr>
                                      <p:to>
                                        <p:strVal val="visible"/>
                                      </p:to>
                                    </p:set>
                                    <p:animEffect transition="in" filter="blinds(horizontal)">
                                      <p:cBhvr>
                                        <p:cTn id="37" dur="500"/>
                                        <p:tgtEl>
                                          <p:spTgt spid="18125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81251">
                                            <p:txEl>
                                              <p:pRg st="7" end="7"/>
                                            </p:txEl>
                                          </p:spTgt>
                                        </p:tgtEl>
                                        <p:attrNameLst>
                                          <p:attrName>style.visibility</p:attrName>
                                        </p:attrNameLst>
                                      </p:cBhvr>
                                      <p:to>
                                        <p:strVal val="visible"/>
                                      </p:to>
                                    </p:set>
                                    <p:animEffect transition="in" filter="blinds(horizontal)">
                                      <p:cBhvr>
                                        <p:cTn id="42" dur="500"/>
                                        <p:tgtEl>
                                          <p:spTgt spid="18125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1251">
                                            <p:txEl>
                                              <p:pRg st="8" end="8"/>
                                            </p:txEl>
                                          </p:spTgt>
                                        </p:tgtEl>
                                        <p:attrNameLst>
                                          <p:attrName>style.visibility</p:attrName>
                                        </p:attrNameLst>
                                      </p:cBhvr>
                                      <p:to>
                                        <p:strVal val="visible"/>
                                      </p:to>
                                    </p:set>
                                    <p:animEffect transition="in" filter="blinds(horizontal)">
                                      <p:cBhvr>
                                        <p:cTn id="47" dur="500"/>
                                        <p:tgtEl>
                                          <p:spTgt spid="18125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81251">
                                            <p:txEl>
                                              <p:pRg st="9" end="9"/>
                                            </p:txEl>
                                          </p:spTgt>
                                        </p:tgtEl>
                                        <p:attrNameLst>
                                          <p:attrName>style.visibility</p:attrName>
                                        </p:attrNameLst>
                                      </p:cBhvr>
                                      <p:to>
                                        <p:strVal val="visible"/>
                                      </p:to>
                                    </p:set>
                                    <p:animEffect transition="in" filter="blinds(horizontal)">
                                      <p:cBhvr>
                                        <p:cTn id="52" dur="500"/>
                                        <p:tgtEl>
                                          <p:spTgt spid="18125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81251">
                                            <p:txEl>
                                              <p:pRg st="10" end="10"/>
                                            </p:txEl>
                                          </p:spTgt>
                                        </p:tgtEl>
                                        <p:attrNameLst>
                                          <p:attrName>style.visibility</p:attrName>
                                        </p:attrNameLst>
                                      </p:cBhvr>
                                      <p:to>
                                        <p:strVal val="visible"/>
                                      </p:to>
                                    </p:set>
                                    <p:animEffect transition="in" filter="blinds(horizontal)">
                                      <p:cBhvr>
                                        <p:cTn id="57" dur="500"/>
                                        <p:tgtEl>
                                          <p:spTgt spid="1812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solidFill>
                  <a:schemeClr val="accent1">
                    <a:satMod val="150000"/>
                  </a:schemeClr>
                </a:solidFill>
              </a:rPr>
              <a:t>Professional Ethics</a:t>
            </a:r>
            <a:endParaRPr lang="en-US" dirty="0"/>
          </a:p>
        </p:txBody>
      </p:sp>
      <p:sp>
        <p:nvSpPr>
          <p:cNvPr id="5" name="Footer Placeholder 4"/>
          <p:cNvSpPr>
            <a:spLocks noGrp="1"/>
          </p:cNvSpPr>
          <p:nvPr>
            <p:ph type="ftr" sz="quarter" idx="11"/>
          </p:nvPr>
        </p:nvSpPr>
        <p:spPr/>
        <p:txBody>
          <a:bodyPr/>
          <a:lstStyle/>
          <a:p>
            <a:pPr>
              <a:defRPr/>
            </a:pPr>
            <a:r>
              <a:rPr lang="en-US"/>
              <a:t>PI-Fall 2020 (NUCES, CFD Campus)</a:t>
            </a:r>
          </a:p>
        </p:txBody>
      </p:sp>
      <p:sp>
        <p:nvSpPr>
          <p:cNvPr id="192515" name="Rectangle 3"/>
          <p:cNvSpPr>
            <a:spLocks noGrp="1" noChangeArrowheads="1"/>
          </p:cNvSpPr>
          <p:nvPr>
            <p:ph idx="4294967295"/>
          </p:nvPr>
        </p:nvSpPr>
        <p:spPr>
          <a:xfrm>
            <a:off x="804556" y="1417638"/>
            <a:ext cx="7200900" cy="3959225"/>
          </a:xfrm>
        </p:spPr>
        <p:txBody>
          <a:bodyPr>
            <a:normAutofit lnSpcReduction="10000"/>
          </a:bodyPr>
          <a:lstStyle/>
          <a:p>
            <a:pPr algn="just" eaLnBrk="1" hangingPunct="1"/>
            <a:r>
              <a:rPr lang="en-US" altLang="zh-CN" sz="2400" b="1" dirty="0"/>
              <a:t>Professional Ethics must take into account:</a:t>
            </a:r>
          </a:p>
          <a:p>
            <a:pPr lvl="1" eaLnBrk="1" hangingPunct="1"/>
            <a:r>
              <a:rPr lang="en-US" altLang="zh-CN" sz="2000" dirty="0"/>
              <a:t>Relations between professionals and clients</a:t>
            </a:r>
          </a:p>
          <a:p>
            <a:pPr lvl="1" eaLnBrk="1" hangingPunct="1"/>
            <a:r>
              <a:rPr lang="en-US" altLang="zh-CN" sz="2000" dirty="0"/>
              <a:t>Relation between profession and society</a:t>
            </a:r>
          </a:p>
          <a:p>
            <a:pPr lvl="1" eaLnBrk="1" hangingPunct="1"/>
            <a:r>
              <a:rPr lang="en-US" altLang="zh-CN" sz="2000" dirty="0"/>
              <a:t>Relations among professionals</a:t>
            </a:r>
          </a:p>
          <a:p>
            <a:pPr lvl="1" eaLnBrk="1" hangingPunct="1"/>
            <a:r>
              <a:rPr lang="en-US" altLang="zh-CN" sz="2000" dirty="0"/>
              <a:t>Relations between employee and employer</a:t>
            </a:r>
          </a:p>
          <a:p>
            <a:pPr lvl="1" eaLnBrk="1" hangingPunct="1"/>
            <a:r>
              <a:rPr lang="en-US" altLang="zh-CN" sz="2000" dirty="0"/>
              <a:t>Specialized technical details of the profession</a:t>
            </a:r>
          </a:p>
          <a:p>
            <a:pPr eaLnBrk="1" hangingPunct="1"/>
            <a:r>
              <a:rPr lang="en-US" altLang="zh-CN" sz="2400" b="1" dirty="0"/>
              <a:t>A computing professional must understand:</a:t>
            </a:r>
          </a:p>
          <a:p>
            <a:pPr lvl="1" eaLnBrk="1" hangingPunct="1"/>
            <a:r>
              <a:rPr lang="en-US" altLang="zh-CN" sz="2000" dirty="0"/>
              <a:t>Cultural, social, legal, and ethical issues in computing</a:t>
            </a:r>
          </a:p>
          <a:p>
            <a:pPr lvl="1" eaLnBrk="1" hangingPunct="1"/>
            <a:r>
              <a:rPr lang="en-US" altLang="zh-CN" sz="2000" dirty="0"/>
              <a:t>Responsibility and possible consequences of failure </a:t>
            </a:r>
            <a:endParaRPr lang="en-US" sz="2000" dirty="0"/>
          </a:p>
        </p:txBody>
      </p:sp>
      <p:sp>
        <p:nvSpPr>
          <p:cNvPr id="8" name="Rectangle 2"/>
          <p:cNvSpPr txBox="1">
            <a:spLocks noChangeArrowheads="1"/>
          </p:cNvSpPr>
          <p:nvPr/>
        </p:nvSpPr>
        <p:spPr>
          <a:xfrm>
            <a:off x="5334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blinds(horizontal)">
                                      <p:cBhvr>
                                        <p:cTn id="7" dur="500"/>
                                        <p:tgtEl>
                                          <p:spTgt spid="192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2515">
                                            <p:txEl>
                                              <p:pRg st="1" end="1"/>
                                            </p:txEl>
                                          </p:spTgt>
                                        </p:tgtEl>
                                        <p:attrNameLst>
                                          <p:attrName>style.visibility</p:attrName>
                                        </p:attrNameLst>
                                      </p:cBhvr>
                                      <p:to>
                                        <p:strVal val="visible"/>
                                      </p:to>
                                    </p:set>
                                    <p:animEffect transition="in" filter="blinds(horizontal)">
                                      <p:cBhvr>
                                        <p:cTn id="12" dur="500"/>
                                        <p:tgtEl>
                                          <p:spTgt spid="192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2515">
                                            <p:txEl>
                                              <p:pRg st="2" end="2"/>
                                            </p:txEl>
                                          </p:spTgt>
                                        </p:tgtEl>
                                        <p:attrNameLst>
                                          <p:attrName>style.visibility</p:attrName>
                                        </p:attrNameLst>
                                      </p:cBhvr>
                                      <p:to>
                                        <p:strVal val="visible"/>
                                      </p:to>
                                    </p:set>
                                    <p:animEffect transition="in" filter="blinds(horizontal)">
                                      <p:cBhvr>
                                        <p:cTn id="17" dur="500"/>
                                        <p:tgtEl>
                                          <p:spTgt spid="1925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2515">
                                            <p:txEl>
                                              <p:pRg st="3" end="3"/>
                                            </p:txEl>
                                          </p:spTgt>
                                        </p:tgtEl>
                                        <p:attrNameLst>
                                          <p:attrName>style.visibility</p:attrName>
                                        </p:attrNameLst>
                                      </p:cBhvr>
                                      <p:to>
                                        <p:strVal val="visible"/>
                                      </p:to>
                                    </p:set>
                                    <p:animEffect transition="in" filter="blinds(horizontal)">
                                      <p:cBhvr>
                                        <p:cTn id="22" dur="500"/>
                                        <p:tgtEl>
                                          <p:spTgt spid="1925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2515">
                                            <p:txEl>
                                              <p:pRg st="4" end="4"/>
                                            </p:txEl>
                                          </p:spTgt>
                                        </p:tgtEl>
                                        <p:attrNameLst>
                                          <p:attrName>style.visibility</p:attrName>
                                        </p:attrNameLst>
                                      </p:cBhvr>
                                      <p:to>
                                        <p:strVal val="visible"/>
                                      </p:to>
                                    </p:set>
                                    <p:animEffect transition="in" filter="blinds(horizontal)">
                                      <p:cBhvr>
                                        <p:cTn id="27" dur="500"/>
                                        <p:tgtEl>
                                          <p:spTgt spid="1925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2515">
                                            <p:txEl>
                                              <p:pRg st="5" end="5"/>
                                            </p:txEl>
                                          </p:spTgt>
                                        </p:tgtEl>
                                        <p:attrNameLst>
                                          <p:attrName>style.visibility</p:attrName>
                                        </p:attrNameLst>
                                      </p:cBhvr>
                                      <p:to>
                                        <p:strVal val="visible"/>
                                      </p:to>
                                    </p:set>
                                    <p:animEffect transition="in" filter="blinds(horizontal)">
                                      <p:cBhvr>
                                        <p:cTn id="32" dur="500"/>
                                        <p:tgtEl>
                                          <p:spTgt spid="1925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2515">
                                            <p:txEl>
                                              <p:pRg st="6" end="6"/>
                                            </p:txEl>
                                          </p:spTgt>
                                        </p:tgtEl>
                                        <p:attrNameLst>
                                          <p:attrName>style.visibility</p:attrName>
                                        </p:attrNameLst>
                                      </p:cBhvr>
                                      <p:to>
                                        <p:strVal val="visible"/>
                                      </p:to>
                                    </p:set>
                                    <p:animEffect transition="in" filter="blinds(horizontal)">
                                      <p:cBhvr>
                                        <p:cTn id="37" dur="500"/>
                                        <p:tgtEl>
                                          <p:spTgt spid="1925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2515">
                                            <p:txEl>
                                              <p:pRg st="7" end="7"/>
                                            </p:txEl>
                                          </p:spTgt>
                                        </p:tgtEl>
                                        <p:attrNameLst>
                                          <p:attrName>style.visibility</p:attrName>
                                        </p:attrNameLst>
                                      </p:cBhvr>
                                      <p:to>
                                        <p:strVal val="visible"/>
                                      </p:to>
                                    </p:set>
                                    <p:animEffect transition="in" filter="blinds(horizontal)">
                                      <p:cBhvr>
                                        <p:cTn id="42" dur="500"/>
                                        <p:tgtEl>
                                          <p:spTgt spid="1925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92515">
                                            <p:txEl>
                                              <p:pRg st="8" end="8"/>
                                            </p:txEl>
                                          </p:spTgt>
                                        </p:tgtEl>
                                        <p:attrNameLst>
                                          <p:attrName>style.visibility</p:attrName>
                                        </p:attrNameLst>
                                      </p:cBhvr>
                                      <p:to>
                                        <p:strVal val="visible"/>
                                      </p:to>
                                    </p:set>
                                    <p:animEffect transition="in" filter="blinds(horizontal)">
                                      <p:cBhvr>
                                        <p:cTn id="47" dur="500"/>
                                        <p:tgtEl>
                                          <p:spTgt spid="1925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09600" y="274638"/>
            <a:ext cx="7772400" cy="639762"/>
          </a:xfrm>
        </p:spPr>
        <p:txBody>
          <a:bodyPr>
            <a:normAutofit/>
          </a:bodyPr>
          <a:lstStyle/>
          <a:p>
            <a:pPr lvl="0"/>
            <a:r>
              <a:rPr lang="en-US" dirty="0">
                <a:solidFill>
                  <a:schemeClr val="accent1">
                    <a:satMod val="150000"/>
                  </a:schemeClr>
                </a:solidFill>
              </a:rPr>
              <a:t>11   Professional Ethics</a:t>
            </a:r>
            <a:endParaRPr lang="en-US" dirty="0"/>
          </a:p>
        </p:txBody>
      </p:sp>
      <p:sp>
        <p:nvSpPr>
          <p:cNvPr id="5" name="Footer Placeholder 4"/>
          <p:cNvSpPr>
            <a:spLocks noGrp="1"/>
          </p:cNvSpPr>
          <p:nvPr>
            <p:ph type="ftr" sz="quarter" idx="11"/>
          </p:nvPr>
        </p:nvSpPr>
        <p:spPr/>
        <p:txBody>
          <a:bodyPr/>
          <a:lstStyle/>
          <a:p>
            <a:pPr>
              <a:defRPr/>
            </a:pPr>
            <a:r>
              <a:rPr lang="en-US"/>
              <a:t>PI-Fall 2020 (NUCES, CFD Campus)</a:t>
            </a:r>
            <a:endParaRPr lang="en-US" dirty="0"/>
          </a:p>
        </p:txBody>
      </p:sp>
      <p:sp>
        <p:nvSpPr>
          <p:cNvPr id="190467" name="Rectangle 3"/>
          <p:cNvSpPr>
            <a:spLocks noGrp="1" noChangeArrowheads="1"/>
          </p:cNvSpPr>
          <p:nvPr>
            <p:ph idx="4294967295"/>
          </p:nvPr>
        </p:nvSpPr>
        <p:spPr>
          <a:xfrm>
            <a:off x="731440" y="1193354"/>
            <a:ext cx="7681119" cy="4471292"/>
          </a:xfrm>
        </p:spPr>
        <p:txBody>
          <a:bodyPr>
            <a:normAutofit/>
          </a:bodyPr>
          <a:lstStyle/>
          <a:p>
            <a:pPr marL="274320" indent="-274320" algn="just" eaLnBrk="1" fontAlgn="auto" hangingPunct="1">
              <a:lnSpc>
                <a:spcPct val="80000"/>
              </a:lnSpc>
              <a:spcAft>
                <a:spcPts val="0"/>
              </a:spcAft>
              <a:buClr>
                <a:schemeClr val="accent3"/>
              </a:buClr>
              <a:buFont typeface="Wingdings 2"/>
              <a:buChar char=""/>
              <a:defRPr/>
            </a:pPr>
            <a:r>
              <a:rPr lang="en-US" altLang="zh-CN" sz="2400" b="1" dirty="0"/>
              <a:t>Why Special Need for Ethical Conduct in Professions?</a:t>
            </a:r>
          </a:p>
          <a:p>
            <a:pPr marL="640080" lvl="1" indent="-246888" algn="just" eaLnBrk="1" fontAlgn="auto" hangingPunct="1">
              <a:lnSpc>
                <a:spcPct val="80000"/>
              </a:lnSpc>
              <a:spcAft>
                <a:spcPts val="0"/>
              </a:spcAft>
              <a:buFont typeface="Wingdings 2"/>
              <a:buChar char=""/>
              <a:defRPr/>
            </a:pPr>
            <a:r>
              <a:rPr lang="en-US" sz="2000" dirty="0"/>
              <a:t>Society has attached a special meaning to the term professional</a:t>
            </a:r>
            <a:r>
              <a:rPr lang="en-US" sz="2000" dirty="0">
                <a:effectLst>
                  <a:outerShdw blurRad="38100" dist="38100" dir="2700000" algn="tl">
                    <a:srgbClr val="C0C0C0"/>
                  </a:outerShdw>
                </a:effectLst>
              </a:rPr>
              <a:t>.</a:t>
            </a:r>
            <a:endParaRPr lang="en-US" sz="2000" dirty="0"/>
          </a:p>
          <a:p>
            <a:pPr marL="640080" lvl="1" indent="-246888" algn="just" eaLnBrk="1" fontAlgn="auto" hangingPunct="1">
              <a:lnSpc>
                <a:spcPct val="80000"/>
              </a:lnSpc>
              <a:spcAft>
                <a:spcPts val="0"/>
              </a:spcAft>
              <a:buFont typeface="Wingdings 2"/>
              <a:buChar char=""/>
              <a:defRPr/>
            </a:pPr>
            <a:r>
              <a:rPr lang="en-US" sz="2000" dirty="0"/>
              <a:t>A professional is expected to conduct himself or herself at a higher level than most other members of society.</a:t>
            </a:r>
          </a:p>
          <a:p>
            <a:pPr marL="640080" lvl="1" indent="-246888" algn="just" eaLnBrk="1" fontAlgn="auto" hangingPunct="1">
              <a:lnSpc>
                <a:spcPct val="80000"/>
              </a:lnSpc>
              <a:spcAft>
                <a:spcPts val="0"/>
              </a:spcAft>
              <a:buFont typeface="Wingdings 2"/>
              <a:buChar char=""/>
              <a:defRPr/>
            </a:pPr>
            <a:r>
              <a:rPr lang="en-US" sz="2000" dirty="0"/>
              <a:t>Organizations have to bear the responsibility of actions of professionals; thus organizations must be concerned about professional ethics.</a:t>
            </a:r>
          </a:p>
          <a:p>
            <a:pPr marL="274320" indent="-274320" algn="just" eaLnBrk="1" fontAlgn="auto" hangingPunct="1">
              <a:lnSpc>
                <a:spcPct val="80000"/>
              </a:lnSpc>
              <a:spcAft>
                <a:spcPts val="0"/>
              </a:spcAft>
              <a:buClr>
                <a:schemeClr val="accent3"/>
              </a:buClr>
              <a:buFont typeface="Wingdings 2"/>
              <a:buChar char=""/>
              <a:defRPr/>
            </a:pPr>
            <a:r>
              <a:rPr lang="en-US" sz="2400" b="1" dirty="0"/>
              <a:t>Principles vs. Code of Conduct:</a:t>
            </a:r>
          </a:p>
          <a:p>
            <a:pPr marL="640080" lvl="1" indent="-246888" algn="just" eaLnBrk="1" fontAlgn="auto" hangingPunct="1">
              <a:lnSpc>
                <a:spcPct val="80000"/>
              </a:lnSpc>
              <a:spcAft>
                <a:spcPts val="0"/>
              </a:spcAft>
              <a:buFont typeface="Wingdings 2"/>
              <a:buChar char=""/>
              <a:defRPr/>
            </a:pPr>
            <a:r>
              <a:rPr lang="en-US" sz="2000" b="1" dirty="0"/>
              <a:t>Principles:</a:t>
            </a:r>
            <a:r>
              <a:rPr lang="en-US" sz="2000" dirty="0"/>
              <a:t> Ideal standards of ethical conduct in philosophical terms. They are not enforceable.</a:t>
            </a:r>
          </a:p>
          <a:p>
            <a:pPr marL="640080" lvl="1" indent="-246888" algn="just" eaLnBrk="1" fontAlgn="auto" hangingPunct="1">
              <a:lnSpc>
                <a:spcPct val="80000"/>
              </a:lnSpc>
              <a:spcAft>
                <a:spcPts val="0"/>
              </a:spcAft>
              <a:buFont typeface="Wingdings 2"/>
              <a:buChar char=""/>
              <a:defRPr/>
            </a:pPr>
            <a:r>
              <a:rPr lang="en-US" sz="2000" b="1" dirty="0"/>
              <a:t>Code of Conduct:</a:t>
            </a:r>
            <a:r>
              <a:rPr lang="en-US" sz="2000" dirty="0"/>
              <a:t> Minimum standards of ethical conduct stated as specific rules. They are enforceable.</a:t>
            </a:r>
          </a:p>
        </p:txBody>
      </p:sp>
      <p:sp>
        <p:nvSpPr>
          <p:cNvPr id="8" name="Rectangle 2"/>
          <p:cNvSpPr txBox="1">
            <a:spLocks noChangeArrowheads="1"/>
          </p:cNvSpPr>
          <p:nvPr/>
        </p:nvSpPr>
        <p:spPr>
          <a:xfrm>
            <a:off x="5334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blinds(horizontal)">
                                      <p:cBhvr>
                                        <p:cTn id="7" dur="500"/>
                                        <p:tgtEl>
                                          <p:spTgt spid="190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0467">
                                            <p:txEl>
                                              <p:pRg st="1" end="1"/>
                                            </p:txEl>
                                          </p:spTgt>
                                        </p:tgtEl>
                                        <p:attrNameLst>
                                          <p:attrName>style.visibility</p:attrName>
                                        </p:attrNameLst>
                                      </p:cBhvr>
                                      <p:to>
                                        <p:strVal val="visible"/>
                                      </p:to>
                                    </p:set>
                                    <p:animEffect transition="in" filter="blinds(horizontal)">
                                      <p:cBhvr>
                                        <p:cTn id="12" dur="500"/>
                                        <p:tgtEl>
                                          <p:spTgt spid="190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0467">
                                            <p:txEl>
                                              <p:pRg st="2" end="2"/>
                                            </p:txEl>
                                          </p:spTgt>
                                        </p:tgtEl>
                                        <p:attrNameLst>
                                          <p:attrName>style.visibility</p:attrName>
                                        </p:attrNameLst>
                                      </p:cBhvr>
                                      <p:to>
                                        <p:strVal val="visible"/>
                                      </p:to>
                                    </p:set>
                                    <p:animEffect transition="in" filter="blinds(horizontal)">
                                      <p:cBhvr>
                                        <p:cTn id="17" dur="500"/>
                                        <p:tgtEl>
                                          <p:spTgt spid="1904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0467">
                                            <p:txEl>
                                              <p:pRg st="3" end="3"/>
                                            </p:txEl>
                                          </p:spTgt>
                                        </p:tgtEl>
                                        <p:attrNameLst>
                                          <p:attrName>style.visibility</p:attrName>
                                        </p:attrNameLst>
                                      </p:cBhvr>
                                      <p:to>
                                        <p:strVal val="visible"/>
                                      </p:to>
                                    </p:set>
                                    <p:animEffect transition="in" filter="blinds(horizontal)">
                                      <p:cBhvr>
                                        <p:cTn id="22" dur="500"/>
                                        <p:tgtEl>
                                          <p:spTgt spid="1904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0467">
                                            <p:txEl>
                                              <p:pRg st="4" end="4"/>
                                            </p:txEl>
                                          </p:spTgt>
                                        </p:tgtEl>
                                        <p:attrNameLst>
                                          <p:attrName>style.visibility</p:attrName>
                                        </p:attrNameLst>
                                      </p:cBhvr>
                                      <p:to>
                                        <p:strVal val="visible"/>
                                      </p:to>
                                    </p:set>
                                    <p:animEffect transition="in" filter="blinds(horizontal)">
                                      <p:cBhvr>
                                        <p:cTn id="27" dur="500"/>
                                        <p:tgtEl>
                                          <p:spTgt spid="1904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0467">
                                            <p:txEl>
                                              <p:pRg st="5" end="5"/>
                                            </p:txEl>
                                          </p:spTgt>
                                        </p:tgtEl>
                                        <p:attrNameLst>
                                          <p:attrName>style.visibility</p:attrName>
                                        </p:attrNameLst>
                                      </p:cBhvr>
                                      <p:to>
                                        <p:strVal val="visible"/>
                                      </p:to>
                                    </p:set>
                                    <p:animEffect transition="in" filter="blinds(horizontal)">
                                      <p:cBhvr>
                                        <p:cTn id="32" dur="500"/>
                                        <p:tgtEl>
                                          <p:spTgt spid="1904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0467">
                                            <p:txEl>
                                              <p:pRg st="6" end="6"/>
                                            </p:txEl>
                                          </p:spTgt>
                                        </p:tgtEl>
                                        <p:attrNameLst>
                                          <p:attrName>style.visibility</p:attrName>
                                        </p:attrNameLst>
                                      </p:cBhvr>
                                      <p:to>
                                        <p:strVal val="visible"/>
                                      </p:to>
                                    </p:set>
                                    <p:animEffect transition="in" filter="blinds(horizontal)">
                                      <p:cBhvr>
                                        <p:cTn id="37" dur="500"/>
                                        <p:tgtEl>
                                          <p:spTgt spid="1904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solidFill>
                  <a:schemeClr val="accent1">
                    <a:satMod val="150000"/>
                  </a:schemeClr>
                </a:solidFill>
              </a:rPr>
              <a:t>Professional Ethics</a:t>
            </a:r>
            <a:endParaRPr lang="en-US" dirty="0"/>
          </a:p>
        </p:txBody>
      </p:sp>
      <p:sp>
        <p:nvSpPr>
          <p:cNvPr id="5" name="Footer Placeholder 4"/>
          <p:cNvSpPr>
            <a:spLocks noGrp="1"/>
          </p:cNvSpPr>
          <p:nvPr>
            <p:ph type="ftr" sz="quarter" idx="11"/>
          </p:nvPr>
        </p:nvSpPr>
        <p:spPr/>
        <p:txBody>
          <a:bodyPr/>
          <a:lstStyle/>
          <a:p>
            <a:pPr>
              <a:defRPr/>
            </a:pPr>
            <a:r>
              <a:rPr lang="en-US"/>
              <a:t>PI-Fall 2020 (NUCES, CFD Campus)</a:t>
            </a:r>
          </a:p>
        </p:txBody>
      </p:sp>
      <p:sp>
        <p:nvSpPr>
          <p:cNvPr id="147459" name="Rectangle 3"/>
          <p:cNvSpPr>
            <a:spLocks noGrp="1" noChangeArrowheads="1"/>
          </p:cNvSpPr>
          <p:nvPr>
            <p:ph idx="4294967295"/>
          </p:nvPr>
        </p:nvSpPr>
        <p:spPr>
          <a:xfrm>
            <a:off x="685800" y="1566382"/>
            <a:ext cx="7772400" cy="4419600"/>
          </a:xfrm>
        </p:spPr>
        <p:txBody>
          <a:bodyPr>
            <a:normAutofit fontScale="92500" lnSpcReduction="10000"/>
          </a:bodyPr>
          <a:lstStyle/>
          <a:p>
            <a:pPr algn="just" eaLnBrk="1" hangingPunct="1">
              <a:lnSpc>
                <a:spcPct val="80000"/>
              </a:lnSpc>
            </a:pPr>
            <a:r>
              <a:rPr lang="en-US" sz="2400" b="1" dirty="0"/>
              <a:t>Computer Ethics:</a:t>
            </a:r>
          </a:p>
          <a:p>
            <a:pPr lvl="1" algn="just" eaLnBrk="1" hangingPunct="1">
              <a:lnSpc>
                <a:spcPct val="80000"/>
              </a:lnSpc>
            </a:pPr>
            <a:r>
              <a:rPr lang="en-US" sz="2000" dirty="0">
                <a:solidFill>
                  <a:srgbClr val="0070C0"/>
                </a:solidFill>
              </a:rPr>
              <a:t>A branch of practical philosophy which deals with how computing professionals should make decisions regarding professional and social conduct.</a:t>
            </a:r>
          </a:p>
          <a:p>
            <a:pPr lvl="1" algn="just" eaLnBrk="1" hangingPunct="1">
              <a:lnSpc>
                <a:spcPct val="80000"/>
              </a:lnSpc>
            </a:pPr>
            <a:r>
              <a:rPr lang="en-US" sz="2000" dirty="0"/>
              <a:t>Analysis of the natural and social impact of computer technology and the corresponding formulation and justification of policies for the ethical use of such technology. [James H. Moore]</a:t>
            </a:r>
          </a:p>
          <a:p>
            <a:pPr lvl="1" algn="just" eaLnBrk="1" hangingPunct="1">
              <a:lnSpc>
                <a:spcPct val="80000"/>
              </a:lnSpc>
            </a:pPr>
            <a:r>
              <a:rPr lang="en-US" sz="2000" dirty="0"/>
              <a:t>Ethical Problems arise because of Conflicting Interests</a:t>
            </a:r>
          </a:p>
          <a:p>
            <a:pPr lvl="2" algn="just" eaLnBrk="1" hangingPunct="1">
              <a:lnSpc>
                <a:spcPct val="80000"/>
              </a:lnSpc>
            </a:pPr>
            <a:r>
              <a:rPr lang="en-US" sz="1800" dirty="0"/>
              <a:t>Music Downloader vs. Music Rights Owner</a:t>
            </a:r>
          </a:p>
          <a:p>
            <a:pPr lvl="2" algn="just" eaLnBrk="1" hangingPunct="1">
              <a:lnSpc>
                <a:spcPct val="80000"/>
              </a:lnSpc>
            </a:pPr>
            <a:r>
              <a:rPr lang="en-US" sz="1800" dirty="0"/>
              <a:t>Spammers vs. Email Users</a:t>
            </a:r>
          </a:p>
          <a:p>
            <a:pPr lvl="1" algn="just" eaLnBrk="1" hangingPunct="1">
              <a:lnSpc>
                <a:spcPct val="80000"/>
              </a:lnSpc>
            </a:pPr>
            <a:r>
              <a:rPr lang="en-US" sz="2000" dirty="0">
                <a:solidFill>
                  <a:srgbClr val="7030A0"/>
                </a:solidFill>
              </a:rPr>
              <a:t>As Computer Crimes and our Reliance and Dependence on Computers and ICT increases, </a:t>
            </a:r>
            <a:r>
              <a:rPr lang="en-US" sz="2000" dirty="0"/>
              <a:t>We are becoming more and more susceptible and exposed to cyberspace evils and insecurity.</a:t>
            </a:r>
          </a:p>
          <a:p>
            <a:pPr lvl="1" algn="just" eaLnBrk="1" hangingPunct="1">
              <a:lnSpc>
                <a:spcPct val="80000"/>
              </a:lnSpc>
            </a:pPr>
            <a:r>
              <a:rPr lang="en-US" sz="2000" dirty="0"/>
              <a:t>Avalanche of Cyber Vandalism</a:t>
            </a:r>
          </a:p>
          <a:p>
            <a:pPr lvl="1" algn="just" eaLnBrk="1" hangingPunct="1">
              <a:lnSpc>
                <a:spcPct val="80000"/>
              </a:lnSpc>
            </a:pPr>
            <a:r>
              <a:rPr lang="en-US" sz="2000" dirty="0"/>
              <a:t>Computer Ethics vs. Other Fields:</a:t>
            </a:r>
          </a:p>
          <a:p>
            <a:pPr lvl="2" algn="just" eaLnBrk="1" hangingPunct="1">
              <a:lnSpc>
                <a:spcPct val="80000"/>
              </a:lnSpc>
            </a:pPr>
            <a:r>
              <a:rPr lang="en-US" sz="1800" dirty="0"/>
              <a:t>Theft is theft no matter whether it is done at the point of a gun or with a computer.</a:t>
            </a:r>
          </a:p>
        </p:txBody>
      </p:sp>
      <p:sp>
        <p:nvSpPr>
          <p:cNvPr id="8" name="Rectangle 2"/>
          <p:cNvSpPr txBox="1">
            <a:spLocks noChangeArrowheads="1"/>
          </p:cNvSpPr>
          <p:nvPr/>
        </p:nvSpPr>
        <p:spPr>
          <a:xfrm>
            <a:off x="5334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blinds(horizontal)">
                                      <p:cBhvr>
                                        <p:cTn id="7" dur="5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blinds(horizontal)">
                                      <p:cBhvr>
                                        <p:cTn id="12" dur="500"/>
                                        <p:tgtEl>
                                          <p:spTgt spid="147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7459">
                                            <p:txEl>
                                              <p:pRg st="2" end="2"/>
                                            </p:txEl>
                                          </p:spTgt>
                                        </p:tgtEl>
                                        <p:attrNameLst>
                                          <p:attrName>style.visibility</p:attrName>
                                        </p:attrNameLst>
                                      </p:cBhvr>
                                      <p:to>
                                        <p:strVal val="visible"/>
                                      </p:to>
                                    </p:set>
                                    <p:animEffect transition="in" filter="blinds(horizontal)">
                                      <p:cBhvr>
                                        <p:cTn id="17" dur="500"/>
                                        <p:tgtEl>
                                          <p:spTgt spid="147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7459">
                                            <p:txEl>
                                              <p:pRg st="3" end="3"/>
                                            </p:txEl>
                                          </p:spTgt>
                                        </p:tgtEl>
                                        <p:attrNameLst>
                                          <p:attrName>style.visibility</p:attrName>
                                        </p:attrNameLst>
                                      </p:cBhvr>
                                      <p:to>
                                        <p:strVal val="visible"/>
                                      </p:to>
                                    </p:set>
                                    <p:animEffect transition="in" filter="blinds(horizontal)">
                                      <p:cBhvr>
                                        <p:cTn id="22" dur="500"/>
                                        <p:tgtEl>
                                          <p:spTgt spid="1474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7459">
                                            <p:txEl>
                                              <p:pRg st="4" end="4"/>
                                            </p:txEl>
                                          </p:spTgt>
                                        </p:tgtEl>
                                        <p:attrNameLst>
                                          <p:attrName>style.visibility</p:attrName>
                                        </p:attrNameLst>
                                      </p:cBhvr>
                                      <p:to>
                                        <p:strVal val="visible"/>
                                      </p:to>
                                    </p:set>
                                    <p:animEffect transition="in" filter="blinds(horizontal)">
                                      <p:cBhvr>
                                        <p:cTn id="27" dur="500"/>
                                        <p:tgtEl>
                                          <p:spTgt spid="147459">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47459">
                                            <p:txEl>
                                              <p:pRg st="5" end="5"/>
                                            </p:txEl>
                                          </p:spTgt>
                                        </p:tgtEl>
                                        <p:attrNameLst>
                                          <p:attrName>style.visibility</p:attrName>
                                        </p:attrNameLst>
                                      </p:cBhvr>
                                      <p:to>
                                        <p:strVal val="visible"/>
                                      </p:to>
                                    </p:set>
                                    <p:animEffect transition="in" filter="blinds(horizontal)">
                                      <p:cBhvr>
                                        <p:cTn id="30" dur="500"/>
                                        <p:tgtEl>
                                          <p:spTgt spid="147459">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47459">
                                            <p:txEl>
                                              <p:pRg st="6" end="6"/>
                                            </p:txEl>
                                          </p:spTgt>
                                        </p:tgtEl>
                                        <p:attrNameLst>
                                          <p:attrName>style.visibility</p:attrName>
                                        </p:attrNameLst>
                                      </p:cBhvr>
                                      <p:to>
                                        <p:strVal val="visible"/>
                                      </p:to>
                                    </p:set>
                                    <p:animEffect transition="in" filter="blinds(horizontal)">
                                      <p:cBhvr>
                                        <p:cTn id="35" dur="500"/>
                                        <p:tgtEl>
                                          <p:spTgt spid="147459">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47459">
                                            <p:txEl>
                                              <p:pRg st="7" end="7"/>
                                            </p:txEl>
                                          </p:spTgt>
                                        </p:tgtEl>
                                        <p:attrNameLst>
                                          <p:attrName>style.visibility</p:attrName>
                                        </p:attrNameLst>
                                      </p:cBhvr>
                                      <p:to>
                                        <p:strVal val="visible"/>
                                      </p:to>
                                    </p:set>
                                    <p:animEffect transition="in" filter="blinds(horizontal)">
                                      <p:cBhvr>
                                        <p:cTn id="40" dur="500"/>
                                        <p:tgtEl>
                                          <p:spTgt spid="147459">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47459">
                                            <p:txEl>
                                              <p:pRg st="8" end="8"/>
                                            </p:txEl>
                                          </p:spTgt>
                                        </p:tgtEl>
                                        <p:attrNameLst>
                                          <p:attrName>style.visibility</p:attrName>
                                        </p:attrNameLst>
                                      </p:cBhvr>
                                      <p:to>
                                        <p:strVal val="visible"/>
                                      </p:to>
                                    </p:set>
                                    <p:animEffect transition="in" filter="blinds(horizontal)">
                                      <p:cBhvr>
                                        <p:cTn id="45" dur="500"/>
                                        <p:tgtEl>
                                          <p:spTgt spid="147459">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47459">
                                            <p:txEl>
                                              <p:pRg st="9" end="9"/>
                                            </p:txEl>
                                          </p:spTgt>
                                        </p:tgtEl>
                                        <p:attrNameLst>
                                          <p:attrName>style.visibility</p:attrName>
                                        </p:attrNameLst>
                                      </p:cBhvr>
                                      <p:to>
                                        <p:strVal val="visible"/>
                                      </p:to>
                                    </p:set>
                                    <p:animEffect transition="in" filter="blinds(horizontal)">
                                      <p:cBhvr>
                                        <p:cTn id="50" dur="500"/>
                                        <p:tgtEl>
                                          <p:spTgt spid="147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solidFill>
                  <a:schemeClr val="accent1">
                    <a:satMod val="150000"/>
                  </a:schemeClr>
                </a:solidFill>
              </a:rPr>
              <a:t>Professional Ethics</a:t>
            </a:r>
            <a:endParaRPr lang="en-US" dirty="0"/>
          </a:p>
        </p:txBody>
      </p:sp>
      <p:sp>
        <p:nvSpPr>
          <p:cNvPr id="5" name="Footer Placeholder 4"/>
          <p:cNvSpPr>
            <a:spLocks noGrp="1"/>
          </p:cNvSpPr>
          <p:nvPr>
            <p:ph type="ftr" sz="quarter" idx="11"/>
          </p:nvPr>
        </p:nvSpPr>
        <p:spPr>
          <a:xfrm>
            <a:off x="2590800" y="6096000"/>
            <a:ext cx="4495800" cy="365760"/>
          </a:xfrm>
        </p:spPr>
        <p:txBody>
          <a:bodyPr>
            <a:normAutofit/>
          </a:bodyPr>
          <a:lstStyle/>
          <a:p>
            <a:pPr>
              <a:defRPr/>
            </a:pPr>
            <a:r>
              <a:rPr lang="en-US"/>
              <a:t>PI-Fall 2020 (NUCES, CFD Campus)</a:t>
            </a:r>
            <a:endParaRPr lang="en-US" dirty="0"/>
          </a:p>
        </p:txBody>
      </p:sp>
      <p:sp>
        <p:nvSpPr>
          <p:cNvPr id="151555" name="Rectangle 3"/>
          <p:cNvSpPr>
            <a:spLocks noGrp="1" noChangeArrowheads="1"/>
          </p:cNvSpPr>
          <p:nvPr>
            <p:ph idx="4294967295"/>
          </p:nvPr>
        </p:nvSpPr>
        <p:spPr>
          <a:xfrm>
            <a:off x="0" y="1417638"/>
            <a:ext cx="7972425" cy="4187825"/>
          </a:xfrm>
        </p:spPr>
        <p:txBody>
          <a:bodyPr>
            <a:normAutofit lnSpcReduction="10000"/>
          </a:bodyPr>
          <a:lstStyle/>
          <a:p>
            <a:pPr algn="just" eaLnBrk="1" hangingPunct="1">
              <a:lnSpc>
                <a:spcPct val="90000"/>
              </a:lnSpc>
            </a:pPr>
            <a:r>
              <a:rPr lang="en-US" sz="2400" b="1" dirty="0"/>
              <a:t>Why Computer Ethics?</a:t>
            </a:r>
          </a:p>
          <a:p>
            <a:pPr lvl="1" algn="just" eaLnBrk="1" hangingPunct="1">
              <a:lnSpc>
                <a:spcPct val="90000"/>
              </a:lnSpc>
            </a:pPr>
            <a:r>
              <a:rPr lang="en-US" sz="2000" dirty="0"/>
              <a:t>To determine what should be done in ethical situations while being part of computing profession</a:t>
            </a:r>
          </a:p>
          <a:p>
            <a:pPr lvl="1" algn="just" eaLnBrk="1" hangingPunct="1">
              <a:lnSpc>
                <a:spcPct val="90000"/>
              </a:lnSpc>
            </a:pPr>
            <a:r>
              <a:rPr lang="en-US" sz="2000" dirty="0"/>
              <a:t>Walter </a:t>
            </a:r>
            <a:r>
              <a:rPr lang="en-US" sz="2000" dirty="0" err="1"/>
              <a:t>Maner</a:t>
            </a:r>
            <a:r>
              <a:rPr lang="en-US" sz="2000" dirty="0"/>
              <a:t> Justifications:</a:t>
            </a:r>
          </a:p>
          <a:p>
            <a:pPr lvl="2" algn="just" eaLnBrk="1" hangingPunct="1">
              <a:lnSpc>
                <a:spcPct val="90000"/>
              </a:lnSpc>
            </a:pPr>
            <a:r>
              <a:rPr lang="en-US" sz="1800" dirty="0">
                <a:solidFill>
                  <a:srgbClr val="0070C0"/>
                </a:solidFill>
              </a:rPr>
              <a:t>To make us behave like responsible professionals</a:t>
            </a:r>
          </a:p>
          <a:p>
            <a:pPr lvl="2" algn="just" eaLnBrk="1" hangingPunct="1">
              <a:lnSpc>
                <a:spcPct val="90000"/>
              </a:lnSpc>
            </a:pPr>
            <a:r>
              <a:rPr lang="en-US" sz="1800" dirty="0">
                <a:solidFill>
                  <a:srgbClr val="7030A0"/>
                </a:solidFill>
              </a:rPr>
              <a:t>To teach us how to avoid computer abuse and catastrophes</a:t>
            </a:r>
          </a:p>
          <a:p>
            <a:pPr lvl="2" algn="just" eaLnBrk="1" hangingPunct="1">
              <a:lnSpc>
                <a:spcPct val="90000"/>
              </a:lnSpc>
            </a:pPr>
            <a:r>
              <a:rPr lang="en-US" sz="1800" dirty="0">
                <a:solidFill>
                  <a:srgbClr val="0070C0"/>
                </a:solidFill>
              </a:rPr>
              <a:t>Technological advancements creating temporary policy vacuums</a:t>
            </a:r>
          </a:p>
          <a:p>
            <a:pPr lvl="2" algn="just" eaLnBrk="1" hangingPunct="1">
              <a:lnSpc>
                <a:spcPct val="90000"/>
              </a:lnSpc>
            </a:pPr>
            <a:r>
              <a:rPr lang="en-US" sz="1800" dirty="0">
                <a:solidFill>
                  <a:srgbClr val="7030A0"/>
                </a:solidFill>
              </a:rPr>
              <a:t>Use of computing permanently transforms certain ethical issues to the degree that their alterations require independent study</a:t>
            </a:r>
          </a:p>
          <a:p>
            <a:pPr lvl="2" algn="just" eaLnBrk="1" hangingPunct="1">
              <a:lnSpc>
                <a:spcPct val="90000"/>
              </a:lnSpc>
            </a:pPr>
            <a:r>
              <a:rPr lang="en-US" sz="1800" dirty="0">
                <a:solidFill>
                  <a:srgbClr val="0070C0"/>
                </a:solidFill>
              </a:rPr>
              <a:t>Use of computing technology creates, and will continue to create, novel ethical issues that require special study</a:t>
            </a:r>
          </a:p>
          <a:p>
            <a:pPr lvl="2" algn="just" eaLnBrk="1" hangingPunct="1">
              <a:lnSpc>
                <a:spcPct val="90000"/>
              </a:lnSpc>
            </a:pPr>
            <a:r>
              <a:rPr lang="en-US" sz="1800" dirty="0">
                <a:solidFill>
                  <a:srgbClr val="7030A0"/>
                </a:solidFill>
              </a:rPr>
              <a:t>Set of novel and transformed issues is large enough and coherent enough to define a new field.</a:t>
            </a:r>
          </a:p>
          <a:p>
            <a:pPr lvl="1" algn="just">
              <a:lnSpc>
                <a:spcPct val="90000"/>
              </a:lnSpc>
            </a:pPr>
            <a:r>
              <a:rPr lang="en-US" sz="2200" dirty="0"/>
              <a:t>Walter </a:t>
            </a:r>
            <a:r>
              <a:rPr lang="en-US" sz="2200" dirty="0" err="1"/>
              <a:t>Maner</a:t>
            </a:r>
            <a:r>
              <a:rPr lang="en-US" sz="2200" dirty="0"/>
              <a:t> coined the term ‘computer ethics’</a:t>
            </a:r>
          </a:p>
        </p:txBody>
      </p:sp>
      <p:sp>
        <p:nvSpPr>
          <p:cNvPr id="8" name="Rectangle 2"/>
          <p:cNvSpPr txBox="1">
            <a:spLocks noChangeArrowheads="1"/>
          </p:cNvSpPr>
          <p:nvPr/>
        </p:nvSpPr>
        <p:spPr>
          <a:xfrm>
            <a:off x="5334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blinds(horizontal)">
                                      <p:cBhvr>
                                        <p:cTn id="7" dur="500"/>
                                        <p:tgtEl>
                                          <p:spTgt spid="15155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1555">
                                            <p:txEl>
                                              <p:pRg st="1" end="1"/>
                                            </p:txEl>
                                          </p:spTgt>
                                        </p:tgtEl>
                                        <p:attrNameLst>
                                          <p:attrName>style.visibility</p:attrName>
                                        </p:attrNameLst>
                                      </p:cBhvr>
                                      <p:to>
                                        <p:strVal val="visible"/>
                                      </p:to>
                                    </p:set>
                                    <p:animEffect transition="in" filter="blinds(horizontal)">
                                      <p:cBhvr>
                                        <p:cTn id="10" dur="500"/>
                                        <p:tgtEl>
                                          <p:spTgt spid="1515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1555">
                                            <p:txEl>
                                              <p:pRg st="2" end="2"/>
                                            </p:txEl>
                                          </p:spTgt>
                                        </p:tgtEl>
                                        <p:attrNameLst>
                                          <p:attrName>style.visibility</p:attrName>
                                        </p:attrNameLst>
                                      </p:cBhvr>
                                      <p:to>
                                        <p:strVal val="visible"/>
                                      </p:to>
                                    </p:set>
                                    <p:animEffect transition="in" filter="blinds(horizontal)">
                                      <p:cBhvr>
                                        <p:cTn id="15" dur="500"/>
                                        <p:tgtEl>
                                          <p:spTgt spid="15155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51555">
                                            <p:txEl>
                                              <p:pRg st="3" end="3"/>
                                            </p:txEl>
                                          </p:spTgt>
                                        </p:tgtEl>
                                        <p:attrNameLst>
                                          <p:attrName>style.visibility</p:attrName>
                                        </p:attrNameLst>
                                      </p:cBhvr>
                                      <p:to>
                                        <p:strVal val="visible"/>
                                      </p:to>
                                    </p:set>
                                    <p:animEffect transition="in" filter="blinds(horizontal)">
                                      <p:cBhvr>
                                        <p:cTn id="20" dur="500"/>
                                        <p:tgtEl>
                                          <p:spTgt spid="15155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51555">
                                            <p:txEl>
                                              <p:pRg st="4" end="4"/>
                                            </p:txEl>
                                          </p:spTgt>
                                        </p:tgtEl>
                                        <p:attrNameLst>
                                          <p:attrName>style.visibility</p:attrName>
                                        </p:attrNameLst>
                                      </p:cBhvr>
                                      <p:to>
                                        <p:strVal val="visible"/>
                                      </p:to>
                                    </p:set>
                                    <p:animEffect transition="in" filter="blinds(horizontal)">
                                      <p:cBhvr>
                                        <p:cTn id="25" dur="500"/>
                                        <p:tgtEl>
                                          <p:spTgt spid="15155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51555">
                                            <p:txEl>
                                              <p:pRg st="5" end="5"/>
                                            </p:txEl>
                                          </p:spTgt>
                                        </p:tgtEl>
                                        <p:attrNameLst>
                                          <p:attrName>style.visibility</p:attrName>
                                        </p:attrNameLst>
                                      </p:cBhvr>
                                      <p:to>
                                        <p:strVal val="visible"/>
                                      </p:to>
                                    </p:set>
                                    <p:animEffect transition="in" filter="blinds(horizontal)">
                                      <p:cBhvr>
                                        <p:cTn id="30" dur="500"/>
                                        <p:tgtEl>
                                          <p:spTgt spid="15155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51555">
                                            <p:txEl>
                                              <p:pRg st="6" end="6"/>
                                            </p:txEl>
                                          </p:spTgt>
                                        </p:tgtEl>
                                        <p:attrNameLst>
                                          <p:attrName>style.visibility</p:attrName>
                                        </p:attrNameLst>
                                      </p:cBhvr>
                                      <p:to>
                                        <p:strVal val="visible"/>
                                      </p:to>
                                    </p:set>
                                    <p:animEffect transition="in" filter="blinds(horizontal)">
                                      <p:cBhvr>
                                        <p:cTn id="35" dur="500"/>
                                        <p:tgtEl>
                                          <p:spTgt spid="15155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51555">
                                            <p:txEl>
                                              <p:pRg st="7" end="7"/>
                                            </p:txEl>
                                          </p:spTgt>
                                        </p:tgtEl>
                                        <p:attrNameLst>
                                          <p:attrName>style.visibility</p:attrName>
                                        </p:attrNameLst>
                                      </p:cBhvr>
                                      <p:to>
                                        <p:strVal val="visible"/>
                                      </p:to>
                                    </p:set>
                                    <p:animEffect transition="in" filter="blinds(horizontal)">
                                      <p:cBhvr>
                                        <p:cTn id="40" dur="500"/>
                                        <p:tgtEl>
                                          <p:spTgt spid="151555">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51555">
                                            <p:txEl>
                                              <p:pRg st="8" end="8"/>
                                            </p:txEl>
                                          </p:spTgt>
                                        </p:tgtEl>
                                        <p:attrNameLst>
                                          <p:attrName>style.visibility</p:attrName>
                                        </p:attrNameLst>
                                      </p:cBhvr>
                                      <p:to>
                                        <p:strVal val="visible"/>
                                      </p:to>
                                    </p:set>
                                    <p:animEffect transition="in" filter="blinds(horizontal)">
                                      <p:cBhvr>
                                        <p:cTn id="45" dur="500"/>
                                        <p:tgtEl>
                                          <p:spTgt spid="151555">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51555">
                                            <p:txEl>
                                              <p:pRg st="9" end="9"/>
                                            </p:txEl>
                                          </p:spTgt>
                                        </p:tgtEl>
                                        <p:attrNameLst>
                                          <p:attrName>style.visibility</p:attrName>
                                        </p:attrNameLst>
                                      </p:cBhvr>
                                      <p:to>
                                        <p:strVal val="visible"/>
                                      </p:to>
                                    </p:set>
                                    <p:animEffect transition="in" filter="blinds(horizontal)">
                                      <p:cBhvr>
                                        <p:cTn id="50" dur="500"/>
                                        <p:tgtEl>
                                          <p:spTgt spid="1515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solidFill>
                  <a:schemeClr val="accent1">
                    <a:satMod val="150000"/>
                  </a:schemeClr>
                </a:solidFill>
              </a:rPr>
              <a:t>Professional Ethics</a:t>
            </a:r>
            <a:endParaRPr lang="en-US" dirty="0"/>
          </a:p>
        </p:txBody>
      </p:sp>
      <p:sp>
        <p:nvSpPr>
          <p:cNvPr id="5" name="Footer Placeholder 4"/>
          <p:cNvSpPr>
            <a:spLocks noGrp="1"/>
          </p:cNvSpPr>
          <p:nvPr>
            <p:ph type="ftr" sz="quarter" idx="11"/>
          </p:nvPr>
        </p:nvSpPr>
        <p:spPr/>
        <p:txBody>
          <a:bodyPr/>
          <a:lstStyle/>
          <a:p>
            <a:pPr>
              <a:defRPr/>
            </a:pPr>
            <a:r>
              <a:rPr lang="en-US"/>
              <a:t>PI-Fall 2020 (NUCES, CFD Campus)</a:t>
            </a:r>
          </a:p>
        </p:txBody>
      </p:sp>
      <p:sp>
        <p:nvSpPr>
          <p:cNvPr id="196611" name="Rectangle 3"/>
          <p:cNvSpPr>
            <a:spLocks noGrp="1" noChangeArrowheads="1"/>
          </p:cNvSpPr>
          <p:nvPr>
            <p:ph idx="4294967295"/>
          </p:nvPr>
        </p:nvSpPr>
        <p:spPr>
          <a:xfrm>
            <a:off x="1249363" y="1492250"/>
            <a:ext cx="7894637" cy="4187825"/>
          </a:xfrm>
        </p:spPr>
        <p:txBody>
          <a:bodyPr>
            <a:normAutofit/>
          </a:bodyPr>
          <a:lstStyle/>
          <a:p>
            <a:pPr algn="just" eaLnBrk="1" hangingPunct="1">
              <a:lnSpc>
                <a:spcPct val="80000"/>
              </a:lnSpc>
            </a:pPr>
            <a:r>
              <a:rPr lang="en-US" sz="2400" b="1" dirty="0"/>
              <a:t>Categories of Computer Ethical Issues:</a:t>
            </a:r>
          </a:p>
          <a:p>
            <a:pPr lvl="1" algn="just" eaLnBrk="1" hangingPunct="1">
              <a:lnSpc>
                <a:spcPct val="80000"/>
              </a:lnSpc>
            </a:pPr>
            <a:r>
              <a:rPr lang="en-US" sz="2000" b="1" dirty="0"/>
              <a:t>Privacy</a:t>
            </a:r>
            <a:endParaRPr lang="en-US" sz="2000" dirty="0"/>
          </a:p>
          <a:p>
            <a:pPr lvl="2" algn="just" eaLnBrk="1" hangingPunct="1">
              <a:lnSpc>
                <a:spcPct val="80000"/>
              </a:lnSpc>
            </a:pPr>
            <a:r>
              <a:rPr lang="en-US" sz="1800" dirty="0"/>
              <a:t>Computers create a false sense of security</a:t>
            </a:r>
          </a:p>
          <a:p>
            <a:pPr lvl="2" algn="just" eaLnBrk="1" hangingPunct="1">
              <a:lnSpc>
                <a:spcPct val="80000"/>
              </a:lnSpc>
            </a:pPr>
            <a:r>
              <a:rPr lang="en-US" sz="1800" dirty="0"/>
              <a:t>People do not realize how vulnerable information stored on computers is</a:t>
            </a:r>
          </a:p>
          <a:p>
            <a:pPr lvl="1" algn="just" eaLnBrk="1" hangingPunct="1">
              <a:lnSpc>
                <a:spcPct val="80000"/>
              </a:lnSpc>
            </a:pPr>
            <a:r>
              <a:rPr lang="en-US" sz="2000" b="1" dirty="0"/>
              <a:t>Property</a:t>
            </a:r>
            <a:endParaRPr lang="en-US" sz="2000" dirty="0"/>
          </a:p>
          <a:p>
            <a:pPr lvl="2" algn="just" eaLnBrk="1" hangingPunct="1">
              <a:lnSpc>
                <a:spcPct val="80000"/>
              </a:lnSpc>
            </a:pPr>
            <a:r>
              <a:rPr lang="en-US" sz="1800" dirty="0"/>
              <a:t>Physical property</a:t>
            </a:r>
          </a:p>
          <a:p>
            <a:pPr lvl="2" algn="just" eaLnBrk="1" hangingPunct="1">
              <a:lnSpc>
                <a:spcPct val="80000"/>
              </a:lnSpc>
            </a:pPr>
            <a:r>
              <a:rPr lang="en-US" sz="1800" dirty="0"/>
              <a:t>Intellectual property (in both copyright and patent)</a:t>
            </a:r>
          </a:p>
          <a:p>
            <a:pPr lvl="2" algn="just" eaLnBrk="1" hangingPunct="1">
              <a:lnSpc>
                <a:spcPct val="80000"/>
              </a:lnSpc>
            </a:pPr>
            <a:r>
              <a:rPr lang="en-US" sz="1800" dirty="0"/>
              <a:t>Data as property</a:t>
            </a:r>
          </a:p>
          <a:p>
            <a:pPr lvl="1" algn="just" eaLnBrk="1" hangingPunct="1">
              <a:lnSpc>
                <a:spcPct val="80000"/>
              </a:lnSpc>
            </a:pPr>
            <a:r>
              <a:rPr lang="en-US" sz="2000" b="1" dirty="0"/>
              <a:t>Access</a:t>
            </a:r>
            <a:endParaRPr lang="en-US" sz="2000" dirty="0"/>
          </a:p>
          <a:p>
            <a:pPr lvl="2" algn="just" eaLnBrk="1" hangingPunct="1">
              <a:lnSpc>
                <a:spcPct val="80000"/>
              </a:lnSpc>
            </a:pPr>
            <a:r>
              <a:rPr lang="en-US" sz="1800" dirty="0"/>
              <a:t>Access to computing technology</a:t>
            </a:r>
          </a:p>
          <a:p>
            <a:pPr lvl="2" algn="just" eaLnBrk="1" hangingPunct="1">
              <a:lnSpc>
                <a:spcPct val="80000"/>
              </a:lnSpc>
            </a:pPr>
            <a:r>
              <a:rPr lang="en-US" sz="1800" dirty="0"/>
              <a:t>Access to data</a:t>
            </a:r>
          </a:p>
          <a:p>
            <a:pPr lvl="1" algn="just" eaLnBrk="1" hangingPunct="1">
              <a:lnSpc>
                <a:spcPct val="80000"/>
              </a:lnSpc>
            </a:pPr>
            <a:r>
              <a:rPr lang="en-US" sz="2000" b="1" dirty="0"/>
              <a:t>Accuracy</a:t>
            </a:r>
            <a:endParaRPr lang="en-US" altLang="zh-CN" sz="2000" dirty="0"/>
          </a:p>
          <a:p>
            <a:pPr lvl="2" algn="just" eaLnBrk="1" hangingPunct="1">
              <a:lnSpc>
                <a:spcPct val="80000"/>
              </a:lnSpc>
            </a:pPr>
            <a:r>
              <a:rPr lang="en-US" altLang="zh-CN" sz="1800" dirty="0"/>
              <a:t>Accuracy of information stored </a:t>
            </a:r>
            <a:endParaRPr lang="en-US" sz="1800" dirty="0"/>
          </a:p>
        </p:txBody>
      </p:sp>
      <p:sp>
        <p:nvSpPr>
          <p:cNvPr id="8" name="Rectangle 2"/>
          <p:cNvSpPr txBox="1">
            <a:spLocks noChangeArrowheads="1"/>
          </p:cNvSpPr>
          <p:nvPr/>
        </p:nvSpPr>
        <p:spPr>
          <a:xfrm>
            <a:off x="5334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blinds(horizontal)">
                                      <p:cBhvr>
                                        <p:cTn id="7" dur="500"/>
                                        <p:tgtEl>
                                          <p:spTgt spid="196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6611">
                                            <p:txEl>
                                              <p:pRg st="1" end="1"/>
                                            </p:txEl>
                                          </p:spTgt>
                                        </p:tgtEl>
                                        <p:attrNameLst>
                                          <p:attrName>style.visibility</p:attrName>
                                        </p:attrNameLst>
                                      </p:cBhvr>
                                      <p:to>
                                        <p:strVal val="visible"/>
                                      </p:to>
                                    </p:set>
                                    <p:animEffect transition="in" filter="blinds(horizontal)">
                                      <p:cBhvr>
                                        <p:cTn id="12" dur="500"/>
                                        <p:tgtEl>
                                          <p:spTgt spid="19661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96611">
                                            <p:txEl>
                                              <p:pRg st="2" end="2"/>
                                            </p:txEl>
                                          </p:spTgt>
                                        </p:tgtEl>
                                        <p:attrNameLst>
                                          <p:attrName>style.visibility</p:attrName>
                                        </p:attrNameLst>
                                      </p:cBhvr>
                                      <p:to>
                                        <p:strVal val="visible"/>
                                      </p:to>
                                    </p:set>
                                    <p:animEffect transition="in" filter="blinds(horizontal)">
                                      <p:cBhvr>
                                        <p:cTn id="15" dur="500"/>
                                        <p:tgtEl>
                                          <p:spTgt spid="19661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96611">
                                            <p:txEl>
                                              <p:pRg st="3" end="3"/>
                                            </p:txEl>
                                          </p:spTgt>
                                        </p:tgtEl>
                                        <p:attrNameLst>
                                          <p:attrName>style.visibility</p:attrName>
                                        </p:attrNameLst>
                                      </p:cBhvr>
                                      <p:to>
                                        <p:strVal val="visible"/>
                                      </p:to>
                                    </p:set>
                                    <p:animEffect transition="in" filter="blinds(horizontal)">
                                      <p:cBhvr>
                                        <p:cTn id="18" dur="500"/>
                                        <p:tgtEl>
                                          <p:spTgt spid="19661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6611">
                                            <p:txEl>
                                              <p:pRg st="4" end="4"/>
                                            </p:txEl>
                                          </p:spTgt>
                                        </p:tgtEl>
                                        <p:attrNameLst>
                                          <p:attrName>style.visibility</p:attrName>
                                        </p:attrNameLst>
                                      </p:cBhvr>
                                      <p:to>
                                        <p:strVal val="visible"/>
                                      </p:to>
                                    </p:set>
                                    <p:animEffect transition="in" filter="blinds(horizontal)">
                                      <p:cBhvr>
                                        <p:cTn id="23" dur="500"/>
                                        <p:tgtEl>
                                          <p:spTgt spid="196611">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96611">
                                            <p:txEl>
                                              <p:pRg st="5" end="5"/>
                                            </p:txEl>
                                          </p:spTgt>
                                        </p:tgtEl>
                                        <p:attrNameLst>
                                          <p:attrName>style.visibility</p:attrName>
                                        </p:attrNameLst>
                                      </p:cBhvr>
                                      <p:to>
                                        <p:strVal val="visible"/>
                                      </p:to>
                                    </p:set>
                                    <p:animEffect transition="in" filter="blinds(horizontal)">
                                      <p:cBhvr>
                                        <p:cTn id="26" dur="500"/>
                                        <p:tgtEl>
                                          <p:spTgt spid="196611">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96611">
                                            <p:txEl>
                                              <p:pRg st="6" end="6"/>
                                            </p:txEl>
                                          </p:spTgt>
                                        </p:tgtEl>
                                        <p:attrNameLst>
                                          <p:attrName>style.visibility</p:attrName>
                                        </p:attrNameLst>
                                      </p:cBhvr>
                                      <p:to>
                                        <p:strVal val="visible"/>
                                      </p:to>
                                    </p:set>
                                    <p:animEffect transition="in" filter="blinds(horizontal)">
                                      <p:cBhvr>
                                        <p:cTn id="29" dur="500"/>
                                        <p:tgtEl>
                                          <p:spTgt spid="196611">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96611">
                                            <p:txEl>
                                              <p:pRg st="7" end="7"/>
                                            </p:txEl>
                                          </p:spTgt>
                                        </p:tgtEl>
                                        <p:attrNameLst>
                                          <p:attrName>style.visibility</p:attrName>
                                        </p:attrNameLst>
                                      </p:cBhvr>
                                      <p:to>
                                        <p:strVal val="visible"/>
                                      </p:to>
                                    </p:set>
                                    <p:animEffect transition="in" filter="blinds(horizontal)">
                                      <p:cBhvr>
                                        <p:cTn id="32" dur="500"/>
                                        <p:tgtEl>
                                          <p:spTgt spid="19661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6611">
                                            <p:txEl>
                                              <p:pRg st="8" end="8"/>
                                            </p:txEl>
                                          </p:spTgt>
                                        </p:tgtEl>
                                        <p:attrNameLst>
                                          <p:attrName>style.visibility</p:attrName>
                                        </p:attrNameLst>
                                      </p:cBhvr>
                                      <p:to>
                                        <p:strVal val="visible"/>
                                      </p:to>
                                    </p:set>
                                    <p:animEffect transition="in" filter="blinds(horizontal)">
                                      <p:cBhvr>
                                        <p:cTn id="37" dur="500"/>
                                        <p:tgtEl>
                                          <p:spTgt spid="196611">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96611">
                                            <p:txEl>
                                              <p:pRg st="9" end="9"/>
                                            </p:txEl>
                                          </p:spTgt>
                                        </p:tgtEl>
                                        <p:attrNameLst>
                                          <p:attrName>style.visibility</p:attrName>
                                        </p:attrNameLst>
                                      </p:cBhvr>
                                      <p:to>
                                        <p:strVal val="visible"/>
                                      </p:to>
                                    </p:set>
                                    <p:animEffect transition="in" filter="blinds(horizontal)">
                                      <p:cBhvr>
                                        <p:cTn id="40" dur="500"/>
                                        <p:tgtEl>
                                          <p:spTgt spid="196611">
                                            <p:txEl>
                                              <p:pRg st="9" end="9"/>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96611">
                                            <p:txEl>
                                              <p:pRg st="10" end="10"/>
                                            </p:txEl>
                                          </p:spTgt>
                                        </p:tgtEl>
                                        <p:attrNameLst>
                                          <p:attrName>style.visibility</p:attrName>
                                        </p:attrNameLst>
                                      </p:cBhvr>
                                      <p:to>
                                        <p:strVal val="visible"/>
                                      </p:to>
                                    </p:set>
                                    <p:animEffect transition="in" filter="blinds(horizontal)">
                                      <p:cBhvr>
                                        <p:cTn id="43" dur="500"/>
                                        <p:tgtEl>
                                          <p:spTgt spid="196611">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96611">
                                            <p:txEl>
                                              <p:pRg st="11" end="11"/>
                                            </p:txEl>
                                          </p:spTgt>
                                        </p:tgtEl>
                                        <p:attrNameLst>
                                          <p:attrName>style.visibility</p:attrName>
                                        </p:attrNameLst>
                                      </p:cBhvr>
                                      <p:to>
                                        <p:strVal val="visible"/>
                                      </p:to>
                                    </p:set>
                                    <p:animEffect transition="in" filter="blinds(horizontal)">
                                      <p:cBhvr>
                                        <p:cTn id="48" dur="500"/>
                                        <p:tgtEl>
                                          <p:spTgt spid="196611">
                                            <p:txEl>
                                              <p:pRg st="11" end="11"/>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196611">
                                            <p:txEl>
                                              <p:pRg st="12" end="12"/>
                                            </p:txEl>
                                          </p:spTgt>
                                        </p:tgtEl>
                                        <p:attrNameLst>
                                          <p:attrName>style.visibility</p:attrName>
                                        </p:attrNameLst>
                                      </p:cBhvr>
                                      <p:to>
                                        <p:strVal val="visible"/>
                                      </p:to>
                                    </p:set>
                                    <p:animEffect transition="in" filter="blinds(horizontal)">
                                      <p:cBhvr>
                                        <p:cTn id="51" dur="500"/>
                                        <p:tgtEl>
                                          <p:spTgt spid="1966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solidFill>
                  <a:schemeClr val="accent1">
                    <a:satMod val="150000"/>
                  </a:schemeClr>
                </a:solidFill>
              </a:rPr>
              <a:t>Professional Ethics</a:t>
            </a:r>
            <a:endParaRPr lang="en-US" dirty="0"/>
          </a:p>
        </p:txBody>
      </p:sp>
      <p:sp>
        <p:nvSpPr>
          <p:cNvPr id="5" name="Footer Placeholder 4"/>
          <p:cNvSpPr>
            <a:spLocks noGrp="1"/>
          </p:cNvSpPr>
          <p:nvPr>
            <p:ph type="ftr" sz="quarter" idx="11"/>
          </p:nvPr>
        </p:nvSpPr>
        <p:spPr/>
        <p:txBody>
          <a:bodyPr/>
          <a:lstStyle/>
          <a:p>
            <a:pPr>
              <a:defRPr/>
            </a:pPr>
            <a:r>
              <a:rPr lang="en-US"/>
              <a:t>PI-Fall 2020 (NUCES, CFD Campus)</a:t>
            </a:r>
          </a:p>
        </p:txBody>
      </p:sp>
      <p:sp>
        <p:nvSpPr>
          <p:cNvPr id="199683" name="Rectangle 3"/>
          <p:cNvSpPr>
            <a:spLocks noGrp="1" noChangeArrowheads="1"/>
          </p:cNvSpPr>
          <p:nvPr>
            <p:ph idx="4294967295"/>
          </p:nvPr>
        </p:nvSpPr>
        <p:spPr>
          <a:xfrm>
            <a:off x="862501" y="1428189"/>
            <a:ext cx="8275637" cy="4492625"/>
          </a:xfrm>
        </p:spPr>
        <p:txBody>
          <a:bodyPr>
            <a:normAutofit/>
          </a:bodyPr>
          <a:lstStyle/>
          <a:p>
            <a:pPr marL="533400" indent="-533400" algn="just" eaLnBrk="1" hangingPunct="1">
              <a:lnSpc>
                <a:spcPct val="90000"/>
              </a:lnSpc>
            </a:pPr>
            <a:r>
              <a:rPr lang="en-US" sz="2800" b="1" dirty="0"/>
              <a:t>Ten Commandments of Computer Ethics*:</a:t>
            </a:r>
          </a:p>
          <a:p>
            <a:pPr marL="914400" lvl="1" indent="-457200" algn="just" eaLnBrk="1" hangingPunct="1">
              <a:lnSpc>
                <a:spcPct val="90000"/>
              </a:lnSpc>
              <a:buFont typeface="Wingdings" pitchFamily="2" charset="2"/>
              <a:buAutoNum type="arabicPeriod"/>
            </a:pPr>
            <a:r>
              <a:rPr lang="en-US" sz="1600" b="1" dirty="0"/>
              <a:t>You shall not use a computer to harm other people</a:t>
            </a:r>
          </a:p>
          <a:p>
            <a:pPr marL="914400" lvl="1" indent="-457200" algn="just" eaLnBrk="1" hangingPunct="1">
              <a:lnSpc>
                <a:spcPct val="90000"/>
              </a:lnSpc>
              <a:buFont typeface="Wingdings" pitchFamily="2" charset="2"/>
              <a:buAutoNum type="arabicPeriod"/>
            </a:pPr>
            <a:r>
              <a:rPr lang="en-US" sz="1600" b="1" dirty="0"/>
              <a:t>You shall not interfere with other people's computer work</a:t>
            </a:r>
          </a:p>
          <a:p>
            <a:pPr marL="914400" lvl="1" indent="-457200" algn="just" eaLnBrk="1" hangingPunct="1">
              <a:lnSpc>
                <a:spcPct val="90000"/>
              </a:lnSpc>
              <a:buFont typeface="Wingdings" pitchFamily="2" charset="2"/>
              <a:buAutoNum type="arabicPeriod"/>
            </a:pPr>
            <a:r>
              <a:rPr lang="en-US" sz="1600" b="1" dirty="0"/>
              <a:t>You shall not snoop around in other people's computer files</a:t>
            </a:r>
          </a:p>
          <a:p>
            <a:pPr marL="914400" lvl="1" indent="-457200" algn="just" eaLnBrk="1" hangingPunct="1">
              <a:lnSpc>
                <a:spcPct val="90000"/>
              </a:lnSpc>
              <a:buFont typeface="Wingdings" pitchFamily="2" charset="2"/>
              <a:buAutoNum type="arabicPeriod"/>
            </a:pPr>
            <a:r>
              <a:rPr lang="en-US" sz="1600" b="1" dirty="0"/>
              <a:t>You shall not use a computer to steal</a:t>
            </a:r>
          </a:p>
          <a:p>
            <a:pPr marL="914400" lvl="1" indent="-457200" algn="just" eaLnBrk="1" hangingPunct="1">
              <a:lnSpc>
                <a:spcPct val="90000"/>
              </a:lnSpc>
              <a:buFont typeface="Wingdings" pitchFamily="2" charset="2"/>
              <a:buAutoNum type="arabicPeriod"/>
            </a:pPr>
            <a:r>
              <a:rPr lang="en-US" sz="1600" b="1" dirty="0"/>
              <a:t>You  shall not use a computer to bear false witness</a:t>
            </a:r>
          </a:p>
          <a:p>
            <a:pPr marL="914400" lvl="1" indent="-457200" algn="just" eaLnBrk="1" hangingPunct="1">
              <a:lnSpc>
                <a:spcPct val="90000"/>
              </a:lnSpc>
              <a:buFont typeface="Wingdings" pitchFamily="2" charset="2"/>
              <a:buAutoNum type="arabicPeriod"/>
            </a:pPr>
            <a:r>
              <a:rPr lang="en-US" sz="1600" b="1" dirty="0"/>
              <a:t>You shall not copy or use proprietary software for which you have not paid</a:t>
            </a:r>
          </a:p>
          <a:p>
            <a:pPr marL="914400" lvl="1" indent="-457200" algn="just" eaLnBrk="1" hangingPunct="1">
              <a:lnSpc>
                <a:spcPct val="90000"/>
              </a:lnSpc>
              <a:buFont typeface="Wingdings" pitchFamily="2" charset="2"/>
              <a:buAutoNum type="arabicPeriod"/>
            </a:pPr>
            <a:r>
              <a:rPr lang="en-US" sz="1600" b="1" dirty="0"/>
              <a:t>You shall not use other people's computer resources without authorization or proper compensation</a:t>
            </a:r>
          </a:p>
          <a:p>
            <a:pPr marL="914400" lvl="1" indent="-457200" algn="just" eaLnBrk="1" hangingPunct="1">
              <a:lnSpc>
                <a:spcPct val="90000"/>
              </a:lnSpc>
              <a:buFont typeface="Wingdings" pitchFamily="2" charset="2"/>
              <a:buAutoNum type="arabicPeriod"/>
            </a:pPr>
            <a:r>
              <a:rPr lang="en-US" sz="1600" b="1" dirty="0"/>
              <a:t>You shall not appropriate other people's intellectual output</a:t>
            </a:r>
          </a:p>
          <a:p>
            <a:pPr marL="914400" lvl="1" indent="-457200" algn="just" eaLnBrk="1" hangingPunct="1">
              <a:lnSpc>
                <a:spcPct val="90000"/>
              </a:lnSpc>
              <a:buFont typeface="Wingdings" pitchFamily="2" charset="2"/>
              <a:buAutoNum type="arabicPeriod"/>
            </a:pPr>
            <a:r>
              <a:rPr lang="en-US" sz="1600" b="1" dirty="0"/>
              <a:t>You shall think about the social consequences of the program you are writing or the system you are designing</a:t>
            </a:r>
          </a:p>
          <a:p>
            <a:pPr marL="914400" lvl="1" indent="-457200" algn="just" eaLnBrk="1" hangingPunct="1">
              <a:lnSpc>
                <a:spcPct val="90000"/>
              </a:lnSpc>
              <a:buFont typeface="Wingdings" pitchFamily="2" charset="2"/>
              <a:buAutoNum type="arabicPeriod"/>
            </a:pPr>
            <a:r>
              <a:rPr lang="en-US" sz="1600" b="1" dirty="0"/>
              <a:t>You shall always use a computer in ways that show consideration and respect for your fellow humans</a:t>
            </a:r>
            <a:endParaRPr lang="en-US" sz="1800" b="1" dirty="0"/>
          </a:p>
          <a:p>
            <a:pPr marL="640080" indent="-457200" algn="just">
              <a:lnSpc>
                <a:spcPct val="90000"/>
              </a:lnSpc>
              <a:buNone/>
            </a:pPr>
            <a:r>
              <a:rPr lang="en-US" sz="1400" b="1" dirty="0"/>
              <a:t>*Created in 1992 by Computer Ethics Institute</a:t>
            </a:r>
            <a:endParaRPr lang="en-US" sz="1800" b="1" dirty="0"/>
          </a:p>
        </p:txBody>
      </p:sp>
      <p:sp>
        <p:nvSpPr>
          <p:cNvPr id="8" name="Rectangle 2"/>
          <p:cNvSpPr txBox="1">
            <a:spLocks noChangeArrowheads="1"/>
          </p:cNvSpPr>
          <p:nvPr/>
        </p:nvSpPr>
        <p:spPr>
          <a:xfrm>
            <a:off x="5334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blinds(horizontal)">
                                      <p:cBhvr>
                                        <p:cTn id="7" dur="500"/>
                                        <p:tgtEl>
                                          <p:spTgt spid="199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9683">
                                            <p:txEl>
                                              <p:pRg st="1" end="1"/>
                                            </p:txEl>
                                          </p:spTgt>
                                        </p:tgtEl>
                                        <p:attrNameLst>
                                          <p:attrName>style.visibility</p:attrName>
                                        </p:attrNameLst>
                                      </p:cBhvr>
                                      <p:to>
                                        <p:strVal val="visible"/>
                                      </p:to>
                                    </p:set>
                                    <p:animEffect transition="in" filter="blinds(horizontal)">
                                      <p:cBhvr>
                                        <p:cTn id="12" dur="500"/>
                                        <p:tgtEl>
                                          <p:spTgt spid="199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9683">
                                            <p:txEl>
                                              <p:pRg st="2" end="2"/>
                                            </p:txEl>
                                          </p:spTgt>
                                        </p:tgtEl>
                                        <p:attrNameLst>
                                          <p:attrName>style.visibility</p:attrName>
                                        </p:attrNameLst>
                                      </p:cBhvr>
                                      <p:to>
                                        <p:strVal val="visible"/>
                                      </p:to>
                                    </p:set>
                                    <p:animEffect transition="in" filter="blinds(horizontal)">
                                      <p:cBhvr>
                                        <p:cTn id="17" dur="500"/>
                                        <p:tgtEl>
                                          <p:spTgt spid="1996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9683">
                                            <p:txEl>
                                              <p:pRg st="3" end="3"/>
                                            </p:txEl>
                                          </p:spTgt>
                                        </p:tgtEl>
                                        <p:attrNameLst>
                                          <p:attrName>style.visibility</p:attrName>
                                        </p:attrNameLst>
                                      </p:cBhvr>
                                      <p:to>
                                        <p:strVal val="visible"/>
                                      </p:to>
                                    </p:set>
                                    <p:animEffect transition="in" filter="blinds(horizontal)">
                                      <p:cBhvr>
                                        <p:cTn id="22" dur="500"/>
                                        <p:tgtEl>
                                          <p:spTgt spid="1996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9683">
                                            <p:txEl>
                                              <p:pRg st="4" end="4"/>
                                            </p:txEl>
                                          </p:spTgt>
                                        </p:tgtEl>
                                        <p:attrNameLst>
                                          <p:attrName>style.visibility</p:attrName>
                                        </p:attrNameLst>
                                      </p:cBhvr>
                                      <p:to>
                                        <p:strVal val="visible"/>
                                      </p:to>
                                    </p:set>
                                    <p:animEffect transition="in" filter="blinds(horizontal)">
                                      <p:cBhvr>
                                        <p:cTn id="27" dur="500"/>
                                        <p:tgtEl>
                                          <p:spTgt spid="1996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9683">
                                            <p:txEl>
                                              <p:pRg st="5" end="5"/>
                                            </p:txEl>
                                          </p:spTgt>
                                        </p:tgtEl>
                                        <p:attrNameLst>
                                          <p:attrName>style.visibility</p:attrName>
                                        </p:attrNameLst>
                                      </p:cBhvr>
                                      <p:to>
                                        <p:strVal val="visible"/>
                                      </p:to>
                                    </p:set>
                                    <p:animEffect transition="in" filter="blinds(horizontal)">
                                      <p:cBhvr>
                                        <p:cTn id="32" dur="500"/>
                                        <p:tgtEl>
                                          <p:spTgt spid="1996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9683">
                                            <p:txEl>
                                              <p:pRg st="6" end="6"/>
                                            </p:txEl>
                                          </p:spTgt>
                                        </p:tgtEl>
                                        <p:attrNameLst>
                                          <p:attrName>style.visibility</p:attrName>
                                        </p:attrNameLst>
                                      </p:cBhvr>
                                      <p:to>
                                        <p:strVal val="visible"/>
                                      </p:to>
                                    </p:set>
                                    <p:animEffect transition="in" filter="blinds(horizontal)">
                                      <p:cBhvr>
                                        <p:cTn id="37" dur="500"/>
                                        <p:tgtEl>
                                          <p:spTgt spid="1996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9683">
                                            <p:txEl>
                                              <p:pRg st="7" end="7"/>
                                            </p:txEl>
                                          </p:spTgt>
                                        </p:tgtEl>
                                        <p:attrNameLst>
                                          <p:attrName>style.visibility</p:attrName>
                                        </p:attrNameLst>
                                      </p:cBhvr>
                                      <p:to>
                                        <p:strVal val="visible"/>
                                      </p:to>
                                    </p:set>
                                    <p:animEffect transition="in" filter="blinds(horizontal)">
                                      <p:cBhvr>
                                        <p:cTn id="42" dur="500"/>
                                        <p:tgtEl>
                                          <p:spTgt spid="19968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99683">
                                            <p:txEl>
                                              <p:pRg st="8" end="8"/>
                                            </p:txEl>
                                          </p:spTgt>
                                        </p:tgtEl>
                                        <p:attrNameLst>
                                          <p:attrName>style.visibility</p:attrName>
                                        </p:attrNameLst>
                                      </p:cBhvr>
                                      <p:to>
                                        <p:strVal val="visible"/>
                                      </p:to>
                                    </p:set>
                                    <p:animEffect transition="in" filter="blinds(horizontal)">
                                      <p:cBhvr>
                                        <p:cTn id="47" dur="500"/>
                                        <p:tgtEl>
                                          <p:spTgt spid="19968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99683">
                                            <p:txEl>
                                              <p:pRg st="9" end="9"/>
                                            </p:txEl>
                                          </p:spTgt>
                                        </p:tgtEl>
                                        <p:attrNameLst>
                                          <p:attrName>style.visibility</p:attrName>
                                        </p:attrNameLst>
                                      </p:cBhvr>
                                      <p:to>
                                        <p:strVal val="visible"/>
                                      </p:to>
                                    </p:set>
                                    <p:animEffect transition="in" filter="blinds(horizontal)">
                                      <p:cBhvr>
                                        <p:cTn id="52" dur="500"/>
                                        <p:tgtEl>
                                          <p:spTgt spid="19968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99683">
                                            <p:txEl>
                                              <p:pRg st="10" end="10"/>
                                            </p:txEl>
                                          </p:spTgt>
                                        </p:tgtEl>
                                        <p:attrNameLst>
                                          <p:attrName>style.visibility</p:attrName>
                                        </p:attrNameLst>
                                      </p:cBhvr>
                                      <p:to>
                                        <p:strVal val="visible"/>
                                      </p:to>
                                    </p:set>
                                    <p:animEffect transition="in" filter="blinds(horizontal)">
                                      <p:cBhvr>
                                        <p:cTn id="57" dur="500"/>
                                        <p:tgtEl>
                                          <p:spTgt spid="19968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99683">
                                            <p:txEl>
                                              <p:pRg st="11" end="11"/>
                                            </p:txEl>
                                          </p:spTgt>
                                        </p:tgtEl>
                                        <p:attrNameLst>
                                          <p:attrName>style.visibility</p:attrName>
                                        </p:attrNameLst>
                                      </p:cBhvr>
                                      <p:to>
                                        <p:strVal val="visible"/>
                                      </p:to>
                                    </p:set>
                                    <p:animEffect transition="in" filter="blinds(horizontal)">
                                      <p:cBhvr>
                                        <p:cTn id="62" dur="500"/>
                                        <p:tgtEl>
                                          <p:spTgt spid="1996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CDAE3E-8441-4649-BAFB-57A4EB420F80}"/>
              </a:ext>
            </a:extLst>
          </p:cNvPr>
          <p:cNvSpPr>
            <a:spLocks noGrp="1"/>
          </p:cNvSpPr>
          <p:nvPr>
            <p:ph type="title"/>
          </p:nvPr>
        </p:nvSpPr>
        <p:spPr>
          <a:xfrm>
            <a:off x="1944694" y="1379277"/>
            <a:ext cx="6683765" cy="906723"/>
          </a:xfrm>
        </p:spPr>
        <p:txBody>
          <a:bodyPr>
            <a:normAutofit/>
          </a:bodyPr>
          <a:lstStyle/>
          <a:p>
            <a:r>
              <a:rPr lang="en-IN" dirty="0"/>
              <a:t>Humans Vs other creation</a:t>
            </a:r>
          </a:p>
        </p:txBody>
      </p:sp>
      <p:sp>
        <p:nvSpPr>
          <p:cNvPr id="3" name="Content Placeholder 2">
            <a:extLst>
              <a:ext uri="{FF2B5EF4-FFF2-40B4-BE49-F238E27FC236}">
                <a16:creationId xmlns:a16="http://schemas.microsoft.com/office/drawing/2014/main" xmlns="" id="{C1A07262-DB39-4457-9F3D-1E61F0BCCBDB}"/>
              </a:ext>
            </a:extLst>
          </p:cNvPr>
          <p:cNvSpPr>
            <a:spLocks noGrp="1"/>
          </p:cNvSpPr>
          <p:nvPr>
            <p:ph idx="1"/>
          </p:nvPr>
        </p:nvSpPr>
        <p:spPr/>
        <p:txBody>
          <a:bodyPr>
            <a:normAutofit/>
          </a:bodyPr>
          <a:lstStyle/>
          <a:p>
            <a:r>
              <a:rPr lang="en-IN" sz="1800" dirty="0"/>
              <a:t>Faculties which distinguish Humans from Other Beings</a:t>
            </a:r>
            <a:r>
              <a:rPr lang="en-IN" dirty="0"/>
              <a:t>:</a:t>
            </a:r>
          </a:p>
          <a:p>
            <a:pPr lvl="1"/>
            <a:r>
              <a:rPr lang="en-IN" sz="1350" b="1" dirty="0"/>
              <a:t>A moral Being: </a:t>
            </a:r>
            <a:r>
              <a:rPr lang="en-IN" sz="1350" dirty="0"/>
              <a:t>understanding of Good or Bad, right and wrong, </a:t>
            </a:r>
          </a:p>
          <a:p>
            <a:pPr marL="342900" lvl="1" indent="0">
              <a:buNone/>
            </a:pPr>
            <a:r>
              <a:rPr lang="en-IN" sz="1350" dirty="0"/>
              <a:t>      (</a:t>
            </a:r>
            <a:r>
              <a:rPr lang="en-IN" sz="1350" dirty="0" err="1"/>
              <a:t>Ma`roof</a:t>
            </a:r>
            <a:r>
              <a:rPr lang="en-IN" sz="1350" dirty="0"/>
              <a:t>) and (</a:t>
            </a:r>
            <a:r>
              <a:rPr lang="en-IN" sz="1350" dirty="0" err="1"/>
              <a:t>Munkar</a:t>
            </a:r>
            <a:r>
              <a:rPr lang="en-IN" sz="1350" dirty="0"/>
              <a:t> ) </a:t>
            </a:r>
            <a:r>
              <a:rPr lang="ur-PK" sz="1350" b="1" dirty="0">
                <a:solidFill>
                  <a:srgbClr val="1C1E21"/>
                </a:solidFill>
                <a:latin typeface="Helvetica" panose="020B0604020202020204" pitchFamily="34" charset="0"/>
              </a:rPr>
              <a:t>(امر بالمعروف و نہی عن المنکر)</a:t>
            </a:r>
            <a:endParaRPr lang="en-IN" sz="1350" dirty="0"/>
          </a:p>
          <a:p>
            <a:pPr lvl="1"/>
            <a:endParaRPr lang="en-IN" sz="1350" dirty="0"/>
          </a:p>
          <a:p>
            <a:pPr lvl="1"/>
            <a:r>
              <a:rPr lang="en-IN" sz="1350" b="1" dirty="0"/>
              <a:t>A logical being: </a:t>
            </a:r>
            <a:r>
              <a:rPr lang="en-IN" sz="1350" dirty="0"/>
              <a:t>Endowed with </a:t>
            </a:r>
            <a:r>
              <a:rPr lang="en-IN" sz="1350" dirty="0" err="1"/>
              <a:t>Wist</a:t>
            </a:r>
            <a:r>
              <a:rPr lang="en-IN" sz="1350" dirty="0"/>
              <a:t>, </a:t>
            </a:r>
            <a:r>
              <a:rPr lang="ur-PK" sz="1350" dirty="0">
                <a:solidFill>
                  <a:srgbClr val="000000"/>
                </a:solidFill>
                <a:latin typeface="arial" panose="020B0604020202020204" pitchFamily="34" charset="0"/>
              </a:rPr>
              <a:t>عقل. </a:t>
            </a:r>
            <a:r>
              <a:rPr lang="en-IN" sz="1350" dirty="0">
                <a:solidFill>
                  <a:srgbClr val="000000"/>
                </a:solidFill>
                <a:latin typeface="arial" panose="020B0604020202020204" pitchFamily="34" charset="0"/>
              </a:rPr>
              <a:t>, </a:t>
            </a:r>
            <a:r>
              <a:rPr lang="en-IN" sz="1350" dirty="0" err="1">
                <a:solidFill>
                  <a:srgbClr val="000000"/>
                </a:solidFill>
                <a:latin typeface="arial" panose="020B0604020202020204" pitchFamily="34" charset="0"/>
              </a:rPr>
              <a:t>Samajh</a:t>
            </a:r>
            <a:r>
              <a:rPr lang="en-IN" sz="1350" dirty="0">
                <a:solidFill>
                  <a:srgbClr val="000000"/>
                </a:solidFill>
                <a:latin typeface="arial" panose="020B0604020202020204" pitchFamily="34" charset="0"/>
              </a:rPr>
              <a:t>, </a:t>
            </a:r>
            <a:r>
              <a:rPr lang="en-IN" sz="1350" dirty="0" err="1">
                <a:solidFill>
                  <a:srgbClr val="000000"/>
                </a:solidFill>
                <a:latin typeface="arial" panose="020B0604020202020204" pitchFamily="34" charset="0"/>
              </a:rPr>
              <a:t>Aqal</a:t>
            </a:r>
            <a:r>
              <a:rPr lang="en-IN" sz="1350" dirty="0">
                <a:solidFill>
                  <a:srgbClr val="000000"/>
                </a:solidFill>
                <a:latin typeface="arial" panose="020B0604020202020204" pitchFamily="34" charset="0"/>
              </a:rPr>
              <a:t> and </a:t>
            </a:r>
            <a:r>
              <a:rPr lang="en-IN" sz="1350" dirty="0" err="1">
                <a:solidFill>
                  <a:srgbClr val="000000"/>
                </a:solidFill>
                <a:latin typeface="arial" panose="020B0604020202020204" pitchFamily="34" charset="0"/>
              </a:rPr>
              <a:t>Feham</a:t>
            </a:r>
            <a:r>
              <a:rPr lang="en-IN" sz="1350" dirty="0">
                <a:solidFill>
                  <a:srgbClr val="000000"/>
                </a:solidFill>
                <a:latin typeface="arial" panose="020B0604020202020204" pitchFamily="34" charset="0"/>
              </a:rPr>
              <a:t>. Being able to understand, appreciate and develop logical argument. </a:t>
            </a:r>
            <a:endParaRPr lang="en-IN" sz="1350" dirty="0"/>
          </a:p>
          <a:p>
            <a:pPr lvl="1"/>
            <a:endParaRPr lang="en-IN" sz="1350" dirty="0"/>
          </a:p>
          <a:p>
            <a:pPr lvl="1"/>
            <a:r>
              <a:rPr lang="en-IN" sz="1350" b="1" dirty="0"/>
              <a:t>An Esthetical being: </a:t>
            </a:r>
            <a:r>
              <a:rPr lang="en-IN" sz="1350" dirty="0"/>
              <a:t>Endowed with Esthetical Sense, </a:t>
            </a:r>
            <a:r>
              <a:rPr lang="ur-PK" sz="1350" dirty="0">
                <a:solidFill>
                  <a:srgbClr val="000000"/>
                </a:solidFill>
                <a:latin typeface="Jameel Noori Nastaleeq" panose="02000503000000020004" pitchFamily="2" charset="-78"/>
                <a:cs typeface="Jameel Noori Nastaleeq" panose="02000503000000020004" pitchFamily="2" charset="-78"/>
              </a:rPr>
              <a:t>جمال یا جمالیات سے مُتَعلق ، ذوق جمال رکھنے والا</a:t>
            </a:r>
            <a:r>
              <a:rPr lang="en-IN" sz="1350" dirty="0">
                <a:solidFill>
                  <a:srgbClr val="000000"/>
                </a:solidFill>
                <a:latin typeface="Jameel Noori Nastaleeq" panose="02000503000000020004" pitchFamily="2" charset="-78"/>
                <a:cs typeface="Jameel Noori Nastaleeq" panose="02000503000000020004" pitchFamily="2" charset="-78"/>
              </a:rPr>
              <a:t> </a:t>
            </a:r>
            <a:r>
              <a:rPr lang="en-IN" sz="1350" dirty="0"/>
              <a:t>Having understanding beauty and appreciation of beautiful things </a:t>
            </a:r>
          </a:p>
          <a:p>
            <a:pPr marL="205740" lvl="1" indent="0">
              <a:buNone/>
            </a:pPr>
            <a:endParaRPr lang="en-IN" dirty="0"/>
          </a:p>
        </p:txBody>
      </p:sp>
      <p:sp>
        <p:nvSpPr>
          <p:cNvPr id="4" name="Footer Placeholder 3">
            <a:extLst>
              <a:ext uri="{FF2B5EF4-FFF2-40B4-BE49-F238E27FC236}">
                <a16:creationId xmlns:a16="http://schemas.microsoft.com/office/drawing/2014/main" xmlns="" id="{D9DB1D9A-DA9C-4F09-9816-9AE6FCC8E96B}"/>
              </a:ext>
            </a:extLst>
          </p:cNvPr>
          <p:cNvSpPr>
            <a:spLocks noGrp="1"/>
          </p:cNvSpPr>
          <p:nvPr>
            <p:ph type="ftr" sz="quarter" idx="11"/>
          </p:nvPr>
        </p:nvSpPr>
        <p:spPr/>
        <p:txBody>
          <a:bodyPr/>
          <a:lstStyle/>
          <a:p>
            <a:pPr>
              <a:defRPr/>
            </a:pPr>
            <a:r>
              <a:rPr lang="en-US" dirty="0" smtClean="0"/>
              <a:t>PI-Spring 2023 </a:t>
            </a:r>
            <a:r>
              <a:rPr lang="en-US" dirty="0"/>
              <a:t>(NUCES, CFD Campus)</a:t>
            </a:r>
          </a:p>
        </p:txBody>
      </p:sp>
    </p:spTree>
    <p:extLst>
      <p:ext uri="{BB962C8B-B14F-4D97-AF65-F5344CB8AC3E}">
        <p14:creationId xmlns:p14="http://schemas.microsoft.com/office/powerpoint/2010/main" val="1160079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solidFill>
                  <a:schemeClr val="accent1">
                    <a:satMod val="150000"/>
                  </a:schemeClr>
                </a:solidFill>
              </a:rPr>
              <a:t>Professional Ethics</a:t>
            </a:r>
            <a:endParaRPr lang="en-US" dirty="0"/>
          </a:p>
        </p:txBody>
      </p:sp>
      <p:sp>
        <p:nvSpPr>
          <p:cNvPr id="5" name="Footer Placeholder 4"/>
          <p:cNvSpPr>
            <a:spLocks noGrp="1"/>
          </p:cNvSpPr>
          <p:nvPr>
            <p:ph type="ftr" sz="quarter" idx="11"/>
          </p:nvPr>
        </p:nvSpPr>
        <p:spPr/>
        <p:txBody>
          <a:bodyPr/>
          <a:lstStyle/>
          <a:p>
            <a:pPr>
              <a:defRPr/>
            </a:pPr>
            <a:r>
              <a:rPr lang="en-US"/>
              <a:t>PI-Fall 2020 (NUCES, CFD Campus)</a:t>
            </a:r>
          </a:p>
        </p:txBody>
      </p:sp>
      <p:sp>
        <p:nvSpPr>
          <p:cNvPr id="201731" name="Rectangle 3"/>
          <p:cNvSpPr>
            <a:spLocks noGrp="1" noChangeArrowheads="1"/>
          </p:cNvSpPr>
          <p:nvPr>
            <p:ph idx="4294967295"/>
          </p:nvPr>
        </p:nvSpPr>
        <p:spPr>
          <a:xfrm>
            <a:off x="208119" y="1472308"/>
            <a:ext cx="7818438" cy="4187825"/>
          </a:xfrm>
        </p:spPr>
        <p:txBody>
          <a:bodyPr>
            <a:normAutofit/>
          </a:bodyPr>
          <a:lstStyle/>
          <a:p>
            <a:pPr eaLnBrk="1" hangingPunct="1">
              <a:lnSpc>
                <a:spcPct val="90000"/>
              </a:lnSpc>
            </a:pPr>
            <a:r>
              <a:rPr lang="en-US" sz="2400" b="1" dirty="0"/>
              <a:t>Codes of Ethics for Computer Professionals:</a:t>
            </a:r>
          </a:p>
          <a:p>
            <a:pPr lvl="1" algn="just" eaLnBrk="1" hangingPunct="1">
              <a:lnSpc>
                <a:spcPct val="90000"/>
              </a:lnSpc>
            </a:pPr>
            <a:r>
              <a:rPr lang="en-US" sz="2000" dirty="0"/>
              <a:t>Central concern: the public good, including human rights and diversity of culture</a:t>
            </a:r>
          </a:p>
          <a:p>
            <a:pPr lvl="1" algn="just" eaLnBrk="1" hangingPunct="1">
              <a:lnSpc>
                <a:spcPct val="90000"/>
              </a:lnSpc>
            </a:pPr>
            <a:r>
              <a:rPr lang="en-US" sz="2000" dirty="0"/>
              <a:t>Honesty and fairness in communication about software and related topics</a:t>
            </a:r>
          </a:p>
          <a:p>
            <a:pPr lvl="1" algn="just" eaLnBrk="1" hangingPunct="1">
              <a:lnSpc>
                <a:spcPct val="90000"/>
              </a:lnSpc>
            </a:pPr>
            <a:r>
              <a:rPr lang="en-US" sz="2000" dirty="0"/>
              <a:t>Use client or employer property only as authorized</a:t>
            </a:r>
          </a:p>
          <a:p>
            <a:pPr lvl="1" algn="just" eaLnBrk="1" hangingPunct="1">
              <a:lnSpc>
                <a:spcPct val="90000"/>
              </a:lnSpc>
            </a:pPr>
            <a:r>
              <a:rPr lang="en-US" sz="2000" dirty="0"/>
              <a:t>High quality, reasonable cost and schedule</a:t>
            </a:r>
          </a:p>
          <a:p>
            <a:pPr lvl="1" algn="just" eaLnBrk="1" hangingPunct="1">
              <a:lnSpc>
                <a:spcPct val="90000"/>
              </a:lnSpc>
            </a:pPr>
            <a:r>
              <a:rPr lang="en-US" sz="2000" dirty="0"/>
              <a:t>Respect for privacy, intellectual property</a:t>
            </a:r>
          </a:p>
          <a:p>
            <a:pPr lvl="1" algn="just" eaLnBrk="1" hangingPunct="1">
              <a:lnSpc>
                <a:spcPct val="90000"/>
              </a:lnSpc>
            </a:pPr>
            <a:r>
              <a:rPr lang="en-US" sz="2000" dirty="0"/>
              <a:t>Disclose conflicts of interest</a:t>
            </a:r>
          </a:p>
          <a:p>
            <a:pPr lvl="1" algn="just" eaLnBrk="1" hangingPunct="1">
              <a:lnSpc>
                <a:spcPct val="90000"/>
              </a:lnSpc>
            </a:pPr>
            <a:r>
              <a:rPr lang="en-US" sz="2000" dirty="0"/>
              <a:t>Address software errors</a:t>
            </a:r>
          </a:p>
          <a:p>
            <a:pPr lvl="1" algn="just" eaLnBrk="1" hangingPunct="1">
              <a:lnSpc>
                <a:spcPct val="90000"/>
              </a:lnSpc>
            </a:pPr>
            <a:r>
              <a:rPr lang="en-US" sz="2000" dirty="0"/>
              <a:t>Lifelong learning</a:t>
            </a:r>
            <a:endParaRPr lang="en-US" altLang="zh-CN" sz="2000" dirty="0"/>
          </a:p>
          <a:p>
            <a:pPr lvl="1" algn="just" eaLnBrk="1" hangingPunct="1">
              <a:lnSpc>
                <a:spcPct val="90000"/>
              </a:lnSpc>
            </a:pPr>
            <a:r>
              <a:rPr lang="en-US" altLang="zh-CN" sz="2000" dirty="0"/>
              <a:t>Honor agreements and assigned responsibilities </a:t>
            </a:r>
            <a:endParaRPr lang="en-US" sz="2000" dirty="0"/>
          </a:p>
        </p:txBody>
      </p:sp>
      <p:sp>
        <p:nvSpPr>
          <p:cNvPr id="8" name="Rectangle 2"/>
          <p:cNvSpPr txBox="1">
            <a:spLocks noChangeArrowheads="1"/>
          </p:cNvSpPr>
          <p:nvPr/>
        </p:nvSpPr>
        <p:spPr>
          <a:xfrm>
            <a:off x="5334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1731">
                                            <p:txEl>
                                              <p:pRg st="1" end="1"/>
                                            </p:txEl>
                                          </p:spTgt>
                                        </p:tgtEl>
                                        <p:attrNameLst>
                                          <p:attrName>style.visibility</p:attrName>
                                        </p:attrNameLst>
                                      </p:cBhvr>
                                      <p:to>
                                        <p:strVal val="visible"/>
                                      </p:to>
                                    </p:set>
                                    <p:animEffect transition="in" filter="blinds(horizontal)">
                                      <p:cBhvr>
                                        <p:cTn id="7" dur="500"/>
                                        <p:tgtEl>
                                          <p:spTgt spid="2017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1731">
                                            <p:txEl>
                                              <p:pRg st="2" end="2"/>
                                            </p:txEl>
                                          </p:spTgt>
                                        </p:tgtEl>
                                        <p:attrNameLst>
                                          <p:attrName>style.visibility</p:attrName>
                                        </p:attrNameLst>
                                      </p:cBhvr>
                                      <p:to>
                                        <p:strVal val="visible"/>
                                      </p:to>
                                    </p:set>
                                    <p:animEffect transition="in" filter="blinds(horizontal)">
                                      <p:cBhvr>
                                        <p:cTn id="12" dur="500"/>
                                        <p:tgtEl>
                                          <p:spTgt spid="2017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1731">
                                            <p:txEl>
                                              <p:pRg st="3" end="3"/>
                                            </p:txEl>
                                          </p:spTgt>
                                        </p:tgtEl>
                                        <p:attrNameLst>
                                          <p:attrName>style.visibility</p:attrName>
                                        </p:attrNameLst>
                                      </p:cBhvr>
                                      <p:to>
                                        <p:strVal val="visible"/>
                                      </p:to>
                                    </p:set>
                                    <p:animEffect transition="in" filter="blinds(horizontal)">
                                      <p:cBhvr>
                                        <p:cTn id="17" dur="500"/>
                                        <p:tgtEl>
                                          <p:spTgt spid="2017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1731">
                                            <p:txEl>
                                              <p:pRg st="4" end="4"/>
                                            </p:txEl>
                                          </p:spTgt>
                                        </p:tgtEl>
                                        <p:attrNameLst>
                                          <p:attrName>style.visibility</p:attrName>
                                        </p:attrNameLst>
                                      </p:cBhvr>
                                      <p:to>
                                        <p:strVal val="visible"/>
                                      </p:to>
                                    </p:set>
                                    <p:animEffect transition="in" filter="blinds(horizontal)">
                                      <p:cBhvr>
                                        <p:cTn id="22" dur="500"/>
                                        <p:tgtEl>
                                          <p:spTgt spid="20173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1731">
                                            <p:txEl>
                                              <p:pRg st="5" end="5"/>
                                            </p:txEl>
                                          </p:spTgt>
                                        </p:tgtEl>
                                        <p:attrNameLst>
                                          <p:attrName>style.visibility</p:attrName>
                                        </p:attrNameLst>
                                      </p:cBhvr>
                                      <p:to>
                                        <p:strVal val="visible"/>
                                      </p:to>
                                    </p:set>
                                    <p:animEffect transition="in" filter="blinds(horizontal)">
                                      <p:cBhvr>
                                        <p:cTn id="27" dur="500"/>
                                        <p:tgtEl>
                                          <p:spTgt spid="20173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1731">
                                            <p:txEl>
                                              <p:pRg st="6" end="6"/>
                                            </p:txEl>
                                          </p:spTgt>
                                        </p:tgtEl>
                                        <p:attrNameLst>
                                          <p:attrName>style.visibility</p:attrName>
                                        </p:attrNameLst>
                                      </p:cBhvr>
                                      <p:to>
                                        <p:strVal val="visible"/>
                                      </p:to>
                                    </p:set>
                                    <p:animEffect transition="in" filter="blinds(horizontal)">
                                      <p:cBhvr>
                                        <p:cTn id="32" dur="500"/>
                                        <p:tgtEl>
                                          <p:spTgt spid="20173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01731">
                                            <p:txEl>
                                              <p:pRg st="7" end="7"/>
                                            </p:txEl>
                                          </p:spTgt>
                                        </p:tgtEl>
                                        <p:attrNameLst>
                                          <p:attrName>style.visibility</p:attrName>
                                        </p:attrNameLst>
                                      </p:cBhvr>
                                      <p:to>
                                        <p:strVal val="visible"/>
                                      </p:to>
                                    </p:set>
                                    <p:animEffect transition="in" filter="blinds(horizontal)">
                                      <p:cBhvr>
                                        <p:cTn id="37" dur="500"/>
                                        <p:tgtEl>
                                          <p:spTgt spid="20173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01731">
                                            <p:txEl>
                                              <p:pRg st="8" end="8"/>
                                            </p:txEl>
                                          </p:spTgt>
                                        </p:tgtEl>
                                        <p:attrNameLst>
                                          <p:attrName>style.visibility</p:attrName>
                                        </p:attrNameLst>
                                      </p:cBhvr>
                                      <p:to>
                                        <p:strVal val="visible"/>
                                      </p:to>
                                    </p:set>
                                    <p:animEffect transition="in" filter="blinds(horizontal)">
                                      <p:cBhvr>
                                        <p:cTn id="42" dur="500"/>
                                        <p:tgtEl>
                                          <p:spTgt spid="20173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01731">
                                            <p:txEl>
                                              <p:pRg st="9" end="9"/>
                                            </p:txEl>
                                          </p:spTgt>
                                        </p:tgtEl>
                                        <p:attrNameLst>
                                          <p:attrName>style.visibility</p:attrName>
                                        </p:attrNameLst>
                                      </p:cBhvr>
                                      <p:to>
                                        <p:strVal val="visible"/>
                                      </p:to>
                                    </p:set>
                                    <p:animEffect transition="in" filter="blinds(horizontal)">
                                      <p:cBhvr>
                                        <p:cTn id="47" dur="500"/>
                                        <p:tgtEl>
                                          <p:spTgt spid="2017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type="title"/>
          </p:nvPr>
        </p:nvSpPr>
        <p:spPr>
          <a:xfrm>
            <a:off x="533400" y="0"/>
            <a:ext cx="7772400" cy="1143000"/>
          </a:xfrm>
        </p:spPr>
        <p:txBody>
          <a:bodyPr>
            <a:normAutofit/>
          </a:bodyPr>
          <a:lstStyle/>
          <a:p>
            <a:r>
              <a:rPr lang="en-US" dirty="0">
                <a:solidFill>
                  <a:schemeClr val="accent1">
                    <a:satMod val="150000"/>
                  </a:schemeClr>
                </a:solidFill>
              </a:rPr>
              <a:t>Ethics in Computing</a:t>
            </a:r>
            <a:r>
              <a:rPr lang="en-US" sz="2200" dirty="0">
                <a:solidFill>
                  <a:schemeClr val="accent1">
                    <a:satMod val="150000"/>
                  </a:schemeClr>
                </a:solidFill>
              </a:rPr>
              <a:t/>
            </a:r>
            <a:br>
              <a:rPr lang="en-US" sz="2200" dirty="0">
                <a:solidFill>
                  <a:schemeClr val="accent1">
                    <a:satMod val="150000"/>
                  </a:schemeClr>
                </a:solidFill>
              </a:rPr>
            </a:br>
            <a:r>
              <a:rPr lang="en-US" sz="2400" dirty="0">
                <a:solidFill>
                  <a:schemeClr val="accent1">
                    <a:satMod val="150000"/>
                  </a:schemeClr>
                </a:solidFill>
              </a:rPr>
              <a:t>https</a:t>
            </a:r>
            <a:r>
              <a:rPr lang="en-US" sz="1400" dirty="0">
                <a:solidFill>
                  <a:schemeClr val="accent1">
                    <a:satMod val="150000"/>
                  </a:schemeClr>
                </a:solidFill>
              </a:rPr>
              <a:t>: </a:t>
            </a:r>
            <a:r>
              <a:rPr lang="en-US" sz="2200" dirty="0">
                <a:solidFill>
                  <a:schemeClr val="accent1">
                    <a:satMod val="150000"/>
                  </a:schemeClr>
                </a:solidFill>
              </a:rPr>
              <a:t>//ethics.csc.ncsu.edu/</a:t>
            </a:r>
          </a:p>
        </p:txBody>
      </p:sp>
      <p:sp>
        <p:nvSpPr>
          <p:cNvPr id="5" name="Footer Placeholder 4"/>
          <p:cNvSpPr>
            <a:spLocks noGrp="1"/>
          </p:cNvSpPr>
          <p:nvPr>
            <p:ph type="ftr" sz="quarter" idx="11"/>
          </p:nvPr>
        </p:nvSpPr>
        <p:spPr/>
        <p:txBody>
          <a:bodyPr/>
          <a:lstStyle/>
          <a:p>
            <a:pPr>
              <a:defRPr/>
            </a:pPr>
            <a:r>
              <a:rPr lang="en-US"/>
              <a:t>PI-Fall 2020 (NUCES, CFD Campus)</a:t>
            </a:r>
          </a:p>
        </p:txBody>
      </p:sp>
      <p:pic>
        <p:nvPicPr>
          <p:cNvPr id="15363" name="Picture 8" descr="ethicsmap"/>
          <p:cNvPicPr>
            <a:picLocks noGrp="1" noChangeAspect="1" noChangeArrowheads="1"/>
          </p:cNvPicPr>
          <p:nvPr>
            <p:ph idx="4294967295"/>
          </p:nvPr>
        </p:nvPicPr>
        <p:blipFill>
          <a:blip r:embed="rId3" cstate="print"/>
          <a:srcRect/>
          <a:stretch>
            <a:fillRect/>
          </a:stretch>
        </p:blipFill>
        <p:spPr>
          <a:xfrm>
            <a:off x="1143000" y="1143000"/>
            <a:ext cx="8001000" cy="5664200"/>
          </a:xfr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274638"/>
            <a:ext cx="7772400" cy="1143000"/>
          </a:xfrm>
        </p:spPr>
        <p:txBody>
          <a:bodyPr>
            <a:normAutofit/>
          </a:bodyPr>
          <a:lstStyle/>
          <a:p>
            <a:pPr eaLnBrk="1" hangingPunct="1"/>
            <a:r>
              <a:rPr lang="en-US" dirty="0">
                <a:solidFill>
                  <a:schemeClr val="accent1">
                    <a:satMod val="150000"/>
                  </a:schemeClr>
                </a:solidFill>
              </a:rPr>
              <a:t>Ethical Scenarios</a:t>
            </a:r>
          </a:p>
        </p:txBody>
      </p:sp>
      <p:sp>
        <p:nvSpPr>
          <p:cNvPr id="5" name="Footer Placeholder 4"/>
          <p:cNvSpPr>
            <a:spLocks noGrp="1"/>
          </p:cNvSpPr>
          <p:nvPr>
            <p:ph type="ftr" sz="quarter" idx="11"/>
          </p:nvPr>
        </p:nvSpPr>
        <p:spPr/>
        <p:txBody>
          <a:bodyPr/>
          <a:lstStyle/>
          <a:p>
            <a:pPr>
              <a:defRPr/>
            </a:pPr>
            <a:r>
              <a:rPr lang="en-US"/>
              <a:t>PI-Fall 2020 (NUCES, CFD Campus)</a:t>
            </a:r>
          </a:p>
        </p:txBody>
      </p:sp>
      <p:sp>
        <p:nvSpPr>
          <p:cNvPr id="168963" name="Rectangle 3"/>
          <p:cNvSpPr>
            <a:spLocks noGrp="1" noChangeArrowheads="1"/>
          </p:cNvSpPr>
          <p:nvPr>
            <p:ph idx="4294967295"/>
          </p:nvPr>
        </p:nvSpPr>
        <p:spPr>
          <a:xfrm>
            <a:off x="381000" y="1417638"/>
            <a:ext cx="7894638" cy="3349625"/>
          </a:xfrm>
        </p:spPr>
        <p:txBody>
          <a:bodyPr>
            <a:normAutofit/>
          </a:bodyPr>
          <a:lstStyle/>
          <a:p>
            <a:pPr algn="just" eaLnBrk="1" hangingPunct="1"/>
            <a:r>
              <a:rPr lang="en-US" b="1" dirty="0"/>
              <a:t>Scenario 1</a:t>
            </a:r>
            <a:r>
              <a:rPr lang="en-US" dirty="0"/>
              <a:t> – </a:t>
            </a:r>
            <a:r>
              <a:rPr lang="en-US" b="1" i="1" dirty="0"/>
              <a:t>Illegal Use</a:t>
            </a:r>
          </a:p>
          <a:p>
            <a:pPr lvl="1" algn="just" eaLnBrk="1" hangingPunct="1"/>
            <a:r>
              <a:rPr lang="en-US" sz="2000" dirty="0"/>
              <a:t>A person is using a piece of SW without the author’s permission and says: “I’m not really using it, I’m just evaluating it before I make a firm decision on buying”</a:t>
            </a:r>
          </a:p>
          <a:p>
            <a:pPr lvl="1" algn="just" eaLnBrk="1" hangingPunct="1"/>
            <a:r>
              <a:rPr lang="en-US" sz="2000" dirty="0"/>
              <a:t>That person is “evaluating” that piece of SW for 12 months now!</a:t>
            </a:r>
          </a:p>
          <a:p>
            <a:pPr lvl="1" algn="just" eaLnBrk="1" hangingPunct="1"/>
            <a:r>
              <a:rPr lang="en-US" sz="2000" b="1" dirty="0"/>
              <a:t>Is the conduct of that person ethical?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blinds(horizontal)">
                                      <p:cBhvr>
                                        <p:cTn id="7" dur="500"/>
                                        <p:tgtEl>
                                          <p:spTgt spid="16896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8963">
                                            <p:txEl>
                                              <p:pRg st="1" end="1"/>
                                            </p:txEl>
                                          </p:spTgt>
                                        </p:tgtEl>
                                        <p:attrNameLst>
                                          <p:attrName>style.visibility</p:attrName>
                                        </p:attrNameLst>
                                      </p:cBhvr>
                                      <p:to>
                                        <p:strVal val="visible"/>
                                      </p:to>
                                    </p:set>
                                    <p:animEffect transition="in" filter="blinds(horizontal)">
                                      <p:cBhvr>
                                        <p:cTn id="10" dur="500"/>
                                        <p:tgtEl>
                                          <p:spTgt spid="1689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68963">
                                            <p:txEl>
                                              <p:pRg st="2" end="2"/>
                                            </p:txEl>
                                          </p:spTgt>
                                        </p:tgtEl>
                                        <p:attrNameLst>
                                          <p:attrName>style.visibility</p:attrName>
                                        </p:attrNameLst>
                                      </p:cBhvr>
                                      <p:to>
                                        <p:strVal val="visible"/>
                                      </p:to>
                                    </p:set>
                                    <p:animEffect transition="in" filter="blinds(horizontal)">
                                      <p:cBhvr>
                                        <p:cTn id="15" dur="500"/>
                                        <p:tgtEl>
                                          <p:spTgt spid="1689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68963">
                                            <p:txEl>
                                              <p:pRg st="3" end="3"/>
                                            </p:txEl>
                                          </p:spTgt>
                                        </p:tgtEl>
                                        <p:attrNameLst>
                                          <p:attrName>style.visibility</p:attrName>
                                        </p:attrNameLst>
                                      </p:cBhvr>
                                      <p:to>
                                        <p:strVal val="visible"/>
                                      </p:to>
                                    </p:set>
                                    <p:animEffect transition="in" filter="blinds(horizontal)">
                                      <p:cBhvr>
                                        <p:cTn id="20" dur="500"/>
                                        <p:tgtEl>
                                          <p:spTgt spid="168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solidFill>
                  <a:schemeClr val="accent1">
                    <a:satMod val="150000"/>
                  </a:schemeClr>
                </a:solidFill>
              </a:rPr>
              <a:t>Ethical Scenarios</a:t>
            </a:r>
            <a:endParaRPr lang="en-US" dirty="0"/>
          </a:p>
        </p:txBody>
      </p:sp>
      <p:sp>
        <p:nvSpPr>
          <p:cNvPr id="5" name="Footer Placeholder 4"/>
          <p:cNvSpPr>
            <a:spLocks noGrp="1"/>
          </p:cNvSpPr>
          <p:nvPr>
            <p:ph type="ftr" sz="quarter" idx="11"/>
          </p:nvPr>
        </p:nvSpPr>
        <p:spPr/>
        <p:txBody>
          <a:bodyPr/>
          <a:lstStyle/>
          <a:p>
            <a:pPr>
              <a:defRPr/>
            </a:pPr>
            <a:r>
              <a:rPr lang="en-US"/>
              <a:t>PI-Fall 2020 (NUCES, CFD Campus)</a:t>
            </a:r>
          </a:p>
        </p:txBody>
      </p:sp>
      <p:sp>
        <p:nvSpPr>
          <p:cNvPr id="171011" name="Rectangle 3"/>
          <p:cNvSpPr>
            <a:spLocks noGrp="1" noChangeArrowheads="1"/>
          </p:cNvSpPr>
          <p:nvPr>
            <p:ph idx="4294967295"/>
          </p:nvPr>
        </p:nvSpPr>
        <p:spPr>
          <a:xfrm>
            <a:off x="585787" y="1414439"/>
            <a:ext cx="7972425" cy="4340225"/>
          </a:xfrm>
        </p:spPr>
        <p:txBody>
          <a:bodyPr>
            <a:normAutofit/>
          </a:bodyPr>
          <a:lstStyle/>
          <a:p>
            <a:pPr algn="just" eaLnBrk="1" hangingPunct="1">
              <a:lnSpc>
                <a:spcPct val="90000"/>
              </a:lnSpc>
            </a:pPr>
            <a:r>
              <a:rPr lang="en-US" sz="2800" b="1" dirty="0"/>
              <a:t>Scenario 2</a:t>
            </a:r>
            <a:r>
              <a:rPr lang="en-US" sz="2800" dirty="0"/>
              <a:t> – </a:t>
            </a:r>
            <a:r>
              <a:rPr lang="en-US" sz="2800" b="1" i="1" dirty="0"/>
              <a:t>Vaporware</a:t>
            </a:r>
          </a:p>
          <a:p>
            <a:pPr lvl="1" algn="just" eaLnBrk="1" hangingPunct="1">
              <a:lnSpc>
                <a:spcPct val="90000"/>
              </a:lnSpc>
            </a:pPr>
            <a:r>
              <a:rPr lang="en-US" sz="2000" dirty="0"/>
              <a:t>A small company announces a new SW product</a:t>
            </a:r>
          </a:p>
          <a:p>
            <a:pPr lvl="1" algn="just" eaLnBrk="1" hangingPunct="1">
              <a:lnSpc>
                <a:spcPct val="90000"/>
              </a:lnSpc>
            </a:pPr>
            <a:r>
              <a:rPr lang="en-US" sz="2000" dirty="0"/>
              <a:t>A larger, more established competitor hears about that product, and starts a whispering campaign that she is also working on a similar product that will be released soon.</a:t>
            </a:r>
          </a:p>
          <a:p>
            <a:pPr lvl="1" algn="just" eaLnBrk="1" hangingPunct="1">
              <a:lnSpc>
                <a:spcPct val="90000"/>
              </a:lnSpc>
            </a:pPr>
            <a:r>
              <a:rPr lang="en-US" sz="2000" dirty="0"/>
              <a:t>Potential customers decide to wait for the product instead of making the more riskier purchase from the smaller company.</a:t>
            </a:r>
          </a:p>
          <a:p>
            <a:pPr lvl="1" algn="just" eaLnBrk="1" hangingPunct="1">
              <a:lnSpc>
                <a:spcPct val="90000"/>
              </a:lnSpc>
            </a:pPr>
            <a:r>
              <a:rPr lang="en-US" sz="2000" dirty="0"/>
              <a:t>The new company’s sales become sluggish, and it fails to earn back the investment that it has put into developing that new product.  That results in her closure.</a:t>
            </a:r>
          </a:p>
          <a:p>
            <a:pPr lvl="1" algn="just" eaLnBrk="1" hangingPunct="1">
              <a:lnSpc>
                <a:spcPct val="90000"/>
              </a:lnSpc>
            </a:pPr>
            <a:r>
              <a:rPr lang="en-US" sz="2000" dirty="0"/>
              <a:t>The larger company never releases the promised product.</a:t>
            </a:r>
          </a:p>
          <a:p>
            <a:pPr lvl="1" algn="just" eaLnBrk="1" hangingPunct="1">
              <a:lnSpc>
                <a:spcPct val="90000"/>
              </a:lnSpc>
            </a:pPr>
            <a:r>
              <a:rPr lang="en-US" b="1" dirty="0"/>
              <a:t>Is the conduct of that large company unethical or a reasonable business tactic?</a:t>
            </a:r>
          </a:p>
        </p:txBody>
      </p:sp>
      <p:sp>
        <p:nvSpPr>
          <p:cNvPr id="8" name="Rectangle 2"/>
          <p:cNvSpPr txBox="1">
            <a:spLocks noChangeArrowheads="1"/>
          </p:cNvSpPr>
          <p:nvPr/>
        </p:nvSpPr>
        <p:spPr>
          <a:xfrm>
            <a:off x="3810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blinds(horizontal)">
                                      <p:cBhvr>
                                        <p:cTn id="7" dur="500"/>
                                        <p:tgtEl>
                                          <p:spTgt spid="17101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1011">
                                            <p:txEl>
                                              <p:pRg st="1" end="1"/>
                                            </p:txEl>
                                          </p:spTgt>
                                        </p:tgtEl>
                                        <p:attrNameLst>
                                          <p:attrName>style.visibility</p:attrName>
                                        </p:attrNameLst>
                                      </p:cBhvr>
                                      <p:to>
                                        <p:strVal val="visible"/>
                                      </p:to>
                                    </p:set>
                                    <p:animEffect transition="in" filter="blinds(horizontal)">
                                      <p:cBhvr>
                                        <p:cTn id="10" dur="500"/>
                                        <p:tgtEl>
                                          <p:spTgt spid="1710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animEffect transition="in" filter="blinds(horizontal)">
                                      <p:cBhvr>
                                        <p:cTn id="15" dur="500"/>
                                        <p:tgtEl>
                                          <p:spTgt spid="1710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1011">
                                            <p:txEl>
                                              <p:pRg st="3" end="3"/>
                                            </p:txEl>
                                          </p:spTgt>
                                        </p:tgtEl>
                                        <p:attrNameLst>
                                          <p:attrName>style.visibility</p:attrName>
                                        </p:attrNameLst>
                                      </p:cBhvr>
                                      <p:to>
                                        <p:strVal val="visible"/>
                                      </p:to>
                                    </p:set>
                                    <p:animEffect transition="in" filter="blinds(horizontal)">
                                      <p:cBhvr>
                                        <p:cTn id="20" dur="500"/>
                                        <p:tgtEl>
                                          <p:spTgt spid="17101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71011">
                                            <p:txEl>
                                              <p:pRg st="4" end="4"/>
                                            </p:txEl>
                                          </p:spTgt>
                                        </p:tgtEl>
                                        <p:attrNameLst>
                                          <p:attrName>style.visibility</p:attrName>
                                        </p:attrNameLst>
                                      </p:cBhvr>
                                      <p:to>
                                        <p:strVal val="visible"/>
                                      </p:to>
                                    </p:set>
                                    <p:animEffect transition="in" filter="blinds(horizontal)">
                                      <p:cBhvr>
                                        <p:cTn id="25" dur="500"/>
                                        <p:tgtEl>
                                          <p:spTgt spid="17101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71011">
                                            <p:txEl>
                                              <p:pRg st="5" end="5"/>
                                            </p:txEl>
                                          </p:spTgt>
                                        </p:tgtEl>
                                        <p:attrNameLst>
                                          <p:attrName>style.visibility</p:attrName>
                                        </p:attrNameLst>
                                      </p:cBhvr>
                                      <p:to>
                                        <p:strVal val="visible"/>
                                      </p:to>
                                    </p:set>
                                    <p:animEffect transition="in" filter="blinds(horizontal)">
                                      <p:cBhvr>
                                        <p:cTn id="30" dur="500"/>
                                        <p:tgtEl>
                                          <p:spTgt spid="17101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71011">
                                            <p:txEl>
                                              <p:pRg st="6" end="6"/>
                                            </p:txEl>
                                          </p:spTgt>
                                        </p:tgtEl>
                                        <p:attrNameLst>
                                          <p:attrName>style.visibility</p:attrName>
                                        </p:attrNameLst>
                                      </p:cBhvr>
                                      <p:to>
                                        <p:strVal val="visible"/>
                                      </p:to>
                                    </p:set>
                                    <p:animEffect transition="in" filter="blinds(horizontal)">
                                      <p:cBhvr>
                                        <p:cTn id="35" dur="500"/>
                                        <p:tgtEl>
                                          <p:spTgt spid="171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solidFill>
                  <a:schemeClr val="accent1">
                    <a:satMod val="150000"/>
                  </a:schemeClr>
                </a:solidFill>
              </a:rPr>
              <a:t>Ethical Scenarios</a:t>
            </a:r>
            <a:endParaRPr lang="en-US" dirty="0"/>
          </a:p>
        </p:txBody>
      </p:sp>
      <p:sp>
        <p:nvSpPr>
          <p:cNvPr id="5" name="Footer Placeholder 4"/>
          <p:cNvSpPr>
            <a:spLocks noGrp="1"/>
          </p:cNvSpPr>
          <p:nvPr>
            <p:ph type="ftr" sz="quarter" idx="11"/>
          </p:nvPr>
        </p:nvSpPr>
        <p:spPr/>
        <p:txBody>
          <a:bodyPr/>
          <a:lstStyle/>
          <a:p>
            <a:pPr>
              <a:defRPr/>
            </a:pPr>
            <a:r>
              <a:rPr lang="en-US"/>
              <a:t>PI-Fall 2020 (NUCES, CFD Campus)</a:t>
            </a:r>
          </a:p>
        </p:txBody>
      </p:sp>
      <p:sp>
        <p:nvSpPr>
          <p:cNvPr id="172035" name="Rectangle 3"/>
          <p:cNvSpPr>
            <a:spLocks noGrp="1" noChangeArrowheads="1"/>
          </p:cNvSpPr>
          <p:nvPr>
            <p:ph idx="4294967295"/>
          </p:nvPr>
        </p:nvSpPr>
        <p:spPr>
          <a:xfrm>
            <a:off x="781049" y="1524000"/>
            <a:ext cx="7896225" cy="3730625"/>
          </a:xfrm>
        </p:spPr>
        <p:txBody>
          <a:bodyPr>
            <a:normAutofit/>
          </a:bodyPr>
          <a:lstStyle/>
          <a:p>
            <a:pPr algn="just" eaLnBrk="1" hangingPunct="1">
              <a:lnSpc>
                <a:spcPct val="80000"/>
              </a:lnSpc>
            </a:pPr>
            <a:r>
              <a:rPr lang="en-US" sz="2400" b="1" dirty="0"/>
              <a:t>Scenario 3</a:t>
            </a:r>
            <a:r>
              <a:rPr lang="en-US" sz="2400" dirty="0"/>
              <a:t> – </a:t>
            </a:r>
            <a:r>
              <a:rPr lang="en-US" sz="2400" b="1" i="1" dirty="0"/>
              <a:t>Whistle Blower</a:t>
            </a:r>
          </a:p>
          <a:p>
            <a:pPr lvl="1" algn="just" eaLnBrk="1" hangingPunct="1">
              <a:lnSpc>
                <a:spcPct val="80000"/>
              </a:lnSpc>
            </a:pPr>
            <a:r>
              <a:rPr lang="en-US" sz="2000" dirty="0"/>
              <a:t>SW bugs, at times, have catastrophic consequences</a:t>
            </a:r>
          </a:p>
          <a:p>
            <a:pPr lvl="1" algn="just" eaLnBrk="1" hangingPunct="1">
              <a:lnSpc>
                <a:spcPct val="80000"/>
              </a:lnSpc>
            </a:pPr>
            <a:r>
              <a:rPr lang="en-US" sz="2000" dirty="0"/>
              <a:t>While </a:t>
            </a:r>
            <a:r>
              <a:rPr lang="en-US" sz="2000" dirty="0" err="1"/>
              <a:t>Bhola</a:t>
            </a:r>
            <a:r>
              <a:rPr lang="en-US" sz="2000" dirty="0"/>
              <a:t> sahib was working for a contractor at NASA, he found such a bug and reported it to his boss, Murphy sahib, who ordered him to never mention it to any one, or he will get fired</a:t>
            </a:r>
          </a:p>
          <a:p>
            <a:pPr lvl="1" algn="just" eaLnBrk="1" hangingPunct="1">
              <a:lnSpc>
                <a:spcPct val="80000"/>
              </a:lnSpc>
            </a:pPr>
            <a:r>
              <a:rPr lang="en-US" sz="2000" dirty="0" err="1"/>
              <a:t>Bhola</a:t>
            </a:r>
            <a:r>
              <a:rPr lang="en-US" sz="2000" dirty="0"/>
              <a:t> sahib got scared, and did as he was told</a:t>
            </a:r>
          </a:p>
          <a:p>
            <a:pPr lvl="1" algn="just" eaLnBrk="1" hangingPunct="1">
              <a:lnSpc>
                <a:spcPct val="80000"/>
              </a:lnSpc>
            </a:pPr>
            <a:r>
              <a:rPr lang="en-US" sz="2000" b="1" dirty="0"/>
              <a:t>Did </a:t>
            </a:r>
            <a:r>
              <a:rPr lang="en-US" sz="2000" b="1" dirty="0" err="1"/>
              <a:t>Bhola</a:t>
            </a:r>
            <a:r>
              <a:rPr lang="en-US" sz="2000" b="1" dirty="0"/>
              <a:t> sahib behave in an ethical manner?  Would you hire him in your company?</a:t>
            </a:r>
          </a:p>
          <a:p>
            <a:pPr lvl="2" algn="just" eaLnBrk="1" hangingPunct="1">
              <a:lnSpc>
                <a:spcPct val="80000"/>
              </a:lnSpc>
            </a:pPr>
            <a:r>
              <a:rPr lang="en-US" altLang="zh-CN" sz="2000" dirty="0"/>
              <a:t>Truth (Disclosure) vs. Loyalty (Confidentiality)</a:t>
            </a:r>
          </a:p>
        </p:txBody>
      </p:sp>
      <p:sp>
        <p:nvSpPr>
          <p:cNvPr id="8" name="Rectangle 2"/>
          <p:cNvSpPr txBox="1">
            <a:spLocks noChangeArrowheads="1"/>
          </p:cNvSpPr>
          <p:nvPr/>
        </p:nvSpPr>
        <p:spPr>
          <a:xfrm>
            <a:off x="3810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blinds(horizontal)">
                                      <p:cBhvr>
                                        <p:cTn id="7" dur="500"/>
                                        <p:tgtEl>
                                          <p:spTgt spid="1720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2035">
                                            <p:txEl>
                                              <p:pRg st="1" end="1"/>
                                            </p:txEl>
                                          </p:spTgt>
                                        </p:tgtEl>
                                        <p:attrNameLst>
                                          <p:attrName>style.visibility</p:attrName>
                                        </p:attrNameLst>
                                      </p:cBhvr>
                                      <p:to>
                                        <p:strVal val="visible"/>
                                      </p:to>
                                    </p:set>
                                    <p:animEffect transition="in" filter="blinds(horizontal)">
                                      <p:cBhvr>
                                        <p:cTn id="10" dur="500"/>
                                        <p:tgtEl>
                                          <p:spTgt spid="1720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72035">
                                            <p:txEl>
                                              <p:pRg st="2" end="2"/>
                                            </p:txEl>
                                          </p:spTgt>
                                        </p:tgtEl>
                                        <p:attrNameLst>
                                          <p:attrName>style.visibility</p:attrName>
                                        </p:attrNameLst>
                                      </p:cBhvr>
                                      <p:to>
                                        <p:strVal val="visible"/>
                                      </p:to>
                                    </p:set>
                                    <p:animEffect transition="in" filter="blinds(horizontal)">
                                      <p:cBhvr>
                                        <p:cTn id="15" dur="500"/>
                                        <p:tgtEl>
                                          <p:spTgt spid="1720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2035">
                                            <p:txEl>
                                              <p:pRg st="3" end="3"/>
                                            </p:txEl>
                                          </p:spTgt>
                                        </p:tgtEl>
                                        <p:attrNameLst>
                                          <p:attrName>style.visibility</p:attrName>
                                        </p:attrNameLst>
                                      </p:cBhvr>
                                      <p:to>
                                        <p:strVal val="visible"/>
                                      </p:to>
                                    </p:set>
                                    <p:animEffect transition="in" filter="blinds(horizontal)">
                                      <p:cBhvr>
                                        <p:cTn id="20" dur="500"/>
                                        <p:tgtEl>
                                          <p:spTgt spid="17203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72035">
                                            <p:txEl>
                                              <p:pRg st="4" end="4"/>
                                            </p:txEl>
                                          </p:spTgt>
                                        </p:tgtEl>
                                        <p:attrNameLst>
                                          <p:attrName>style.visibility</p:attrName>
                                        </p:attrNameLst>
                                      </p:cBhvr>
                                      <p:to>
                                        <p:strVal val="visible"/>
                                      </p:to>
                                    </p:set>
                                    <p:animEffect transition="in" filter="blinds(horizontal)">
                                      <p:cBhvr>
                                        <p:cTn id="25" dur="500"/>
                                        <p:tgtEl>
                                          <p:spTgt spid="17203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72035">
                                            <p:txEl>
                                              <p:pRg st="5" end="5"/>
                                            </p:txEl>
                                          </p:spTgt>
                                        </p:tgtEl>
                                        <p:attrNameLst>
                                          <p:attrName>style.visibility</p:attrName>
                                        </p:attrNameLst>
                                      </p:cBhvr>
                                      <p:to>
                                        <p:strVal val="visible"/>
                                      </p:to>
                                    </p:set>
                                    <p:animEffect transition="in" filter="blinds(horizontal)">
                                      <p:cBhvr>
                                        <p:cTn id="30" dur="500"/>
                                        <p:tgtEl>
                                          <p:spTgt spid="1720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solidFill>
                  <a:schemeClr val="accent1">
                    <a:satMod val="150000"/>
                  </a:schemeClr>
                </a:solidFill>
              </a:rPr>
              <a:t>Ethical Scenarios</a:t>
            </a:r>
            <a:endParaRPr lang="en-US" dirty="0"/>
          </a:p>
        </p:txBody>
      </p:sp>
      <p:sp>
        <p:nvSpPr>
          <p:cNvPr id="5" name="Footer Placeholder 4"/>
          <p:cNvSpPr>
            <a:spLocks noGrp="1"/>
          </p:cNvSpPr>
          <p:nvPr>
            <p:ph type="ftr" sz="quarter" idx="11"/>
          </p:nvPr>
        </p:nvSpPr>
        <p:spPr/>
        <p:txBody>
          <a:bodyPr/>
          <a:lstStyle/>
          <a:p>
            <a:pPr>
              <a:defRPr/>
            </a:pPr>
            <a:r>
              <a:rPr lang="en-US"/>
              <a:t>PI-Fall 2020 (NUCES, CFD Campus)</a:t>
            </a:r>
          </a:p>
        </p:txBody>
      </p:sp>
      <p:sp>
        <p:nvSpPr>
          <p:cNvPr id="173059" name="Rectangle 3"/>
          <p:cNvSpPr>
            <a:spLocks noGrp="1" noChangeArrowheads="1"/>
          </p:cNvSpPr>
          <p:nvPr>
            <p:ph idx="4294967295"/>
          </p:nvPr>
        </p:nvSpPr>
        <p:spPr>
          <a:xfrm>
            <a:off x="1093997" y="1385986"/>
            <a:ext cx="7970837" cy="3578225"/>
          </a:xfrm>
        </p:spPr>
        <p:txBody>
          <a:bodyPr>
            <a:normAutofit/>
          </a:bodyPr>
          <a:lstStyle/>
          <a:p>
            <a:pPr algn="just" eaLnBrk="1" hangingPunct="1"/>
            <a:r>
              <a:rPr lang="en-US" b="1" dirty="0"/>
              <a:t>Scenario 4</a:t>
            </a:r>
            <a:r>
              <a:rPr lang="en-US" dirty="0"/>
              <a:t> – </a:t>
            </a:r>
            <a:r>
              <a:rPr lang="en-US" b="1" i="1" dirty="0"/>
              <a:t>Trade Secrets</a:t>
            </a:r>
          </a:p>
          <a:p>
            <a:pPr lvl="1" algn="just" eaLnBrk="1" hangingPunct="1"/>
            <a:r>
              <a:rPr lang="en-US" sz="2000" dirty="0"/>
              <a:t>Bhola sahib was working at </a:t>
            </a:r>
            <a:r>
              <a:rPr lang="en-US" sz="2000" dirty="0" err="1"/>
              <a:t>HoliSoft</a:t>
            </a:r>
            <a:endParaRPr lang="en-US" sz="2000" dirty="0"/>
          </a:p>
          <a:p>
            <a:pPr lvl="1" algn="just" eaLnBrk="1" hangingPunct="1"/>
            <a:r>
              <a:rPr lang="en-US" sz="2000" dirty="0"/>
              <a:t>He leaves it to work for a competitor, </a:t>
            </a:r>
            <a:r>
              <a:rPr lang="en-US" sz="2000" dirty="0" err="1"/>
              <a:t>SuperSoft</a:t>
            </a:r>
            <a:endParaRPr lang="en-US" sz="2000" dirty="0"/>
          </a:p>
          <a:p>
            <a:pPr lvl="1" algn="just" eaLnBrk="1" hangingPunct="1"/>
            <a:r>
              <a:rPr lang="en-US" sz="2000" dirty="0"/>
              <a:t>Even before starting at </a:t>
            </a:r>
            <a:r>
              <a:rPr lang="en-US" sz="2000" dirty="0" err="1"/>
              <a:t>SuperSoft</a:t>
            </a:r>
            <a:r>
              <a:rPr lang="en-US" sz="2000" dirty="0"/>
              <a:t>, he already has divulged many of the trade secrets of </a:t>
            </a:r>
            <a:r>
              <a:rPr lang="en-US" sz="2000" dirty="0" err="1"/>
              <a:t>HoliSoft</a:t>
            </a:r>
            <a:r>
              <a:rPr lang="en-US" sz="2000" dirty="0"/>
              <a:t> during his interviews at </a:t>
            </a:r>
            <a:r>
              <a:rPr lang="en-US" sz="2000" dirty="0" err="1"/>
              <a:t>SuperSoft</a:t>
            </a:r>
            <a:r>
              <a:rPr lang="en-US" sz="2000" dirty="0"/>
              <a:t>, giving them an advantage over </a:t>
            </a:r>
            <a:r>
              <a:rPr lang="en-US" sz="2000" dirty="0" err="1"/>
              <a:t>HoliSoft</a:t>
            </a:r>
            <a:endParaRPr lang="en-US" sz="2000" dirty="0"/>
          </a:p>
          <a:p>
            <a:pPr lvl="1" algn="just" eaLnBrk="1" hangingPunct="1"/>
            <a:r>
              <a:rPr lang="en-US" sz="2000" b="1" dirty="0"/>
              <a:t>Do you agree with </a:t>
            </a:r>
            <a:r>
              <a:rPr lang="en-US" sz="2000" b="1" dirty="0" err="1"/>
              <a:t>Bhola</a:t>
            </a:r>
            <a:r>
              <a:rPr lang="en-US" sz="2000" b="1" dirty="0"/>
              <a:t> Sahib’s ethics?  Would you hire him in your company?</a:t>
            </a:r>
          </a:p>
        </p:txBody>
      </p:sp>
      <p:sp>
        <p:nvSpPr>
          <p:cNvPr id="8" name="Rectangle 2"/>
          <p:cNvSpPr txBox="1">
            <a:spLocks noChangeArrowheads="1"/>
          </p:cNvSpPr>
          <p:nvPr/>
        </p:nvSpPr>
        <p:spPr>
          <a:xfrm>
            <a:off x="3810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Effect transition="in" filter="blinds(horizontal)">
                                      <p:cBhvr>
                                        <p:cTn id="7" dur="500"/>
                                        <p:tgtEl>
                                          <p:spTgt spid="173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3059">
                                            <p:txEl>
                                              <p:pRg st="1" end="1"/>
                                            </p:txEl>
                                          </p:spTgt>
                                        </p:tgtEl>
                                        <p:attrNameLst>
                                          <p:attrName>style.visibility</p:attrName>
                                        </p:attrNameLst>
                                      </p:cBhvr>
                                      <p:to>
                                        <p:strVal val="visible"/>
                                      </p:to>
                                    </p:set>
                                    <p:animEffect transition="in" filter="blinds(horizontal)">
                                      <p:cBhvr>
                                        <p:cTn id="12" dur="500"/>
                                        <p:tgtEl>
                                          <p:spTgt spid="173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3059">
                                            <p:txEl>
                                              <p:pRg st="2" end="2"/>
                                            </p:txEl>
                                          </p:spTgt>
                                        </p:tgtEl>
                                        <p:attrNameLst>
                                          <p:attrName>style.visibility</p:attrName>
                                        </p:attrNameLst>
                                      </p:cBhvr>
                                      <p:to>
                                        <p:strVal val="visible"/>
                                      </p:to>
                                    </p:set>
                                    <p:animEffect transition="in" filter="blinds(horizontal)">
                                      <p:cBhvr>
                                        <p:cTn id="17" dur="500"/>
                                        <p:tgtEl>
                                          <p:spTgt spid="173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3059">
                                            <p:txEl>
                                              <p:pRg st="3" end="3"/>
                                            </p:txEl>
                                          </p:spTgt>
                                        </p:tgtEl>
                                        <p:attrNameLst>
                                          <p:attrName>style.visibility</p:attrName>
                                        </p:attrNameLst>
                                      </p:cBhvr>
                                      <p:to>
                                        <p:strVal val="visible"/>
                                      </p:to>
                                    </p:set>
                                    <p:animEffect transition="in" filter="blinds(horizontal)">
                                      <p:cBhvr>
                                        <p:cTn id="22" dur="500"/>
                                        <p:tgtEl>
                                          <p:spTgt spid="1730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3059">
                                            <p:txEl>
                                              <p:pRg st="4" end="4"/>
                                            </p:txEl>
                                          </p:spTgt>
                                        </p:tgtEl>
                                        <p:attrNameLst>
                                          <p:attrName>style.visibility</p:attrName>
                                        </p:attrNameLst>
                                      </p:cBhvr>
                                      <p:to>
                                        <p:strVal val="visible"/>
                                      </p:to>
                                    </p:set>
                                    <p:animEffect transition="in" filter="blinds(horizontal)">
                                      <p:cBhvr>
                                        <p:cTn id="27" dur="500"/>
                                        <p:tgtEl>
                                          <p:spTgt spid="1730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solidFill>
                  <a:schemeClr val="accent1">
                    <a:satMod val="150000"/>
                  </a:schemeClr>
                </a:solidFill>
              </a:rPr>
              <a:t>Ethical Scenarios</a:t>
            </a:r>
            <a:endParaRPr lang="en-US" dirty="0"/>
          </a:p>
        </p:txBody>
      </p:sp>
      <p:sp>
        <p:nvSpPr>
          <p:cNvPr id="5" name="Footer Placeholder 4"/>
          <p:cNvSpPr>
            <a:spLocks noGrp="1"/>
          </p:cNvSpPr>
          <p:nvPr>
            <p:ph type="ftr" sz="quarter" idx="11"/>
          </p:nvPr>
        </p:nvSpPr>
        <p:spPr/>
        <p:txBody>
          <a:bodyPr/>
          <a:lstStyle/>
          <a:p>
            <a:pPr>
              <a:defRPr/>
            </a:pPr>
            <a:r>
              <a:rPr lang="en-US"/>
              <a:t>PI-Fall 2020 (NUCES, CFD Campus)</a:t>
            </a:r>
          </a:p>
        </p:txBody>
      </p:sp>
      <p:sp>
        <p:nvSpPr>
          <p:cNvPr id="185347" name="Rectangle 3"/>
          <p:cNvSpPr>
            <a:spLocks noGrp="1" noChangeArrowheads="1"/>
          </p:cNvSpPr>
          <p:nvPr>
            <p:ph idx="4294967295"/>
          </p:nvPr>
        </p:nvSpPr>
        <p:spPr>
          <a:xfrm>
            <a:off x="792162" y="1340006"/>
            <a:ext cx="7970838" cy="4572000"/>
          </a:xfrm>
        </p:spPr>
        <p:txBody>
          <a:bodyPr>
            <a:normAutofit/>
          </a:bodyPr>
          <a:lstStyle/>
          <a:p>
            <a:pPr algn="just" eaLnBrk="1" hangingPunct="1"/>
            <a:r>
              <a:rPr lang="en-US" sz="2800" b="1" dirty="0"/>
              <a:t>Scenario 5</a:t>
            </a:r>
            <a:endParaRPr lang="en-US" sz="2800" b="1" i="1" dirty="0"/>
          </a:p>
          <a:p>
            <a:pPr lvl="1" algn="just" eaLnBrk="1" hangingPunct="1"/>
            <a:r>
              <a:rPr lang="en-US" sz="2000" dirty="0"/>
              <a:t>You are asked to develop software that stores and manages customers financial data.</a:t>
            </a:r>
          </a:p>
          <a:p>
            <a:pPr lvl="1" algn="just" eaLnBrk="1" hangingPunct="1"/>
            <a:r>
              <a:rPr lang="en-US" sz="2000" dirty="0"/>
              <a:t>You find a security flaw days before its delivery to the client.</a:t>
            </a:r>
          </a:p>
          <a:p>
            <a:pPr lvl="1" algn="just" eaLnBrk="1" hangingPunct="1"/>
            <a:r>
              <a:rPr lang="en-US" sz="2000" dirty="0"/>
              <a:t>Your boss tells you to sit on it and will be fixed with a patch after the delivery.</a:t>
            </a:r>
          </a:p>
          <a:p>
            <a:pPr lvl="1" algn="just" eaLnBrk="1" hangingPunct="1"/>
            <a:r>
              <a:rPr lang="en-US" sz="2000" dirty="0"/>
              <a:t>If you bring the flaw to the foreground it will delay the release and cost your company millions.</a:t>
            </a:r>
          </a:p>
          <a:p>
            <a:pPr lvl="1" algn="just" eaLnBrk="1" hangingPunct="1"/>
            <a:r>
              <a:rPr lang="en-US" sz="2000" b="1" dirty="0"/>
              <a:t>What do you do?</a:t>
            </a:r>
          </a:p>
        </p:txBody>
      </p:sp>
      <p:sp>
        <p:nvSpPr>
          <p:cNvPr id="8" name="Rectangle 2"/>
          <p:cNvSpPr txBox="1">
            <a:spLocks noChangeArrowheads="1"/>
          </p:cNvSpPr>
          <p:nvPr/>
        </p:nvSpPr>
        <p:spPr>
          <a:xfrm>
            <a:off x="3810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blinds(horizontal)">
                                      <p:cBhvr>
                                        <p:cTn id="7" dur="500"/>
                                        <p:tgtEl>
                                          <p:spTgt spid="18534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5347">
                                            <p:txEl>
                                              <p:pRg st="1" end="1"/>
                                            </p:txEl>
                                          </p:spTgt>
                                        </p:tgtEl>
                                        <p:attrNameLst>
                                          <p:attrName>style.visibility</p:attrName>
                                        </p:attrNameLst>
                                      </p:cBhvr>
                                      <p:to>
                                        <p:strVal val="visible"/>
                                      </p:to>
                                    </p:set>
                                    <p:animEffect transition="in" filter="blinds(horizontal)">
                                      <p:cBhvr>
                                        <p:cTn id="10" dur="500"/>
                                        <p:tgtEl>
                                          <p:spTgt spid="18534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5347">
                                            <p:txEl>
                                              <p:pRg st="2" end="2"/>
                                            </p:txEl>
                                          </p:spTgt>
                                        </p:tgtEl>
                                        <p:attrNameLst>
                                          <p:attrName>style.visibility</p:attrName>
                                        </p:attrNameLst>
                                      </p:cBhvr>
                                      <p:to>
                                        <p:strVal val="visible"/>
                                      </p:to>
                                    </p:set>
                                    <p:animEffect transition="in" filter="blinds(horizontal)">
                                      <p:cBhvr>
                                        <p:cTn id="15" dur="500"/>
                                        <p:tgtEl>
                                          <p:spTgt spid="1853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5347">
                                            <p:txEl>
                                              <p:pRg st="3" end="3"/>
                                            </p:txEl>
                                          </p:spTgt>
                                        </p:tgtEl>
                                        <p:attrNameLst>
                                          <p:attrName>style.visibility</p:attrName>
                                        </p:attrNameLst>
                                      </p:cBhvr>
                                      <p:to>
                                        <p:strVal val="visible"/>
                                      </p:to>
                                    </p:set>
                                    <p:animEffect transition="in" filter="blinds(horizontal)">
                                      <p:cBhvr>
                                        <p:cTn id="20" dur="500"/>
                                        <p:tgtEl>
                                          <p:spTgt spid="1853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85347">
                                            <p:txEl>
                                              <p:pRg st="4" end="4"/>
                                            </p:txEl>
                                          </p:spTgt>
                                        </p:tgtEl>
                                        <p:attrNameLst>
                                          <p:attrName>style.visibility</p:attrName>
                                        </p:attrNameLst>
                                      </p:cBhvr>
                                      <p:to>
                                        <p:strVal val="visible"/>
                                      </p:to>
                                    </p:set>
                                    <p:animEffect transition="in" filter="blinds(horizontal)">
                                      <p:cBhvr>
                                        <p:cTn id="25" dur="500"/>
                                        <p:tgtEl>
                                          <p:spTgt spid="18534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85347">
                                            <p:txEl>
                                              <p:pRg st="5" end="5"/>
                                            </p:txEl>
                                          </p:spTgt>
                                        </p:tgtEl>
                                        <p:attrNameLst>
                                          <p:attrName>style.visibility</p:attrName>
                                        </p:attrNameLst>
                                      </p:cBhvr>
                                      <p:to>
                                        <p:strVal val="visible"/>
                                      </p:to>
                                    </p:set>
                                    <p:animEffect transition="in" filter="blinds(horizontal)">
                                      <p:cBhvr>
                                        <p:cTn id="30" dur="500"/>
                                        <p:tgtEl>
                                          <p:spTgt spid="185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solidFill>
                  <a:schemeClr val="accent1">
                    <a:satMod val="150000"/>
                  </a:schemeClr>
                </a:solidFill>
              </a:rPr>
              <a:t>Ethical Scenarios</a:t>
            </a:r>
            <a:endParaRPr lang="en-US" dirty="0"/>
          </a:p>
        </p:txBody>
      </p:sp>
      <p:sp>
        <p:nvSpPr>
          <p:cNvPr id="5" name="Footer Placeholder 4"/>
          <p:cNvSpPr>
            <a:spLocks noGrp="1"/>
          </p:cNvSpPr>
          <p:nvPr>
            <p:ph type="ftr" sz="quarter" idx="11"/>
          </p:nvPr>
        </p:nvSpPr>
        <p:spPr/>
        <p:txBody>
          <a:bodyPr/>
          <a:lstStyle/>
          <a:p>
            <a:pPr>
              <a:defRPr/>
            </a:pPr>
            <a:r>
              <a:rPr lang="en-US"/>
              <a:t>PI-Fall 2020 (NUCES, CFD Campus)</a:t>
            </a:r>
          </a:p>
        </p:txBody>
      </p:sp>
      <p:sp>
        <p:nvSpPr>
          <p:cNvPr id="186371" name="Rectangle 3"/>
          <p:cNvSpPr>
            <a:spLocks noGrp="1" noChangeArrowheads="1"/>
          </p:cNvSpPr>
          <p:nvPr>
            <p:ph idx="4294967295"/>
          </p:nvPr>
        </p:nvSpPr>
        <p:spPr>
          <a:xfrm>
            <a:off x="990600" y="1417638"/>
            <a:ext cx="7818437" cy="3586608"/>
          </a:xfrm>
        </p:spPr>
        <p:txBody>
          <a:bodyPr/>
          <a:lstStyle/>
          <a:p>
            <a:pPr algn="just" eaLnBrk="1" hangingPunct="1">
              <a:lnSpc>
                <a:spcPct val="90000"/>
              </a:lnSpc>
            </a:pPr>
            <a:r>
              <a:rPr lang="en-US" sz="2800" b="1" dirty="0"/>
              <a:t>Scenario 6</a:t>
            </a:r>
          </a:p>
          <a:p>
            <a:pPr lvl="1" algn="just" eaLnBrk="1" hangingPunct="1">
              <a:lnSpc>
                <a:spcPct val="90000"/>
              </a:lnSpc>
            </a:pPr>
            <a:r>
              <a:rPr lang="en-US" sz="2400" dirty="0"/>
              <a:t>You work for a small software firm that is contracted to write a program that can predict the spread of radiation of a dirty bomb with 75% accuracy.</a:t>
            </a:r>
          </a:p>
          <a:p>
            <a:pPr lvl="1" algn="just" eaLnBrk="1" hangingPunct="1">
              <a:lnSpc>
                <a:spcPct val="90000"/>
              </a:lnSpc>
            </a:pPr>
            <a:r>
              <a:rPr lang="en-US" sz="2400" dirty="0"/>
              <a:t>The best you have been able to achieve is 74.6% accuracy.</a:t>
            </a:r>
          </a:p>
          <a:p>
            <a:pPr lvl="1" algn="just" eaLnBrk="1" hangingPunct="1">
              <a:lnSpc>
                <a:spcPct val="90000"/>
              </a:lnSpc>
            </a:pPr>
            <a:r>
              <a:rPr lang="en-US" sz="2400" dirty="0"/>
              <a:t>You boss says close enough and rounds up the test data.</a:t>
            </a:r>
          </a:p>
          <a:p>
            <a:pPr lvl="1" algn="just" eaLnBrk="1" hangingPunct="1">
              <a:lnSpc>
                <a:spcPct val="90000"/>
              </a:lnSpc>
            </a:pPr>
            <a:r>
              <a:rPr lang="en-US" sz="2400" b="1" dirty="0"/>
              <a:t>What will you do?</a:t>
            </a:r>
          </a:p>
        </p:txBody>
      </p:sp>
      <p:sp>
        <p:nvSpPr>
          <p:cNvPr id="8" name="Rectangle 2"/>
          <p:cNvSpPr txBox="1">
            <a:spLocks noChangeArrowheads="1"/>
          </p:cNvSpPr>
          <p:nvPr/>
        </p:nvSpPr>
        <p:spPr>
          <a:xfrm>
            <a:off x="3810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blinds(horizontal)">
                                      <p:cBhvr>
                                        <p:cTn id="7" dur="500"/>
                                        <p:tgtEl>
                                          <p:spTgt spid="18637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6371">
                                            <p:txEl>
                                              <p:pRg st="1" end="1"/>
                                            </p:txEl>
                                          </p:spTgt>
                                        </p:tgtEl>
                                        <p:attrNameLst>
                                          <p:attrName>style.visibility</p:attrName>
                                        </p:attrNameLst>
                                      </p:cBhvr>
                                      <p:to>
                                        <p:strVal val="visible"/>
                                      </p:to>
                                    </p:set>
                                    <p:animEffect transition="in" filter="blinds(horizontal)">
                                      <p:cBhvr>
                                        <p:cTn id="10" dur="500"/>
                                        <p:tgtEl>
                                          <p:spTgt spid="18637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6371">
                                            <p:txEl>
                                              <p:pRg st="2" end="2"/>
                                            </p:txEl>
                                          </p:spTgt>
                                        </p:tgtEl>
                                        <p:attrNameLst>
                                          <p:attrName>style.visibility</p:attrName>
                                        </p:attrNameLst>
                                      </p:cBhvr>
                                      <p:to>
                                        <p:strVal val="visible"/>
                                      </p:to>
                                    </p:set>
                                    <p:animEffect transition="in" filter="blinds(horizontal)">
                                      <p:cBhvr>
                                        <p:cTn id="15" dur="500"/>
                                        <p:tgtEl>
                                          <p:spTgt spid="18637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6371">
                                            <p:txEl>
                                              <p:pRg st="3" end="3"/>
                                            </p:txEl>
                                          </p:spTgt>
                                        </p:tgtEl>
                                        <p:attrNameLst>
                                          <p:attrName>style.visibility</p:attrName>
                                        </p:attrNameLst>
                                      </p:cBhvr>
                                      <p:to>
                                        <p:strVal val="visible"/>
                                      </p:to>
                                    </p:set>
                                    <p:animEffect transition="in" filter="blinds(horizontal)">
                                      <p:cBhvr>
                                        <p:cTn id="20" dur="500"/>
                                        <p:tgtEl>
                                          <p:spTgt spid="18637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86371">
                                            <p:txEl>
                                              <p:pRg st="4" end="4"/>
                                            </p:txEl>
                                          </p:spTgt>
                                        </p:tgtEl>
                                        <p:attrNameLst>
                                          <p:attrName>style.visibility</p:attrName>
                                        </p:attrNameLst>
                                      </p:cBhvr>
                                      <p:to>
                                        <p:strVal val="visible"/>
                                      </p:to>
                                    </p:set>
                                    <p:animEffect transition="in" filter="blinds(horizontal)">
                                      <p:cBhvr>
                                        <p:cTn id="25" dur="500"/>
                                        <p:tgtEl>
                                          <p:spTgt spid="186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solidFill>
                  <a:schemeClr val="accent1">
                    <a:satMod val="150000"/>
                  </a:schemeClr>
                </a:solidFill>
              </a:rPr>
              <a:t>Ethical Scenarios</a:t>
            </a:r>
            <a:endParaRPr lang="en-US" dirty="0"/>
          </a:p>
        </p:txBody>
      </p:sp>
      <p:sp>
        <p:nvSpPr>
          <p:cNvPr id="5" name="Footer Placeholder 4"/>
          <p:cNvSpPr>
            <a:spLocks noGrp="1"/>
          </p:cNvSpPr>
          <p:nvPr>
            <p:ph type="ftr" sz="quarter" idx="11"/>
          </p:nvPr>
        </p:nvSpPr>
        <p:spPr/>
        <p:txBody>
          <a:bodyPr/>
          <a:lstStyle/>
          <a:p>
            <a:pPr>
              <a:defRPr/>
            </a:pPr>
            <a:r>
              <a:rPr lang="en-US"/>
              <a:t>PI-Fall 2020 (NUCES, CFD Campus)</a:t>
            </a:r>
          </a:p>
        </p:txBody>
      </p:sp>
      <p:sp>
        <p:nvSpPr>
          <p:cNvPr id="187395" name="Rectangle 3"/>
          <p:cNvSpPr>
            <a:spLocks noGrp="1" noChangeArrowheads="1"/>
          </p:cNvSpPr>
          <p:nvPr>
            <p:ph idx="4294967295"/>
          </p:nvPr>
        </p:nvSpPr>
        <p:spPr>
          <a:xfrm>
            <a:off x="781843" y="1307776"/>
            <a:ext cx="7894637" cy="4572000"/>
          </a:xfrm>
        </p:spPr>
        <p:txBody>
          <a:bodyPr>
            <a:normAutofit/>
          </a:bodyPr>
          <a:lstStyle/>
          <a:p>
            <a:pPr algn="just" eaLnBrk="1" hangingPunct="1"/>
            <a:r>
              <a:rPr lang="en-US" sz="2800" b="1" dirty="0"/>
              <a:t>Scenario 7</a:t>
            </a:r>
          </a:p>
          <a:p>
            <a:pPr lvl="1" algn="just" eaLnBrk="1" hangingPunct="1"/>
            <a:r>
              <a:rPr lang="en-US" sz="2400" dirty="0"/>
              <a:t>You worked for a software firm developing countless programs for many years.</a:t>
            </a:r>
          </a:p>
          <a:p>
            <a:pPr lvl="1" algn="just" eaLnBrk="1" hangingPunct="1"/>
            <a:r>
              <a:rPr lang="en-US" sz="2400" dirty="0"/>
              <a:t>Over those years you have made several software libraries that help you do your job.</a:t>
            </a:r>
          </a:p>
          <a:p>
            <a:pPr lvl="1" algn="just" eaLnBrk="1" hangingPunct="1"/>
            <a:r>
              <a:rPr lang="en-US" sz="2400" dirty="0"/>
              <a:t>You decided to move on to a new company.</a:t>
            </a:r>
          </a:p>
          <a:p>
            <a:pPr lvl="1" algn="just" eaLnBrk="1" hangingPunct="1"/>
            <a:r>
              <a:rPr lang="en-US" sz="2400" dirty="0"/>
              <a:t>After a few weeks you realize that you can use the libraries from your old job to help with your new job.</a:t>
            </a:r>
          </a:p>
          <a:p>
            <a:pPr lvl="1" algn="just" eaLnBrk="1" hangingPunct="1"/>
            <a:r>
              <a:rPr lang="en-US" sz="2400" b="1" dirty="0"/>
              <a:t>What do you do?</a:t>
            </a:r>
          </a:p>
        </p:txBody>
      </p:sp>
      <p:sp>
        <p:nvSpPr>
          <p:cNvPr id="8" name="Rectangle 2"/>
          <p:cNvSpPr txBox="1">
            <a:spLocks noChangeArrowheads="1"/>
          </p:cNvSpPr>
          <p:nvPr/>
        </p:nvSpPr>
        <p:spPr>
          <a:xfrm>
            <a:off x="3810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blinds(horizontal)">
                                      <p:cBhvr>
                                        <p:cTn id="7" dur="500"/>
                                        <p:tgtEl>
                                          <p:spTgt spid="18739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7395">
                                            <p:txEl>
                                              <p:pRg st="1" end="1"/>
                                            </p:txEl>
                                          </p:spTgt>
                                        </p:tgtEl>
                                        <p:attrNameLst>
                                          <p:attrName>style.visibility</p:attrName>
                                        </p:attrNameLst>
                                      </p:cBhvr>
                                      <p:to>
                                        <p:strVal val="visible"/>
                                      </p:to>
                                    </p:set>
                                    <p:animEffect transition="in" filter="blinds(horizontal)">
                                      <p:cBhvr>
                                        <p:cTn id="10" dur="500"/>
                                        <p:tgtEl>
                                          <p:spTgt spid="1873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7395">
                                            <p:txEl>
                                              <p:pRg st="2" end="2"/>
                                            </p:txEl>
                                          </p:spTgt>
                                        </p:tgtEl>
                                        <p:attrNameLst>
                                          <p:attrName>style.visibility</p:attrName>
                                        </p:attrNameLst>
                                      </p:cBhvr>
                                      <p:to>
                                        <p:strVal val="visible"/>
                                      </p:to>
                                    </p:set>
                                    <p:animEffect transition="in" filter="blinds(horizontal)">
                                      <p:cBhvr>
                                        <p:cTn id="15" dur="500"/>
                                        <p:tgtEl>
                                          <p:spTgt spid="18739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7395">
                                            <p:txEl>
                                              <p:pRg st="3" end="3"/>
                                            </p:txEl>
                                          </p:spTgt>
                                        </p:tgtEl>
                                        <p:attrNameLst>
                                          <p:attrName>style.visibility</p:attrName>
                                        </p:attrNameLst>
                                      </p:cBhvr>
                                      <p:to>
                                        <p:strVal val="visible"/>
                                      </p:to>
                                    </p:set>
                                    <p:animEffect transition="in" filter="blinds(horizontal)">
                                      <p:cBhvr>
                                        <p:cTn id="20" dur="500"/>
                                        <p:tgtEl>
                                          <p:spTgt spid="18739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87395">
                                            <p:txEl>
                                              <p:pRg st="4" end="4"/>
                                            </p:txEl>
                                          </p:spTgt>
                                        </p:tgtEl>
                                        <p:attrNameLst>
                                          <p:attrName>style.visibility</p:attrName>
                                        </p:attrNameLst>
                                      </p:cBhvr>
                                      <p:to>
                                        <p:strVal val="visible"/>
                                      </p:to>
                                    </p:set>
                                    <p:animEffect transition="in" filter="blinds(horizontal)">
                                      <p:cBhvr>
                                        <p:cTn id="25" dur="500"/>
                                        <p:tgtEl>
                                          <p:spTgt spid="18739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87395">
                                            <p:txEl>
                                              <p:pRg st="5" end="5"/>
                                            </p:txEl>
                                          </p:spTgt>
                                        </p:tgtEl>
                                        <p:attrNameLst>
                                          <p:attrName>style.visibility</p:attrName>
                                        </p:attrNameLst>
                                      </p:cBhvr>
                                      <p:to>
                                        <p:strVal val="visible"/>
                                      </p:to>
                                    </p:set>
                                    <p:animEffect transition="in" filter="blinds(horizontal)">
                                      <p:cBhvr>
                                        <p:cTn id="30" dur="500"/>
                                        <p:tgtEl>
                                          <p:spTgt spid="1873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solidFill>
                  <a:schemeClr val="accent1">
                    <a:satMod val="150000"/>
                  </a:schemeClr>
                </a:solidFill>
              </a:rPr>
              <a:t>Ethical Decision Making</a:t>
            </a:r>
            <a:endParaRPr lang="en-US" dirty="0"/>
          </a:p>
        </p:txBody>
      </p:sp>
      <p:sp>
        <p:nvSpPr>
          <p:cNvPr id="5" name="Footer Placeholder 4"/>
          <p:cNvSpPr>
            <a:spLocks noGrp="1"/>
          </p:cNvSpPr>
          <p:nvPr>
            <p:ph type="ftr" sz="quarter" idx="11"/>
          </p:nvPr>
        </p:nvSpPr>
        <p:spPr/>
        <p:txBody>
          <a:bodyPr/>
          <a:lstStyle/>
          <a:p>
            <a:pPr>
              <a:defRPr/>
            </a:pPr>
            <a:r>
              <a:rPr lang="en-US"/>
              <a:t>PI-Fall 2020 (NUCES, CFD Campus)</a:t>
            </a:r>
          </a:p>
        </p:txBody>
      </p:sp>
      <p:sp>
        <p:nvSpPr>
          <p:cNvPr id="210947" name="Rectangle 3"/>
          <p:cNvSpPr>
            <a:spLocks noGrp="1" noChangeArrowheads="1"/>
          </p:cNvSpPr>
          <p:nvPr>
            <p:ph idx="4294967295"/>
          </p:nvPr>
        </p:nvSpPr>
        <p:spPr>
          <a:xfrm>
            <a:off x="1093997" y="1414439"/>
            <a:ext cx="6858000" cy="3962400"/>
          </a:xfrm>
        </p:spPr>
        <p:txBody>
          <a:bodyPr>
            <a:normAutofit/>
          </a:bodyPr>
          <a:lstStyle/>
          <a:p>
            <a:pPr algn="just" eaLnBrk="1" hangingPunct="1"/>
            <a:r>
              <a:rPr lang="en-US" b="1" dirty="0"/>
              <a:t>Factors for consideration:</a:t>
            </a:r>
          </a:p>
          <a:p>
            <a:pPr lvl="1" eaLnBrk="1" hangingPunct="1"/>
            <a:r>
              <a:rPr lang="en-US" altLang="zh-CN" sz="2400" dirty="0"/>
              <a:t>Who is affected? What are their rights?</a:t>
            </a:r>
          </a:p>
          <a:p>
            <a:pPr lvl="1" eaLnBrk="1" hangingPunct="1"/>
            <a:r>
              <a:rPr lang="en-US" altLang="zh-CN" sz="2400" dirty="0"/>
              <a:t>What are risks or issues?</a:t>
            </a:r>
          </a:p>
          <a:p>
            <a:pPr lvl="1" eaLnBrk="1" hangingPunct="1"/>
            <a:r>
              <a:rPr lang="en-US" altLang="zh-CN" sz="2400" dirty="0"/>
              <a:t>What are benefits?</a:t>
            </a:r>
          </a:p>
          <a:p>
            <a:pPr lvl="1" eaLnBrk="1" hangingPunct="1"/>
            <a:r>
              <a:rPr lang="en-US" altLang="zh-CN" sz="2400" dirty="0"/>
              <a:t>What actions are possible?</a:t>
            </a:r>
          </a:p>
          <a:p>
            <a:pPr lvl="1" eaLnBrk="1" hangingPunct="1"/>
            <a:r>
              <a:rPr lang="en-US" altLang="zh-CN" sz="2400" dirty="0"/>
              <a:t>What are responsibilities of actors?</a:t>
            </a:r>
          </a:p>
          <a:p>
            <a:pPr lvl="1" eaLnBrk="1" hangingPunct="1"/>
            <a:r>
              <a:rPr lang="en-US" altLang="zh-CN" sz="2400" dirty="0"/>
              <a:t>What are ethically acceptable choices? </a:t>
            </a:r>
          </a:p>
        </p:txBody>
      </p:sp>
      <p:sp>
        <p:nvSpPr>
          <p:cNvPr id="8" name="Rectangle 2"/>
          <p:cNvSpPr txBox="1">
            <a:spLocks noChangeArrowheads="1"/>
          </p:cNvSpPr>
          <p:nvPr/>
        </p:nvSpPr>
        <p:spPr>
          <a:xfrm>
            <a:off x="3810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blinds(horizontal)">
                                      <p:cBhvr>
                                        <p:cTn id="7" dur="500"/>
                                        <p:tgtEl>
                                          <p:spTgt spid="210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0947">
                                            <p:txEl>
                                              <p:pRg st="1" end="1"/>
                                            </p:txEl>
                                          </p:spTgt>
                                        </p:tgtEl>
                                        <p:attrNameLst>
                                          <p:attrName>style.visibility</p:attrName>
                                        </p:attrNameLst>
                                      </p:cBhvr>
                                      <p:to>
                                        <p:strVal val="visible"/>
                                      </p:to>
                                    </p:set>
                                    <p:animEffect transition="in" filter="blinds(horizontal)">
                                      <p:cBhvr>
                                        <p:cTn id="12" dur="500"/>
                                        <p:tgtEl>
                                          <p:spTgt spid="210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0947">
                                            <p:txEl>
                                              <p:pRg st="2" end="2"/>
                                            </p:txEl>
                                          </p:spTgt>
                                        </p:tgtEl>
                                        <p:attrNameLst>
                                          <p:attrName>style.visibility</p:attrName>
                                        </p:attrNameLst>
                                      </p:cBhvr>
                                      <p:to>
                                        <p:strVal val="visible"/>
                                      </p:to>
                                    </p:set>
                                    <p:animEffect transition="in" filter="blinds(horizontal)">
                                      <p:cBhvr>
                                        <p:cTn id="17" dur="500"/>
                                        <p:tgtEl>
                                          <p:spTgt spid="210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0947">
                                            <p:txEl>
                                              <p:pRg st="3" end="3"/>
                                            </p:txEl>
                                          </p:spTgt>
                                        </p:tgtEl>
                                        <p:attrNameLst>
                                          <p:attrName>style.visibility</p:attrName>
                                        </p:attrNameLst>
                                      </p:cBhvr>
                                      <p:to>
                                        <p:strVal val="visible"/>
                                      </p:to>
                                    </p:set>
                                    <p:animEffect transition="in" filter="blinds(horizontal)">
                                      <p:cBhvr>
                                        <p:cTn id="22" dur="500"/>
                                        <p:tgtEl>
                                          <p:spTgt spid="210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0947">
                                            <p:txEl>
                                              <p:pRg st="4" end="4"/>
                                            </p:txEl>
                                          </p:spTgt>
                                        </p:tgtEl>
                                        <p:attrNameLst>
                                          <p:attrName>style.visibility</p:attrName>
                                        </p:attrNameLst>
                                      </p:cBhvr>
                                      <p:to>
                                        <p:strVal val="visible"/>
                                      </p:to>
                                    </p:set>
                                    <p:animEffect transition="in" filter="blinds(horizontal)">
                                      <p:cBhvr>
                                        <p:cTn id="27" dur="500"/>
                                        <p:tgtEl>
                                          <p:spTgt spid="210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0947">
                                            <p:txEl>
                                              <p:pRg st="5" end="5"/>
                                            </p:txEl>
                                          </p:spTgt>
                                        </p:tgtEl>
                                        <p:attrNameLst>
                                          <p:attrName>style.visibility</p:attrName>
                                        </p:attrNameLst>
                                      </p:cBhvr>
                                      <p:to>
                                        <p:strVal val="visible"/>
                                      </p:to>
                                    </p:set>
                                    <p:animEffect transition="in" filter="blinds(horizontal)">
                                      <p:cBhvr>
                                        <p:cTn id="32" dur="500"/>
                                        <p:tgtEl>
                                          <p:spTgt spid="210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0947">
                                            <p:txEl>
                                              <p:pRg st="6" end="6"/>
                                            </p:txEl>
                                          </p:spTgt>
                                        </p:tgtEl>
                                        <p:attrNameLst>
                                          <p:attrName>style.visibility</p:attrName>
                                        </p:attrNameLst>
                                      </p:cBhvr>
                                      <p:to>
                                        <p:strVal val="visible"/>
                                      </p:to>
                                    </p:set>
                                    <p:animEffect transition="in" filter="blinds(horizontal)">
                                      <p:cBhvr>
                                        <p:cTn id="37" dur="500"/>
                                        <p:tgtEl>
                                          <p:spTgt spid="2109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1AD7C1-EFA1-4A0D-AA0E-81487EF0EC81}"/>
              </a:ext>
            </a:extLst>
          </p:cNvPr>
          <p:cNvSpPr>
            <a:spLocks noGrp="1"/>
          </p:cNvSpPr>
          <p:nvPr>
            <p:ph type="title"/>
          </p:nvPr>
        </p:nvSpPr>
        <p:spPr>
          <a:xfrm>
            <a:off x="1941909" y="1319318"/>
            <a:ext cx="6401991" cy="1028700"/>
          </a:xfrm>
        </p:spPr>
        <p:txBody>
          <a:bodyPr/>
          <a:lstStyle/>
          <a:p>
            <a:r>
              <a:rPr lang="en-IN" dirty="0"/>
              <a:t>Sources of Knowledge</a:t>
            </a:r>
          </a:p>
        </p:txBody>
      </p:sp>
      <p:sp>
        <p:nvSpPr>
          <p:cNvPr id="3" name="Content Placeholder 2">
            <a:extLst>
              <a:ext uri="{FF2B5EF4-FFF2-40B4-BE49-F238E27FC236}">
                <a16:creationId xmlns:a16="http://schemas.microsoft.com/office/drawing/2014/main" xmlns="" id="{9388A37F-E094-49DE-A1AE-54D4189BC862}"/>
              </a:ext>
            </a:extLst>
          </p:cNvPr>
          <p:cNvSpPr>
            <a:spLocks noGrp="1"/>
          </p:cNvSpPr>
          <p:nvPr>
            <p:ph idx="1"/>
          </p:nvPr>
        </p:nvSpPr>
        <p:spPr/>
        <p:txBody>
          <a:bodyPr>
            <a:normAutofit fontScale="92500" lnSpcReduction="20000"/>
          </a:bodyPr>
          <a:lstStyle/>
          <a:p>
            <a:r>
              <a:rPr lang="en-IN" b="1" dirty="0"/>
              <a:t>Knowledge bout or from Allah’s Creation</a:t>
            </a:r>
          </a:p>
          <a:p>
            <a:pPr lvl="1"/>
            <a:r>
              <a:rPr lang="en-IN" sz="1350" b="1" dirty="0"/>
              <a:t>Observation</a:t>
            </a:r>
            <a:r>
              <a:rPr lang="en-IN" sz="1350" dirty="0"/>
              <a:t> (external as well as internal), experimentation through our Five Senses, repetition to improve the results</a:t>
            </a:r>
          </a:p>
          <a:p>
            <a:pPr lvl="1"/>
            <a:endParaRPr lang="en-IN" sz="1350" dirty="0"/>
          </a:p>
          <a:p>
            <a:pPr lvl="1"/>
            <a:r>
              <a:rPr lang="en-US" sz="1300" b="1" dirty="0"/>
              <a:t>Logical Being</a:t>
            </a:r>
            <a:r>
              <a:rPr lang="en-US" sz="1300" dirty="0"/>
              <a:t>: logic is the basis of our ability to think, analyze, infer, argue, and communicate. Indeed, logic goes to the very core of what we mean by human intelligence, </a:t>
            </a:r>
            <a:r>
              <a:rPr lang="en-IN" sz="1300" dirty="0"/>
              <a:t>In</a:t>
            </a:r>
            <a:r>
              <a:rPr lang="en-IN" sz="1350" dirty="0"/>
              <a:t>ference, logical reasoning</a:t>
            </a:r>
            <a:r>
              <a:rPr lang="en-IN" sz="1200" dirty="0"/>
              <a:t>, Deductive reasoning, Inductive Logic, </a:t>
            </a:r>
            <a:r>
              <a:rPr lang="en-IN" sz="1350" dirty="0"/>
              <a:t>Syllogism </a:t>
            </a:r>
          </a:p>
          <a:p>
            <a:pPr lvl="1"/>
            <a:endParaRPr lang="en-IN" sz="1200" dirty="0"/>
          </a:p>
          <a:p>
            <a:pPr lvl="1"/>
            <a:r>
              <a:rPr lang="en-IN" sz="1350" b="1" dirty="0"/>
              <a:t>Established History: </a:t>
            </a:r>
            <a:r>
              <a:rPr lang="en-IN" sz="1350" dirty="0"/>
              <a:t>Known events/facts, Published proven knowledge</a:t>
            </a:r>
          </a:p>
          <a:p>
            <a:endParaRPr lang="en-IN" dirty="0"/>
          </a:p>
          <a:p>
            <a:r>
              <a:rPr lang="en-IN" dirty="0"/>
              <a:t> </a:t>
            </a:r>
            <a:r>
              <a:rPr lang="en-IN" b="1" dirty="0"/>
              <a:t>Quran: </a:t>
            </a:r>
            <a:r>
              <a:rPr lang="en-IN" dirty="0"/>
              <a:t>The directly transmitted Word of Allah is the fourth source of knowledge</a:t>
            </a:r>
          </a:p>
        </p:txBody>
      </p:sp>
      <p:sp>
        <p:nvSpPr>
          <p:cNvPr id="4" name="Footer Placeholder 3">
            <a:extLst>
              <a:ext uri="{FF2B5EF4-FFF2-40B4-BE49-F238E27FC236}">
                <a16:creationId xmlns:a16="http://schemas.microsoft.com/office/drawing/2014/main" xmlns="" id="{4791CA2C-9F45-41B1-AA3C-12DE213082C9}"/>
              </a:ext>
            </a:extLst>
          </p:cNvPr>
          <p:cNvSpPr>
            <a:spLocks noGrp="1"/>
          </p:cNvSpPr>
          <p:nvPr>
            <p:ph type="ftr" sz="quarter" idx="11"/>
          </p:nvPr>
        </p:nvSpPr>
        <p:spPr/>
        <p:txBody>
          <a:bodyPr/>
          <a:lstStyle/>
          <a:p>
            <a:pPr>
              <a:defRPr/>
            </a:pPr>
            <a:r>
              <a:rPr lang="en-US" dirty="0"/>
              <a:t>PI-Fall 2020 (NUCES, CFD Campus)</a:t>
            </a:r>
          </a:p>
        </p:txBody>
      </p:sp>
    </p:spTree>
    <p:extLst>
      <p:ext uri="{BB962C8B-B14F-4D97-AF65-F5344CB8AC3E}">
        <p14:creationId xmlns:p14="http://schemas.microsoft.com/office/powerpoint/2010/main" val="758244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9"/>
          <p:cNvSpPr>
            <a:spLocks noGrp="1" noChangeArrowheads="1"/>
          </p:cNvSpPr>
          <p:nvPr>
            <p:ph type="title"/>
          </p:nvPr>
        </p:nvSpPr>
        <p:spPr>
          <a:xfrm>
            <a:off x="803717" y="1216505"/>
            <a:ext cx="7772400" cy="1143000"/>
          </a:xfrm>
        </p:spPr>
        <p:txBody>
          <a:bodyPr>
            <a:normAutofit/>
          </a:bodyPr>
          <a:lstStyle/>
          <a:p>
            <a:pPr eaLnBrk="1" hangingPunct="1"/>
            <a:r>
              <a:rPr lang="en-US" dirty="0">
                <a:solidFill>
                  <a:schemeClr val="accent1">
                    <a:satMod val="150000"/>
                  </a:schemeClr>
                </a:solidFill>
              </a:rPr>
              <a:t>Knowledge vs. Goodness</a:t>
            </a:r>
          </a:p>
        </p:txBody>
      </p:sp>
      <p:sp>
        <p:nvSpPr>
          <p:cNvPr id="5" name="Footer Placeholder 4"/>
          <p:cNvSpPr>
            <a:spLocks noGrp="1"/>
          </p:cNvSpPr>
          <p:nvPr>
            <p:ph type="ftr" sz="quarter" idx="11"/>
          </p:nvPr>
        </p:nvSpPr>
        <p:spPr/>
        <p:txBody>
          <a:bodyPr/>
          <a:lstStyle/>
          <a:p>
            <a:pPr>
              <a:defRPr/>
            </a:pPr>
            <a:r>
              <a:rPr lang="en-US"/>
              <a:t>PI-Fall 2020 (NUCES, CFD Campus)</a:t>
            </a:r>
            <a:endParaRPr lang="en-US" dirty="0"/>
          </a:p>
        </p:txBody>
      </p:sp>
      <p:sp>
        <p:nvSpPr>
          <p:cNvPr id="175114" name="Rectangle 10"/>
          <p:cNvSpPr>
            <a:spLocks noGrp="1" noChangeArrowheads="1"/>
          </p:cNvSpPr>
          <p:nvPr>
            <p:ph sz="quarter" idx="4294967295"/>
          </p:nvPr>
        </p:nvSpPr>
        <p:spPr>
          <a:xfrm>
            <a:off x="0" y="1527175"/>
            <a:ext cx="7894638" cy="4572000"/>
          </a:xfrm>
        </p:spPr>
        <p:txBody>
          <a:bodyPr>
            <a:normAutofit/>
          </a:bodyPr>
          <a:lstStyle/>
          <a:p>
            <a:pPr algn="ctr" eaLnBrk="1" hangingPunct="1">
              <a:buFont typeface="Wingdings" pitchFamily="2" charset="2"/>
              <a:buNone/>
            </a:pPr>
            <a:endParaRPr lang="en-US" sz="4000" dirty="0"/>
          </a:p>
          <a:p>
            <a:pPr algn="ctr" eaLnBrk="1" hangingPunct="1">
              <a:buFont typeface="Wingdings" pitchFamily="2" charset="2"/>
              <a:buNone/>
            </a:pPr>
            <a:r>
              <a:rPr lang="en-US" sz="3200" dirty="0"/>
              <a:t>“Goodness without Knowledge is weak. Knowledge without Goodness is Dangerous.”</a:t>
            </a:r>
          </a:p>
          <a:p>
            <a:pPr algn="ctr" eaLnBrk="1" hangingPunct="1">
              <a:buFont typeface="Wingdings" pitchFamily="2" charset="2"/>
              <a:buNone/>
            </a:pPr>
            <a:endParaRPr lang="en-US" sz="2400" dirty="0"/>
          </a:p>
          <a:p>
            <a:pPr algn="ctr" eaLnBrk="1" hangingPunct="1">
              <a:buFont typeface="Wingdings" pitchFamily="2" charset="2"/>
              <a:buNone/>
            </a:pPr>
            <a:r>
              <a:rPr lang="en-US" sz="2400" dirty="0"/>
              <a:t>Paul Tillich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5114">
                                            <p:txEl>
                                              <p:pRg st="1" end="1"/>
                                            </p:txEl>
                                          </p:spTgt>
                                        </p:tgtEl>
                                        <p:attrNameLst>
                                          <p:attrName>style.visibility</p:attrName>
                                        </p:attrNameLst>
                                      </p:cBhvr>
                                      <p:to>
                                        <p:strVal val="visible"/>
                                      </p:to>
                                    </p:set>
                                    <p:animEffect transition="in" filter="blinds(horizontal)">
                                      <p:cBhvr>
                                        <p:cTn id="7" dur="500"/>
                                        <p:tgtEl>
                                          <p:spTgt spid="17511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5114">
                                            <p:txEl>
                                              <p:pRg st="3" end="3"/>
                                            </p:txEl>
                                          </p:spTgt>
                                        </p:tgtEl>
                                        <p:attrNameLst>
                                          <p:attrName>style.visibility</p:attrName>
                                        </p:attrNameLst>
                                      </p:cBhvr>
                                      <p:to>
                                        <p:strVal val="visible"/>
                                      </p:to>
                                    </p:set>
                                    <p:animEffect transition="in" filter="blinds(horizontal)">
                                      <p:cBhvr>
                                        <p:cTn id="10" dur="500"/>
                                        <p:tgtEl>
                                          <p:spTgt spid="1751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992BB0-1756-4FFD-BBC1-AB8E771A81E3}"/>
              </a:ext>
            </a:extLst>
          </p:cNvPr>
          <p:cNvSpPr>
            <a:spLocks noGrp="1"/>
          </p:cNvSpPr>
          <p:nvPr>
            <p:ph type="title"/>
          </p:nvPr>
        </p:nvSpPr>
        <p:spPr/>
        <p:txBody>
          <a:bodyPr/>
          <a:lstStyle/>
          <a:p>
            <a:r>
              <a:rPr lang="en-IN" dirty="0"/>
              <a:t>Values</a:t>
            </a:r>
          </a:p>
        </p:txBody>
      </p:sp>
      <p:sp>
        <p:nvSpPr>
          <p:cNvPr id="3" name="Content Placeholder 2">
            <a:extLst>
              <a:ext uri="{FF2B5EF4-FFF2-40B4-BE49-F238E27FC236}">
                <a16:creationId xmlns:a16="http://schemas.microsoft.com/office/drawing/2014/main" xmlns="" id="{D3EE510C-3A6B-4907-81FE-1753AD4E0C0A}"/>
              </a:ext>
            </a:extLst>
          </p:cNvPr>
          <p:cNvSpPr>
            <a:spLocks noGrp="1"/>
          </p:cNvSpPr>
          <p:nvPr>
            <p:ph idx="1"/>
          </p:nvPr>
        </p:nvSpPr>
        <p:spPr/>
        <p:txBody>
          <a:bodyPr/>
          <a:lstStyle/>
          <a:p>
            <a:r>
              <a:rPr lang="en-US" b="1" dirty="0"/>
              <a:t>Values</a:t>
            </a:r>
            <a:r>
              <a:rPr lang="en-US" dirty="0"/>
              <a:t> are the motive behind purposeful action. They are the ends to which we act and come in many forms. Personal </a:t>
            </a:r>
            <a:r>
              <a:rPr lang="en-US" b="1" dirty="0"/>
              <a:t>values</a:t>
            </a:r>
            <a:r>
              <a:rPr lang="en-US" dirty="0"/>
              <a:t> are personal beliefs about right and wrong and may or may not be considered moral. Cultural </a:t>
            </a:r>
            <a:r>
              <a:rPr lang="en-US" b="1" dirty="0"/>
              <a:t>values</a:t>
            </a:r>
            <a:r>
              <a:rPr lang="en-US" dirty="0"/>
              <a:t> are </a:t>
            </a:r>
            <a:r>
              <a:rPr lang="en-US" b="1" dirty="0"/>
              <a:t>values</a:t>
            </a:r>
            <a:r>
              <a:rPr lang="en-US" dirty="0"/>
              <a:t> accepted by religions or societies and reflect what is important in each context.</a:t>
            </a:r>
            <a:endParaRPr lang="en-IN" dirty="0"/>
          </a:p>
        </p:txBody>
      </p:sp>
      <p:sp>
        <p:nvSpPr>
          <p:cNvPr id="4" name="Footer Placeholder 3">
            <a:extLst>
              <a:ext uri="{FF2B5EF4-FFF2-40B4-BE49-F238E27FC236}">
                <a16:creationId xmlns:a16="http://schemas.microsoft.com/office/drawing/2014/main" xmlns="" id="{A32FC075-93C1-45F8-B77E-5F354F9AB063}"/>
              </a:ext>
            </a:extLst>
          </p:cNvPr>
          <p:cNvSpPr>
            <a:spLocks noGrp="1"/>
          </p:cNvSpPr>
          <p:nvPr>
            <p:ph type="ftr" sz="quarter" idx="11"/>
          </p:nvPr>
        </p:nvSpPr>
        <p:spPr/>
        <p:txBody>
          <a:bodyPr/>
          <a:lstStyle/>
          <a:p>
            <a:pPr>
              <a:defRPr/>
            </a:pPr>
            <a:r>
              <a:rPr lang="en-US"/>
              <a:t>PI-Fall 2020 (NUCES, CFD Campus)</a:t>
            </a:r>
          </a:p>
        </p:txBody>
      </p:sp>
    </p:spTree>
    <p:extLst>
      <p:ext uri="{BB962C8B-B14F-4D97-AF65-F5344CB8AC3E}">
        <p14:creationId xmlns:p14="http://schemas.microsoft.com/office/powerpoint/2010/main" val="3958277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638508"/>
            <a:ext cx="7772400" cy="779129"/>
          </a:xfrm>
        </p:spPr>
        <p:txBody>
          <a:bodyPr>
            <a:normAutofit/>
          </a:bodyPr>
          <a:lstStyle/>
          <a:p>
            <a:pPr eaLnBrk="1" hangingPunct="1"/>
            <a:r>
              <a:rPr lang="en-US" dirty="0">
                <a:solidFill>
                  <a:schemeClr val="accent1">
                    <a:satMod val="150000"/>
                  </a:schemeClr>
                </a:solidFill>
              </a:rPr>
              <a:t>Professional Ethics</a:t>
            </a:r>
          </a:p>
        </p:txBody>
      </p:sp>
      <p:sp>
        <p:nvSpPr>
          <p:cNvPr id="5" name="Footer Placeholder 4"/>
          <p:cNvSpPr>
            <a:spLocks noGrp="1"/>
          </p:cNvSpPr>
          <p:nvPr>
            <p:ph type="ftr" sz="quarter" idx="11"/>
          </p:nvPr>
        </p:nvSpPr>
        <p:spPr/>
        <p:txBody>
          <a:bodyPr/>
          <a:lstStyle/>
          <a:p>
            <a:pPr>
              <a:defRPr/>
            </a:pPr>
            <a:r>
              <a:rPr lang="en-US"/>
              <a:t>PI-Fall 2020 (NUCES, CFD Campus)</a:t>
            </a:r>
            <a:endParaRPr lang="en-US" dirty="0"/>
          </a:p>
        </p:txBody>
      </p:sp>
      <p:sp>
        <p:nvSpPr>
          <p:cNvPr id="152579" name="Rectangle 3"/>
          <p:cNvSpPr>
            <a:spLocks noGrp="1" noChangeArrowheads="1"/>
          </p:cNvSpPr>
          <p:nvPr>
            <p:ph sz="quarter" idx="4294967295"/>
          </p:nvPr>
        </p:nvSpPr>
        <p:spPr>
          <a:xfrm>
            <a:off x="0" y="1524000"/>
            <a:ext cx="8077200" cy="4611688"/>
          </a:xfrm>
        </p:spPr>
        <p:txBody>
          <a:bodyPr>
            <a:normAutofit/>
          </a:bodyPr>
          <a:lstStyle/>
          <a:p>
            <a:pPr algn="just" eaLnBrk="1" hangingPunct="1">
              <a:lnSpc>
                <a:spcPct val="80000"/>
              </a:lnSpc>
            </a:pPr>
            <a:r>
              <a:rPr lang="en-US" sz="2000" b="1" dirty="0"/>
              <a:t>What is Ethics?</a:t>
            </a:r>
          </a:p>
          <a:p>
            <a:pPr lvl="1" eaLnBrk="1" hangingPunct="1">
              <a:lnSpc>
                <a:spcPct val="80000"/>
              </a:lnSpc>
            </a:pPr>
            <a:r>
              <a:rPr lang="en-US" sz="1800" dirty="0"/>
              <a:t>Ethics is concerned with human conduct, i.e., behavior of individuals in society</a:t>
            </a:r>
          </a:p>
          <a:p>
            <a:pPr lvl="1" eaLnBrk="1" hangingPunct="1">
              <a:lnSpc>
                <a:spcPct val="80000"/>
              </a:lnSpc>
            </a:pPr>
            <a:r>
              <a:rPr lang="en-US" sz="1800" dirty="0"/>
              <a:t>Ethics can be defined broadly as a set of moral principles or values</a:t>
            </a:r>
            <a:endParaRPr lang="en-US" altLang="zh-CN" sz="1800" dirty="0"/>
          </a:p>
          <a:p>
            <a:pPr lvl="1" algn="just" eaLnBrk="1" hangingPunct="1">
              <a:lnSpc>
                <a:spcPct val="80000"/>
              </a:lnSpc>
            </a:pPr>
            <a:r>
              <a:rPr lang="en-US" altLang="zh-CN" sz="1800" dirty="0"/>
              <a:t>The systematic study of rightness and wrongness of human conduct </a:t>
            </a:r>
            <a:endParaRPr lang="en-US" sz="1800" dirty="0"/>
          </a:p>
          <a:p>
            <a:pPr lvl="1" algn="just" eaLnBrk="1" hangingPunct="1">
              <a:lnSpc>
                <a:spcPct val="80000"/>
              </a:lnSpc>
            </a:pPr>
            <a:r>
              <a:rPr lang="en-US" sz="1800" dirty="0"/>
              <a:t>Derived from the Greek word </a:t>
            </a:r>
            <a:r>
              <a:rPr lang="en-US" sz="1800" b="1" i="1" dirty="0" err="1"/>
              <a:t>eché</a:t>
            </a:r>
            <a:r>
              <a:rPr lang="en-US" sz="1800" dirty="0"/>
              <a:t> which means character</a:t>
            </a:r>
          </a:p>
          <a:p>
            <a:pPr lvl="1" algn="just" eaLnBrk="1" hangingPunct="1">
              <a:lnSpc>
                <a:spcPct val="80000"/>
              </a:lnSpc>
            </a:pPr>
            <a:r>
              <a:rPr lang="en-US" sz="1800" dirty="0"/>
              <a:t>Ethics is a collection of heuristics that, when followed, improves our way of life. E.g. always tell the truth</a:t>
            </a:r>
          </a:p>
          <a:p>
            <a:pPr algn="just" eaLnBrk="1" hangingPunct="1">
              <a:lnSpc>
                <a:spcPct val="80000"/>
              </a:lnSpc>
            </a:pPr>
            <a:r>
              <a:rPr lang="en-US" altLang="zh-CN" sz="2000" b="1" dirty="0"/>
              <a:t>Why Ethics Important?</a:t>
            </a:r>
          </a:p>
          <a:p>
            <a:pPr lvl="1" algn="just" eaLnBrk="1" hangingPunct="1">
              <a:lnSpc>
                <a:spcPct val="80000"/>
              </a:lnSpc>
            </a:pPr>
            <a:r>
              <a:rPr lang="en-US" sz="1800" dirty="0"/>
              <a:t>Happy Life </a:t>
            </a:r>
            <a:r>
              <a:rPr lang="en-US" sz="1800" dirty="0">
                <a:sym typeface="Wingdings" pitchFamily="2" charset="2"/>
              </a:rPr>
              <a:t> Conditions that create happiness</a:t>
            </a:r>
          </a:p>
          <a:p>
            <a:pPr lvl="1" algn="just" eaLnBrk="1" hangingPunct="1">
              <a:lnSpc>
                <a:spcPct val="80000"/>
              </a:lnSpc>
            </a:pPr>
            <a:r>
              <a:rPr lang="en-GB" sz="1800" dirty="0"/>
              <a:t>Each society establishes rules and limits on acceptable behaviour, these rules form a moral code</a:t>
            </a:r>
          </a:p>
          <a:p>
            <a:pPr lvl="1" algn="just" eaLnBrk="1" hangingPunct="1">
              <a:lnSpc>
                <a:spcPct val="80000"/>
              </a:lnSpc>
            </a:pPr>
            <a:r>
              <a:rPr lang="en-GB" sz="1800" dirty="0"/>
              <a:t>Sometimes the rules conflict. In general they are beliefs or conventions on good and evil, good or bad conduct, justice and injustice</a:t>
            </a:r>
          </a:p>
          <a:p>
            <a:pPr lvl="1" algn="just" eaLnBrk="1" hangingPunct="1">
              <a:lnSpc>
                <a:spcPct val="80000"/>
              </a:lnSpc>
            </a:pPr>
            <a:r>
              <a:rPr lang="en-GB" sz="1800" dirty="0"/>
              <a:t>The rules sometimes do not cover new situations</a:t>
            </a:r>
          </a:p>
          <a:p>
            <a:pPr algn="just">
              <a:lnSpc>
                <a:spcPct val="80000"/>
              </a:lnSpc>
            </a:pPr>
            <a:r>
              <a:rPr lang="en-GB" altLang="zh-CN" sz="2000" b="1" dirty="0"/>
              <a:t>Aakhirah</a:t>
            </a:r>
            <a:endParaRPr lang="en-US" altLang="zh-CN"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blinds(horizontal)">
                                      <p:cBhvr>
                                        <p:cTn id="7" dur="500"/>
                                        <p:tgtEl>
                                          <p:spTgt spid="152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blinds(horizontal)">
                                      <p:cBhvr>
                                        <p:cTn id="12" dur="500"/>
                                        <p:tgtEl>
                                          <p:spTgt spid="152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2579">
                                            <p:txEl>
                                              <p:pRg st="2" end="2"/>
                                            </p:txEl>
                                          </p:spTgt>
                                        </p:tgtEl>
                                        <p:attrNameLst>
                                          <p:attrName>style.visibility</p:attrName>
                                        </p:attrNameLst>
                                      </p:cBhvr>
                                      <p:to>
                                        <p:strVal val="visible"/>
                                      </p:to>
                                    </p:set>
                                    <p:animEffect transition="in" filter="blinds(horizontal)">
                                      <p:cBhvr>
                                        <p:cTn id="17" dur="500"/>
                                        <p:tgtEl>
                                          <p:spTgt spid="152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2579">
                                            <p:txEl>
                                              <p:pRg st="3" end="3"/>
                                            </p:txEl>
                                          </p:spTgt>
                                        </p:tgtEl>
                                        <p:attrNameLst>
                                          <p:attrName>style.visibility</p:attrName>
                                        </p:attrNameLst>
                                      </p:cBhvr>
                                      <p:to>
                                        <p:strVal val="visible"/>
                                      </p:to>
                                    </p:set>
                                    <p:animEffect transition="in" filter="blinds(horizontal)">
                                      <p:cBhvr>
                                        <p:cTn id="22" dur="500"/>
                                        <p:tgtEl>
                                          <p:spTgt spid="152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2579">
                                            <p:txEl>
                                              <p:pRg st="4" end="4"/>
                                            </p:txEl>
                                          </p:spTgt>
                                        </p:tgtEl>
                                        <p:attrNameLst>
                                          <p:attrName>style.visibility</p:attrName>
                                        </p:attrNameLst>
                                      </p:cBhvr>
                                      <p:to>
                                        <p:strVal val="visible"/>
                                      </p:to>
                                    </p:set>
                                    <p:animEffect transition="in" filter="blinds(horizontal)">
                                      <p:cBhvr>
                                        <p:cTn id="27" dur="500"/>
                                        <p:tgtEl>
                                          <p:spTgt spid="1525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2579">
                                            <p:txEl>
                                              <p:pRg st="5" end="5"/>
                                            </p:txEl>
                                          </p:spTgt>
                                        </p:tgtEl>
                                        <p:attrNameLst>
                                          <p:attrName>style.visibility</p:attrName>
                                        </p:attrNameLst>
                                      </p:cBhvr>
                                      <p:to>
                                        <p:strVal val="visible"/>
                                      </p:to>
                                    </p:set>
                                    <p:animEffect transition="in" filter="blinds(horizontal)">
                                      <p:cBhvr>
                                        <p:cTn id="32" dur="500"/>
                                        <p:tgtEl>
                                          <p:spTgt spid="1525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52579">
                                            <p:txEl>
                                              <p:pRg st="6" end="6"/>
                                            </p:txEl>
                                          </p:spTgt>
                                        </p:tgtEl>
                                        <p:attrNameLst>
                                          <p:attrName>style.visibility</p:attrName>
                                        </p:attrNameLst>
                                      </p:cBhvr>
                                      <p:to>
                                        <p:strVal val="visible"/>
                                      </p:to>
                                    </p:set>
                                    <p:animEffect transition="in" filter="blinds(horizontal)">
                                      <p:cBhvr>
                                        <p:cTn id="37" dur="500"/>
                                        <p:tgtEl>
                                          <p:spTgt spid="1525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52579">
                                            <p:txEl>
                                              <p:pRg st="7" end="7"/>
                                            </p:txEl>
                                          </p:spTgt>
                                        </p:tgtEl>
                                        <p:attrNameLst>
                                          <p:attrName>style.visibility</p:attrName>
                                        </p:attrNameLst>
                                      </p:cBhvr>
                                      <p:to>
                                        <p:strVal val="visible"/>
                                      </p:to>
                                    </p:set>
                                    <p:animEffect transition="in" filter="blinds(horizontal)">
                                      <p:cBhvr>
                                        <p:cTn id="42" dur="500"/>
                                        <p:tgtEl>
                                          <p:spTgt spid="15257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52579">
                                            <p:txEl>
                                              <p:pRg st="8" end="8"/>
                                            </p:txEl>
                                          </p:spTgt>
                                        </p:tgtEl>
                                        <p:attrNameLst>
                                          <p:attrName>style.visibility</p:attrName>
                                        </p:attrNameLst>
                                      </p:cBhvr>
                                      <p:to>
                                        <p:strVal val="visible"/>
                                      </p:to>
                                    </p:set>
                                    <p:animEffect transition="in" filter="blinds(horizontal)">
                                      <p:cBhvr>
                                        <p:cTn id="47" dur="500"/>
                                        <p:tgtEl>
                                          <p:spTgt spid="15257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52579">
                                            <p:txEl>
                                              <p:pRg st="9" end="9"/>
                                            </p:txEl>
                                          </p:spTgt>
                                        </p:tgtEl>
                                        <p:attrNameLst>
                                          <p:attrName>style.visibility</p:attrName>
                                        </p:attrNameLst>
                                      </p:cBhvr>
                                      <p:to>
                                        <p:strVal val="visible"/>
                                      </p:to>
                                    </p:set>
                                    <p:animEffect transition="in" filter="blinds(horizontal)">
                                      <p:cBhvr>
                                        <p:cTn id="52" dur="500"/>
                                        <p:tgtEl>
                                          <p:spTgt spid="15257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52579">
                                            <p:txEl>
                                              <p:pRg st="10" end="10"/>
                                            </p:txEl>
                                          </p:spTgt>
                                        </p:tgtEl>
                                        <p:attrNameLst>
                                          <p:attrName>style.visibility</p:attrName>
                                        </p:attrNameLst>
                                      </p:cBhvr>
                                      <p:to>
                                        <p:strVal val="visible"/>
                                      </p:to>
                                    </p:set>
                                    <p:animEffect transition="in" filter="blinds(horizontal)">
                                      <p:cBhvr>
                                        <p:cTn id="57" dur="500"/>
                                        <p:tgtEl>
                                          <p:spTgt spid="15257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52579">
                                            <p:txEl>
                                              <p:pRg st="11" end="11"/>
                                            </p:txEl>
                                          </p:spTgt>
                                        </p:tgtEl>
                                        <p:attrNameLst>
                                          <p:attrName>style.visibility</p:attrName>
                                        </p:attrNameLst>
                                      </p:cBhvr>
                                      <p:to>
                                        <p:strVal val="visible"/>
                                      </p:to>
                                    </p:set>
                                    <p:animEffect transition="in" filter="blinds(horizontal)">
                                      <p:cBhvr>
                                        <p:cTn id="62" dur="500"/>
                                        <p:tgtEl>
                                          <p:spTgt spid="1525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90B6EB-E6D6-492E-AC2A-EA8D5C2B0FCF}"/>
              </a:ext>
            </a:extLst>
          </p:cNvPr>
          <p:cNvSpPr>
            <a:spLocks noGrp="1"/>
          </p:cNvSpPr>
          <p:nvPr>
            <p:ph type="title"/>
          </p:nvPr>
        </p:nvSpPr>
        <p:spPr/>
        <p:txBody>
          <a:bodyPr/>
          <a:lstStyle/>
          <a:p>
            <a:r>
              <a:rPr lang="en-IN" dirty="0">
                <a:solidFill>
                  <a:srgbClr val="222222"/>
                </a:solidFill>
                <a:latin typeface="Arial" panose="020B0604020202020204" pitchFamily="34" charset="0"/>
                <a:ea typeface="Times New Roman" panose="02020603050405020304" pitchFamily="18" charset="0"/>
                <a:cs typeface="Arial" panose="020B0604020202020204" pitchFamily="34" charset="0"/>
              </a:rPr>
              <a:t>Professional ethics</a:t>
            </a:r>
            <a:r>
              <a:rPr lang="en-IN" dirty="0">
                <a:latin typeface="Calibri" panose="020F0502020204030204" pitchFamily="34" charset="0"/>
                <a:ea typeface="Calibri" panose="020F0502020204030204" pitchFamily="34" charset="0"/>
                <a:cs typeface="Arial" panose="020B0604020202020204" pitchFamily="34" charset="0"/>
              </a:rPr>
              <a:t/>
            </a:r>
            <a:br>
              <a:rPr lang="en-IN" dirty="0">
                <a:latin typeface="Calibri" panose="020F0502020204030204" pitchFamily="34" charset="0"/>
                <a:ea typeface="Calibri" panose="020F050202020403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xmlns="" id="{A5F90329-3FC3-4206-B58A-6613A5D728C2}"/>
              </a:ext>
            </a:extLst>
          </p:cNvPr>
          <p:cNvSpPr>
            <a:spLocks noGrp="1"/>
          </p:cNvSpPr>
          <p:nvPr>
            <p:ph idx="1"/>
          </p:nvPr>
        </p:nvSpPr>
        <p:spPr/>
        <p:txBody>
          <a:bodyPr>
            <a:normAutofit/>
          </a:bodyPr>
          <a:lstStyle/>
          <a:p>
            <a:pPr marL="0" marR="0">
              <a:lnSpc>
                <a:spcPct val="107000"/>
              </a:lnSpc>
              <a:spcBef>
                <a:spcPts val="0"/>
              </a:spcBef>
              <a:spcAft>
                <a:spcPts val="800"/>
              </a:spcAft>
            </a:pPr>
            <a:r>
              <a:rPr lang="en-IN" sz="1800" b="1" dirty="0">
                <a:solidFill>
                  <a:srgbClr val="222222"/>
                </a:solidFill>
                <a:effectLst/>
                <a:latin typeface="Arial" panose="020B0604020202020204" pitchFamily="34" charset="0"/>
                <a:ea typeface="Calibri" panose="020F0502020204030204" pitchFamily="34" charset="0"/>
                <a:cs typeface="Arial" panose="020B0604020202020204" pitchFamily="34" charset="0"/>
              </a:rPr>
              <a:t>Professional ethics</a:t>
            </a:r>
            <a:r>
              <a:rPr lang="en-IN" sz="1800" dirty="0">
                <a:solidFill>
                  <a:srgbClr val="222222"/>
                </a:solidFill>
                <a:effectLst/>
                <a:latin typeface="Arial" panose="020B0604020202020204" pitchFamily="34" charset="0"/>
                <a:ea typeface="Calibri" panose="020F0502020204030204" pitchFamily="34" charset="0"/>
                <a:cs typeface="Arial" panose="020B0604020202020204" pitchFamily="34" charset="0"/>
              </a:rPr>
              <a:t> are principles that govern the behaviour of a person or group in a business environment. </a:t>
            </a:r>
          </a:p>
          <a:p>
            <a:pPr marL="0" marR="0">
              <a:lnSpc>
                <a:spcPct val="107000"/>
              </a:lnSpc>
              <a:spcBef>
                <a:spcPts val="0"/>
              </a:spcBef>
              <a:spcAft>
                <a:spcPts val="800"/>
              </a:spcAft>
            </a:pPr>
            <a:r>
              <a:rPr lang="en-IN" sz="1800" dirty="0">
                <a:solidFill>
                  <a:srgbClr val="222222"/>
                </a:solidFill>
                <a:effectLst/>
                <a:latin typeface="Arial" panose="020B0604020202020204" pitchFamily="34" charset="0"/>
                <a:ea typeface="Calibri" panose="020F0502020204030204" pitchFamily="34" charset="0"/>
                <a:cs typeface="Arial" panose="020B0604020202020204" pitchFamily="34" charset="0"/>
              </a:rPr>
              <a:t>Like values, </a:t>
            </a:r>
            <a:r>
              <a:rPr lang="en-IN" sz="1800" b="1" dirty="0">
                <a:solidFill>
                  <a:srgbClr val="222222"/>
                </a:solidFill>
                <a:effectLst/>
                <a:latin typeface="Arial" panose="020B0604020202020204" pitchFamily="34" charset="0"/>
                <a:ea typeface="Calibri" panose="020F0502020204030204" pitchFamily="34" charset="0"/>
                <a:cs typeface="Arial" panose="020B0604020202020204" pitchFamily="34" charset="0"/>
              </a:rPr>
              <a:t>professional ethics</a:t>
            </a:r>
            <a:r>
              <a:rPr lang="en-IN" sz="1800" dirty="0">
                <a:solidFill>
                  <a:srgbClr val="222222"/>
                </a:solidFill>
                <a:effectLst/>
                <a:latin typeface="Arial" panose="020B0604020202020204" pitchFamily="34" charset="0"/>
                <a:ea typeface="Calibri" panose="020F0502020204030204" pitchFamily="34" charset="0"/>
                <a:cs typeface="Arial" panose="020B0604020202020204" pitchFamily="34" charset="0"/>
              </a:rPr>
              <a:t> provide rules on how a person should act towards other people and institutions in such an environment.</a:t>
            </a:r>
            <a:r>
              <a:rPr lang="en-IN" sz="1800" b="1" dirty="0">
                <a:solidFill>
                  <a:srgbClr val="4D5156"/>
                </a:solidFill>
                <a:effectLst/>
                <a:latin typeface="Arial" panose="020B0604020202020204" pitchFamily="34" charset="0"/>
                <a:ea typeface="Times New Roman" panose="02020603050405020304" pitchFamily="18" charset="0"/>
                <a:cs typeface="Arial" panose="020B0604020202020204" pitchFamily="34" charset="0"/>
              </a:rPr>
              <a:t> </a:t>
            </a:r>
          </a:p>
          <a:p>
            <a:pPr marL="0" marR="0">
              <a:lnSpc>
                <a:spcPct val="107000"/>
              </a:lnSpc>
              <a:spcBef>
                <a:spcPts val="0"/>
              </a:spcBef>
              <a:spcAft>
                <a:spcPts val="800"/>
              </a:spcAft>
            </a:pPr>
            <a:r>
              <a:rPr lang="en-IN" sz="1800" b="1" dirty="0">
                <a:solidFill>
                  <a:srgbClr val="4D5156"/>
                </a:solidFill>
                <a:effectLst/>
                <a:latin typeface="Arial" panose="020B0604020202020204" pitchFamily="34" charset="0"/>
                <a:ea typeface="Times New Roman" panose="02020603050405020304" pitchFamily="18" charset="0"/>
                <a:cs typeface="Arial" panose="020B0604020202020204" pitchFamily="34" charset="0"/>
              </a:rPr>
              <a:t>Professional ethics </a:t>
            </a:r>
            <a:r>
              <a:rPr lang="en-IN" sz="1800" dirty="0">
                <a:solidFill>
                  <a:srgbClr val="4D5156"/>
                </a:solidFill>
                <a:effectLst/>
                <a:latin typeface="Arial" panose="020B0604020202020204" pitchFamily="34" charset="0"/>
                <a:ea typeface="Times New Roman" panose="02020603050405020304" pitchFamily="18" charset="0"/>
                <a:cs typeface="Arial" panose="020B0604020202020204" pitchFamily="34" charset="0"/>
              </a:rPr>
              <a:t>encompass the personal and corporate standards of behaviour expected by professionals.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
        <p:nvSpPr>
          <p:cNvPr id="4" name="Footer Placeholder 3">
            <a:extLst>
              <a:ext uri="{FF2B5EF4-FFF2-40B4-BE49-F238E27FC236}">
                <a16:creationId xmlns:a16="http://schemas.microsoft.com/office/drawing/2014/main" xmlns="" id="{0731FA71-F41F-4281-91D0-4CDD9E9A04B3}"/>
              </a:ext>
            </a:extLst>
          </p:cNvPr>
          <p:cNvSpPr>
            <a:spLocks noGrp="1"/>
          </p:cNvSpPr>
          <p:nvPr>
            <p:ph type="ftr" sz="quarter" idx="11"/>
          </p:nvPr>
        </p:nvSpPr>
        <p:spPr/>
        <p:txBody>
          <a:bodyPr/>
          <a:lstStyle/>
          <a:p>
            <a:pPr>
              <a:defRPr/>
            </a:pPr>
            <a:r>
              <a:rPr lang="en-US"/>
              <a:t>PI-Fall 2020 (NUCES, CFD Campus)</a:t>
            </a:r>
          </a:p>
        </p:txBody>
      </p:sp>
    </p:spTree>
    <p:extLst>
      <p:ext uri="{BB962C8B-B14F-4D97-AF65-F5344CB8AC3E}">
        <p14:creationId xmlns:p14="http://schemas.microsoft.com/office/powerpoint/2010/main" val="2188860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solidFill>
                  <a:schemeClr val="accent1">
                    <a:satMod val="150000"/>
                  </a:schemeClr>
                </a:solidFill>
              </a:rPr>
              <a:t>Professional Ethics</a:t>
            </a:r>
            <a:endParaRPr lang="en-US" dirty="0"/>
          </a:p>
        </p:txBody>
      </p:sp>
      <p:sp>
        <p:nvSpPr>
          <p:cNvPr id="5" name="Footer Placeholder 4"/>
          <p:cNvSpPr>
            <a:spLocks noGrp="1"/>
          </p:cNvSpPr>
          <p:nvPr>
            <p:ph type="ftr" sz="quarter" idx="11"/>
          </p:nvPr>
        </p:nvSpPr>
        <p:spPr/>
        <p:txBody>
          <a:bodyPr/>
          <a:lstStyle/>
          <a:p>
            <a:pPr>
              <a:defRPr/>
            </a:pPr>
            <a:r>
              <a:rPr lang="en-US"/>
              <a:t>PI-Fall 2020 (NUCES, CFD Campus)</a:t>
            </a:r>
          </a:p>
        </p:txBody>
      </p:sp>
      <p:sp>
        <p:nvSpPr>
          <p:cNvPr id="8" name="Rectangle 2"/>
          <p:cNvSpPr txBox="1">
            <a:spLocks noChangeArrowheads="1"/>
          </p:cNvSpPr>
          <p:nvPr/>
        </p:nvSpPr>
        <p:spPr>
          <a:xfrm>
            <a:off x="5334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6" name="Rectangle 3">
            <a:extLst>
              <a:ext uri="{FF2B5EF4-FFF2-40B4-BE49-F238E27FC236}">
                <a16:creationId xmlns:a16="http://schemas.microsoft.com/office/drawing/2014/main" xmlns="" id="{BAF48E24-A800-446B-B3CF-446089F36F21}"/>
              </a:ext>
            </a:extLst>
          </p:cNvPr>
          <p:cNvSpPr txBox="1">
            <a:spLocks noChangeArrowheads="1"/>
          </p:cNvSpPr>
          <p:nvPr/>
        </p:nvSpPr>
        <p:spPr>
          <a:xfrm>
            <a:off x="110038" y="1285081"/>
            <a:ext cx="4724400" cy="3719165"/>
          </a:xfrm>
          <a:prstGeom prst="rect">
            <a:avLst/>
          </a:prstGeom>
        </p:spPr>
        <p:txBody>
          <a:bodyPr vert="horz" lIns="91440" tIns="45720" rIns="91440" bIns="45720" rtlCol="0">
            <a:normAutofit fontScale="47500" lnSpcReduction="20000"/>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lnSpc>
                <a:spcPct val="80000"/>
              </a:lnSpc>
            </a:pPr>
            <a:endParaRPr lang="en-US" altLang="zh-CN" sz="2800" b="1" dirty="0"/>
          </a:p>
          <a:p>
            <a:pPr algn="just">
              <a:lnSpc>
                <a:spcPct val="80000"/>
              </a:lnSpc>
            </a:pPr>
            <a:r>
              <a:rPr lang="en-US" altLang="zh-CN" sz="5500" b="1" dirty="0"/>
              <a:t>Ethical Principles:</a:t>
            </a:r>
          </a:p>
          <a:p>
            <a:pPr lvl="1">
              <a:lnSpc>
                <a:spcPct val="80000"/>
              </a:lnSpc>
            </a:pPr>
            <a:r>
              <a:rPr lang="en-US" altLang="zh-CN" sz="5500" dirty="0"/>
              <a:t>Beneficence – active goodness, kindness</a:t>
            </a:r>
          </a:p>
          <a:p>
            <a:pPr lvl="1">
              <a:lnSpc>
                <a:spcPct val="80000"/>
              </a:lnSpc>
            </a:pPr>
            <a:r>
              <a:rPr lang="en-US" altLang="zh-CN" sz="4500" dirty="0"/>
              <a:t>Non-maleficence – preventing harm</a:t>
            </a:r>
          </a:p>
          <a:p>
            <a:pPr lvl="1">
              <a:lnSpc>
                <a:spcPct val="80000"/>
              </a:lnSpc>
            </a:pPr>
            <a:r>
              <a:rPr lang="en-US" altLang="zh-CN" sz="4500" dirty="0"/>
              <a:t>Autonomy – right of self-governance</a:t>
            </a:r>
          </a:p>
          <a:p>
            <a:pPr lvl="1">
              <a:lnSpc>
                <a:spcPct val="80000"/>
              </a:lnSpc>
            </a:pPr>
            <a:r>
              <a:rPr lang="en-US" altLang="zh-CN" sz="4500" dirty="0"/>
              <a:t>Veracity – habitual truthfulness</a:t>
            </a:r>
          </a:p>
          <a:p>
            <a:pPr lvl="1">
              <a:lnSpc>
                <a:spcPct val="80000"/>
              </a:lnSpc>
            </a:pPr>
            <a:r>
              <a:rPr lang="en-US" altLang="zh-CN" sz="4500" dirty="0"/>
              <a:t>Fidelity – loyalty, </a:t>
            </a:r>
            <a:r>
              <a:rPr lang="en-US" sz="4500" dirty="0"/>
              <a:t>faithfulness, allegiance </a:t>
            </a:r>
          </a:p>
          <a:p>
            <a:pPr lvl="1">
              <a:lnSpc>
                <a:spcPct val="80000"/>
              </a:lnSpc>
            </a:pPr>
            <a:r>
              <a:rPr lang="en-US" altLang="zh-CN" sz="4500" dirty="0"/>
              <a:t>Justice – fairness, impartiality, equity</a:t>
            </a:r>
          </a:p>
          <a:p>
            <a:pPr lvl="1">
              <a:lnSpc>
                <a:spcPct val="80000"/>
              </a:lnSpc>
            </a:pPr>
            <a:r>
              <a:rPr lang="en-US" altLang="zh-CN" sz="4500" dirty="0"/>
              <a:t>Privacy – </a:t>
            </a:r>
            <a:r>
              <a:rPr lang="en-US" sz="4500" dirty="0"/>
              <a:t>ability of an individual or group to seclude themselves</a:t>
            </a:r>
            <a:endParaRPr lang="en-US" altLang="zh-CN" sz="4500" dirty="0"/>
          </a:p>
        </p:txBody>
      </p:sp>
      <p:sp>
        <p:nvSpPr>
          <p:cNvPr id="9" name="Rectangle 3">
            <a:extLst>
              <a:ext uri="{FF2B5EF4-FFF2-40B4-BE49-F238E27FC236}">
                <a16:creationId xmlns:a16="http://schemas.microsoft.com/office/drawing/2014/main" xmlns="" id="{AA28D299-7E8C-4BE2-88EF-800E051EDEA0}"/>
              </a:ext>
            </a:extLst>
          </p:cNvPr>
          <p:cNvSpPr txBox="1">
            <a:spLocks noChangeArrowheads="1"/>
          </p:cNvSpPr>
          <p:nvPr/>
        </p:nvSpPr>
        <p:spPr>
          <a:xfrm>
            <a:off x="4834438" y="1765077"/>
            <a:ext cx="3663228" cy="3327846"/>
          </a:xfrm>
          <a:prstGeom prst="rect">
            <a:avLst/>
          </a:prstGeom>
        </p:spPr>
        <p:txBody>
          <a:bodyPr vert="horz" lIns="91440" tIns="45720" rIns="91440" bIns="45720" rtlCol="0">
            <a:normAutofit fontScale="47500" lnSpcReduction="20000"/>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lnSpc>
                <a:spcPct val="80000"/>
              </a:lnSpc>
            </a:pPr>
            <a:endParaRPr lang="en-US" altLang="zh-CN" sz="2800" b="1" dirty="0"/>
          </a:p>
          <a:p>
            <a:pPr lvl="1">
              <a:lnSpc>
                <a:spcPct val="80000"/>
              </a:lnSpc>
            </a:pPr>
            <a:r>
              <a:rPr lang="en-US" altLang="zh-CN" sz="4500" dirty="0"/>
              <a:t>Tolerance/Patience</a:t>
            </a:r>
          </a:p>
          <a:p>
            <a:pPr lvl="1">
              <a:lnSpc>
                <a:spcPct val="80000"/>
              </a:lnSpc>
            </a:pPr>
            <a:r>
              <a:rPr lang="en-IN" sz="4500" dirty="0"/>
              <a:t>Social justice. ...</a:t>
            </a:r>
          </a:p>
          <a:p>
            <a:pPr lvl="1"/>
            <a:r>
              <a:rPr lang="en-IN" sz="4500" dirty="0"/>
              <a:t>Procedural justice. </a:t>
            </a:r>
          </a:p>
          <a:p>
            <a:pPr lvl="1"/>
            <a:r>
              <a:rPr lang="en-IN" sz="4500" dirty="0"/>
              <a:t>Confidentiality</a:t>
            </a:r>
          </a:p>
          <a:p>
            <a:pPr lvl="1"/>
            <a:r>
              <a:rPr lang="en-IN" sz="4500" dirty="0"/>
              <a:t>Duty</a:t>
            </a:r>
          </a:p>
          <a:p>
            <a:pPr lvl="1"/>
            <a:r>
              <a:rPr lang="en-IN" sz="4500" dirty="0"/>
              <a:t>Paternalism</a:t>
            </a:r>
          </a:p>
          <a:p>
            <a:pPr lvl="1"/>
            <a:r>
              <a:rPr lang="en-IN" sz="4500" dirty="0"/>
              <a:t>Retardation</a:t>
            </a:r>
          </a:p>
          <a:p>
            <a:pPr lvl="1"/>
            <a:r>
              <a:rPr lang="en-IN" sz="4500" dirty="0"/>
              <a:t>Gratitude</a:t>
            </a:r>
          </a:p>
          <a:p>
            <a:pPr lvl="1"/>
            <a:endParaRPr lang="en-IN" dirty="0"/>
          </a:p>
          <a:p>
            <a:pPr lvl="1">
              <a:lnSpc>
                <a:spcPct val="80000"/>
              </a:lnSpc>
            </a:pPr>
            <a:endParaRPr lang="en-US" altLang="zh-CN" dirty="0"/>
          </a:p>
        </p:txBody>
      </p:sp>
      <p:sp>
        <p:nvSpPr>
          <p:cNvPr id="10" name="Rectangle 3">
            <a:extLst>
              <a:ext uri="{FF2B5EF4-FFF2-40B4-BE49-F238E27FC236}">
                <a16:creationId xmlns:a16="http://schemas.microsoft.com/office/drawing/2014/main" xmlns="" id="{921B5968-14DD-4A26-B4A4-E01C43910262}"/>
              </a:ext>
            </a:extLst>
          </p:cNvPr>
          <p:cNvSpPr txBox="1">
            <a:spLocks noChangeArrowheads="1"/>
          </p:cNvSpPr>
          <p:nvPr/>
        </p:nvSpPr>
        <p:spPr>
          <a:xfrm>
            <a:off x="110038" y="5107328"/>
            <a:ext cx="8652962" cy="836272"/>
          </a:xfrm>
          <a:prstGeom prst="rect">
            <a:avLst/>
          </a:prstGeom>
        </p:spPr>
        <p:txBody>
          <a:bodyPr vert="horz" lIns="91440" tIns="45720" rIns="91440" bIns="45720" rtlCol="0">
            <a:normAutofit fontScale="55000" lnSpcReduction="20000"/>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80000"/>
              </a:lnSpc>
            </a:pPr>
            <a:r>
              <a:rPr lang="en-US" altLang="zh-CN" sz="4000" b="1" i="1" dirty="0">
                <a:solidFill>
                  <a:srgbClr val="FF3300"/>
                </a:solidFill>
              </a:rPr>
              <a:t>Remember!!</a:t>
            </a:r>
          </a:p>
          <a:p>
            <a:pPr lvl="1">
              <a:lnSpc>
                <a:spcPct val="80000"/>
              </a:lnSpc>
            </a:pPr>
            <a:r>
              <a:rPr lang="en-US" altLang="zh-CN" sz="4400" dirty="0"/>
              <a:t>Knowing what is right, does not mean much unless you DO what is right!! </a:t>
            </a:r>
            <a:endParaRPr 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linds(horizontal)">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blinds(horizontal)">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blinds(horizontal)">
                                      <p:cBhvr>
                                        <p:cTn id="42" dur="500"/>
                                        <p:tgtEl>
                                          <p:spTgt spid="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
                                            <p:txEl>
                                              <p:pRg st="2" end="2"/>
                                            </p:txEl>
                                          </p:spTgt>
                                        </p:tgtEl>
                                        <p:attrNameLst>
                                          <p:attrName>style.visibility</p:attrName>
                                        </p:attrNameLst>
                                      </p:cBhvr>
                                      <p:to>
                                        <p:strVal val="visible"/>
                                      </p:to>
                                    </p:set>
                                    <p:animEffect transition="in" filter="blinds(horizontal)">
                                      <p:cBhvr>
                                        <p:cTn id="47" dur="500"/>
                                        <p:tgtEl>
                                          <p:spTgt spid="9">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
                                            <p:txEl>
                                              <p:pRg st="1" end="1"/>
                                            </p:txEl>
                                          </p:spTgt>
                                        </p:tgtEl>
                                        <p:attrNameLst>
                                          <p:attrName>style.visibility</p:attrName>
                                        </p:attrNameLst>
                                      </p:cBhvr>
                                      <p:to>
                                        <p:strVal val="visible"/>
                                      </p:to>
                                    </p:set>
                                    <p:animEffect transition="in" filter="blinds(horizontal)">
                                      <p:cBhvr>
                                        <p:cTn id="52" dur="500"/>
                                        <p:tgtEl>
                                          <p:spTgt spid="9">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
                                            <p:txEl>
                                              <p:pRg st="3" end="3"/>
                                            </p:txEl>
                                          </p:spTgt>
                                        </p:tgtEl>
                                        <p:attrNameLst>
                                          <p:attrName>style.visibility</p:attrName>
                                        </p:attrNameLst>
                                      </p:cBhvr>
                                      <p:to>
                                        <p:strVal val="visible"/>
                                      </p:to>
                                    </p:set>
                                    <p:animEffect transition="in" filter="blinds(horizontal)">
                                      <p:cBhvr>
                                        <p:cTn id="57" dur="500"/>
                                        <p:tgtEl>
                                          <p:spTgt spid="9">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9">
                                            <p:txEl>
                                              <p:pRg st="4" end="4"/>
                                            </p:txEl>
                                          </p:spTgt>
                                        </p:tgtEl>
                                        <p:attrNameLst>
                                          <p:attrName>style.visibility</p:attrName>
                                        </p:attrNameLst>
                                      </p:cBhvr>
                                      <p:to>
                                        <p:strVal val="visible"/>
                                      </p:to>
                                    </p:set>
                                    <p:animEffect transition="in" filter="blinds(horizontal)">
                                      <p:cBhvr>
                                        <p:cTn id="62" dur="500"/>
                                        <p:tgtEl>
                                          <p:spTgt spid="9">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9">
                                            <p:txEl>
                                              <p:pRg st="5" end="5"/>
                                            </p:txEl>
                                          </p:spTgt>
                                        </p:tgtEl>
                                        <p:attrNameLst>
                                          <p:attrName>style.visibility</p:attrName>
                                        </p:attrNameLst>
                                      </p:cBhvr>
                                      <p:to>
                                        <p:strVal val="visible"/>
                                      </p:to>
                                    </p:set>
                                    <p:animEffect transition="in" filter="blinds(horizontal)">
                                      <p:cBhvr>
                                        <p:cTn id="67" dur="500"/>
                                        <p:tgtEl>
                                          <p:spTgt spid="9">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9">
                                            <p:txEl>
                                              <p:pRg st="6" end="6"/>
                                            </p:txEl>
                                          </p:spTgt>
                                        </p:tgtEl>
                                        <p:attrNameLst>
                                          <p:attrName>style.visibility</p:attrName>
                                        </p:attrNameLst>
                                      </p:cBhvr>
                                      <p:to>
                                        <p:strVal val="visible"/>
                                      </p:to>
                                    </p:set>
                                    <p:animEffect transition="in" filter="blinds(horizontal)">
                                      <p:cBhvr>
                                        <p:cTn id="72" dur="500"/>
                                        <p:tgtEl>
                                          <p:spTgt spid="9">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9">
                                            <p:txEl>
                                              <p:pRg st="7" end="7"/>
                                            </p:txEl>
                                          </p:spTgt>
                                        </p:tgtEl>
                                        <p:attrNameLst>
                                          <p:attrName>style.visibility</p:attrName>
                                        </p:attrNameLst>
                                      </p:cBhvr>
                                      <p:to>
                                        <p:strVal val="visible"/>
                                      </p:to>
                                    </p:set>
                                    <p:animEffect transition="in" filter="blinds(horizontal)">
                                      <p:cBhvr>
                                        <p:cTn id="77" dur="500"/>
                                        <p:tgtEl>
                                          <p:spTgt spid="9">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9">
                                            <p:txEl>
                                              <p:pRg st="8" end="8"/>
                                            </p:txEl>
                                          </p:spTgt>
                                        </p:tgtEl>
                                        <p:attrNameLst>
                                          <p:attrName>style.visibility</p:attrName>
                                        </p:attrNameLst>
                                      </p:cBhvr>
                                      <p:to>
                                        <p:strVal val="visible"/>
                                      </p:to>
                                    </p:set>
                                    <p:animEffect transition="in" filter="blinds(horizontal)">
                                      <p:cBhvr>
                                        <p:cTn id="82" dur="500"/>
                                        <p:tgtEl>
                                          <p:spTgt spid="9">
                                            <p:txEl>
                                              <p:pRg st="8" end="8"/>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0">
                                            <p:txEl>
                                              <p:pRg st="0" end="0"/>
                                            </p:txEl>
                                          </p:spTgt>
                                        </p:tgtEl>
                                        <p:attrNameLst>
                                          <p:attrName>style.visibility</p:attrName>
                                        </p:attrNameLst>
                                      </p:cBhvr>
                                      <p:to>
                                        <p:strVal val="visible"/>
                                      </p:to>
                                    </p:set>
                                    <p:animEffect transition="in" filter="blinds(horizontal)">
                                      <p:cBhvr>
                                        <p:cTn id="87" dur="500"/>
                                        <p:tgtEl>
                                          <p:spTgt spid="10">
                                            <p:txEl>
                                              <p:pRg st="0" end="0"/>
                                            </p:txEl>
                                          </p:spTgt>
                                        </p:tgtEl>
                                      </p:cBhvr>
                                    </p:animEffect>
                                  </p:childTnLst>
                                </p:cTn>
                              </p:par>
                              <p:par>
                                <p:cTn id="88" presetID="3" presetClass="entr" presetSubtype="10" fill="hold" nodeType="withEffect">
                                  <p:stCondLst>
                                    <p:cond delay="0"/>
                                  </p:stCondLst>
                                  <p:childTnLst>
                                    <p:set>
                                      <p:cBhvr>
                                        <p:cTn id="89" dur="1" fill="hold">
                                          <p:stCondLst>
                                            <p:cond delay="0"/>
                                          </p:stCondLst>
                                        </p:cTn>
                                        <p:tgtEl>
                                          <p:spTgt spid="10">
                                            <p:txEl>
                                              <p:pRg st="1" end="1"/>
                                            </p:txEl>
                                          </p:spTgt>
                                        </p:tgtEl>
                                        <p:attrNameLst>
                                          <p:attrName>style.visibility</p:attrName>
                                        </p:attrNameLst>
                                      </p:cBhvr>
                                      <p:to>
                                        <p:strVal val="visible"/>
                                      </p:to>
                                    </p:set>
                                    <p:animEffect transition="in" filter="blinds(horizontal)">
                                      <p:cBhvr>
                                        <p:cTn id="90"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solidFill>
                  <a:schemeClr val="accent1">
                    <a:satMod val="150000"/>
                  </a:schemeClr>
                </a:solidFill>
              </a:rPr>
              <a:t>Professional Ethics</a:t>
            </a:r>
            <a:endParaRPr lang="en-US" dirty="0"/>
          </a:p>
        </p:txBody>
      </p:sp>
      <p:sp>
        <p:nvSpPr>
          <p:cNvPr id="5" name="Footer Placeholder 4"/>
          <p:cNvSpPr>
            <a:spLocks noGrp="1"/>
          </p:cNvSpPr>
          <p:nvPr>
            <p:ph type="ftr" sz="quarter" idx="11"/>
          </p:nvPr>
        </p:nvSpPr>
        <p:spPr/>
        <p:txBody>
          <a:bodyPr/>
          <a:lstStyle/>
          <a:p>
            <a:pPr>
              <a:defRPr/>
            </a:pPr>
            <a:r>
              <a:rPr lang="en-US"/>
              <a:t>PI-Fall 2020 (NUCES, CFD Campus)</a:t>
            </a:r>
          </a:p>
        </p:txBody>
      </p:sp>
      <p:sp>
        <p:nvSpPr>
          <p:cNvPr id="188419" name="Rectangle 3"/>
          <p:cNvSpPr>
            <a:spLocks noGrp="1" noChangeArrowheads="1"/>
          </p:cNvSpPr>
          <p:nvPr>
            <p:ph sz="quarter" idx="4294967295"/>
          </p:nvPr>
        </p:nvSpPr>
        <p:spPr>
          <a:xfrm>
            <a:off x="838200" y="1524000"/>
            <a:ext cx="8305800" cy="4495800"/>
          </a:xfrm>
        </p:spPr>
        <p:txBody>
          <a:bodyPr>
            <a:normAutofit/>
          </a:bodyPr>
          <a:lstStyle/>
          <a:p>
            <a:pPr algn="just" eaLnBrk="1" hangingPunct="1">
              <a:lnSpc>
                <a:spcPct val="90000"/>
              </a:lnSpc>
            </a:pPr>
            <a:r>
              <a:rPr lang="en-US" altLang="zh-CN" sz="2400" b="1" dirty="0"/>
              <a:t>Why People Act Unethically?</a:t>
            </a:r>
          </a:p>
          <a:p>
            <a:pPr lvl="1" algn="just" eaLnBrk="1" hangingPunct="1">
              <a:lnSpc>
                <a:spcPct val="90000"/>
              </a:lnSpc>
            </a:pPr>
            <a:r>
              <a:rPr lang="en-US" sz="2000" dirty="0"/>
              <a:t>The person’s ethical standards are different from those of society as a whole</a:t>
            </a:r>
          </a:p>
          <a:p>
            <a:pPr lvl="1" algn="just" eaLnBrk="1" hangingPunct="1">
              <a:lnSpc>
                <a:spcPct val="90000"/>
              </a:lnSpc>
            </a:pPr>
            <a:r>
              <a:rPr lang="en-US" sz="2000" dirty="0"/>
              <a:t>The person chooses to act selfishly</a:t>
            </a:r>
          </a:p>
          <a:p>
            <a:pPr lvl="2" eaLnBrk="1" hangingPunct="1">
              <a:lnSpc>
                <a:spcPct val="90000"/>
              </a:lnSpc>
            </a:pPr>
            <a:r>
              <a:rPr lang="en-US" altLang="zh-CN" sz="1800" i="1" dirty="0"/>
              <a:t>Person A </a:t>
            </a:r>
            <a:r>
              <a:rPr lang="en-US" altLang="zh-CN" sz="1800" dirty="0"/>
              <a:t>finds a briefcase containing important papers and $1,00,000. He tosses the briefcase and keeps the money. He brags to his friends about his good fortune</a:t>
            </a:r>
          </a:p>
          <a:p>
            <a:pPr lvl="2" eaLnBrk="1" hangingPunct="1">
              <a:lnSpc>
                <a:spcPct val="90000"/>
              </a:lnSpc>
            </a:pPr>
            <a:r>
              <a:rPr lang="en-US" altLang="zh-CN" sz="1800" dirty="0"/>
              <a:t>This action probably differs from most of society </a:t>
            </a:r>
          </a:p>
          <a:p>
            <a:pPr algn="just" eaLnBrk="1" hangingPunct="1">
              <a:lnSpc>
                <a:spcPct val="90000"/>
              </a:lnSpc>
            </a:pPr>
            <a:r>
              <a:rPr lang="en-US" sz="2400" dirty="0"/>
              <a:t>In many instances, both reasons exist</a:t>
            </a:r>
          </a:p>
          <a:p>
            <a:pPr algn="just" eaLnBrk="1" hangingPunct="1">
              <a:lnSpc>
                <a:spcPct val="90000"/>
              </a:lnSpc>
            </a:pPr>
            <a:r>
              <a:rPr lang="en-US" sz="2400" dirty="0"/>
              <a:t>Most people who commit such acts feel no remorse when they are apprehended because their ethical standards differ from those of society as a whole</a:t>
            </a:r>
          </a:p>
        </p:txBody>
      </p:sp>
      <p:sp>
        <p:nvSpPr>
          <p:cNvPr id="8" name="Rectangle 2"/>
          <p:cNvSpPr txBox="1">
            <a:spLocks noChangeArrowheads="1"/>
          </p:cNvSpPr>
          <p:nvPr/>
        </p:nvSpPr>
        <p:spPr>
          <a:xfrm>
            <a:off x="5334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blinds(horizontal)">
                                      <p:cBhvr>
                                        <p:cTn id="7" dur="500"/>
                                        <p:tgtEl>
                                          <p:spTgt spid="188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blinds(horizontal)">
                                      <p:cBhvr>
                                        <p:cTn id="12" dur="500"/>
                                        <p:tgtEl>
                                          <p:spTgt spid="188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8419">
                                            <p:txEl>
                                              <p:pRg st="2" end="2"/>
                                            </p:txEl>
                                          </p:spTgt>
                                        </p:tgtEl>
                                        <p:attrNameLst>
                                          <p:attrName>style.visibility</p:attrName>
                                        </p:attrNameLst>
                                      </p:cBhvr>
                                      <p:to>
                                        <p:strVal val="visible"/>
                                      </p:to>
                                    </p:set>
                                    <p:animEffect transition="in" filter="blinds(horizontal)">
                                      <p:cBhvr>
                                        <p:cTn id="17" dur="500"/>
                                        <p:tgtEl>
                                          <p:spTgt spid="188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8419">
                                            <p:txEl>
                                              <p:pRg st="3" end="3"/>
                                            </p:txEl>
                                          </p:spTgt>
                                        </p:tgtEl>
                                        <p:attrNameLst>
                                          <p:attrName>style.visibility</p:attrName>
                                        </p:attrNameLst>
                                      </p:cBhvr>
                                      <p:to>
                                        <p:strVal val="visible"/>
                                      </p:to>
                                    </p:set>
                                    <p:animEffect transition="in" filter="blinds(horizontal)">
                                      <p:cBhvr>
                                        <p:cTn id="22" dur="500"/>
                                        <p:tgtEl>
                                          <p:spTgt spid="1884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8419">
                                            <p:txEl>
                                              <p:pRg st="4" end="4"/>
                                            </p:txEl>
                                          </p:spTgt>
                                        </p:tgtEl>
                                        <p:attrNameLst>
                                          <p:attrName>style.visibility</p:attrName>
                                        </p:attrNameLst>
                                      </p:cBhvr>
                                      <p:to>
                                        <p:strVal val="visible"/>
                                      </p:to>
                                    </p:set>
                                    <p:animEffect transition="in" filter="blinds(horizontal)">
                                      <p:cBhvr>
                                        <p:cTn id="27" dur="500"/>
                                        <p:tgtEl>
                                          <p:spTgt spid="1884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8419">
                                            <p:txEl>
                                              <p:pRg st="5" end="5"/>
                                            </p:txEl>
                                          </p:spTgt>
                                        </p:tgtEl>
                                        <p:attrNameLst>
                                          <p:attrName>style.visibility</p:attrName>
                                        </p:attrNameLst>
                                      </p:cBhvr>
                                      <p:to>
                                        <p:strVal val="visible"/>
                                      </p:to>
                                    </p:set>
                                    <p:animEffect transition="in" filter="blinds(horizontal)">
                                      <p:cBhvr>
                                        <p:cTn id="32" dur="500"/>
                                        <p:tgtEl>
                                          <p:spTgt spid="1884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8419">
                                            <p:txEl>
                                              <p:pRg st="6" end="6"/>
                                            </p:txEl>
                                          </p:spTgt>
                                        </p:tgtEl>
                                        <p:attrNameLst>
                                          <p:attrName>style.visibility</p:attrName>
                                        </p:attrNameLst>
                                      </p:cBhvr>
                                      <p:to>
                                        <p:strVal val="visible"/>
                                      </p:to>
                                    </p:set>
                                    <p:animEffect transition="in" filter="blinds(horizontal)">
                                      <p:cBhvr>
                                        <p:cTn id="37" dur="500"/>
                                        <p:tgtEl>
                                          <p:spTgt spid="1884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33803</TotalTime>
  <Words>2615</Words>
  <Application>Microsoft Office PowerPoint</Application>
  <PresentationFormat>On-screen Show (4:3)</PresentationFormat>
  <Paragraphs>313</Paragraphs>
  <Slides>29</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Arial</vt:lpstr>
      <vt:lpstr>Calibri</vt:lpstr>
      <vt:lpstr>Gill Sans MT</vt:lpstr>
      <vt:lpstr>Helvetica</vt:lpstr>
      <vt:lpstr>Jameel Noori Nastaleeq</vt:lpstr>
      <vt:lpstr>Times New Roman</vt:lpstr>
      <vt:lpstr>Wingdings</vt:lpstr>
      <vt:lpstr>Wingdings 2</vt:lpstr>
      <vt:lpstr>等线</vt:lpstr>
      <vt:lpstr>Gallery</vt:lpstr>
      <vt:lpstr>Professional Ethics</vt:lpstr>
      <vt:lpstr>Humans Vs other creation</vt:lpstr>
      <vt:lpstr>Sources of Knowledge</vt:lpstr>
      <vt:lpstr>Knowledge vs. Goodness</vt:lpstr>
      <vt:lpstr>Values</vt:lpstr>
      <vt:lpstr>Professional Ethics</vt:lpstr>
      <vt:lpstr>Professional ethics </vt:lpstr>
      <vt:lpstr>Professional Ethics</vt:lpstr>
      <vt:lpstr>Professional Ethics</vt:lpstr>
      <vt:lpstr>Professional Ethics</vt:lpstr>
      <vt:lpstr>Professional Ethics</vt:lpstr>
      <vt:lpstr>Professional Ethics</vt:lpstr>
      <vt:lpstr>Professional Ethics</vt:lpstr>
      <vt:lpstr>Professional Ethics</vt:lpstr>
      <vt:lpstr>11   Professional Ethics</vt:lpstr>
      <vt:lpstr>Professional Ethics</vt:lpstr>
      <vt:lpstr>Professional Ethics</vt:lpstr>
      <vt:lpstr>Professional Ethics</vt:lpstr>
      <vt:lpstr>Professional Ethics</vt:lpstr>
      <vt:lpstr>Professional Ethics</vt:lpstr>
      <vt:lpstr>Ethics in Computing https: //ethics.csc.ncsu.edu/</vt:lpstr>
      <vt:lpstr>Ethical Scenarios</vt:lpstr>
      <vt:lpstr>Ethical Scenarios</vt:lpstr>
      <vt:lpstr>Ethical Scenarios</vt:lpstr>
      <vt:lpstr>Ethical Scenarios</vt:lpstr>
      <vt:lpstr>Ethical Scenarios</vt:lpstr>
      <vt:lpstr>Ethical Scenarios</vt:lpstr>
      <vt:lpstr>Ethical Scenarios</vt:lpstr>
      <vt:lpstr>Ethical Decision Making</vt:lpstr>
    </vt:vector>
  </TitlesOfParts>
  <Company>Mineral Wing, M/o P&amp;NR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Issues in Computing</dc:title>
  <dc:creator>Naveed Iqbal</dc:creator>
  <cp:lastModifiedBy>Microsoft account</cp:lastModifiedBy>
  <cp:revision>437</cp:revision>
  <dcterms:created xsi:type="dcterms:W3CDTF">2010-01-15T16:38:13Z</dcterms:created>
  <dcterms:modified xsi:type="dcterms:W3CDTF">2023-02-20T11:52:45Z</dcterms:modified>
</cp:coreProperties>
</file>