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8" r:id="rId4"/>
    <p:sldId id="259" r:id="rId5"/>
    <p:sldId id="25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1A0B73-2E42-43C3-A40D-D43FE31FF244}"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F4A886-A39F-4B3E-A1ED-3CE48350EBE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30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A0B73-2E42-43C3-A40D-D43FE31FF244}"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397675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A0B73-2E42-43C3-A40D-D43FE31FF244}"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F4A886-A39F-4B3E-A1ED-3CE48350EBE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03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A0B73-2E42-43C3-A40D-D43FE31FF244}"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356311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A0B73-2E42-43C3-A40D-D43FE31FF244}"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F4A886-A39F-4B3E-A1ED-3CE48350EBE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12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1A0B73-2E42-43C3-A40D-D43FE31FF244}"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350469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A0B73-2E42-43C3-A40D-D43FE31FF244}" type="datetimeFigureOut">
              <a:rPr lang="en-IN" smtClean="0"/>
              <a:t>10-05-2023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152815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1A0B73-2E42-43C3-A40D-D43FE31FF244}" type="datetimeFigureOut">
              <a:rPr lang="en-IN" smtClean="0"/>
              <a:t>10-05-2023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33336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A0B73-2E42-43C3-A40D-D43FE31FF244}" type="datetimeFigureOut">
              <a:rPr lang="en-IN" smtClean="0"/>
              <a:t>10-05-2023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245576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1A0B73-2E42-43C3-A40D-D43FE31FF244}"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F4A886-A39F-4B3E-A1ED-3CE48350EBED}" type="slidenum">
              <a:rPr lang="en-IN" smtClean="0"/>
              <a:t>‹#›</a:t>
            </a:fld>
            <a:endParaRPr lang="en-IN"/>
          </a:p>
        </p:txBody>
      </p:sp>
    </p:spTree>
    <p:extLst>
      <p:ext uri="{BB962C8B-B14F-4D97-AF65-F5344CB8AC3E}">
        <p14:creationId xmlns:p14="http://schemas.microsoft.com/office/powerpoint/2010/main" val="80795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A0B73-2E42-43C3-A40D-D43FE31FF244}"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F4A886-A39F-4B3E-A1ED-3CE48350EBE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2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1A0B73-2E42-43C3-A40D-D43FE31FF244}" type="datetimeFigureOut">
              <a:rPr lang="en-IN" smtClean="0"/>
              <a:t>10-05-2023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F4A886-A39F-4B3E-A1ED-3CE48350EBE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577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aobao" TargetMode="External"/><Relationship Id="rId3" Type="http://schemas.openxmlformats.org/officeDocument/2006/relationships/hyperlink" Target="https://en.wikipedia.org/wiki/Construction" TargetMode="External"/><Relationship Id="rId7" Type="http://schemas.openxmlformats.org/officeDocument/2006/relationships/hyperlink" Target="https://en.wikipedia.org/wiki/Google" TargetMode="External"/><Relationship Id="rId2" Type="http://schemas.openxmlformats.org/officeDocument/2006/relationships/hyperlink" Target="https://en.wikipedia.org/w/index.php?title=Revenue_model&amp;action=edit&amp;section=4" TargetMode="External"/><Relationship Id="rId1" Type="http://schemas.openxmlformats.org/officeDocument/2006/relationships/slideLayout" Target="../slideLayouts/slideLayout2.xml"/><Relationship Id="rId6" Type="http://schemas.openxmlformats.org/officeDocument/2006/relationships/hyperlink" Target="https://en.wikipedia.org/w/index.php?title=Revenue_model&amp;action=edit&amp;section=6" TargetMode="External"/><Relationship Id="rId5" Type="http://schemas.openxmlformats.org/officeDocument/2006/relationships/hyperlink" Target="https://en.wikipedia.org/wiki/Flat_rate" TargetMode="External"/><Relationship Id="rId10" Type="http://schemas.openxmlformats.org/officeDocument/2006/relationships/hyperlink" Target="https://en.wikipedia.org/wiki/Revenue_model#cite_note-Business_insider-5" TargetMode="External"/><Relationship Id="rId4" Type="http://schemas.openxmlformats.org/officeDocument/2006/relationships/hyperlink" Target="https://en.wikipedia.org/w/index.php?title=Revenue_model&amp;action=edit&amp;section=5" TargetMode="External"/><Relationship Id="rId9" Type="http://schemas.openxmlformats.org/officeDocument/2006/relationships/hyperlink" Target="https://en.wikipedia.org/wiki/Revenue_model#cite_note-Chen_2015-4"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Product_(business)" TargetMode="External"/><Relationship Id="rId3" Type="http://schemas.openxmlformats.org/officeDocument/2006/relationships/hyperlink" Target="https://en.wikipedia.org/wiki/Google" TargetMode="External"/><Relationship Id="rId7" Type="http://schemas.openxmlformats.org/officeDocument/2006/relationships/hyperlink" Target="https://en.wikipedia.org/wiki/Electronically" TargetMode="External"/><Relationship Id="rId2" Type="http://schemas.openxmlformats.org/officeDocument/2006/relationships/hyperlink" Target="https://en.wikipedia.org/wiki/Revenue_model#Advertising_model" TargetMode="External"/><Relationship Id="rId1" Type="http://schemas.openxmlformats.org/officeDocument/2006/relationships/slideLayout" Target="../slideLayouts/slideLayout2.xml"/><Relationship Id="rId6" Type="http://schemas.openxmlformats.org/officeDocument/2006/relationships/hyperlink" Target="https://en.wikipedia.org/wiki/Revenue_model#cite_note-Afuah-1" TargetMode="External"/><Relationship Id="rId5" Type="http://schemas.openxmlformats.org/officeDocument/2006/relationships/hyperlink" Target="https://en.wikipedia.org/wiki/Revenue_model#Markup_model" TargetMode="External"/><Relationship Id="rId4" Type="http://schemas.openxmlformats.org/officeDocument/2006/relationships/hyperlink" Target="https://en.wikipedia.org/wiki/Revenue_model#Subscription_model" TargetMode="External"/><Relationship Id="rId9" Type="http://schemas.openxmlformats.org/officeDocument/2006/relationships/hyperlink" Target="https://en.wikipedia.org/wiki/Interne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Nagware" TargetMode="External"/><Relationship Id="rId3" Type="http://schemas.openxmlformats.org/officeDocument/2006/relationships/hyperlink" Target="https://en.wikipedia.org/w/index.php?title=Revenue_model&amp;action=edit&amp;section=11" TargetMode="External"/><Relationship Id="rId7" Type="http://schemas.openxmlformats.org/officeDocument/2006/relationships/hyperlink" Target="https://en.wikipedia.org/wiki/Donationware" TargetMode="External"/><Relationship Id="rId2" Type="http://schemas.openxmlformats.org/officeDocument/2006/relationships/hyperlink" Target="https://en.wikipedia.org/w/index.php?title=Revenue_model&amp;action=edit&amp;section=10" TargetMode="External"/><Relationship Id="rId1" Type="http://schemas.openxmlformats.org/officeDocument/2006/relationships/slideLayout" Target="../slideLayouts/slideLayout2.xml"/><Relationship Id="rId6" Type="http://schemas.openxmlformats.org/officeDocument/2006/relationships/hyperlink" Target="https://en.wikipedia.org/w/index.php?title=Revenue_model&amp;action=edit&amp;section=13" TargetMode="External"/><Relationship Id="rId5" Type="http://schemas.openxmlformats.org/officeDocument/2006/relationships/hyperlink" Target="https://en.wikipedia.org/w/index.php?title=Revenue_model&amp;action=edit&amp;section=12" TargetMode="External"/><Relationship Id="rId10" Type="http://schemas.openxmlformats.org/officeDocument/2006/relationships/hyperlink" Target="https://en.wikipedia.org/wiki/Freemium" TargetMode="External"/><Relationship Id="rId4" Type="http://schemas.openxmlformats.org/officeDocument/2006/relationships/hyperlink" Target="https://en.wikipedia.org/wiki/Revenue_model#cite_note-Ecommerce-6" TargetMode="External"/><Relationship Id="rId9" Type="http://schemas.openxmlformats.org/officeDocument/2006/relationships/hyperlink" Target="https://en.wikipedia.org/wiki/Cripplewar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ndex.php?title=Revenue_model&amp;action=edit&amp;section=16" TargetMode="External"/><Relationship Id="rId3" Type="http://schemas.openxmlformats.org/officeDocument/2006/relationships/hyperlink" Target="https://en.wikipedia.org/wiki/Non-profit" TargetMode="External"/><Relationship Id="rId7" Type="http://schemas.openxmlformats.org/officeDocument/2006/relationships/hyperlink" Target="https://en.wikipedia.org/w/index.php?title=Revenue_model&amp;action=edit&amp;section=15" TargetMode="External"/><Relationship Id="rId2" Type="http://schemas.openxmlformats.org/officeDocument/2006/relationships/hyperlink" Target="https://en.wikipedia.org/w/index.php?title=Revenue_model&amp;action=edit&amp;section=14" TargetMode="External"/><Relationship Id="rId1" Type="http://schemas.openxmlformats.org/officeDocument/2006/relationships/slideLayout" Target="../slideLayouts/slideLayout2.xml"/><Relationship Id="rId6" Type="http://schemas.openxmlformats.org/officeDocument/2006/relationships/hyperlink" Target="https://en.wikipedia.org/wiki/Freeware" TargetMode="External"/><Relationship Id="rId5" Type="http://schemas.openxmlformats.org/officeDocument/2006/relationships/hyperlink" Target="https://en.wikipedia.org/wiki/Crippleware" TargetMode="External"/><Relationship Id="rId4" Type="http://schemas.openxmlformats.org/officeDocument/2006/relationships/hyperlink" Target="https://en.wikipedia.org/wiki/Revenue_model#cite_note-7" TargetMode="External"/><Relationship Id="rId9" Type="http://schemas.openxmlformats.org/officeDocument/2006/relationships/hyperlink" Target="https://en.wikipedia.org/w/index.php?title=Revenue_model&amp;action=edit&amp;section=1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IP0cUBWTgpY" TargetMode="External"/><Relationship Id="rId7" Type="http://schemas.openxmlformats.org/officeDocument/2006/relationships/hyperlink" Target="https://www.drkarlpopp.com/revenuemodelssoftwareindustry" TargetMode="External"/><Relationship Id="rId2" Type="http://schemas.openxmlformats.org/officeDocument/2006/relationships/hyperlink" Target="https://www.altexsoft.com/blog/business/software-business-models-examples-revenue-streams-and-characteristics-for-products-services-and-platforms/" TargetMode="External"/><Relationship Id="rId1" Type="http://schemas.openxmlformats.org/officeDocument/2006/relationships/slideLayout" Target="../slideLayouts/slideLayout2.xml"/><Relationship Id="rId6" Type="http://schemas.openxmlformats.org/officeDocument/2006/relationships/hyperlink" Target="https://medium.com/@inverita/software-development-business-models-what-to-choose-for-your-business-205a13e5bec4" TargetMode="External"/><Relationship Id="rId5" Type="http://schemas.openxmlformats.org/officeDocument/2006/relationships/hyperlink" Target="https://worthwhile.com/insights/2017/01/03/software-business-models/" TargetMode="External"/><Relationship Id="rId4" Type="http://schemas.openxmlformats.org/officeDocument/2006/relationships/hyperlink" Target="https://www.youtube.com/watch?v=grwZ7BdLAr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ustomer-relationship_management" TargetMode="External"/><Relationship Id="rId2" Type="http://schemas.openxmlformats.org/officeDocument/2006/relationships/hyperlink" Target="https://en.wikipedia.org/wiki/Value_proposition" TargetMode="External"/><Relationship Id="rId1" Type="http://schemas.openxmlformats.org/officeDocument/2006/relationships/slideLayout" Target="../slideLayouts/slideLayout2.xml"/><Relationship Id="rId6" Type="http://schemas.openxmlformats.org/officeDocument/2006/relationships/hyperlink" Target="https://en.wikipedia.org/wiki/Revenue_model" TargetMode="External"/><Relationship Id="rId5" Type="http://schemas.openxmlformats.org/officeDocument/2006/relationships/hyperlink" Target="https://en.wikipedia.org/wiki/Cost_structure" TargetMode="External"/><Relationship Id="rId4" Type="http://schemas.openxmlformats.org/officeDocument/2006/relationships/hyperlink" Target="https://en.wikipedia.org/wiki/Core_competenc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alue_(economics)" TargetMode="External"/><Relationship Id="rId2" Type="http://schemas.openxmlformats.org/officeDocument/2006/relationships/hyperlink" Target="https://en.wikipedia.org/wiki/Promise" TargetMode="External"/><Relationship Id="rId1" Type="http://schemas.openxmlformats.org/officeDocument/2006/relationships/slideLayout" Target="../slideLayouts/slideLayout2.xml"/><Relationship Id="rId4" Type="http://schemas.openxmlformats.org/officeDocument/2006/relationships/hyperlink" Target="https://en.wikipedia.org/wiki/Customer"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ustomer_relationship_management#cite_note-3" TargetMode="External"/><Relationship Id="rId3" Type="http://schemas.openxmlformats.org/officeDocument/2006/relationships/hyperlink" Target="https://en.wikipedia.org/wiki/Customer_relationship_management#cite_note-1" TargetMode="External"/><Relationship Id="rId7" Type="http://schemas.openxmlformats.org/officeDocument/2006/relationships/hyperlink" Target="https://en.wikipedia.org/wiki/Sales" TargetMode="External"/><Relationship Id="rId2" Type="http://schemas.openxmlformats.org/officeDocument/2006/relationships/hyperlink" Target="https://en.wikipedia.org/wiki/Data_analysis" TargetMode="External"/><Relationship Id="rId1" Type="http://schemas.openxmlformats.org/officeDocument/2006/relationships/slideLayout" Target="../slideLayouts/slideLayout2.xml"/><Relationship Id="rId6" Type="http://schemas.openxmlformats.org/officeDocument/2006/relationships/hyperlink" Target="https://en.wikipedia.org/wiki/Customer_retention" TargetMode="External"/><Relationship Id="rId5" Type="http://schemas.openxmlformats.org/officeDocument/2006/relationships/hyperlink" Target="https://en.wikipedia.org/wiki/Customer_relationship_management#cite_note-2" TargetMode="External"/><Relationship Id="rId4" Type="http://schemas.openxmlformats.org/officeDocument/2006/relationships/hyperlink" Target="https://en.wikipedia.org/wiki/Dat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zZqnMbzWXw" TargetMode="External"/><Relationship Id="rId2" Type="http://schemas.openxmlformats.org/officeDocument/2006/relationships/hyperlink" Target="https://www.youtube.com/watch?v=MPK4zY9q1o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Business_model" TargetMode="External"/><Relationship Id="rId13" Type="http://schemas.openxmlformats.org/officeDocument/2006/relationships/hyperlink" Target="https://en.wikipedia.org/wiki/Revenue_model#cite_note-business.com-3" TargetMode="External"/><Relationship Id="rId3" Type="http://schemas.openxmlformats.org/officeDocument/2006/relationships/hyperlink" Target="https://en.wikipedia.org/wiki/Customer_value" TargetMode="External"/><Relationship Id="rId7" Type="http://schemas.openxmlformats.org/officeDocument/2006/relationships/hyperlink" Target="https://en.wikipedia.org/wiki/Revenue_model#cite_note-Afuah-1" TargetMode="External"/><Relationship Id="rId12" Type="http://schemas.openxmlformats.org/officeDocument/2006/relationships/hyperlink" Target="https://en.wikipedia.org/wiki/Financial_capital" TargetMode="External"/><Relationship Id="rId2" Type="http://schemas.openxmlformats.org/officeDocument/2006/relationships/hyperlink" Target="https://en.wikipedia.org/wiki/Revenue" TargetMode="External"/><Relationship Id="rId1" Type="http://schemas.openxmlformats.org/officeDocument/2006/relationships/slideLayout" Target="../slideLayouts/slideLayout2.xml"/><Relationship Id="rId6" Type="http://schemas.openxmlformats.org/officeDocument/2006/relationships/hyperlink" Target="https://en.wikipedia.org/wiki/Payment" TargetMode="External"/><Relationship Id="rId11" Type="http://schemas.openxmlformats.org/officeDocument/2006/relationships/hyperlink" Target="https://en.wikipedia.org/wiki/Marketing" TargetMode="External"/><Relationship Id="rId5" Type="http://schemas.openxmlformats.org/officeDocument/2006/relationships/hyperlink" Target="https://en.wikipedia.org/wiki/Customer" TargetMode="External"/><Relationship Id="rId10" Type="http://schemas.openxmlformats.org/officeDocument/2006/relationships/hyperlink" Target="https://en.wikipedia.org/wiki/Target_audience" TargetMode="External"/><Relationship Id="rId4" Type="http://schemas.openxmlformats.org/officeDocument/2006/relationships/hyperlink" Target="https://en.wikipedia.org/wiki/Pricing_strategy" TargetMode="External"/><Relationship Id="rId9" Type="http://schemas.openxmlformats.org/officeDocument/2006/relationships/hyperlink" Target="https://en.wikipedia.org/wiki/Revenue_model#cite_note-Forbes-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roduction_(economics)" TargetMode="External"/><Relationship Id="rId2" Type="http://schemas.openxmlformats.org/officeDocument/2006/relationships/hyperlink" Target="https://en.wikipedia.org/w/index.php?title=Revenue_model&amp;action=edit&amp;section=2" TargetMode="External"/><Relationship Id="rId1" Type="http://schemas.openxmlformats.org/officeDocument/2006/relationships/slideLayout" Target="../slideLayouts/slideLayout2.xml"/><Relationship Id="rId5" Type="http://schemas.openxmlformats.org/officeDocument/2006/relationships/hyperlink" Target="https://en.wikipedia.org/wiki/Manufacturing" TargetMode="External"/><Relationship Id="rId4" Type="http://schemas.openxmlformats.org/officeDocument/2006/relationships/hyperlink" Target="https://en.wikipedia.org/w/index.php?title=Revenue_model&amp;action=edit&amp;sect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24BC-C0C1-4772-AD6E-9056EAA0B5E5}"/>
              </a:ext>
            </a:extLst>
          </p:cNvPr>
          <p:cNvSpPr>
            <a:spLocks noGrp="1"/>
          </p:cNvSpPr>
          <p:nvPr>
            <p:ph type="ctrTitle"/>
          </p:nvPr>
        </p:nvSpPr>
        <p:spPr/>
        <p:txBody>
          <a:bodyPr>
            <a:normAutofit fontScale="90000"/>
          </a:bodyPr>
          <a:lstStyle/>
          <a:p>
            <a:r>
              <a:rPr lang="en-IN" sz="600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Software Business Models</a:t>
            </a:r>
            <a:endParaRPr lang="en-IN" dirty="0"/>
          </a:p>
        </p:txBody>
      </p:sp>
      <p:sp>
        <p:nvSpPr>
          <p:cNvPr id="3" name="Subtitle 2">
            <a:extLst>
              <a:ext uri="{FF2B5EF4-FFF2-40B4-BE49-F238E27FC236}">
                <a16:creationId xmlns:a16="http://schemas.microsoft.com/office/drawing/2014/main" id="{CB864A60-8399-4BBE-B2F4-379BB46C547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775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4C78-0C6A-4D4E-A896-03884F1A91C6}"/>
              </a:ext>
            </a:extLst>
          </p:cNvPr>
          <p:cNvSpPr>
            <a:spLocks noGrp="1"/>
          </p:cNvSpPr>
          <p:nvPr>
            <p:ph type="title"/>
          </p:nvPr>
        </p:nvSpPr>
        <p:spPr>
          <a:xfrm>
            <a:off x="838200" y="365126"/>
            <a:ext cx="10515600" cy="895264"/>
          </a:xfrm>
        </p:spPr>
        <p:txBody>
          <a:bodyPr/>
          <a:lstStyle/>
          <a:p>
            <a:endParaRPr lang="en-IN" dirty="0"/>
          </a:p>
        </p:txBody>
      </p:sp>
      <p:sp>
        <p:nvSpPr>
          <p:cNvPr id="3" name="Content Placeholder 2">
            <a:extLst>
              <a:ext uri="{FF2B5EF4-FFF2-40B4-BE49-F238E27FC236}">
                <a16:creationId xmlns:a16="http://schemas.microsoft.com/office/drawing/2014/main" id="{4F241049-B5A4-4D38-8AD2-13910CB6F7E5}"/>
              </a:ext>
            </a:extLst>
          </p:cNvPr>
          <p:cNvSpPr>
            <a:spLocks noGrp="1"/>
          </p:cNvSpPr>
          <p:nvPr>
            <p:ph idx="1"/>
          </p:nvPr>
        </p:nvSpPr>
        <p:spPr>
          <a:xfrm>
            <a:off x="838200" y="1260390"/>
            <a:ext cx="10515600" cy="5597610"/>
          </a:xfrm>
        </p:spPr>
        <p:txBody>
          <a:bodyPr>
            <a:normAutofit fontScale="92500" lnSpcReduction="20000"/>
          </a:bodyPr>
          <a:lstStyle/>
          <a:p>
            <a:pPr algn="l"/>
            <a:r>
              <a:rPr lang="en-US" b="1" i="0" dirty="0">
                <a:solidFill>
                  <a:srgbClr val="000000"/>
                </a:solidFill>
                <a:effectLst/>
                <a:latin typeface="Arial" panose="020B0604020202020204" pitchFamily="34" charset="0"/>
              </a:rPr>
              <a:t>Construction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2" tooltip="Edit section: Construction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u="none" strike="noStrike" dirty="0">
                <a:solidFill>
                  <a:srgbClr val="0645AD"/>
                </a:solidFill>
                <a:effectLst/>
                <a:latin typeface="Arial" panose="020B0604020202020204" pitchFamily="34" charset="0"/>
                <a:hlinkClick r:id="rId3" tooltip="Construction"/>
              </a:rPr>
              <a:t>Construction</a:t>
            </a:r>
            <a:r>
              <a:rPr lang="en-US" b="0" i="0" dirty="0">
                <a:solidFill>
                  <a:srgbClr val="202122"/>
                </a:solidFill>
                <a:effectLst/>
                <a:latin typeface="Arial" panose="020B0604020202020204" pitchFamily="34" charset="0"/>
              </a:rPr>
              <a:t> is the process of constructing a building or infrastructure. Construction differs from manufacturing in that manufacturing typically involves mass production of similar items without a designated purchaser, while construction typically takes place on location for a known client, but may be done speculatively for sale on the real estate market.</a:t>
            </a:r>
          </a:p>
          <a:p>
            <a:pPr algn="l"/>
            <a:r>
              <a:rPr lang="en-US" b="1" i="0" dirty="0">
                <a:solidFill>
                  <a:srgbClr val="000000"/>
                </a:solidFill>
                <a:effectLst/>
                <a:latin typeface="Arial" panose="020B0604020202020204" pitchFamily="34" charset="0"/>
              </a:rPr>
              <a:t>Rental or leasing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4" tooltip="Edit section: Rental or leasing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Renting is an agreement where a payment is made for the temporary use of a good, service or property owned by another. A gross lease is when the tenant pays a </a:t>
            </a:r>
            <a:r>
              <a:rPr lang="en-US" b="0" i="0" u="none" strike="noStrike" dirty="0">
                <a:solidFill>
                  <a:srgbClr val="0645AD"/>
                </a:solidFill>
                <a:effectLst/>
                <a:latin typeface="Arial" panose="020B0604020202020204" pitchFamily="34" charset="0"/>
                <a:hlinkClick r:id="rId5" tooltip="Flat rate"/>
              </a:rPr>
              <a:t>flat</a:t>
            </a:r>
            <a:r>
              <a:rPr lang="en-US" b="0" i="0" dirty="0">
                <a:solidFill>
                  <a:srgbClr val="202122"/>
                </a:solidFill>
                <a:effectLst/>
                <a:latin typeface="Arial" panose="020B0604020202020204" pitchFamily="34" charset="0"/>
              </a:rPr>
              <a:t> rental amount and the landlord pays for all property charges regularly incurred by the ownership. Things that can be rented or leased include land, buildings, vehicles, tools, equipment, furniture, etc.</a:t>
            </a:r>
          </a:p>
          <a:p>
            <a:pPr algn="l"/>
            <a:r>
              <a:rPr lang="en-US" b="1" i="0" dirty="0">
                <a:solidFill>
                  <a:srgbClr val="000000"/>
                </a:solidFill>
                <a:effectLst/>
                <a:latin typeface="Arial" panose="020B0604020202020204" pitchFamily="34" charset="0"/>
              </a:rPr>
              <a:t>Advertising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6" tooltip="Edit section: Advertising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advertising model is often used by Media businesses which use their platforms where content is provided to the customer as an </a:t>
            </a:r>
            <a:r>
              <a:rPr lang="en-US" b="0" i="0" dirty="0">
                <a:solidFill>
                  <a:srgbClr val="00B0F0"/>
                </a:solidFill>
                <a:effectLst/>
                <a:latin typeface="Arial" panose="020B0604020202020204" pitchFamily="34" charset="0"/>
              </a:rPr>
              <a:t>advertising space</a:t>
            </a:r>
            <a:r>
              <a:rPr lang="en-US" b="0" i="0" dirty="0">
                <a:solidFill>
                  <a:srgbClr val="202122"/>
                </a:solidFill>
                <a:effectLst/>
                <a:latin typeface="Arial" panose="020B0604020202020204" pitchFamily="34" charset="0"/>
              </a:rPr>
              <a:t>. Possible examples are newspapers and magazines which generate revenue through the various adverts encountered in their issues. Internet businesses which often provide services will also have advertising spaces on their platforms. Examples include </a:t>
            </a:r>
            <a:r>
              <a:rPr lang="en-US" b="0" i="0" u="none" strike="noStrike" dirty="0">
                <a:solidFill>
                  <a:srgbClr val="0645AD"/>
                </a:solidFill>
                <a:effectLst/>
                <a:latin typeface="Arial" panose="020B0604020202020204" pitchFamily="34" charset="0"/>
                <a:hlinkClick r:id="rId7"/>
              </a:rPr>
              <a:t>Google</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8" tooltip="Taobao"/>
              </a:rPr>
              <a:t>Taobao</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[4]</a:t>
            </a:r>
            <a:r>
              <a:rPr lang="en-US" b="0" i="0" dirty="0">
                <a:solidFill>
                  <a:srgbClr val="202122"/>
                </a:solidFill>
                <a:effectLst/>
                <a:latin typeface="Arial" panose="020B0604020202020204" pitchFamily="34" charset="0"/>
              </a:rPr>
              <a:t> Mobile applications also use this specific revenue model to generate revenues. By incorporating some </a:t>
            </a:r>
            <a:r>
              <a:rPr lang="en-US" b="0" i="0" dirty="0">
                <a:solidFill>
                  <a:srgbClr val="00B0F0"/>
                </a:solidFill>
                <a:effectLst/>
                <a:latin typeface="Arial" panose="020B0604020202020204" pitchFamily="34" charset="0"/>
              </a:rPr>
              <a:t>ad space</a:t>
            </a:r>
            <a:r>
              <a:rPr lang="en-US" b="0" i="0" dirty="0">
                <a:solidFill>
                  <a:srgbClr val="202122"/>
                </a:solidFill>
                <a:effectLst/>
                <a:latin typeface="Arial" panose="020B0604020202020204" pitchFamily="34" charset="0"/>
              </a:rPr>
              <a:t>, many popular apps such as Twitter and Instagram have strengthened their mobile revenue potential after previously having no real revenue stream.</a:t>
            </a:r>
            <a:r>
              <a:rPr lang="en-US" b="0" i="0" u="none" strike="noStrike" baseline="30000" dirty="0">
                <a:solidFill>
                  <a:srgbClr val="0645AD"/>
                </a:solidFill>
                <a:effectLst/>
                <a:latin typeface="Arial" panose="020B0604020202020204" pitchFamily="34" charset="0"/>
                <a:hlinkClick r:id="rId10"/>
              </a:rPr>
              <a:t>[5]</a:t>
            </a: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663639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870F-ECE4-4152-A6D2-378E3B7910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F58879-206C-4B2F-B5FE-01FEFCE3F55D}"/>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Arial" panose="020B0604020202020204" pitchFamily="34" charset="0"/>
              </a:rPr>
              <a:t>Sponsored ranking model</a:t>
            </a:r>
          </a:p>
          <a:p>
            <a:pPr algn="l"/>
            <a:r>
              <a:rPr lang="en-US" b="0" i="0" dirty="0">
                <a:solidFill>
                  <a:srgbClr val="202122"/>
                </a:solidFill>
                <a:effectLst/>
                <a:latin typeface="Arial" panose="020B0604020202020204" pitchFamily="34" charset="0"/>
              </a:rPr>
              <a:t>The sponsored ranking model is a variant of the </a:t>
            </a:r>
            <a:r>
              <a:rPr lang="en-US" b="0" i="0" u="none" strike="noStrike" dirty="0">
                <a:solidFill>
                  <a:srgbClr val="0645AD"/>
                </a:solidFill>
                <a:effectLst/>
                <a:latin typeface="Arial" panose="020B0604020202020204" pitchFamily="34" charset="0"/>
                <a:hlinkClick r:id="rId2"/>
              </a:rPr>
              <a:t>Advertising model</a:t>
            </a:r>
            <a:r>
              <a:rPr lang="en-US" b="0" i="0" dirty="0">
                <a:solidFill>
                  <a:srgbClr val="202122"/>
                </a:solidFill>
                <a:effectLst/>
                <a:latin typeface="Arial" panose="020B0604020202020204" pitchFamily="34" charset="0"/>
              </a:rPr>
              <a:t>. The sponsored ranking model is mainly used by search engine platforms like </a:t>
            </a:r>
            <a:r>
              <a:rPr lang="en-US" b="0" i="0" u="none" strike="noStrike" dirty="0">
                <a:solidFill>
                  <a:srgbClr val="0645AD"/>
                </a:solidFill>
                <a:effectLst/>
                <a:latin typeface="Arial" panose="020B0604020202020204" pitchFamily="34" charset="0"/>
                <a:hlinkClick r:id="rId3" tooltip="Google"/>
              </a:rPr>
              <a:t>Google</a:t>
            </a:r>
            <a:r>
              <a:rPr lang="en-US" b="0" i="0" dirty="0">
                <a:solidFill>
                  <a:srgbClr val="202122"/>
                </a:solidFill>
                <a:effectLst/>
                <a:latin typeface="Arial" panose="020B0604020202020204" pitchFamily="34" charset="0"/>
              </a:rPr>
              <a:t> and specialized products- and IT-services- platforms where users are offered free search functionality in return for sponsored results in front of other search results. The sponsor is often paying per click, per view or as a </a:t>
            </a:r>
            <a:r>
              <a:rPr lang="en-US" b="0" i="0" u="none" strike="noStrike" dirty="0">
                <a:solidFill>
                  <a:srgbClr val="0645AD"/>
                </a:solidFill>
                <a:effectLst/>
                <a:latin typeface="Arial" panose="020B0604020202020204" pitchFamily="34" charset="0"/>
                <a:hlinkClick r:id="rId4"/>
              </a:rPr>
              <a:t>Subscription model</a:t>
            </a:r>
            <a:endParaRPr lang="en-US" b="0" i="0" dirty="0">
              <a:solidFill>
                <a:srgbClr val="202122"/>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Commission model</a:t>
            </a:r>
          </a:p>
          <a:p>
            <a:pPr algn="l"/>
            <a:r>
              <a:rPr lang="en-US" b="0" i="0" dirty="0">
                <a:solidFill>
                  <a:srgbClr val="202122"/>
                </a:solidFill>
                <a:effectLst/>
                <a:latin typeface="Arial" panose="020B0604020202020204" pitchFamily="34" charset="0"/>
              </a:rPr>
              <a:t>The commission model is similar to the </a:t>
            </a:r>
            <a:r>
              <a:rPr lang="en-US" b="0" i="0" u="none" strike="noStrike" dirty="0">
                <a:solidFill>
                  <a:srgbClr val="0645AD"/>
                </a:solidFill>
                <a:effectLst/>
                <a:latin typeface="Arial" panose="020B0604020202020204" pitchFamily="34" charset="0"/>
                <a:hlinkClick r:id="rId5"/>
              </a:rPr>
              <a:t>markup model</a:t>
            </a:r>
            <a:r>
              <a:rPr lang="en-US" b="0" i="0" dirty="0">
                <a:solidFill>
                  <a:srgbClr val="202122"/>
                </a:solidFill>
                <a:effectLst/>
                <a:latin typeface="Arial" panose="020B0604020202020204" pitchFamily="34" charset="0"/>
              </a:rPr>
              <a:t> as it is used when a business charges a fee for a transaction that it mediates between two parties. Brokerage companies or auction companies often use it as they provide a service as intermediaries and generate revenue through commissions on the sales of either stock or products.</a:t>
            </a:r>
            <a:r>
              <a:rPr lang="en-US" b="0" i="0" u="none" strike="noStrike" baseline="30000" dirty="0">
                <a:solidFill>
                  <a:srgbClr val="0645AD"/>
                </a:solidFill>
                <a:effectLst/>
                <a:latin typeface="Arial" panose="020B0604020202020204" pitchFamily="34" charset="0"/>
                <a:hlinkClick r:id="rId6"/>
              </a:rPr>
              <a:t>[1]</a:t>
            </a:r>
            <a:endParaRPr lang="en-US" b="0" i="0" dirty="0">
              <a:solidFill>
                <a:srgbClr val="202122"/>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E-commerce model</a:t>
            </a:r>
          </a:p>
          <a:p>
            <a:pPr marL="185738" lvl="1" indent="0">
              <a:buNone/>
            </a:pPr>
            <a:r>
              <a:rPr lang="en-US" sz="2900" dirty="0">
                <a:solidFill>
                  <a:srgbClr val="202122"/>
                </a:solidFill>
                <a:latin typeface="Arial" panose="020B0604020202020204" pitchFamily="34" charset="0"/>
              </a:rPr>
              <a:t>E-commerce (electronic commerce) is the activity of </a:t>
            </a:r>
            <a:r>
              <a:rPr lang="en-US" sz="2900" dirty="0">
                <a:solidFill>
                  <a:srgbClr val="0645AD"/>
                </a:solidFill>
                <a:latin typeface="Arial" panose="020B0604020202020204" pitchFamily="34" charset="0"/>
                <a:hlinkClick r:id="rId7" tooltip="Electronically"/>
              </a:rPr>
              <a:t>electronically</a:t>
            </a:r>
            <a:r>
              <a:rPr lang="en-US" sz="2900" dirty="0">
                <a:solidFill>
                  <a:srgbClr val="202122"/>
                </a:solidFill>
                <a:latin typeface="Arial" panose="020B0604020202020204" pitchFamily="34" charset="0"/>
              </a:rPr>
              <a:t> buying or selling of </a:t>
            </a:r>
            <a:r>
              <a:rPr lang="en-US" sz="2900" dirty="0">
                <a:solidFill>
                  <a:srgbClr val="0645AD"/>
                </a:solidFill>
                <a:latin typeface="Arial" panose="020B0604020202020204" pitchFamily="34" charset="0"/>
                <a:hlinkClick r:id="rId8" tooltip="Product (business)"/>
              </a:rPr>
              <a:t>products</a:t>
            </a:r>
            <a:r>
              <a:rPr lang="en-US" sz="2900" dirty="0">
                <a:solidFill>
                  <a:srgbClr val="202122"/>
                </a:solidFill>
                <a:latin typeface="Arial" panose="020B0604020202020204" pitchFamily="34" charset="0"/>
              </a:rPr>
              <a:t> on online services or over the </a:t>
            </a:r>
            <a:r>
              <a:rPr lang="en-US" sz="2900" dirty="0">
                <a:solidFill>
                  <a:srgbClr val="0645AD"/>
                </a:solidFill>
                <a:latin typeface="Arial" panose="020B0604020202020204" pitchFamily="34" charset="0"/>
                <a:hlinkClick r:id="rId9" tooltip="Internet"/>
              </a:rPr>
              <a:t>Internet</a:t>
            </a:r>
            <a:r>
              <a:rPr lang="en-US" sz="2900" dirty="0">
                <a:solidFill>
                  <a:srgbClr val="202122"/>
                </a:solidFill>
                <a:latin typeface="Arial" panose="020B0604020202020204" pitchFamily="34" charset="0"/>
              </a:rPr>
              <a:t>.</a:t>
            </a:r>
            <a:endParaRPr lang="en-IN" sz="2900" dirty="0"/>
          </a:p>
          <a:p>
            <a:pPr marL="185738" lvl="1" indent="0">
              <a:buNone/>
            </a:pPr>
            <a:r>
              <a:rPr lang="en-US" sz="2900" b="0" i="0" dirty="0">
                <a:solidFill>
                  <a:srgbClr val="202122"/>
                </a:solidFill>
                <a:effectLst/>
                <a:latin typeface="Arial" panose="020B0604020202020204" pitchFamily="34" charset="0"/>
              </a:rPr>
              <a:t>This revenue </a:t>
            </a:r>
            <a:r>
              <a:rPr lang="en-US" b="0" i="0" dirty="0">
                <a:solidFill>
                  <a:srgbClr val="202122"/>
                </a:solidFill>
                <a:effectLst/>
                <a:latin typeface="Arial" panose="020B0604020202020204" pitchFamily="34" charset="0"/>
              </a:rPr>
              <a:t>model is the implementation of any of the other revenue models online</a:t>
            </a:r>
          </a:p>
        </p:txBody>
      </p:sp>
    </p:spTree>
    <p:extLst>
      <p:ext uri="{BB962C8B-B14F-4D97-AF65-F5344CB8AC3E}">
        <p14:creationId xmlns:p14="http://schemas.microsoft.com/office/powerpoint/2010/main" val="3572459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1FA0-521D-4AA6-B07D-8CD1FE8400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F49019-FE1E-4D8D-8D9B-B476C6DA0D1B}"/>
              </a:ext>
            </a:extLst>
          </p:cNvPr>
          <p:cNvSpPr>
            <a:spLocks noGrp="1"/>
          </p:cNvSpPr>
          <p:nvPr>
            <p:ph idx="1"/>
          </p:nvPr>
        </p:nvSpPr>
        <p:spPr/>
        <p:txBody>
          <a:bodyPr>
            <a:normAutofit fontScale="62500" lnSpcReduction="20000"/>
          </a:bodyPr>
          <a:lstStyle/>
          <a:p>
            <a:pPr algn="l"/>
            <a:r>
              <a:rPr lang="en-US" b="1" i="0" dirty="0">
                <a:solidFill>
                  <a:srgbClr val="000000"/>
                </a:solidFill>
                <a:effectLst/>
                <a:latin typeface="Arial" panose="020B0604020202020204" pitchFamily="34" charset="0"/>
              </a:rPr>
              <a:t>Fee-for-service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2" tooltip="Edit section: Fee-for-service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the fee-for-service model, unlike in the subscription model, the business only charges customers for the amount of service or product they use. Many phone companies provide pay-as-you-go services whereby the customer only pays for the number of minutes he actually uses.</a:t>
            </a:r>
          </a:p>
          <a:p>
            <a:pPr algn="l"/>
            <a:r>
              <a:rPr lang="en-US" b="1" i="0" dirty="0">
                <a:solidFill>
                  <a:srgbClr val="000000"/>
                </a:solidFill>
                <a:effectLst/>
                <a:latin typeface="Arial" panose="020B0604020202020204" pitchFamily="34" charset="0"/>
              </a:rPr>
              <a:t>Licensing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3" tooltip="Edit section: Licensing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With the licensing model, the business that owns a particular content retains copyright while selling licenses to third parties. Software publishers sell licenses to use their programs rather than straight-out sell copies of the program. Media companies also obtain their revenues in this manner, as do patent holders of particular technologies.</a:t>
            </a:r>
            <a:r>
              <a:rPr lang="en-US" b="0" i="0" u="none" strike="noStrike" baseline="30000" dirty="0">
                <a:solidFill>
                  <a:srgbClr val="0645AD"/>
                </a:solidFill>
                <a:effectLst/>
                <a:latin typeface="Arial" panose="020B0604020202020204" pitchFamily="34" charset="0"/>
                <a:hlinkClick r:id="rId4"/>
              </a:rPr>
              <a:t>[6]</a:t>
            </a:r>
            <a:endParaRPr lang="en-US" b="0" i="0" dirty="0">
              <a:solidFill>
                <a:srgbClr val="202122"/>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Software licensing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5" tooltip="Edit section: Software licensing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Rather than selling units of software, software publishers generally sell the right to use their software through a limited license which defines what the purchaser can and cannot do with it.</a:t>
            </a:r>
          </a:p>
          <a:p>
            <a:pPr algn="l"/>
            <a:r>
              <a:rPr lang="en-US" b="1" i="0" dirty="0">
                <a:solidFill>
                  <a:srgbClr val="000000"/>
                </a:solidFill>
                <a:effectLst/>
                <a:latin typeface="Arial" panose="020B0604020202020204" pitchFamily="34" charset="0"/>
              </a:rPr>
              <a:t>Shareware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6" tooltip="Edit section: Shareware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the shareware model, users are encouraged to make and share copies of a software product, which helps distribute it. Payment may be left entirely up to the goodwill of the customer (</a:t>
            </a:r>
            <a:r>
              <a:rPr lang="en-US" b="0" i="0" u="none" strike="noStrike" dirty="0">
                <a:solidFill>
                  <a:srgbClr val="0645AD"/>
                </a:solidFill>
                <a:effectLst/>
                <a:latin typeface="Arial" panose="020B0604020202020204" pitchFamily="34" charset="0"/>
                <a:hlinkClick r:id="rId7" tooltip="Donationware"/>
              </a:rPr>
              <a:t>donationware</a:t>
            </a:r>
            <a:r>
              <a:rPr lang="en-US" b="0" i="0" dirty="0">
                <a:solidFill>
                  <a:srgbClr val="202122"/>
                </a:solidFill>
                <a:effectLst/>
                <a:latin typeface="Arial" panose="020B0604020202020204" pitchFamily="34" charset="0"/>
              </a:rPr>
              <a:t>), or be optional with an occasional reminder (</a:t>
            </a:r>
            <a:r>
              <a:rPr lang="en-US" b="0" i="0" u="none" strike="noStrike" dirty="0">
                <a:solidFill>
                  <a:srgbClr val="0645AD"/>
                </a:solidFill>
                <a:effectLst/>
                <a:latin typeface="Arial" panose="020B0604020202020204" pitchFamily="34" charset="0"/>
                <a:hlinkClick r:id="rId8" tooltip="Nagware"/>
              </a:rPr>
              <a:t>nagware</a:t>
            </a:r>
            <a:r>
              <a:rPr lang="en-US" b="0" i="0" dirty="0">
                <a:solidFill>
                  <a:srgbClr val="202122"/>
                </a:solidFill>
                <a:effectLst/>
                <a:latin typeface="Arial" panose="020B0604020202020204" pitchFamily="34" charset="0"/>
              </a:rPr>
              <a:t>), or the software may be designed to stop working after a trial period unless the user pays a license fee (trialware or demoware), or be </a:t>
            </a:r>
            <a:r>
              <a:rPr lang="en-US" b="0" i="0" u="none" strike="noStrike" dirty="0">
                <a:solidFill>
                  <a:srgbClr val="0645AD"/>
                </a:solidFill>
                <a:effectLst/>
                <a:latin typeface="Arial" panose="020B0604020202020204" pitchFamily="34" charset="0"/>
                <a:hlinkClick r:id="rId9" tooltip="Crippleware"/>
              </a:rPr>
              <a:t>crippled</a:t>
            </a:r>
            <a:r>
              <a:rPr lang="en-US" b="0" i="0" dirty="0">
                <a:solidFill>
                  <a:srgbClr val="202122"/>
                </a:solidFill>
                <a:effectLst/>
                <a:latin typeface="Arial" panose="020B0604020202020204" pitchFamily="34" charset="0"/>
              </a:rPr>
              <a:t> so that key features don't work. Or it may be a free feature-limited "lite" version (</a:t>
            </a:r>
            <a:r>
              <a:rPr lang="en-US" b="0" i="0" u="none" strike="noStrike" dirty="0">
                <a:solidFill>
                  <a:srgbClr val="0645AD"/>
                </a:solidFill>
                <a:effectLst/>
                <a:latin typeface="Arial" panose="020B0604020202020204" pitchFamily="34" charset="0"/>
                <a:hlinkClick r:id="rId10" tooltip="Freemium"/>
              </a:rPr>
              <a:t>freemium</a:t>
            </a:r>
            <a:r>
              <a:rPr lang="en-US" b="0" i="0" dirty="0">
                <a:solidFill>
                  <a:srgbClr val="202122"/>
                </a:solidFill>
                <a:effectLst/>
                <a:latin typeface="Arial" panose="020B0604020202020204" pitchFamily="34" charset="0"/>
              </a:rPr>
              <a:t>), with a more advanced version available for a fee.</a:t>
            </a:r>
          </a:p>
          <a:p>
            <a:endParaRPr lang="en-IN" dirty="0"/>
          </a:p>
        </p:txBody>
      </p:sp>
    </p:spTree>
    <p:extLst>
      <p:ext uri="{BB962C8B-B14F-4D97-AF65-F5344CB8AC3E}">
        <p14:creationId xmlns:p14="http://schemas.microsoft.com/office/powerpoint/2010/main" val="1091036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91D2-766D-4779-A9EE-C07189B616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680579-3530-467B-9AE9-8E4BA86ACA56}"/>
              </a:ext>
            </a:extLst>
          </p:cNvPr>
          <p:cNvSpPr>
            <a:spLocks noGrp="1"/>
          </p:cNvSpPr>
          <p:nvPr>
            <p:ph idx="1"/>
          </p:nvPr>
        </p:nvSpPr>
        <p:spPr/>
        <p:txBody>
          <a:bodyPr>
            <a:normAutofit fontScale="55000" lnSpcReduction="20000"/>
          </a:bodyPr>
          <a:lstStyle/>
          <a:p>
            <a:pPr algn="l"/>
            <a:r>
              <a:rPr lang="en-US" b="1" i="0" dirty="0">
                <a:solidFill>
                  <a:srgbClr val="000000"/>
                </a:solidFill>
                <a:effectLst/>
                <a:latin typeface="Arial" panose="020B0604020202020204" pitchFamily="34" charset="0"/>
              </a:rPr>
              <a:t>Donationware</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2" tooltip="Edit section: Donationware"/>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Donationware is a licensing model that supplies fully operational unrestricted software to the user and requests an optional donation be paid to the programmer or a third-party beneficiary (usually a </a:t>
            </a:r>
            <a:r>
              <a:rPr lang="en-US" b="0" i="0" u="none" strike="noStrike" dirty="0">
                <a:solidFill>
                  <a:srgbClr val="0645AD"/>
                </a:solidFill>
                <a:effectLst/>
                <a:latin typeface="Arial" panose="020B0604020202020204" pitchFamily="34" charset="0"/>
                <a:hlinkClick r:id="rId3" tooltip="Non-profit"/>
              </a:rPr>
              <a:t>non-profit</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[7]</a:t>
            </a:r>
            <a:r>
              <a:rPr lang="en-US" b="0" i="0" dirty="0">
                <a:solidFill>
                  <a:srgbClr val="202122"/>
                </a:solidFill>
                <a:effectLst/>
                <a:latin typeface="Arial" panose="020B0604020202020204" pitchFamily="34" charset="0"/>
              </a:rPr>
              <a:t> The amount of the donation may also be stipulated by the author, or it may be left to the discretion of the user, based on individual perceptions of the software's value. Since donationware comes fully operational (i.e. not </a:t>
            </a:r>
            <a:r>
              <a:rPr lang="en-US" b="0" i="0" u="none" strike="noStrike" dirty="0">
                <a:solidFill>
                  <a:srgbClr val="0645AD"/>
                </a:solidFill>
                <a:effectLst/>
                <a:latin typeface="Arial" panose="020B0604020202020204" pitchFamily="34" charset="0"/>
                <a:hlinkClick r:id="rId5" tooltip="Crippleware"/>
              </a:rPr>
              <a:t>crippleware</a:t>
            </a:r>
            <a:r>
              <a:rPr lang="en-US" b="0" i="0" dirty="0">
                <a:solidFill>
                  <a:srgbClr val="202122"/>
                </a:solidFill>
                <a:effectLst/>
                <a:latin typeface="Arial" panose="020B0604020202020204" pitchFamily="34" charset="0"/>
              </a:rPr>
              <a:t>) with payment optional, it is a type of </a:t>
            </a:r>
            <a:r>
              <a:rPr lang="en-US" b="0" i="0" u="none" strike="noStrike" dirty="0">
                <a:solidFill>
                  <a:srgbClr val="0645AD"/>
                </a:solidFill>
                <a:effectLst/>
                <a:latin typeface="Arial" panose="020B0604020202020204" pitchFamily="34" charset="0"/>
                <a:hlinkClick r:id="rId6" tooltip="Freeware"/>
              </a:rPr>
              <a:t>freeware</a:t>
            </a:r>
            <a:r>
              <a:rPr lang="en-US" b="0" i="0" dirty="0">
                <a:solidFill>
                  <a:srgbClr val="202122"/>
                </a:solidFill>
                <a:effectLst/>
                <a:latin typeface="Arial" panose="020B0604020202020204" pitchFamily="34" charset="0"/>
              </a:rPr>
              <a:t>.</a:t>
            </a:r>
          </a:p>
          <a:p>
            <a:pPr algn="l"/>
            <a:r>
              <a:rPr lang="en-US" b="1" i="0" dirty="0">
                <a:solidFill>
                  <a:srgbClr val="000000"/>
                </a:solidFill>
                <a:effectLst/>
                <a:latin typeface="Arial" panose="020B0604020202020204" pitchFamily="34" charset="0"/>
              </a:rPr>
              <a:t>Nagware</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7" tooltip="Edit section: Nagware"/>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Nagware is a type of shareware that persistently reminds (nags) the user to register it by paying a fee. It usually does this by popping up a message when the user starts the program, or intermittently while the user is using the application. These messages can appear as windows obscuring part of the screen, or as message boxes that can quickly be closed. Some nagware keeps the message up for a certain time period, forcing the user to wait to continue to use the program.</a:t>
            </a:r>
          </a:p>
          <a:p>
            <a:pPr algn="l"/>
            <a:r>
              <a:rPr lang="en-US" b="1" i="0" dirty="0">
                <a:solidFill>
                  <a:srgbClr val="000000"/>
                </a:solidFill>
                <a:effectLst/>
                <a:latin typeface="Arial" panose="020B0604020202020204" pitchFamily="34" charset="0"/>
              </a:rPr>
              <a:t>Crippleware model</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8" tooltip="Edit section: Crippleware model"/>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software, crippleware means that "vital features of the program such as printing or the ability to save files are disabled until the user purchases a registration key". This allows users to take a close look at the features of a program without being able to use it to generate output.</a:t>
            </a:r>
          </a:p>
          <a:p>
            <a:pPr algn="l"/>
            <a:r>
              <a:rPr lang="en-US" b="1" i="0" dirty="0">
                <a:solidFill>
                  <a:srgbClr val="000000"/>
                </a:solidFill>
                <a:effectLst/>
                <a:latin typeface="Arial" panose="020B0604020202020204" pitchFamily="34" charset="0"/>
              </a:rPr>
              <a:t>Freemium models</a:t>
            </a:r>
            <a:r>
              <a:rPr lang="en-US" b="0" i="0" dirty="0">
                <a:solidFill>
                  <a:srgbClr val="54595D"/>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9" tooltip="Edit section: Freemium models"/>
              </a:rPr>
              <a:t>edit</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Freemium works by offering a product or service free of charge (typically digital offerings such as software, content, games, web services or other) while charging a premium for advanced features, functionality, or related products and services. For example, a fully functional feature-limited ("lite") version may be given away for free, with advanced features disabled until a license fee is paid. The word "freemium" is a portmanteau combining the two aspects of the business model: "free" and "premium". It has become a highly popular model, with notable success.</a:t>
            </a:r>
          </a:p>
          <a:p>
            <a:endParaRPr lang="en-IN" dirty="0"/>
          </a:p>
        </p:txBody>
      </p:sp>
    </p:spTree>
    <p:extLst>
      <p:ext uri="{BB962C8B-B14F-4D97-AF65-F5344CB8AC3E}">
        <p14:creationId xmlns:p14="http://schemas.microsoft.com/office/powerpoint/2010/main" val="38125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BB58-1925-407F-B384-BD67D4A4FCA8}"/>
              </a:ext>
            </a:extLst>
          </p:cNvPr>
          <p:cNvSpPr>
            <a:spLocks noGrp="1"/>
          </p:cNvSpPr>
          <p:nvPr>
            <p:ph type="title"/>
          </p:nvPr>
        </p:nvSpPr>
        <p:spPr>
          <a:xfrm>
            <a:off x="838200" y="365126"/>
            <a:ext cx="10515600" cy="943170"/>
          </a:xfrm>
        </p:spPr>
        <p:txBody>
          <a:bodyPr/>
          <a:lstStyle/>
          <a:p>
            <a:r>
              <a:rPr lang="en-IN" sz="360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Software Business Models Explained</a:t>
            </a:r>
            <a:endParaRPr lang="en-IN" dirty="0"/>
          </a:p>
        </p:txBody>
      </p:sp>
      <p:sp>
        <p:nvSpPr>
          <p:cNvPr id="3" name="Content Placeholder 2">
            <a:extLst>
              <a:ext uri="{FF2B5EF4-FFF2-40B4-BE49-F238E27FC236}">
                <a16:creationId xmlns:a16="http://schemas.microsoft.com/office/drawing/2014/main" id="{B8C15A02-13A1-4AF6-A4E6-B0E0A7F336D4}"/>
              </a:ext>
            </a:extLst>
          </p:cNvPr>
          <p:cNvSpPr>
            <a:spLocks noGrp="1"/>
          </p:cNvSpPr>
          <p:nvPr>
            <p:ph idx="1"/>
          </p:nvPr>
        </p:nvSpPr>
        <p:spPr>
          <a:xfrm>
            <a:off x="838200" y="1219200"/>
            <a:ext cx="10515600" cy="5477691"/>
          </a:xfrm>
        </p:spPr>
        <p:txBody>
          <a:bodyPr/>
          <a:lstStyle/>
          <a:p>
            <a:pPr marL="0">
              <a:lnSpc>
                <a:spcPct val="107000"/>
              </a:lnSpc>
              <a:spcBef>
                <a:spcPts val="0"/>
              </a:spcBef>
              <a:spcAft>
                <a:spcPts val="800"/>
              </a:spcAft>
            </a:pPr>
            <a:r>
              <a:rPr lang="en-IN" sz="1800"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2"/>
              </a:rPr>
              <a:t>https://www.altexsoft.com/blog/business/software-business-models-examples-revenue-streams-and-characteristics-for-products-services-and-platforms/</a:t>
            </a:r>
            <a:endParaRPr lang="en-IN" sz="1800" u="sng" dirty="0">
              <a:solidFill>
                <a:srgbClr val="0563C1"/>
              </a:solidFill>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IN" sz="1800" dirty="0" smtClean="0">
                <a:latin typeface="Calibri" panose="020F0502020204030204" pitchFamily="34" charset="0"/>
                <a:ea typeface="Calibri" panose="020F0502020204030204" pitchFamily="34" charset="0"/>
                <a:cs typeface="Arial" panose="020B0604020202020204" pitchFamily="34" charset="0"/>
                <a:hlinkClick r:id="rId3"/>
              </a:rPr>
              <a:t>https</a:t>
            </a:r>
            <a:r>
              <a:rPr lang="en-IN" sz="1800" dirty="0">
                <a:latin typeface="Calibri" panose="020F0502020204030204" pitchFamily="34" charset="0"/>
                <a:ea typeface="Calibri" panose="020F0502020204030204" pitchFamily="34" charset="0"/>
                <a:cs typeface="Arial" panose="020B0604020202020204" pitchFamily="34" charset="0"/>
                <a:hlinkClick r:id="rId3"/>
              </a:rPr>
              <a:t>://www.youtube.com/watch?v=IP0cUBWTgpY</a:t>
            </a:r>
            <a:endParaRPr lang="en-IN" sz="18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https</a:t>
            </a: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a:t>
            </a:r>
            <a:r>
              <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www.youtube.com/watch?v=grwZ7BdLArU</a:t>
            </a:r>
            <a:endPar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https</a:t>
            </a: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://worthwhile.com/insights/2017/01/03/software-business-models/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6"/>
              </a:rPr>
              <a:t>https://medium.com/@inverita/software-development-business-models-what-to-choose-for-your-business-205a13e5bec4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7"/>
              </a:rPr>
              <a:t>https://</a:t>
            </a:r>
            <a:r>
              <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7"/>
              </a:rPr>
              <a:t>www.drkarlpopp.com/revenuemodelssoftwareindustry</a:t>
            </a:r>
            <a:endPar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IN" sz="1800" u="sng" dirty="0" smtClean="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88533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Open Sans"/>
              </a:rPr>
              <a:t>A business model (BM)</a:t>
            </a:r>
            <a:endParaRPr lang="en-US" dirty="0"/>
          </a:p>
        </p:txBody>
      </p:sp>
      <p:sp>
        <p:nvSpPr>
          <p:cNvPr id="3" name="Content Placeholder 2"/>
          <p:cNvSpPr>
            <a:spLocks noGrp="1"/>
          </p:cNvSpPr>
          <p:nvPr>
            <p:ph idx="1"/>
          </p:nvPr>
        </p:nvSpPr>
        <p:spPr/>
        <p:txBody>
          <a:bodyPr/>
          <a:lstStyle/>
          <a:p>
            <a:pPr marL="341313" indent="-341313">
              <a:buFont typeface="Courier New" panose="02070309020205020404" pitchFamily="49" charset="0"/>
              <a:buChar char="o"/>
            </a:pPr>
            <a:r>
              <a:rPr lang="en-US" dirty="0">
                <a:solidFill>
                  <a:srgbClr val="FF0000"/>
                </a:solidFill>
                <a:latin typeface="Open Sans"/>
              </a:rPr>
              <a:t>A Business Model </a:t>
            </a:r>
            <a:r>
              <a:rPr lang="en-US" dirty="0">
                <a:solidFill>
                  <a:srgbClr val="000000"/>
                </a:solidFill>
                <a:latin typeface="Open Sans"/>
              </a:rPr>
              <a:t>describes how an organization creates and delivers value to customers. </a:t>
            </a:r>
            <a:endParaRPr lang="en-US" dirty="0" smtClean="0">
              <a:solidFill>
                <a:srgbClr val="000000"/>
              </a:solidFill>
              <a:latin typeface="Open Sans"/>
            </a:endParaRPr>
          </a:p>
          <a:p>
            <a:pPr marL="341313" indent="-341313">
              <a:buFont typeface="Courier New" panose="02070309020205020404" pitchFamily="49" charset="0"/>
              <a:buChar char="o"/>
            </a:pPr>
            <a:r>
              <a:rPr lang="en-US" dirty="0" smtClean="0">
                <a:solidFill>
                  <a:srgbClr val="0070C0"/>
                </a:solidFill>
                <a:latin typeface="Open Sans"/>
              </a:rPr>
              <a:t>It </a:t>
            </a:r>
            <a:r>
              <a:rPr lang="en-US" dirty="0">
                <a:solidFill>
                  <a:srgbClr val="0070C0"/>
                </a:solidFill>
                <a:latin typeface="Open Sans"/>
              </a:rPr>
              <a:t>characterizes products or services that a company provides, and the way a company is compensated for them – </a:t>
            </a:r>
            <a:r>
              <a:rPr lang="en-US" dirty="0">
                <a:solidFill>
                  <a:srgbClr val="FF0000"/>
                </a:solidFill>
                <a:latin typeface="Open Sans"/>
              </a:rPr>
              <a:t>a revenue model</a:t>
            </a:r>
            <a:r>
              <a:rPr lang="en-US" dirty="0">
                <a:solidFill>
                  <a:srgbClr val="0070C0"/>
                </a:solidFill>
                <a:latin typeface="Open Sans"/>
              </a:rPr>
              <a:t>. </a:t>
            </a:r>
            <a:endParaRPr lang="en-US" dirty="0" smtClean="0">
              <a:solidFill>
                <a:srgbClr val="0070C0"/>
              </a:solidFill>
              <a:latin typeface="Open Sans"/>
            </a:endParaRPr>
          </a:p>
          <a:p>
            <a:pPr marL="341313" indent="-341313">
              <a:buFont typeface="Courier New" panose="02070309020205020404" pitchFamily="49" charset="0"/>
              <a:buChar char="o"/>
            </a:pPr>
            <a:r>
              <a:rPr lang="en-US" dirty="0" smtClean="0">
                <a:solidFill>
                  <a:srgbClr val="000000"/>
                </a:solidFill>
                <a:latin typeface="Open Sans"/>
              </a:rPr>
              <a:t>As </a:t>
            </a:r>
            <a:r>
              <a:rPr lang="en-US" dirty="0">
                <a:solidFill>
                  <a:srgbClr val="000000"/>
                </a:solidFill>
                <a:latin typeface="Open Sans"/>
              </a:rPr>
              <a:t>every business model has its own structure, each containing hidden pros and </a:t>
            </a:r>
            <a:r>
              <a:rPr lang="en-US" dirty="0" smtClean="0">
                <a:solidFill>
                  <a:srgbClr val="000000"/>
                </a:solidFill>
                <a:latin typeface="Open Sans"/>
              </a:rPr>
              <a:t>cons.</a:t>
            </a:r>
          </a:p>
          <a:p>
            <a:pPr marL="341313" indent="-341313">
              <a:buFont typeface="Courier New" panose="02070309020205020404" pitchFamily="49" charset="0"/>
              <a:buChar char="o"/>
            </a:pPr>
            <a:r>
              <a:rPr lang="en-US" dirty="0" smtClean="0">
                <a:solidFill>
                  <a:srgbClr val="0070C0"/>
                </a:solidFill>
                <a:latin typeface="Open Sans"/>
              </a:rPr>
              <a:t>The </a:t>
            </a:r>
            <a:r>
              <a:rPr lang="en-US" dirty="0">
                <a:solidFill>
                  <a:srgbClr val="0070C0"/>
                </a:solidFill>
                <a:latin typeface="Open Sans"/>
              </a:rPr>
              <a:t>purpose </a:t>
            </a:r>
            <a:r>
              <a:rPr lang="en-US" dirty="0" smtClean="0">
                <a:solidFill>
                  <a:srgbClr val="0070C0"/>
                </a:solidFill>
                <a:latin typeface="Open Sans"/>
              </a:rPr>
              <a:t>is </a:t>
            </a:r>
            <a:r>
              <a:rPr lang="en-US" dirty="0">
                <a:solidFill>
                  <a:srgbClr val="0070C0"/>
                </a:solidFill>
                <a:latin typeface="Open Sans"/>
              </a:rPr>
              <a:t>to analyze revenue models and discuss monetization approaches of software product companies to help you determine which one is the best suited to your product.</a:t>
            </a:r>
            <a:endParaRPr lang="en-US" dirty="0">
              <a:solidFill>
                <a:srgbClr val="0070C0"/>
              </a:solidFill>
            </a:endParaRPr>
          </a:p>
        </p:txBody>
      </p:sp>
      <p:sp>
        <p:nvSpPr>
          <p:cNvPr id="4" name="Rectangle 3"/>
          <p:cNvSpPr/>
          <p:nvPr/>
        </p:nvSpPr>
        <p:spPr>
          <a:xfrm>
            <a:off x="1024128" y="2286000"/>
            <a:ext cx="6096000" cy="369332"/>
          </a:xfrm>
          <a:prstGeom prst="rect">
            <a:avLst/>
          </a:prstGeom>
        </p:spPr>
        <p:txBody>
          <a:bodyPr>
            <a:spAutoFit/>
          </a:bodyPr>
          <a:lstStyle/>
          <a:p>
            <a:r>
              <a:rPr lang="en-US" dirty="0">
                <a:solidFill>
                  <a:srgbClr val="000000"/>
                </a:solidFill>
                <a:latin typeface="Open Sans"/>
              </a:rPr>
              <a:t> </a:t>
            </a:r>
            <a:endParaRPr lang="en-US" dirty="0"/>
          </a:p>
        </p:txBody>
      </p:sp>
    </p:spTree>
    <p:extLst>
      <p:ext uri="{BB962C8B-B14F-4D97-AF65-F5344CB8AC3E}">
        <p14:creationId xmlns:p14="http://schemas.microsoft.com/office/powerpoint/2010/main" val="11915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09D2-17AF-4F70-998E-264F9CD4BBF0}"/>
              </a:ext>
            </a:extLst>
          </p:cNvPr>
          <p:cNvSpPr>
            <a:spLocks noGrp="1"/>
          </p:cNvSpPr>
          <p:nvPr>
            <p:ph type="title"/>
          </p:nvPr>
        </p:nvSpPr>
        <p:spPr/>
        <p:txBody>
          <a:bodyPr/>
          <a:lstStyle/>
          <a:p>
            <a:r>
              <a:rPr lang="en-IN" b="0" i="0" dirty="0">
                <a:solidFill>
                  <a:srgbClr val="202122"/>
                </a:solidFill>
                <a:effectLst/>
                <a:latin typeface="Arial" panose="020B0604020202020204" pitchFamily="34" charset="0"/>
              </a:rPr>
              <a:t>Business model design</a:t>
            </a:r>
            <a:endParaRPr lang="en-IN" dirty="0"/>
          </a:p>
        </p:txBody>
      </p:sp>
      <p:sp>
        <p:nvSpPr>
          <p:cNvPr id="3" name="Content Placeholder 2">
            <a:extLst>
              <a:ext uri="{FF2B5EF4-FFF2-40B4-BE49-F238E27FC236}">
                <a16:creationId xmlns:a16="http://schemas.microsoft.com/office/drawing/2014/main" id="{87B45F81-F073-495E-B506-F59E6FA53E1C}"/>
              </a:ext>
            </a:extLst>
          </p:cNvPr>
          <p:cNvSpPr>
            <a:spLocks noGrp="1"/>
          </p:cNvSpPr>
          <p:nvPr>
            <p:ph idx="1"/>
          </p:nvPr>
        </p:nvSpPr>
        <p:spPr>
          <a:xfrm>
            <a:off x="919854" y="1884947"/>
            <a:ext cx="9720073" cy="4023360"/>
          </a:xfrm>
        </p:spPr>
        <p:txBody>
          <a:bodyPr>
            <a:normAutofit fontScale="92500" lnSpcReduction="20000"/>
          </a:bodyPr>
          <a:lstStyle/>
          <a:p>
            <a:pPr marL="0" indent="0" algn="l">
              <a:buNone/>
            </a:pPr>
            <a:r>
              <a:rPr lang="en-US" b="0" i="0" dirty="0">
                <a:solidFill>
                  <a:srgbClr val="202122"/>
                </a:solidFill>
                <a:effectLst/>
                <a:latin typeface="Arial" panose="020B0604020202020204" pitchFamily="34" charset="0"/>
              </a:rPr>
              <a:t>Business model design includes the modeling and description of a company's:</a:t>
            </a:r>
          </a:p>
          <a:p>
            <a:pPr lvl="1"/>
            <a:r>
              <a:rPr lang="en-US" sz="2600" b="0" i="0" u="none" strike="noStrike" dirty="0">
                <a:solidFill>
                  <a:srgbClr val="0645AD"/>
                </a:solidFill>
                <a:effectLst/>
                <a:latin typeface="Arial" panose="020B0604020202020204" pitchFamily="34" charset="0"/>
                <a:hlinkClick r:id="rId2" tooltip="Value proposition"/>
              </a:rPr>
              <a:t>value propositions</a:t>
            </a:r>
            <a:endParaRPr lang="en-US" sz="2600" b="0" i="0" dirty="0">
              <a:solidFill>
                <a:srgbClr val="202122"/>
              </a:solidFill>
              <a:effectLst/>
              <a:latin typeface="Arial" panose="020B0604020202020204" pitchFamily="34" charset="0"/>
            </a:endParaRPr>
          </a:p>
          <a:p>
            <a:pPr lvl="1"/>
            <a:r>
              <a:rPr lang="en-US" sz="2600" b="0" i="0" dirty="0">
                <a:solidFill>
                  <a:srgbClr val="202122"/>
                </a:solidFill>
                <a:effectLst/>
                <a:latin typeface="Arial" panose="020B0604020202020204" pitchFamily="34" charset="0"/>
              </a:rPr>
              <a:t>target customer segments</a:t>
            </a:r>
          </a:p>
          <a:p>
            <a:pPr lvl="1"/>
            <a:r>
              <a:rPr lang="en-US" sz="2600" b="0" i="0" dirty="0">
                <a:solidFill>
                  <a:srgbClr val="202122"/>
                </a:solidFill>
                <a:effectLst/>
                <a:latin typeface="Arial" panose="020B0604020202020204" pitchFamily="34" charset="0"/>
              </a:rPr>
              <a:t>distribution channels</a:t>
            </a:r>
          </a:p>
          <a:p>
            <a:pPr lvl="1"/>
            <a:r>
              <a:rPr lang="en-US" sz="2600" b="0" i="0" u="none" strike="noStrike" dirty="0">
                <a:solidFill>
                  <a:srgbClr val="0645AD"/>
                </a:solidFill>
                <a:effectLst/>
                <a:latin typeface="Arial" panose="020B0604020202020204" pitchFamily="34" charset="0"/>
                <a:hlinkClick r:id="rId3"/>
              </a:rPr>
              <a:t>customer relationships</a:t>
            </a:r>
            <a:endParaRPr lang="en-US" sz="2600" b="0" i="0" dirty="0">
              <a:solidFill>
                <a:srgbClr val="202122"/>
              </a:solidFill>
              <a:effectLst/>
              <a:latin typeface="Arial" panose="020B0604020202020204" pitchFamily="34" charset="0"/>
            </a:endParaRPr>
          </a:p>
          <a:p>
            <a:pPr lvl="1"/>
            <a:r>
              <a:rPr lang="en-US" sz="2600" b="0" i="0" dirty="0">
                <a:solidFill>
                  <a:srgbClr val="202122"/>
                </a:solidFill>
                <a:effectLst/>
                <a:latin typeface="Arial" panose="020B0604020202020204" pitchFamily="34" charset="0"/>
              </a:rPr>
              <a:t>value </a:t>
            </a:r>
            <a:r>
              <a:rPr lang="en-US" sz="2600" b="0" i="0" dirty="0" smtClean="0">
                <a:solidFill>
                  <a:srgbClr val="202122"/>
                </a:solidFill>
                <a:effectLst/>
                <a:latin typeface="Arial" panose="020B0604020202020204" pitchFamily="34" charset="0"/>
              </a:rPr>
              <a:t>configurations</a:t>
            </a:r>
          </a:p>
          <a:p>
            <a:pPr lvl="1"/>
            <a:r>
              <a:rPr lang="en-US" sz="2600" dirty="0" smtClean="0">
                <a:solidFill>
                  <a:srgbClr val="202122"/>
                </a:solidFill>
                <a:latin typeface="Arial" panose="020B0604020202020204" pitchFamily="34" charset="0"/>
              </a:rPr>
              <a:t>Revenue Streams</a:t>
            </a:r>
            <a:endParaRPr lang="en-US" sz="2600" b="0" i="0" dirty="0">
              <a:solidFill>
                <a:srgbClr val="202122"/>
              </a:solidFill>
              <a:effectLst/>
              <a:latin typeface="Arial" panose="020B0604020202020204" pitchFamily="34" charset="0"/>
            </a:endParaRPr>
          </a:p>
          <a:p>
            <a:pPr lvl="1"/>
            <a:r>
              <a:rPr lang="en-US" sz="2600" b="0" i="0" u="none" strike="noStrike" dirty="0">
                <a:solidFill>
                  <a:srgbClr val="0645AD"/>
                </a:solidFill>
                <a:effectLst/>
                <a:latin typeface="Arial" panose="020B0604020202020204" pitchFamily="34" charset="0"/>
                <a:hlinkClick r:id="rId4" tooltip="Core competency"/>
              </a:rPr>
              <a:t>core capabilities</a:t>
            </a:r>
            <a:endParaRPr lang="en-US" sz="2600" b="0" i="0" dirty="0">
              <a:solidFill>
                <a:srgbClr val="202122"/>
              </a:solidFill>
              <a:effectLst/>
              <a:latin typeface="Arial" panose="020B0604020202020204" pitchFamily="34" charset="0"/>
            </a:endParaRPr>
          </a:p>
          <a:p>
            <a:pPr lvl="1"/>
            <a:r>
              <a:rPr lang="en-US" sz="2600" b="0" i="0" dirty="0">
                <a:solidFill>
                  <a:srgbClr val="202122"/>
                </a:solidFill>
                <a:effectLst/>
                <a:latin typeface="Arial" panose="020B0604020202020204" pitchFamily="34" charset="0"/>
              </a:rPr>
              <a:t>commercial network</a:t>
            </a:r>
          </a:p>
          <a:p>
            <a:pPr lvl="1"/>
            <a:r>
              <a:rPr lang="en-US" sz="2600" b="0" i="0" dirty="0">
                <a:solidFill>
                  <a:srgbClr val="202122"/>
                </a:solidFill>
                <a:effectLst/>
                <a:latin typeface="Arial" panose="020B0604020202020204" pitchFamily="34" charset="0"/>
              </a:rPr>
              <a:t>partner network</a:t>
            </a:r>
          </a:p>
          <a:p>
            <a:pPr lvl="1"/>
            <a:r>
              <a:rPr lang="en-US" sz="2600" b="0" i="0" u="none" strike="noStrike" dirty="0">
                <a:solidFill>
                  <a:srgbClr val="0645AD"/>
                </a:solidFill>
                <a:effectLst/>
                <a:latin typeface="Arial" panose="020B0604020202020204" pitchFamily="34" charset="0"/>
                <a:hlinkClick r:id="rId5" tooltip="Cost structure"/>
              </a:rPr>
              <a:t>cost structure</a:t>
            </a:r>
            <a:endParaRPr lang="en-US" sz="2600" b="0" i="0" dirty="0">
              <a:solidFill>
                <a:srgbClr val="202122"/>
              </a:solidFill>
              <a:effectLst/>
              <a:latin typeface="Arial" panose="020B0604020202020204" pitchFamily="34" charset="0"/>
            </a:endParaRPr>
          </a:p>
          <a:p>
            <a:pPr lvl="1"/>
            <a:r>
              <a:rPr lang="en-US" sz="2600" b="0" i="0" u="none" strike="noStrike" dirty="0">
                <a:solidFill>
                  <a:srgbClr val="0645AD"/>
                </a:solidFill>
                <a:effectLst/>
                <a:latin typeface="Arial" panose="020B0604020202020204" pitchFamily="34" charset="0"/>
                <a:hlinkClick r:id="rId6" tooltip="Revenue model"/>
              </a:rPr>
              <a:t>revenue model</a:t>
            </a:r>
            <a:endParaRPr lang="en-US" sz="2600"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28709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0B10-68A8-4111-90F1-8C3CD4CB8F09}"/>
              </a:ext>
            </a:extLst>
          </p:cNvPr>
          <p:cNvSpPr>
            <a:spLocks noGrp="1"/>
          </p:cNvSpPr>
          <p:nvPr>
            <p:ph type="title"/>
          </p:nvPr>
        </p:nvSpPr>
        <p:spPr/>
        <p:txBody>
          <a:bodyPr/>
          <a:lstStyle/>
          <a:p>
            <a:r>
              <a:rPr lang="en-US" b="1" dirty="0">
                <a:solidFill>
                  <a:srgbClr val="202122"/>
                </a:solidFill>
                <a:latin typeface="Arial" panose="020B0604020202020204" pitchFamily="34" charset="0"/>
              </a:rPr>
              <a:t>V</a:t>
            </a:r>
            <a:r>
              <a:rPr lang="en-US" b="1" i="0" dirty="0">
                <a:solidFill>
                  <a:srgbClr val="202122"/>
                </a:solidFill>
                <a:effectLst/>
                <a:latin typeface="Arial" panose="020B0604020202020204" pitchFamily="34" charset="0"/>
              </a:rPr>
              <a:t>alue proposition</a:t>
            </a:r>
            <a:r>
              <a:rPr lang="en-US" b="0" i="0" dirty="0">
                <a:solidFill>
                  <a:srgbClr val="202122"/>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469554BB-C0D3-45EC-9CE6-682E32D6E74C}"/>
              </a:ext>
            </a:extLst>
          </p:cNvPr>
          <p:cNvSpPr>
            <a:spLocks noGrp="1"/>
          </p:cNvSpPr>
          <p:nvPr>
            <p:ph idx="1"/>
          </p:nvPr>
        </p:nvSpPr>
        <p:spPr/>
        <p:txBody>
          <a:bodyPr>
            <a:normAutofit/>
          </a:bodyPr>
          <a:lstStyle/>
          <a:p>
            <a:r>
              <a:rPr lang="en-US" sz="2400" b="0" i="0" dirty="0">
                <a:solidFill>
                  <a:srgbClr val="202122"/>
                </a:solidFill>
                <a:effectLst/>
                <a:latin typeface="Arial" panose="020B0604020202020204" pitchFamily="34" charset="0"/>
              </a:rPr>
              <a:t>A </a:t>
            </a:r>
            <a:r>
              <a:rPr lang="en-US" sz="2400" b="1" i="0" dirty="0">
                <a:solidFill>
                  <a:srgbClr val="202122"/>
                </a:solidFill>
                <a:effectLst/>
                <a:latin typeface="Arial" panose="020B0604020202020204" pitchFamily="34" charset="0"/>
              </a:rPr>
              <a:t>value proposition</a:t>
            </a:r>
            <a:r>
              <a:rPr lang="en-US" sz="2400" b="0" i="0" dirty="0">
                <a:solidFill>
                  <a:srgbClr val="202122"/>
                </a:solidFill>
                <a:effectLst/>
                <a:latin typeface="Arial" panose="020B0604020202020204" pitchFamily="34" charset="0"/>
              </a:rPr>
              <a:t> is a </a:t>
            </a:r>
            <a:r>
              <a:rPr lang="en-US" sz="2400" b="0" i="0" u="none" strike="noStrike" dirty="0">
                <a:solidFill>
                  <a:srgbClr val="0645AD"/>
                </a:solidFill>
                <a:effectLst/>
                <a:latin typeface="Arial" panose="020B0604020202020204" pitchFamily="34" charset="0"/>
                <a:hlinkClick r:id="rId2" tooltip="Promise"/>
              </a:rPr>
              <a:t>promise</a:t>
            </a:r>
            <a:r>
              <a:rPr lang="en-US" sz="2400" b="0" i="0" dirty="0">
                <a:solidFill>
                  <a:srgbClr val="202122"/>
                </a:solidFill>
                <a:effectLst/>
                <a:latin typeface="Arial" panose="020B0604020202020204" pitchFamily="34" charset="0"/>
              </a:rPr>
              <a:t> of </a:t>
            </a:r>
            <a:r>
              <a:rPr lang="en-US" sz="2400" b="0" i="0" u="none" strike="noStrike" dirty="0">
                <a:solidFill>
                  <a:srgbClr val="0645AD"/>
                </a:solidFill>
                <a:effectLst/>
                <a:latin typeface="Arial" panose="020B0604020202020204" pitchFamily="34" charset="0"/>
                <a:hlinkClick r:id="rId3" tooltip="Value (economics)"/>
              </a:rPr>
              <a:t>value</a:t>
            </a:r>
            <a:r>
              <a:rPr lang="en-US" sz="2400" b="0" i="0" dirty="0">
                <a:solidFill>
                  <a:srgbClr val="202122"/>
                </a:solidFill>
                <a:effectLst/>
                <a:latin typeface="Arial" panose="020B0604020202020204" pitchFamily="34" charset="0"/>
              </a:rPr>
              <a:t> to be delivered, communicated, and acknowledged. It is also a belief from the </a:t>
            </a:r>
            <a:r>
              <a:rPr lang="en-US" sz="2400" b="0" i="0" u="none" strike="noStrike" dirty="0">
                <a:solidFill>
                  <a:srgbClr val="0645AD"/>
                </a:solidFill>
                <a:effectLst/>
                <a:latin typeface="Arial" panose="020B0604020202020204" pitchFamily="34" charset="0"/>
                <a:hlinkClick r:id="rId4" tooltip="Customer"/>
              </a:rPr>
              <a:t>customer</a:t>
            </a:r>
            <a:r>
              <a:rPr lang="en-US" sz="2400" b="0" i="0" dirty="0">
                <a:solidFill>
                  <a:srgbClr val="202122"/>
                </a:solidFill>
                <a:effectLst/>
                <a:latin typeface="Arial" panose="020B0604020202020204" pitchFamily="34" charset="0"/>
              </a:rPr>
              <a:t> about how value (benefit) will be delivered, experienced and acquired.</a:t>
            </a:r>
          </a:p>
          <a:p>
            <a:r>
              <a:rPr lang="en-US" sz="2400" b="0" i="0" dirty="0">
                <a:solidFill>
                  <a:srgbClr val="202122"/>
                </a:solidFill>
                <a:effectLst/>
                <a:latin typeface="Arial" panose="020B0604020202020204" pitchFamily="34" charset="0"/>
              </a:rPr>
              <a:t>A </a:t>
            </a:r>
            <a:r>
              <a:rPr lang="en-US" sz="2400" b="1" i="0" dirty="0">
                <a:solidFill>
                  <a:srgbClr val="202122"/>
                </a:solidFill>
                <a:effectLst/>
                <a:latin typeface="Arial" panose="020B0604020202020204" pitchFamily="34" charset="0"/>
              </a:rPr>
              <a:t>value proposition </a:t>
            </a:r>
            <a:r>
              <a:rPr lang="en-US" sz="2400" b="0" i="0" dirty="0">
                <a:solidFill>
                  <a:srgbClr val="202122"/>
                </a:solidFill>
                <a:effectLst/>
                <a:latin typeface="Arial" panose="020B0604020202020204" pitchFamily="34" charset="0"/>
              </a:rPr>
              <a:t>is a statement which identifies clear, measurable and demonstrable benefits consumers get when buying a particular product or service. It should convince consumers that this product or service is better than others on the market. This proposition can lead to a competitive advantage when consumers pick that particular product or service over other competitors because they perceive greater value.</a:t>
            </a:r>
            <a:endParaRPr lang="en-IN" sz="2400" dirty="0"/>
          </a:p>
        </p:txBody>
      </p:sp>
    </p:spTree>
    <p:extLst>
      <p:ext uri="{BB962C8B-B14F-4D97-AF65-F5344CB8AC3E}">
        <p14:creationId xmlns:p14="http://schemas.microsoft.com/office/powerpoint/2010/main" val="2814928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C684-9ECE-4AE4-9304-A5E3FC9E9CD4}"/>
              </a:ext>
            </a:extLst>
          </p:cNvPr>
          <p:cNvSpPr>
            <a:spLocks noGrp="1"/>
          </p:cNvSpPr>
          <p:nvPr>
            <p:ph type="title"/>
          </p:nvPr>
        </p:nvSpPr>
        <p:spPr>
          <a:xfrm>
            <a:off x="838200" y="365125"/>
            <a:ext cx="9808029" cy="1325563"/>
          </a:xfrm>
        </p:spPr>
        <p:txBody>
          <a:bodyPr>
            <a:normAutofit/>
          </a:bodyPr>
          <a:lstStyle/>
          <a:p>
            <a:pPr algn="ctr"/>
            <a:r>
              <a:rPr lang="en-US" b="1" dirty="0">
                <a:solidFill>
                  <a:srgbClr val="202122"/>
                </a:solidFill>
                <a:latin typeface="Arial" panose="020B0604020202020204" pitchFamily="34" charset="0"/>
              </a:rPr>
              <a:t>Customer Relationship management</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CRM</a:t>
            </a:r>
            <a:r>
              <a:rPr lang="en-US" dirty="0">
                <a:solidFill>
                  <a:srgbClr val="202122"/>
                </a:solidFill>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DF588568-FA23-495F-A64E-E0BAE6D374F1}"/>
              </a:ext>
            </a:extLst>
          </p:cNvPr>
          <p:cNvSpPr>
            <a:spLocks noGrp="1"/>
          </p:cNvSpPr>
          <p:nvPr>
            <p:ph idx="1"/>
          </p:nvPr>
        </p:nvSpPr>
        <p:spPr/>
        <p:txBody>
          <a:bodyPr>
            <a:normAutofit/>
          </a:bodyPr>
          <a:lstStyle/>
          <a:p>
            <a:pPr algn="l"/>
            <a:r>
              <a:rPr lang="en-US" sz="2400" b="0" i="0" dirty="0">
                <a:solidFill>
                  <a:srgbClr val="202122"/>
                </a:solidFill>
                <a:effectLst/>
                <a:latin typeface="Arial" panose="020B0604020202020204" pitchFamily="34" charset="0"/>
              </a:rPr>
              <a:t>CRM is a process in which a business or other organization administers its interactions with customers, typically using </a:t>
            </a:r>
            <a:r>
              <a:rPr lang="en-US" sz="2400" b="0" i="0" u="none" strike="noStrike" dirty="0">
                <a:solidFill>
                  <a:srgbClr val="0645AD"/>
                </a:solidFill>
                <a:effectLst/>
                <a:latin typeface="Arial" panose="020B0604020202020204" pitchFamily="34" charset="0"/>
                <a:hlinkClick r:id="rId2" tooltip="Data analysis"/>
              </a:rPr>
              <a:t>data analysis</a:t>
            </a:r>
            <a:r>
              <a:rPr lang="en-US" sz="2400" b="0" i="0" dirty="0">
                <a:solidFill>
                  <a:srgbClr val="202122"/>
                </a:solidFill>
                <a:effectLst/>
                <a:latin typeface="Arial" panose="020B0604020202020204" pitchFamily="34" charset="0"/>
              </a:rPr>
              <a:t> to study large amounts of information.</a:t>
            </a:r>
            <a:r>
              <a:rPr lang="en-US" sz="2400" b="0" i="0" u="none" strike="noStrike" baseline="30000" dirty="0">
                <a:solidFill>
                  <a:srgbClr val="0645AD"/>
                </a:solidFill>
                <a:effectLst/>
                <a:latin typeface="Arial" panose="020B0604020202020204" pitchFamily="34" charset="0"/>
                <a:hlinkClick r:id="rId3"/>
              </a:rPr>
              <a:t>[1]</a:t>
            </a:r>
            <a:endParaRPr lang="en-US" sz="2400" b="0" i="0" dirty="0">
              <a:solidFill>
                <a:srgbClr val="202122"/>
              </a:solidFill>
              <a:effectLst/>
              <a:latin typeface="Arial" panose="020B0604020202020204" pitchFamily="34" charset="0"/>
            </a:endParaRPr>
          </a:p>
          <a:p>
            <a:pPr algn="l"/>
            <a:r>
              <a:rPr lang="en-US" sz="2400" b="0" i="0" dirty="0">
                <a:solidFill>
                  <a:srgbClr val="202122"/>
                </a:solidFill>
                <a:effectLst/>
                <a:latin typeface="Arial" panose="020B0604020202020204" pitchFamily="34" charset="0"/>
              </a:rPr>
              <a:t>CRM systems compile </a:t>
            </a:r>
            <a:r>
              <a:rPr lang="en-US" sz="2400" b="0" i="0" u="none" strike="noStrike" dirty="0">
                <a:solidFill>
                  <a:srgbClr val="0645AD"/>
                </a:solidFill>
                <a:effectLst/>
                <a:latin typeface="Arial" panose="020B0604020202020204" pitchFamily="34" charset="0"/>
                <a:hlinkClick r:id="rId4" tooltip="Data"/>
              </a:rPr>
              <a:t>data</a:t>
            </a:r>
            <a:r>
              <a:rPr lang="en-US" sz="2400" b="0" i="0" dirty="0">
                <a:solidFill>
                  <a:srgbClr val="202122"/>
                </a:solidFill>
                <a:effectLst/>
                <a:latin typeface="Arial" panose="020B0604020202020204" pitchFamily="34" charset="0"/>
              </a:rPr>
              <a:t> from a range of different communication channels, including a company's website, telephone, email, live chat, marketing materials and more recently, social media.</a:t>
            </a:r>
            <a:r>
              <a:rPr lang="en-US" sz="2400" b="0" i="0" u="none" strike="noStrike" baseline="30000" dirty="0">
                <a:solidFill>
                  <a:srgbClr val="0645AD"/>
                </a:solidFill>
                <a:effectLst/>
                <a:latin typeface="Arial" panose="020B0604020202020204" pitchFamily="34" charset="0"/>
                <a:hlinkClick r:id="rId5"/>
              </a:rPr>
              <a:t>[2]</a:t>
            </a:r>
            <a:r>
              <a:rPr lang="en-US" sz="2400" b="0" i="0" dirty="0">
                <a:solidFill>
                  <a:srgbClr val="202122"/>
                </a:solidFill>
                <a:effectLst/>
                <a:latin typeface="Arial" panose="020B0604020202020204" pitchFamily="34" charset="0"/>
              </a:rPr>
              <a:t> They allow businesses to learn more about their target audiences and how to best cater for their needs, thus </a:t>
            </a:r>
            <a:r>
              <a:rPr lang="en-US" sz="2400" b="0" i="0" u="none" strike="noStrike" dirty="0">
                <a:solidFill>
                  <a:srgbClr val="0645AD"/>
                </a:solidFill>
                <a:effectLst/>
                <a:latin typeface="Arial" panose="020B0604020202020204" pitchFamily="34" charset="0"/>
                <a:hlinkClick r:id="rId6"/>
              </a:rPr>
              <a:t>retaining customers</a:t>
            </a:r>
            <a:r>
              <a:rPr lang="en-US" sz="2400" b="0" i="0" dirty="0">
                <a:solidFill>
                  <a:srgbClr val="202122"/>
                </a:solidFill>
                <a:effectLst/>
                <a:latin typeface="Arial" panose="020B0604020202020204" pitchFamily="34" charset="0"/>
              </a:rPr>
              <a:t> and driving </a:t>
            </a:r>
            <a:r>
              <a:rPr lang="en-US" sz="2400" b="0" i="0" u="none" strike="noStrike" dirty="0">
                <a:solidFill>
                  <a:srgbClr val="0645AD"/>
                </a:solidFill>
                <a:effectLst/>
                <a:latin typeface="Arial" panose="020B0604020202020204" pitchFamily="34" charset="0"/>
                <a:hlinkClick r:id="rId7" tooltip="Sales"/>
              </a:rPr>
              <a:t>sales</a:t>
            </a:r>
            <a:r>
              <a:rPr lang="en-US" sz="2400" b="0" i="0" dirty="0">
                <a:solidFill>
                  <a:srgbClr val="202122"/>
                </a:solidFill>
                <a:effectLst/>
                <a:latin typeface="Arial" panose="020B0604020202020204" pitchFamily="34" charset="0"/>
              </a:rPr>
              <a:t> growth.</a:t>
            </a:r>
            <a:r>
              <a:rPr lang="en-US" sz="2400" b="0" i="0" u="none" strike="noStrike" baseline="30000" dirty="0">
                <a:solidFill>
                  <a:srgbClr val="0645AD"/>
                </a:solidFill>
                <a:effectLst/>
                <a:latin typeface="Arial" panose="020B0604020202020204" pitchFamily="34" charset="0"/>
                <a:hlinkClick r:id="rId8"/>
              </a:rPr>
              <a:t>[3]</a:t>
            </a:r>
            <a:r>
              <a:rPr lang="en-US" sz="2400" b="0" i="0" dirty="0">
                <a:solidFill>
                  <a:srgbClr val="202122"/>
                </a:solidFill>
                <a:effectLst/>
                <a:latin typeface="Arial" panose="020B0604020202020204" pitchFamily="34" charset="0"/>
              </a:rPr>
              <a:t> CRM may be used with past, present or potential customers.</a:t>
            </a:r>
          </a:p>
          <a:p>
            <a:endParaRPr lang="en-IN" dirty="0"/>
          </a:p>
        </p:txBody>
      </p:sp>
    </p:spTree>
    <p:extLst>
      <p:ext uri="{BB962C8B-B14F-4D97-AF65-F5344CB8AC3E}">
        <p14:creationId xmlns:p14="http://schemas.microsoft.com/office/powerpoint/2010/main" val="99384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CF1C-C676-4469-92B3-356D85F9A13E}"/>
              </a:ext>
            </a:extLst>
          </p:cNvPr>
          <p:cNvSpPr>
            <a:spLocks noGrp="1"/>
          </p:cNvSpPr>
          <p:nvPr>
            <p:ph type="title"/>
          </p:nvPr>
        </p:nvSpPr>
        <p:spPr/>
        <p:txBody>
          <a:bodyPr>
            <a:normAutofit fontScale="90000"/>
          </a:bodyPr>
          <a:lstStyle/>
          <a:p>
            <a:r>
              <a:rPr lang="en-IN" dirty="0">
                <a:latin typeface="Calibri" panose="020F0502020204030204" pitchFamily="34" charset="0"/>
                <a:ea typeface="Calibri" panose="020F0502020204030204" pitchFamily="34" charset="0"/>
                <a:cs typeface="Arial" panose="020B0604020202020204" pitchFamily="34" charset="0"/>
              </a:rPr>
              <a:t>Choosing a Software revenue model</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AA5CE0D-915A-4899-AAF8-94E34BBC7753}"/>
              </a:ext>
            </a:extLst>
          </p:cNvPr>
          <p:cNvSpPr>
            <a:spLocks noGrp="1"/>
          </p:cNvSpPr>
          <p:nvPr>
            <p:ph idx="1"/>
          </p:nvPr>
        </p:nvSpPr>
        <p:spPr>
          <a:xfrm>
            <a:off x="838200" y="1407613"/>
            <a:ext cx="10515600" cy="4351338"/>
          </a:xfrm>
        </p:spPr>
        <p:txBody>
          <a:bodyPr/>
          <a:lstStyle/>
          <a:p>
            <a:pPr marL="0" indent="0">
              <a:lnSpc>
                <a:spcPct val="107000"/>
              </a:lnSpc>
              <a:spcBef>
                <a:spcPts val="0"/>
              </a:spcBef>
              <a:spcAft>
                <a:spcPts val="800"/>
              </a:spcAft>
              <a:buNone/>
            </a:pPr>
            <a:r>
              <a:rPr lang="en-IN" dirty="0" smtClean="0">
                <a:latin typeface="Calibri" panose="020F0502020204030204" pitchFamily="34" charset="0"/>
                <a:ea typeface="Calibri" panose="020F0502020204030204" pitchFamily="34" charset="0"/>
                <a:cs typeface="Arial" panose="020B0604020202020204" pitchFamily="34" charset="0"/>
                <a:hlinkClick r:id="rId2"/>
              </a:rPr>
              <a:t>https://www.youtube.com/watch?v=MPK4zY9q1oY</a:t>
            </a:r>
            <a:endParaRPr lang="en-IN" dirty="0" smtClean="0">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dirty="0" smtClean="0">
                <a:latin typeface="Calibri" panose="020F0502020204030204" pitchFamily="34" charset="0"/>
                <a:ea typeface="Calibri" panose="020F0502020204030204" pitchFamily="34" charset="0"/>
                <a:cs typeface="Arial" panose="020B0604020202020204" pitchFamily="34" charset="0"/>
                <a:hlinkClick r:id="rId3"/>
              </a:rPr>
              <a:t>https</a:t>
            </a:r>
            <a:r>
              <a:rPr lang="en-IN" dirty="0">
                <a:latin typeface="Calibri" panose="020F0502020204030204" pitchFamily="34" charset="0"/>
                <a:ea typeface="Calibri" panose="020F0502020204030204" pitchFamily="34" charset="0"/>
                <a:cs typeface="Arial" panose="020B0604020202020204" pitchFamily="34" charset="0"/>
                <a:hlinkClick r:id="rId3"/>
              </a:rPr>
              <a:t>://</a:t>
            </a:r>
            <a:r>
              <a:rPr lang="en-IN" dirty="0" smtClean="0">
                <a:latin typeface="Calibri" panose="020F0502020204030204" pitchFamily="34" charset="0"/>
                <a:ea typeface="Calibri" panose="020F0502020204030204" pitchFamily="34" charset="0"/>
                <a:cs typeface="Arial" panose="020B0604020202020204" pitchFamily="34" charset="0"/>
                <a:hlinkClick r:id="rId3"/>
              </a:rPr>
              <a:t>www.youtube.com/watch?v=yzZqnMbzWXw</a:t>
            </a:r>
            <a:endParaRPr lang="en-IN" dirty="0" smtClean="0">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674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B28F-0C6B-4D5E-A7D6-9579365E8F2C}"/>
              </a:ext>
            </a:extLst>
          </p:cNvPr>
          <p:cNvSpPr>
            <a:spLocks noGrp="1"/>
          </p:cNvSpPr>
          <p:nvPr>
            <p:ph type="title"/>
          </p:nvPr>
        </p:nvSpPr>
        <p:spPr/>
        <p:txBody>
          <a:bodyPr/>
          <a:lstStyle/>
          <a:p>
            <a:r>
              <a:rPr lang="en-US" b="1" dirty="0">
                <a:solidFill>
                  <a:srgbClr val="202122"/>
                </a:solidFill>
                <a:latin typeface="Arial" panose="020B0604020202020204" pitchFamily="34" charset="0"/>
              </a:rPr>
              <a:t>R</a:t>
            </a:r>
            <a:r>
              <a:rPr lang="en-US" b="1" i="0" dirty="0">
                <a:solidFill>
                  <a:srgbClr val="202122"/>
                </a:solidFill>
                <a:effectLst/>
                <a:latin typeface="Arial" panose="020B0604020202020204" pitchFamily="34" charset="0"/>
              </a:rPr>
              <a:t>evenue model</a:t>
            </a:r>
            <a:r>
              <a:rPr lang="en-US" b="0" i="0" dirty="0">
                <a:solidFill>
                  <a:srgbClr val="202122"/>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75B4DC54-FE09-4C45-91B3-7D7A55F37E4A}"/>
              </a:ext>
            </a:extLst>
          </p:cNvPr>
          <p:cNvSpPr>
            <a:spLocks noGrp="1"/>
          </p:cNvSpPr>
          <p:nvPr>
            <p:ph idx="1"/>
          </p:nvPr>
        </p:nvSpPr>
        <p:spPr/>
        <p:txBody>
          <a:bodyPr>
            <a:normAutofit/>
          </a:bodyPr>
          <a:lstStyle/>
          <a:p>
            <a:pPr algn="l"/>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revenue model</a:t>
            </a:r>
            <a:r>
              <a:rPr lang="en-US" b="0" i="0" dirty="0">
                <a:solidFill>
                  <a:srgbClr val="202122"/>
                </a:solidFill>
                <a:effectLst/>
                <a:latin typeface="Arial" panose="020B0604020202020204" pitchFamily="34" charset="0"/>
              </a:rPr>
              <a:t> is a framework for generating financial income. It identifies which </a:t>
            </a:r>
            <a:r>
              <a:rPr lang="en-US" b="0" i="0" u="none" strike="noStrike" dirty="0">
                <a:solidFill>
                  <a:srgbClr val="0645AD"/>
                </a:solidFill>
                <a:effectLst/>
                <a:latin typeface="Arial" panose="020B0604020202020204" pitchFamily="34" charset="0"/>
                <a:hlinkClick r:id="rId2" tooltip="Revenue"/>
              </a:rPr>
              <a:t>revenue</a:t>
            </a:r>
            <a:r>
              <a:rPr lang="en-US" b="0" i="0" dirty="0">
                <a:solidFill>
                  <a:srgbClr val="202122"/>
                </a:solidFill>
                <a:effectLst/>
                <a:latin typeface="Arial" panose="020B0604020202020204" pitchFamily="34" charset="0"/>
              </a:rPr>
              <a:t> source to pursue, what </a:t>
            </a:r>
            <a:r>
              <a:rPr lang="en-US" b="0" i="0" u="none" strike="noStrike" dirty="0">
                <a:solidFill>
                  <a:srgbClr val="0645AD"/>
                </a:solidFill>
                <a:effectLst/>
                <a:latin typeface="Arial" panose="020B0604020202020204" pitchFamily="34" charset="0"/>
                <a:hlinkClick r:id="rId3" tooltip="Customer value"/>
              </a:rPr>
              <a:t>value</a:t>
            </a:r>
            <a:r>
              <a:rPr lang="en-US" b="0" i="0" dirty="0">
                <a:solidFill>
                  <a:srgbClr val="202122"/>
                </a:solidFill>
                <a:effectLst/>
                <a:latin typeface="Arial" panose="020B0604020202020204" pitchFamily="34" charset="0"/>
              </a:rPr>
              <a:t> to offer, how to </a:t>
            </a:r>
            <a:r>
              <a:rPr lang="en-US" b="0" i="0" u="none" strike="noStrike" dirty="0">
                <a:solidFill>
                  <a:srgbClr val="0645AD"/>
                </a:solidFill>
                <a:effectLst/>
                <a:latin typeface="Arial" panose="020B0604020202020204" pitchFamily="34" charset="0"/>
                <a:hlinkClick r:id="rId4" tooltip="Pricing strategy"/>
              </a:rPr>
              <a:t>price</a:t>
            </a:r>
            <a:r>
              <a:rPr lang="en-US" b="0" i="0" dirty="0">
                <a:solidFill>
                  <a:srgbClr val="202122"/>
                </a:solidFill>
                <a:effectLst/>
                <a:latin typeface="Arial" panose="020B0604020202020204" pitchFamily="34" charset="0"/>
              </a:rPr>
              <a:t> the value, and </a:t>
            </a:r>
            <a:r>
              <a:rPr lang="en-US" b="0" i="0" u="none" strike="noStrike" dirty="0">
                <a:solidFill>
                  <a:srgbClr val="0645AD"/>
                </a:solidFill>
                <a:effectLst/>
                <a:latin typeface="Arial" panose="020B0604020202020204" pitchFamily="34" charset="0"/>
                <a:hlinkClick r:id="rId5" tooltip="Customer"/>
              </a:rPr>
              <a:t>who</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Payment"/>
              </a:rPr>
              <a:t>pays</a:t>
            </a:r>
            <a:r>
              <a:rPr lang="en-US" b="0" i="0" dirty="0">
                <a:solidFill>
                  <a:srgbClr val="202122"/>
                </a:solidFill>
                <a:effectLst/>
                <a:latin typeface="Arial" panose="020B0604020202020204" pitchFamily="34" charset="0"/>
              </a:rPr>
              <a:t> for the value.</a:t>
            </a:r>
            <a:r>
              <a:rPr lang="en-US" b="0" i="0" u="none" strike="noStrike" baseline="30000" dirty="0">
                <a:solidFill>
                  <a:srgbClr val="0645AD"/>
                </a:solidFill>
                <a:effectLst/>
                <a:latin typeface="Arial" panose="020B0604020202020204" pitchFamily="34" charset="0"/>
                <a:hlinkClick r:id="rId7"/>
              </a:rPr>
              <a:t>[1]</a:t>
            </a:r>
            <a:r>
              <a:rPr lang="en-US" b="0" i="0" dirty="0">
                <a:solidFill>
                  <a:srgbClr val="202122"/>
                </a:solidFill>
                <a:effectLst/>
                <a:latin typeface="Arial" panose="020B0604020202020204" pitchFamily="34" charset="0"/>
              </a:rPr>
              <a:t> It is a key component of a company's </a:t>
            </a:r>
            <a:r>
              <a:rPr lang="en-US" b="0" i="0" u="none" strike="noStrike" dirty="0">
                <a:solidFill>
                  <a:srgbClr val="0645AD"/>
                </a:solidFill>
                <a:effectLst/>
                <a:latin typeface="Arial" panose="020B0604020202020204" pitchFamily="34" charset="0"/>
                <a:hlinkClick r:id="rId8" tooltip="Business model"/>
              </a:rPr>
              <a:t>business model</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[2]</a:t>
            </a:r>
            <a:r>
              <a:rPr lang="en-US" b="0" i="0" dirty="0">
                <a:solidFill>
                  <a:srgbClr val="202122"/>
                </a:solidFill>
                <a:effectLst/>
                <a:latin typeface="Arial" panose="020B0604020202020204" pitchFamily="34" charset="0"/>
              </a:rPr>
              <a:t> It primarily identifies what product or service will be created in order to generate revenues and the ways in which the product or service will be sold.</a:t>
            </a:r>
          </a:p>
          <a:p>
            <a:pPr algn="l"/>
            <a:r>
              <a:rPr lang="en-US" b="0" i="0" dirty="0">
                <a:solidFill>
                  <a:srgbClr val="202122"/>
                </a:solidFill>
                <a:effectLst/>
                <a:latin typeface="Arial" panose="020B0604020202020204" pitchFamily="34" charset="0"/>
              </a:rPr>
              <a:t>Without a clear and well-defined revenue model, with a clear plan of how to generate revenues, new businesses will more likely struggle due to costs which they will not be able to sustain. By having a clear revenue model, a business can focus on a </a:t>
            </a:r>
            <a:r>
              <a:rPr lang="en-US" b="0" i="0" u="none" strike="noStrike" dirty="0">
                <a:solidFill>
                  <a:srgbClr val="0645AD"/>
                </a:solidFill>
                <a:effectLst/>
                <a:latin typeface="Arial" panose="020B0604020202020204" pitchFamily="34" charset="0"/>
                <a:hlinkClick r:id="rId10" tooltip="Target audience"/>
              </a:rPr>
              <a:t>target audience</a:t>
            </a:r>
            <a:r>
              <a:rPr lang="en-US" b="0" i="0" dirty="0">
                <a:solidFill>
                  <a:srgbClr val="202122"/>
                </a:solidFill>
                <a:effectLst/>
                <a:latin typeface="Arial" panose="020B0604020202020204" pitchFamily="34" charset="0"/>
              </a:rPr>
              <a:t>, fund development plans for a product or service, establish </a:t>
            </a:r>
            <a:r>
              <a:rPr lang="en-US" b="0" i="0" u="none" strike="noStrike" dirty="0">
                <a:solidFill>
                  <a:srgbClr val="0645AD"/>
                </a:solidFill>
                <a:effectLst/>
                <a:latin typeface="Arial" panose="020B0604020202020204" pitchFamily="34" charset="0"/>
                <a:hlinkClick r:id="rId11" tooltip="Marketing"/>
              </a:rPr>
              <a:t>marketing</a:t>
            </a:r>
            <a:r>
              <a:rPr lang="en-US" b="0" i="0" dirty="0">
                <a:solidFill>
                  <a:srgbClr val="202122"/>
                </a:solidFill>
                <a:effectLst/>
                <a:latin typeface="Arial" panose="020B0604020202020204" pitchFamily="34" charset="0"/>
              </a:rPr>
              <a:t> plans, begin a line of credit and raise </a:t>
            </a:r>
            <a:r>
              <a:rPr lang="en-US" b="0" i="0" u="none" strike="noStrike" dirty="0">
                <a:solidFill>
                  <a:srgbClr val="0645AD"/>
                </a:solidFill>
                <a:effectLst/>
                <a:latin typeface="Arial" panose="020B0604020202020204" pitchFamily="34" charset="0"/>
                <a:hlinkClick r:id="rId12" tooltip="Financial capital"/>
              </a:rPr>
              <a:t>capital</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13"/>
              </a:rPr>
              <a:t>[3]</a:t>
            </a: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00786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5929-F5A6-4B73-AAF0-88677555DA11}"/>
              </a:ext>
            </a:extLst>
          </p:cNvPr>
          <p:cNvSpPr>
            <a:spLocks noGrp="1"/>
          </p:cNvSpPr>
          <p:nvPr>
            <p:ph type="title"/>
          </p:nvPr>
        </p:nvSpPr>
        <p:spPr/>
        <p:txBody>
          <a:bodyPr/>
          <a:lstStyle/>
          <a:p>
            <a:r>
              <a:rPr lang="en-IN" dirty="0"/>
              <a:t>Revenue Model Types</a:t>
            </a:r>
          </a:p>
        </p:txBody>
      </p:sp>
      <p:sp>
        <p:nvSpPr>
          <p:cNvPr id="3" name="Content Placeholder 2">
            <a:extLst>
              <a:ext uri="{FF2B5EF4-FFF2-40B4-BE49-F238E27FC236}">
                <a16:creationId xmlns:a16="http://schemas.microsoft.com/office/drawing/2014/main" id="{6326748E-4437-4411-B94F-981E6D6B64FB}"/>
              </a:ext>
            </a:extLst>
          </p:cNvPr>
          <p:cNvSpPr>
            <a:spLocks noGrp="1"/>
          </p:cNvSpPr>
          <p:nvPr>
            <p:ph idx="1"/>
          </p:nvPr>
        </p:nvSpPr>
        <p:spPr>
          <a:xfrm>
            <a:off x="1024128" y="1553496"/>
            <a:ext cx="10105988" cy="5230761"/>
          </a:xfrm>
        </p:spPr>
        <p:txBody>
          <a:bodyPr>
            <a:normAutofit fontScale="85000" lnSpcReduction="20000"/>
          </a:bodyPr>
          <a:lstStyle/>
          <a:p>
            <a:r>
              <a:rPr lang="en-US" sz="2400" b="0" i="0" dirty="0">
                <a:solidFill>
                  <a:srgbClr val="202122"/>
                </a:solidFill>
                <a:effectLst/>
                <a:latin typeface="Arial" panose="020B0604020202020204" pitchFamily="34" charset="0"/>
              </a:rPr>
              <a:t>The type of revenue model that is available to a firm depends, in large part, on the activities the firm performs, and how it charges for those. Various models by which to generate revenue include the following.</a:t>
            </a:r>
          </a:p>
          <a:p>
            <a:pPr algn="l"/>
            <a:r>
              <a:rPr lang="en-US" sz="2400" b="1" i="0" dirty="0">
                <a:solidFill>
                  <a:srgbClr val="000000"/>
                </a:solidFill>
                <a:effectLst/>
                <a:latin typeface="Arial" panose="020B0604020202020204" pitchFamily="34" charset="0"/>
              </a:rPr>
              <a:t>Production model</a:t>
            </a:r>
            <a:r>
              <a:rPr lang="en-US" sz="2400" b="0" i="0" dirty="0">
                <a:solidFill>
                  <a:srgbClr val="54595D"/>
                </a:solidFill>
                <a:effectLst/>
                <a:latin typeface="Arial" panose="020B0604020202020204" pitchFamily="34" charset="0"/>
              </a:rPr>
              <a:t>[</a:t>
            </a:r>
            <a:r>
              <a:rPr lang="en-US" sz="2400" b="0" i="0" u="none" strike="noStrike" dirty="0">
                <a:solidFill>
                  <a:srgbClr val="0645AD"/>
                </a:solidFill>
                <a:effectLst/>
                <a:latin typeface="Arial" panose="020B0604020202020204" pitchFamily="34" charset="0"/>
                <a:hlinkClick r:id="rId2" tooltip="Edit section: Production model"/>
              </a:rPr>
              <a:t>edit</a:t>
            </a:r>
            <a:r>
              <a:rPr lang="en-US" sz="2400" b="0" i="0" dirty="0">
                <a:solidFill>
                  <a:srgbClr val="54595D"/>
                </a:solidFill>
                <a:effectLst/>
                <a:latin typeface="Arial" panose="020B0604020202020204" pitchFamily="34" charset="0"/>
              </a:rPr>
              <a:t>]</a:t>
            </a:r>
            <a:endParaRPr lang="en-US" sz="2400" b="1" i="0" dirty="0">
              <a:solidFill>
                <a:srgbClr val="000000"/>
              </a:solidFill>
              <a:effectLst/>
              <a:latin typeface="Arial" panose="020B0604020202020204" pitchFamily="34" charset="0"/>
            </a:endParaRPr>
          </a:p>
          <a:p>
            <a:pPr algn="l"/>
            <a:r>
              <a:rPr lang="en-US" sz="2400" b="0" i="1" dirty="0">
                <a:solidFill>
                  <a:srgbClr val="202122"/>
                </a:solidFill>
                <a:effectLst/>
                <a:latin typeface="Arial" panose="020B0604020202020204" pitchFamily="34" charset="0"/>
              </a:rPr>
              <a:t>See also: </a:t>
            </a:r>
            <a:r>
              <a:rPr lang="en-US" sz="2400" b="0" i="1" u="none" strike="noStrike" dirty="0">
                <a:solidFill>
                  <a:srgbClr val="0645AD"/>
                </a:solidFill>
                <a:effectLst/>
                <a:latin typeface="Arial" panose="020B0604020202020204" pitchFamily="34" charset="0"/>
                <a:hlinkClick r:id="rId3" tooltip="Production (economics)"/>
              </a:rPr>
              <a:t>Production (economics)</a:t>
            </a:r>
            <a:endParaRPr lang="en-US" sz="2400" b="0" i="1" dirty="0">
              <a:solidFill>
                <a:srgbClr val="202122"/>
              </a:solidFill>
              <a:effectLst/>
              <a:latin typeface="Arial" panose="020B0604020202020204" pitchFamily="34" charset="0"/>
            </a:endParaRPr>
          </a:p>
          <a:p>
            <a:pPr algn="l"/>
            <a:r>
              <a:rPr lang="en-US" sz="2400" b="0" i="0" dirty="0">
                <a:solidFill>
                  <a:srgbClr val="202122"/>
                </a:solidFill>
                <a:effectLst/>
                <a:latin typeface="Arial" panose="020B0604020202020204" pitchFamily="34" charset="0"/>
              </a:rPr>
              <a:t>In the production model, the business that creates the product or service sells it to customers who value and thus pay for it. An example would be a company that produces paper, who then sells it to either the direct public or to other businesses, who pay for the paper, thus generating revenue for the paper company.</a:t>
            </a:r>
          </a:p>
          <a:p>
            <a:pPr algn="l"/>
            <a:r>
              <a:rPr lang="en-US" sz="2400" b="1" i="0" dirty="0">
                <a:solidFill>
                  <a:srgbClr val="000000"/>
                </a:solidFill>
                <a:effectLst/>
                <a:latin typeface="Arial" panose="020B0604020202020204" pitchFamily="34" charset="0"/>
              </a:rPr>
              <a:t>Manufacturing model</a:t>
            </a:r>
            <a:r>
              <a:rPr lang="en-US" sz="2400" b="0" i="0" dirty="0">
                <a:solidFill>
                  <a:srgbClr val="54595D"/>
                </a:solidFill>
                <a:effectLst/>
                <a:latin typeface="Arial" panose="020B0604020202020204" pitchFamily="34" charset="0"/>
              </a:rPr>
              <a:t>[</a:t>
            </a:r>
            <a:r>
              <a:rPr lang="en-US" sz="2400" b="0" i="0" u="none" strike="noStrike" dirty="0">
                <a:solidFill>
                  <a:srgbClr val="0645AD"/>
                </a:solidFill>
                <a:effectLst/>
                <a:latin typeface="Arial" panose="020B0604020202020204" pitchFamily="34" charset="0"/>
                <a:hlinkClick r:id="rId4" tooltip="Edit section: Manufacturing model"/>
              </a:rPr>
              <a:t>edit</a:t>
            </a:r>
            <a:r>
              <a:rPr lang="en-US" sz="2400" b="0" i="0" dirty="0">
                <a:solidFill>
                  <a:srgbClr val="54595D"/>
                </a:solidFill>
                <a:effectLst/>
                <a:latin typeface="Arial" panose="020B0604020202020204" pitchFamily="34" charset="0"/>
              </a:rPr>
              <a:t>]</a:t>
            </a:r>
            <a:endParaRPr lang="en-US" sz="2400" b="1" i="0" dirty="0">
              <a:solidFill>
                <a:srgbClr val="000000"/>
              </a:solidFill>
              <a:effectLst/>
              <a:latin typeface="Arial" panose="020B0604020202020204" pitchFamily="34" charset="0"/>
            </a:endParaRPr>
          </a:p>
          <a:p>
            <a:pPr algn="l"/>
            <a:r>
              <a:rPr lang="en-US" sz="2400" b="0" i="1" dirty="0">
                <a:solidFill>
                  <a:srgbClr val="202122"/>
                </a:solidFill>
                <a:effectLst/>
                <a:latin typeface="Arial" panose="020B0604020202020204" pitchFamily="34" charset="0"/>
              </a:rPr>
              <a:t>Main article: </a:t>
            </a:r>
            <a:r>
              <a:rPr lang="en-US" sz="2400" b="0" i="1" u="none" strike="noStrike" dirty="0">
                <a:solidFill>
                  <a:srgbClr val="0645AD"/>
                </a:solidFill>
                <a:effectLst/>
                <a:latin typeface="Arial" panose="020B0604020202020204" pitchFamily="34" charset="0"/>
                <a:hlinkClick r:id="rId5" tooltip="Manufacturing"/>
              </a:rPr>
              <a:t>Manufacturing</a:t>
            </a:r>
            <a:endParaRPr lang="en-US" sz="2400" b="0" i="1" dirty="0">
              <a:solidFill>
                <a:srgbClr val="202122"/>
              </a:solidFill>
              <a:effectLst/>
              <a:latin typeface="Arial" panose="020B0604020202020204" pitchFamily="34" charset="0"/>
            </a:endParaRPr>
          </a:p>
          <a:p>
            <a:pPr algn="l"/>
            <a:r>
              <a:rPr lang="en-US" sz="2400" b="0" i="0" u="none" strike="noStrike" dirty="0">
                <a:solidFill>
                  <a:srgbClr val="0645AD"/>
                </a:solidFill>
                <a:effectLst/>
                <a:latin typeface="Arial" panose="020B0604020202020204" pitchFamily="34" charset="0"/>
                <a:hlinkClick r:id="rId5" tooltip="Manufacturing"/>
              </a:rPr>
              <a:t>Manufacturing</a:t>
            </a:r>
            <a:r>
              <a:rPr lang="en-US" sz="2400" b="0" i="0" dirty="0">
                <a:solidFill>
                  <a:srgbClr val="202122"/>
                </a:solidFill>
                <a:effectLst/>
                <a:latin typeface="Arial" panose="020B0604020202020204" pitchFamily="34" charset="0"/>
              </a:rPr>
              <a:t> is the production of merchandise using labour, materials, and equipment, resulting in finished goods. Revenue is generated by selling the finished goods. They may be sold to other manufacturers for the production of more complex products (such as aircraft, household appliances or automobiles), or sold to wholesalers, who in turn sell them to retailers, who then sell them to end users and consumers. Manufacturers may market directly to consumers, but generally do not, for the benefits of specialization.</a:t>
            </a:r>
          </a:p>
          <a:p>
            <a:pPr lvl="1"/>
            <a:endParaRPr lang="en-IN" dirty="0"/>
          </a:p>
        </p:txBody>
      </p:sp>
    </p:spTree>
    <p:extLst>
      <p:ext uri="{BB962C8B-B14F-4D97-AF65-F5344CB8AC3E}">
        <p14:creationId xmlns:p14="http://schemas.microsoft.com/office/powerpoint/2010/main" val="618268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2435</TotalTime>
  <Words>520</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Courier New</vt:lpstr>
      <vt:lpstr>Open Sans</vt:lpstr>
      <vt:lpstr>Times New Roman</vt:lpstr>
      <vt:lpstr>Tw Cen MT</vt:lpstr>
      <vt:lpstr>Tw Cen MT Condensed</vt:lpstr>
      <vt:lpstr>Wingdings 3</vt:lpstr>
      <vt:lpstr>Integral</vt:lpstr>
      <vt:lpstr>Software Business Models</vt:lpstr>
      <vt:lpstr>Software Business Models Explained</vt:lpstr>
      <vt:lpstr>A business model (BM)</vt:lpstr>
      <vt:lpstr>Business model design</vt:lpstr>
      <vt:lpstr>Value proposition </vt:lpstr>
      <vt:lpstr>Customer Relationship management (CRM) </vt:lpstr>
      <vt:lpstr>Choosing a Software revenue model </vt:lpstr>
      <vt:lpstr>Revenue model </vt:lpstr>
      <vt:lpstr>Revenue Model Types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Maroof</dc:creator>
  <cp:lastModifiedBy>Dr Aftab</cp:lastModifiedBy>
  <cp:revision>26</cp:revision>
  <dcterms:created xsi:type="dcterms:W3CDTF">2020-12-20T02:14:24Z</dcterms:created>
  <dcterms:modified xsi:type="dcterms:W3CDTF">2023-05-10T10:53:07Z</dcterms:modified>
</cp:coreProperties>
</file>