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127" r:id="rId1"/>
  </p:sldMasterIdLst>
  <p:notesMasterIdLst>
    <p:notesMasterId r:id="rId21"/>
  </p:notesMasterIdLst>
  <p:sldIdLst>
    <p:sldId id="374" r:id="rId2"/>
    <p:sldId id="336" r:id="rId3"/>
    <p:sldId id="337" r:id="rId4"/>
    <p:sldId id="363" r:id="rId5"/>
    <p:sldId id="364" r:id="rId6"/>
    <p:sldId id="338" r:id="rId7"/>
    <p:sldId id="366" r:id="rId8"/>
    <p:sldId id="365" r:id="rId9"/>
    <p:sldId id="376" r:id="rId10"/>
    <p:sldId id="367" r:id="rId11"/>
    <p:sldId id="339" r:id="rId12"/>
    <p:sldId id="368" r:id="rId13"/>
    <p:sldId id="340" r:id="rId14"/>
    <p:sldId id="369" r:id="rId15"/>
    <p:sldId id="370" r:id="rId16"/>
    <p:sldId id="373" r:id="rId17"/>
    <p:sldId id="341" r:id="rId18"/>
    <p:sldId id="372" r:id="rId19"/>
    <p:sldId id="371" r:id="rId2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44" autoAdjust="0"/>
    <p:restoredTop sz="95405" autoAdjust="0"/>
  </p:normalViewPr>
  <p:slideViewPr>
    <p:cSldViewPr>
      <p:cViewPr varScale="1">
        <p:scale>
          <a:sx n="64" d="100"/>
          <a:sy n="64" d="100"/>
        </p:scale>
        <p:origin x="11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249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49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249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E37126C2-31D7-49AF-B4BF-3CC64A43F332}" type="slidenum">
              <a:rPr lang="en-US"/>
              <a:pPr>
                <a:defRPr/>
              </a:pPr>
              <a:t>‹#›</a:t>
            </a:fld>
            <a:endParaRPr lang="en-US"/>
          </a:p>
        </p:txBody>
      </p:sp>
    </p:spTree>
    <p:extLst>
      <p:ext uri="{BB962C8B-B14F-4D97-AF65-F5344CB8AC3E}">
        <p14:creationId xmlns:p14="http://schemas.microsoft.com/office/powerpoint/2010/main" val="866268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a:t>
            </a:fld>
            <a:endParaRPr lang="en-US"/>
          </a:p>
        </p:txBody>
      </p:sp>
    </p:spTree>
    <p:extLst>
      <p:ext uri="{BB962C8B-B14F-4D97-AF65-F5344CB8AC3E}">
        <p14:creationId xmlns:p14="http://schemas.microsoft.com/office/powerpoint/2010/main" val="388737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a:t>
            </a:fld>
            <a:endParaRPr lang="en-US"/>
          </a:p>
        </p:txBody>
      </p:sp>
    </p:spTree>
    <p:extLst>
      <p:ext uri="{BB962C8B-B14F-4D97-AF65-F5344CB8AC3E}">
        <p14:creationId xmlns:p14="http://schemas.microsoft.com/office/powerpoint/2010/main" val="1719063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3</a:t>
            </a:fld>
            <a:endParaRPr lang="en-US"/>
          </a:p>
        </p:txBody>
      </p:sp>
    </p:spTree>
    <p:extLst>
      <p:ext uri="{BB962C8B-B14F-4D97-AF65-F5344CB8AC3E}">
        <p14:creationId xmlns:p14="http://schemas.microsoft.com/office/powerpoint/2010/main" val="163950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6</a:t>
            </a:fld>
            <a:endParaRPr lang="en-US"/>
          </a:p>
        </p:txBody>
      </p:sp>
    </p:spTree>
    <p:extLst>
      <p:ext uri="{BB962C8B-B14F-4D97-AF65-F5344CB8AC3E}">
        <p14:creationId xmlns:p14="http://schemas.microsoft.com/office/powerpoint/2010/main" val="1931290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Altruism can be distinguished from feelings of loyalty, in that whilst the latter is predicated upon social relationships, altruism does not consider relationships. Much debate exists as to whether "true" altruism is possible in human psychology. The theory of psychological egoism suggests that no act of sharing, helping or sacrificing can be described as truly altruistic, as the actor may receive an intrinsic reward in the form of personal gratification. The validity of this argument depends on whether intrinsic rewards qualify as "benefits."</a:t>
            </a:r>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8</a:t>
            </a:fld>
            <a:endParaRPr lang="en-US"/>
          </a:p>
        </p:txBody>
      </p:sp>
    </p:spTree>
    <p:extLst>
      <p:ext uri="{BB962C8B-B14F-4D97-AF65-F5344CB8AC3E}">
        <p14:creationId xmlns:p14="http://schemas.microsoft.com/office/powerpoint/2010/main" val="1592283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11</a:t>
            </a:fld>
            <a:endParaRPr lang="en-US"/>
          </a:p>
        </p:txBody>
      </p:sp>
    </p:spTree>
    <p:extLst>
      <p:ext uri="{BB962C8B-B14F-4D97-AF65-F5344CB8AC3E}">
        <p14:creationId xmlns:p14="http://schemas.microsoft.com/office/powerpoint/2010/main" val="565918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Slide Number Placeholder 3"/>
          <p:cNvSpPr>
            <a:spLocks noGrp="1"/>
          </p:cNvSpPr>
          <p:nvPr>
            <p:ph type="sldNum" sz="quarter" idx="5"/>
          </p:nvPr>
        </p:nvSpPr>
        <p:spPr>
          <a:noFill/>
        </p:spPr>
        <p:txBody>
          <a:bodyPr/>
          <a:lstStyle/>
          <a:p>
            <a:fld id="{BCE9399D-87F7-4CE2-BB7E-9F7830748D70}" type="slidenum">
              <a:rPr lang="en-US" smtClean="0"/>
              <a:pPr/>
              <a:t>13</a:t>
            </a:fld>
            <a:endParaRPr lang="en-US"/>
          </a:p>
        </p:txBody>
      </p:sp>
    </p:spTree>
    <p:extLst>
      <p:ext uri="{BB962C8B-B14F-4D97-AF65-F5344CB8AC3E}">
        <p14:creationId xmlns:p14="http://schemas.microsoft.com/office/powerpoint/2010/main" val="2540063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17</a:t>
            </a:fld>
            <a:endParaRPr lang="en-US"/>
          </a:p>
        </p:txBody>
      </p:sp>
    </p:spTree>
    <p:extLst>
      <p:ext uri="{BB962C8B-B14F-4D97-AF65-F5344CB8AC3E}">
        <p14:creationId xmlns:p14="http://schemas.microsoft.com/office/powerpoint/2010/main" val="402885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pPr>
              <a:defRPr/>
            </a:pPr>
            <a:r>
              <a:rPr lang="en-US"/>
              <a:t>NU-FAST, Islamabad</a:t>
            </a:r>
          </a:p>
        </p:txBody>
      </p:sp>
      <p:sp>
        <p:nvSpPr>
          <p:cNvPr id="17" name="Footer Placeholder 16"/>
          <p:cNvSpPr>
            <a:spLocks noGrp="1"/>
          </p:cNvSpPr>
          <p:nvPr>
            <p:ph type="ftr" sz="quarter" idx="11"/>
          </p:nvPr>
        </p:nvSpPr>
        <p:spPr/>
        <p:txBody>
          <a:bodyPr/>
          <a:lstStyle/>
          <a:p>
            <a:pPr>
              <a:defRPr/>
            </a:pPr>
            <a:r>
              <a:rPr lang="en-US"/>
              <a:t>PI-Spring 2021 (NUCES, Isb Campus)</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7EB788AA-DEED-444C-A3D5-ED8C4CF56A54}"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PI-Spring 2021 (NUCES, Isb Campus)</a:t>
            </a:r>
          </a:p>
        </p:txBody>
      </p:sp>
      <p:sp>
        <p:nvSpPr>
          <p:cNvPr id="6" name="Slide Number Placeholder 5"/>
          <p:cNvSpPr>
            <a:spLocks noGrp="1"/>
          </p:cNvSpPr>
          <p:nvPr>
            <p:ph type="sldNum" sz="quarter" idx="12"/>
          </p:nvPr>
        </p:nvSpPr>
        <p:spPr/>
        <p:txBody>
          <a:bodyPr/>
          <a:lstStyle/>
          <a:p>
            <a:pPr>
              <a:defRPr/>
            </a:pPr>
            <a:fld id="{98B6465C-AD3D-4E1E-A54F-9B30D7DED13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PI-Spring 2021 (NUCES, Isb Campus)</a:t>
            </a:r>
          </a:p>
        </p:txBody>
      </p:sp>
      <p:sp>
        <p:nvSpPr>
          <p:cNvPr id="6" name="Slide Number Placeholder 5"/>
          <p:cNvSpPr>
            <a:spLocks noGrp="1"/>
          </p:cNvSpPr>
          <p:nvPr>
            <p:ph type="sldNum" sz="quarter" idx="12"/>
          </p:nvPr>
        </p:nvSpPr>
        <p:spPr/>
        <p:txBody>
          <a:bodyPr/>
          <a:lstStyle/>
          <a:p>
            <a:pPr>
              <a:defRPr/>
            </a:pPr>
            <a:fld id="{ED2796CB-116F-4941-ADBD-3A8E46B1C30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PI-Spring 2021 (NUCES, Isb Campus)</a:t>
            </a:r>
          </a:p>
        </p:txBody>
      </p:sp>
      <p:sp>
        <p:nvSpPr>
          <p:cNvPr id="6" name="Slide Number Placeholder 5"/>
          <p:cNvSpPr>
            <a:spLocks noGrp="1"/>
          </p:cNvSpPr>
          <p:nvPr>
            <p:ph type="sldNum" sz="quarter" idx="12"/>
          </p:nvPr>
        </p:nvSpPr>
        <p:spPr/>
        <p:txBody>
          <a:bodyPr/>
          <a:lstStyle/>
          <a:p>
            <a:pPr>
              <a:defRPr/>
            </a:pPr>
            <a:fld id="{B3B60432-372D-44D5-9F86-EB1599A3056F}"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a:xfrm>
            <a:off x="800100" y="6172200"/>
            <a:ext cx="4000500" cy="457200"/>
          </a:xfrm>
        </p:spPr>
        <p:txBody>
          <a:bodyPr/>
          <a:lstStyle/>
          <a:p>
            <a:pPr>
              <a:defRPr/>
            </a:pPr>
            <a:r>
              <a:rPr lang="en-US"/>
              <a:t>PI-Spring 2021 (NUCES, Isb Campus)</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75BAC139-CDE3-46DD-A2F1-784114D2B7A0}"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r>
              <a:rPr lang="en-US"/>
              <a:t>NU-FAST, Islamabad</a:t>
            </a:r>
          </a:p>
        </p:txBody>
      </p:sp>
      <p:sp>
        <p:nvSpPr>
          <p:cNvPr id="6" name="Footer Placeholder 5"/>
          <p:cNvSpPr>
            <a:spLocks noGrp="1"/>
          </p:cNvSpPr>
          <p:nvPr>
            <p:ph type="ftr" sz="quarter" idx="11"/>
          </p:nvPr>
        </p:nvSpPr>
        <p:spPr/>
        <p:txBody>
          <a:bodyPr/>
          <a:lstStyle/>
          <a:p>
            <a:pPr>
              <a:defRPr/>
            </a:pPr>
            <a:r>
              <a:rPr lang="en-US"/>
              <a:t>PI-Spring 2021 (NUCES, Isb Campus)</a:t>
            </a:r>
          </a:p>
        </p:txBody>
      </p:sp>
      <p:sp>
        <p:nvSpPr>
          <p:cNvPr id="7" name="Slide Number Placeholder 6"/>
          <p:cNvSpPr>
            <a:spLocks noGrp="1"/>
          </p:cNvSpPr>
          <p:nvPr>
            <p:ph type="sldNum" sz="quarter" idx="12"/>
          </p:nvPr>
        </p:nvSpPr>
        <p:spPr/>
        <p:txBody>
          <a:bodyPr/>
          <a:lstStyle/>
          <a:p>
            <a:pPr>
              <a:defRPr/>
            </a:pPr>
            <a:fld id="{8476DD21-E1A0-44E5-BFC7-748671F8A081}"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r>
              <a:rPr lang="en-US"/>
              <a:t>NU-FAST, Islamabad</a:t>
            </a:r>
          </a:p>
        </p:txBody>
      </p:sp>
      <p:sp>
        <p:nvSpPr>
          <p:cNvPr id="8" name="Footer Placeholder 7"/>
          <p:cNvSpPr>
            <a:spLocks noGrp="1"/>
          </p:cNvSpPr>
          <p:nvPr>
            <p:ph type="ftr" sz="quarter" idx="11"/>
          </p:nvPr>
        </p:nvSpPr>
        <p:spPr/>
        <p:txBody>
          <a:bodyPr/>
          <a:lstStyle/>
          <a:p>
            <a:pPr>
              <a:defRPr/>
            </a:pPr>
            <a:r>
              <a:rPr lang="en-US"/>
              <a:t>PI-Spring 2021 (NUCES, Isb Campus)</a:t>
            </a:r>
          </a:p>
        </p:txBody>
      </p:sp>
      <p:sp>
        <p:nvSpPr>
          <p:cNvPr id="9" name="Slide Number Placeholder 8"/>
          <p:cNvSpPr>
            <a:spLocks noGrp="1"/>
          </p:cNvSpPr>
          <p:nvPr>
            <p:ph type="sldNum" sz="quarter" idx="12"/>
          </p:nvPr>
        </p:nvSpPr>
        <p:spPr/>
        <p:txBody>
          <a:bodyPr/>
          <a:lstStyle/>
          <a:p>
            <a:pPr>
              <a:defRPr/>
            </a:pPr>
            <a:fld id="{8DC3EFDE-157D-44E6-995E-0459A61E211A}"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r>
              <a:rPr lang="en-US"/>
              <a:t>NU-FAST, Islamabad</a:t>
            </a:r>
          </a:p>
        </p:txBody>
      </p:sp>
      <p:sp>
        <p:nvSpPr>
          <p:cNvPr id="4" name="Footer Placeholder 3"/>
          <p:cNvSpPr>
            <a:spLocks noGrp="1"/>
          </p:cNvSpPr>
          <p:nvPr>
            <p:ph type="ftr" sz="quarter" idx="11"/>
          </p:nvPr>
        </p:nvSpPr>
        <p:spPr/>
        <p:txBody>
          <a:bodyPr/>
          <a:lstStyle/>
          <a:p>
            <a:pPr>
              <a:defRPr/>
            </a:pPr>
            <a:r>
              <a:rPr lang="en-US"/>
              <a:t>PI-Spring 2021 (NUCES, Isb Campus)</a:t>
            </a:r>
          </a:p>
        </p:txBody>
      </p:sp>
      <p:sp>
        <p:nvSpPr>
          <p:cNvPr id="5" name="Slide Number Placeholder 4"/>
          <p:cNvSpPr>
            <a:spLocks noGrp="1"/>
          </p:cNvSpPr>
          <p:nvPr>
            <p:ph type="sldNum" sz="quarter" idx="12"/>
          </p:nvPr>
        </p:nvSpPr>
        <p:spPr/>
        <p:txBody>
          <a:bodyPr/>
          <a:lstStyle/>
          <a:p>
            <a:pPr>
              <a:defRPr/>
            </a:pPr>
            <a:fld id="{EF73B2BC-122D-4D2D-B9AF-37D3B93E530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NU-FAST, Islamabad</a:t>
            </a:r>
          </a:p>
        </p:txBody>
      </p:sp>
      <p:sp>
        <p:nvSpPr>
          <p:cNvPr id="3" name="Footer Placeholder 2"/>
          <p:cNvSpPr>
            <a:spLocks noGrp="1"/>
          </p:cNvSpPr>
          <p:nvPr>
            <p:ph type="ftr" sz="quarter" idx="11"/>
          </p:nvPr>
        </p:nvSpPr>
        <p:spPr/>
        <p:txBody>
          <a:bodyPr/>
          <a:lstStyle/>
          <a:p>
            <a:pPr>
              <a:defRPr/>
            </a:pPr>
            <a:r>
              <a:rPr lang="en-US"/>
              <a:t>PI-Spring 2021 (NUCES, Isb Campus)</a:t>
            </a:r>
          </a:p>
        </p:txBody>
      </p:sp>
      <p:sp>
        <p:nvSpPr>
          <p:cNvPr id="4" name="Slide Number Placeholder 3"/>
          <p:cNvSpPr>
            <a:spLocks noGrp="1"/>
          </p:cNvSpPr>
          <p:nvPr>
            <p:ph type="sldNum" sz="quarter" idx="12"/>
          </p:nvPr>
        </p:nvSpPr>
        <p:spPr/>
        <p:txBody>
          <a:bodyPr/>
          <a:lstStyle/>
          <a:p>
            <a:pPr>
              <a:defRPr/>
            </a:pPr>
            <a:fld id="{CEE4A858-6FCA-4E33-9486-84ABFDBBF0A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r>
              <a:rPr lang="en-US"/>
              <a:t>NU-FAST, Islamabad</a:t>
            </a:r>
          </a:p>
        </p:txBody>
      </p:sp>
      <p:sp>
        <p:nvSpPr>
          <p:cNvPr id="6" name="Footer Placeholder 5"/>
          <p:cNvSpPr>
            <a:spLocks noGrp="1"/>
          </p:cNvSpPr>
          <p:nvPr>
            <p:ph type="ftr" sz="quarter" idx="11"/>
          </p:nvPr>
        </p:nvSpPr>
        <p:spPr/>
        <p:txBody>
          <a:bodyPr/>
          <a:lstStyle/>
          <a:p>
            <a:pPr>
              <a:defRPr/>
            </a:pPr>
            <a:r>
              <a:rPr lang="en-US"/>
              <a:t>PI-Spring 2021 (NUCES, Isb Campus)</a:t>
            </a:r>
          </a:p>
        </p:txBody>
      </p:sp>
      <p:sp>
        <p:nvSpPr>
          <p:cNvPr id="7" name="Slide Number Placeholder 6"/>
          <p:cNvSpPr>
            <a:spLocks noGrp="1"/>
          </p:cNvSpPr>
          <p:nvPr>
            <p:ph type="sldNum" sz="quarter" idx="12"/>
          </p:nvPr>
        </p:nvSpPr>
        <p:spPr/>
        <p:txBody>
          <a:bodyPr/>
          <a:lstStyle/>
          <a:p>
            <a:pPr>
              <a:defRPr/>
            </a:pPr>
            <a:fld id="{4FF9F7BB-B2BB-49B1-8C10-7E6B7F380C64}"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r>
              <a:rPr lang="en-US"/>
              <a:t>NU-FAST, Islamabad</a:t>
            </a:r>
          </a:p>
        </p:txBody>
      </p:sp>
      <p:sp>
        <p:nvSpPr>
          <p:cNvPr id="6" name="Footer Placeholder 5"/>
          <p:cNvSpPr>
            <a:spLocks noGrp="1"/>
          </p:cNvSpPr>
          <p:nvPr>
            <p:ph type="ftr" sz="quarter" idx="11"/>
          </p:nvPr>
        </p:nvSpPr>
        <p:spPr>
          <a:xfrm>
            <a:off x="914400" y="6172200"/>
            <a:ext cx="3886200" cy="457200"/>
          </a:xfrm>
        </p:spPr>
        <p:txBody>
          <a:bodyPr/>
          <a:lstStyle/>
          <a:p>
            <a:pPr>
              <a:defRPr/>
            </a:pPr>
            <a:r>
              <a:rPr lang="en-US"/>
              <a:t>PI-Spring 2021 (NUCES, Isb Campus)</a:t>
            </a:r>
          </a:p>
        </p:txBody>
      </p:sp>
      <p:sp>
        <p:nvSpPr>
          <p:cNvPr id="7" name="Slide Number Placeholder 6"/>
          <p:cNvSpPr>
            <a:spLocks noGrp="1"/>
          </p:cNvSpPr>
          <p:nvPr>
            <p:ph type="sldNum" sz="quarter" idx="12"/>
          </p:nvPr>
        </p:nvSpPr>
        <p:spPr>
          <a:xfrm>
            <a:off x="146304" y="6208776"/>
            <a:ext cx="457200" cy="457200"/>
          </a:xfrm>
        </p:spPr>
        <p:txBody>
          <a:bodyPr/>
          <a:lstStyle/>
          <a:p>
            <a:pPr>
              <a:defRPr/>
            </a:pPr>
            <a:fld id="{8CF0F8C0-9B12-4404-84E2-910293FA7561}"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r>
              <a:rPr lang="en-US"/>
              <a:t>NU-FAST, Islamabad</a:t>
            </a: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a:t>PI-Spring 2021 (NUCES, Isb Campus)</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E5D5FD1B-D3FD-4737-912A-FF7FEDC3D451}"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5128" r:id="rId1"/>
    <p:sldLayoutId id="2147485129" r:id="rId2"/>
    <p:sldLayoutId id="2147485130" r:id="rId3"/>
    <p:sldLayoutId id="2147485131" r:id="rId4"/>
    <p:sldLayoutId id="2147485132" r:id="rId5"/>
    <p:sldLayoutId id="2147485133" r:id="rId6"/>
    <p:sldLayoutId id="2147485134" r:id="rId7"/>
    <p:sldLayoutId id="2147485135" r:id="rId8"/>
    <p:sldLayoutId id="2147485136" r:id="rId9"/>
    <p:sldLayoutId id="2147485137" r:id="rId10"/>
    <p:sldLayoutId id="2147485138"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14400" y="3810000"/>
            <a:ext cx="7315200" cy="1600200"/>
          </a:xfrm>
        </p:spPr>
        <p:txBody>
          <a:bodyPr>
            <a:normAutofit/>
          </a:bodyPr>
          <a:lstStyle/>
          <a:p>
            <a:pPr>
              <a:lnSpc>
                <a:spcPct val="80000"/>
              </a:lnSpc>
            </a:pPr>
            <a:r>
              <a:rPr lang="en-US" b="1" dirty="0"/>
              <a:t>Dr. Aftab Maroof</a:t>
            </a:r>
            <a:endParaRPr lang="en-US" sz="2000" b="1" dirty="0"/>
          </a:p>
          <a:p>
            <a:pPr>
              <a:lnSpc>
                <a:spcPct val="80000"/>
              </a:lnSpc>
            </a:pPr>
            <a:r>
              <a:rPr lang="en-US" sz="2400" b="1" dirty="0"/>
              <a:t>NUCES, Islamabad Campus</a:t>
            </a:r>
          </a:p>
          <a:p>
            <a:pPr>
              <a:lnSpc>
                <a:spcPct val="80000"/>
              </a:lnSpc>
            </a:pPr>
            <a:r>
              <a:rPr lang="en-US" sz="1400" b="1" dirty="0"/>
              <a:t>(Lecture Slides Week </a:t>
            </a:r>
            <a:r>
              <a:rPr lang="en-US" sz="1400" b="1"/>
              <a:t># 3)</a:t>
            </a:r>
            <a:endParaRPr lang="en-US" sz="1400" b="1" dirty="0"/>
          </a:p>
          <a:p>
            <a:endParaRPr lang="en-US" dirty="0"/>
          </a:p>
        </p:txBody>
      </p:sp>
      <p:sp>
        <p:nvSpPr>
          <p:cNvPr id="3" name="Title 2"/>
          <p:cNvSpPr>
            <a:spLocks noGrp="1"/>
          </p:cNvSpPr>
          <p:nvPr>
            <p:ph type="ctrTitle"/>
          </p:nvPr>
        </p:nvSpPr>
        <p:spPr/>
        <p:txBody>
          <a:bodyPr/>
          <a:lstStyle/>
          <a:p>
            <a:r>
              <a:rPr lang="en-US" dirty="0"/>
              <a:t>Professional Issues in IT </a:t>
            </a:r>
            <a:br>
              <a:rPr lang="en-US" dirty="0"/>
            </a:br>
            <a:r>
              <a:rPr lang="en-US" dirty="0"/>
              <a:t> </a:t>
            </a:r>
            <a:r>
              <a:rPr lang="en-US" dirty="0">
                <a:solidFill>
                  <a:srgbClr val="FF0000"/>
                </a:solidFill>
              </a:rPr>
              <a:t>Ethical Theories</a:t>
            </a:r>
          </a:p>
        </p:txBody>
      </p:sp>
    </p:spTree>
    <p:extLst>
      <p:ext uri="{BB962C8B-B14F-4D97-AF65-F5344CB8AC3E}">
        <p14:creationId xmlns:p14="http://schemas.microsoft.com/office/powerpoint/2010/main" val="427888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altruism.jpeg"/>
          <p:cNvPicPr>
            <a:picLocks noChangeAspect="1"/>
          </p:cNvPicPr>
          <p:nvPr/>
        </p:nvPicPr>
        <p:blipFill>
          <a:blip r:embed="rId2"/>
          <a:stretch>
            <a:fillRect/>
          </a:stretch>
        </p:blipFill>
        <p:spPr>
          <a:xfrm>
            <a:off x="838200" y="0"/>
            <a:ext cx="6858000" cy="6858000"/>
          </a:xfrm>
          <a:prstGeom prst="rect">
            <a:avLst/>
          </a:prstGeom>
        </p:spPr>
      </p:pic>
      <p:sp>
        <p:nvSpPr>
          <p:cNvPr id="3" name="Footer Placeholder 2">
            <a:extLst>
              <a:ext uri="{FF2B5EF4-FFF2-40B4-BE49-F238E27FC236}">
                <a16:creationId xmlns:a16="http://schemas.microsoft.com/office/drawing/2014/main" id="{8A685AC7-210E-43C4-96A3-CB0CACC3C3C4}"/>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a:spLocks noGrp="1" noChangeArrowheads="1"/>
          </p:cNvSpPr>
          <p:nvPr>
            <p:ph idx="4294967295"/>
          </p:nvPr>
        </p:nvSpPr>
        <p:spPr>
          <a:xfrm>
            <a:off x="533400" y="1600200"/>
            <a:ext cx="8153400" cy="4495800"/>
          </a:xfrm>
        </p:spPr>
        <p:txBody>
          <a:bodyPr>
            <a:normAutofit/>
          </a:bodyPr>
          <a:lstStyle/>
          <a:p>
            <a:pPr algn="just" eaLnBrk="1" hangingPunct="1"/>
            <a:r>
              <a:rPr lang="en-US" sz="2400" b="1" dirty="0"/>
              <a:t>Deontological Theory:</a:t>
            </a:r>
          </a:p>
          <a:p>
            <a:pPr lvl="1" algn="just" eaLnBrk="1" hangingPunct="1"/>
            <a:r>
              <a:rPr lang="en-US" altLang="zh-CN" sz="2000" dirty="0"/>
              <a:t>Does not concern with the consequences of the action but rather with the will of the action</a:t>
            </a:r>
          </a:p>
          <a:p>
            <a:pPr lvl="1" algn="just" eaLnBrk="1" hangingPunct="1"/>
            <a:r>
              <a:rPr lang="en-US" altLang="zh-CN" sz="2000" dirty="0"/>
              <a:t>An action is good or bad depending on the will inherent in it</a:t>
            </a:r>
          </a:p>
          <a:p>
            <a:pPr lvl="1" algn="just" eaLnBrk="1" hangingPunct="1"/>
            <a:r>
              <a:rPr lang="en-US" altLang="zh-CN" sz="2000" dirty="0"/>
              <a:t>According to deontological theory, an act is considered good if the individual committing it had a good reason to do so</a:t>
            </a:r>
          </a:p>
          <a:p>
            <a:pPr lvl="1" algn="just" eaLnBrk="1" hangingPunct="1"/>
            <a:r>
              <a:rPr lang="en-US" altLang="zh-CN" sz="2000" dirty="0"/>
              <a:t>This theory has a duty attached to it</a:t>
            </a:r>
          </a:p>
          <a:p>
            <a:pPr lvl="1" algn="just" eaLnBrk="1" hangingPunct="1"/>
            <a:r>
              <a:rPr lang="en-US" altLang="zh-CN" sz="2000" dirty="0"/>
              <a:t>In fact, the word “deontology” comes from two Greek words, </a:t>
            </a:r>
            <a:r>
              <a:rPr lang="en-US" altLang="zh-CN" sz="2000" b="1" i="1" dirty="0" err="1"/>
              <a:t>deon</a:t>
            </a:r>
            <a:r>
              <a:rPr lang="en-US" altLang="zh-CN" sz="2000" i="1" dirty="0"/>
              <a:t> </a:t>
            </a:r>
            <a:r>
              <a:rPr lang="en-US" altLang="zh-CN" sz="2000" dirty="0"/>
              <a:t>meaning duty, and </a:t>
            </a:r>
            <a:r>
              <a:rPr lang="en-US" altLang="zh-CN" sz="2000" b="1" i="1" dirty="0"/>
              <a:t>logos</a:t>
            </a:r>
            <a:r>
              <a:rPr lang="en-US" altLang="zh-CN" sz="2000" i="1" dirty="0"/>
              <a:t> </a:t>
            </a:r>
            <a:r>
              <a:rPr lang="en-US" altLang="zh-CN" sz="2000" dirty="0"/>
              <a:t>meaning science </a:t>
            </a:r>
          </a:p>
          <a:p>
            <a:pPr lvl="1" algn="just" eaLnBrk="1" hangingPunct="1"/>
            <a:r>
              <a:rPr lang="en-US" altLang="zh-CN" sz="2000" dirty="0"/>
              <a:t>E.g. We know that killing is bad, but if an armed intruder enters your house and you kill him or her, your action is good, according to deontologists. You did it because you had a duty to protect your family and property.</a:t>
            </a:r>
          </a:p>
        </p:txBody>
      </p:sp>
      <p:sp>
        <p:nvSpPr>
          <p:cNvPr id="9" name="Rectangle 2"/>
          <p:cNvSpPr txBox="1">
            <a:spLocks noChangeArrowheads="1"/>
          </p:cNvSpPr>
          <p:nvPr/>
        </p:nvSpPr>
        <p:spPr>
          <a:xfrm>
            <a:off x="3810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rPr>
              <a:t>Ethical Decision Making</a:t>
            </a:r>
          </a:p>
        </p:txBody>
      </p:sp>
      <p:sp>
        <p:nvSpPr>
          <p:cNvPr id="2" name="Footer Placeholder 1">
            <a:extLst>
              <a:ext uri="{FF2B5EF4-FFF2-40B4-BE49-F238E27FC236}">
                <a16:creationId xmlns:a16="http://schemas.microsoft.com/office/drawing/2014/main" id="{327886BB-F7A5-4594-8A6E-54B1A68C2C4D}"/>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blinds(horizontal)">
                                      <p:cBhvr>
                                        <p:cTn id="7" dur="500"/>
                                        <p:tgtEl>
                                          <p:spTgt spid="206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6851">
                                            <p:txEl>
                                              <p:pRg st="1" end="1"/>
                                            </p:txEl>
                                          </p:spTgt>
                                        </p:tgtEl>
                                        <p:attrNameLst>
                                          <p:attrName>style.visibility</p:attrName>
                                        </p:attrNameLst>
                                      </p:cBhvr>
                                      <p:to>
                                        <p:strVal val="visible"/>
                                      </p:to>
                                    </p:set>
                                    <p:animEffect transition="in" filter="blinds(horizontal)">
                                      <p:cBhvr>
                                        <p:cTn id="12" dur="500"/>
                                        <p:tgtEl>
                                          <p:spTgt spid="206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6851">
                                            <p:txEl>
                                              <p:pRg st="2" end="2"/>
                                            </p:txEl>
                                          </p:spTgt>
                                        </p:tgtEl>
                                        <p:attrNameLst>
                                          <p:attrName>style.visibility</p:attrName>
                                        </p:attrNameLst>
                                      </p:cBhvr>
                                      <p:to>
                                        <p:strVal val="visible"/>
                                      </p:to>
                                    </p:set>
                                    <p:animEffect transition="in" filter="blinds(horizontal)">
                                      <p:cBhvr>
                                        <p:cTn id="17" dur="500"/>
                                        <p:tgtEl>
                                          <p:spTgt spid="2068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6851">
                                            <p:txEl>
                                              <p:pRg st="3" end="3"/>
                                            </p:txEl>
                                          </p:spTgt>
                                        </p:tgtEl>
                                        <p:attrNameLst>
                                          <p:attrName>style.visibility</p:attrName>
                                        </p:attrNameLst>
                                      </p:cBhvr>
                                      <p:to>
                                        <p:strVal val="visible"/>
                                      </p:to>
                                    </p:set>
                                    <p:animEffect transition="in" filter="blinds(horizontal)">
                                      <p:cBhvr>
                                        <p:cTn id="22" dur="500"/>
                                        <p:tgtEl>
                                          <p:spTgt spid="2068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6851">
                                            <p:txEl>
                                              <p:pRg st="4" end="4"/>
                                            </p:txEl>
                                          </p:spTgt>
                                        </p:tgtEl>
                                        <p:attrNameLst>
                                          <p:attrName>style.visibility</p:attrName>
                                        </p:attrNameLst>
                                      </p:cBhvr>
                                      <p:to>
                                        <p:strVal val="visible"/>
                                      </p:to>
                                    </p:set>
                                    <p:animEffect transition="in" filter="blinds(horizontal)">
                                      <p:cBhvr>
                                        <p:cTn id="27" dur="500"/>
                                        <p:tgtEl>
                                          <p:spTgt spid="2068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6851">
                                            <p:txEl>
                                              <p:pRg st="5" end="5"/>
                                            </p:txEl>
                                          </p:spTgt>
                                        </p:tgtEl>
                                        <p:attrNameLst>
                                          <p:attrName>style.visibility</p:attrName>
                                        </p:attrNameLst>
                                      </p:cBhvr>
                                      <p:to>
                                        <p:strVal val="visible"/>
                                      </p:to>
                                    </p:set>
                                    <p:animEffect transition="in" filter="blinds(horizontal)">
                                      <p:cBhvr>
                                        <p:cTn id="32" dur="500"/>
                                        <p:tgtEl>
                                          <p:spTgt spid="2068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6851">
                                            <p:txEl>
                                              <p:pRg st="6" end="6"/>
                                            </p:txEl>
                                          </p:spTgt>
                                        </p:tgtEl>
                                        <p:attrNameLst>
                                          <p:attrName>style.visibility</p:attrName>
                                        </p:attrNameLst>
                                      </p:cBhvr>
                                      <p:to>
                                        <p:strVal val="visible"/>
                                      </p:to>
                                    </p:set>
                                    <p:animEffect transition="in" filter="blinds(horizontal)">
                                      <p:cBhvr>
                                        <p:cTn id="37" dur="500"/>
                                        <p:tgtEl>
                                          <p:spTgt spid="2068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deontology.jpeg"/>
          <p:cNvPicPr>
            <a:picLocks noChangeAspect="1"/>
          </p:cNvPicPr>
          <p:nvPr/>
        </p:nvPicPr>
        <p:blipFill>
          <a:blip r:embed="rId2"/>
          <a:stretch>
            <a:fillRect/>
          </a:stretch>
        </p:blipFill>
        <p:spPr>
          <a:xfrm>
            <a:off x="108284" y="150963"/>
            <a:ext cx="9035716" cy="6478437"/>
          </a:xfrm>
          <a:prstGeom prst="rect">
            <a:avLst/>
          </a:prstGeom>
        </p:spPr>
      </p:pic>
      <p:sp>
        <p:nvSpPr>
          <p:cNvPr id="3" name="Footer Placeholder 2">
            <a:extLst>
              <a:ext uri="{FF2B5EF4-FFF2-40B4-BE49-F238E27FC236}">
                <a16:creationId xmlns:a16="http://schemas.microsoft.com/office/drawing/2014/main" id="{278D98A9-0CBD-471C-A1F9-01439810A1A9}"/>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ChangeArrowheads="1"/>
          </p:cNvSpPr>
          <p:nvPr>
            <p:ph sz="quarter" idx="1"/>
          </p:nvPr>
        </p:nvSpPr>
        <p:spPr>
          <a:xfrm>
            <a:off x="533400" y="1981200"/>
            <a:ext cx="7772400" cy="4572000"/>
          </a:xfrm>
        </p:spPr>
        <p:txBody>
          <a:bodyPr>
            <a:normAutofit/>
          </a:bodyPr>
          <a:lstStyle/>
          <a:p>
            <a:pPr algn="just" eaLnBrk="1" hangingPunct="1">
              <a:lnSpc>
                <a:spcPct val="80000"/>
              </a:lnSpc>
            </a:pPr>
            <a:r>
              <a:rPr lang="en-US" sz="2400" b="1" dirty="0"/>
              <a:t>Human Nature Theory:</a:t>
            </a:r>
          </a:p>
          <a:p>
            <a:pPr lvl="1" algn="just" eaLnBrk="1" hangingPunct="1">
              <a:lnSpc>
                <a:spcPct val="80000"/>
              </a:lnSpc>
            </a:pPr>
            <a:r>
              <a:rPr lang="en-US" altLang="zh-CN" sz="2000" dirty="0"/>
              <a:t>Considers human beings as endowed with all faculties and capabilities to live in happiness. </a:t>
            </a:r>
          </a:p>
          <a:p>
            <a:pPr lvl="1" algn="just" eaLnBrk="1" hangingPunct="1">
              <a:lnSpc>
                <a:spcPct val="80000"/>
              </a:lnSpc>
            </a:pPr>
            <a:r>
              <a:rPr lang="en-US" altLang="zh-CN" sz="2000" dirty="0"/>
              <a:t>We are supposed to discover and then develop those capabilities. </a:t>
            </a:r>
          </a:p>
          <a:p>
            <a:pPr lvl="1" algn="just" eaLnBrk="1" hangingPunct="1">
              <a:lnSpc>
                <a:spcPct val="80000"/>
              </a:lnSpc>
            </a:pPr>
            <a:r>
              <a:rPr lang="en-US" altLang="zh-CN" sz="2000" dirty="0"/>
              <a:t>In turn, those capabilities become a benchmark for our actions, and our actions are then gauged and judged on how much they measure up to those capabilities. </a:t>
            </a:r>
          </a:p>
          <a:p>
            <a:pPr lvl="1" algn="just" eaLnBrk="1" hangingPunct="1">
              <a:lnSpc>
                <a:spcPct val="80000"/>
              </a:lnSpc>
            </a:pPr>
            <a:r>
              <a:rPr lang="en-US" altLang="zh-CN" sz="2000" dirty="0"/>
              <a:t>According to the famous Greek philosopher Aristotle, an individual committing an evil action is lacking in some capabilities.</a:t>
            </a:r>
          </a:p>
          <a:p>
            <a:pPr lvl="1" algn="just" eaLnBrk="1" hangingPunct="1">
              <a:lnSpc>
                <a:spcPct val="80000"/>
              </a:lnSpc>
              <a:buFont typeface="Wingdings 2" pitchFamily="18" charset="2"/>
              <a:buNone/>
            </a:pPr>
            <a:endParaRPr lang="en-US" altLang="zh-CN" sz="1200" dirty="0"/>
          </a:p>
        </p:txBody>
      </p:sp>
      <p:sp>
        <p:nvSpPr>
          <p:cNvPr id="9" name="Rectangle 2"/>
          <p:cNvSpPr txBox="1">
            <a:spLocks noChangeArrowheads="1"/>
          </p:cNvSpPr>
          <p:nvPr/>
        </p:nvSpPr>
        <p:spPr>
          <a:xfrm>
            <a:off x="3810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a:ln>
                  <a:noFill/>
                </a:ln>
                <a:solidFill>
                  <a:schemeClr val="accent1">
                    <a:satMod val="150000"/>
                  </a:schemeClr>
                </a:solidFill>
                <a:effectLst/>
                <a:uLnTx/>
                <a:uFillTx/>
                <a:latin typeface="+mj-lt"/>
                <a:ea typeface="+mj-ea"/>
                <a:cs typeface="+mj-cs"/>
              </a:rPr>
              <a:t>Ethical Decision Making</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 name="Footer Placeholder 1">
            <a:extLst>
              <a:ext uri="{FF2B5EF4-FFF2-40B4-BE49-F238E27FC236}">
                <a16:creationId xmlns:a16="http://schemas.microsoft.com/office/drawing/2014/main" id="{23E26E19-9BA5-4482-9D07-E8BA0C978ACC}"/>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Effect transition="in" filter="blinds(horizontal)">
                                      <p:cBhvr>
                                        <p:cTn id="7" dur="500"/>
                                        <p:tgtEl>
                                          <p:spTgt spid="207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7875">
                                            <p:txEl>
                                              <p:pRg st="1" end="1"/>
                                            </p:txEl>
                                          </p:spTgt>
                                        </p:tgtEl>
                                        <p:attrNameLst>
                                          <p:attrName>style.visibility</p:attrName>
                                        </p:attrNameLst>
                                      </p:cBhvr>
                                      <p:to>
                                        <p:strVal val="visible"/>
                                      </p:to>
                                    </p:set>
                                    <p:animEffect transition="in" filter="blinds(horizontal)">
                                      <p:cBhvr>
                                        <p:cTn id="12" dur="500"/>
                                        <p:tgtEl>
                                          <p:spTgt spid="2078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7875">
                                            <p:txEl>
                                              <p:pRg st="2" end="2"/>
                                            </p:txEl>
                                          </p:spTgt>
                                        </p:tgtEl>
                                        <p:attrNameLst>
                                          <p:attrName>style.visibility</p:attrName>
                                        </p:attrNameLst>
                                      </p:cBhvr>
                                      <p:to>
                                        <p:strVal val="visible"/>
                                      </p:to>
                                    </p:set>
                                    <p:animEffect transition="in" filter="blinds(horizontal)">
                                      <p:cBhvr>
                                        <p:cTn id="17" dur="500"/>
                                        <p:tgtEl>
                                          <p:spTgt spid="2078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7875">
                                            <p:txEl>
                                              <p:pRg st="3" end="3"/>
                                            </p:txEl>
                                          </p:spTgt>
                                        </p:tgtEl>
                                        <p:attrNameLst>
                                          <p:attrName>style.visibility</p:attrName>
                                        </p:attrNameLst>
                                      </p:cBhvr>
                                      <p:to>
                                        <p:strVal val="visible"/>
                                      </p:to>
                                    </p:set>
                                    <p:animEffect transition="in" filter="blinds(horizontal)">
                                      <p:cBhvr>
                                        <p:cTn id="22" dur="500"/>
                                        <p:tgtEl>
                                          <p:spTgt spid="2078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7875">
                                            <p:txEl>
                                              <p:pRg st="4" end="4"/>
                                            </p:txEl>
                                          </p:spTgt>
                                        </p:tgtEl>
                                        <p:attrNameLst>
                                          <p:attrName>style.visibility</p:attrName>
                                        </p:attrNameLst>
                                      </p:cBhvr>
                                      <p:to>
                                        <p:strVal val="visible"/>
                                      </p:to>
                                    </p:set>
                                    <p:animEffect transition="in" filter="blinds(horizontal)">
                                      <p:cBhvr>
                                        <p:cTn id="27" dur="500"/>
                                        <p:tgtEl>
                                          <p:spTgt spid="207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3"/>
          <p:cNvSpPr txBox="1">
            <a:spLocks noChangeArrowheads="1"/>
          </p:cNvSpPr>
          <p:nvPr/>
        </p:nvSpPr>
        <p:spPr>
          <a:xfrm>
            <a:off x="457200" y="1600200"/>
            <a:ext cx="8077200" cy="3810000"/>
          </a:xfrm>
          <a:prstGeom prst="rect">
            <a:avLst/>
          </a:prstGeom>
        </p:spPr>
        <p:txBody>
          <a:bodyPr>
            <a:normAutofit/>
          </a:bodyPr>
          <a:lstStyle/>
          <a:p>
            <a:pPr marL="274320" marR="0" lvl="0" indent="-274320" algn="just" defTabSz="914400" rtl="0" eaLnBrk="1" fontAlgn="auto" latinLnBrk="0" hangingPunct="1">
              <a:lnSpc>
                <a:spcPct val="80000"/>
              </a:lnSpc>
              <a:spcBef>
                <a:spcPts val="580"/>
              </a:spcBef>
              <a:spcAft>
                <a:spcPts val="0"/>
              </a:spcAft>
              <a:buClr>
                <a:schemeClr val="accent1"/>
              </a:buClr>
              <a:buSzPct val="85000"/>
              <a:buFont typeface="Wingdings 2"/>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Relativism Theory:</a:t>
            </a:r>
            <a:r>
              <a:rPr kumimoji="0" lang="en-US" altLang="zh-CN" sz="2400" b="0" i="1" u="none" strike="noStrike" kern="1200" cap="none" spc="0" normalizeH="0" baseline="0" noProof="0" dirty="0">
                <a:ln>
                  <a:noFill/>
                </a:ln>
                <a:solidFill>
                  <a:schemeClr val="tx1"/>
                </a:solidFill>
                <a:effectLst/>
                <a:uLnTx/>
                <a:uFillTx/>
                <a:latin typeface="+mn-lt"/>
                <a:ea typeface="+mn-ea"/>
                <a:cs typeface="+mn-cs"/>
              </a:rPr>
              <a:t> </a:t>
            </a:r>
          </a:p>
          <a:p>
            <a:pPr marL="548640" marR="0" lvl="1" indent="-228600" algn="just" defTabSz="914400" rtl="0" eaLnBrk="1" fontAlgn="auto" latinLnBrk="0" hangingPunct="1">
              <a:lnSpc>
                <a:spcPct val="80000"/>
              </a:lnSpc>
              <a:spcBef>
                <a:spcPts val="370"/>
              </a:spcBef>
              <a:spcAft>
                <a:spcPts val="0"/>
              </a:spcAft>
              <a:buClr>
                <a:schemeClr val="accent2"/>
              </a:buClr>
              <a:buSzPct val="85000"/>
              <a:buFont typeface="Wingdings 2"/>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Negatively formulated, denying the existence of universal moral norms.</a:t>
            </a:r>
          </a:p>
          <a:p>
            <a:pPr marL="548640" marR="0" lvl="1" indent="-228600" algn="just" defTabSz="914400" rtl="0" eaLnBrk="1" fontAlgn="auto" latinLnBrk="0" hangingPunct="1">
              <a:lnSpc>
                <a:spcPct val="80000"/>
              </a:lnSpc>
              <a:spcBef>
                <a:spcPts val="370"/>
              </a:spcBef>
              <a:spcAft>
                <a:spcPts val="0"/>
              </a:spcAft>
              <a:buClr>
                <a:schemeClr val="accent2"/>
              </a:buClr>
              <a:buSzPct val="85000"/>
              <a:buFont typeface="Wingdings 2"/>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It takes right and wrong to be relative to society, culture, or the individual.</a:t>
            </a:r>
          </a:p>
          <a:p>
            <a:pPr marL="548640" marR="0" lvl="1" indent="-228600" algn="just" defTabSz="914400" rtl="0" eaLnBrk="1" fontAlgn="auto" latinLnBrk="0" hangingPunct="1">
              <a:lnSpc>
                <a:spcPct val="80000"/>
              </a:lnSpc>
              <a:spcBef>
                <a:spcPts val="370"/>
              </a:spcBef>
              <a:spcAft>
                <a:spcPts val="0"/>
              </a:spcAft>
              <a:buClr>
                <a:schemeClr val="accent2"/>
              </a:buClr>
              <a:buSzPct val="85000"/>
              <a:buFont typeface="Wingdings 2"/>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Relativism also states that moral norms are not fixed in time.</a:t>
            </a:r>
          </a:p>
        </p:txBody>
      </p:sp>
      <p:sp>
        <p:nvSpPr>
          <p:cNvPr id="3" name="Footer Placeholder 2">
            <a:extLst>
              <a:ext uri="{FF2B5EF4-FFF2-40B4-BE49-F238E27FC236}">
                <a16:creationId xmlns:a16="http://schemas.microsoft.com/office/drawing/2014/main" id="{1B2462BF-1306-48BF-BBEA-4591F894D583}"/>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relativism 2.jpg"/>
          <p:cNvPicPr>
            <a:picLocks noChangeAspect="1"/>
          </p:cNvPicPr>
          <p:nvPr/>
        </p:nvPicPr>
        <p:blipFill rotWithShape="1">
          <a:blip r:embed="rId2"/>
          <a:srcRect l="-2569" t="16528" r="4085" b="-16450"/>
          <a:stretch/>
        </p:blipFill>
        <p:spPr>
          <a:xfrm>
            <a:off x="381000" y="0"/>
            <a:ext cx="7696200" cy="9768671"/>
          </a:xfrm>
          <a:prstGeom prst="rect">
            <a:avLst/>
          </a:prstGeom>
        </p:spPr>
      </p:pic>
      <p:sp>
        <p:nvSpPr>
          <p:cNvPr id="3" name="Footer Placeholder 2">
            <a:extLst>
              <a:ext uri="{FF2B5EF4-FFF2-40B4-BE49-F238E27FC236}">
                <a16:creationId xmlns:a16="http://schemas.microsoft.com/office/drawing/2014/main" id="{327EAF8A-DD3F-4A13-9C24-EBA2976D62A5}"/>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relativism.jpg"/>
          <p:cNvPicPr>
            <a:picLocks noChangeAspect="1"/>
          </p:cNvPicPr>
          <p:nvPr/>
        </p:nvPicPr>
        <p:blipFill>
          <a:blip r:embed="rId2"/>
          <a:stretch>
            <a:fillRect/>
          </a:stretch>
        </p:blipFill>
        <p:spPr>
          <a:xfrm>
            <a:off x="137545" y="0"/>
            <a:ext cx="8244455" cy="6858000"/>
          </a:xfrm>
          <a:prstGeom prst="rect">
            <a:avLst/>
          </a:prstGeom>
        </p:spPr>
      </p:pic>
      <p:sp>
        <p:nvSpPr>
          <p:cNvPr id="3" name="Footer Placeholder 2">
            <a:extLst>
              <a:ext uri="{FF2B5EF4-FFF2-40B4-BE49-F238E27FC236}">
                <a16:creationId xmlns:a16="http://schemas.microsoft.com/office/drawing/2014/main" id="{E7A1B297-6A45-418A-B8C3-C72DA273578E}"/>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sz="quarter" idx="1"/>
          </p:nvPr>
        </p:nvSpPr>
        <p:spPr>
          <a:xfrm>
            <a:off x="914400" y="1828800"/>
            <a:ext cx="7391400" cy="4114800"/>
          </a:xfrm>
        </p:spPr>
        <p:txBody>
          <a:bodyPr>
            <a:normAutofit/>
          </a:bodyPr>
          <a:lstStyle/>
          <a:p>
            <a:pPr algn="just" eaLnBrk="1" hangingPunct="1">
              <a:lnSpc>
                <a:spcPct val="80000"/>
              </a:lnSpc>
            </a:pPr>
            <a:r>
              <a:rPr lang="en-US" sz="2400" b="1" dirty="0"/>
              <a:t>Hedonism Theory:</a:t>
            </a:r>
          </a:p>
          <a:p>
            <a:pPr lvl="1" algn="just" eaLnBrk="1" hangingPunct="1">
              <a:lnSpc>
                <a:spcPct val="80000"/>
              </a:lnSpc>
            </a:pPr>
            <a:r>
              <a:rPr lang="en-US" altLang="zh-CN" sz="2000" dirty="0"/>
              <a:t>One of the oldest ethical theories. </a:t>
            </a:r>
          </a:p>
          <a:p>
            <a:pPr lvl="1" algn="just" eaLnBrk="1" hangingPunct="1">
              <a:lnSpc>
                <a:spcPct val="80000"/>
              </a:lnSpc>
            </a:pPr>
            <a:r>
              <a:rPr lang="en-US" altLang="zh-CN" sz="2000" dirty="0"/>
              <a:t>It claims that pleasure / happiness is the only good thing in human life, the end of life as the highest good. </a:t>
            </a:r>
          </a:p>
          <a:p>
            <a:pPr lvl="1" algn="just" eaLnBrk="1" hangingPunct="1">
              <a:lnSpc>
                <a:spcPct val="80000"/>
              </a:lnSpc>
            </a:pPr>
            <a:r>
              <a:rPr lang="en-US" altLang="zh-CN" sz="2000" dirty="0"/>
              <a:t>A hedonist acts only for maximum pleasure and whatever he or she does, it is done to maximize pleasure or minimize pain. </a:t>
            </a:r>
          </a:p>
          <a:p>
            <a:pPr lvl="1" algn="just" eaLnBrk="1" hangingPunct="1">
              <a:lnSpc>
                <a:spcPct val="80000"/>
              </a:lnSpc>
              <a:buFont typeface="Wingdings 2" pitchFamily="18" charset="2"/>
              <a:buNone/>
            </a:pPr>
            <a:endParaRPr lang="en-US" altLang="zh-CN" sz="2000" dirty="0"/>
          </a:p>
        </p:txBody>
      </p:sp>
      <p:sp>
        <p:nvSpPr>
          <p:cNvPr id="9" name="Rectangle 2"/>
          <p:cNvSpPr txBox="1">
            <a:spLocks noChangeArrowheads="1"/>
          </p:cNvSpPr>
          <p:nvPr/>
        </p:nvSpPr>
        <p:spPr>
          <a:xfrm>
            <a:off x="3810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a:ln>
                  <a:noFill/>
                </a:ln>
                <a:solidFill>
                  <a:schemeClr val="accent1">
                    <a:satMod val="150000"/>
                  </a:schemeClr>
                </a:solidFill>
                <a:effectLst/>
                <a:uLnTx/>
                <a:uFillTx/>
                <a:latin typeface="+mj-lt"/>
                <a:ea typeface="+mj-ea"/>
                <a:cs typeface="+mj-cs"/>
              </a:rPr>
              <a:t>Ethical Decision Making</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 name="Footer Placeholder 1">
            <a:extLst>
              <a:ext uri="{FF2B5EF4-FFF2-40B4-BE49-F238E27FC236}">
                <a16:creationId xmlns:a16="http://schemas.microsoft.com/office/drawing/2014/main" id="{9C2F86F8-D9F4-4796-9781-5D48FF8D95E6}"/>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blinds(horizontal)">
                                      <p:cBhvr>
                                        <p:cTn id="7" dur="500"/>
                                        <p:tgtEl>
                                          <p:spTgt spid="208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8899">
                                            <p:txEl>
                                              <p:pRg st="1" end="1"/>
                                            </p:txEl>
                                          </p:spTgt>
                                        </p:tgtEl>
                                        <p:attrNameLst>
                                          <p:attrName>style.visibility</p:attrName>
                                        </p:attrNameLst>
                                      </p:cBhvr>
                                      <p:to>
                                        <p:strVal val="visible"/>
                                      </p:to>
                                    </p:set>
                                    <p:animEffect transition="in" filter="blinds(horizontal)">
                                      <p:cBhvr>
                                        <p:cTn id="12" dur="500"/>
                                        <p:tgtEl>
                                          <p:spTgt spid="208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8899">
                                            <p:txEl>
                                              <p:pRg st="2" end="2"/>
                                            </p:txEl>
                                          </p:spTgt>
                                        </p:tgtEl>
                                        <p:attrNameLst>
                                          <p:attrName>style.visibility</p:attrName>
                                        </p:attrNameLst>
                                      </p:cBhvr>
                                      <p:to>
                                        <p:strVal val="visible"/>
                                      </p:to>
                                    </p:set>
                                    <p:animEffect transition="in" filter="blinds(horizontal)">
                                      <p:cBhvr>
                                        <p:cTn id="17" dur="500"/>
                                        <p:tgtEl>
                                          <p:spTgt spid="2088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8899">
                                            <p:txEl>
                                              <p:pRg st="3" end="3"/>
                                            </p:txEl>
                                          </p:spTgt>
                                        </p:tgtEl>
                                        <p:attrNameLst>
                                          <p:attrName>style.visibility</p:attrName>
                                        </p:attrNameLst>
                                      </p:cBhvr>
                                      <p:to>
                                        <p:strVal val="visible"/>
                                      </p:to>
                                    </p:set>
                                    <p:animEffect transition="in" filter="blinds(horizontal)">
                                      <p:cBhvr>
                                        <p:cTn id="22" dur="500"/>
                                        <p:tgtEl>
                                          <p:spTgt spid="208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hedonism.jpg"/>
          <p:cNvPicPr>
            <a:picLocks noChangeAspect="1"/>
          </p:cNvPicPr>
          <p:nvPr/>
        </p:nvPicPr>
        <p:blipFill>
          <a:blip r:embed="rId2"/>
          <a:stretch>
            <a:fillRect/>
          </a:stretch>
        </p:blipFill>
        <p:spPr>
          <a:xfrm>
            <a:off x="4343400" y="-152400"/>
            <a:ext cx="4108939" cy="7122160"/>
          </a:xfrm>
          <a:prstGeom prst="rect">
            <a:avLst/>
          </a:prstGeom>
        </p:spPr>
      </p:pic>
      <p:sp>
        <p:nvSpPr>
          <p:cNvPr id="3" name="Footer Placeholder 2">
            <a:extLst>
              <a:ext uri="{FF2B5EF4-FFF2-40B4-BE49-F238E27FC236}">
                <a16:creationId xmlns:a16="http://schemas.microsoft.com/office/drawing/2014/main" id="{69E8BBB8-F95D-4497-94E1-134D2F9C5D71}"/>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3"/>
          <p:cNvSpPr txBox="1">
            <a:spLocks noChangeArrowheads="1"/>
          </p:cNvSpPr>
          <p:nvPr/>
        </p:nvSpPr>
        <p:spPr>
          <a:xfrm>
            <a:off x="457200" y="1600200"/>
            <a:ext cx="8077200" cy="4419600"/>
          </a:xfrm>
          <a:prstGeom prst="rect">
            <a:avLst/>
          </a:prstGeom>
        </p:spPr>
        <p:txBody>
          <a:bodyPr>
            <a:normAutofit/>
          </a:bodyPr>
          <a:lstStyle/>
          <a:p>
            <a:pPr marL="274320" marR="0" lvl="0" indent="-274320" algn="just" defTabSz="914400" rtl="0" eaLnBrk="1" fontAlgn="auto" latinLnBrk="0" hangingPunct="1">
              <a:lnSpc>
                <a:spcPct val="80000"/>
              </a:lnSpc>
              <a:spcBef>
                <a:spcPts val="580"/>
              </a:spcBef>
              <a:spcAft>
                <a:spcPts val="0"/>
              </a:spcAft>
              <a:buClr>
                <a:schemeClr val="accent1"/>
              </a:buClr>
              <a:buSzPct val="85000"/>
              <a:buFont typeface="Wingdings 2"/>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Emotivism Theory: </a:t>
            </a:r>
          </a:p>
          <a:p>
            <a:pPr marL="548640" marR="0" lvl="1" indent="-228600" algn="just" defTabSz="914400" rtl="0" eaLnBrk="1" fontAlgn="auto" latinLnBrk="0" hangingPunct="1">
              <a:lnSpc>
                <a:spcPct val="80000"/>
              </a:lnSpc>
              <a:spcBef>
                <a:spcPts val="370"/>
              </a:spcBef>
              <a:spcAft>
                <a:spcPts val="0"/>
              </a:spcAft>
              <a:buClr>
                <a:schemeClr val="accent2"/>
              </a:buClr>
              <a:buSzPct val="85000"/>
              <a:buFont typeface="Wingdings 2"/>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This theory maintains that ethical statements are neither true nor false and cannot be proven; they are really only statements about how someone understand / feel</a:t>
            </a:r>
          </a:p>
          <a:p>
            <a:pPr marL="548640" marR="0" lvl="1" indent="-228600" algn="just" defTabSz="914400" rtl="0" eaLnBrk="1" fontAlgn="auto" latinLnBrk="0" hangingPunct="1">
              <a:lnSpc>
                <a:spcPct val="80000"/>
              </a:lnSpc>
              <a:spcBef>
                <a:spcPts val="370"/>
              </a:spcBef>
              <a:spcAft>
                <a:spcPts val="0"/>
              </a:spcAft>
              <a:buClr>
                <a:schemeClr val="accent2"/>
              </a:buClr>
              <a:buSzPct val="85000"/>
              <a:buFont typeface="Wingdings 2" pitchFamily="18" charset="2"/>
              <a:buNone/>
              <a:tabLst/>
              <a:defRPr/>
            </a:pP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descr="emotivism.jpg"/>
          <p:cNvPicPr>
            <a:picLocks noChangeAspect="1"/>
          </p:cNvPicPr>
          <p:nvPr/>
        </p:nvPicPr>
        <p:blipFill>
          <a:blip r:embed="rId2"/>
          <a:stretch>
            <a:fillRect/>
          </a:stretch>
        </p:blipFill>
        <p:spPr>
          <a:xfrm>
            <a:off x="10363200" y="-1219200"/>
            <a:ext cx="4419600" cy="3480435"/>
          </a:xfrm>
          <a:prstGeom prst="rect">
            <a:avLst/>
          </a:prstGeom>
        </p:spPr>
      </p:pic>
      <p:sp>
        <p:nvSpPr>
          <p:cNvPr id="3" name="Footer Placeholder 2">
            <a:extLst>
              <a:ext uri="{FF2B5EF4-FFF2-40B4-BE49-F238E27FC236}">
                <a16:creationId xmlns:a16="http://schemas.microsoft.com/office/drawing/2014/main" id="{267F0C03-B092-4972-A957-C68AECA8EE26}"/>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b="1" dirty="0"/>
              <a:t>Ethical Theories</a:t>
            </a:r>
            <a:endParaRPr lang="en-US" dirty="0">
              <a:solidFill>
                <a:schemeClr val="accent1">
                  <a:satMod val="150000"/>
                </a:schemeClr>
              </a:solidFill>
            </a:endParaRPr>
          </a:p>
        </p:txBody>
      </p:sp>
      <p:sp>
        <p:nvSpPr>
          <p:cNvPr id="203779" name="Rectangle 3"/>
          <p:cNvSpPr>
            <a:spLocks noGrp="1" noChangeArrowheads="1"/>
          </p:cNvSpPr>
          <p:nvPr>
            <p:ph sz="quarter" idx="1"/>
          </p:nvPr>
        </p:nvSpPr>
        <p:spPr>
          <a:xfrm>
            <a:off x="457200" y="1447800"/>
            <a:ext cx="8458200" cy="4572000"/>
          </a:xfrm>
        </p:spPr>
        <p:txBody>
          <a:bodyPr>
            <a:noAutofit/>
          </a:bodyPr>
          <a:lstStyle/>
          <a:p>
            <a:pPr lvl="1" algn="just" eaLnBrk="1" hangingPunct="1">
              <a:lnSpc>
                <a:spcPct val="80000"/>
              </a:lnSpc>
            </a:pPr>
            <a:r>
              <a:rPr lang="en-US" sz="2200" dirty="0"/>
              <a:t>For centuries in different societies, human actions have been judged good or bad, right or wrong, based on theories or systems of justice developed, tested, revised, and debated by philosophers and/or elders in that society</a:t>
            </a:r>
          </a:p>
          <a:p>
            <a:pPr lvl="1" algn="just" eaLnBrk="1" hangingPunct="1">
              <a:lnSpc>
                <a:spcPct val="80000"/>
              </a:lnSpc>
            </a:pPr>
            <a:r>
              <a:rPr lang="en-US" sz="2200" dirty="0"/>
              <a:t>Such theories are commonly known as </a:t>
            </a:r>
            <a:r>
              <a:rPr lang="en-US" sz="2200" b="1" i="1" dirty="0"/>
              <a:t>Ethical Theories</a:t>
            </a:r>
            <a:endParaRPr lang="en-US" sz="2200" i="1" dirty="0"/>
          </a:p>
          <a:p>
            <a:pPr lvl="1" algn="just" eaLnBrk="1" hangingPunct="1">
              <a:lnSpc>
                <a:spcPct val="80000"/>
              </a:lnSpc>
            </a:pPr>
            <a:r>
              <a:rPr lang="en-US" sz="2200" dirty="0"/>
              <a:t>Codes of ethics have then been drawn-up based on these ethical theories</a:t>
            </a:r>
          </a:p>
          <a:p>
            <a:pPr lvl="1" algn="just" eaLnBrk="1" hangingPunct="1">
              <a:lnSpc>
                <a:spcPct val="80000"/>
              </a:lnSpc>
            </a:pPr>
            <a:r>
              <a:rPr lang="en-US" sz="2200" dirty="0"/>
              <a:t>The processes of reasoning, explanation, and justification used in ethics are based on these theories</a:t>
            </a:r>
          </a:p>
          <a:p>
            <a:pPr lvl="1" algn="just" eaLnBrk="1" hangingPunct="1">
              <a:lnSpc>
                <a:spcPct val="80000"/>
              </a:lnSpc>
            </a:pPr>
            <a:r>
              <a:rPr lang="en-US" sz="2200" dirty="0"/>
              <a:t>Many ethical theories</a:t>
            </a:r>
          </a:p>
          <a:p>
            <a:pPr lvl="1" algn="just" eaLnBrk="1" hangingPunct="1">
              <a:lnSpc>
                <a:spcPct val="80000"/>
              </a:lnSpc>
            </a:pPr>
            <a:r>
              <a:rPr lang="en-US" sz="2200" dirty="0"/>
              <a:t>Most widely discussed and used:</a:t>
            </a:r>
          </a:p>
          <a:p>
            <a:pPr lvl="2" algn="just" eaLnBrk="1" hangingPunct="1">
              <a:lnSpc>
                <a:spcPct val="80000"/>
              </a:lnSpc>
            </a:pPr>
            <a:r>
              <a:rPr lang="en-US" sz="1800" dirty="0"/>
              <a:t>Consequentialism</a:t>
            </a:r>
          </a:p>
          <a:p>
            <a:pPr lvl="2" algn="just" eaLnBrk="1" hangingPunct="1">
              <a:lnSpc>
                <a:spcPct val="80000"/>
              </a:lnSpc>
            </a:pPr>
            <a:r>
              <a:rPr lang="en-US" sz="1800" dirty="0"/>
              <a:t>Deontology</a:t>
            </a:r>
          </a:p>
          <a:p>
            <a:pPr lvl="2" algn="just" eaLnBrk="1" hangingPunct="1">
              <a:lnSpc>
                <a:spcPct val="80000"/>
              </a:lnSpc>
            </a:pPr>
            <a:r>
              <a:rPr lang="en-US" sz="1800" dirty="0"/>
              <a:t>Human Nature</a:t>
            </a:r>
          </a:p>
          <a:p>
            <a:pPr lvl="2" algn="just" eaLnBrk="1" hangingPunct="1">
              <a:lnSpc>
                <a:spcPct val="80000"/>
              </a:lnSpc>
            </a:pPr>
            <a:r>
              <a:rPr lang="en-US" sz="1800" dirty="0"/>
              <a:t>Relativism</a:t>
            </a:r>
          </a:p>
          <a:p>
            <a:pPr lvl="2" algn="just" eaLnBrk="1" hangingPunct="1">
              <a:lnSpc>
                <a:spcPct val="80000"/>
              </a:lnSpc>
            </a:pPr>
            <a:r>
              <a:rPr lang="en-US" sz="1800" dirty="0"/>
              <a:t>Hedonism</a:t>
            </a:r>
          </a:p>
          <a:p>
            <a:pPr lvl="2" algn="just" eaLnBrk="1" hangingPunct="1">
              <a:lnSpc>
                <a:spcPct val="80000"/>
              </a:lnSpc>
            </a:pPr>
            <a:r>
              <a:rPr lang="en-US" sz="1800" dirty="0"/>
              <a:t>Emotivism</a:t>
            </a:r>
            <a:endParaRPr lang="en-US" altLang="zh-CN" sz="1800" dirty="0"/>
          </a:p>
        </p:txBody>
      </p:sp>
      <p:sp>
        <p:nvSpPr>
          <p:cNvPr id="2" name="Footer Placeholder 1">
            <a:extLst>
              <a:ext uri="{FF2B5EF4-FFF2-40B4-BE49-F238E27FC236}">
                <a16:creationId xmlns:a16="http://schemas.microsoft.com/office/drawing/2014/main" id="{7348B202-0E24-45C9-A354-C9A60D911A95}"/>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blinds(horizontal)">
                                      <p:cBhvr>
                                        <p:cTn id="7" dur="500"/>
                                        <p:tgtEl>
                                          <p:spTgt spid="203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3779">
                                            <p:txEl>
                                              <p:pRg st="1" end="1"/>
                                            </p:txEl>
                                          </p:spTgt>
                                        </p:tgtEl>
                                        <p:attrNameLst>
                                          <p:attrName>style.visibility</p:attrName>
                                        </p:attrNameLst>
                                      </p:cBhvr>
                                      <p:to>
                                        <p:strVal val="visible"/>
                                      </p:to>
                                    </p:set>
                                    <p:animEffect transition="in" filter="blinds(horizontal)">
                                      <p:cBhvr>
                                        <p:cTn id="12" dur="500"/>
                                        <p:tgtEl>
                                          <p:spTgt spid="2037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3779">
                                            <p:txEl>
                                              <p:pRg st="2" end="2"/>
                                            </p:txEl>
                                          </p:spTgt>
                                        </p:tgtEl>
                                        <p:attrNameLst>
                                          <p:attrName>style.visibility</p:attrName>
                                        </p:attrNameLst>
                                      </p:cBhvr>
                                      <p:to>
                                        <p:strVal val="visible"/>
                                      </p:to>
                                    </p:set>
                                    <p:animEffect transition="in" filter="blinds(horizontal)">
                                      <p:cBhvr>
                                        <p:cTn id="17" dur="500"/>
                                        <p:tgtEl>
                                          <p:spTgt spid="2037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3779">
                                            <p:txEl>
                                              <p:pRg st="3" end="3"/>
                                            </p:txEl>
                                          </p:spTgt>
                                        </p:tgtEl>
                                        <p:attrNameLst>
                                          <p:attrName>style.visibility</p:attrName>
                                        </p:attrNameLst>
                                      </p:cBhvr>
                                      <p:to>
                                        <p:strVal val="visible"/>
                                      </p:to>
                                    </p:set>
                                    <p:animEffect transition="in" filter="blinds(horizontal)">
                                      <p:cBhvr>
                                        <p:cTn id="22" dur="500"/>
                                        <p:tgtEl>
                                          <p:spTgt spid="2037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3779">
                                            <p:txEl>
                                              <p:pRg st="4" end="4"/>
                                            </p:txEl>
                                          </p:spTgt>
                                        </p:tgtEl>
                                        <p:attrNameLst>
                                          <p:attrName>style.visibility</p:attrName>
                                        </p:attrNameLst>
                                      </p:cBhvr>
                                      <p:to>
                                        <p:strVal val="visible"/>
                                      </p:to>
                                    </p:set>
                                    <p:animEffect transition="in" filter="blinds(horizontal)">
                                      <p:cBhvr>
                                        <p:cTn id="27" dur="500"/>
                                        <p:tgtEl>
                                          <p:spTgt spid="2037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3779">
                                            <p:txEl>
                                              <p:pRg st="5" end="5"/>
                                            </p:txEl>
                                          </p:spTgt>
                                        </p:tgtEl>
                                        <p:attrNameLst>
                                          <p:attrName>style.visibility</p:attrName>
                                        </p:attrNameLst>
                                      </p:cBhvr>
                                      <p:to>
                                        <p:strVal val="visible"/>
                                      </p:to>
                                    </p:set>
                                    <p:animEffect transition="in" filter="blinds(horizontal)">
                                      <p:cBhvr>
                                        <p:cTn id="32" dur="500"/>
                                        <p:tgtEl>
                                          <p:spTgt spid="2037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3779">
                                            <p:txEl>
                                              <p:pRg st="6" end="6"/>
                                            </p:txEl>
                                          </p:spTgt>
                                        </p:tgtEl>
                                        <p:attrNameLst>
                                          <p:attrName>style.visibility</p:attrName>
                                        </p:attrNameLst>
                                      </p:cBhvr>
                                      <p:to>
                                        <p:strVal val="visible"/>
                                      </p:to>
                                    </p:set>
                                    <p:animEffect transition="in" filter="blinds(horizontal)">
                                      <p:cBhvr>
                                        <p:cTn id="37" dur="500"/>
                                        <p:tgtEl>
                                          <p:spTgt spid="2037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03779">
                                            <p:txEl>
                                              <p:pRg st="7" end="7"/>
                                            </p:txEl>
                                          </p:spTgt>
                                        </p:tgtEl>
                                        <p:attrNameLst>
                                          <p:attrName>style.visibility</p:attrName>
                                        </p:attrNameLst>
                                      </p:cBhvr>
                                      <p:to>
                                        <p:strVal val="visible"/>
                                      </p:to>
                                    </p:set>
                                    <p:animEffect transition="in" filter="blinds(horizontal)">
                                      <p:cBhvr>
                                        <p:cTn id="42" dur="500"/>
                                        <p:tgtEl>
                                          <p:spTgt spid="2037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03779">
                                            <p:txEl>
                                              <p:pRg st="8" end="8"/>
                                            </p:txEl>
                                          </p:spTgt>
                                        </p:tgtEl>
                                        <p:attrNameLst>
                                          <p:attrName>style.visibility</p:attrName>
                                        </p:attrNameLst>
                                      </p:cBhvr>
                                      <p:to>
                                        <p:strVal val="visible"/>
                                      </p:to>
                                    </p:set>
                                    <p:animEffect transition="in" filter="blinds(horizontal)">
                                      <p:cBhvr>
                                        <p:cTn id="47" dur="500"/>
                                        <p:tgtEl>
                                          <p:spTgt spid="20377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03779">
                                            <p:txEl>
                                              <p:pRg st="9" end="9"/>
                                            </p:txEl>
                                          </p:spTgt>
                                        </p:tgtEl>
                                        <p:attrNameLst>
                                          <p:attrName>style.visibility</p:attrName>
                                        </p:attrNameLst>
                                      </p:cBhvr>
                                      <p:to>
                                        <p:strVal val="visible"/>
                                      </p:to>
                                    </p:set>
                                    <p:animEffect transition="in" filter="blinds(horizontal)">
                                      <p:cBhvr>
                                        <p:cTn id="52" dur="500"/>
                                        <p:tgtEl>
                                          <p:spTgt spid="20377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03779">
                                            <p:txEl>
                                              <p:pRg st="10" end="10"/>
                                            </p:txEl>
                                          </p:spTgt>
                                        </p:tgtEl>
                                        <p:attrNameLst>
                                          <p:attrName>style.visibility</p:attrName>
                                        </p:attrNameLst>
                                      </p:cBhvr>
                                      <p:to>
                                        <p:strVal val="visible"/>
                                      </p:to>
                                    </p:set>
                                    <p:animEffect transition="in" filter="blinds(horizontal)">
                                      <p:cBhvr>
                                        <p:cTn id="57" dur="500"/>
                                        <p:tgtEl>
                                          <p:spTgt spid="20377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03779">
                                            <p:txEl>
                                              <p:pRg st="11" end="11"/>
                                            </p:txEl>
                                          </p:spTgt>
                                        </p:tgtEl>
                                        <p:attrNameLst>
                                          <p:attrName>style.visibility</p:attrName>
                                        </p:attrNameLst>
                                      </p:cBhvr>
                                      <p:to>
                                        <p:strVal val="visible"/>
                                      </p:to>
                                    </p:set>
                                    <p:animEffect transition="in" filter="blinds(horizontal)">
                                      <p:cBhvr>
                                        <p:cTn id="62" dur="500"/>
                                        <p:tgtEl>
                                          <p:spTgt spid="2037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noChangeArrowheads="1"/>
          </p:cNvSpPr>
          <p:nvPr>
            <p:ph sz="quarter" idx="1"/>
          </p:nvPr>
        </p:nvSpPr>
        <p:spPr>
          <a:xfrm>
            <a:off x="152400" y="1143000"/>
            <a:ext cx="8686800" cy="4572000"/>
          </a:xfrm>
        </p:spPr>
        <p:txBody>
          <a:bodyPr>
            <a:noAutofit/>
          </a:bodyPr>
          <a:lstStyle/>
          <a:p>
            <a:pPr lvl="1" algn="just" eaLnBrk="1" hangingPunct="1">
              <a:lnSpc>
                <a:spcPct val="80000"/>
              </a:lnSpc>
            </a:pPr>
            <a:r>
              <a:rPr lang="en-US" altLang="zh-CN" dirty="0"/>
              <a:t>Human actions are judged good or bad, right or wrong, depending on the results, outcomes, ends, consequences of such actions</a:t>
            </a:r>
          </a:p>
          <a:p>
            <a:pPr lvl="1" eaLnBrk="1" hangingPunct="1">
              <a:lnSpc>
                <a:spcPct val="80000"/>
              </a:lnSpc>
            </a:pPr>
            <a:r>
              <a:rPr lang="en-US" dirty="0"/>
              <a:t>Harm minimization (actual or potential) is used as standard for deciding right vs. wrong. It leads to less unsatisfactory ethical decisions.</a:t>
            </a:r>
          </a:p>
          <a:p>
            <a:pPr lvl="1" eaLnBrk="1" hangingPunct="1">
              <a:lnSpc>
                <a:spcPct val="80000"/>
              </a:lnSpc>
            </a:pPr>
            <a:r>
              <a:rPr lang="en-US" dirty="0"/>
              <a:t>Greater good may also be considered; It leads to a more satisfactory decisions.</a:t>
            </a:r>
            <a:endParaRPr lang="en-US" altLang="zh-CN" dirty="0"/>
          </a:p>
          <a:p>
            <a:pPr lvl="1" algn="just" eaLnBrk="1" hangingPunct="1">
              <a:lnSpc>
                <a:spcPct val="80000"/>
              </a:lnSpc>
            </a:pPr>
            <a:r>
              <a:rPr lang="en-US" altLang="zh-CN" b="1" dirty="0"/>
              <a:t>Three Types:</a:t>
            </a:r>
            <a:r>
              <a:rPr lang="en-US" altLang="zh-CN" dirty="0"/>
              <a:t> Egoism, Utilitarianism, Altruism</a:t>
            </a:r>
          </a:p>
          <a:p>
            <a:pPr lvl="1" algn="just" eaLnBrk="1" hangingPunct="1">
              <a:lnSpc>
                <a:spcPct val="80000"/>
              </a:lnSpc>
            </a:pPr>
            <a:r>
              <a:rPr lang="en-US" altLang="zh-CN" b="1" dirty="0"/>
              <a:t>Egoism:</a:t>
            </a:r>
          </a:p>
          <a:p>
            <a:pPr lvl="2" algn="just" eaLnBrk="1" hangingPunct="1">
              <a:lnSpc>
                <a:spcPct val="80000"/>
              </a:lnSpc>
            </a:pPr>
            <a:r>
              <a:rPr lang="en-US" altLang="zh-CN" sz="2400" dirty="0"/>
              <a:t>Puts an individual’s interests and happiness above everything else</a:t>
            </a:r>
          </a:p>
          <a:p>
            <a:pPr lvl="2" algn="just" eaLnBrk="1" hangingPunct="1">
              <a:lnSpc>
                <a:spcPct val="80000"/>
              </a:lnSpc>
            </a:pPr>
            <a:r>
              <a:rPr lang="en-US" altLang="zh-CN" sz="2400" dirty="0"/>
              <a:t>Any action is good as long as it maximizes an individual’s overall happiness</a:t>
            </a:r>
          </a:p>
          <a:p>
            <a:pPr lvl="2" algn="just" eaLnBrk="1" hangingPunct="1">
              <a:lnSpc>
                <a:spcPct val="80000"/>
              </a:lnSpc>
            </a:pPr>
            <a:r>
              <a:rPr lang="en-US" altLang="zh-CN" sz="2400" dirty="0"/>
              <a:t>Good for me / Least harm to me</a:t>
            </a:r>
          </a:p>
          <a:p>
            <a:pPr lvl="2" algn="just" eaLnBrk="1" hangingPunct="1">
              <a:lnSpc>
                <a:spcPct val="80000"/>
              </a:lnSpc>
            </a:pPr>
            <a:r>
              <a:rPr lang="en-US" sz="2400" dirty="0"/>
              <a:t>It is operating when you wish to maximize benefit to yourself, or minimize harm to yourself, with less consideration given to others</a:t>
            </a:r>
            <a:endParaRPr lang="en-US" altLang="zh-CN" sz="2400" dirty="0"/>
          </a:p>
        </p:txBody>
      </p:sp>
      <p:sp>
        <p:nvSpPr>
          <p:cNvPr id="9" name="Rectangle 2"/>
          <p:cNvSpPr txBox="1">
            <a:spLocks noChangeArrowheads="1"/>
          </p:cNvSpPr>
          <p:nvPr/>
        </p:nvSpPr>
        <p:spPr>
          <a:xfrm>
            <a:off x="381000" y="274638"/>
            <a:ext cx="7772400" cy="792162"/>
          </a:xfrm>
          <a:prstGeom prst="rect">
            <a:avLst/>
          </a:prstGeom>
        </p:spPr>
        <p:txBody>
          <a:bodyPr bIns="91440" anchor="b" anchorCtr="0">
            <a:normAutofit/>
          </a:bodyPr>
          <a:lstStyle/>
          <a:p>
            <a:pPr fontAlgn="auto">
              <a:spcAft>
                <a:spcPts val="0"/>
              </a:spcAft>
              <a:defRPr/>
            </a:pPr>
            <a:r>
              <a:rPr lang="en-US" sz="4000" b="1" dirty="0"/>
              <a:t>Consequentialism Theory:</a:t>
            </a:r>
          </a:p>
        </p:txBody>
      </p:sp>
      <p:sp>
        <p:nvSpPr>
          <p:cNvPr id="2" name="Footer Placeholder 1">
            <a:extLst>
              <a:ext uri="{FF2B5EF4-FFF2-40B4-BE49-F238E27FC236}">
                <a16:creationId xmlns:a16="http://schemas.microsoft.com/office/drawing/2014/main" id="{105439B8-1958-46F6-B963-E6DC02E01489}"/>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blinds(horizontal)">
                                      <p:cBhvr>
                                        <p:cTn id="7" dur="500"/>
                                        <p:tgtEl>
                                          <p:spTgt spid="204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blinds(horizontal)">
                                      <p:cBhvr>
                                        <p:cTn id="12" dur="500"/>
                                        <p:tgtEl>
                                          <p:spTgt spid="204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blinds(horizontal)">
                                      <p:cBhvr>
                                        <p:cTn id="17" dur="500"/>
                                        <p:tgtEl>
                                          <p:spTgt spid="204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blinds(horizontal)">
                                      <p:cBhvr>
                                        <p:cTn id="22" dur="500"/>
                                        <p:tgtEl>
                                          <p:spTgt spid="2048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4803">
                                            <p:txEl>
                                              <p:pRg st="4" end="4"/>
                                            </p:txEl>
                                          </p:spTgt>
                                        </p:tgtEl>
                                        <p:attrNameLst>
                                          <p:attrName>style.visibility</p:attrName>
                                        </p:attrNameLst>
                                      </p:cBhvr>
                                      <p:to>
                                        <p:strVal val="visible"/>
                                      </p:to>
                                    </p:set>
                                    <p:animEffect transition="in" filter="blinds(horizontal)">
                                      <p:cBhvr>
                                        <p:cTn id="27" dur="500"/>
                                        <p:tgtEl>
                                          <p:spTgt spid="2048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4803">
                                            <p:txEl>
                                              <p:pRg st="5" end="5"/>
                                            </p:txEl>
                                          </p:spTgt>
                                        </p:tgtEl>
                                        <p:attrNameLst>
                                          <p:attrName>style.visibility</p:attrName>
                                        </p:attrNameLst>
                                      </p:cBhvr>
                                      <p:to>
                                        <p:strVal val="visible"/>
                                      </p:to>
                                    </p:set>
                                    <p:animEffect transition="in" filter="blinds(horizontal)">
                                      <p:cBhvr>
                                        <p:cTn id="32" dur="500"/>
                                        <p:tgtEl>
                                          <p:spTgt spid="2048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4803">
                                            <p:txEl>
                                              <p:pRg st="6" end="6"/>
                                            </p:txEl>
                                          </p:spTgt>
                                        </p:tgtEl>
                                        <p:attrNameLst>
                                          <p:attrName>style.visibility</p:attrName>
                                        </p:attrNameLst>
                                      </p:cBhvr>
                                      <p:to>
                                        <p:strVal val="visible"/>
                                      </p:to>
                                    </p:set>
                                    <p:animEffect transition="in" filter="blinds(horizontal)">
                                      <p:cBhvr>
                                        <p:cTn id="37" dur="500"/>
                                        <p:tgtEl>
                                          <p:spTgt spid="2048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04803">
                                            <p:txEl>
                                              <p:pRg st="7" end="7"/>
                                            </p:txEl>
                                          </p:spTgt>
                                        </p:tgtEl>
                                        <p:attrNameLst>
                                          <p:attrName>style.visibility</p:attrName>
                                        </p:attrNameLst>
                                      </p:cBhvr>
                                      <p:to>
                                        <p:strVal val="visible"/>
                                      </p:to>
                                    </p:set>
                                    <p:animEffect transition="in" filter="blinds(horizontal)">
                                      <p:cBhvr>
                                        <p:cTn id="42" dur="500"/>
                                        <p:tgtEl>
                                          <p:spTgt spid="2048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04803">
                                            <p:txEl>
                                              <p:pRg st="8" end="8"/>
                                            </p:txEl>
                                          </p:spTgt>
                                        </p:tgtEl>
                                        <p:attrNameLst>
                                          <p:attrName>style.visibility</p:attrName>
                                        </p:attrNameLst>
                                      </p:cBhvr>
                                      <p:to>
                                        <p:strVal val="visible"/>
                                      </p:to>
                                    </p:set>
                                    <p:animEffect transition="in" filter="blinds(horizontal)">
                                      <p:cBhvr>
                                        <p:cTn id="47" dur="500"/>
                                        <p:tgtEl>
                                          <p:spTgt spid="2048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egoism.jpg"/>
          <p:cNvPicPr>
            <a:picLocks noChangeAspect="1"/>
          </p:cNvPicPr>
          <p:nvPr/>
        </p:nvPicPr>
        <p:blipFill>
          <a:blip r:embed="rId2"/>
          <a:stretch>
            <a:fillRect/>
          </a:stretch>
        </p:blipFill>
        <p:spPr>
          <a:xfrm>
            <a:off x="1676400" y="729176"/>
            <a:ext cx="6019800" cy="5366824"/>
          </a:xfrm>
          <a:prstGeom prst="rect">
            <a:avLst/>
          </a:prstGeom>
        </p:spPr>
      </p:pic>
      <p:sp>
        <p:nvSpPr>
          <p:cNvPr id="3" name="Footer Placeholder 2">
            <a:extLst>
              <a:ext uri="{FF2B5EF4-FFF2-40B4-BE49-F238E27FC236}">
                <a16:creationId xmlns:a16="http://schemas.microsoft.com/office/drawing/2014/main" id="{CB2C7130-6597-44DF-9F1A-B590F3F1DA13}"/>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healthy egoism.png"/>
          <p:cNvPicPr>
            <a:picLocks noChangeAspect="1"/>
          </p:cNvPicPr>
          <p:nvPr/>
        </p:nvPicPr>
        <p:blipFill>
          <a:blip r:embed="rId2"/>
          <a:stretch>
            <a:fillRect/>
          </a:stretch>
        </p:blipFill>
        <p:spPr>
          <a:xfrm>
            <a:off x="1134893" y="0"/>
            <a:ext cx="7018507" cy="6872287"/>
          </a:xfrm>
          <a:prstGeom prst="rect">
            <a:avLst/>
          </a:prstGeom>
        </p:spPr>
      </p:pic>
      <p:sp>
        <p:nvSpPr>
          <p:cNvPr id="3" name="Footer Placeholder 2">
            <a:extLst>
              <a:ext uri="{FF2B5EF4-FFF2-40B4-BE49-F238E27FC236}">
                <a16:creationId xmlns:a16="http://schemas.microsoft.com/office/drawing/2014/main" id="{A63C8025-47B6-47A9-A8F8-3A3A1F25B2D6}"/>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idx="4294967295"/>
          </p:nvPr>
        </p:nvSpPr>
        <p:spPr>
          <a:xfrm>
            <a:off x="114300" y="1508919"/>
            <a:ext cx="8305800" cy="4572000"/>
          </a:xfrm>
        </p:spPr>
        <p:txBody>
          <a:bodyPr>
            <a:noAutofit/>
          </a:bodyPr>
          <a:lstStyle/>
          <a:p>
            <a:pPr lvl="1" algn="just" eaLnBrk="1" hangingPunct="1">
              <a:lnSpc>
                <a:spcPct val="80000"/>
              </a:lnSpc>
            </a:pPr>
            <a:r>
              <a:rPr lang="en-US" altLang="zh-CN" b="1" dirty="0"/>
              <a:t>Utilitarianism:</a:t>
            </a:r>
          </a:p>
          <a:p>
            <a:pPr lvl="2" algn="just" eaLnBrk="1" hangingPunct="1">
              <a:lnSpc>
                <a:spcPct val="80000"/>
              </a:lnSpc>
            </a:pPr>
            <a:r>
              <a:rPr lang="en-US" altLang="zh-CN" sz="2400" dirty="0"/>
              <a:t>Unlike egoism, this theory puts a group’s interest and happiness above those of an individual, for the good of many</a:t>
            </a:r>
          </a:p>
          <a:p>
            <a:pPr lvl="2" algn="just" eaLnBrk="1" hangingPunct="1">
              <a:lnSpc>
                <a:spcPct val="80000"/>
              </a:lnSpc>
            </a:pPr>
            <a:r>
              <a:rPr lang="en-US" altLang="zh-CN" sz="2400" dirty="0"/>
              <a:t>Thus, an action is good if it benefits the maximum number of people</a:t>
            </a:r>
          </a:p>
          <a:p>
            <a:pPr lvl="2" algn="just" eaLnBrk="1" hangingPunct="1">
              <a:lnSpc>
                <a:spcPct val="80000"/>
              </a:lnSpc>
            </a:pPr>
            <a:r>
              <a:rPr lang="en-US" sz="2400" dirty="0"/>
              <a:t>Good for the group, Least harm for the group </a:t>
            </a:r>
          </a:p>
          <a:p>
            <a:pPr lvl="2" algn="just" eaLnBrk="1" hangingPunct="1">
              <a:lnSpc>
                <a:spcPct val="80000"/>
              </a:lnSpc>
            </a:pPr>
            <a:r>
              <a:rPr lang="en-US" sz="2400" dirty="0"/>
              <a:t>It allows you to consider primarily the good (or harm) to others affected by your decisions. Your reasoning is not self-centered but group centered, seeking the maximum good for the group. You are usually part of the group.</a:t>
            </a:r>
            <a:r>
              <a:rPr lang="en-US" altLang="zh-CN" sz="2400" dirty="0"/>
              <a:t> </a:t>
            </a:r>
          </a:p>
        </p:txBody>
      </p:sp>
      <p:sp>
        <p:nvSpPr>
          <p:cNvPr id="9" name="Rectangle 2"/>
          <p:cNvSpPr txBox="1">
            <a:spLocks noChangeArrowheads="1"/>
          </p:cNvSpPr>
          <p:nvPr/>
        </p:nvSpPr>
        <p:spPr>
          <a:xfrm>
            <a:off x="3810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b="1" dirty="0"/>
              <a:t>Consequentialism Theory</a:t>
            </a: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 name="Footer Placeholder 1">
            <a:extLst>
              <a:ext uri="{FF2B5EF4-FFF2-40B4-BE49-F238E27FC236}">
                <a16:creationId xmlns:a16="http://schemas.microsoft.com/office/drawing/2014/main" id="{3384116E-C9D3-45EF-BCE5-667C2A2967DA}"/>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blinds(horizontal)">
                                      <p:cBhvr>
                                        <p:cTn id="7" dur="500"/>
                                        <p:tgtEl>
                                          <p:spTgt spid="205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827">
                                            <p:txEl>
                                              <p:pRg st="1" end="1"/>
                                            </p:txEl>
                                          </p:spTgt>
                                        </p:tgtEl>
                                        <p:attrNameLst>
                                          <p:attrName>style.visibility</p:attrName>
                                        </p:attrNameLst>
                                      </p:cBhvr>
                                      <p:to>
                                        <p:strVal val="visible"/>
                                      </p:to>
                                    </p:set>
                                    <p:animEffect transition="in" filter="blinds(horizontal)">
                                      <p:cBhvr>
                                        <p:cTn id="12" dur="500"/>
                                        <p:tgtEl>
                                          <p:spTgt spid="205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827">
                                            <p:txEl>
                                              <p:pRg st="2" end="2"/>
                                            </p:txEl>
                                          </p:spTgt>
                                        </p:tgtEl>
                                        <p:attrNameLst>
                                          <p:attrName>style.visibility</p:attrName>
                                        </p:attrNameLst>
                                      </p:cBhvr>
                                      <p:to>
                                        <p:strVal val="visible"/>
                                      </p:to>
                                    </p:set>
                                    <p:animEffect transition="in" filter="blinds(horizontal)">
                                      <p:cBhvr>
                                        <p:cTn id="17" dur="500"/>
                                        <p:tgtEl>
                                          <p:spTgt spid="2058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5827">
                                            <p:txEl>
                                              <p:pRg st="3" end="3"/>
                                            </p:txEl>
                                          </p:spTgt>
                                        </p:tgtEl>
                                        <p:attrNameLst>
                                          <p:attrName>style.visibility</p:attrName>
                                        </p:attrNameLst>
                                      </p:cBhvr>
                                      <p:to>
                                        <p:strVal val="visible"/>
                                      </p:to>
                                    </p:set>
                                    <p:animEffect transition="in" filter="blinds(horizontal)">
                                      <p:cBhvr>
                                        <p:cTn id="22" dur="500"/>
                                        <p:tgtEl>
                                          <p:spTgt spid="2058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5827">
                                            <p:txEl>
                                              <p:pRg st="4" end="4"/>
                                            </p:txEl>
                                          </p:spTgt>
                                        </p:tgtEl>
                                        <p:attrNameLst>
                                          <p:attrName>style.visibility</p:attrName>
                                        </p:attrNameLst>
                                      </p:cBhvr>
                                      <p:to>
                                        <p:strVal val="visible"/>
                                      </p:to>
                                    </p:set>
                                    <p:animEffect transition="in" filter="blinds(horizontal)">
                                      <p:cBhvr>
                                        <p:cTn id="27" dur="500"/>
                                        <p:tgtEl>
                                          <p:spTgt spid="205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utilitarian.jpg"/>
          <p:cNvPicPr>
            <a:picLocks noChangeAspect="1"/>
          </p:cNvPicPr>
          <p:nvPr/>
        </p:nvPicPr>
        <p:blipFill>
          <a:blip r:embed="rId2"/>
          <a:stretch>
            <a:fillRect/>
          </a:stretch>
        </p:blipFill>
        <p:spPr>
          <a:xfrm>
            <a:off x="58615" y="1778000"/>
            <a:ext cx="9085385" cy="3937000"/>
          </a:xfrm>
          <a:prstGeom prst="rect">
            <a:avLst/>
          </a:prstGeom>
        </p:spPr>
      </p:pic>
      <p:sp>
        <p:nvSpPr>
          <p:cNvPr id="3" name="Footer Placeholder 2">
            <a:extLst>
              <a:ext uri="{FF2B5EF4-FFF2-40B4-BE49-F238E27FC236}">
                <a16:creationId xmlns:a16="http://schemas.microsoft.com/office/drawing/2014/main" id="{87D4166A-5207-4403-A085-AE1000CECBD4}"/>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000" b="1" i="0" u="none" strike="noStrike" kern="1200" cap="none" spc="0" normalizeH="0" baseline="0" noProof="0" dirty="0">
                <a:ln>
                  <a:noFill/>
                </a:ln>
                <a:solidFill>
                  <a:schemeClr val="tx1"/>
                </a:solidFill>
                <a:effectLst/>
                <a:uLnTx/>
                <a:uFillTx/>
                <a:latin typeface="+mn-lt"/>
                <a:ea typeface="+mn-ea"/>
                <a:cs typeface="+mn-cs"/>
              </a:rPr>
              <a:t>Consequentialism Theory</a:t>
            </a:r>
            <a:endParaRPr lang="en-US" dirty="0"/>
          </a:p>
        </p:txBody>
      </p:sp>
      <p:sp>
        <p:nvSpPr>
          <p:cNvPr id="5" name="Rectangle 3"/>
          <p:cNvSpPr txBox="1">
            <a:spLocks noChangeArrowheads="1"/>
          </p:cNvSpPr>
          <p:nvPr/>
        </p:nvSpPr>
        <p:spPr>
          <a:xfrm>
            <a:off x="381000" y="1600200"/>
            <a:ext cx="8305800" cy="4572000"/>
          </a:xfrm>
          <a:prstGeom prst="rect">
            <a:avLst/>
          </a:prstGeom>
        </p:spPr>
        <p:txBody>
          <a:bodyPr>
            <a:noAutofit/>
          </a:bodyPr>
          <a:lstStyle/>
          <a:p>
            <a:pPr marL="548640" marR="0" lvl="1" indent="-228600" algn="just"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Altruism: </a:t>
            </a:r>
          </a:p>
          <a:p>
            <a:pPr marL="822960" marR="0" lvl="2" indent="-228600" algn="just" defTabSz="914400" rtl="0" eaLnBrk="1" fontAlgn="auto" latinLnBrk="0" hangingPunct="1">
              <a:lnSpc>
                <a:spcPct val="100000"/>
              </a:lnSpc>
              <a:spcBef>
                <a:spcPts val="370"/>
              </a:spcBef>
              <a:spcAft>
                <a:spcPts val="0"/>
              </a:spcAft>
              <a:buClr>
                <a:schemeClr val="accent1">
                  <a:tint val="60000"/>
                </a:schemeClr>
              </a:buClr>
              <a:buSzPct val="85000"/>
              <a:buFont typeface="Wingdings 2"/>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An action is right if the consequences of that action are favorable to all except the actor.</a:t>
            </a:r>
          </a:p>
          <a:p>
            <a:pPr marL="822960" marR="0" lvl="2" indent="-228600" algn="just" defTabSz="914400" rtl="0" eaLnBrk="1" fontAlgn="auto" latinLnBrk="0" hangingPunct="1">
              <a:lnSpc>
                <a:spcPct val="100000"/>
              </a:lnSpc>
              <a:spcBef>
                <a:spcPts val="370"/>
              </a:spcBef>
              <a:spcAft>
                <a:spcPts val="0"/>
              </a:spcAft>
              <a:buClr>
                <a:schemeClr val="accent1">
                  <a:tint val="60000"/>
                </a:schemeClr>
              </a:buClr>
              <a:buSzPct val="85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Good for all, Some harm to me</a:t>
            </a:r>
          </a:p>
          <a:p>
            <a:pPr marL="822960" marR="0" lvl="2" indent="-228600" algn="just" defTabSz="914400" rtl="0" eaLnBrk="1" fontAlgn="auto" latinLnBrk="0" hangingPunct="1">
              <a:lnSpc>
                <a:spcPct val="100000"/>
              </a:lnSpc>
              <a:spcBef>
                <a:spcPts val="370"/>
              </a:spcBef>
              <a:spcAft>
                <a:spcPts val="0"/>
              </a:spcAft>
              <a:buClr>
                <a:schemeClr val="accent1">
                  <a:tint val="60000"/>
                </a:schemeClr>
              </a:buClr>
              <a:buSzPct val="85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It is invoked when you sacrifice something for the benefit of others. You may suffer some harm, but the interests of others are advanced.</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594360" lvl="2" algn="just" fontAlgn="auto">
              <a:lnSpc>
                <a:spcPct val="80000"/>
              </a:lnSpc>
              <a:spcBef>
                <a:spcPts val="370"/>
              </a:spcBef>
              <a:spcAft>
                <a:spcPts val="0"/>
              </a:spcAft>
              <a:buClr>
                <a:schemeClr val="accent1">
                  <a:tint val="60000"/>
                </a:schemeClr>
              </a:buClr>
              <a:buSzPct val="85000"/>
              <a:defRPr/>
            </a:pPr>
            <a:r>
              <a:rPr lang="en-US" sz="2000" dirty="0"/>
              <a:t>For </a:t>
            </a:r>
            <a:r>
              <a:rPr lang="en-US" sz="2000" b="1" dirty="0"/>
              <a:t>example</a:t>
            </a:r>
            <a:r>
              <a:rPr lang="en-US" sz="2000" dirty="0"/>
              <a:t>, </a:t>
            </a:r>
          </a:p>
          <a:p>
            <a:pPr marL="822960" lvl="2" indent="-228600" algn="just" fontAlgn="auto">
              <a:lnSpc>
                <a:spcPct val="80000"/>
              </a:lnSpc>
              <a:spcBef>
                <a:spcPts val="370"/>
              </a:spcBef>
              <a:spcAft>
                <a:spcPts val="0"/>
              </a:spcAft>
              <a:buClr>
                <a:schemeClr val="accent1">
                  <a:tint val="60000"/>
                </a:schemeClr>
              </a:buClr>
              <a:buSzPct val="85000"/>
              <a:buFont typeface="Wingdings 2"/>
              <a:buChar char=""/>
              <a:defRPr/>
            </a:pPr>
            <a:r>
              <a:rPr lang="en-US" sz="2000" dirty="0"/>
              <a:t>giving your lunch away is </a:t>
            </a:r>
            <a:r>
              <a:rPr lang="en-US" sz="2000" b="1" dirty="0"/>
              <a:t>altruistic</a:t>
            </a:r>
            <a:r>
              <a:rPr lang="en-US" sz="2000" dirty="0"/>
              <a:t> because it helps someone who is hungry, but at a cost of being hungry yourself.</a:t>
            </a:r>
          </a:p>
          <a:p>
            <a:pPr marL="822960" lvl="2" indent="-228600" algn="just" fontAlgn="auto">
              <a:lnSpc>
                <a:spcPct val="80000"/>
              </a:lnSpc>
              <a:spcBef>
                <a:spcPts val="370"/>
              </a:spcBef>
              <a:spcAft>
                <a:spcPts val="0"/>
              </a:spcAft>
              <a:buClr>
                <a:schemeClr val="accent1">
                  <a:tint val="60000"/>
                </a:schemeClr>
              </a:buClr>
              <a:buSzPct val="85000"/>
              <a:buFont typeface="Wingdings 2"/>
              <a:buChar char=""/>
              <a:defRPr/>
            </a:pPr>
            <a:r>
              <a:rPr lang="en-US" sz="2000" dirty="0"/>
              <a:t>Donating your money or time to a charity or to help someone, without trying to get recognition for it.</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Footer Placeholder 2">
            <a:extLst>
              <a:ext uri="{FF2B5EF4-FFF2-40B4-BE49-F238E27FC236}">
                <a16:creationId xmlns:a16="http://schemas.microsoft.com/office/drawing/2014/main" id="{EE43F39A-EF92-4B0B-BF02-37398FBB683B}"/>
              </a:ext>
            </a:extLst>
          </p:cNvPr>
          <p:cNvSpPr>
            <a:spLocks noGrp="1"/>
          </p:cNvSpPr>
          <p:nvPr>
            <p:ph type="ftr" sz="quarter" idx="11"/>
          </p:nvPr>
        </p:nvSpPr>
        <p:spPr/>
        <p:txBody>
          <a:bodyPr/>
          <a:lstStyle/>
          <a:p>
            <a:pPr>
              <a:defRPr/>
            </a:pPr>
            <a:r>
              <a:rPr lang="en-US"/>
              <a:t>PI-Spring 2021 (NUCES, Isb Campus)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8AF4-1229-4AFC-A579-DC41FB3F4917}"/>
              </a:ext>
            </a:extLst>
          </p:cNvPr>
          <p:cNvSpPr>
            <a:spLocks noGrp="1"/>
          </p:cNvSpPr>
          <p:nvPr>
            <p:ph type="title"/>
          </p:nvPr>
        </p:nvSpPr>
        <p:spPr>
          <a:xfrm>
            <a:off x="914400" y="274638"/>
            <a:ext cx="7772400" cy="715962"/>
          </a:xfrm>
        </p:spPr>
        <p:txBody>
          <a:bodyPr>
            <a:normAutofit fontScale="90000"/>
          </a:bodyPr>
          <a:lstStyle/>
          <a:p>
            <a:r>
              <a:rPr lang="en-US" b="1" dirty="0"/>
              <a:t>Altruism vs. Compassion</a:t>
            </a:r>
            <a:endParaRPr lang="en-IN" dirty="0"/>
          </a:p>
        </p:txBody>
      </p:sp>
      <p:sp>
        <p:nvSpPr>
          <p:cNvPr id="3" name="Footer Placeholder 2">
            <a:extLst>
              <a:ext uri="{FF2B5EF4-FFF2-40B4-BE49-F238E27FC236}">
                <a16:creationId xmlns:a16="http://schemas.microsoft.com/office/drawing/2014/main" id="{7067C216-8505-489D-B4CC-2C02F7F1B5AF}"/>
              </a:ext>
            </a:extLst>
          </p:cNvPr>
          <p:cNvSpPr>
            <a:spLocks noGrp="1"/>
          </p:cNvSpPr>
          <p:nvPr>
            <p:ph type="ftr" sz="quarter" idx="11"/>
          </p:nvPr>
        </p:nvSpPr>
        <p:spPr/>
        <p:txBody>
          <a:bodyPr/>
          <a:lstStyle/>
          <a:p>
            <a:pPr>
              <a:defRPr/>
            </a:pPr>
            <a:r>
              <a:rPr lang="en-US"/>
              <a:t>PI-Spring 2021 (NUCES, Isb Campus)</a:t>
            </a:r>
          </a:p>
        </p:txBody>
      </p:sp>
      <p:sp>
        <p:nvSpPr>
          <p:cNvPr id="4" name="Content Placeholder 3">
            <a:extLst>
              <a:ext uri="{FF2B5EF4-FFF2-40B4-BE49-F238E27FC236}">
                <a16:creationId xmlns:a16="http://schemas.microsoft.com/office/drawing/2014/main" id="{B7CB4E2A-A470-4C4F-9613-EC596704AD87}"/>
              </a:ext>
            </a:extLst>
          </p:cNvPr>
          <p:cNvSpPr>
            <a:spLocks noGrp="1"/>
          </p:cNvSpPr>
          <p:nvPr>
            <p:ph sz="quarter" idx="1"/>
          </p:nvPr>
        </p:nvSpPr>
        <p:spPr>
          <a:xfrm>
            <a:off x="685800" y="997634"/>
            <a:ext cx="8229600" cy="5326966"/>
          </a:xfrm>
        </p:spPr>
        <p:txBody>
          <a:bodyPr>
            <a:normAutofit fontScale="40000" lnSpcReduction="20000"/>
          </a:bodyPr>
          <a:lstStyle/>
          <a:p>
            <a:r>
              <a:rPr lang="en-US" sz="5500" dirty="0"/>
              <a:t>Altruism and compassion are related concepts. Compassion is the ability to feel the pain and happiness of others, and truly to care about the well-being of others. </a:t>
            </a:r>
          </a:p>
          <a:p>
            <a:r>
              <a:rPr lang="en-US" sz="5500" dirty="0">
                <a:solidFill>
                  <a:srgbClr val="7030A0"/>
                </a:solidFill>
              </a:rPr>
              <a:t>When we see someone devastated by loss or sadness, we feel some of that pain ourselves; and when that person gets help and starts to smile again, we have an urge to smile ourselves; that’s part of compassion—empathy—feeling other’s feelings.  </a:t>
            </a:r>
          </a:p>
          <a:p>
            <a:r>
              <a:rPr lang="en-US" sz="5500" dirty="0"/>
              <a:t>But compassion also includes feeling motivated to help others, just because you want them to feel good.  It’s one of the most basic concepts in every world religions and widely considered to be a key element in living a meaningful, fulfilling life.</a:t>
            </a:r>
          </a:p>
          <a:p>
            <a:r>
              <a:rPr lang="en-US" sz="5500" b="1" dirty="0">
                <a:solidFill>
                  <a:srgbClr val="7030A0"/>
                </a:solidFill>
              </a:rPr>
              <a:t>Compassion is not the same as altruism</a:t>
            </a:r>
          </a:p>
          <a:p>
            <a:r>
              <a:rPr lang="en-US" sz="5500" dirty="0"/>
              <a:t>Compassion is the feeling that motivates altruism. With altruism, you act generously and helpfully to others without expecting any benefit for yourself.  This may seem difficult if you don’t have great compassion; not difficult to help people, but difficult—some say impossible–not to want to get something for yourself.</a:t>
            </a:r>
          </a:p>
          <a:p>
            <a:endParaRPr lang="en-US" sz="5100" dirty="0"/>
          </a:p>
          <a:p>
            <a:endParaRPr lang="en-IN" dirty="0"/>
          </a:p>
        </p:txBody>
      </p:sp>
    </p:spTree>
    <p:extLst>
      <p:ext uri="{BB962C8B-B14F-4D97-AF65-F5344CB8AC3E}">
        <p14:creationId xmlns:p14="http://schemas.microsoft.com/office/powerpoint/2010/main" val="3112081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4005</TotalTime>
  <Words>1247</Words>
  <Application>Microsoft Office PowerPoint</Application>
  <PresentationFormat>On-screen Show (4:3)</PresentationFormat>
  <Paragraphs>99</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Franklin Gothic Book</vt:lpstr>
      <vt:lpstr>Perpetua</vt:lpstr>
      <vt:lpstr>Wingdings 2</vt:lpstr>
      <vt:lpstr>Equity</vt:lpstr>
      <vt:lpstr>Professional Issues in IT   Ethical Theories</vt:lpstr>
      <vt:lpstr>Ethical Theories</vt:lpstr>
      <vt:lpstr>PowerPoint Presentation</vt:lpstr>
      <vt:lpstr>PowerPoint Presentation</vt:lpstr>
      <vt:lpstr>PowerPoint Presentation</vt:lpstr>
      <vt:lpstr>PowerPoint Presentation</vt:lpstr>
      <vt:lpstr>PowerPoint Presentation</vt:lpstr>
      <vt:lpstr>Consequentialism Theory</vt:lpstr>
      <vt:lpstr>Altruism vs. Compassion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Mineral Wing, M/o P&amp;NR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Issues in Computing</dc:title>
  <dc:creator>Naveed Iqbal</dc:creator>
  <cp:lastModifiedBy>Dr. Aftab Ahmad</cp:lastModifiedBy>
  <cp:revision>371</cp:revision>
  <dcterms:created xsi:type="dcterms:W3CDTF">2010-01-15T16:38:13Z</dcterms:created>
  <dcterms:modified xsi:type="dcterms:W3CDTF">2021-09-16T04:43:13Z</dcterms:modified>
</cp:coreProperties>
</file>