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69" r:id="rId3"/>
    <p:sldId id="270" r:id="rId4"/>
    <p:sldId id="258" r:id="rId5"/>
    <p:sldId id="379" r:id="rId6"/>
    <p:sldId id="377" r:id="rId7"/>
    <p:sldId id="381" r:id="rId8"/>
    <p:sldId id="33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A8FEC-686A-4664-828D-7287A84DA65A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5774E-D26F-4DC1-81E5-21F1024AF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628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7126C2-31D7-49AF-B4BF-3CC64A43F33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2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2C59-C296-452E-B3C2-585A3EF31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5A8D9-2B01-426B-B9AD-2831E70BB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F9906-0E9E-4912-A59B-3133EF05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6390-D00E-47D4-A887-054AB17C841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FDADD-A21D-4948-9382-90BE61CE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A6B6-D5DC-47BA-927B-8C56489B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F21F-4511-468D-AD6E-30512B01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32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373F-9690-43B8-86B4-978A73BB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117AE-A4F2-41CE-AF39-D03618ADD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CB975-4DD8-4096-AC71-9DFA451C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6390-D00E-47D4-A887-054AB17C841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44C44-73C4-402F-84F0-A93BB6CB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6FC95-7311-4F06-8779-3BD72080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F21F-4511-468D-AD6E-30512B01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83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A511C-539F-4CFE-912E-C1EBD5086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F2FFF-8EA8-413C-9CDC-C3F3C0609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7010-F438-4A57-8758-E4B4703B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6390-D00E-47D4-A887-054AB17C841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68B00-56DF-49B7-B266-EFFCC564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9DD3-A7BE-4108-A3F9-EAED97A4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F21F-4511-468D-AD6E-30512B01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43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09600" y="27781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31775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●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/>
            </a:lvl3pPr>
            <a:lvl4pPr marL="1600200" indent="-1905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Arial"/>
              <a:buChar char="●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●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4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 sz="14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indent="-88900">
              <a:buClr>
                <a:srgbClr val="000000"/>
              </a:buClr>
              <a:buFont typeface="Arial"/>
              <a:buChar char="●"/>
            </a:pPr>
            <a:endParaRPr lang="en-IN" sz="1400"/>
          </a:p>
          <a:p>
            <a:pPr lvl="1">
              <a:buClr>
                <a:srgbClr val="000000"/>
              </a:buClr>
              <a:buFont typeface="Courier New"/>
              <a:buChar char="o"/>
            </a:pPr>
            <a:endParaRPr lang="en-IN"/>
          </a:p>
          <a:p>
            <a:pPr lvl="2">
              <a:buClr>
                <a:srgbClr val="000000"/>
              </a:buClr>
              <a:buFont typeface="Wingdings"/>
              <a:buChar char="§"/>
            </a:pPr>
            <a:endParaRPr lang="en-IN"/>
          </a:p>
          <a:p>
            <a:pPr lvl="3">
              <a:buClr>
                <a:srgbClr val="000000"/>
              </a:buClr>
              <a:buFont typeface="Arial"/>
              <a:buChar char="●"/>
            </a:pPr>
            <a:endParaRPr lang="en-IN"/>
          </a:p>
          <a:p>
            <a:pPr lvl="4">
              <a:buClr>
                <a:srgbClr val="000000"/>
              </a:buClr>
              <a:buFont typeface="Courier New"/>
              <a:buChar char="o"/>
            </a:pPr>
            <a:endParaRPr lang="en-IN"/>
          </a:p>
          <a:p>
            <a:pPr lvl="5">
              <a:buClr>
                <a:srgbClr val="000000"/>
              </a:buClr>
              <a:buFont typeface="Wingdings"/>
              <a:buChar char="§"/>
            </a:pPr>
            <a:endParaRPr lang="en-IN"/>
          </a:p>
          <a:p>
            <a:pPr lvl="6">
              <a:buClr>
                <a:srgbClr val="000000"/>
              </a:buClr>
              <a:buFont typeface="Arial"/>
              <a:buChar char="●"/>
            </a:pPr>
            <a:endParaRPr lang="en-IN"/>
          </a:p>
          <a:p>
            <a:pPr lvl="7">
              <a:buClr>
                <a:srgbClr val="000000"/>
              </a:buClr>
              <a:buFont typeface="Courier New"/>
              <a:buChar char="o"/>
            </a:pPr>
            <a:endParaRPr lang="en-IN"/>
          </a:p>
          <a:p>
            <a:pPr lvl="8">
              <a:buClr>
                <a:srgbClr val="000000"/>
              </a:buClr>
              <a:buFont typeface="Wingdings"/>
              <a:buChar char="§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73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8F81-507C-4B6D-AFD2-6208FAAA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4D2A-35AE-4587-A6AE-76FFFEDFD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C4AFF-12AA-450B-B8CA-EA047DFA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6390-D00E-47D4-A887-054AB17C841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B366-9F8B-4CAE-BCEC-AE668791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22E89-932F-42A1-87B9-E2FD0659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F21F-4511-468D-AD6E-30512B01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89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6552-2515-4E07-9563-7F7C20B0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48C07-CF7B-4FD9-9100-9F19CEC18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5A4E8-B49A-4E35-B8C4-C8A3FE3A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6390-D00E-47D4-A887-054AB17C841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1F57-AA20-4459-B9C3-94F009D0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A5F0-AFA1-4554-B4F3-BD4741A7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F21F-4511-468D-AD6E-30512B01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2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EFE7-0F0A-4EF5-BC25-E559DBA2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71F7-3DF4-4FA7-A636-4AD8FA545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1C550-5BDD-4542-BD40-2A21A2BE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79C1A-F0EB-4D9C-91F3-5723550A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6390-D00E-47D4-A887-054AB17C841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49D6A-006E-471B-912C-F0F2A33C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4BDEA-DEB6-434E-BF6C-FF0F15F1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F21F-4511-468D-AD6E-30512B01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47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857A-D0AA-4098-B649-F9729D11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58CBF-237A-4A4E-814A-AAA6637E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EE104-B978-482B-B13A-82BC3CD6E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16E3B-DDB3-4439-9C8C-D728328B4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C3B96-BC9C-411C-9A32-6AD83AB62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785C9-5E07-4CF2-ACE7-7DD105F5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6390-D00E-47D4-A887-054AB17C841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01055-CFC3-4EDF-AF96-20371E97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77E4E-97C0-4ACE-BD6F-650F763B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F21F-4511-468D-AD6E-30512B01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7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6F02-3993-42DD-B148-E9C8850C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FB94E-B162-4E68-AB44-8FB28D72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6390-D00E-47D4-A887-054AB17C841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417E9-F1E0-4E41-85AE-C3FD94CD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5DDD5-E848-494D-B37D-42E4E35A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F21F-4511-468D-AD6E-30512B01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8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5FB97-7345-477C-9A98-2544E02C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6390-D00E-47D4-A887-054AB17C841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64359-C995-4BEA-89ED-19AFC166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85216-B416-4217-9022-7B13B6C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F21F-4511-468D-AD6E-30512B01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06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3F26-7B19-4817-B07B-751F9BCC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23C3-E888-4653-9FE2-B39AB3FE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B942F-1B60-435F-8422-ADEFEC5AB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A567D-E2E3-4FAC-9F6D-A35EB648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6390-D00E-47D4-A887-054AB17C841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CB552-89BC-486E-94A5-5733AF8B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B3056-3BED-4F08-8607-FC407404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F21F-4511-468D-AD6E-30512B01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4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EDA8-0829-47BD-9A58-382863E3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C9C4D-0288-457F-8167-E870D7D62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146F6-8744-41D7-A50F-9A4E68781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27F97-2F07-4381-B6A7-E82B9D63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6390-D00E-47D4-A887-054AB17C841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22D75-3168-4CDC-A610-98CCFE66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501FE-C4A8-474E-B635-A03EDCA1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F21F-4511-468D-AD6E-30512B01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06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F22A1-12E5-41B5-84E9-4B9FA034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0537-BEEA-4FE2-9794-FAA6C9638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0D255-5C70-4F89-8E7A-5003F3783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6390-D00E-47D4-A887-054AB17C841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98153-DD7B-4E01-A0F9-F12D173B6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4AE51-8D59-4E2E-A37A-2A7B0D870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8F21F-4511-468D-AD6E-30512B01C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95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0"/>
            <a:ext cx="10972799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94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981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buClr>
                <a:schemeClr val="dk2"/>
              </a:buClr>
              <a:buSzPct val="25000"/>
            </a:pPr>
            <a:r>
              <a:rPr lang="en-US"/>
              <a:t>History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buSzPct val="48437"/>
            </a:pPr>
            <a:r>
              <a:rPr lang="en-US" dirty="0"/>
              <a:t>WWII had just occurred and the international community recognized the need for a statement of rights agreed upon by the international community.</a:t>
            </a:r>
          </a:p>
          <a:p>
            <a:pPr marL="0" indent="0">
              <a:buSzPct val="48437"/>
            </a:pPr>
            <a:r>
              <a:rPr lang="en-US" dirty="0"/>
              <a:t>Franklin and Eleanor Roosevelt were instrumental in helping to provide support for the production of such a document.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1139825"/>
          </a:xfrm>
        </p:spPr>
        <p:txBody>
          <a:bodyPr/>
          <a:lstStyle/>
          <a:p>
            <a:r>
              <a:rPr lang="en-US" dirty="0"/>
              <a:t>Where do Rights come from?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143001"/>
            <a:ext cx="8229600" cy="4983161"/>
          </a:xfrm>
        </p:spPr>
        <p:txBody>
          <a:bodyPr/>
          <a:lstStyle/>
          <a:p>
            <a:r>
              <a:rPr lang="en-US" dirty="0"/>
              <a:t>Human Right are based on values of: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Dignity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Justice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Respect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Equality</a:t>
            </a:r>
          </a:p>
          <a:p>
            <a:pPr indent="0">
              <a:buNone/>
            </a:pPr>
            <a:r>
              <a:rPr lang="en-US" dirty="0"/>
              <a:t>Human rights were Officially recognized as value by the world when the United Nations was set up</a:t>
            </a:r>
          </a:p>
          <a:p>
            <a:pPr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981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buClr>
                <a:schemeClr val="dk2"/>
              </a:buClr>
              <a:buSzPct val="25000"/>
            </a:pPr>
            <a:r>
              <a:rPr lang="en-US"/>
              <a:t>The Document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534400" cy="452596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lnSpc>
                <a:spcPct val="90000"/>
              </a:lnSpc>
              <a:buSzPct val="48437"/>
            </a:pPr>
            <a:r>
              <a:rPr lang="en-US" dirty="0"/>
              <a:t>Principle drafter was </a:t>
            </a:r>
            <a:r>
              <a:rPr lang="en-US" dirty="0">
                <a:solidFill>
                  <a:srgbClr val="FF0000"/>
                </a:solidFill>
              </a:rPr>
              <a:t>John Peters Humphrey</a:t>
            </a:r>
            <a:r>
              <a:rPr lang="en-US" dirty="0"/>
              <a:t> who was Canadian</a:t>
            </a:r>
          </a:p>
          <a:p>
            <a:pPr marL="0" indent="0">
              <a:lnSpc>
                <a:spcPct val="90000"/>
              </a:lnSpc>
              <a:buSzPct val="48437"/>
            </a:pPr>
            <a:r>
              <a:rPr lang="en-US" dirty="0"/>
              <a:t>Adopted in 1948</a:t>
            </a:r>
          </a:p>
          <a:p>
            <a:pPr marL="0" indent="0">
              <a:lnSpc>
                <a:spcPct val="90000"/>
              </a:lnSpc>
              <a:buSzPct val="48437"/>
            </a:pPr>
            <a:r>
              <a:rPr lang="en-US" dirty="0"/>
              <a:t>48 countries voted yes, 0 no, 8 abstentions</a:t>
            </a:r>
          </a:p>
          <a:p>
            <a:pPr marL="0" indent="0">
              <a:lnSpc>
                <a:spcPct val="90000"/>
              </a:lnSpc>
              <a:buSzPct val="48437"/>
            </a:pPr>
            <a:r>
              <a:rPr lang="en-US" dirty="0"/>
              <a:t>Preamble</a:t>
            </a:r>
          </a:p>
          <a:p>
            <a:pPr marL="0" indent="0">
              <a:lnSpc>
                <a:spcPct val="90000"/>
              </a:lnSpc>
              <a:buSzPct val="48437"/>
            </a:pPr>
            <a:r>
              <a:rPr lang="en-US" dirty="0"/>
              <a:t>30 Articles</a:t>
            </a:r>
          </a:p>
          <a:p>
            <a:pPr marL="0" indent="0">
              <a:lnSpc>
                <a:spcPct val="90000"/>
              </a:lnSpc>
              <a:buSzPct val="48437"/>
            </a:pPr>
            <a:r>
              <a:rPr lang="en-US" dirty="0"/>
              <a:t>Not recognized as law…a </a:t>
            </a:r>
            <a:r>
              <a:rPr lang="en-US" u="sng" dirty="0"/>
              <a:t>Declaration of Human Rights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7A62-DF64-4A32-A7A1-7A6B05B0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3FE6C-550A-4FC1-A3DF-8B4EF3A4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PI-Spring 2019 (NUCES, CFD Campus)</a:t>
            </a:r>
          </a:p>
        </p:txBody>
      </p:sp>
      <p:pic>
        <p:nvPicPr>
          <p:cNvPr id="3074" name="Picture 2" descr="Image result for the universal declaration of human rights summary .ppt presentation&quot;">
            <a:extLst>
              <a:ext uri="{FF2B5EF4-FFF2-40B4-BE49-F238E27FC236}">
                <a16:creationId xmlns:a16="http://schemas.microsoft.com/office/drawing/2014/main" id="{8C8F9167-F027-4C32-9986-030C90D79C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05" y="357066"/>
            <a:ext cx="8792795" cy="659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0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9D71-A2EC-48AD-AE86-1C0B3479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C1D5F-D640-4939-86B1-981F334B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PI-Spring 2019 (NUCES, CFD Campus)</a:t>
            </a:r>
          </a:p>
        </p:txBody>
      </p:sp>
      <p:pic>
        <p:nvPicPr>
          <p:cNvPr id="1026" name="Picture 2" descr="Image result for the universal declaration of human rights summary&quot;">
            <a:extLst>
              <a:ext uri="{FF2B5EF4-FFF2-40B4-BE49-F238E27FC236}">
                <a16:creationId xmlns:a16="http://schemas.microsoft.com/office/drawing/2014/main" id="{91D063A6-01D8-427F-8A06-1542A3B742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2" y="152400"/>
            <a:ext cx="8940799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10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B74B-4F1F-4B41-8DAB-4803673A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4BC2-CC3E-4779-9EE4-819D6118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Cairo Declaration on Human Rights in Islam, </a:t>
            </a:r>
          </a:p>
          <a:p>
            <a:r>
              <a:rPr lang="en-US" b="1" dirty="0"/>
              <a:t>Aug. 5, 1990, </a:t>
            </a:r>
          </a:p>
          <a:p>
            <a:r>
              <a:rPr lang="en-US" b="1" dirty="0"/>
              <a:t>U.N. GAOR, World Conf. on Hum. </a:t>
            </a:r>
            <a:r>
              <a:rPr lang="en-US" b="1" dirty="0" err="1"/>
              <a:t>Rts</a:t>
            </a:r>
            <a:r>
              <a:rPr lang="en-US" b="1" dirty="0"/>
              <a:t>., 4th Sess., Agenda Item 5, U.N. Doc. </a:t>
            </a:r>
            <a:br>
              <a:rPr lang="en-US" b="1" dirty="0"/>
            </a:br>
            <a:r>
              <a:rPr lang="en-US" b="1" dirty="0"/>
              <a:t>A/CONF.157/PC/62/Add.18 (1993) [English translation].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592E-0D09-45A1-905A-F5F4478E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PI-Spring 2019 (NUCES, CFD Campus)</a:t>
            </a:r>
          </a:p>
        </p:txBody>
      </p:sp>
    </p:spTree>
    <p:extLst>
      <p:ext uri="{BB962C8B-B14F-4D97-AF65-F5344CB8AC3E}">
        <p14:creationId xmlns:p14="http://schemas.microsoft.com/office/powerpoint/2010/main" val="246680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2667001" y="1417638"/>
            <a:ext cx="7391400" cy="449358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b="1" dirty="0"/>
              <a:t>Why Ethical Models / Theories?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dirty="0"/>
              <a:t>No formula to solve Ethical Problems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dirty="0"/>
              <a:t>Ethics helps us not only in distinguishing between right and wrong, but also in knowing </a:t>
            </a:r>
            <a:r>
              <a:rPr lang="en-US" altLang="zh-CN" b="1" dirty="0"/>
              <a:t>why and on what grounds</a:t>
            </a:r>
            <a:r>
              <a:rPr lang="en-US" altLang="zh-CN" dirty="0"/>
              <a:t> our judgment of human actions is justified</a:t>
            </a:r>
            <a:endParaRPr lang="en-US" dirty="0"/>
          </a:p>
          <a:p>
            <a:pPr lvl="1" algn="just" eaLnBrk="1" hangingPunct="1">
              <a:lnSpc>
                <a:spcPct val="80000"/>
              </a:lnSpc>
            </a:pPr>
            <a:r>
              <a:rPr lang="en-US" dirty="0"/>
              <a:t>Ethical theories help: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dirty="0"/>
              <a:t>How to decide what is right, what is wrong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dirty="0"/>
              <a:t>To identify important principles or guidelines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dirty="0"/>
              <a:t>You as a computer professional must consider trade-offs and make a decision!</a:t>
            </a:r>
            <a:endParaRPr lang="en-US" altLang="zh-CN" b="1" dirty="0"/>
          </a:p>
          <a:p>
            <a:pPr lvl="2" algn="just" eaLnBrk="1" hangingPunct="1">
              <a:lnSpc>
                <a:spcPct val="80000"/>
              </a:lnSpc>
            </a:pPr>
            <a:r>
              <a:rPr lang="en-US" dirty="0"/>
              <a:t>Right, Wrong, and Okay: acts may be ethically obligatory, ethically prohibited, or ethically acceptable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PI-Spring 2020 (NUCES, CFD Campus)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050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40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Ethical Decision Making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306</Words>
  <Application>Microsoft Office PowerPoint</Application>
  <PresentationFormat>Widescreen</PresentationFormat>
  <Paragraphs>34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History</vt:lpstr>
      <vt:lpstr>Where do Rights come from?</vt:lpstr>
      <vt:lpstr>The Document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Aftab Maroof</dc:creator>
  <cp:lastModifiedBy>Aftab Maroof</cp:lastModifiedBy>
  <cp:revision>2</cp:revision>
  <dcterms:created xsi:type="dcterms:W3CDTF">2020-09-19T04:55:48Z</dcterms:created>
  <dcterms:modified xsi:type="dcterms:W3CDTF">2020-09-19T17:21:04Z</dcterms:modified>
</cp:coreProperties>
</file>