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405" r:id="rId2"/>
    <p:sldId id="363" r:id="rId3"/>
    <p:sldId id="364" r:id="rId4"/>
    <p:sldId id="365" r:id="rId5"/>
    <p:sldId id="366" r:id="rId6"/>
    <p:sldId id="367" r:id="rId7"/>
    <p:sldId id="368" r:id="rId8"/>
    <p:sldId id="401" r:id="rId9"/>
    <p:sldId id="40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EDDF9-CC11-45BD-A78F-97361D080BA8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D87EF-8B95-44F3-97B9-7FCE4D029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693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7126C2-31D7-49AF-B4BF-3CC64A43F33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93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7126C2-31D7-49AF-B4BF-3CC64A43F33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61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7126C2-31D7-49AF-B4BF-3CC64A43F33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48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7126C2-31D7-49AF-B4BF-3CC64A43F33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28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7126C2-31D7-49AF-B4BF-3CC64A43F33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83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7126C2-31D7-49AF-B4BF-3CC64A43F33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33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7126C2-31D7-49AF-B4BF-3CC64A43F33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40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3E11F-A5AB-4AE8-8E6F-74254738C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773D88-0FB8-4947-9048-CD20B4D75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1B846-F229-4161-B948-1D987B095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4EA0-FFB7-41B7-9E89-ECDB067A87EC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4863F-F676-47DB-9D9F-82D675BB8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EE9A6-7A5C-4439-9151-555E55AA2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9480-F366-4FD7-BEAF-4765C5F1B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78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7572B-2E83-40B8-A9B7-B4EADBFE1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616E5C-7E0C-4671-B167-37860C178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9131F-EA21-4FCF-B796-7D0AE83AC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4EA0-FFB7-41B7-9E89-ECDB067A87EC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62DDF-384B-4FC3-94B9-F8D2B1BC6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03C15-B90F-4E11-BA65-1690C5475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9480-F366-4FD7-BEAF-4765C5F1B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623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4ED32-15A7-4593-958D-BC7113CB0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5EF1C-F4C3-4EBD-B121-36D113143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B93E3-7126-4457-9022-B3A4059E6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4EA0-FFB7-41B7-9E89-ECDB067A87EC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D929-718A-4445-8218-D607BCAF3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C2FB5-7443-4CBE-9144-C959B304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9480-F366-4FD7-BEAF-4765C5F1B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192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FC590-289D-4538-9243-EE702EB8D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5383-E9A8-4F3E-9C38-BDEAAE3B1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12C25-920E-449E-B955-2D4C0074B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4EA0-FFB7-41B7-9E89-ECDB067A87EC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893D2-092C-4F7D-9B34-F728FC881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AF1A5-DB4E-45FE-BE84-670237C3D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9480-F366-4FD7-BEAF-4765C5F1B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7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3E1BC-B5EA-44E2-A908-B1561B446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9CF9A-645E-445A-A776-9FB2E4F77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2F1DF-0C8D-49CC-B163-3E7867C36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4EA0-FFB7-41B7-9E89-ECDB067A87EC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4D989-892B-487E-B926-D8B5580D3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37D69-F873-4246-AC1C-243A361FF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9480-F366-4FD7-BEAF-4765C5F1B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99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5AE92-9B4E-433C-A871-DD84C300F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FFAB0-8F44-4920-AA39-578FAC54E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6A84F-8C1A-4979-9B06-16840BF9F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D29B7-06FB-48DE-A110-4407C78FC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4EA0-FFB7-41B7-9E89-ECDB067A87EC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AF212-138A-4479-9680-B519CEC0A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78FE7-E9B9-49FB-9E47-B6A03C557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9480-F366-4FD7-BEAF-4765C5F1B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479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CB71B-5B35-49EE-9E2F-EAEBF8269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C0F30-D53D-424B-A483-0D50D0157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50668-8EBA-4B10-9CF7-A50C307F7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08D89F-3BA7-4EFA-A079-1BD22D55EE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5B9DF7-2E1F-4455-A5AD-BC2A9B49C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1911D4-79FC-49DE-B6A0-86D9ACDAE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4EA0-FFB7-41B7-9E89-ECDB067A87EC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ED8A3E-0E16-418C-A194-F86F1ED5A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FD8421-C2FB-4FE4-896A-1272DEB43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9480-F366-4FD7-BEAF-4765C5F1B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436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5B0E9-5279-4800-BDCC-31F2D5E23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1B7AD1-F5CE-42AD-A05D-C687D042D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4EA0-FFB7-41B7-9E89-ECDB067A87EC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1587F-4E55-4849-9537-68CAE2886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C694C1-F781-416A-93F8-D2C997461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9480-F366-4FD7-BEAF-4765C5F1B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14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6CEBE7-5BA6-4DFE-8EC3-E7EBED84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4EA0-FFB7-41B7-9E89-ECDB067A87EC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B318D-FD92-4385-ACD7-98CBC4994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45B1C-ADA2-4260-9AA0-FD3C81E88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9480-F366-4FD7-BEAF-4765C5F1B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24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FFC62-299C-4C8A-8D16-298A7FA63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72A53-3467-4AF9-B272-2E77ACFDB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70888-EA1C-433C-B6D8-83958628D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55CB3-B8C6-45E0-9CF7-1DE791BB7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4EA0-FFB7-41B7-9E89-ECDB067A87EC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8317B-648E-4548-99E4-738DD62B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7BC6F-A8EE-486C-BEC3-473DC2A9F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9480-F366-4FD7-BEAF-4765C5F1B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81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2C034-A603-491A-8065-23CD5DCE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9675FA-1D80-48EB-8E1A-C95755E93A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C3DF00-E68E-43C9-A166-CECC53D83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FA465-6C70-4A23-8DC8-0703636BC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4EA0-FFB7-41B7-9E89-ECDB067A87EC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24153-41A2-4D68-8D15-B2B551059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409B8-098F-4B3F-B862-C10B929EB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9480-F366-4FD7-BEAF-4765C5F1B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38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9F4E1-0483-40CF-8CB7-A57A17A2A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B36A6-F848-4E7A-BDDC-2D5B501D0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C9B0B-84C3-4775-936C-EA4E3881F7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34EA0-FFB7-41B7-9E89-ECDB067A87EC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148D8-B651-485A-8AC4-59BDD6EE41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C1DEA-BE3B-42C2-ABED-5B7DB1DB9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59480-F366-4FD7-BEAF-4765C5F1B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162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452236" y="802300"/>
            <a:ext cx="7086599" cy="254143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Professional Ethics – ACM Code of Conduct</a:t>
            </a:r>
            <a:br>
              <a:rPr lang="en-US" dirty="0"/>
            </a:b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438400" y="3886200"/>
            <a:ext cx="7086600" cy="2209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Dr. Aftab Maroof</a:t>
            </a:r>
            <a:endParaRPr lang="en-US" sz="3200" dirty="0"/>
          </a:p>
          <a:p>
            <a:pPr>
              <a:lnSpc>
                <a:spcPct val="80000"/>
              </a:lnSpc>
            </a:pPr>
            <a:r>
              <a:rPr lang="en-US" sz="3200" dirty="0"/>
              <a:t>NUCES, Islamabad Campus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(Lecture Slides Week # 4)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632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6" name="Rectangle 4"/>
          <p:cNvSpPr>
            <a:spLocks noGrp="1" noChangeArrowheads="1"/>
          </p:cNvSpPr>
          <p:nvPr>
            <p:ph type="title"/>
          </p:nvPr>
        </p:nvSpPr>
        <p:spPr>
          <a:xfrm>
            <a:off x="2246314" y="1066800"/>
            <a:ext cx="7659687" cy="11684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altLang="zh-CN" dirty="0">
                <a:ea typeface="SimSun" pitchFamily="2" charset="-122"/>
              </a:rPr>
              <a:t>ACM Code of Ethics and Professional Conduct </a:t>
            </a:r>
            <a:endParaRPr lang="en-US" dirty="0"/>
          </a:p>
        </p:txBody>
      </p:sp>
      <p:sp>
        <p:nvSpPr>
          <p:cNvPr id="2539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892426" y="2819400"/>
            <a:ext cx="6708774" cy="2362200"/>
          </a:xfrm>
        </p:spPr>
        <p:txBody>
          <a:bodyPr/>
          <a:lstStyle/>
          <a:p>
            <a:pPr algn="ctr"/>
            <a:endParaRPr lang="en-US" sz="1800" b="1" dirty="0"/>
          </a:p>
          <a:p>
            <a:pPr algn="ctr"/>
            <a:r>
              <a:rPr lang="en-US" sz="1800" b="1" dirty="0"/>
              <a:t>Developed by the Task Force for the Revision of the ACM Code of Ethics and Professional Conduct.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PI-Spring 2020 (NUCES, CFD Campus)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4A4F7C-AA58-46A3-89C7-167F1050C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BAC139-CDE3-46DD-A2F1-784114D2B7A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39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762000"/>
            <a:ext cx="7772400" cy="1143000"/>
          </a:xfrm>
        </p:spPr>
        <p:txBody>
          <a:bodyPr>
            <a:noAutofit/>
          </a:bodyPr>
          <a:lstStyle/>
          <a:p>
            <a:pPr algn="ctr"/>
            <a:r>
              <a:rPr lang="en-US" altLang="zh-CN" dirty="0">
                <a:solidFill>
                  <a:schemeClr val="accent1">
                    <a:satMod val="150000"/>
                  </a:schemeClr>
                </a:solidFill>
              </a:rPr>
              <a:t>ACM Code of Ethics &amp; Professional Conduct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256003" name="Rectangle 3"/>
          <p:cNvSpPr>
            <a:spLocks noGrp="1" noChangeArrowheads="1"/>
          </p:cNvSpPr>
          <p:nvPr>
            <p:ph idx="1"/>
          </p:nvPr>
        </p:nvSpPr>
        <p:spPr>
          <a:xfrm>
            <a:off x="2286000" y="2057400"/>
            <a:ext cx="7772400" cy="4572000"/>
          </a:xfrm>
        </p:spPr>
        <p:txBody>
          <a:bodyPr/>
          <a:lstStyle/>
          <a:p>
            <a:pPr marL="609600" indent="-609600"/>
            <a:r>
              <a:rPr lang="en-US" b="1" dirty="0"/>
              <a:t>Contents / Coverage: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dirty="0"/>
              <a:t>General Moral Imperatives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dirty="0"/>
              <a:t>More Specific Professional Responsibilities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dirty="0"/>
              <a:t>Organizational Leadership Imperatives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altLang="zh-CN" dirty="0"/>
              <a:t>Compliance with the Code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PI-Spring 2020 (NUCES, CFD Campus)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6167F8-FDA3-465A-A394-A072EEE56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B60432-372D-44D5-9F86-EB1599A3056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6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1" name="Rectangle 3"/>
          <p:cNvSpPr>
            <a:spLocks noGrp="1" noChangeArrowheads="1"/>
          </p:cNvSpPr>
          <p:nvPr>
            <p:ph idx="1"/>
          </p:nvPr>
        </p:nvSpPr>
        <p:spPr>
          <a:xfrm>
            <a:off x="2286000" y="1828800"/>
            <a:ext cx="7772400" cy="4572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 dirty="0"/>
              <a:t>1. General Moral Imperatives:</a:t>
            </a:r>
          </a:p>
          <a:p>
            <a:pPr marL="914400" lvl="1" indent="-457200">
              <a:buNone/>
            </a:pPr>
            <a:r>
              <a:rPr lang="en-US" sz="2000" b="1" dirty="0"/>
              <a:t>As an ACM member I will...</a:t>
            </a:r>
          </a:p>
          <a:p>
            <a:pPr marL="342900" lvl="1" indent="0">
              <a:buNone/>
            </a:pPr>
            <a:r>
              <a:rPr lang="en-US" sz="1500" dirty="0"/>
              <a:t>1.1 </a:t>
            </a:r>
            <a:r>
              <a:rPr lang="en-US" sz="1500" b="1" dirty="0"/>
              <a:t>Contribute to society and to human well-being, acknowledging that all people are stakeholders in computing.</a:t>
            </a:r>
            <a:endParaRPr lang="en-US" sz="1500" dirty="0"/>
          </a:p>
          <a:p>
            <a:pPr marL="914400" lvl="1" indent="-457200" algn="just">
              <a:buNone/>
            </a:pPr>
            <a:r>
              <a:rPr lang="en-US" sz="1800" dirty="0"/>
              <a:t>1.2 Avoid harm to others.</a:t>
            </a:r>
          </a:p>
          <a:p>
            <a:pPr marL="914400" lvl="1" indent="-457200" algn="just">
              <a:buNone/>
            </a:pPr>
            <a:r>
              <a:rPr lang="en-US" sz="1800" dirty="0"/>
              <a:t>1.3 Be honest and trustworthy.</a:t>
            </a:r>
          </a:p>
          <a:p>
            <a:pPr marL="914400" lvl="1" indent="-457200" algn="just">
              <a:buNone/>
            </a:pPr>
            <a:r>
              <a:rPr lang="en-US" sz="1800" dirty="0"/>
              <a:t>1.4 Be fair and take action not to discriminate.</a:t>
            </a:r>
          </a:p>
          <a:p>
            <a:pPr marL="914400" lvl="1" indent="-457200" algn="just">
              <a:buNone/>
            </a:pPr>
            <a:r>
              <a:rPr lang="en-US" sz="1800" dirty="0"/>
              <a:t>1.5 Honor property rights including copyrights and patent.</a:t>
            </a:r>
          </a:p>
          <a:p>
            <a:pPr marL="914400" lvl="1" indent="-457200" algn="just">
              <a:buNone/>
            </a:pPr>
            <a:r>
              <a:rPr lang="en-US" sz="1800" dirty="0"/>
              <a:t>1.6 Give proper credit for intellectual property.</a:t>
            </a:r>
          </a:p>
          <a:p>
            <a:pPr marL="914400" lvl="1" indent="-457200" algn="just">
              <a:buNone/>
            </a:pPr>
            <a:r>
              <a:rPr lang="en-US" sz="1800" dirty="0"/>
              <a:t>1.7 Respect the privacy of others.</a:t>
            </a:r>
          </a:p>
          <a:p>
            <a:pPr marL="914400" lvl="1" indent="-457200" algn="just">
              <a:buNone/>
            </a:pPr>
            <a:r>
              <a:rPr lang="en-US" altLang="zh-CN" sz="1800" dirty="0"/>
              <a:t>1.8 Honor confidentiality.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PI-Spring 2020 (NUCES, CFD Campus)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7C8A30-28A2-4CDD-AF8B-CA94C8E79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B60432-372D-44D5-9F86-EB1599A3056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371600" y="533400"/>
            <a:ext cx="9296400" cy="1143000"/>
          </a:xfrm>
          <a:prstGeom prst="rect">
            <a:avLst/>
          </a:prstGeom>
        </p:spPr>
        <p:txBody>
          <a:bodyPr bIns="91440" anchor="b" anchorCtr="0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zh-CN" sz="4000" dirty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ACM Code of Ethics &amp; Professional Conduct</a:t>
            </a:r>
            <a:endParaRPr lang="en-US" sz="4000" dirty="0">
              <a:solidFill>
                <a:schemeClr val="accent1">
                  <a:satMod val="15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8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8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8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8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8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8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58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5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1905000"/>
            <a:ext cx="7772400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b="1" dirty="0"/>
              <a:t>2. More Specific Professional Responsibilities:</a:t>
            </a:r>
          </a:p>
          <a:p>
            <a:pPr marL="914400" lvl="1" indent="-457200">
              <a:buNone/>
            </a:pPr>
            <a:r>
              <a:rPr lang="en-US" sz="2000" b="1" dirty="0"/>
              <a:t>As an ACM member I will...</a:t>
            </a:r>
          </a:p>
          <a:p>
            <a:pPr marL="914400" lvl="1" indent="-457200" algn="just">
              <a:buNone/>
            </a:pPr>
            <a:r>
              <a:rPr lang="en-US" altLang="zh-CN" sz="1800" dirty="0"/>
              <a:t>2.1 Strive to achieve the highest quality, effectiveness and dignity in both the process and products of professional work.</a:t>
            </a:r>
          </a:p>
          <a:p>
            <a:pPr marL="914400" lvl="1" indent="-457200" algn="just">
              <a:buNone/>
            </a:pPr>
            <a:r>
              <a:rPr lang="en-US" altLang="zh-CN" sz="1800" dirty="0"/>
              <a:t>2.2 Acquire and maintain professional competence.</a:t>
            </a:r>
          </a:p>
          <a:p>
            <a:pPr marL="914400" lvl="1" indent="-457200" algn="just">
              <a:buNone/>
            </a:pPr>
            <a:r>
              <a:rPr lang="en-US" altLang="zh-CN" sz="1800" dirty="0"/>
              <a:t>2.3 Know and respect existing laws pertaining to professional work.</a:t>
            </a:r>
          </a:p>
          <a:p>
            <a:pPr marL="914400" lvl="1" indent="-457200" algn="just">
              <a:buNone/>
            </a:pPr>
            <a:r>
              <a:rPr lang="en-US" altLang="zh-CN" sz="1800" dirty="0"/>
              <a:t>2.4 Accept and provide appropriate professional review.</a:t>
            </a:r>
          </a:p>
          <a:p>
            <a:pPr marL="914400" lvl="1" indent="-457200" algn="just">
              <a:buNone/>
            </a:pPr>
            <a:r>
              <a:rPr lang="en-US" altLang="zh-CN" sz="1800" dirty="0"/>
              <a:t>2.5 Give comprehensive and thorough evaluations of computer systems and their impacts, including analysis of possible risks.</a:t>
            </a:r>
          </a:p>
          <a:p>
            <a:pPr marL="914400" lvl="1" indent="-457200" algn="just">
              <a:buNone/>
            </a:pPr>
            <a:r>
              <a:rPr lang="en-US" altLang="zh-CN" sz="1800" dirty="0"/>
              <a:t>2.6 Honor contracts, agreements, and assigned responsibilities.</a:t>
            </a:r>
          </a:p>
          <a:p>
            <a:pPr marL="914400" lvl="1" indent="-457200" algn="just">
              <a:buNone/>
            </a:pPr>
            <a:r>
              <a:rPr lang="en-US" altLang="zh-CN" sz="1800" dirty="0"/>
              <a:t>2.7 Improve public understanding of computing and its consequences.</a:t>
            </a:r>
          </a:p>
          <a:p>
            <a:pPr marL="914400" lvl="1" indent="-457200" algn="just">
              <a:buNone/>
            </a:pPr>
            <a:r>
              <a:rPr lang="en-US" altLang="zh-CN" sz="1800" dirty="0"/>
              <a:t>2.8 Access computing and communication resources only when authorized to do so. 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PI-Spring 2020 (NUCES, CFD Campus)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077ECC-D07F-4BA1-B94C-E853C8911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B60432-372D-44D5-9F86-EB1599A3056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219200" y="609600"/>
            <a:ext cx="9296400" cy="1143000"/>
          </a:xfrm>
          <a:prstGeom prst="rect">
            <a:avLst/>
          </a:prstGeom>
        </p:spPr>
        <p:txBody>
          <a:bodyPr bIns="91440" anchor="b" anchorCtr="0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zh-CN" sz="4000" dirty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ACM Code of Ethics &amp; Professional Conduct</a:t>
            </a:r>
            <a:endParaRPr lang="en-US" sz="4000" dirty="0">
              <a:solidFill>
                <a:schemeClr val="accent1">
                  <a:satMod val="15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9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9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9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9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59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9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1828800"/>
            <a:ext cx="7772400" cy="4572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b="1" dirty="0"/>
              <a:t>3. Organizational Leadership Imperatives:</a:t>
            </a:r>
          </a:p>
          <a:p>
            <a:pPr marL="914400" lvl="1" indent="-457200">
              <a:lnSpc>
                <a:spcPct val="80000"/>
              </a:lnSpc>
              <a:buNone/>
            </a:pPr>
            <a:r>
              <a:rPr lang="en-US" altLang="zh-CN" sz="2000" b="1" dirty="0"/>
              <a:t>As an ACM member and an organizational leader, I will...</a:t>
            </a:r>
            <a:r>
              <a:rPr lang="en-US" altLang="zh-CN" sz="1800" b="1" i="1" dirty="0"/>
              <a:t> </a:t>
            </a:r>
          </a:p>
          <a:p>
            <a:pPr marL="914400" lvl="1" indent="-457200" algn="just">
              <a:lnSpc>
                <a:spcPct val="80000"/>
              </a:lnSpc>
              <a:buNone/>
            </a:pPr>
            <a:r>
              <a:rPr lang="en-US" altLang="zh-CN" sz="1800" dirty="0"/>
              <a:t>3.1 Articulate social responsibilities of members of an organizational unit and encourage full acceptance of those responsibilities.</a:t>
            </a:r>
          </a:p>
          <a:p>
            <a:pPr marL="914400" lvl="1" indent="-457200" algn="just">
              <a:lnSpc>
                <a:spcPct val="80000"/>
              </a:lnSpc>
              <a:buNone/>
            </a:pPr>
            <a:r>
              <a:rPr lang="en-US" altLang="zh-CN" sz="1800" dirty="0"/>
              <a:t>3.2 Manage personnel and resources to design and build information systems that enhance the quality of working life.</a:t>
            </a:r>
          </a:p>
          <a:p>
            <a:pPr marL="914400" lvl="1" indent="-457200" algn="just">
              <a:lnSpc>
                <a:spcPct val="80000"/>
              </a:lnSpc>
              <a:buNone/>
            </a:pPr>
            <a:r>
              <a:rPr lang="en-US" altLang="zh-CN" sz="1800" dirty="0"/>
              <a:t>3.3 Acknowledge and support proper and authorized uses of an organization's computing and communication resources.</a:t>
            </a:r>
          </a:p>
          <a:p>
            <a:pPr marL="914400" lvl="1" indent="-457200" algn="just">
              <a:lnSpc>
                <a:spcPct val="80000"/>
              </a:lnSpc>
              <a:buNone/>
            </a:pPr>
            <a:r>
              <a:rPr lang="en-US" altLang="zh-CN" sz="1800" dirty="0"/>
              <a:t>3.4 Ensure that users and those who will be affected by a system have their needs clearly articulated during the assessment and design of requirements; later the system must be validated to meet requirements.</a:t>
            </a:r>
          </a:p>
          <a:p>
            <a:pPr marL="914400" lvl="1" indent="-457200" algn="just">
              <a:lnSpc>
                <a:spcPct val="80000"/>
              </a:lnSpc>
              <a:buNone/>
            </a:pPr>
            <a:r>
              <a:rPr lang="en-US" altLang="zh-CN" sz="1800" dirty="0"/>
              <a:t>3.5 Articulate and support policies that protect the dignity of users and others affected by a computing system.</a:t>
            </a:r>
          </a:p>
          <a:p>
            <a:pPr marL="914400" lvl="1" indent="-457200" algn="just">
              <a:lnSpc>
                <a:spcPct val="80000"/>
              </a:lnSpc>
              <a:buNone/>
            </a:pPr>
            <a:r>
              <a:rPr lang="en-US" altLang="zh-CN" sz="1800" dirty="0"/>
              <a:t>3.6 Create opportunities for members of the organization to learn the principles and limitations of computer systems. 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PI-Spring 2020 (NUCES, CFD Campus)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C19BAF-8A51-4496-8819-17EF18AD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B60432-372D-44D5-9F86-EB1599A3056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219200" y="609600"/>
            <a:ext cx="9296400" cy="1143000"/>
          </a:xfrm>
          <a:prstGeom prst="rect">
            <a:avLst/>
          </a:prstGeom>
        </p:spPr>
        <p:txBody>
          <a:bodyPr bIns="91440" anchor="b" anchorCtr="0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zh-CN" sz="4000" dirty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ACM Code of Ethics &amp; Professional conduct</a:t>
            </a:r>
            <a:endParaRPr lang="en-US" sz="4000" dirty="0">
              <a:solidFill>
                <a:schemeClr val="accent1">
                  <a:satMod val="15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0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0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0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>
                <a:solidFill>
                  <a:schemeClr val="accent1">
                    <a:satMod val="150000"/>
                  </a:schemeClr>
                </a:solidFill>
              </a:rPr>
              <a:t>ACM Code of Ethics &amp; Professional Conduct</a:t>
            </a:r>
            <a:endParaRPr lang="en-US" dirty="0"/>
          </a:p>
        </p:txBody>
      </p:sp>
      <p:sp>
        <p:nvSpPr>
          <p:cNvPr id="261123" name="Rectangle 3"/>
          <p:cNvSpPr>
            <a:spLocks noGrp="1" noChangeArrowheads="1"/>
          </p:cNvSpPr>
          <p:nvPr>
            <p:ph idx="1"/>
          </p:nvPr>
        </p:nvSpPr>
        <p:spPr>
          <a:xfrm>
            <a:off x="2438400" y="1981200"/>
            <a:ext cx="7772400" cy="4572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 dirty="0"/>
              <a:t>4. </a:t>
            </a:r>
            <a:r>
              <a:rPr lang="en-US" altLang="zh-CN" b="1" dirty="0"/>
              <a:t>Compliance with the Code</a:t>
            </a:r>
            <a:r>
              <a:rPr lang="en-US" b="1" dirty="0"/>
              <a:t>:</a:t>
            </a:r>
          </a:p>
          <a:p>
            <a:pPr marL="914400" lvl="1" indent="-457200">
              <a:buNone/>
            </a:pPr>
            <a:r>
              <a:rPr lang="en-US" sz="2000" b="1" dirty="0"/>
              <a:t>As an ACM member I will...</a:t>
            </a:r>
          </a:p>
          <a:p>
            <a:pPr marL="914400" lvl="1" indent="-457200">
              <a:buNone/>
            </a:pPr>
            <a:endParaRPr lang="en-US" altLang="zh-CN" sz="1800" dirty="0"/>
          </a:p>
          <a:p>
            <a:pPr marL="914400" lvl="1" indent="-457200" algn="just">
              <a:buNone/>
            </a:pPr>
            <a:r>
              <a:rPr lang="en-US" altLang="zh-CN" sz="1800" dirty="0"/>
              <a:t>4.1 Uphold and promote the principles of this Code.</a:t>
            </a:r>
          </a:p>
          <a:p>
            <a:pPr marL="914400" lvl="1" indent="-457200" algn="just">
              <a:buNone/>
            </a:pPr>
            <a:endParaRPr lang="en-US" altLang="zh-CN" sz="1800" dirty="0"/>
          </a:p>
          <a:p>
            <a:pPr marL="914400" lvl="1" indent="-457200" algn="just">
              <a:buNone/>
            </a:pPr>
            <a:r>
              <a:rPr lang="en-US" altLang="zh-CN" sz="1800" dirty="0"/>
              <a:t>4.2 Treat violations of this code as inconsistent with membership in the ACM. 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PI-Spring 2020 (NUCES, CFD Campus)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6806E7-B365-4044-BC46-4656AB401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B60432-372D-44D5-9F86-EB1599A3056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371600" y="274638"/>
            <a:ext cx="9296400" cy="1143000"/>
          </a:xfrm>
          <a:prstGeom prst="rect">
            <a:avLst/>
          </a:prstGeom>
        </p:spPr>
        <p:txBody>
          <a:bodyPr bIns="91440" anchor="b" anchorCtr="0">
            <a:noAutofit/>
          </a:bodyPr>
          <a:lstStyle/>
          <a:p>
            <a:pPr algn="ctr">
              <a:spcBef>
                <a:spcPct val="0"/>
              </a:spcBef>
              <a:defRPr/>
            </a:pPr>
            <a:endParaRPr lang="en-US" sz="4000" dirty="0">
              <a:solidFill>
                <a:schemeClr val="accent1">
                  <a:satMod val="15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1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Study-Fairness &amp; Discrimination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In determining requirements for an information system to be used in an employment agency, the client explains that, when displaying applicants whose qualifications appear to match those required for a particular job, the names of white applicants are to be displayed ahead of those of non-white applicants, and names of male applicants are to be displayed ahead of female applicants.</a:t>
            </a:r>
            <a:endParaRPr lang="en-US" altLang="zh-CN" sz="1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PI-Spring 2020 (NUCES, CFD Campus)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E943A-4DFC-4325-8F2C-02003865D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B60432-372D-44D5-9F86-EB1599A3056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534400" y="4267200"/>
            <a:ext cx="1295400" cy="1295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indent="-274320" algn="just">
              <a:spcBef>
                <a:spcPts val="580"/>
              </a:spcBef>
              <a:buClr>
                <a:schemeClr val="accent1"/>
              </a:buClr>
              <a:buSzPct val="85000"/>
              <a:defRPr/>
            </a:pP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Case Study-Fairness &amp; Discrimination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 algn="just">
              <a:buNone/>
            </a:pPr>
            <a:r>
              <a:rPr lang="en-US" sz="2000" dirty="0"/>
              <a:t>1.1 Contribute to society and human well-being.</a:t>
            </a:r>
          </a:p>
          <a:p>
            <a:pPr marL="914400" lvl="1" indent="-457200" algn="just">
              <a:buNone/>
            </a:pPr>
            <a:r>
              <a:rPr lang="en-US" sz="2000" dirty="0"/>
              <a:t>1.2 Avoid harm to others.</a:t>
            </a:r>
          </a:p>
          <a:p>
            <a:pPr marL="914400" lvl="1" indent="-457200" algn="just">
              <a:buNone/>
            </a:pPr>
            <a:r>
              <a:rPr lang="en-US" sz="2000" dirty="0"/>
              <a:t>1.4 Be fair and take action not to discriminate.</a:t>
            </a:r>
          </a:p>
          <a:p>
            <a:pPr marL="914400" lvl="1" indent="-457200" algn="just">
              <a:buNone/>
            </a:pPr>
            <a:endParaRPr lang="en-US" sz="2000" dirty="0"/>
          </a:p>
          <a:p>
            <a:pPr marL="914400" lvl="1" indent="-457200" algn="just">
              <a:buNone/>
            </a:pPr>
            <a:r>
              <a:rPr lang="en-US" altLang="zh-CN" sz="2000" dirty="0"/>
              <a:t>2.3 Know and respect existing laws pertaining to professional work.</a:t>
            </a:r>
          </a:p>
          <a:p>
            <a:pPr marL="914400" lvl="1" indent="-457200" algn="just">
              <a:buNone/>
            </a:pPr>
            <a:r>
              <a:rPr lang="en-US" altLang="zh-CN" sz="2000" dirty="0"/>
              <a:t>2.4 Accept and provide appropriate professional review.</a:t>
            </a:r>
          </a:p>
          <a:p>
            <a:pPr marL="914400" lvl="1" indent="-457200" algn="just">
              <a:buNone/>
            </a:pPr>
            <a:r>
              <a:rPr lang="en-US" altLang="zh-CN" sz="2000" dirty="0"/>
              <a:t>2.5 Give comprehensive and thorough evaluations of computer systems and their impacts, including analysis of possible risks.</a:t>
            </a:r>
          </a:p>
          <a:p>
            <a:pPr marL="457200" lvl="1" indent="0" algn="just">
              <a:buNone/>
            </a:pPr>
            <a:endParaRPr lang="en-US" altLang="zh-CN" sz="2000" dirty="0"/>
          </a:p>
          <a:p>
            <a:pPr marL="914400" lvl="1" indent="-457200" algn="just"/>
            <a:r>
              <a:rPr lang="en-US" altLang="zh-CN" sz="2000" dirty="0"/>
              <a:t>4.1 Uphold and promote the principles of this Code.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PI-Spring 2020 (NUCES, CFD Campus)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183755-8C84-46F6-84EA-BB64D12EE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B60432-372D-44D5-9F86-EB1599A3056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752600" y="1600200"/>
            <a:ext cx="8077200" cy="3962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914400" lvl="1" indent="-457200" algn="just"/>
            <a:endParaRPr lang="en-US" altLang="zh-CN" sz="2000" dirty="0"/>
          </a:p>
          <a:p>
            <a:pPr marL="914400" lvl="1" indent="-457200" algn="just"/>
            <a:endParaRPr lang="en-US" sz="2000" dirty="0"/>
          </a:p>
          <a:p>
            <a:pPr marL="274320" indent="-274320" algn="just">
              <a:spcBef>
                <a:spcPts val="580"/>
              </a:spcBef>
              <a:buClr>
                <a:schemeClr val="accent1"/>
              </a:buClr>
              <a:buSzPct val="85000"/>
              <a:defRPr/>
            </a:pPr>
            <a:endParaRPr lang="en-US" altLang="zh-CN" sz="20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9050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 fontScale="97500"/>
          </a:bodyPr>
          <a:lstStyle/>
          <a:p>
            <a:pPr>
              <a:spcBef>
                <a:spcPct val="0"/>
              </a:spcBef>
              <a:defRPr/>
            </a:pPr>
            <a:endParaRPr lang="en-US" sz="4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701</Words>
  <Application>Microsoft Office PowerPoint</Application>
  <PresentationFormat>Widescreen</PresentationFormat>
  <Paragraphs>89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Professional Ethics – ACM Code of Conduct </vt:lpstr>
      <vt:lpstr>ACM Code of Ethics and Professional Conduct </vt:lpstr>
      <vt:lpstr>ACM Code of Ethics &amp; Professional Conduct</vt:lpstr>
      <vt:lpstr>PowerPoint Presentation</vt:lpstr>
      <vt:lpstr>PowerPoint Presentation</vt:lpstr>
      <vt:lpstr>PowerPoint Presentation</vt:lpstr>
      <vt:lpstr>ACM Code of Ethics &amp; Professional Conduct</vt:lpstr>
      <vt:lpstr>Case Study-Fairness &amp; Discrimination</vt:lpstr>
      <vt:lpstr>Case Study-Fairness &amp; Discrimination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Ethics – ACM Code of Conduct </dc:title>
  <dc:creator>Dr. Aftab Ahmad</dc:creator>
  <cp:lastModifiedBy>Dr. Aftab Ahmad</cp:lastModifiedBy>
  <cp:revision>1</cp:revision>
  <dcterms:created xsi:type="dcterms:W3CDTF">2021-09-19T16:25:58Z</dcterms:created>
  <dcterms:modified xsi:type="dcterms:W3CDTF">2021-09-19T16:29:35Z</dcterms:modified>
</cp:coreProperties>
</file>