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143" r:id="rId1"/>
  </p:sldMasterIdLst>
  <p:notesMasterIdLst>
    <p:notesMasterId r:id="rId36"/>
  </p:notesMasterIdLst>
  <p:sldIdLst>
    <p:sldId id="404" r:id="rId2"/>
    <p:sldId id="331" r:id="rId3"/>
    <p:sldId id="376" r:id="rId4"/>
    <p:sldId id="332" r:id="rId5"/>
    <p:sldId id="405" r:id="rId6"/>
    <p:sldId id="333" r:id="rId7"/>
    <p:sldId id="334" r:id="rId8"/>
    <p:sldId id="406" r:id="rId9"/>
    <p:sldId id="335" r:id="rId10"/>
    <p:sldId id="398" r:id="rId11"/>
    <p:sldId id="399" r:id="rId12"/>
    <p:sldId id="400" r:id="rId13"/>
    <p:sldId id="401" r:id="rId14"/>
    <p:sldId id="402" r:id="rId15"/>
    <p:sldId id="403"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84" autoAdjust="0"/>
  </p:normalViewPr>
  <p:slideViewPr>
    <p:cSldViewPr>
      <p:cViewPr varScale="1">
        <p:scale>
          <a:sx n="63" d="100"/>
          <a:sy n="63" d="100"/>
        </p:scale>
        <p:origin x="7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249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249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37126C2-31D7-49AF-B4BF-3CC64A43F332}" type="slidenum">
              <a:rPr lang="en-US"/>
              <a:pPr>
                <a:defRPr/>
              </a:pPr>
              <a:t>‹#›</a:t>
            </a:fld>
            <a:endParaRPr lang="en-US"/>
          </a:p>
        </p:txBody>
      </p:sp>
    </p:spTree>
    <p:extLst>
      <p:ext uri="{BB962C8B-B14F-4D97-AF65-F5344CB8AC3E}">
        <p14:creationId xmlns:p14="http://schemas.microsoft.com/office/powerpoint/2010/main" val="2069190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a:t>
            </a:fld>
            <a:endParaRPr lang="en-US"/>
          </a:p>
        </p:txBody>
      </p:sp>
    </p:spTree>
    <p:extLst>
      <p:ext uri="{BB962C8B-B14F-4D97-AF65-F5344CB8AC3E}">
        <p14:creationId xmlns:p14="http://schemas.microsoft.com/office/powerpoint/2010/main" val="2332621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12</a:t>
            </a:fld>
            <a:endParaRPr lang="en-US"/>
          </a:p>
        </p:txBody>
      </p:sp>
    </p:spTree>
    <p:extLst>
      <p:ext uri="{BB962C8B-B14F-4D97-AF65-F5344CB8AC3E}">
        <p14:creationId xmlns:p14="http://schemas.microsoft.com/office/powerpoint/2010/main" val="2723673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13</a:t>
            </a:fld>
            <a:endParaRPr lang="en-US"/>
          </a:p>
        </p:txBody>
      </p:sp>
    </p:spTree>
    <p:extLst>
      <p:ext uri="{BB962C8B-B14F-4D97-AF65-F5344CB8AC3E}">
        <p14:creationId xmlns:p14="http://schemas.microsoft.com/office/powerpoint/2010/main" val="419362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14</a:t>
            </a:fld>
            <a:endParaRPr lang="en-US"/>
          </a:p>
        </p:txBody>
      </p:sp>
    </p:spTree>
    <p:extLst>
      <p:ext uri="{BB962C8B-B14F-4D97-AF65-F5344CB8AC3E}">
        <p14:creationId xmlns:p14="http://schemas.microsoft.com/office/powerpoint/2010/main" val="428252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15</a:t>
            </a:fld>
            <a:endParaRPr lang="en-US"/>
          </a:p>
        </p:txBody>
      </p:sp>
    </p:spTree>
    <p:extLst>
      <p:ext uri="{BB962C8B-B14F-4D97-AF65-F5344CB8AC3E}">
        <p14:creationId xmlns:p14="http://schemas.microsoft.com/office/powerpoint/2010/main" val="3511967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16</a:t>
            </a:fld>
            <a:endParaRPr lang="en-US"/>
          </a:p>
        </p:txBody>
      </p:sp>
    </p:spTree>
    <p:extLst>
      <p:ext uri="{BB962C8B-B14F-4D97-AF65-F5344CB8AC3E}">
        <p14:creationId xmlns:p14="http://schemas.microsoft.com/office/powerpoint/2010/main" val="603459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17</a:t>
            </a:fld>
            <a:endParaRPr lang="en-US"/>
          </a:p>
        </p:txBody>
      </p:sp>
    </p:spTree>
    <p:extLst>
      <p:ext uri="{BB962C8B-B14F-4D97-AF65-F5344CB8AC3E}">
        <p14:creationId xmlns:p14="http://schemas.microsoft.com/office/powerpoint/2010/main" val="3064527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18</a:t>
            </a:fld>
            <a:endParaRPr lang="en-US"/>
          </a:p>
        </p:txBody>
      </p:sp>
    </p:spTree>
    <p:extLst>
      <p:ext uri="{BB962C8B-B14F-4D97-AF65-F5344CB8AC3E}">
        <p14:creationId xmlns:p14="http://schemas.microsoft.com/office/powerpoint/2010/main" val="3383893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19</a:t>
            </a:fld>
            <a:endParaRPr lang="en-US"/>
          </a:p>
        </p:txBody>
      </p:sp>
    </p:spTree>
    <p:extLst>
      <p:ext uri="{BB962C8B-B14F-4D97-AF65-F5344CB8AC3E}">
        <p14:creationId xmlns:p14="http://schemas.microsoft.com/office/powerpoint/2010/main" val="1176246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20</a:t>
            </a:fld>
            <a:endParaRPr lang="en-US"/>
          </a:p>
        </p:txBody>
      </p:sp>
    </p:spTree>
    <p:extLst>
      <p:ext uri="{BB962C8B-B14F-4D97-AF65-F5344CB8AC3E}">
        <p14:creationId xmlns:p14="http://schemas.microsoft.com/office/powerpoint/2010/main" val="387445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21</a:t>
            </a:fld>
            <a:endParaRPr lang="en-US"/>
          </a:p>
        </p:txBody>
      </p:sp>
    </p:spTree>
    <p:extLst>
      <p:ext uri="{BB962C8B-B14F-4D97-AF65-F5344CB8AC3E}">
        <p14:creationId xmlns:p14="http://schemas.microsoft.com/office/powerpoint/2010/main" val="132651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a:t>
            </a:fld>
            <a:endParaRPr lang="en-US"/>
          </a:p>
        </p:txBody>
      </p:sp>
    </p:spTree>
    <p:extLst>
      <p:ext uri="{BB962C8B-B14F-4D97-AF65-F5344CB8AC3E}">
        <p14:creationId xmlns:p14="http://schemas.microsoft.com/office/powerpoint/2010/main" val="3186077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22</a:t>
            </a:fld>
            <a:endParaRPr lang="en-US"/>
          </a:p>
        </p:txBody>
      </p:sp>
    </p:spTree>
    <p:extLst>
      <p:ext uri="{BB962C8B-B14F-4D97-AF65-F5344CB8AC3E}">
        <p14:creationId xmlns:p14="http://schemas.microsoft.com/office/powerpoint/2010/main" val="487986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23</a:t>
            </a:fld>
            <a:endParaRPr lang="en-US"/>
          </a:p>
        </p:txBody>
      </p:sp>
    </p:spTree>
    <p:extLst>
      <p:ext uri="{BB962C8B-B14F-4D97-AF65-F5344CB8AC3E}">
        <p14:creationId xmlns:p14="http://schemas.microsoft.com/office/powerpoint/2010/main" val="204258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24</a:t>
            </a:fld>
            <a:endParaRPr lang="en-US"/>
          </a:p>
        </p:txBody>
      </p:sp>
    </p:spTree>
    <p:extLst>
      <p:ext uri="{BB962C8B-B14F-4D97-AF65-F5344CB8AC3E}">
        <p14:creationId xmlns:p14="http://schemas.microsoft.com/office/powerpoint/2010/main" val="3314817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25</a:t>
            </a:fld>
            <a:endParaRPr lang="en-US"/>
          </a:p>
        </p:txBody>
      </p:sp>
    </p:spTree>
    <p:extLst>
      <p:ext uri="{BB962C8B-B14F-4D97-AF65-F5344CB8AC3E}">
        <p14:creationId xmlns:p14="http://schemas.microsoft.com/office/powerpoint/2010/main" val="1565334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26</a:t>
            </a:fld>
            <a:endParaRPr lang="en-US"/>
          </a:p>
        </p:txBody>
      </p:sp>
    </p:spTree>
    <p:extLst>
      <p:ext uri="{BB962C8B-B14F-4D97-AF65-F5344CB8AC3E}">
        <p14:creationId xmlns:p14="http://schemas.microsoft.com/office/powerpoint/2010/main" val="1192036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27</a:t>
            </a:fld>
            <a:endParaRPr lang="en-US"/>
          </a:p>
        </p:txBody>
      </p:sp>
    </p:spTree>
    <p:extLst>
      <p:ext uri="{BB962C8B-B14F-4D97-AF65-F5344CB8AC3E}">
        <p14:creationId xmlns:p14="http://schemas.microsoft.com/office/powerpoint/2010/main" val="4110619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28</a:t>
            </a:fld>
            <a:endParaRPr lang="en-US"/>
          </a:p>
        </p:txBody>
      </p:sp>
    </p:spTree>
    <p:extLst>
      <p:ext uri="{BB962C8B-B14F-4D97-AF65-F5344CB8AC3E}">
        <p14:creationId xmlns:p14="http://schemas.microsoft.com/office/powerpoint/2010/main" val="2962893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29</a:t>
            </a:fld>
            <a:endParaRPr lang="en-US"/>
          </a:p>
        </p:txBody>
      </p:sp>
    </p:spTree>
    <p:extLst>
      <p:ext uri="{BB962C8B-B14F-4D97-AF65-F5344CB8AC3E}">
        <p14:creationId xmlns:p14="http://schemas.microsoft.com/office/powerpoint/2010/main" val="2810496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30</a:t>
            </a:fld>
            <a:endParaRPr lang="en-US"/>
          </a:p>
        </p:txBody>
      </p:sp>
    </p:spTree>
    <p:extLst>
      <p:ext uri="{BB962C8B-B14F-4D97-AF65-F5344CB8AC3E}">
        <p14:creationId xmlns:p14="http://schemas.microsoft.com/office/powerpoint/2010/main" val="2831956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31</a:t>
            </a:fld>
            <a:endParaRPr lang="en-US"/>
          </a:p>
        </p:txBody>
      </p:sp>
    </p:spTree>
    <p:extLst>
      <p:ext uri="{BB962C8B-B14F-4D97-AF65-F5344CB8AC3E}">
        <p14:creationId xmlns:p14="http://schemas.microsoft.com/office/powerpoint/2010/main" val="333435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a:t>
            </a:fld>
            <a:endParaRPr lang="en-US"/>
          </a:p>
        </p:txBody>
      </p:sp>
    </p:spTree>
    <p:extLst>
      <p:ext uri="{BB962C8B-B14F-4D97-AF65-F5344CB8AC3E}">
        <p14:creationId xmlns:p14="http://schemas.microsoft.com/office/powerpoint/2010/main" val="3970016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32</a:t>
            </a:fld>
            <a:endParaRPr lang="en-US"/>
          </a:p>
        </p:txBody>
      </p:sp>
    </p:spTree>
    <p:extLst>
      <p:ext uri="{BB962C8B-B14F-4D97-AF65-F5344CB8AC3E}">
        <p14:creationId xmlns:p14="http://schemas.microsoft.com/office/powerpoint/2010/main" val="3989991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33</a:t>
            </a:fld>
            <a:endParaRPr lang="en-US"/>
          </a:p>
        </p:txBody>
      </p:sp>
    </p:spTree>
    <p:extLst>
      <p:ext uri="{BB962C8B-B14F-4D97-AF65-F5344CB8AC3E}">
        <p14:creationId xmlns:p14="http://schemas.microsoft.com/office/powerpoint/2010/main" val="1803773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34</a:t>
            </a:fld>
            <a:endParaRPr lang="en-US"/>
          </a:p>
        </p:txBody>
      </p:sp>
    </p:spTree>
    <p:extLst>
      <p:ext uri="{BB962C8B-B14F-4D97-AF65-F5344CB8AC3E}">
        <p14:creationId xmlns:p14="http://schemas.microsoft.com/office/powerpoint/2010/main" val="187882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Decision making (distributed)– re-take committee, disciplinary committee,</a:t>
            </a:r>
            <a:r>
              <a:rPr lang="en-US" baseline="0" dirty="0"/>
              <a:t> hiring committee, campus management committee, sexual harassment committee</a:t>
            </a:r>
          </a:p>
          <a:p>
            <a:r>
              <a:rPr lang="en-US" baseline="0" dirty="0"/>
              <a:t>Judiciary – parliament – </a:t>
            </a:r>
            <a:r>
              <a:rPr lang="en-US" baseline="0"/>
              <a:t>all distributed</a:t>
            </a:r>
          </a:p>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4</a:t>
            </a:fld>
            <a:endParaRPr lang="en-US"/>
          </a:p>
        </p:txBody>
      </p:sp>
    </p:spTree>
    <p:extLst>
      <p:ext uri="{BB962C8B-B14F-4D97-AF65-F5344CB8AC3E}">
        <p14:creationId xmlns:p14="http://schemas.microsoft.com/office/powerpoint/2010/main" val="94915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6</a:t>
            </a:fld>
            <a:endParaRPr lang="en-US"/>
          </a:p>
        </p:txBody>
      </p:sp>
    </p:spTree>
    <p:extLst>
      <p:ext uri="{BB962C8B-B14F-4D97-AF65-F5344CB8AC3E}">
        <p14:creationId xmlns:p14="http://schemas.microsoft.com/office/powerpoint/2010/main" val="312307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7</a:t>
            </a:fld>
            <a:endParaRPr lang="en-US"/>
          </a:p>
        </p:txBody>
      </p:sp>
    </p:spTree>
    <p:extLst>
      <p:ext uri="{BB962C8B-B14F-4D97-AF65-F5344CB8AC3E}">
        <p14:creationId xmlns:p14="http://schemas.microsoft.com/office/powerpoint/2010/main" val="49742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9</a:t>
            </a:fld>
            <a:endParaRPr lang="en-US"/>
          </a:p>
        </p:txBody>
      </p:sp>
    </p:spTree>
    <p:extLst>
      <p:ext uri="{BB962C8B-B14F-4D97-AF65-F5344CB8AC3E}">
        <p14:creationId xmlns:p14="http://schemas.microsoft.com/office/powerpoint/2010/main" val="1206384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10</a:t>
            </a:fld>
            <a:endParaRPr lang="en-US"/>
          </a:p>
        </p:txBody>
      </p:sp>
    </p:spTree>
    <p:extLst>
      <p:ext uri="{BB962C8B-B14F-4D97-AF65-F5344CB8AC3E}">
        <p14:creationId xmlns:p14="http://schemas.microsoft.com/office/powerpoint/2010/main" val="973643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11</a:t>
            </a:fld>
            <a:endParaRPr lang="en-US"/>
          </a:p>
        </p:txBody>
      </p:sp>
    </p:spTree>
    <p:extLst>
      <p:ext uri="{BB962C8B-B14F-4D97-AF65-F5344CB8AC3E}">
        <p14:creationId xmlns:p14="http://schemas.microsoft.com/office/powerpoint/2010/main" val="524762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a:xfrm>
            <a:off x="2396319" y="329308"/>
            <a:ext cx="3086292" cy="309201"/>
          </a:xfrm>
        </p:spPr>
        <p:txBody>
          <a:bodyPr/>
          <a:lstStyle/>
          <a:p>
            <a:pPr>
              <a:defRPr/>
            </a:pPr>
            <a:r>
              <a:rPr lang="en-US"/>
              <a:t>PI-Spring 2019 (NUCES, CFD Campus)</a:t>
            </a:r>
          </a:p>
        </p:txBody>
      </p:sp>
      <p:sp>
        <p:nvSpPr>
          <p:cNvPr id="6" name="Slide Number Placeholder 5"/>
          <p:cNvSpPr>
            <a:spLocks noGrp="1"/>
          </p:cNvSpPr>
          <p:nvPr>
            <p:ph type="sldNum" sz="quarter" idx="12"/>
          </p:nvPr>
        </p:nvSpPr>
        <p:spPr>
          <a:xfrm>
            <a:off x="1434703" y="798973"/>
            <a:ext cx="802005" cy="503578"/>
          </a:xfrm>
        </p:spPr>
        <p:txBody>
          <a:bodyPr/>
          <a:lstStyle/>
          <a:p>
            <a:pPr>
              <a:defRPr/>
            </a:pPr>
            <a:fld id="{7EB788AA-DEED-444C-A3D5-ED8C4CF56A54}" type="slidenum">
              <a:rPr lang="en-US" smtClean="0"/>
              <a:pPr>
                <a:defRPr/>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16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6" name="Slide Number Placeholder 5"/>
          <p:cNvSpPr>
            <a:spLocks noGrp="1"/>
          </p:cNvSpPr>
          <p:nvPr>
            <p:ph type="sldNum" sz="quarter" idx="12"/>
          </p:nvPr>
        </p:nvSpPr>
        <p:spPr/>
        <p:txBody>
          <a:bodyPr/>
          <a:lstStyle/>
          <a:p>
            <a:pPr>
              <a:defRPr/>
            </a:pPr>
            <a:fld id="{98B6465C-AD3D-4E1E-A54F-9B30D7DED136}" type="slidenum">
              <a:rPr lang="en-US" smtClean="0"/>
              <a:pPr>
                <a:defRPr/>
              </a:pPr>
              <a:t>‹#›</a:t>
            </a:fld>
            <a:endParaRPr lang="en-US"/>
          </a:p>
        </p:txBody>
      </p:sp>
    </p:spTree>
    <p:extLst>
      <p:ext uri="{BB962C8B-B14F-4D97-AF65-F5344CB8AC3E}">
        <p14:creationId xmlns:p14="http://schemas.microsoft.com/office/powerpoint/2010/main" val="283963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6" name="Slide Number Placeholder 5"/>
          <p:cNvSpPr>
            <a:spLocks noGrp="1"/>
          </p:cNvSpPr>
          <p:nvPr>
            <p:ph type="sldNum" sz="quarter" idx="12"/>
          </p:nvPr>
        </p:nvSpPr>
        <p:spPr/>
        <p:txBody>
          <a:bodyPr/>
          <a:lstStyle/>
          <a:p>
            <a:pPr>
              <a:defRPr/>
            </a:pPr>
            <a:fld id="{ED2796CB-116F-4941-ADBD-3A8E46B1C30F}" type="slidenum">
              <a:rPr lang="en-US" smtClean="0"/>
              <a:pPr>
                <a:defRPr/>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970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87825" y="5628324"/>
            <a:ext cx="2057400" cy="336846"/>
          </a:xfrm>
        </p:spPr>
        <p:txBody>
          <a:bodyPr/>
          <a:lstStyle>
            <a:lvl1pPr algn="l">
              <a:defRPr/>
            </a:lvl1pPr>
          </a:lstStyle>
          <a:p>
            <a:pPr>
              <a:defRPr/>
            </a:pPr>
            <a:r>
              <a:rPr lang="en-US"/>
              <a:t>NU-FAST, Islamabad</a:t>
            </a:r>
          </a:p>
        </p:txBody>
      </p:sp>
      <p:sp>
        <p:nvSpPr>
          <p:cNvPr id="5" name="Footer Placeholder 4"/>
          <p:cNvSpPr>
            <a:spLocks noGrp="1"/>
          </p:cNvSpPr>
          <p:nvPr>
            <p:ph type="ftr" sz="quarter" idx="11"/>
          </p:nvPr>
        </p:nvSpPr>
        <p:spPr>
          <a:xfrm>
            <a:off x="3505200" y="5604007"/>
            <a:ext cx="3276600" cy="336845"/>
          </a:xfrm>
        </p:spPr>
        <p:txBody>
          <a:bodyPr/>
          <a:lstStyle/>
          <a:p>
            <a:pPr>
              <a:defRPr/>
            </a:pPr>
            <a:r>
              <a:rPr lang="en-US" dirty="0"/>
              <a:t>PI-Spring 2019 (NUCES, CFD Campus)</a:t>
            </a:r>
          </a:p>
        </p:txBody>
      </p:sp>
      <p:sp>
        <p:nvSpPr>
          <p:cNvPr id="6" name="Slide Number Placeholder 5"/>
          <p:cNvSpPr>
            <a:spLocks noGrp="1"/>
          </p:cNvSpPr>
          <p:nvPr>
            <p:ph type="sldNum" sz="quarter" idx="12"/>
          </p:nvPr>
        </p:nvSpPr>
        <p:spPr>
          <a:xfrm>
            <a:off x="7219088" y="5583713"/>
            <a:ext cx="795746" cy="503578"/>
          </a:xfrm>
        </p:spPr>
        <p:txBody>
          <a:bodyPr/>
          <a:lstStyle/>
          <a:p>
            <a:pPr>
              <a:defRPr/>
            </a:pPr>
            <a:fld id="{B3B60432-372D-44D5-9F86-EB1599A3056F}" type="slidenum">
              <a:rPr lang="en-US" smtClean="0"/>
              <a:pPr>
                <a:defRPr/>
              </a:pPr>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933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6" name="Slide Number Placeholder 5"/>
          <p:cNvSpPr>
            <a:spLocks noGrp="1"/>
          </p:cNvSpPr>
          <p:nvPr>
            <p:ph type="sldNum" sz="quarter" idx="12"/>
          </p:nvPr>
        </p:nvSpPr>
        <p:spPr/>
        <p:txBody>
          <a:bodyPr/>
          <a:lstStyle/>
          <a:p>
            <a:pPr>
              <a:defRPr/>
            </a:pPr>
            <a:fld id="{75BAC139-CDE3-46DD-A2F1-784114D2B7A0}" type="slidenum">
              <a:rPr lang="en-US" smtClean="0"/>
              <a:pPr>
                <a:defRPr/>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39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PI-Spring 2019 (NUCES, CFD Campus)</a:t>
            </a:r>
          </a:p>
        </p:txBody>
      </p:sp>
      <p:sp>
        <p:nvSpPr>
          <p:cNvPr id="7" name="Slide Number Placeholder 6"/>
          <p:cNvSpPr>
            <a:spLocks noGrp="1"/>
          </p:cNvSpPr>
          <p:nvPr>
            <p:ph type="sldNum" sz="quarter" idx="12"/>
          </p:nvPr>
        </p:nvSpPr>
        <p:spPr/>
        <p:txBody>
          <a:bodyPr/>
          <a:lstStyle/>
          <a:p>
            <a:pPr>
              <a:defRPr/>
            </a:pPr>
            <a:fld id="{8476DD21-E1A0-44E5-BFC7-748671F8A081}"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076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NU-FAST, Islamabad</a:t>
            </a:r>
          </a:p>
        </p:txBody>
      </p:sp>
      <p:sp>
        <p:nvSpPr>
          <p:cNvPr id="8" name="Footer Placeholder 7"/>
          <p:cNvSpPr>
            <a:spLocks noGrp="1"/>
          </p:cNvSpPr>
          <p:nvPr>
            <p:ph type="ftr" sz="quarter" idx="11"/>
          </p:nvPr>
        </p:nvSpPr>
        <p:spPr/>
        <p:txBody>
          <a:bodyPr/>
          <a:lstStyle/>
          <a:p>
            <a:pPr>
              <a:defRPr/>
            </a:pPr>
            <a:r>
              <a:rPr lang="en-US"/>
              <a:t>PI-Spring 2019 (NUCES, CFD Campus)</a:t>
            </a:r>
          </a:p>
        </p:txBody>
      </p:sp>
      <p:sp>
        <p:nvSpPr>
          <p:cNvPr id="9" name="Slide Number Placeholder 8"/>
          <p:cNvSpPr>
            <a:spLocks noGrp="1"/>
          </p:cNvSpPr>
          <p:nvPr>
            <p:ph type="sldNum" sz="quarter" idx="12"/>
          </p:nvPr>
        </p:nvSpPr>
        <p:spPr/>
        <p:txBody>
          <a:bodyPr/>
          <a:lstStyle/>
          <a:p>
            <a:pPr>
              <a:defRPr/>
            </a:pPr>
            <a:fld id="{8DC3EFDE-157D-44E6-995E-0459A61E211A}" type="slidenum">
              <a:rPr lang="en-US" smtClean="0"/>
              <a:pPr>
                <a:defRPr/>
              </a:pPr>
              <a:t>‹#›</a:t>
            </a:fld>
            <a:endParaRPr lang="en-US"/>
          </a:p>
        </p:txBody>
      </p:sp>
    </p:spTree>
    <p:extLst>
      <p:ext uri="{BB962C8B-B14F-4D97-AF65-F5344CB8AC3E}">
        <p14:creationId xmlns:p14="http://schemas.microsoft.com/office/powerpoint/2010/main" val="178024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NU-FAST, Islamabad</a:t>
            </a:r>
          </a:p>
        </p:txBody>
      </p:sp>
      <p:sp>
        <p:nvSpPr>
          <p:cNvPr id="4" name="Footer Placeholder 3"/>
          <p:cNvSpPr>
            <a:spLocks noGrp="1"/>
          </p:cNvSpPr>
          <p:nvPr>
            <p:ph type="ftr" sz="quarter" idx="11"/>
          </p:nvPr>
        </p:nvSpPr>
        <p:spPr/>
        <p:txBody>
          <a:bodyPr/>
          <a:lstStyle/>
          <a:p>
            <a:pPr>
              <a:defRPr/>
            </a:pPr>
            <a:r>
              <a:rPr lang="en-US"/>
              <a:t>PI-Spring 2019 (NUCES, CFD Campus)</a:t>
            </a:r>
          </a:p>
        </p:txBody>
      </p:sp>
      <p:sp>
        <p:nvSpPr>
          <p:cNvPr id="5" name="Slide Number Placeholder 4"/>
          <p:cNvSpPr>
            <a:spLocks noGrp="1"/>
          </p:cNvSpPr>
          <p:nvPr>
            <p:ph type="sldNum" sz="quarter" idx="12"/>
          </p:nvPr>
        </p:nvSpPr>
        <p:spPr/>
        <p:txBody>
          <a:bodyPr/>
          <a:lstStyle/>
          <a:p>
            <a:pPr>
              <a:defRPr/>
            </a:pPr>
            <a:fld id="{EF73B2BC-122D-4D2D-B9AF-37D3B93E5309}" type="slidenum">
              <a:rPr lang="en-US" smtClean="0"/>
              <a:pPr>
                <a:defRPr/>
              </a:pPr>
              <a:t>‹#›</a:t>
            </a:fld>
            <a:endParaRPr lang="en-US"/>
          </a:p>
        </p:txBody>
      </p:sp>
    </p:spTree>
    <p:extLst>
      <p:ext uri="{BB962C8B-B14F-4D97-AF65-F5344CB8AC3E}">
        <p14:creationId xmlns:p14="http://schemas.microsoft.com/office/powerpoint/2010/main" val="146160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NU-FAST, Islamabad</a:t>
            </a:r>
          </a:p>
        </p:txBody>
      </p:sp>
      <p:sp>
        <p:nvSpPr>
          <p:cNvPr id="3" name="Footer Placeholder 2"/>
          <p:cNvSpPr>
            <a:spLocks noGrp="1"/>
          </p:cNvSpPr>
          <p:nvPr>
            <p:ph type="ftr" sz="quarter" idx="11"/>
          </p:nvPr>
        </p:nvSpPr>
        <p:spPr/>
        <p:txBody>
          <a:bodyPr/>
          <a:lstStyle/>
          <a:p>
            <a:pPr>
              <a:defRPr/>
            </a:pPr>
            <a:r>
              <a:rPr lang="en-US"/>
              <a:t>PI-Spring 2019 (NUCES, CFD Campus)</a:t>
            </a:r>
          </a:p>
        </p:txBody>
      </p:sp>
      <p:sp>
        <p:nvSpPr>
          <p:cNvPr id="4" name="Slide Number Placeholder 3"/>
          <p:cNvSpPr>
            <a:spLocks noGrp="1"/>
          </p:cNvSpPr>
          <p:nvPr>
            <p:ph type="sldNum" sz="quarter" idx="12"/>
          </p:nvPr>
        </p:nvSpPr>
        <p:spPr/>
        <p:txBody>
          <a:bodyPr/>
          <a:lstStyle/>
          <a:p>
            <a:pPr>
              <a:defRPr/>
            </a:pPr>
            <a:fld id="{CEE4A858-6FCA-4E33-9486-84ABFDBBF0AD}" type="slidenum">
              <a:rPr lang="en-US" smtClean="0"/>
              <a:pPr>
                <a:defRPr/>
              </a:pPr>
              <a:t>‹#›</a:t>
            </a:fld>
            <a:endParaRPr lang="en-US"/>
          </a:p>
        </p:txBody>
      </p:sp>
    </p:spTree>
    <p:extLst>
      <p:ext uri="{BB962C8B-B14F-4D97-AF65-F5344CB8AC3E}">
        <p14:creationId xmlns:p14="http://schemas.microsoft.com/office/powerpoint/2010/main" val="97359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PI-Spring 2019 (NUCES, CFD Campus)</a:t>
            </a:r>
          </a:p>
        </p:txBody>
      </p:sp>
      <p:sp>
        <p:nvSpPr>
          <p:cNvPr id="7" name="Slide Number Placeholder 6"/>
          <p:cNvSpPr>
            <a:spLocks noGrp="1"/>
          </p:cNvSpPr>
          <p:nvPr>
            <p:ph type="sldNum" sz="quarter" idx="12"/>
          </p:nvPr>
        </p:nvSpPr>
        <p:spPr/>
        <p:txBody>
          <a:bodyPr/>
          <a:lstStyle/>
          <a:p>
            <a:pPr>
              <a:defRPr/>
            </a:pPr>
            <a:fld id="{4FF9F7BB-B2BB-49B1-8C10-7E6B7F380C64}" type="slidenum">
              <a:rPr lang="en-US" smtClean="0"/>
              <a:pPr>
                <a:defRPr/>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22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r>
              <a:rPr lang="en-US"/>
              <a:t>NU-FAST, Islamabad</a:t>
            </a:r>
          </a:p>
        </p:txBody>
      </p:sp>
      <p:sp>
        <p:nvSpPr>
          <p:cNvPr id="6" name="Footer Placeholder 5"/>
          <p:cNvSpPr>
            <a:spLocks noGrp="1"/>
          </p:cNvSpPr>
          <p:nvPr>
            <p:ph type="ftr" sz="quarter" idx="11"/>
          </p:nvPr>
        </p:nvSpPr>
        <p:spPr>
          <a:xfrm>
            <a:off x="1437530" y="318641"/>
            <a:ext cx="3251553" cy="320931"/>
          </a:xfrm>
        </p:spPr>
        <p:txBody>
          <a:bodyPr/>
          <a:lstStyle/>
          <a:p>
            <a:pPr>
              <a:defRPr/>
            </a:pPr>
            <a:r>
              <a:rPr lang="en-US"/>
              <a:t>PI-Spring 2019 (NUCES, CFD Campus)</a:t>
            </a:r>
          </a:p>
        </p:txBody>
      </p:sp>
      <p:sp>
        <p:nvSpPr>
          <p:cNvPr id="7" name="Slide Number Placeholder 6"/>
          <p:cNvSpPr>
            <a:spLocks noGrp="1"/>
          </p:cNvSpPr>
          <p:nvPr>
            <p:ph type="sldNum" sz="quarter" idx="12"/>
          </p:nvPr>
        </p:nvSpPr>
        <p:spPr/>
        <p:txBody>
          <a:bodyPr/>
          <a:lstStyle/>
          <a:p>
            <a:pPr>
              <a:defRPr/>
            </a:pPr>
            <a:fld id="{8CF0F8C0-9B12-4404-84E2-910293FA7561}" type="slidenum">
              <a:rPr lang="en-US" smtClean="0"/>
              <a:pPr>
                <a:defRPr/>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51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en-US"/>
              <a:t>NU-FAST, Islamabad</a:t>
            </a: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PI-Spring 2019 (NUCES, CFD Campus)</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E5D5FD1B-D3FD-4737-912A-FF7FEDC3D451}" type="slidenum">
              <a:rPr lang="en-US" smtClean="0"/>
              <a:pPr>
                <a:defRPr/>
              </a:pPr>
              <a:t>‹#›</a:t>
            </a:fld>
            <a:endParaRPr lang="en-US"/>
          </a:p>
        </p:txBody>
      </p:sp>
    </p:spTree>
    <p:extLst>
      <p:ext uri="{BB962C8B-B14F-4D97-AF65-F5344CB8AC3E}">
        <p14:creationId xmlns:p14="http://schemas.microsoft.com/office/powerpoint/2010/main" val="1459779786"/>
      </p:ext>
    </p:extLst>
  </p:cSld>
  <p:clrMap bg1="lt1" tx1="dk1" bg2="lt2" tx2="dk2" accent1="accent1" accent2="accent2" accent3="accent3" accent4="accent4" accent5="accent5" accent6="accent6" hlink="hlink" folHlink="folHlink"/>
  <p:sldLayoutIdLst>
    <p:sldLayoutId id="2147485144" r:id="rId1"/>
    <p:sldLayoutId id="2147485145" r:id="rId2"/>
    <p:sldLayoutId id="2147485146" r:id="rId3"/>
    <p:sldLayoutId id="2147485147" r:id="rId4"/>
    <p:sldLayoutId id="2147485148" r:id="rId5"/>
    <p:sldLayoutId id="2147485149" r:id="rId6"/>
    <p:sldLayoutId id="2147485150" r:id="rId7"/>
    <p:sldLayoutId id="2147485151" r:id="rId8"/>
    <p:sldLayoutId id="2147485152" r:id="rId9"/>
    <p:sldLayoutId id="2147485153" r:id="rId10"/>
    <p:sldLayoutId id="2147485154" r:id="rId11"/>
  </p:sldLayoutIdLst>
  <p:hf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rn.ucalgary.ca/courses/cpsc/451/W98/CodeOfEthic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6800" y="762001"/>
            <a:ext cx="6997907" cy="2581730"/>
          </a:xfrm>
        </p:spPr>
        <p:txBody>
          <a:bodyPr>
            <a:normAutofit fontScale="90000"/>
          </a:bodyPr>
          <a:lstStyle/>
          <a:p>
            <a:pPr algn="ctr"/>
            <a:r>
              <a:rPr lang="en-US" sz="3100" dirty="0"/>
              <a:t>Professional Issues in IT</a:t>
            </a:r>
            <a:br>
              <a:rPr lang="en-US" sz="3100" dirty="0"/>
            </a:br>
            <a:br>
              <a:rPr lang="en-US" dirty="0"/>
            </a:br>
            <a:r>
              <a:rPr lang="en-US" dirty="0"/>
              <a:t>Ethical Decision Making</a:t>
            </a:r>
          </a:p>
        </p:txBody>
      </p:sp>
      <p:sp>
        <p:nvSpPr>
          <p:cNvPr id="2" name="Subtitle 1"/>
          <p:cNvSpPr>
            <a:spLocks noGrp="1"/>
          </p:cNvSpPr>
          <p:nvPr>
            <p:ph type="subTitle" idx="1"/>
          </p:nvPr>
        </p:nvSpPr>
        <p:spPr>
          <a:xfrm>
            <a:off x="1291951" y="3886200"/>
            <a:ext cx="5618515" cy="977621"/>
          </a:xfrm>
        </p:spPr>
        <p:txBody>
          <a:bodyPr>
            <a:normAutofit fontScale="70000" lnSpcReduction="20000"/>
          </a:bodyPr>
          <a:lstStyle/>
          <a:p>
            <a:pPr algn="ctr"/>
            <a:r>
              <a:rPr lang="en-US" dirty="0"/>
              <a:t>Dr. Aftab Maroof</a:t>
            </a:r>
          </a:p>
          <a:p>
            <a:pPr algn="ctr"/>
            <a:r>
              <a:rPr lang="en-US" dirty="0"/>
              <a:t> NUCES, Islamabad Campus</a:t>
            </a:r>
          </a:p>
          <a:p>
            <a:pPr algn="ctr"/>
            <a:r>
              <a:rPr lang="en-US" dirty="0"/>
              <a:t>(Lecture Slides Week # 5)</a:t>
            </a:r>
          </a:p>
          <a:p>
            <a:endParaRPr lang="en-US" dirty="0"/>
          </a:p>
        </p:txBody>
      </p:sp>
      <p:sp>
        <p:nvSpPr>
          <p:cNvPr id="9" name="TextBox 8">
            <a:extLst>
              <a:ext uri="{FF2B5EF4-FFF2-40B4-BE49-F238E27FC236}">
                <a16:creationId xmlns:a16="http://schemas.microsoft.com/office/drawing/2014/main" id="{308CD91D-363F-46A9-89D8-FCF1DC1E8E47}"/>
              </a:ext>
            </a:extLst>
          </p:cNvPr>
          <p:cNvSpPr txBox="1"/>
          <p:nvPr/>
        </p:nvSpPr>
        <p:spPr>
          <a:xfrm>
            <a:off x="1811691" y="3547998"/>
            <a:ext cx="4579034" cy="369332"/>
          </a:xfrm>
          <a:prstGeom prst="rect">
            <a:avLst/>
          </a:prstGeom>
          <a:noFill/>
        </p:spPr>
        <p:txBody>
          <a:bodyPr wrap="square">
            <a:spAutoFit/>
          </a:bodyPr>
          <a:lstStyle/>
          <a:p>
            <a:pPr algn="ctr"/>
            <a:r>
              <a:rPr lang="en-IN" dirty="0"/>
              <a:t>PI-Spring 2021-Lecture Slides</a:t>
            </a:r>
          </a:p>
        </p:txBody>
      </p:sp>
    </p:spTree>
    <p:extLst>
      <p:ext uri="{BB962C8B-B14F-4D97-AF65-F5344CB8AC3E}">
        <p14:creationId xmlns:p14="http://schemas.microsoft.com/office/powerpoint/2010/main" val="410061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85800" y="609600"/>
            <a:ext cx="7772400" cy="1143000"/>
          </a:xfrm>
        </p:spPr>
        <p:txBody>
          <a:bodyPr>
            <a:noAutofit/>
          </a:bodyPr>
          <a:lstStyle/>
          <a:p>
            <a:r>
              <a:rPr lang="en-US" dirty="0">
                <a:solidFill>
                  <a:schemeClr val="accent1">
                    <a:satMod val="150000"/>
                  </a:schemeClr>
                </a:solidFill>
              </a:rPr>
              <a:t>Approaches to Ethical Decision Making</a:t>
            </a:r>
          </a:p>
        </p:txBody>
      </p:sp>
      <p:sp>
        <p:nvSpPr>
          <p:cNvPr id="275459" name="Rectangle 3"/>
          <p:cNvSpPr>
            <a:spLocks noGrp="1" noChangeArrowheads="1"/>
          </p:cNvSpPr>
          <p:nvPr>
            <p:ph idx="1"/>
          </p:nvPr>
        </p:nvSpPr>
        <p:spPr>
          <a:xfrm>
            <a:off x="685800" y="2057400"/>
            <a:ext cx="7772400" cy="4572000"/>
          </a:xfrm>
        </p:spPr>
        <p:txBody>
          <a:bodyPr/>
          <a:lstStyle/>
          <a:p>
            <a:pPr algn="just">
              <a:lnSpc>
                <a:spcPct val="90000"/>
              </a:lnSpc>
            </a:pPr>
            <a:r>
              <a:rPr lang="en-US" b="1" dirty="0"/>
              <a:t>Law and Ethics:</a:t>
            </a:r>
          </a:p>
          <a:p>
            <a:pPr lvl="1" algn="just">
              <a:lnSpc>
                <a:spcPct val="90000"/>
              </a:lnSpc>
            </a:pPr>
            <a:r>
              <a:rPr lang="en-US" dirty="0"/>
              <a:t>Does the law provide an answer? </a:t>
            </a:r>
          </a:p>
          <a:p>
            <a:pPr lvl="2" algn="just">
              <a:lnSpc>
                <a:spcPct val="90000"/>
              </a:lnSpc>
            </a:pPr>
            <a:r>
              <a:rPr lang="en-US" sz="2000" dirty="0"/>
              <a:t>Professional help should be sought.</a:t>
            </a:r>
          </a:p>
          <a:p>
            <a:pPr lvl="1" algn="just">
              <a:lnSpc>
                <a:spcPct val="90000"/>
              </a:lnSpc>
            </a:pPr>
            <a:r>
              <a:rPr lang="en-US" dirty="0"/>
              <a:t>Law may not provide straightforward answer in certain situations.</a:t>
            </a:r>
          </a:p>
          <a:p>
            <a:pPr algn="just">
              <a:lnSpc>
                <a:spcPct val="90000"/>
              </a:lnSpc>
            </a:pPr>
            <a:r>
              <a:rPr lang="en-US" b="1" dirty="0"/>
              <a:t>Guidelines:</a:t>
            </a:r>
          </a:p>
          <a:p>
            <a:pPr lvl="1" algn="just">
              <a:lnSpc>
                <a:spcPct val="90000"/>
              </a:lnSpc>
            </a:pPr>
            <a:r>
              <a:rPr lang="en-US" dirty="0"/>
              <a:t>A Guideline </a:t>
            </a:r>
            <a:r>
              <a:rPr lang="en-US" sz="1900" dirty="0"/>
              <a:t>is something that guides us in certain direction.</a:t>
            </a:r>
          </a:p>
          <a:p>
            <a:pPr lvl="1" algn="just">
              <a:lnSpc>
                <a:spcPct val="90000"/>
              </a:lnSpc>
            </a:pPr>
            <a:r>
              <a:rPr lang="en-US" b="1" i="1" dirty="0"/>
              <a:t>Informal Guidelines</a:t>
            </a:r>
            <a:r>
              <a:rPr lang="en-US" dirty="0"/>
              <a:t> </a:t>
            </a:r>
            <a:r>
              <a:rPr lang="en-US" sz="1900" dirty="0"/>
              <a:t>are brief questions or tests that help us quickly evaluate an action.</a:t>
            </a:r>
          </a:p>
          <a:p>
            <a:pPr lvl="1" algn="just">
              <a:lnSpc>
                <a:spcPct val="90000"/>
              </a:lnSpc>
            </a:pPr>
            <a:r>
              <a:rPr lang="en-US" b="1" i="1" dirty="0"/>
              <a:t>Formal Guidelines</a:t>
            </a:r>
            <a:r>
              <a:rPr lang="en-US" dirty="0"/>
              <a:t> </a:t>
            </a:r>
            <a:r>
              <a:rPr lang="en-US" sz="1900" dirty="0"/>
              <a:t>are more explicit statements of expected behavior</a:t>
            </a:r>
            <a:r>
              <a:rPr lang="en-US" dirty="0"/>
              <a:t>.</a:t>
            </a:r>
          </a:p>
        </p:txBody>
      </p:sp>
      <p:sp>
        <p:nvSpPr>
          <p:cNvPr id="5" name="Footer Placeholder 4"/>
          <p:cNvSpPr>
            <a:spLocks noGrp="1"/>
          </p:cNvSpPr>
          <p:nvPr>
            <p:ph type="ftr" sz="quarter" idx="11"/>
          </p:nvPr>
        </p:nvSpPr>
        <p:spPr/>
        <p:txBody>
          <a:bodyPr/>
          <a:lstStyle/>
          <a:p>
            <a:pPr>
              <a:defRPr/>
            </a:pPr>
            <a:r>
              <a:rPr lang="en-US"/>
              <a:t>PI-Spring 2019 (NUCES, CFD Campus)</a:t>
            </a:r>
            <a:endParaRPr lang="en-US" dirty="0"/>
          </a:p>
        </p:txBody>
      </p:sp>
      <p:sp>
        <p:nvSpPr>
          <p:cNvPr id="2" name="Slide Number Placeholder 1">
            <a:extLst>
              <a:ext uri="{FF2B5EF4-FFF2-40B4-BE49-F238E27FC236}">
                <a16:creationId xmlns:a16="http://schemas.microsoft.com/office/drawing/2014/main" id="{87096AE1-0132-44F1-BF90-FEAE529AA003}"/>
              </a:ext>
            </a:extLst>
          </p:cNvPr>
          <p:cNvSpPr>
            <a:spLocks noGrp="1"/>
          </p:cNvSpPr>
          <p:nvPr>
            <p:ph type="sldNum" sz="quarter" idx="12"/>
          </p:nvPr>
        </p:nvSpPr>
        <p:spPr/>
        <p:txBody>
          <a:bodyPr/>
          <a:lstStyle/>
          <a:p>
            <a:pPr>
              <a:defRPr/>
            </a:pPr>
            <a:fld id="{B3B60432-372D-44D5-9F86-EB1599A3056F}"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blinds(horizontal)">
                                      <p:cBhvr>
                                        <p:cTn id="7" dur="500"/>
                                        <p:tgtEl>
                                          <p:spTgt spid="275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12" dur="500"/>
                                        <p:tgtEl>
                                          <p:spTgt spid="275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7" dur="500"/>
                                        <p:tgtEl>
                                          <p:spTgt spid="275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22" dur="500"/>
                                        <p:tgtEl>
                                          <p:spTgt spid="275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7" dur="500"/>
                                        <p:tgtEl>
                                          <p:spTgt spid="275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2" dur="500"/>
                                        <p:tgtEl>
                                          <p:spTgt spid="275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37" dur="500"/>
                                        <p:tgtEl>
                                          <p:spTgt spid="275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42" dur="500"/>
                                        <p:tgtEl>
                                          <p:spTgt spid="275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idx="1"/>
          </p:nvPr>
        </p:nvSpPr>
        <p:spPr>
          <a:xfrm>
            <a:off x="1286328" y="1600200"/>
            <a:ext cx="6571343" cy="4003807"/>
          </a:xfrm>
        </p:spPr>
        <p:txBody>
          <a:bodyPr>
            <a:normAutofit fontScale="85000" lnSpcReduction="20000"/>
          </a:bodyPr>
          <a:lstStyle/>
          <a:p>
            <a:pPr>
              <a:lnSpc>
                <a:spcPct val="80000"/>
              </a:lnSpc>
            </a:pPr>
            <a:r>
              <a:rPr lang="en-US" sz="2400" b="1" dirty="0"/>
              <a:t>Informal Guidelines</a:t>
            </a:r>
            <a:r>
              <a:rPr lang="en-US" b="1" dirty="0"/>
              <a:t>:</a:t>
            </a:r>
          </a:p>
          <a:p>
            <a:pPr algn="just">
              <a:lnSpc>
                <a:spcPct val="80000"/>
              </a:lnSpc>
              <a:buFont typeface="Wingdings" pitchFamily="2" charset="2"/>
              <a:buNone/>
            </a:pPr>
            <a:r>
              <a:rPr lang="en-US" sz="1900" dirty="0"/>
              <a:t>	1. </a:t>
            </a:r>
            <a:r>
              <a:rPr lang="en-US" sz="2000" b="1" dirty="0"/>
              <a:t>Is there something you or others would prefer to keep quiet?</a:t>
            </a:r>
          </a:p>
          <a:p>
            <a:pPr lvl="1" algn="just">
              <a:lnSpc>
                <a:spcPct val="80000"/>
              </a:lnSpc>
            </a:pPr>
            <a:r>
              <a:rPr lang="en-US" sz="1800" dirty="0"/>
              <a:t>Are there “shushes” in the situation? Who wants to keep things quiet?</a:t>
            </a:r>
          </a:p>
          <a:p>
            <a:pPr lvl="2" algn="just">
              <a:lnSpc>
                <a:spcPct val="80000"/>
              </a:lnSpc>
            </a:pPr>
            <a:r>
              <a:rPr lang="en-US" sz="1400" dirty="0"/>
              <a:t>These are common in unethical situations. </a:t>
            </a:r>
          </a:p>
          <a:p>
            <a:pPr lvl="2" algn="just">
              <a:lnSpc>
                <a:spcPct val="80000"/>
              </a:lnSpc>
            </a:pPr>
            <a:r>
              <a:rPr lang="en-US" sz="1400" dirty="0"/>
              <a:t>The people recognize unethical action but mistakenly feel it is justified if kept secret.</a:t>
            </a:r>
          </a:p>
          <a:p>
            <a:pPr lvl="1" algn="just">
              <a:lnSpc>
                <a:spcPct val="80000"/>
              </a:lnSpc>
            </a:pPr>
            <a:r>
              <a:rPr lang="en-US" sz="1800" dirty="0"/>
              <a:t>Does it pass the Mom Test: Would you tell her? Would she do it?</a:t>
            </a:r>
          </a:p>
          <a:p>
            <a:pPr lvl="2" algn="just">
              <a:lnSpc>
                <a:spcPct val="80000"/>
              </a:lnSpc>
            </a:pPr>
            <a:r>
              <a:rPr lang="en-US" sz="1400" dirty="0"/>
              <a:t>The test simply discovers that you would be proud or ashamed of an action.</a:t>
            </a:r>
          </a:p>
          <a:p>
            <a:pPr lvl="2" algn="just">
              <a:lnSpc>
                <a:spcPct val="80000"/>
              </a:lnSpc>
            </a:pPr>
            <a:r>
              <a:rPr lang="en-US" sz="1400" dirty="0"/>
              <a:t>Mom’s Test uses highly personal reaction as the 1</a:t>
            </a:r>
            <a:r>
              <a:rPr lang="en-US" sz="1400" baseline="30000" dirty="0"/>
              <a:t>st</a:t>
            </a:r>
            <a:r>
              <a:rPr lang="en-US" sz="1400" dirty="0"/>
              <a:t> indicator of a problem.</a:t>
            </a:r>
          </a:p>
          <a:p>
            <a:pPr lvl="1" algn="just">
              <a:lnSpc>
                <a:spcPct val="80000"/>
              </a:lnSpc>
            </a:pPr>
            <a:r>
              <a:rPr lang="en-US" sz="1800" dirty="0"/>
              <a:t>Does it pass the TV Test: Would you tell nationwide audience?</a:t>
            </a:r>
          </a:p>
          <a:p>
            <a:pPr lvl="2" algn="just">
              <a:lnSpc>
                <a:spcPct val="80000"/>
              </a:lnSpc>
            </a:pPr>
            <a:r>
              <a:rPr lang="en-US" sz="1600" dirty="0"/>
              <a:t>Would the story makes you look good or bad?</a:t>
            </a:r>
          </a:p>
          <a:p>
            <a:pPr lvl="2" algn="just">
              <a:lnSpc>
                <a:spcPct val="80000"/>
              </a:lnSpc>
            </a:pPr>
            <a:r>
              <a:rPr lang="en-US" sz="1600" dirty="0"/>
              <a:t>How the millions of viewers will react?</a:t>
            </a:r>
          </a:p>
          <a:p>
            <a:pPr lvl="1" algn="just">
              <a:lnSpc>
                <a:spcPct val="80000"/>
              </a:lnSpc>
            </a:pPr>
            <a:r>
              <a:rPr lang="en-US" sz="1800" dirty="0"/>
              <a:t>Does it pass the Market Test: Could you advertise the activity to gain a market edge?</a:t>
            </a:r>
          </a:p>
          <a:p>
            <a:pPr lvl="2" algn="just">
              <a:lnSpc>
                <a:spcPct val="80000"/>
              </a:lnSpc>
            </a:pPr>
            <a:r>
              <a:rPr lang="en-US" sz="1600" dirty="0"/>
              <a:t>The Market test identifies the positive ethical flavor.</a:t>
            </a:r>
          </a:p>
          <a:p>
            <a:pPr lvl="2" algn="just">
              <a:lnSpc>
                <a:spcPct val="80000"/>
              </a:lnSpc>
            </a:pPr>
            <a:r>
              <a:rPr lang="en-US" sz="1400" dirty="0"/>
              <a:t>Would you use your behavior as a marketing tool?</a:t>
            </a:r>
          </a:p>
          <a:p>
            <a:pPr lvl="2" algn="just">
              <a:lnSpc>
                <a:spcPct val="80000"/>
              </a:lnSpc>
            </a:pPr>
            <a:r>
              <a:rPr lang="en-US" sz="1400" dirty="0"/>
              <a:t>Would publicizing your action reap praise or criticism for your organization?</a:t>
            </a:r>
          </a:p>
          <a:p>
            <a:pPr algn="just">
              <a:lnSpc>
                <a:spcPct val="80000"/>
              </a:lnSpc>
              <a:buFont typeface="Wingdings" pitchFamily="2" charset="2"/>
              <a:buNone/>
            </a:pPr>
            <a:r>
              <a:rPr lang="en-US" sz="1900" dirty="0"/>
              <a:t>	2. </a:t>
            </a:r>
            <a:r>
              <a:rPr lang="en-US" sz="2000" b="1" dirty="0"/>
              <a:t>Does your instinct tell you that something is wrong?</a:t>
            </a:r>
          </a:p>
          <a:p>
            <a:pPr lvl="1" algn="just">
              <a:lnSpc>
                <a:spcPct val="80000"/>
              </a:lnSpc>
            </a:pPr>
            <a:r>
              <a:rPr lang="en-US" sz="1800" dirty="0"/>
              <a:t>Does it pass the smell Test: Does the situation “smell”?</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1080E1EF-CD71-42E7-AB96-5AD9881973CB}"/>
              </a:ext>
            </a:extLst>
          </p:cNvPr>
          <p:cNvSpPr>
            <a:spLocks noGrp="1"/>
          </p:cNvSpPr>
          <p:nvPr>
            <p:ph type="sldNum" sz="quarter" idx="12"/>
          </p:nvPr>
        </p:nvSpPr>
        <p:spPr/>
        <p:txBody>
          <a:bodyPr/>
          <a:lstStyle/>
          <a:p>
            <a:pPr>
              <a:defRPr/>
            </a:pPr>
            <a:fld id="{B3B60432-372D-44D5-9F86-EB1599A3056F}" type="slidenum">
              <a:rPr lang="en-US" smtClean="0"/>
              <a:pPr>
                <a:defRPr/>
              </a:pPr>
              <a:t>11</a:t>
            </a:fld>
            <a:endParaRPr lang="en-US"/>
          </a:p>
        </p:txBody>
      </p:sp>
      <p:sp>
        <p:nvSpPr>
          <p:cNvPr id="8" name="Rectangle 2"/>
          <p:cNvSpPr txBox="1">
            <a:spLocks noChangeArrowheads="1"/>
          </p:cNvSpPr>
          <p:nvPr/>
        </p:nvSpPr>
        <p:spPr>
          <a:xfrm>
            <a:off x="228600" y="274638"/>
            <a:ext cx="8915400" cy="11430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Approaches to Ethical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1" end="1"/>
                                            </p:txEl>
                                          </p:spTgt>
                                        </p:tgtEl>
                                        <p:attrNameLst>
                                          <p:attrName>style.visibility</p:attrName>
                                        </p:attrNameLst>
                                      </p:cBhvr>
                                      <p:to>
                                        <p:strVal val="visible"/>
                                      </p:to>
                                    </p:set>
                                    <p:animEffect transition="in" filter="blinds(horizontal)">
                                      <p:cBhvr>
                                        <p:cTn id="7" dur="500"/>
                                        <p:tgtEl>
                                          <p:spTgt spid="276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12" dur="500"/>
                                        <p:tgtEl>
                                          <p:spTgt spid="2764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15" dur="500"/>
                                        <p:tgtEl>
                                          <p:spTgt spid="27648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18" dur="500"/>
                                        <p:tgtEl>
                                          <p:spTgt spid="27648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6483">
                                            <p:txEl>
                                              <p:pRg st="5" end="5"/>
                                            </p:txEl>
                                          </p:spTgt>
                                        </p:tgtEl>
                                        <p:attrNameLst>
                                          <p:attrName>style.visibility</p:attrName>
                                        </p:attrNameLst>
                                      </p:cBhvr>
                                      <p:to>
                                        <p:strVal val="visible"/>
                                      </p:to>
                                    </p:set>
                                    <p:animEffect transition="in" filter="blinds(horizontal)">
                                      <p:cBhvr>
                                        <p:cTn id="23" dur="500"/>
                                        <p:tgtEl>
                                          <p:spTgt spid="27648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6483">
                                            <p:txEl>
                                              <p:pRg st="6" end="6"/>
                                            </p:txEl>
                                          </p:spTgt>
                                        </p:tgtEl>
                                        <p:attrNameLst>
                                          <p:attrName>style.visibility</p:attrName>
                                        </p:attrNameLst>
                                      </p:cBhvr>
                                      <p:to>
                                        <p:strVal val="visible"/>
                                      </p:to>
                                    </p:set>
                                    <p:animEffect transition="in" filter="blinds(horizontal)">
                                      <p:cBhvr>
                                        <p:cTn id="26" dur="500"/>
                                        <p:tgtEl>
                                          <p:spTgt spid="27648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76483">
                                            <p:txEl>
                                              <p:pRg st="7" end="7"/>
                                            </p:txEl>
                                          </p:spTgt>
                                        </p:tgtEl>
                                        <p:attrNameLst>
                                          <p:attrName>style.visibility</p:attrName>
                                        </p:attrNameLst>
                                      </p:cBhvr>
                                      <p:to>
                                        <p:strVal val="visible"/>
                                      </p:to>
                                    </p:set>
                                    <p:animEffect transition="in" filter="blinds(horizontal)">
                                      <p:cBhvr>
                                        <p:cTn id="29" dur="500"/>
                                        <p:tgtEl>
                                          <p:spTgt spid="27648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76483">
                                            <p:txEl>
                                              <p:pRg st="8" end="8"/>
                                            </p:txEl>
                                          </p:spTgt>
                                        </p:tgtEl>
                                        <p:attrNameLst>
                                          <p:attrName>style.visibility</p:attrName>
                                        </p:attrNameLst>
                                      </p:cBhvr>
                                      <p:to>
                                        <p:strVal val="visible"/>
                                      </p:to>
                                    </p:set>
                                    <p:animEffect transition="in" filter="blinds(horizontal)">
                                      <p:cBhvr>
                                        <p:cTn id="34" dur="500"/>
                                        <p:tgtEl>
                                          <p:spTgt spid="276483">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76483">
                                            <p:txEl>
                                              <p:pRg st="9" end="9"/>
                                            </p:txEl>
                                          </p:spTgt>
                                        </p:tgtEl>
                                        <p:attrNameLst>
                                          <p:attrName>style.visibility</p:attrName>
                                        </p:attrNameLst>
                                      </p:cBhvr>
                                      <p:to>
                                        <p:strVal val="visible"/>
                                      </p:to>
                                    </p:set>
                                    <p:animEffect transition="in" filter="blinds(horizontal)">
                                      <p:cBhvr>
                                        <p:cTn id="37" dur="500"/>
                                        <p:tgtEl>
                                          <p:spTgt spid="276483">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76483">
                                            <p:txEl>
                                              <p:pRg st="10" end="10"/>
                                            </p:txEl>
                                          </p:spTgt>
                                        </p:tgtEl>
                                        <p:attrNameLst>
                                          <p:attrName>style.visibility</p:attrName>
                                        </p:attrNameLst>
                                      </p:cBhvr>
                                      <p:to>
                                        <p:strVal val="visible"/>
                                      </p:to>
                                    </p:set>
                                    <p:animEffect transition="in" filter="blinds(horizontal)">
                                      <p:cBhvr>
                                        <p:cTn id="40" dur="500"/>
                                        <p:tgtEl>
                                          <p:spTgt spid="27648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76483">
                                            <p:txEl>
                                              <p:pRg st="11" end="11"/>
                                            </p:txEl>
                                          </p:spTgt>
                                        </p:tgtEl>
                                        <p:attrNameLst>
                                          <p:attrName>style.visibility</p:attrName>
                                        </p:attrNameLst>
                                      </p:cBhvr>
                                      <p:to>
                                        <p:strVal val="visible"/>
                                      </p:to>
                                    </p:set>
                                    <p:animEffect transition="in" filter="blinds(horizontal)">
                                      <p:cBhvr>
                                        <p:cTn id="45" dur="500"/>
                                        <p:tgtEl>
                                          <p:spTgt spid="276483">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76483">
                                            <p:txEl>
                                              <p:pRg st="12" end="12"/>
                                            </p:txEl>
                                          </p:spTgt>
                                        </p:tgtEl>
                                        <p:attrNameLst>
                                          <p:attrName>style.visibility</p:attrName>
                                        </p:attrNameLst>
                                      </p:cBhvr>
                                      <p:to>
                                        <p:strVal val="visible"/>
                                      </p:to>
                                    </p:set>
                                    <p:animEffect transition="in" filter="blinds(horizontal)">
                                      <p:cBhvr>
                                        <p:cTn id="48" dur="500"/>
                                        <p:tgtEl>
                                          <p:spTgt spid="276483">
                                            <p:txEl>
                                              <p:pRg st="12" end="1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276483">
                                            <p:txEl>
                                              <p:pRg st="13" end="13"/>
                                            </p:txEl>
                                          </p:spTgt>
                                        </p:tgtEl>
                                        <p:attrNameLst>
                                          <p:attrName>style.visibility</p:attrName>
                                        </p:attrNameLst>
                                      </p:cBhvr>
                                      <p:to>
                                        <p:strVal val="visible"/>
                                      </p:to>
                                    </p:set>
                                    <p:animEffect transition="in" filter="blinds(horizontal)">
                                      <p:cBhvr>
                                        <p:cTn id="51" dur="500"/>
                                        <p:tgtEl>
                                          <p:spTgt spid="276483">
                                            <p:txEl>
                                              <p:pRg st="13" end="13"/>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276483">
                                            <p:txEl>
                                              <p:pRg st="14" end="14"/>
                                            </p:txEl>
                                          </p:spTgt>
                                        </p:tgtEl>
                                        <p:attrNameLst>
                                          <p:attrName>style.visibility</p:attrName>
                                        </p:attrNameLst>
                                      </p:cBhvr>
                                      <p:to>
                                        <p:strVal val="visible"/>
                                      </p:to>
                                    </p:set>
                                    <p:animEffect transition="in" filter="blinds(horizontal)">
                                      <p:cBhvr>
                                        <p:cTn id="54" dur="500"/>
                                        <p:tgtEl>
                                          <p:spTgt spid="276483">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76483">
                                            <p:txEl>
                                              <p:pRg st="15" end="15"/>
                                            </p:txEl>
                                          </p:spTgt>
                                        </p:tgtEl>
                                        <p:attrNameLst>
                                          <p:attrName>style.visibility</p:attrName>
                                        </p:attrNameLst>
                                      </p:cBhvr>
                                      <p:to>
                                        <p:strVal val="visible"/>
                                      </p:to>
                                    </p:set>
                                    <p:animEffect transition="in" filter="blinds(horizontal)">
                                      <p:cBhvr>
                                        <p:cTn id="59" dur="500"/>
                                        <p:tgtEl>
                                          <p:spTgt spid="276483">
                                            <p:txEl>
                                              <p:pRg st="15" end="15"/>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276483">
                                            <p:txEl>
                                              <p:pRg st="16" end="16"/>
                                            </p:txEl>
                                          </p:spTgt>
                                        </p:tgtEl>
                                        <p:attrNameLst>
                                          <p:attrName>style.visibility</p:attrName>
                                        </p:attrNameLst>
                                      </p:cBhvr>
                                      <p:to>
                                        <p:strVal val="visible"/>
                                      </p:to>
                                    </p:set>
                                    <p:animEffect transition="in" filter="blinds(horizontal)">
                                      <p:cBhvr>
                                        <p:cTn id="62" dur="500"/>
                                        <p:tgtEl>
                                          <p:spTgt spid="27648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Grp="1" noChangeArrowheads="1"/>
          </p:cNvSpPr>
          <p:nvPr>
            <p:ph idx="1"/>
          </p:nvPr>
        </p:nvSpPr>
        <p:spPr>
          <a:xfrm>
            <a:off x="1286328" y="1600200"/>
            <a:ext cx="6571343" cy="3450613"/>
          </a:xfrm>
        </p:spPr>
        <p:txBody>
          <a:bodyPr>
            <a:normAutofit fontScale="85000" lnSpcReduction="10000"/>
          </a:bodyPr>
          <a:lstStyle/>
          <a:p>
            <a:pPr marL="609600" indent="-609600">
              <a:lnSpc>
                <a:spcPct val="80000"/>
              </a:lnSpc>
            </a:pPr>
            <a:r>
              <a:rPr lang="en-US" sz="2400" b="1" dirty="0"/>
              <a:t>Formal Guidelines:</a:t>
            </a:r>
            <a:endParaRPr lang="en-US" sz="2400" dirty="0"/>
          </a:p>
          <a:p>
            <a:pPr marL="609600" indent="-609600" algn="just">
              <a:lnSpc>
                <a:spcPct val="80000"/>
              </a:lnSpc>
              <a:buFontTx/>
              <a:buAutoNum type="arabicPeriod"/>
            </a:pPr>
            <a:r>
              <a:rPr lang="en-US" sz="2400" dirty="0"/>
              <a:t>Does the action violate Corporate Policy?</a:t>
            </a:r>
          </a:p>
          <a:p>
            <a:pPr marL="990600" lvl="1" indent="-533400" algn="just">
              <a:lnSpc>
                <a:spcPct val="80000"/>
              </a:lnSpc>
            </a:pPr>
            <a:r>
              <a:rPr lang="en-US" sz="1700" dirty="0"/>
              <a:t>Either explicitly or implicitly, corporations often tells their employees how to act. They may be rules or Matos</a:t>
            </a:r>
            <a:r>
              <a:rPr lang="en-US" dirty="0"/>
              <a:t>. </a:t>
            </a:r>
          </a:p>
          <a:p>
            <a:pPr marL="609600" indent="-609600" algn="just">
              <a:lnSpc>
                <a:spcPct val="80000"/>
              </a:lnSpc>
              <a:buFontTx/>
              <a:buAutoNum type="arabicPeriod"/>
            </a:pPr>
            <a:r>
              <a:rPr lang="en-US" sz="2400" dirty="0"/>
              <a:t>Does the action violate Corporate or Professional codes of conduct or ethics?</a:t>
            </a:r>
          </a:p>
          <a:p>
            <a:pPr marL="990600" lvl="1" indent="-533400" algn="just">
              <a:lnSpc>
                <a:spcPct val="80000"/>
              </a:lnSpc>
            </a:pPr>
            <a:r>
              <a:rPr lang="en-US" sz="1700" dirty="0"/>
              <a:t>Often companies adopt such codes. Even you does not belong to professional society or your organization do not have a computer ethics code, It may be worthwhile to adopt a code as your personal guide. </a:t>
            </a:r>
          </a:p>
          <a:p>
            <a:pPr marL="609600" indent="-609600" algn="just">
              <a:lnSpc>
                <a:spcPct val="80000"/>
              </a:lnSpc>
              <a:buFontTx/>
              <a:buAutoNum type="arabicPeriod"/>
            </a:pPr>
            <a:r>
              <a:rPr lang="en-US" sz="2400" dirty="0"/>
              <a:t>Does the act violate the Golden Rule?</a:t>
            </a:r>
          </a:p>
          <a:p>
            <a:pPr marL="990600" lvl="1" indent="-533400" algn="just">
              <a:lnSpc>
                <a:spcPct val="80000"/>
              </a:lnSpc>
            </a:pPr>
            <a:r>
              <a:rPr lang="en-US" sz="1700" dirty="0"/>
              <a:t>Are treating others the way you would like to be treated?</a:t>
            </a:r>
          </a:p>
          <a:p>
            <a:pPr marL="990600" lvl="1" indent="-533400" algn="just">
              <a:lnSpc>
                <a:spcPct val="80000"/>
              </a:lnSpc>
            </a:pPr>
            <a:r>
              <a:rPr lang="en-US" sz="1700" dirty="0"/>
              <a:t>What if the roles are reversed, if you were in the other person’s shoes?</a:t>
            </a:r>
          </a:p>
          <a:p>
            <a:pPr marL="990600" lvl="1" indent="-533400" algn="just">
              <a:lnSpc>
                <a:spcPct val="80000"/>
              </a:lnSpc>
            </a:pPr>
            <a:r>
              <a:rPr lang="en-US" sz="1700" dirty="0"/>
              <a:t>Would you be happy if the act were done to you?</a:t>
            </a:r>
          </a:p>
          <a:p>
            <a:pPr marL="1264920" lvl="2" indent="-533400" algn="just">
              <a:lnSpc>
                <a:spcPct val="80000"/>
              </a:lnSpc>
            </a:pPr>
            <a:r>
              <a:rPr lang="en-US" sz="1300" dirty="0"/>
              <a:t>Would you like to supply a client with a known buggy program?</a:t>
            </a:r>
          </a:p>
          <a:p>
            <a:pPr marL="1264920" lvl="2" indent="-533400" algn="just">
              <a:lnSpc>
                <a:spcPct val="80000"/>
              </a:lnSpc>
            </a:pPr>
            <a:r>
              <a:rPr lang="en-US" sz="1300" dirty="0"/>
              <a:t>Would you like to be the client?</a:t>
            </a:r>
            <a:endParaRPr lang="en-US" sz="1400" dirty="0"/>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F32ADD78-F8C4-4F60-8769-05166048C4FD}"/>
              </a:ext>
            </a:extLst>
          </p:cNvPr>
          <p:cNvSpPr>
            <a:spLocks noGrp="1"/>
          </p:cNvSpPr>
          <p:nvPr>
            <p:ph type="sldNum" sz="quarter" idx="12"/>
          </p:nvPr>
        </p:nvSpPr>
        <p:spPr/>
        <p:txBody>
          <a:bodyPr/>
          <a:lstStyle/>
          <a:p>
            <a:pPr>
              <a:defRPr/>
            </a:pPr>
            <a:fld id="{B3B60432-372D-44D5-9F86-EB1599A3056F}" type="slidenum">
              <a:rPr lang="en-US" smtClean="0"/>
              <a:pPr>
                <a:defRPr/>
              </a:pPr>
              <a:t>12</a:t>
            </a:fld>
            <a:endParaRPr lang="en-US"/>
          </a:p>
        </p:txBody>
      </p:sp>
      <p:sp>
        <p:nvSpPr>
          <p:cNvPr id="8" name="Rectangle 2"/>
          <p:cNvSpPr txBox="1">
            <a:spLocks noChangeArrowheads="1"/>
          </p:cNvSpPr>
          <p:nvPr/>
        </p:nvSpPr>
        <p:spPr>
          <a:xfrm>
            <a:off x="533400" y="274638"/>
            <a:ext cx="8610600" cy="868362"/>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Approaches to Ethical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67">
                                            <p:txEl>
                                              <p:pRg st="1" end="1"/>
                                            </p:txEl>
                                          </p:spTgt>
                                        </p:tgtEl>
                                        <p:attrNameLst>
                                          <p:attrName>style.visibility</p:attrName>
                                        </p:attrNameLst>
                                      </p:cBhvr>
                                      <p:to>
                                        <p:strVal val="visible"/>
                                      </p:to>
                                    </p:set>
                                    <p:animEffect transition="in" filter="blinds(horizontal)">
                                      <p:cBhvr>
                                        <p:cTn id="7" dur="500"/>
                                        <p:tgtEl>
                                          <p:spTgt spid="292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2867">
                                            <p:txEl>
                                              <p:pRg st="2" end="2"/>
                                            </p:txEl>
                                          </p:spTgt>
                                        </p:tgtEl>
                                        <p:attrNameLst>
                                          <p:attrName>style.visibility</p:attrName>
                                        </p:attrNameLst>
                                      </p:cBhvr>
                                      <p:to>
                                        <p:strVal val="visible"/>
                                      </p:to>
                                    </p:set>
                                    <p:animEffect transition="in" filter="blinds(horizontal)">
                                      <p:cBhvr>
                                        <p:cTn id="12" dur="500"/>
                                        <p:tgtEl>
                                          <p:spTgt spid="292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17" dur="500"/>
                                        <p:tgtEl>
                                          <p:spTgt spid="2928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22" dur="500"/>
                                        <p:tgtEl>
                                          <p:spTgt spid="2928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2867">
                                            <p:txEl>
                                              <p:pRg st="5" end="5"/>
                                            </p:txEl>
                                          </p:spTgt>
                                        </p:tgtEl>
                                        <p:attrNameLst>
                                          <p:attrName>style.visibility</p:attrName>
                                        </p:attrNameLst>
                                      </p:cBhvr>
                                      <p:to>
                                        <p:strVal val="visible"/>
                                      </p:to>
                                    </p:set>
                                    <p:animEffect transition="in" filter="blinds(horizontal)">
                                      <p:cBhvr>
                                        <p:cTn id="27" dur="500"/>
                                        <p:tgtEl>
                                          <p:spTgt spid="2928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2867">
                                            <p:txEl>
                                              <p:pRg st="6" end="6"/>
                                            </p:txEl>
                                          </p:spTgt>
                                        </p:tgtEl>
                                        <p:attrNameLst>
                                          <p:attrName>style.visibility</p:attrName>
                                        </p:attrNameLst>
                                      </p:cBhvr>
                                      <p:to>
                                        <p:strVal val="visible"/>
                                      </p:to>
                                    </p:set>
                                    <p:animEffect transition="in" filter="blinds(horizontal)">
                                      <p:cBhvr>
                                        <p:cTn id="32" dur="500"/>
                                        <p:tgtEl>
                                          <p:spTgt spid="29286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2867">
                                            <p:txEl>
                                              <p:pRg st="7" end="7"/>
                                            </p:txEl>
                                          </p:spTgt>
                                        </p:tgtEl>
                                        <p:attrNameLst>
                                          <p:attrName>style.visibility</p:attrName>
                                        </p:attrNameLst>
                                      </p:cBhvr>
                                      <p:to>
                                        <p:strVal val="visible"/>
                                      </p:to>
                                    </p:set>
                                    <p:animEffect transition="in" filter="blinds(horizontal)">
                                      <p:cBhvr>
                                        <p:cTn id="37" dur="500"/>
                                        <p:tgtEl>
                                          <p:spTgt spid="29286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2867">
                                            <p:txEl>
                                              <p:pRg st="8" end="8"/>
                                            </p:txEl>
                                          </p:spTgt>
                                        </p:tgtEl>
                                        <p:attrNameLst>
                                          <p:attrName>style.visibility</p:attrName>
                                        </p:attrNameLst>
                                      </p:cBhvr>
                                      <p:to>
                                        <p:strVal val="visible"/>
                                      </p:to>
                                    </p:set>
                                    <p:animEffect transition="in" filter="blinds(horizontal)">
                                      <p:cBhvr>
                                        <p:cTn id="42" dur="500"/>
                                        <p:tgtEl>
                                          <p:spTgt spid="29286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2867">
                                            <p:txEl>
                                              <p:pRg st="9" end="9"/>
                                            </p:txEl>
                                          </p:spTgt>
                                        </p:tgtEl>
                                        <p:attrNameLst>
                                          <p:attrName>style.visibility</p:attrName>
                                        </p:attrNameLst>
                                      </p:cBhvr>
                                      <p:to>
                                        <p:strVal val="visible"/>
                                      </p:to>
                                    </p:set>
                                    <p:animEffect transition="in" filter="blinds(horizontal)">
                                      <p:cBhvr>
                                        <p:cTn id="47" dur="500"/>
                                        <p:tgtEl>
                                          <p:spTgt spid="29286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2867">
                                            <p:txEl>
                                              <p:pRg st="10" end="10"/>
                                            </p:txEl>
                                          </p:spTgt>
                                        </p:tgtEl>
                                        <p:attrNameLst>
                                          <p:attrName>style.visibility</p:attrName>
                                        </p:attrNameLst>
                                      </p:cBhvr>
                                      <p:to>
                                        <p:strVal val="visible"/>
                                      </p:to>
                                    </p:set>
                                    <p:animEffect transition="in" filter="blinds(horizontal)">
                                      <p:cBhvr>
                                        <p:cTn id="52" dur="500"/>
                                        <p:tgtEl>
                                          <p:spTgt spid="292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42899" y="0"/>
            <a:ext cx="8458199" cy="1066801"/>
          </a:xfrm>
        </p:spPr>
        <p:txBody>
          <a:bodyPr>
            <a:noAutofit/>
          </a:bodyPr>
          <a:lstStyle/>
          <a:p>
            <a:r>
              <a:rPr lang="en-US" dirty="0">
                <a:solidFill>
                  <a:schemeClr val="accent1">
                    <a:satMod val="150000"/>
                  </a:schemeClr>
                </a:solidFill>
              </a:rPr>
              <a:t>Code of Ethics and Decision Making</a:t>
            </a:r>
          </a:p>
        </p:txBody>
      </p:sp>
      <p:sp>
        <p:nvSpPr>
          <p:cNvPr id="268291" name="Rectangle 3"/>
          <p:cNvSpPr>
            <a:spLocks noGrp="1" noChangeArrowheads="1"/>
          </p:cNvSpPr>
          <p:nvPr>
            <p:ph idx="1"/>
          </p:nvPr>
        </p:nvSpPr>
        <p:spPr>
          <a:xfrm>
            <a:off x="152401" y="609600"/>
            <a:ext cx="8991599" cy="5181600"/>
          </a:xfrm>
        </p:spPr>
        <p:txBody>
          <a:bodyPr>
            <a:noAutofit/>
          </a:bodyPr>
          <a:lstStyle/>
          <a:p>
            <a:pPr algn="just">
              <a:lnSpc>
                <a:spcPct val="80000"/>
              </a:lnSpc>
            </a:pPr>
            <a:r>
              <a:rPr lang="en-US" sz="2000" b="1" dirty="0"/>
              <a:t>Sample Case for Analysis / Ethical Decision Making:</a:t>
            </a:r>
          </a:p>
          <a:p>
            <a:pPr algn="just">
              <a:lnSpc>
                <a:spcPct val="80000"/>
              </a:lnSpc>
              <a:buNone/>
            </a:pPr>
            <a:r>
              <a:rPr lang="en-US" sz="1700" dirty="0"/>
              <a:t>A small software company is working on an integrated inventory control system for a very large national shoe manufacturer. The system will gather sales information daily from shoe stores nationwide.  This information will be used by the accounting, shipping, and ordering departments to control all of the functions of this large corporation.  </a:t>
            </a:r>
          </a:p>
          <a:p>
            <a:pPr algn="just">
              <a:lnSpc>
                <a:spcPct val="80000"/>
              </a:lnSpc>
              <a:buNone/>
            </a:pPr>
            <a:r>
              <a:rPr lang="en-US" sz="1700" dirty="0"/>
              <a:t>The inventory functions are critical to the smooth operation of this system.  </a:t>
            </a:r>
          </a:p>
          <a:p>
            <a:pPr algn="just">
              <a:lnSpc>
                <a:spcPct val="80000"/>
              </a:lnSpc>
              <a:buNone/>
            </a:pPr>
            <a:r>
              <a:rPr lang="en-US" sz="1700" dirty="0"/>
              <a:t>Jane, a quality assurance engineer with the software company, suspects that the inventory functions of the system are not sufficiently tested, although they have passed all their contracted tests.  </a:t>
            </a:r>
          </a:p>
          <a:p>
            <a:pPr algn="just">
              <a:lnSpc>
                <a:spcPct val="80000"/>
              </a:lnSpc>
              <a:buNone/>
            </a:pPr>
            <a:r>
              <a:rPr lang="en-US" sz="1700" dirty="0"/>
              <a:t>She is being pressured by her employers to sign off on the software.  </a:t>
            </a:r>
          </a:p>
          <a:p>
            <a:pPr algn="just">
              <a:lnSpc>
                <a:spcPct val="80000"/>
              </a:lnSpc>
              <a:buNone/>
            </a:pPr>
            <a:r>
              <a:rPr lang="en-US" sz="1700" dirty="0"/>
              <a:t>Legally she is only required to perform those tests which had been agreed to in the original contract.  </a:t>
            </a:r>
          </a:p>
          <a:p>
            <a:pPr algn="just">
              <a:lnSpc>
                <a:spcPct val="80000"/>
              </a:lnSpc>
              <a:buNone/>
            </a:pPr>
            <a:r>
              <a:rPr lang="en-US" sz="1700" dirty="0"/>
              <a:t>However, her considerable experience in software testing has led her to be concerned over risks of the system.  </a:t>
            </a:r>
          </a:p>
          <a:p>
            <a:pPr algn="just">
              <a:lnSpc>
                <a:spcPct val="80000"/>
              </a:lnSpc>
              <a:buNone/>
            </a:pPr>
            <a:r>
              <a:rPr lang="en-US" sz="1700" dirty="0"/>
              <a:t>Her employers say they will go out of business if they do not deliver the software on time.  </a:t>
            </a:r>
          </a:p>
          <a:p>
            <a:pPr algn="just">
              <a:lnSpc>
                <a:spcPct val="80000"/>
              </a:lnSpc>
              <a:buNone/>
            </a:pPr>
            <a:r>
              <a:rPr lang="en-US" sz="1700" dirty="0"/>
              <a:t>Jane contends if the inventory subsystem fails, it will significantly harm their client and its employees.  </a:t>
            </a:r>
          </a:p>
          <a:p>
            <a:pPr algn="just">
              <a:lnSpc>
                <a:spcPct val="80000"/>
              </a:lnSpc>
              <a:buNone/>
            </a:pPr>
            <a:r>
              <a:rPr lang="en-US" sz="1700" dirty="0"/>
              <a:t>If the potential failure were to threaten lives, it would be clear to Jane that she should refuse to sign off. But since the degree of threatened harm is less, Jane is faced by a difficult moral decision. </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28EE8904-4B0F-4FDF-85EC-4168F1262304}"/>
              </a:ext>
            </a:extLst>
          </p:cNvPr>
          <p:cNvSpPr>
            <a:spLocks noGrp="1"/>
          </p:cNvSpPr>
          <p:nvPr>
            <p:ph type="sldNum" sz="quarter" idx="12"/>
          </p:nvPr>
        </p:nvSpPr>
        <p:spPr/>
        <p:txBody>
          <a:bodyPr/>
          <a:lstStyle/>
          <a:p>
            <a:pPr>
              <a:defRPr/>
            </a:pPr>
            <a:fld id="{B3B60432-372D-44D5-9F86-EB1599A3056F}"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normAutofit fontScale="85000" lnSpcReduction="10000"/>
          </a:bodyPr>
          <a:lstStyle/>
          <a:p>
            <a:pPr>
              <a:lnSpc>
                <a:spcPct val="80000"/>
              </a:lnSpc>
            </a:pPr>
            <a:r>
              <a:rPr lang="en-US" sz="2000" b="1" dirty="0"/>
              <a:t>Case Analysis for Ethical Decision Making using ACM Code of Ethics and Professional Conduct:</a:t>
            </a:r>
          </a:p>
          <a:p>
            <a:pPr lvl="1">
              <a:lnSpc>
                <a:spcPct val="80000"/>
              </a:lnSpc>
            </a:pPr>
            <a:r>
              <a:rPr lang="en-US" sz="1800" b="1" dirty="0"/>
              <a:t>Category: Software Risks</a:t>
            </a:r>
            <a:r>
              <a:rPr lang="en-US" sz="1800" dirty="0"/>
              <a:t>  </a:t>
            </a:r>
          </a:p>
          <a:p>
            <a:pPr lvl="1" algn="just">
              <a:lnSpc>
                <a:spcPct val="80000"/>
              </a:lnSpc>
            </a:pPr>
            <a:r>
              <a:rPr lang="en-US" sz="1800" dirty="0"/>
              <a:t>In the ACM Code of Ethics, imperative </a:t>
            </a:r>
            <a:r>
              <a:rPr lang="en-US" sz="1800" dirty="0">
                <a:hlinkClick r:id="rId3"/>
              </a:rPr>
              <a:t>1.2</a:t>
            </a:r>
            <a:r>
              <a:rPr lang="en-US" sz="1800" dirty="0"/>
              <a:t> stresses the responsibility of the computing professional to avoid harm to others.  </a:t>
            </a:r>
          </a:p>
          <a:p>
            <a:pPr lvl="1" algn="just">
              <a:lnSpc>
                <a:spcPct val="80000"/>
              </a:lnSpc>
            </a:pPr>
            <a:r>
              <a:rPr lang="en-US" sz="1800" dirty="0"/>
              <a:t>In addition, principle </a:t>
            </a:r>
            <a:r>
              <a:rPr lang="en-US" sz="1800" dirty="0">
                <a:hlinkClick r:id="rId3"/>
              </a:rPr>
              <a:t>1.1</a:t>
            </a:r>
            <a:r>
              <a:rPr lang="en-US" sz="1800" dirty="0"/>
              <a:t> requires concern for human well-being; </a:t>
            </a:r>
            <a:r>
              <a:rPr lang="en-US" sz="1800" dirty="0">
                <a:hlinkClick r:id="rId3"/>
              </a:rPr>
              <a:t>1.3</a:t>
            </a:r>
            <a:r>
              <a:rPr lang="en-US" sz="1800" dirty="0"/>
              <a:t> mandates professional integrity, and </a:t>
            </a:r>
            <a:r>
              <a:rPr lang="en-US" sz="1800" dirty="0">
                <a:hlinkClick r:id="rId3"/>
              </a:rPr>
              <a:t>2.1</a:t>
            </a:r>
            <a:r>
              <a:rPr lang="en-US" sz="1800" dirty="0"/>
              <a:t> defines quality as an ethical responsibility.  </a:t>
            </a:r>
          </a:p>
          <a:p>
            <a:pPr lvl="1" algn="just">
              <a:lnSpc>
                <a:spcPct val="80000"/>
              </a:lnSpc>
            </a:pPr>
            <a:r>
              <a:rPr lang="en-US" sz="1800" dirty="0"/>
              <a:t>These principles may conflict with the agreements and commitments of an employee to the employer and client.  </a:t>
            </a:r>
          </a:p>
          <a:p>
            <a:pPr lvl="1" algn="just">
              <a:lnSpc>
                <a:spcPct val="80000"/>
              </a:lnSpc>
            </a:pPr>
            <a:r>
              <a:rPr lang="en-US" sz="1800" dirty="0"/>
              <a:t>The ethical imperatives of the Code imply that Jane should not deliver a system she believes to be inferior, nor should she mislead the client about the quality of the product (</a:t>
            </a:r>
            <a:r>
              <a:rPr lang="en-US" sz="1800" dirty="0">
                <a:hlinkClick r:id="rId3"/>
              </a:rPr>
              <a:t>1.3</a:t>
            </a:r>
            <a:r>
              <a:rPr lang="en-US" sz="1800" dirty="0"/>
              <a:t>).  </a:t>
            </a:r>
          </a:p>
          <a:p>
            <a:pPr lvl="1" algn="just">
              <a:lnSpc>
                <a:spcPct val="80000"/>
              </a:lnSpc>
            </a:pPr>
            <a:r>
              <a:rPr lang="en-US" sz="1800" dirty="0"/>
              <a:t>She should continue to test, but she has been told that her company will go out of business if she does not sign off on the system now.  </a:t>
            </a:r>
          </a:p>
          <a:p>
            <a:pPr lvl="1" algn="just">
              <a:lnSpc>
                <a:spcPct val="80000"/>
              </a:lnSpc>
            </a:pPr>
            <a:r>
              <a:rPr lang="en-US" sz="1800" dirty="0"/>
              <a:t>At the very least the client should be informed about her reservations.</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D92702A7-D112-4A4D-8CCD-3342F535EE96}"/>
              </a:ext>
            </a:extLst>
          </p:cNvPr>
          <p:cNvSpPr>
            <a:spLocks noGrp="1"/>
          </p:cNvSpPr>
          <p:nvPr>
            <p:ph type="sldNum" sz="quarter" idx="12"/>
          </p:nvPr>
        </p:nvSpPr>
        <p:spPr/>
        <p:txBody>
          <a:bodyPr/>
          <a:lstStyle/>
          <a:p>
            <a:pPr>
              <a:defRPr/>
            </a:pPr>
            <a:fld id="{B3B60432-372D-44D5-9F86-EB1599A3056F}" type="slidenum">
              <a:rPr lang="en-US" smtClean="0"/>
              <a:pPr>
                <a:defRPr/>
              </a:pPr>
              <a:t>14</a:t>
            </a:fld>
            <a:endParaRPr lang="en-US"/>
          </a:p>
        </p:txBody>
      </p:sp>
      <p:sp>
        <p:nvSpPr>
          <p:cNvPr id="8" name="Rectangle 2"/>
          <p:cNvSpPr txBox="1">
            <a:spLocks noChangeArrowheads="1"/>
          </p:cNvSpPr>
          <p:nvPr/>
        </p:nvSpPr>
        <p:spPr>
          <a:xfrm>
            <a:off x="381000" y="274638"/>
            <a:ext cx="8305800" cy="11430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Code of Ethics and Decision Making-+</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7" dur="500"/>
                                        <p:tgtEl>
                                          <p:spTgt spid="269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2" dur="500"/>
                                        <p:tgtEl>
                                          <p:spTgt spid="269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9315">
                                            <p:txEl>
                                              <p:pRg st="3" end="3"/>
                                            </p:txEl>
                                          </p:spTgt>
                                        </p:tgtEl>
                                        <p:attrNameLst>
                                          <p:attrName>style.visibility</p:attrName>
                                        </p:attrNameLst>
                                      </p:cBhvr>
                                      <p:to>
                                        <p:strVal val="visible"/>
                                      </p:to>
                                    </p:set>
                                    <p:animEffect transition="in" filter="blinds(horizontal)">
                                      <p:cBhvr>
                                        <p:cTn id="17" dur="500"/>
                                        <p:tgtEl>
                                          <p:spTgt spid="2693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9315">
                                            <p:txEl>
                                              <p:pRg st="4" end="4"/>
                                            </p:txEl>
                                          </p:spTgt>
                                        </p:tgtEl>
                                        <p:attrNameLst>
                                          <p:attrName>style.visibility</p:attrName>
                                        </p:attrNameLst>
                                      </p:cBhvr>
                                      <p:to>
                                        <p:strVal val="visible"/>
                                      </p:to>
                                    </p:set>
                                    <p:animEffect transition="in" filter="blinds(horizontal)">
                                      <p:cBhvr>
                                        <p:cTn id="22" dur="500"/>
                                        <p:tgtEl>
                                          <p:spTgt spid="2693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9315">
                                            <p:txEl>
                                              <p:pRg st="5" end="5"/>
                                            </p:txEl>
                                          </p:spTgt>
                                        </p:tgtEl>
                                        <p:attrNameLst>
                                          <p:attrName>style.visibility</p:attrName>
                                        </p:attrNameLst>
                                      </p:cBhvr>
                                      <p:to>
                                        <p:strVal val="visible"/>
                                      </p:to>
                                    </p:set>
                                    <p:animEffect transition="in" filter="blinds(horizontal)">
                                      <p:cBhvr>
                                        <p:cTn id="27" dur="500"/>
                                        <p:tgtEl>
                                          <p:spTgt spid="2693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9315">
                                            <p:txEl>
                                              <p:pRg st="6" end="6"/>
                                            </p:txEl>
                                          </p:spTgt>
                                        </p:tgtEl>
                                        <p:attrNameLst>
                                          <p:attrName>style.visibility</p:attrName>
                                        </p:attrNameLst>
                                      </p:cBhvr>
                                      <p:to>
                                        <p:strVal val="visible"/>
                                      </p:to>
                                    </p:set>
                                    <p:animEffect transition="in" filter="blinds(horizontal)">
                                      <p:cBhvr>
                                        <p:cTn id="32" dur="500"/>
                                        <p:tgtEl>
                                          <p:spTgt spid="2693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9315">
                                            <p:txEl>
                                              <p:pRg st="7" end="7"/>
                                            </p:txEl>
                                          </p:spTgt>
                                        </p:tgtEl>
                                        <p:attrNameLst>
                                          <p:attrName>style.visibility</p:attrName>
                                        </p:attrNameLst>
                                      </p:cBhvr>
                                      <p:to>
                                        <p:strVal val="visible"/>
                                      </p:to>
                                    </p:set>
                                    <p:animEffect transition="in" filter="blinds(horizontal)">
                                      <p:cBhvr>
                                        <p:cTn id="37" dur="500"/>
                                        <p:tgtEl>
                                          <p:spTgt spid="269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a:bodyPr>
          <a:lstStyle/>
          <a:p>
            <a:r>
              <a:rPr lang="en-US" dirty="0">
                <a:solidFill>
                  <a:schemeClr val="accent1">
                    <a:satMod val="150000"/>
                  </a:schemeClr>
                </a:solidFill>
              </a:rPr>
              <a:t>Ethical Decision Making</a:t>
            </a:r>
          </a:p>
        </p:txBody>
      </p:sp>
      <p:sp>
        <p:nvSpPr>
          <p:cNvPr id="263171" name="Rectangle 3"/>
          <p:cNvSpPr>
            <a:spLocks noGrp="1" noChangeArrowheads="1"/>
          </p:cNvSpPr>
          <p:nvPr>
            <p:ph idx="1"/>
          </p:nvPr>
        </p:nvSpPr>
        <p:spPr/>
        <p:txBody>
          <a:bodyPr>
            <a:normAutofit fontScale="85000" lnSpcReduction="20000"/>
          </a:bodyPr>
          <a:lstStyle/>
          <a:p>
            <a:pPr>
              <a:lnSpc>
                <a:spcPct val="80000"/>
              </a:lnSpc>
            </a:pPr>
            <a:r>
              <a:rPr lang="en-US" sz="2400" dirty="0"/>
              <a:t>Kant’s Categorical Imperatives:</a:t>
            </a:r>
          </a:p>
          <a:p>
            <a:pPr marL="669925" lvl="1" indent="-325438" algn="just">
              <a:lnSpc>
                <a:spcPct val="80000"/>
              </a:lnSpc>
            </a:pPr>
            <a:r>
              <a:rPr lang="en-US" sz="2000" dirty="0"/>
              <a:t>Kant considered it absolutely necessary for a person to treat others equally and with respect.</a:t>
            </a:r>
          </a:p>
          <a:p>
            <a:pPr marL="669925" lvl="1" indent="-325438" algn="just">
              <a:lnSpc>
                <a:spcPct val="80000"/>
              </a:lnSpc>
            </a:pPr>
            <a:r>
              <a:rPr lang="en-US" sz="2000" dirty="0"/>
              <a:t>He suggested two principles:</a:t>
            </a:r>
          </a:p>
          <a:p>
            <a:pPr marL="1022350" lvl="2" indent="-350838" algn="just">
              <a:lnSpc>
                <a:spcPct val="80000"/>
              </a:lnSpc>
            </a:pPr>
            <a:r>
              <a:rPr lang="en-US" sz="1800" dirty="0"/>
              <a:t>The principle of consistency asks us all to be fair in our actions. It also implies a refusal to do something if we think some harm might result if everyone has to do it.</a:t>
            </a:r>
          </a:p>
          <a:p>
            <a:pPr marL="1339850" lvl="3" indent="-315913" algn="just">
              <a:lnSpc>
                <a:spcPct val="80000"/>
              </a:lnSpc>
            </a:pPr>
            <a:r>
              <a:rPr lang="en-US" sz="1600" dirty="0"/>
              <a:t>What if everyone acted this way?</a:t>
            </a:r>
          </a:p>
          <a:p>
            <a:pPr marL="1339850" lvl="3" indent="-315913" algn="just">
              <a:lnSpc>
                <a:spcPct val="80000"/>
              </a:lnSpc>
            </a:pPr>
            <a:r>
              <a:rPr lang="en-US" sz="1600" dirty="0"/>
              <a:t>Would everyone benefit (or would no one be harmed) if everyone were to take the action being considered?</a:t>
            </a:r>
          </a:p>
          <a:p>
            <a:pPr marL="1022350" lvl="2" indent="-350838" algn="just">
              <a:lnSpc>
                <a:spcPct val="80000"/>
              </a:lnSpc>
            </a:pPr>
            <a:r>
              <a:rPr lang="en-US" sz="1800" dirty="0"/>
              <a:t>The principle of respect suggests that we treat people with dignity. </a:t>
            </a:r>
          </a:p>
          <a:p>
            <a:pPr marL="1339850" lvl="3" indent="-315913" algn="just">
              <a:lnSpc>
                <a:spcPct val="80000"/>
              </a:lnSpc>
            </a:pPr>
            <a:r>
              <a:rPr lang="en-US" sz="1600" dirty="0"/>
              <a:t>Are people treated as ends rather than means? </a:t>
            </a:r>
          </a:p>
          <a:p>
            <a:pPr marL="1339850" lvl="3" indent="-315913" algn="just">
              <a:lnSpc>
                <a:spcPct val="80000"/>
              </a:lnSpc>
            </a:pPr>
            <a:r>
              <a:rPr lang="en-US" sz="1600" dirty="0"/>
              <a:t>If we use people as slaves, we deny their humanness and do not show them respect. Thus, slavery violates the categorical imperative.</a:t>
            </a:r>
          </a:p>
          <a:p>
            <a:pPr marL="669925" lvl="1" indent="-325438" algn="just">
              <a:lnSpc>
                <a:spcPct val="80000"/>
              </a:lnSpc>
            </a:pPr>
            <a:r>
              <a:rPr lang="en-US" sz="2000" dirty="0"/>
              <a:t>A Stakeholder is a person or organization with stake in the decision. There are usually many stakeholders in ethical situations.</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53D11434-035C-41EE-AE1F-1CECAB7DB9A6}"/>
              </a:ext>
            </a:extLst>
          </p:cNvPr>
          <p:cNvSpPr>
            <a:spLocks noGrp="1"/>
          </p:cNvSpPr>
          <p:nvPr>
            <p:ph type="sldNum" sz="quarter" idx="12"/>
          </p:nvPr>
        </p:nvSpPr>
        <p:spPr/>
        <p:txBody>
          <a:bodyPr/>
          <a:lstStyle/>
          <a:p>
            <a:pPr>
              <a:defRPr/>
            </a:pPr>
            <a:fld id="{B3B60432-372D-44D5-9F86-EB1599A3056F}"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blinds(horizontal)">
                                      <p:cBhvr>
                                        <p:cTn id="7" dur="500"/>
                                        <p:tgtEl>
                                          <p:spTgt spid="263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3171">
                                            <p:txEl>
                                              <p:pRg st="1" end="1"/>
                                            </p:txEl>
                                          </p:spTgt>
                                        </p:tgtEl>
                                        <p:attrNameLst>
                                          <p:attrName>style.visibility</p:attrName>
                                        </p:attrNameLst>
                                      </p:cBhvr>
                                      <p:to>
                                        <p:strVal val="visible"/>
                                      </p:to>
                                    </p:set>
                                    <p:animEffect transition="in" filter="blinds(horizontal)">
                                      <p:cBhvr>
                                        <p:cTn id="12" dur="500"/>
                                        <p:tgtEl>
                                          <p:spTgt spid="263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3171">
                                            <p:txEl>
                                              <p:pRg st="2" end="2"/>
                                            </p:txEl>
                                          </p:spTgt>
                                        </p:tgtEl>
                                        <p:attrNameLst>
                                          <p:attrName>style.visibility</p:attrName>
                                        </p:attrNameLst>
                                      </p:cBhvr>
                                      <p:to>
                                        <p:strVal val="visible"/>
                                      </p:to>
                                    </p:set>
                                    <p:animEffect transition="in" filter="blinds(horizontal)">
                                      <p:cBhvr>
                                        <p:cTn id="17" dur="500"/>
                                        <p:tgtEl>
                                          <p:spTgt spid="263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3171">
                                            <p:txEl>
                                              <p:pRg st="3" end="3"/>
                                            </p:txEl>
                                          </p:spTgt>
                                        </p:tgtEl>
                                        <p:attrNameLst>
                                          <p:attrName>style.visibility</p:attrName>
                                        </p:attrNameLst>
                                      </p:cBhvr>
                                      <p:to>
                                        <p:strVal val="visible"/>
                                      </p:to>
                                    </p:set>
                                    <p:animEffect transition="in" filter="blinds(horizontal)">
                                      <p:cBhvr>
                                        <p:cTn id="22" dur="500"/>
                                        <p:tgtEl>
                                          <p:spTgt spid="263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3171">
                                            <p:txEl>
                                              <p:pRg st="4" end="4"/>
                                            </p:txEl>
                                          </p:spTgt>
                                        </p:tgtEl>
                                        <p:attrNameLst>
                                          <p:attrName>style.visibility</p:attrName>
                                        </p:attrNameLst>
                                      </p:cBhvr>
                                      <p:to>
                                        <p:strVal val="visible"/>
                                      </p:to>
                                    </p:set>
                                    <p:animEffect transition="in" filter="blinds(horizontal)">
                                      <p:cBhvr>
                                        <p:cTn id="27" dur="500"/>
                                        <p:tgtEl>
                                          <p:spTgt spid="263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3171">
                                            <p:txEl>
                                              <p:pRg st="5" end="5"/>
                                            </p:txEl>
                                          </p:spTgt>
                                        </p:tgtEl>
                                        <p:attrNameLst>
                                          <p:attrName>style.visibility</p:attrName>
                                        </p:attrNameLst>
                                      </p:cBhvr>
                                      <p:to>
                                        <p:strVal val="visible"/>
                                      </p:to>
                                    </p:set>
                                    <p:animEffect transition="in" filter="blinds(horizontal)">
                                      <p:cBhvr>
                                        <p:cTn id="32" dur="500"/>
                                        <p:tgtEl>
                                          <p:spTgt spid="263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3171">
                                            <p:txEl>
                                              <p:pRg st="6" end="6"/>
                                            </p:txEl>
                                          </p:spTgt>
                                        </p:tgtEl>
                                        <p:attrNameLst>
                                          <p:attrName>style.visibility</p:attrName>
                                        </p:attrNameLst>
                                      </p:cBhvr>
                                      <p:to>
                                        <p:strVal val="visible"/>
                                      </p:to>
                                    </p:set>
                                    <p:animEffect transition="in" filter="blinds(horizontal)">
                                      <p:cBhvr>
                                        <p:cTn id="37" dur="500"/>
                                        <p:tgtEl>
                                          <p:spTgt spid="2631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3171">
                                            <p:txEl>
                                              <p:pRg st="7" end="7"/>
                                            </p:txEl>
                                          </p:spTgt>
                                        </p:tgtEl>
                                        <p:attrNameLst>
                                          <p:attrName>style.visibility</p:attrName>
                                        </p:attrNameLst>
                                      </p:cBhvr>
                                      <p:to>
                                        <p:strVal val="visible"/>
                                      </p:to>
                                    </p:set>
                                    <p:animEffect transition="in" filter="blinds(horizontal)">
                                      <p:cBhvr>
                                        <p:cTn id="42" dur="500"/>
                                        <p:tgtEl>
                                          <p:spTgt spid="2631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3171">
                                            <p:txEl>
                                              <p:pRg st="8" end="8"/>
                                            </p:txEl>
                                          </p:spTgt>
                                        </p:tgtEl>
                                        <p:attrNameLst>
                                          <p:attrName>style.visibility</p:attrName>
                                        </p:attrNameLst>
                                      </p:cBhvr>
                                      <p:to>
                                        <p:strVal val="visible"/>
                                      </p:to>
                                    </p:set>
                                    <p:animEffect transition="in" filter="blinds(horizontal)">
                                      <p:cBhvr>
                                        <p:cTn id="47" dur="500"/>
                                        <p:tgtEl>
                                          <p:spTgt spid="2631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3171">
                                            <p:txEl>
                                              <p:pRg st="9" end="9"/>
                                            </p:txEl>
                                          </p:spTgt>
                                        </p:tgtEl>
                                        <p:attrNameLst>
                                          <p:attrName>style.visibility</p:attrName>
                                        </p:attrNameLst>
                                      </p:cBhvr>
                                      <p:to>
                                        <p:strVal val="visible"/>
                                      </p:to>
                                    </p:set>
                                    <p:animEffect transition="in" filter="blinds(horizontal)">
                                      <p:cBhvr>
                                        <p:cTn id="52" dur="500"/>
                                        <p:tgtEl>
                                          <p:spTgt spid="263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Autofit/>
          </a:bodyPr>
          <a:lstStyle/>
          <a:p>
            <a:r>
              <a:rPr lang="en-US" dirty="0">
                <a:solidFill>
                  <a:schemeClr val="accent1">
                    <a:satMod val="150000"/>
                  </a:schemeClr>
                </a:solidFill>
              </a:rPr>
              <a:t>Ethical Decision Making: </a:t>
            </a:r>
            <a:r>
              <a:rPr lang="en-US" sz="3600" dirty="0">
                <a:solidFill>
                  <a:schemeClr val="accent1">
                    <a:satMod val="150000"/>
                  </a:schemeClr>
                </a:solidFill>
              </a:rPr>
              <a:t>4 Step Process</a:t>
            </a:r>
            <a:endParaRPr lang="en-US" dirty="0">
              <a:solidFill>
                <a:schemeClr val="accent1">
                  <a:satMod val="150000"/>
                </a:schemeClr>
              </a:solidFill>
            </a:endParaRPr>
          </a:p>
        </p:txBody>
      </p:sp>
      <p:sp>
        <p:nvSpPr>
          <p:cNvPr id="264195" name="Rectangle 3"/>
          <p:cNvSpPr>
            <a:spLocks noGrp="1" noChangeArrowheads="1"/>
          </p:cNvSpPr>
          <p:nvPr>
            <p:ph idx="1"/>
          </p:nvPr>
        </p:nvSpPr>
        <p:spPr/>
        <p:txBody>
          <a:bodyPr>
            <a:normAutofit fontScale="70000" lnSpcReduction="20000"/>
          </a:bodyPr>
          <a:lstStyle/>
          <a:p>
            <a:pPr marL="190500" indent="-190500">
              <a:lnSpc>
                <a:spcPct val="80000"/>
              </a:lnSpc>
              <a:buClr>
                <a:schemeClr val="tx1"/>
              </a:buClr>
              <a:buFont typeface="Wingdings" pitchFamily="2" charset="2"/>
              <a:buNone/>
            </a:pPr>
            <a:r>
              <a:rPr lang="en-US" sz="2000" b="1" dirty="0"/>
              <a:t>A Four-Step Process for Ethical Analysis and Decision Making</a:t>
            </a:r>
            <a:endParaRPr lang="en-US" sz="2000" b="1" dirty="0">
              <a:solidFill>
                <a:schemeClr val="hlink"/>
              </a:solidFill>
            </a:endParaRPr>
          </a:p>
          <a:p>
            <a:pPr marL="190500" indent="-190500">
              <a:lnSpc>
                <a:spcPct val="80000"/>
              </a:lnSpc>
              <a:buClr>
                <a:schemeClr val="tx1"/>
              </a:buClr>
              <a:buFont typeface="Wingdings" pitchFamily="2" charset="2"/>
              <a:buNone/>
            </a:pPr>
            <a:endParaRPr lang="en-US" sz="1600" b="1" dirty="0">
              <a:solidFill>
                <a:schemeClr val="hlink"/>
              </a:solidFill>
            </a:endParaRPr>
          </a:p>
          <a:p>
            <a:pPr marL="190500" indent="-190500">
              <a:lnSpc>
                <a:spcPct val="80000"/>
              </a:lnSpc>
              <a:buClr>
                <a:schemeClr val="tx1"/>
              </a:buClr>
              <a:buFont typeface="Wingdings" pitchFamily="2" charset="2"/>
              <a:buNone/>
            </a:pPr>
            <a:r>
              <a:rPr lang="en-US" sz="1800" b="1" dirty="0">
                <a:solidFill>
                  <a:schemeClr val="hlink"/>
                </a:solidFill>
              </a:rPr>
              <a:t>Step 1. Understanding the situation</a:t>
            </a:r>
            <a:r>
              <a:rPr lang="en-US" sz="1600" b="1" dirty="0"/>
              <a:t> </a:t>
            </a:r>
          </a:p>
          <a:p>
            <a:pPr marL="190500" indent="-190500">
              <a:lnSpc>
                <a:spcPct val="80000"/>
              </a:lnSpc>
              <a:buClr>
                <a:schemeClr val="tx1"/>
              </a:buClr>
              <a:buFontTx/>
              <a:buAutoNum type="alphaUcPeriod"/>
            </a:pPr>
            <a:r>
              <a:rPr lang="en-US" sz="1600" dirty="0"/>
              <a:t>List and number the relevant facts.</a:t>
            </a:r>
          </a:p>
          <a:p>
            <a:pPr marL="1219200" lvl="1" indent="-533400">
              <a:lnSpc>
                <a:spcPct val="80000"/>
              </a:lnSpc>
              <a:buClr>
                <a:schemeClr val="tx1"/>
              </a:buClr>
              <a:buFontTx/>
              <a:buChar char="•"/>
            </a:pPr>
            <a:r>
              <a:rPr lang="en-US" sz="1400" dirty="0"/>
              <a:t>It should be a neutral and logical exercise</a:t>
            </a:r>
          </a:p>
          <a:p>
            <a:pPr marL="1219200" lvl="1" indent="-533400">
              <a:lnSpc>
                <a:spcPct val="80000"/>
              </a:lnSpc>
              <a:buClr>
                <a:schemeClr val="tx1"/>
              </a:buClr>
              <a:buFontTx/>
              <a:buChar char="•"/>
            </a:pPr>
            <a:r>
              <a:rPr lang="en-US" sz="1400" dirty="0"/>
              <a:t>Do not judge the facts at this stage</a:t>
            </a:r>
          </a:p>
          <a:p>
            <a:pPr marL="190500" indent="-190500">
              <a:lnSpc>
                <a:spcPct val="80000"/>
              </a:lnSpc>
              <a:buClr>
                <a:schemeClr val="tx1"/>
              </a:buClr>
              <a:buFontTx/>
              <a:buAutoNum type="alphaUcPeriod"/>
            </a:pPr>
            <a:r>
              <a:rPr lang="en-US" sz="1600" dirty="0"/>
              <a:t>Which of these raises an ethical issue? Why? What is the potential or resulting harm?</a:t>
            </a:r>
          </a:p>
          <a:p>
            <a:pPr marL="1219200" lvl="1" indent="-533400">
              <a:lnSpc>
                <a:spcPct val="80000"/>
              </a:lnSpc>
              <a:buClr>
                <a:schemeClr val="tx1"/>
              </a:buClr>
              <a:buFontTx/>
              <a:buChar char="•"/>
            </a:pPr>
            <a:r>
              <a:rPr lang="en-US" sz="1400" dirty="0"/>
              <a:t>When in doubt include the action.</a:t>
            </a:r>
          </a:p>
          <a:p>
            <a:pPr marL="190500" indent="-190500">
              <a:lnSpc>
                <a:spcPct val="80000"/>
              </a:lnSpc>
              <a:buClr>
                <a:schemeClr val="tx1"/>
              </a:buClr>
              <a:buFontTx/>
              <a:buAutoNum type="alphaUcPeriod"/>
            </a:pPr>
            <a:r>
              <a:rPr lang="en-US" sz="1600" dirty="0"/>
              <a:t>List the stakeholders involved.</a:t>
            </a:r>
          </a:p>
          <a:p>
            <a:pPr marL="190500" indent="-190500">
              <a:lnSpc>
                <a:spcPct val="80000"/>
              </a:lnSpc>
              <a:buClr>
                <a:schemeClr val="tx1"/>
              </a:buClr>
              <a:buFontTx/>
              <a:buNone/>
            </a:pPr>
            <a:endParaRPr lang="en-US" sz="1600" b="1" dirty="0"/>
          </a:p>
          <a:p>
            <a:pPr marL="190500" indent="-190500">
              <a:lnSpc>
                <a:spcPct val="80000"/>
              </a:lnSpc>
              <a:buClr>
                <a:schemeClr val="tx1"/>
              </a:buClr>
              <a:buFont typeface="Wingdings" pitchFamily="2" charset="2"/>
              <a:buNone/>
            </a:pPr>
            <a:r>
              <a:rPr lang="en-US" sz="1600" b="1" dirty="0">
                <a:solidFill>
                  <a:schemeClr val="hlink"/>
                </a:solidFill>
              </a:rPr>
              <a:t>Step II. Isolating the major ethical dilemma</a:t>
            </a:r>
          </a:p>
          <a:p>
            <a:pPr marL="190500" indent="-190500">
              <a:lnSpc>
                <a:spcPct val="80000"/>
              </a:lnSpc>
              <a:buClr>
                <a:schemeClr val="tx1"/>
              </a:buClr>
              <a:buFont typeface="Wingdings" pitchFamily="2" charset="2"/>
              <a:buNone/>
            </a:pPr>
            <a:endParaRPr lang="en-US" sz="1600" dirty="0">
              <a:solidFill>
                <a:schemeClr val="hlink"/>
              </a:solidFill>
            </a:endParaRPr>
          </a:p>
          <a:p>
            <a:pPr marL="190500" indent="-190500">
              <a:lnSpc>
                <a:spcPct val="80000"/>
              </a:lnSpc>
              <a:buClr>
                <a:schemeClr val="tx1"/>
              </a:buClr>
              <a:buFont typeface="Wingdings" pitchFamily="2" charset="2"/>
              <a:buNone/>
            </a:pPr>
            <a:r>
              <a:rPr lang="en-US" sz="1600" dirty="0"/>
              <a:t>What is the ethical dilemma to be resolved NOW? State it using the form: should someone do or not do </a:t>
            </a:r>
            <a:r>
              <a:rPr lang="en-US" sz="1600" b="1" dirty="0"/>
              <a:t>something</a:t>
            </a:r>
            <a:r>
              <a:rPr lang="en-US" sz="1600" dirty="0"/>
              <a:t>? </a:t>
            </a:r>
          </a:p>
          <a:p>
            <a:pPr marL="190500" indent="-190500">
              <a:lnSpc>
                <a:spcPct val="80000"/>
              </a:lnSpc>
              <a:buClr>
                <a:schemeClr val="tx1"/>
              </a:buClr>
              <a:buFont typeface="Wingdings" pitchFamily="2" charset="2"/>
              <a:buNone/>
            </a:pPr>
            <a:endParaRPr lang="en-US" sz="1600" dirty="0"/>
          </a:p>
          <a:p>
            <a:pPr marL="190500" indent="-190500">
              <a:lnSpc>
                <a:spcPct val="80000"/>
              </a:lnSpc>
              <a:buClr>
                <a:schemeClr val="tx1"/>
              </a:buClr>
              <a:buFont typeface="Wingdings" pitchFamily="2" charset="2"/>
              <a:buNone/>
            </a:pPr>
            <a:r>
              <a:rPr lang="en-US" sz="1600" dirty="0"/>
              <a:t>Note: Just state the dilemma here; leave any reasoning for Step III.</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8D8FBF12-2F7A-4196-81AC-F57EBCE2BF02}"/>
              </a:ext>
            </a:extLst>
          </p:cNvPr>
          <p:cNvSpPr>
            <a:spLocks noGrp="1"/>
          </p:cNvSpPr>
          <p:nvPr>
            <p:ph type="sldNum" sz="quarter" idx="12"/>
          </p:nvPr>
        </p:nvSpPr>
        <p:spPr/>
        <p:txBody>
          <a:bodyPr/>
          <a:lstStyle/>
          <a:p>
            <a:pPr>
              <a:defRPr/>
            </a:pPr>
            <a:fld id="{B3B60432-372D-44D5-9F86-EB1599A3056F}"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linds(horizontal)">
                                      <p:cBhvr>
                                        <p:cTn id="7" dur="500"/>
                                        <p:tgtEl>
                                          <p:spTgt spid="26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4195">
                                            <p:txEl>
                                              <p:pRg st="2" end="2"/>
                                            </p:txEl>
                                          </p:spTgt>
                                        </p:tgtEl>
                                        <p:attrNameLst>
                                          <p:attrName>style.visibility</p:attrName>
                                        </p:attrNameLst>
                                      </p:cBhvr>
                                      <p:to>
                                        <p:strVal val="visible"/>
                                      </p:to>
                                    </p:set>
                                    <p:animEffect transition="in" filter="blinds(horizontal)">
                                      <p:cBhvr>
                                        <p:cTn id="12" dur="500"/>
                                        <p:tgtEl>
                                          <p:spTgt spid="264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4195">
                                            <p:txEl>
                                              <p:pRg st="3" end="3"/>
                                            </p:txEl>
                                          </p:spTgt>
                                        </p:tgtEl>
                                        <p:attrNameLst>
                                          <p:attrName>style.visibility</p:attrName>
                                        </p:attrNameLst>
                                      </p:cBhvr>
                                      <p:to>
                                        <p:strVal val="visible"/>
                                      </p:to>
                                    </p:set>
                                    <p:animEffect transition="in" filter="blinds(horizontal)">
                                      <p:cBhvr>
                                        <p:cTn id="17" dur="500"/>
                                        <p:tgtEl>
                                          <p:spTgt spid="264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4195">
                                            <p:txEl>
                                              <p:pRg st="4" end="4"/>
                                            </p:txEl>
                                          </p:spTgt>
                                        </p:tgtEl>
                                        <p:attrNameLst>
                                          <p:attrName>style.visibility</p:attrName>
                                        </p:attrNameLst>
                                      </p:cBhvr>
                                      <p:to>
                                        <p:strVal val="visible"/>
                                      </p:to>
                                    </p:set>
                                    <p:animEffect transition="in" filter="blinds(horizontal)">
                                      <p:cBhvr>
                                        <p:cTn id="22" dur="500"/>
                                        <p:tgtEl>
                                          <p:spTgt spid="264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4195">
                                            <p:txEl>
                                              <p:pRg st="5" end="5"/>
                                            </p:txEl>
                                          </p:spTgt>
                                        </p:tgtEl>
                                        <p:attrNameLst>
                                          <p:attrName>style.visibility</p:attrName>
                                        </p:attrNameLst>
                                      </p:cBhvr>
                                      <p:to>
                                        <p:strVal val="visible"/>
                                      </p:to>
                                    </p:set>
                                    <p:animEffect transition="in" filter="blinds(horizontal)">
                                      <p:cBhvr>
                                        <p:cTn id="27" dur="500"/>
                                        <p:tgtEl>
                                          <p:spTgt spid="2641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4195">
                                            <p:txEl>
                                              <p:pRg st="6" end="6"/>
                                            </p:txEl>
                                          </p:spTgt>
                                        </p:tgtEl>
                                        <p:attrNameLst>
                                          <p:attrName>style.visibility</p:attrName>
                                        </p:attrNameLst>
                                      </p:cBhvr>
                                      <p:to>
                                        <p:strVal val="visible"/>
                                      </p:to>
                                    </p:set>
                                    <p:animEffect transition="in" filter="blinds(horizontal)">
                                      <p:cBhvr>
                                        <p:cTn id="32" dur="500"/>
                                        <p:tgtEl>
                                          <p:spTgt spid="2641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4195">
                                            <p:txEl>
                                              <p:pRg st="7" end="7"/>
                                            </p:txEl>
                                          </p:spTgt>
                                        </p:tgtEl>
                                        <p:attrNameLst>
                                          <p:attrName>style.visibility</p:attrName>
                                        </p:attrNameLst>
                                      </p:cBhvr>
                                      <p:to>
                                        <p:strVal val="visible"/>
                                      </p:to>
                                    </p:set>
                                    <p:animEffect transition="in" filter="blinds(horizontal)">
                                      <p:cBhvr>
                                        <p:cTn id="37" dur="500"/>
                                        <p:tgtEl>
                                          <p:spTgt spid="2641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4195">
                                            <p:txEl>
                                              <p:pRg st="8" end="8"/>
                                            </p:txEl>
                                          </p:spTgt>
                                        </p:tgtEl>
                                        <p:attrNameLst>
                                          <p:attrName>style.visibility</p:attrName>
                                        </p:attrNameLst>
                                      </p:cBhvr>
                                      <p:to>
                                        <p:strVal val="visible"/>
                                      </p:to>
                                    </p:set>
                                    <p:animEffect transition="in" filter="blinds(horizontal)">
                                      <p:cBhvr>
                                        <p:cTn id="42" dur="500"/>
                                        <p:tgtEl>
                                          <p:spTgt spid="2641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4195">
                                            <p:txEl>
                                              <p:pRg st="10" end="10"/>
                                            </p:txEl>
                                          </p:spTgt>
                                        </p:tgtEl>
                                        <p:attrNameLst>
                                          <p:attrName>style.visibility</p:attrName>
                                        </p:attrNameLst>
                                      </p:cBhvr>
                                      <p:to>
                                        <p:strVal val="visible"/>
                                      </p:to>
                                    </p:set>
                                    <p:animEffect transition="in" filter="blinds(horizontal)">
                                      <p:cBhvr>
                                        <p:cTn id="47" dur="500"/>
                                        <p:tgtEl>
                                          <p:spTgt spid="26419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4195">
                                            <p:txEl>
                                              <p:pRg st="12" end="12"/>
                                            </p:txEl>
                                          </p:spTgt>
                                        </p:tgtEl>
                                        <p:attrNameLst>
                                          <p:attrName>style.visibility</p:attrName>
                                        </p:attrNameLst>
                                      </p:cBhvr>
                                      <p:to>
                                        <p:strVal val="visible"/>
                                      </p:to>
                                    </p:set>
                                    <p:animEffect transition="in" filter="blinds(horizontal)">
                                      <p:cBhvr>
                                        <p:cTn id="52" dur="500"/>
                                        <p:tgtEl>
                                          <p:spTgt spid="264195">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64195">
                                            <p:txEl>
                                              <p:pRg st="14" end="14"/>
                                            </p:txEl>
                                          </p:spTgt>
                                        </p:tgtEl>
                                        <p:attrNameLst>
                                          <p:attrName>style.visibility</p:attrName>
                                        </p:attrNameLst>
                                      </p:cBhvr>
                                      <p:to>
                                        <p:strVal val="visible"/>
                                      </p:to>
                                    </p:set>
                                    <p:animEffect transition="in" filter="blinds(horizontal)">
                                      <p:cBhvr>
                                        <p:cTn id="57" dur="500"/>
                                        <p:tgtEl>
                                          <p:spTgt spid="26419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idx="1"/>
          </p:nvPr>
        </p:nvSpPr>
        <p:spPr/>
        <p:txBody>
          <a:bodyPr>
            <a:normAutofit fontScale="77500" lnSpcReduction="20000"/>
          </a:bodyPr>
          <a:lstStyle/>
          <a:p>
            <a:pPr marL="609600" indent="-609600" algn="ctr">
              <a:lnSpc>
                <a:spcPct val="80000"/>
              </a:lnSpc>
              <a:buClr>
                <a:schemeClr val="tx1"/>
              </a:buClr>
              <a:buFont typeface="Wingdings" pitchFamily="2" charset="2"/>
              <a:buNone/>
            </a:pPr>
            <a:r>
              <a:rPr lang="en-US" sz="2000" b="1" dirty="0"/>
              <a:t>A Four-Step Process for Ethical Analysis and Decision Making</a:t>
            </a:r>
          </a:p>
          <a:p>
            <a:pPr marL="609600" indent="-609600">
              <a:lnSpc>
                <a:spcPct val="80000"/>
              </a:lnSpc>
              <a:buClr>
                <a:schemeClr val="tx1"/>
              </a:buClr>
              <a:buFont typeface="Wingdings" pitchFamily="2" charset="2"/>
              <a:buNone/>
            </a:pPr>
            <a:endParaRPr lang="en-US" sz="2000" b="1" dirty="0">
              <a:solidFill>
                <a:schemeClr val="hlink"/>
              </a:solidFill>
            </a:endParaRPr>
          </a:p>
          <a:p>
            <a:pPr marL="609600" indent="-609600">
              <a:lnSpc>
                <a:spcPct val="80000"/>
              </a:lnSpc>
              <a:buClr>
                <a:schemeClr val="tx1"/>
              </a:buClr>
              <a:buFont typeface="Wingdings" pitchFamily="2" charset="2"/>
              <a:buNone/>
            </a:pPr>
            <a:r>
              <a:rPr lang="en-US" sz="2000" b="1" dirty="0">
                <a:solidFill>
                  <a:schemeClr val="hlink"/>
                </a:solidFill>
              </a:rPr>
              <a:t>Step III. Analyzing the ethicality of both alternatives in Step II.</a:t>
            </a:r>
            <a:endParaRPr lang="en-US" sz="2000" dirty="0">
              <a:solidFill>
                <a:schemeClr val="hlink"/>
              </a:solidFill>
            </a:endParaRPr>
          </a:p>
          <a:p>
            <a:pPr marL="609600" indent="-609600">
              <a:lnSpc>
                <a:spcPct val="80000"/>
              </a:lnSpc>
              <a:buClr>
                <a:schemeClr val="tx1"/>
              </a:buClr>
              <a:buFont typeface="Wingdings" pitchFamily="2" charset="2"/>
              <a:buNone/>
            </a:pPr>
            <a:r>
              <a:rPr lang="en-US" sz="2000" b="1" dirty="0">
                <a:solidFill>
                  <a:schemeClr val="accent2"/>
                </a:solidFill>
              </a:rPr>
              <a:t>Consequentialism</a:t>
            </a:r>
            <a:r>
              <a:rPr lang="en-US" sz="1800" b="1" dirty="0">
                <a:solidFill>
                  <a:schemeClr val="accent2"/>
                </a:solidFill>
              </a:rPr>
              <a:t> </a:t>
            </a:r>
          </a:p>
          <a:p>
            <a:pPr marL="609600" indent="-609600">
              <a:lnSpc>
                <a:spcPct val="80000"/>
              </a:lnSpc>
              <a:buClr>
                <a:schemeClr val="tx1"/>
              </a:buClr>
              <a:buFontTx/>
              <a:buAutoNum type="alphaUcPeriod"/>
            </a:pPr>
            <a:r>
              <a:rPr lang="en-US" sz="1800" dirty="0"/>
              <a:t>If action in Step II is done, who, if anyone, will be harmed?</a:t>
            </a:r>
          </a:p>
          <a:p>
            <a:pPr marL="609600" indent="-609600">
              <a:lnSpc>
                <a:spcPct val="80000"/>
              </a:lnSpc>
              <a:buClr>
                <a:schemeClr val="tx1"/>
              </a:buClr>
              <a:buFontTx/>
              <a:buAutoNum type="alphaUcPeriod"/>
            </a:pPr>
            <a:r>
              <a:rPr lang="en-US" sz="1800" dirty="0"/>
              <a:t>If action in Step II is not done, who if anyone, will be harmed?</a:t>
            </a:r>
          </a:p>
          <a:p>
            <a:pPr marL="609600" indent="-609600">
              <a:lnSpc>
                <a:spcPct val="80000"/>
              </a:lnSpc>
              <a:buClr>
                <a:schemeClr val="tx1"/>
              </a:buClr>
              <a:buFontTx/>
              <a:buAutoNum type="alphaUcPeriod"/>
            </a:pPr>
            <a:r>
              <a:rPr lang="en-US" sz="1800" dirty="0"/>
              <a:t>Which alternative results in the least harm, A or B?</a:t>
            </a:r>
          </a:p>
          <a:p>
            <a:pPr marL="609600" indent="-609600">
              <a:lnSpc>
                <a:spcPct val="80000"/>
              </a:lnSpc>
              <a:buClr>
                <a:schemeClr val="tx1"/>
              </a:buClr>
              <a:buFontTx/>
              <a:buAutoNum type="alphaUcPeriod"/>
            </a:pPr>
            <a:r>
              <a:rPr lang="en-US" sz="1800" dirty="0"/>
              <a:t>If action in Step II is done, who, if anyone, will benefit?</a:t>
            </a:r>
          </a:p>
          <a:p>
            <a:pPr marL="609600" indent="-609600">
              <a:lnSpc>
                <a:spcPct val="80000"/>
              </a:lnSpc>
              <a:buClr>
                <a:schemeClr val="tx1"/>
              </a:buClr>
              <a:buFontTx/>
              <a:buAutoNum type="alphaUcPeriod"/>
            </a:pPr>
            <a:r>
              <a:rPr lang="en-US" sz="1800" dirty="0"/>
              <a:t>If action in Step II is not done, who, if anyone, will benefit?</a:t>
            </a:r>
          </a:p>
          <a:p>
            <a:pPr marL="609600" indent="-609600">
              <a:lnSpc>
                <a:spcPct val="80000"/>
              </a:lnSpc>
              <a:buClr>
                <a:schemeClr val="tx1"/>
              </a:buClr>
              <a:buFontTx/>
              <a:buAutoNum type="alphaUcPeriod"/>
            </a:pPr>
            <a:r>
              <a:rPr lang="en-US" sz="1800" dirty="0"/>
              <a:t>Which alternative results in the maximum benefit, D or E?</a:t>
            </a:r>
          </a:p>
          <a:p>
            <a:pPr marL="609600" indent="-609600">
              <a:lnSpc>
                <a:spcPct val="80000"/>
              </a:lnSpc>
              <a:buClr>
                <a:schemeClr val="tx1"/>
              </a:buClr>
              <a:buFont typeface="Wingdings" pitchFamily="2" charset="2"/>
              <a:buNone/>
            </a:pPr>
            <a:r>
              <a:rPr lang="en-US" sz="2000" b="1" dirty="0">
                <a:solidFill>
                  <a:schemeClr val="accent2"/>
                </a:solidFill>
              </a:rPr>
              <a:t>Rights and Duties</a:t>
            </a:r>
          </a:p>
          <a:p>
            <a:pPr marL="609600" indent="-609600">
              <a:lnSpc>
                <a:spcPct val="80000"/>
              </a:lnSpc>
              <a:buClr>
                <a:schemeClr val="tx1"/>
              </a:buClr>
              <a:buFontTx/>
              <a:buAutoNum type="alphaUcPeriod" startAt="7"/>
            </a:pPr>
            <a:r>
              <a:rPr lang="en-US" sz="1800" dirty="0"/>
              <a:t>What rights have been or may be abridged/reduced? What duties have been or may be neglected? Identify the stakeholder and the right or duty. When listing a right, show its corresponding duty and vice versa.</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D9F9AE6F-6763-4DA7-BBA5-560C6C1A0202}"/>
              </a:ext>
            </a:extLst>
          </p:cNvPr>
          <p:cNvSpPr>
            <a:spLocks noGrp="1"/>
          </p:cNvSpPr>
          <p:nvPr>
            <p:ph type="sldNum" sz="quarter" idx="12"/>
          </p:nvPr>
        </p:nvSpPr>
        <p:spPr/>
        <p:txBody>
          <a:bodyPr/>
          <a:lstStyle/>
          <a:p>
            <a:pPr>
              <a:defRPr/>
            </a:pPr>
            <a:fld id="{B3B60432-372D-44D5-9F86-EB1599A3056F}" type="slidenum">
              <a:rPr lang="en-US" smtClean="0"/>
              <a:pPr>
                <a:defRPr/>
              </a:pPr>
              <a:t>17</a:t>
            </a:fld>
            <a:endParaRPr lang="en-US"/>
          </a:p>
        </p:txBody>
      </p:sp>
      <p:sp>
        <p:nvSpPr>
          <p:cNvPr id="8" name="Rectangle 2"/>
          <p:cNvSpPr txBox="1">
            <a:spLocks noChangeArrowheads="1"/>
          </p:cNvSpPr>
          <p:nvPr/>
        </p:nvSpPr>
        <p:spPr>
          <a:xfrm>
            <a:off x="228600" y="274638"/>
            <a:ext cx="8458200" cy="11430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Ethical Decision Making: </a:t>
            </a:r>
            <a:r>
              <a:rPr kumimoji="0" lang="en-US" sz="3600" b="0" i="0" u="none" strike="noStrike" kern="1200" cap="none" spc="0" normalizeH="0" baseline="0" noProof="0">
                <a:ln>
                  <a:noFill/>
                </a:ln>
                <a:solidFill>
                  <a:schemeClr val="accent1">
                    <a:satMod val="150000"/>
                  </a:schemeClr>
                </a:solidFill>
                <a:effectLst/>
                <a:uLnTx/>
                <a:uFillTx/>
                <a:latin typeface="+mj-lt"/>
                <a:ea typeface="+mj-ea"/>
                <a:cs typeface="+mj-cs"/>
              </a:rPr>
              <a:t>4 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5219">
                                            <p:txEl>
                                              <p:pRg st="2" end="2"/>
                                            </p:txEl>
                                          </p:spTgt>
                                        </p:tgtEl>
                                        <p:attrNameLst>
                                          <p:attrName>style.visibility</p:attrName>
                                        </p:attrNameLst>
                                      </p:cBhvr>
                                      <p:to>
                                        <p:strVal val="visible"/>
                                      </p:to>
                                    </p:set>
                                    <p:animEffect transition="in" filter="blinds(horizontal)">
                                      <p:cBhvr>
                                        <p:cTn id="7" dur="500"/>
                                        <p:tgtEl>
                                          <p:spTgt spid="2652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5219">
                                            <p:txEl>
                                              <p:pRg st="3" end="3"/>
                                            </p:txEl>
                                          </p:spTgt>
                                        </p:tgtEl>
                                        <p:attrNameLst>
                                          <p:attrName>style.visibility</p:attrName>
                                        </p:attrNameLst>
                                      </p:cBhvr>
                                      <p:to>
                                        <p:strVal val="visible"/>
                                      </p:to>
                                    </p:set>
                                    <p:animEffect transition="in" filter="blinds(horizontal)">
                                      <p:cBhvr>
                                        <p:cTn id="12" dur="500"/>
                                        <p:tgtEl>
                                          <p:spTgt spid="2652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5219">
                                            <p:txEl>
                                              <p:pRg st="4" end="4"/>
                                            </p:txEl>
                                          </p:spTgt>
                                        </p:tgtEl>
                                        <p:attrNameLst>
                                          <p:attrName>style.visibility</p:attrName>
                                        </p:attrNameLst>
                                      </p:cBhvr>
                                      <p:to>
                                        <p:strVal val="visible"/>
                                      </p:to>
                                    </p:set>
                                    <p:animEffect transition="in" filter="blinds(horizontal)">
                                      <p:cBhvr>
                                        <p:cTn id="17" dur="500"/>
                                        <p:tgtEl>
                                          <p:spTgt spid="265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5219">
                                            <p:txEl>
                                              <p:pRg st="5" end="5"/>
                                            </p:txEl>
                                          </p:spTgt>
                                        </p:tgtEl>
                                        <p:attrNameLst>
                                          <p:attrName>style.visibility</p:attrName>
                                        </p:attrNameLst>
                                      </p:cBhvr>
                                      <p:to>
                                        <p:strVal val="visible"/>
                                      </p:to>
                                    </p:set>
                                    <p:animEffect transition="in" filter="blinds(horizontal)">
                                      <p:cBhvr>
                                        <p:cTn id="22" dur="500"/>
                                        <p:tgtEl>
                                          <p:spTgt spid="2652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5219">
                                            <p:txEl>
                                              <p:pRg st="6" end="6"/>
                                            </p:txEl>
                                          </p:spTgt>
                                        </p:tgtEl>
                                        <p:attrNameLst>
                                          <p:attrName>style.visibility</p:attrName>
                                        </p:attrNameLst>
                                      </p:cBhvr>
                                      <p:to>
                                        <p:strVal val="visible"/>
                                      </p:to>
                                    </p:set>
                                    <p:animEffect transition="in" filter="blinds(horizontal)">
                                      <p:cBhvr>
                                        <p:cTn id="27" dur="500"/>
                                        <p:tgtEl>
                                          <p:spTgt spid="2652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5219">
                                            <p:txEl>
                                              <p:pRg st="7" end="7"/>
                                            </p:txEl>
                                          </p:spTgt>
                                        </p:tgtEl>
                                        <p:attrNameLst>
                                          <p:attrName>style.visibility</p:attrName>
                                        </p:attrNameLst>
                                      </p:cBhvr>
                                      <p:to>
                                        <p:strVal val="visible"/>
                                      </p:to>
                                    </p:set>
                                    <p:animEffect transition="in" filter="blinds(horizontal)">
                                      <p:cBhvr>
                                        <p:cTn id="32" dur="500"/>
                                        <p:tgtEl>
                                          <p:spTgt spid="26521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5219">
                                            <p:txEl>
                                              <p:pRg st="8" end="8"/>
                                            </p:txEl>
                                          </p:spTgt>
                                        </p:tgtEl>
                                        <p:attrNameLst>
                                          <p:attrName>style.visibility</p:attrName>
                                        </p:attrNameLst>
                                      </p:cBhvr>
                                      <p:to>
                                        <p:strVal val="visible"/>
                                      </p:to>
                                    </p:set>
                                    <p:animEffect transition="in" filter="blinds(horizontal)">
                                      <p:cBhvr>
                                        <p:cTn id="37" dur="500"/>
                                        <p:tgtEl>
                                          <p:spTgt spid="26521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5219">
                                            <p:txEl>
                                              <p:pRg st="9" end="9"/>
                                            </p:txEl>
                                          </p:spTgt>
                                        </p:tgtEl>
                                        <p:attrNameLst>
                                          <p:attrName>style.visibility</p:attrName>
                                        </p:attrNameLst>
                                      </p:cBhvr>
                                      <p:to>
                                        <p:strVal val="visible"/>
                                      </p:to>
                                    </p:set>
                                    <p:animEffect transition="in" filter="blinds(horizontal)">
                                      <p:cBhvr>
                                        <p:cTn id="42" dur="500"/>
                                        <p:tgtEl>
                                          <p:spTgt spid="26521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5219">
                                            <p:txEl>
                                              <p:pRg st="10" end="10"/>
                                            </p:txEl>
                                          </p:spTgt>
                                        </p:tgtEl>
                                        <p:attrNameLst>
                                          <p:attrName>style.visibility</p:attrName>
                                        </p:attrNameLst>
                                      </p:cBhvr>
                                      <p:to>
                                        <p:strVal val="visible"/>
                                      </p:to>
                                    </p:set>
                                    <p:animEffect transition="in" filter="blinds(horizontal)">
                                      <p:cBhvr>
                                        <p:cTn id="47" dur="500"/>
                                        <p:tgtEl>
                                          <p:spTgt spid="26521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5219">
                                            <p:txEl>
                                              <p:pRg st="11" end="11"/>
                                            </p:txEl>
                                          </p:spTgt>
                                        </p:tgtEl>
                                        <p:attrNameLst>
                                          <p:attrName>style.visibility</p:attrName>
                                        </p:attrNameLst>
                                      </p:cBhvr>
                                      <p:to>
                                        <p:strVal val="visible"/>
                                      </p:to>
                                    </p:set>
                                    <p:animEffect transition="in" filter="blinds(horizontal)">
                                      <p:cBhvr>
                                        <p:cTn id="52" dur="500"/>
                                        <p:tgtEl>
                                          <p:spTgt spid="2652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p:txBody>
          <a:bodyPr>
            <a:normAutofit fontScale="77500" lnSpcReduction="20000"/>
          </a:bodyPr>
          <a:lstStyle/>
          <a:p>
            <a:pPr marL="609600" indent="-609600" algn="ctr">
              <a:lnSpc>
                <a:spcPct val="80000"/>
              </a:lnSpc>
              <a:buClr>
                <a:schemeClr val="tx1"/>
              </a:buClr>
              <a:buFont typeface="Wingdings" pitchFamily="2" charset="2"/>
              <a:buNone/>
            </a:pPr>
            <a:r>
              <a:rPr lang="en-US" sz="2000" b="1" dirty="0"/>
              <a:t>A Four-Step Process for Ethical Analysis and Decision Making</a:t>
            </a:r>
          </a:p>
          <a:p>
            <a:pPr marL="609600" indent="-609600">
              <a:lnSpc>
                <a:spcPct val="80000"/>
              </a:lnSpc>
              <a:buClr>
                <a:schemeClr val="tx1"/>
              </a:buClr>
              <a:buFont typeface="Wingdings" pitchFamily="2" charset="2"/>
              <a:buNone/>
            </a:pPr>
            <a:endParaRPr lang="en-US" sz="2000" b="1" dirty="0">
              <a:solidFill>
                <a:schemeClr val="hlink"/>
              </a:solidFill>
            </a:endParaRPr>
          </a:p>
          <a:p>
            <a:pPr marL="609600" indent="-609600">
              <a:lnSpc>
                <a:spcPct val="80000"/>
              </a:lnSpc>
              <a:buClr>
                <a:schemeClr val="tx1"/>
              </a:buClr>
              <a:buFont typeface="Wingdings" pitchFamily="2" charset="2"/>
              <a:buNone/>
            </a:pPr>
            <a:r>
              <a:rPr lang="en-US" sz="2000" b="1" dirty="0">
                <a:solidFill>
                  <a:schemeClr val="hlink"/>
                </a:solidFill>
              </a:rPr>
              <a:t>Step III. Analyzing the ethicality of both alternatives in Step II.</a:t>
            </a:r>
            <a:endParaRPr lang="en-US" sz="2000" dirty="0">
              <a:solidFill>
                <a:schemeClr val="hlink"/>
              </a:solidFill>
            </a:endParaRPr>
          </a:p>
          <a:p>
            <a:pPr marL="609600" indent="-609600">
              <a:lnSpc>
                <a:spcPct val="80000"/>
              </a:lnSpc>
              <a:buClr>
                <a:schemeClr val="tx1"/>
              </a:buClr>
              <a:buFont typeface="Wingdings" pitchFamily="2" charset="2"/>
              <a:buNone/>
            </a:pPr>
            <a:r>
              <a:rPr lang="en-US" sz="2000" b="1" dirty="0">
                <a:solidFill>
                  <a:schemeClr val="accent2"/>
                </a:solidFill>
              </a:rPr>
              <a:t>Kant’s Categorical Imperative</a:t>
            </a:r>
          </a:p>
          <a:p>
            <a:pPr marL="609600" indent="-609600">
              <a:lnSpc>
                <a:spcPct val="80000"/>
              </a:lnSpc>
              <a:buClr>
                <a:schemeClr val="tx1"/>
              </a:buClr>
              <a:buFontTx/>
              <a:buAutoNum type="alphaUcPeriod" startAt="8"/>
            </a:pPr>
            <a:r>
              <a:rPr lang="en-US" sz="1800" dirty="0"/>
              <a:t>If action in Step II id </a:t>
            </a:r>
            <a:r>
              <a:rPr lang="en-US" sz="1800" b="1" dirty="0"/>
              <a:t>done,</a:t>
            </a:r>
            <a:r>
              <a:rPr lang="en-US" sz="1800" dirty="0"/>
              <a:t> who, if anyone, will be treated with disrespect?</a:t>
            </a:r>
          </a:p>
          <a:p>
            <a:pPr marL="609600" indent="-609600">
              <a:lnSpc>
                <a:spcPct val="80000"/>
              </a:lnSpc>
              <a:buClr>
                <a:schemeClr val="tx1"/>
              </a:buClr>
              <a:buFontTx/>
              <a:buAutoNum type="alphaUcPeriod" startAt="8"/>
            </a:pPr>
            <a:r>
              <a:rPr lang="en-US" sz="1800" dirty="0"/>
              <a:t>If action in Step II is </a:t>
            </a:r>
            <a:r>
              <a:rPr lang="en-US" sz="1800" b="1" dirty="0"/>
              <a:t>not done</a:t>
            </a:r>
            <a:r>
              <a:rPr lang="en-US" sz="1800" dirty="0"/>
              <a:t>, who if anyone, will be treated with disrespect?</a:t>
            </a:r>
          </a:p>
          <a:p>
            <a:pPr marL="609600" indent="-609600">
              <a:lnSpc>
                <a:spcPct val="80000"/>
              </a:lnSpc>
              <a:buClr>
                <a:schemeClr val="tx1"/>
              </a:buClr>
              <a:buFontTx/>
              <a:buAutoNum type="alphaUcPeriod" startAt="8"/>
            </a:pPr>
            <a:r>
              <a:rPr lang="en-US" sz="1800" dirty="0"/>
              <a:t>Which alternative is preferable, H or I?</a:t>
            </a:r>
          </a:p>
          <a:p>
            <a:pPr marL="609600" indent="-609600">
              <a:lnSpc>
                <a:spcPct val="80000"/>
              </a:lnSpc>
              <a:buClr>
                <a:schemeClr val="tx1"/>
              </a:buClr>
              <a:buFontTx/>
              <a:buAutoNum type="alphaUcPeriod" startAt="8"/>
            </a:pPr>
            <a:r>
              <a:rPr lang="en-US" sz="1800" dirty="0"/>
              <a:t>If action in Step II is </a:t>
            </a:r>
            <a:r>
              <a:rPr lang="en-US" sz="1800" b="1" dirty="0"/>
              <a:t>done</a:t>
            </a:r>
            <a:r>
              <a:rPr lang="en-US" sz="1800" dirty="0"/>
              <a:t>, who, if anyone, will be treated unlike others?</a:t>
            </a:r>
          </a:p>
          <a:p>
            <a:pPr marL="609600" indent="-609600">
              <a:lnSpc>
                <a:spcPct val="80000"/>
              </a:lnSpc>
              <a:buClr>
                <a:schemeClr val="tx1"/>
              </a:buClr>
              <a:buFontTx/>
              <a:buAutoNum type="alphaUcPeriod" startAt="8"/>
            </a:pPr>
            <a:r>
              <a:rPr lang="en-US" sz="1800" dirty="0"/>
              <a:t>If action in Step II is </a:t>
            </a:r>
            <a:r>
              <a:rPr lang="en-US" sz="1800" b="1" dirty="0"/>
              <a:t>not done</a:t>
            </a:r>
            <a:r>
              <a:rPr lang="en-US" sz="1800" dirty="0"/>
              <a:t>, who, if anyone, will be treated unlike others?</a:t>
            </a:r>
          </a:p>
          <a:p>
            <a:pPr marL="609600" indent="-609600">
              <a:lnSpc>
                <a:spcPct val="80000"/>
              </a:lnSpc>
              <a:buClr>
                <a:schemeClr val="tx1"/>
              </a:buClr>
              <a:buFontTx/>
              <a:buAutoNum type="alphaUcPeriod" startAt="8"/>
            </a:pPr>
            <a:r>
              <a:rPr lang="en-US" sz="1800" dirty="0"/>
              <a:t>Which alternative is preferable, K or L?</a:t>
            </a:r>
          </a:p>
          <a:p>
            <a:pPr marL="609600" indent="-609600">
              <a:lnSpc>
                <a:spcPct val="80000"/>
              </a:lnSpc>
              <a:buClr>
                <a:schemeClr val="tx1"/>
              </a:buClr>
              <a:buFontTx/>
              <a:buAutoNum type="alphaUcPeriod" startAt="8"/>
            </a:pPr>
            <a:r>
              <a:rPr lang="en-US" sz="1800" dirty="0"/>
              <a:t>Are there benefits if everyone did action in Step II?</a:t>
            </a:r>
          </a:p>
          <a:p>
            <a:pPr marL="609600" indent="-609600">
              <a:lnSpc>
                <a:spcPct val="80000"/>
              </a:lnSpc>
              <a:buClr>
                <a:schemeClr val="tx1"/>
              </a:buClr>
              <a:buFontTx/>
              <a:buAutoNum type="alphaUcPeriod" startAt="8"/>
            </a:pPr>
            <a:r>
              <a:rPr lang="en-US" sz="1800" dirty="0"/>
              <a:t>Are there benefits if nobody did action in Step II?</a:t>
            </a:r>
          </a:p>
          <a:p>
            <a:pPr marL="609600" indent="-609600">
              <a:lnSpc>
                <a:spcPct val="80000"/>
              </a:lnSpc>
              <a:buClr>
                <a:schemeClr val="tx1"/>
              </a:buClr>
              <a:buFontTx/>
              <a:buAutoNum type="alphaUcPeriod" startAt="8"/>
            </a:pPr>
            <a:r>
              <a:rPr lang="en-US" sz="1800" dirty="0"/>
              <a:t>Which alternative is preferable, N or O?</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B16B8BA8-179B-4AAC-9F10-942A216CDE6E}"/>
              </a:ext>
            </a:extLst>
          </p:cNvPr>
          <p:cNvSpPr>
            <a:spLocks noGrp="1"/>
          </p:cNvSpPr>
          <p:nvPr>
            <p:ph type="sldNum" sz="quarter" idx="12"/>
          </p:nvPr>
        </p:nvSpPr>
        <p:spPr/>
        <p:txBody>
          <a:bodyPr/>
          <a:lstStyle/>
          <a:p>
            <a:pPr>
              <a:defRPr/>
            </a:pPr>
            <a:fld id="{B3B60432-372D-44D5-9F86-EB1599A3056F}" type="slidenum">
              <a:rPr lang="en-US" smtClean="0"/>
              <a:pPr>
                <a:defRPr/>
              </a:pPr>
              <a:t>18</a:t>
            </a:fld>
            <a:endParaRPr lang="en-US"/>
          </a:p>
        </p:txBody>
      </p:sp>
      <p:sp>
        <p:nvSpPr>
          <p:cNvPr id="8" name="Rectangle 2"/>
          <p:cNvSpPr txBox="1">
            <a:spLocks noChangeArrowheads="1"/>
          </p:cNvSpPr>
          <p:nvPr/>
        </p:nvSpPr>
        <p:spPr>
          <a:xfrm>
            <a:off x="228600" y="274638"/>
            <a:ext cx="8458200" cy="11430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Ethical Decision Making: </a:t>
            </a:r>
            <a:r>
              <a:rPr kumimoji="0" lang="en-US" sz="3600" b="0" i="0" u="none" strike="noStrike" kern="1200" cap="none" spc="0" normalizeH="0" baseline="0" noProof="0">
                <a:ln>
                  <a:noFill/>
                </a:ln>
                <a:solidFill>
                  <a:schemeClr val="accent1">
                    <a:satMod val="150000"/>
                  </a:schemeClr>
                </a:solidFill>
                <a:effectLst/>
                <a:uLnTx/>
                <a:uFillTx/>
                <a:latin typeface="+mj-lt"/>
                <a:ea typeface="+mj-ea"/>
                <a:cs typeface="+mj-cs"/>
              </a:rPr>
              <a:t>4 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43">
                                            <p:txEl>
                                              <p:pRg st="2" end="2"/>
                                            </p:txEl>
                                          </p:spTgt>
                                        </p:tgtEl>
                                        <p:attrNameLst>
                                          <p:attrName>style.visibility</p:attrName>
                                        </p:attrNameLst>
                                      </p:cBhvr>
                                      <p:to>
                                        <p:strVal val="visible"/>
                                      </p:to>
                                    </p:set>
                                    <p:animEffect transition="in" filter="blinds(horizontal)">
                                      <p:cBhvr>
                                        <p:cTn id="7" dur="500"/>
                                        <p:tgtEl>
                                          <p:spTgt spid="2662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3">
                                            <p:txEl>
                                              <p:pRg st="3" end="3"/>
                                            </p:txEl>
                                          </p:spTgt>
                                        </p:tgtEl>
                                        <p:attrNameLst>
                                          <p:attrName>style.visibility</p:attrName>
                                        </p:attrNameLst>
                                      </p:cBhvr>
                                      <p:to>
                                        <p:strVal val="visible"/>
                                      </p:to>
                                    </p:set>
                                    <p:animEffect transition="in" filter="blinds(horizontal)">
                                      <p:cBhvr>
                                        <p:cTn id="12" dur="500"/>
                                        <p:tgtEl>
                                          <p:spTgt spid="2662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43">
                                            <p:txEl>
                                              <p:pRg st="4" end="4"/>
                                            </p:txEl>
                                          </p:spTgt>
                                        </p:tgtEl>
                                        <p:attrNameLst>
                                          <p:attrName>style.visibility</p:attrName>
                                        </p:attrNameLst>
                                      </p:cBhvr>
                                      <p:to>
                                        <p:strVal val="visible"/>
                                      </p:to>
                                    </p:set>
                                    <p:animEffect transition="in" filter="blinds(horizontal)">
                                      <p:cBhvr>
                                        <p:cTn id="17" dur="500"/>
                                        <p:tgtEl>
                                          <p:spTgt spid="2662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43">
                                            <p:txEl>
                                              <p:pRg st="5" end="5"/>
                                            </p:txEl>
                                          </p:spTgt>
                                        </p:tgtEl>
                                        <p:attrNameLst>
                                          <p:attrName>style.visibility</p:attrName>
                                        </p:attrNameLst>
                                      </p:cBhvr>
                                      <p:to>
                                        <p:strVal val="visible"/>
                                      </p:to>
                                    </p:set>
                                    <p:animEffect transition="in" filter="blinds(horizontal)">
                                      <p:cBhvr>
                                        <p:cTn id="22" dur="500"/>
                                        <p:tgtEl>
                                          <p:spTgt spid="26624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43">
                                            <p:txEl>
                                              <p:pRg st="6" end="6"/>
                                            </p:txEl>
                                          </p:spTgt>
                                        </p:tgtEl>
                                        <p:attrNameLst>
                                          <p:attrName>style.visibility</p:attrName>
                                        </p:attrNameLst>
                                      </p:cBhvr>
                                      <p:to>
                                        <p:strVal val="visible"/>
                                      </p:to>
                                    </p:set>
                                    <p:animEffect transition="in" filter="blinds(horizontal)">
                                      <p:cBhvr>
                                        <p:cTn id="27" dur="500"/>
                                        <p:tgtEl>
                                          <p:spTgt spid="26624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43">
                                            <p:txEl>
                                              <p:pRg st="7" end="7"/>
                                            </p:txEl>
                                          </p:spTgt>
                                        </p:tgtEl>
                                        <p:attrNameLst>
                                          <p:attrName>style.visibility</p:attrName>
                                        </p:attrNameLst>
                                      </p:cBhvr>
                                      <p:to>
                                        <p:strVal val="visible"/>
                                      </p:to>
                                    </p:set>
                                    <p:animEffect transition="in" filter="blinds(horizontal)">
                                      <p:cBhvr>
                                        <p:cTn id="32" dur="500"/>
                                        <p:tgtEl>
                                          <p:spTgt spid="266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6243">
                                            <p:txEl>
                                              <p:pRg st="8" end="8"/>
                                            </p:txEl>
                                          </p:spTgt>
                                        </p:tgtEl>
                                        <p:attrNameLst>
                                          <p:attrName>style.visibility</p:attrName>
                                        </p:attrNameLst>
                                      </p:cBhvr>
                                      <p:to>
                                        <p:strVal val="visible"/>
                                      </p:to>
                                    </p:set>
                                    <p:animEffect transition="in" filter="blinds(horizontal)">
                                      <p:cBhvr>
                                        <p:cTn id="37" dur="500"/>
                                        <p:tgtEl>
                                          <p:spTgt spid="26624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6243">
                                            <p:txEl>
                                              <p:pRg st="9" end="9"/>
                                            </p:txEl>
                                          </p:spTgt>
                                        </p:tgtEl>
                                        <p:attrNameLst>
                                          <p:attrName>style.visibility</p:attrName>
                                        </p:attrNameLst>
                                      </p:cBhvr>
                                      <p:to>
                                        <p:strVal val="visible"/>
                                      </p:to>
                                    </p:set>
                                    <p:animEffect transition="in" filter="blinds(horizontal)">
                                      <p:cBhvr>
                                        <p:cTn id="42" dur="500"/>
                                        <p:tgtEl>
                                          <p:spTgt spid="26624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6243">
                                            <p:txEl>
                                              <p:pRg st="10" end="10"/>
                                            </p:txEl>
                                          </p:spTgt>
                                        </p:tgtEl>
                                        <p:attrNameLst>
                                          <p:attrName>style.visibility</p:attrName>
                                        </p:attrNameLst>
                                      </p:cBhvr>
                                      <p:to>
                                        <p:strVal val="visible"/>
                                      </p:to>
                                    </p:set>
                                    <p:animEffect transition="in" filter="blinds(horizontal)">
                                      <p:cBhvr>
                                        <p:cTn id="47" dur="500"/>
                                        <p:tgtEl>
                                          <p:spTgt spid="26624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6243">
                                            <p:txEl>
                                              <p:pRg st="11" end="11"/>
                                            </p:txEl>
                                          </p:spTgt>
                                        </p:tgtEl>
                                        <p:attrNameLst>
                                          <p:attrName>style.visibility</p:attrName>
                                        </p:attrNameLst>
                                      </p:cBhvr>
                                      <p:to>
                                        <p:strVal val="visible"/>
                                      </p:to>
                                    </p:set>
                                    <p:animEffect transition="in" filter="blinds(horizontal)">
                                      <p:cBhvr>
                                        <p:cTn id="52" dur="500"/>
                                        <p:tgtEl>
                                          <p:spTgt spid="26624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66243">
                                            <p:txEl>
                                              <p:pRg st="12" end="12"/>
                                            </p:txEl>
                                          </p:spTgt>
                                        </p:tgtEl>
                                        <p:attrNameLst>
                                          <p:attrName>style.visibility</p:attrName>
                                        </p:attrNameLst>
                                      </p:cBhvr>
                                      <p:to>
                                        <p:strVal val="visible"/>
                                      </p:to>
                                    </p:set>
                                    <p:animEffect transition="in" filter="blinds(horizontal)">
                                      <p:cBhvr>
                                        <p:cTn id="57" dur="500"/>
                                        <p:tgtEl>
                                          <p:spTgt spid="266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idx="1"/>
          </p:nvPr>
        </p:nvSpPr>
        <p:spPr/>
        <p:txBody>
          <a:bodyPr>
            <a:normAutofit fontScale="77500" lnSpcReduction="20000"/>
          </a:bodyPr>
          <a:lstStyle/>
          <a:p>
            <a:pPr marL="609600" indent="-609600" algn="ctr">
              <a:lnSpc>
                <a:spcPct val="80000"/>
              </a:lnSpc>
              <a:buClr>
                <a:schemeClr val="tx1"/>
              </a:buClr>
              <a:buFont typeface="Wingdings" pitchFamily="2" charset="2"/>
              <a:buNone/>
            </a:pPr>
            <a:r>
              <a:rPr lang="en-US" sz="2000" b="1" dirty="0"/>
              <a:t>A Four-Step Process for Ethical Analysis and Decision Making</a:t>
            </a:r>
          </a:p>
          <a:p>
            <a:pPr marL="609600" indent="-609600">
              <a:lnSpc>
                <a:spcPct val="80000"/>
              </a:lnSpc>
              <a:buClr>
                <a:schemeClr val="tx1"/>
              </a:buClr>
              <a:buFont typeface="Wingdings" pitchFamily="2" charset="2"/>
              <a:buNone/>
            </a:pPr>
            <a:endParaRPr lang="en-US" sz="2000" b="1" dirty="0">
              <a:solidFill>
                <a:schemeClr val="hlink"/>
              </a:solidFill>
            </a:endParaRPr>
          </a:p>
          <a:p>
            <a:pPr marL="609600" indent="-609600">
              <a:lnSpc>
                <a:spcPct val="80000"/>
              </a:lnSpc>
              <a:buClr>
                <a:schemeClr val="tx1"/>
              </a:buClr>
              <a:buFont typeface="Wingdings" pitchFamily="2" charset="2"/>
              <a:buNone/>
            </a:pPr>
            <a:r>
              <a:rPr lang="en-US" sz="2000" b="1" dirty="0">
                <a:solidFill>
                  <a:schemeClr val="hlink"/>
                </a:solidFill>
              </a:rPr>
              <a:t>Step IV. Making a decision and planning the implementation</a:t>
            </a:r>
            <a:endParaRPr lang="en-US" sz="2000" dirty="0">
              <a:solidFill>
                <a:schemeClr val="hlink"/>
              </a:solidFill>
            </a:endParaRPr>
          </a:p>
          <a:p>
            <a:pPr marL="609600" indent="-609600">
              <a:lnSpc>
                <a:spcPct val="80000"/>
              </a:lnSpc>
              <a:buClr>
                <a:schemeClr val="tx1"/>
              </a:buClr>
              <a:buFontTx/>
              <a:buAutoNum type="alphaUcPeriod"/>
            </a:pPr>
            <a:r>
              <a:rPr lang="en-US" sz="2000" dirty="0"/>
              <a:t>Make defensible ethical decision.</a:t>
            </a:r>
          </a:p>
          <a:p>
            <a:pPr marL="914400" lvl="1" indent="0">
              <a:lnSpc>
                <a:spcPct val="80000"/>
              </a:lnSpc>
              <a:buClr>
                <a:schemeClr val="tx1"/>
              </a:buClr>
              <a:buNone/>
            </a:pPr>
            <a:r>
              <a:rPr lang="en-US" sz="1800" dirty="0"/>
              <a:t>Based on the analysis in Step III, respond to the question in Step II. Indicate the letters of the categories that best support your response. Add any arguments justifying your choice of these ethical principles to support your decision. Where there are conflicting rights and duties, choose and defend those that take precedence. (Note: Just make and justify your choice here; leave any action steps for parts c and d below.)</a:t>
            </a:r>
          </a:p>
          <a:p>
            <a:pPr marL="609600" indent="-609600">
              <a:lnSpc>
                <a:spcPct val="80000"/>
              </a:lnSpc>
              <a:buClr>
                <a:schemeClr val="tx1"/>
              </a:buClr>
              <a:buFontTx/>
              <a:buAutoNum type="alphaUcPeriod"/>
            </a:pPr>
            <a:r>
              <a:rPr lang="en-US" sz="2000" dirty="0"/>
              <a:t>List the specific steps needed to implement your defensible ethical decision.</a:t>
            </a:r>
          </a:p>
          <a:p>
            <a:pPr marL="609600" indent="-609600">
              <a:lnSpc>
                <a:spcPct val="80000"/>
              </a:lnSpc>
              <a:buClr>
                <a:schemeClr val="tx1"/>
              </a:buClr>
              <a:buFontTx/>
              <a:buAutoNum type="alphaUcPeriod"/>
            </a:pPr>
            <a:r>
              <a:rPr lang="en-US" sz="2000" dirty="0"/>
              <a:t>Show how the major stakeholders are affected by these actions.</a:t>
            </a:r>
          </a:p>
          <a:p>
            <a:pPr marL="609600" indent="-609600">
              <a:lnSpc>
                <a:spcPct val="80000"/>
              </a:lnSpc>
              <a:buClr>
                <a:schemeClr val="tx1"/>
              </a:buClr>
              <a:buFontTx/>
              <a:buAutoNum type="alphaUcPeriod"/>
            </a:pPr>
            <a:r>
              <a:rPr lang="en-US" sz="2000" dirty="0"/>
              <a:t>What other longer-term changes (political, legal, technical, societal, organizational) would help prevent such problems in the future?</a:t>
            </a:r>
          </a:p>
          <a:p>
            <a:pPr marL="609600" indent="-609600">
              <a:lnSpc>
                <a:spcPct val="80000"/>
              </a:lnSpc>
              <a:buClr>
                <a:schemeClr val="tx1"/>
              </a:buClr>
              <a:buFontTx/>
              <a:buAutoNum type="alphaUcPeriod"/>
            </a:pPr>
            <a:r>
              <a:rPr lang="en-US" sz="2000" dirty="0"/>
              <a:t>What should have been done or not done in the first place (at the pivot point) to avoid this dilemma?</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9059361B-8EEE-4AEE-990D-5C1A7AA64F1B}"/>
              </a:ext>
            </a:extLst>
          </p:cNvPr>
          <p:cNvSpPr>
            <a:spLocks noGrp="1"/>
          </p:cNvSpPr>
          <p:nvPr>
            <p:ph type="sldNum" sz="quarter" idx="12"/>
          </p:nvPr>
        </p:nvSpPr>
        <p:spPr/>
        <p:txBody>
          <a:bodyPr/>
          <a:lstStyle/>
          <a:p>
            <a:pPr>
              <a:defRPr/>
            </a:pPr>
            <a:fld id="{B3B60432-372D-44D5-9F86-EB1599A3056F}" type="slidenum">
              <a:rPr lang="en-US" smtClean="0"/>
              <a:pPr>
                <a:defRPr/>
              </a:pPr>
              <a:t>19</a:t>
            </a:fld>
            <a:endParaRPr lang="en-US"/>
          </a:p>
        </p:txBody>
      </p:sp>
      <p:sp>
        <p:nvSpPr>
          <p:cNvPr id="8" name="Rectangle 2"/>
          <p:cNvSpPr txBox="1">
            <a:spLocks noChangeArrowheads="1"/>
          </p:cNvSpPr>
          <p:nvPr/>
        </p:nvSpPr>
        <p:spPr>
          <a:xfrm>
            <a:off x="228600" y="274638"/>
            <a:ext cx="8458200" cy="11430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Ethical Decision Making: </a:t>
            </a:r>
            <a:r>
              <a:rPr kumimoji="0" lang="en-US" sz="3600" b="0" i="0" u="none" strike="noStrike" kern="1200" cap="none" spc="0" normalizeH="0" baseline="0" noProof="0" dirty="0">
                <a:ln>
                  <a:noFill/>
                </a:ln>
                <a:solidFill>
                  <a:schemeClr val="accent1">
                    <a:satMod val="150000"/>
                  </a:schemeClr>
                </a:solidFill>
                <a:effectLst/>
                <a:uLnTx/>
                <a:uFillTx/>
                <a:latin typeface="+mj-lt"/>
                <a:ea typeface="+mj-ea"/>
                <a:cs typeface="+mj-cs"/>
              </a:rPr>
              <a:t>4 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2" end="2"/>
                                            </p:txEl>
                                          </p:spTgt>
                                        </p:tgtEl>
                                        <p:attrNameLst>
                                          <p:attrName>style.visibility</p:attrName>
                                        </p:attrNameLst>
                                      </p:cBhvr>
                                      <p:to>
                                        <p:strVal val="visible"/>
                                      </p:to>
                                    </p:set>
                                    <p:animEffect transition="in" filter="blinds(horizontal)">
                                      <p:cBhvr>
                                        <p:cTn id="7" dur="500"/>
                                        <p:tgtEl>
                                          <p:spTgt spid="2672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7267">
                                            <p:txEl>
                                              <p:pRg st="3" end="3"/>
                                            </p:txEl>
                                          </p:spTgt>
                                        </p:tgtEl>
                                        <p:attrNameLst>
                                          <p:attrName>style.visibility</p:attrName>
                                        </p:attrNameLst>
                                      </p:cBhvr>
                                      <p:to>
                                        <p:strVal val="visible"/>
                                      </p:to>
                                    </p:set>
                                    <p:animEffect transition="in" filter="blinds(horizontal)">
                                      <p:cBhvr>
                                        <p:cTn id="12" dur="500"/>
                                        <p:tgtEl>
                                          <p:spTgt spid="26726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7267">
                                            <p:txEl>
                                              <p:pRg st="4" end="4"/>
                                            </p:txEl>
                                          </p:spTgt>
                                        </p:tgtEl>
                                        <p:attrNameLst>
                                          <p:attrName>style.visibility</p:attrName>
                                        </p:attrNameLst>
                                      </p:cBhvr>
                                      <p:to>
                                        <p:strVal val="visible"/>
                                      </p:to>
                                    </p:set>
                                    <p:animEffect transition="in" filter="blinds(horizontal)">
                                      <p:cBhvr>
                                        <p:cTn id="17" dur="500"/>
                                        <p:tgtEl>
                                          <p:spTgt spid="26726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7267">
                                            <p:txEl>
                                              <p:pRg st="5" end="5"/>
                                            </p:txEl>
                                          </p:spTgt>
                                        </p:tgtEl>
                                        <p:attrNameLst>
                                          <p:attrName>style.visibility</p:attrName>
                                        </p:attrNameLst>
                                      </p:cBhvr>
                                      <p:to>
                                        <p:strVal val="visible"/>
                                      </p:to>
                                    </p:set>
                                    <p:animEffect transition="in" filter="blinds(horizontal)">
                                      <p:cBhvr>
                                        <p:cTn id="22" dur="500"/>
                                        <p:tgtEl>
                                          <p:spTgt spid="2672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7267">
                                            <p:txEl>
                                              <p:pRg st="6" end="6"/>
                                            </p:txEl>
                                          </p:spTgt>
                                        </p:tgtEl>
                                        <p:attrNameLst>
                                          <p:attrName>style.visibility</p:attrName>
                                        </p:attrNameLst>
                                      </p:cBhvr>
                                      <p:to>
                                        <p:strVal val="visible"/>
                                      </p:to>
                                    </p:set>
                                    <p:animEffect transition="in" filter="blinds(horizontal)">
                                      <p:cBhvr>
                                        <p:cTn id="27" dur="500"/>
                                        <p:tgtEl>
                                          <p:spTgt spid="26726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7267">
                                            <p:txEl>
                                              <p:pRg st="7" end="7"/>
                                            </p:txEl>
                                          </p:spTgt>
                                        </p:tgtEl>
                                        <p:attrNameLst>
                                          <p:attrName>style.visibility</p:attrName>
                                        </p:attrNameLst>
                                      </p:cBhvr>
                                      <p:to>
                                        <p:strVal val="visible"/>
                                      </p:to>
                                    </p:set>
                                    <p:animEffect transition="in" filter="blinds(horizontal)">
                                      <p:cBhvr>
                                        <p:cTn id="32" dur="500"/>
                                        <p:tgtEl>
                                          <p:spTgt spid="26726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7267">
                                            <p:txEl>
                                              <p:pRg st="8" end="8"/>
                                            </p:txEl>
                                          </p:spTgt>
                                        </p:tgtEl>
                                        <p:attrNameLst>
                                          <p:attrName>style.visibility</p:attrName>
                                        </p:attrNameLst>
                                      </p:cBhvr>
                                      <p:to>
                                        <p:strVal val="visible"/>
                                      </p:to>
                                    </p:set>
                                    <p:animEffect transition="in" filter="blinds(horizontal)">
                                      <p:cBhvr>
                                        <p:cTn id="37" dur="500"/>
                                        <p:tgtEl>
                                          <p:spTgt spid="267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idx="1"/>
          </p:nvPr>
        </p:nvSpPr>
        <p:spPr>
          <a:xfrm>
            <a:off x="685800" y="1219200"/>
            <a:ext cx="8458200" cy="5562600"/>
          </a:xfrm>
        </p:spPr>
        <p:txBody>
          <a:bodyPr>
            <a:noAutofit/>
          </a:bodyPr>
          <a:lstStyle/>
          <a:p>
            <a:pPr>
              <a:lnSpc>
                <a:spcPct val="80000"/>
              </a:lnSpc>
            </a:pPr>
            <a:r>
              <a:rPr lang="en-US" altLang="zh-CN" sz="2400" b="1" dirty="0"/>
              <a:t>Competing Factors:</a:t>
            </a:r>
          </a:p>
          <a:p>
            <a:pPr lvl="1">
              <a:lnSpc>
                <a:spcPct val="80000"/>
              </a:lnSpc>
            </a:pPr>
            <a:r>
              <a:rPr lang="en-US" sz="2000" dirty="0"/>
              <a:t>Human action is rarely simple and straightforward.</a:t>
            </a:r>
          </a:p>
          <a:p>
            <a:pPr lvl="1">
              <a:lnSpc>
                <a:spcPct val="80000"/>
              </a:lnSpc>
            </a:pPr>
            <a:r>
              <a:rPr lang="en-US" sz="2000" dirty="0"/>
              <a:t>At any time, influences from several levels affect our behavior.</a:t>
            </a:r>
          </a:p>
          <a:p>
            <a:pPr lvl="1">
              <a:lnSpc>
                <a:spcPct val="80000"/>
              </a:lnSpc>
            </a:pPr>
            <a:r>
              <a:rPr lang="en-US" sz="2000" dirty="0"/>
              <a:t>The influences often lead to competing outcomes, so an individual must weigh risks and consequences before making an independent value judgment about how to act.</a:t>
            </a:r>
          </a:p>
          <a:p>
            <a:pPr lvl="1">
              <a:lnSpc>
                <a:spcPct val="80000"/>
              </a:lnSpc>
            </a:pPr>
            <a:r>
              <a:rPr lang="en-US" sz="2000" dirty="0"/>
              <a:t>Ethical Decision involving computer technology typically involves many shades of grey—possibilities that, by social standards, are not exclusively right or wrong.</a:t>
            </a:r>
            <a:endParaRPr lang="en-US" altLang="zh-CN" sz="2000" dirty="0"/>
          </a:p>
          <a:p>
            <a:pPr algn="just" eaLnBrk="1" hangingPunct="1">
              <a:lnSpc>
                <a:spcPct val="80000"/>
              </a:lnSpc>
            </a:pPr>
            <a:r>
              <a:rPr lang="en-US" sz="2400" b="1" dirty="0"/>
              <a:t>Factors Affecting our Behavior:</a:t>
            </a:r>
          </a:p>
          <a:p>
            <a:pPr lvl="1" eaLnBrk="1" hangingPunct="1">
              <a:lnSpc>
                <a:spcPct val="80000"/>
              </a:lnSpc>
            </a:pPr>
            <a:r>
              <a:rPr lang="en-US" sz="2000" dirty="0"/>
              <a:t>At biological level, behavior is directed by the drives for food, shelter, and care / love.</a:t>
            </a:r>
          </a:p>
          <a:p>
            <a:pPr lvl="1" eaLnBrk="1" hangingPunct="1">
              <a:lnSpc>
                <a:spcPct val="80000"/>
              </a:lnSpc>
            </a:pPr>
            <a:r>
              <a:rPr lang="en-US" sz="2000" dirty="0"/>
              <a:t>At social level, we behave according to a variety of rules that flow from Government, Religious Institutions, or Family.</a:t>
            </a:r>
          </a:p>
          <a:p>
            <a:pPr lvl="1" eaLnBrk="1" hangingPunct="1">
              <a:lnSpc>
                <a:spcPct val="80000"/>
              </a:lnSpc>
            </a:pPr>
            <a:r>
              <a:rPr lang="en-US" sz="2000" dirty="0"/>
              <a:t>At a higher and more abstract level, our behavior is modified by our understanding of what is good, right, proper, moral or ethical.</a:t>
            </a:r>
          </a:p>
        </p:txBody>
      </p:sp>
      <p:sp>
        <p:nvSpPr>
          <p:cNvPr id="5" name="Footer Placeholder 4"/>
          <p:cNvSpPr>
            <a:spLocks noGrp="1"/>
          </p:cNvSpPr>
          <p:nvPr>
            <p:ph type="ftr" sz="quarter" idx="11"/>
          </p:nvPr>
        </p:nvSpPr>
        <p:spPr>
          <a:xfrm>
            <a:off x="3352800" y="5867400"/>
            <a:ext cx="3276600" cy="336845"/>
          </a:xfrm>
        </p:spPr>
        <p:txBody>
          <a:bodyPr/>
          <a:lstStyle/>
          <a:p>
            <a:pPr>
              <a:defRPr/>
            </a:pPr>
            <a:r>
              <a:rPr lang="en-US" dirty="0"/>
              <a:t>PI-Spring 2020 (NUCES, CFD Campus)</a:t>
            </a:r>
          </a:p>
        </p:txBody>
      </p:sp>
      <p:sp>
        <p:nvSpPr>
          <p:cNvPr id="8" name="Rectangle 2"/>
          <p:cNvSpPr txBox="1">
            <a:spLocks noChangeArrowheads="1"/>
          </p:cNvSpPr>
          <p:nvPr/>
        </p:nvSpPr>
        <p:spPr>
          <a:xfrm>
            <a:off x="1142999" y="146172"/>
            <a:ext cx="6515903" cy="792162"/>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Ethical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42" dur="500"/>
                                        <p:tgtEl>
                                          <p:spTgt spid="2119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1971">
                                            <p:txEl>
                                              <p:pRg st="8" end="8"/>
                                            </p:txEl>
                                          </p:spTgt>
                                        </p:tgtEl>
                                        <p:attrNameLst>
                                          <p:attrName>style.visibility</p:attrName>
                                        </p:attrNameLst>
                                      </p:cBhvr>
                                      <p:to>
                                        <p:strVal val="visible"/>
                                      </p:to>
                                    </p:set>
                                    <p:animEffect transition="in" filter="blinds(horizontal)">
                                      <p:cBhvr>
                                        <p:cTn id="47" dur="500"/>
                                        <p:tgtEl>
                                          <p:spTgt spid="211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a:xfrm>
            <a:off x="228600" y="1219200"/>
            <a:ext cx="8686800" cy="5105400"/>
          </a:xfrm>
        </p:spPr>
        <p:txBody>
          <a:bodyPr>
            <a:noAutofit/>
          </a:bodyPr>
          <a:lstStyle/>
          <a:p>
            <a:pPr marL="0" indent="0" algn="just">
              <a:lnSpc>
                <a:spcPct val="80000"/>
              </a:lnSpc>
              <a:buClr>
                <a:schemeClr val="tx1"/>
              </a:buClr>
              <a:buFont typeface="Wingdings" pitchFamily="2" charset="2"/>
              <a:buNone/>
            </a:pPr>
            <a:r>
              <a:rPr lang="en-US" sz="1800" b="1" dirty="0">
                <a:solidFill>
                  <a:schemeClr val="hlink"/>
                </a:solidFill>
              </a:rPr>
              <a:t>Clare Valerian</a:t>
            </a:r>
            <a:r>
              <a:rPr lang="en-US" sz="1800" dirty="0"/>
              <a:t> is a systems analyst at Califon, Inc., a large distributor of electronic equipment. Her primary responsibility is to make certain that the 127 end-users in Califon’s U.S. headquarters can access data, post to accounts, send and receive e-mail, and accomplish all the other duties they need to perform on the corporation’s local area network. She describes herself as a facilitator and troubleshooter. She must respond quickly to the user’s complaints and needs, and even provide training for novice users. It’s a demanding and time-consuming job, and until two weeks ago, Clare was spending up to 12 hours a day one-on-one with her users. She spent much of her time traveling  to various sites in the different corporate buildings. The telephone was not much help, because Clare had to see for herself exactly what the users saw on their screens.</a:t>
            </a:r>
          </a:p>
          <a:p>
            <a:pPr marL="0" indent="0" algn="just">
              <a:lnSpc>
                <a:spcPct val="80000"/>
              </a:lnSpc>
              <a:buClr>
                <a:schemeClr val="tx1"/>
              </a:buClr>
              <a:buFont typeface="Wingdings" pitchFamily="2" charset="2"/>
              <a:buNone/>
            </a:pPr>
            <a:r>
              <a:rPr lang="en-US" sz="1800" dirty="0"/>
              <a:t>Recently, however, a utility program called LANSCAPE has Changed her workday completely. The utility program and the telegraph at her desk allow her to solve user problems without even having to go directly to the user’s workstations and terminals. The program allows Clare to view and actually take over the activities of network users. Typically, her first task upon arriving at her desk is to check her e-mail messages for trouble spots, print the messages, bring up LANSCAPE, and call each user one at a time. </a:t>
            </a:r>
          </a:p>
          <a:p>
            <a:pPr marL="0" indent="0" algn="just">
              <a:lnSpc>
                <a:spcPct val="80000"/>
              </a:lnSpc>
              <a:buClr>
                <a:schemeClr val="tx1"/>
              </a:buClr>
              <a:buFont typeface="Wingdings" pitchFamily="2" charset="2"/>
              <a:buNone/>
            </a:pPr>
            <a:r>
              <a:rPr lang="en-US" sz="1800" dirty="0"/>
              <a:t>“John, this is Clare in Systems. You left me a message about a problem with the inventory reorder module. I’ve got your screen up on my terminal now. Can you get out of the word processor and transfer to the inventory system? … Good. I see the main menu … Now, the reorder module. Go ahead and repeat the steps that got you into trouble yesterday …. OK, fine … oops, I see what you did. The system asks for ENTER and you hit RETURN. What kind of keyboard do you have? … That’s what I thought. For now, remember to hit ENTER. I’ll get the maintenance programmer to change the module to accept RETURN too. Sorry about that …. Thanks. Good-bye.”</a:t>
            </a:r>
          </a:p>
        </p:txBody>
      </p:sp>
      <p:sp>
        <p:nvSpPr>
          <p:cNvPr id="5" name="Footer Placeholder 4"/>
          <p:cNvSpPr>
            <a:spLocks noGrp="1"/>
          </p:cNvSpPr>
          <p:nvPr>
            <p:ph type="ftr" sz="quarter" idx="11"/>
          </p:nvPr>
        </p:nvSpPr>
        <p:spPr/>
        <p:txBody>
          <a:bodyPr/>
          <a:lstStyle/>
          <a:p>
            <a:pPr>
              <a:defRPr/>
            </a:pPr>
            <a:r>
              <a:rPr lang="en-US"/>
              <a:t>PI-Spring 2019 (NUCES, CFD Campus)</a:t>
            </a:r>
            <a:endParaRPr lang="en-US" dirty="0"/>
          </a:p>
        </p:txBody>
      </p:sp>
      <p:sp>
        <p:nvSpPr>
          <p:cNvPr id="2" name="Slide Number Placeholder 1">
            <a:extLst>
              <a:ext uri="{FF2B5EF4-FFF2-40B4-BE49-F238E27FC236}">
                <a16:creationId xmlns:a16="http://schemas.microsoft.com/office/drawing/2014/main" id="{613CDB2F-36FB-48C8-B9FB-C971FABC6814}"/>
              </a:ext>
            </a:extLst>
          </p:cNvPr>
          <p:cNvSpPr>
            <a:spLocks noGrp="1"/>
          </p:cNvSpPr>
          <p:nvPr>
            <p:ph type="sldNum" sz="quarter" idx="12"/>
          </p:nvPr>
        </p:nvSpPr>
        <p:spPr/>
        <p:txBody>
          <a:bodyPr/>
          <a:lstStyle/>
          <a:p>
            <a:pPr>
              <a:defRPr/>
            </a:pPr>
            <a:fld id="{B3B60432-372D-44D5-9F86-EB1599A3056F}" type="slidenum">
              <a:rPr lang="en-US" smtClean="0"/>
              <a:pPr>
                <a:defRPr/>
              </a:pPr>
              <a:t>20</a:t>
            </a:fld>
            <a:endParaRPr lang="en-US"/>
          </a:p>
        </p:txBody>
      </p:sp>
      <p:sp>
        <p:nvSpPr>
          <p:cNvPr id="7" name="Rectangle 2"/>
          <p:cNvSpPr txBox="1">
            <a:spLocks noChangeArrowheads="1"/>
          </p:cNvSpPr>
          <p:nvPr/>
        </p:nvSpPr>
        <p:spPr>
          <a:xfrm>
            <a:off x="228600" y="274638"/>
            <a:ext cx="8458200" cy="792162"/>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a:solidFill>
                  <a:schemeClr val="accent1">
                    <a:satMod val="150000"/>
                  </a:schemeClr>
                </a:solidFill>
                <a:latin typeface="+mj-lt"/>
                <a:ea typeface="+mj-ea"/>
                <a:cs typeface="+mj-cs"/>
              </a:rPr>
              <a:t>Case Study: Too Much of a Good Thing</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a:xfrm>
            <a:off x="228600" y="864070"/>
            <a:ext cx="8458200" cy="5491760"/>
          </a:xfrm>
        </p:spPr>
        <p:txBody>
          <a:bodyPr>
            <a:noAutofit/>
          </a:bodyPr>
          <a:lstStyle/>
          <a:p>
            <a:pPr marL="0" indent="0" algn="just">
              <a:lnSpc>
                <a:spcPct val="80000"/>
              </a:lnSpc>
              <a:buClr>
                <a:schemeClr val="tx1"/>
              </a:buClr>
              <a:buFont typeface="Wingdings" pitchFamily="2" charset="2"/>
              <a:buNone/>
            </a:pPr>
            <a:r>
              <a:rPr lang="en-US" sz="1800" dirty="0"/>
              <a:t>Then Clare goes on to the next call. “Bill, this is Clare in Systems. Your word processor bombed? Why don’t you call it up and repeat the … oh, I see the problem. You’re working with the buggy version, 2.3. I’ll delete it from the system. You’ll have to remember to use V2.4 from now on … No problem. Good-bye.” </a:t>
            </a:r>
          </a:p>
          <a:p>
            <a:pPr marL="0" indent="0" algn="just">
              <a:lnSpc>
                <a:spcPct val="80000"/>
              </a:lnSpc>
              <a:buClr>
                <a:schemeClr val="tx1"/>
              </a:buClr>
              <a:buFont typeface="Wingdings" pitchFamily="2" charset="2"/>
              <a:buNone/>
            </a:pPr>
            <a:r>
              <a:rPr lang="en-US" sz="1800" dirty="0"/>
              <a:t>Clare is delighted with LANSCAPE utility. She roves electronically from one troubled user to another, seeing on her screen exactly what the user sees. The amount of time it takes to solve the problems is about the same, but because she can solve them from her desk, she has eliminated the frustrating delays of travel time. In addition, she is at her desk when the users call, and they are pleased with the fast response time.</a:t>
            </a:r>
          </a:p>
          <a:p>
            <a:pPr marL="0" indent="0" algn="just">
              <a:lnSpc>
                <a:spcPct val="80000"/>
              </a:lnSpc>
              <a:buClr>
                <a:schemeClr val="tx1"/>
              </a:buClr>
              <a:buFont typeface="Wingdings" pitchFamily="2" charset="2"/>
              <a:buNone/>
            </a:pPr>
            <a:r>
              <a:rPr lang="en-US" sz="1800" dirty="0"/>
              <a:t>Clare even has time to scan user’s activities without their making a request. Her troubleshooting has become more proactive than reactive. She can scan a number of users without their knowledge, and when she finds one in trouble, she can interrupt and help.</a:t>
            </a:r>
          </a:p>
          <a:p>
            <a:pPr marL="0" indent="0" algn="just">
              <a:lnSpc>
                <a:spcPct val="80000"/>
              </a:lnSpc>
              <a:buClr>
                <a:schemeClr val="tx1"/>
              </a:buClr>
              <a:buFont typeface="Wingdings" pitchFamily="2" charset="2"/>
              <a:buNone/>
            </a:pPr>
            <a:r>
              <a:rPr lang="en-US" sz="1800" dirty="0"/>
              <a:t>“Harry, this is Clare in System. I’m looking at your screen now…. I know you didn’t call, but I thought I’d beat you to the punch. You can speed up that multiple posting to a single customer by using the TAB key instead of updating the record for each entry…. Yes, like that…. Glad to be of service.”</a:t>
            </a:r>
          </a:p>
          <a:p>
            <a:pPr marL="0" indent="0" algn="just">
              <a:lnSpc>
                <a:spcPct val="80000"/>
              </a:lnSpc>
              <a:buClr>
                <a:schemeClr val="tx1"/>
              </a:buClr>
              <a:buFont typeface="Wingdings" pitchFamily="2" charset="2"/>
              <a:buNone/>
            </a:pPr>
            <a:r>
              <a:rPr lang="en-US" sz="1800" dirty="0"/>
              <a:t>Last week Clare and her boss, the Director of User Support, met with the Vice President of Information Systems, Art </a:t>
            </a:r>
            <a:r>
              <a:rPr lang="en-US" sz="1800" dirty="0" err="1"/>
              <a:t>Betnoy</a:t>
            </a:r>
            <a:r>
              <a:rPr lang="en-US" sz="1800" dirty="0"/>
              <a:t>, to evaluate LANSCAPE. Clare said, “Without this program, I’d have to control the activities of every user in every system test and move from one building to the other. With LANSCAPE, I can watch over their shoulders without being there. LANSCAPE is inexpensive and easy to use. I fully endorse its continued use and recommend we obtain additional copies and make it available to all support personnel.” The three went on to discuss the increase in user satisfaction and productivity that had resulted from the use of LANSCAPE.</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F0E413DE-21FA-437D-A992-444B05A9D724}"/>
              </a:ext>
            </a:extLst>
          </p:cNvPr>
          <p:cNvSpPr>
            <a:spLocks noGrp="1"/>
          </p:cNvSpPr>
          <p:nvPr>
            <p:ph type="sldNum" sz="quarter" idx="12"/>
          </p:nvPr>
        </p:nvSpPr>
        <p:spPr/>
        <p:txBody>
          <a:bodyPr/>
          <a:lstStyle/>
          <a:p>
            <a:pPr>
              <a:defRPr/>
            </a:pPr>
            <a:fld id="{B3B60432-372D-44D5-9F86-EB1599A3056F}" type="slidenum">
              <a:rPr lang="en-US" smtClean="0"/>
              <a:pPr>
                <a:defRPr/>
              </a:pPr>
              <a:t>21</a:t>
            </a:fld>
            <a:endParaRPr lang="en-US"/>
          </a:p>
        </p:txBody>
      </p:sp>
      <p:sp>
        <p:nvSpPr>
          <p:cNvPr id="8" name="Rectangle 2"/>
          <p:cNvSpPr txBox="1">
            <a:spLocks noChangeArrowheads="1"/>
          </p:cNvSpPr>
          <p:nvPr/>
        </p:nvSpPr>
        <p:spPr>
          <a:xfrm>
            <a:off x="228600" y="0"/>
            <a:ext cx="8458200" cy="9144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a:solidFill>
                  <a:schemeClr val="accent1">
                    <a:satMod val="150000"/>
                  </a:schemeClr>
                </a:solidFill>
                <a:latin typeface="+mj-lt"/>
                <a:ea typeface="+mj-ea"/>
                <a:cs typeface="+mj-cs"/>
              </a:rPr>
              <a:t>Case Study: Too Much of a Good Thing</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a:xfrm>
            <a:off x="228600" y="1219200"/>
            <a:ext cx="8458200" cy="4953000"/>
          </a:xfrm>
        </p:spPr>
        <p:txBody>
          <a:bodyPr>
            <a:normAutofit lnSpcReduction="10000"/>
          </a:bodyPr>
          <a:lstStyle/>
          <a:p>
            <a:pPr marL="0" indent="0" algn="just">
              <a:lnSpc>
                <a:spcPct val="80000"/>
              </a:lnSpc>
              <a:buClr>
                <a:schemeClr val="tx1"/>
              </a:buClr>
              <a:buFont typeface="Wingdings" pitchFamily="2" charset="2"/>
              <a:buNone/>
            </a:pPr>
            <a:r>
              <a:rPr lang="en-US" sz="1800" dirty="0"/>
              <a:t>Yesterday Art was having his usual Tuesday lunch with his boss, Executive Vice President Alberta Wilson. Art couldn’t stop praising LANSCAPE. </a:t>
            </a:r>
          </a:p>
          <a:p>
            <a:pPr marL="0" indent="0" algn="just">
              <a:lnSpc>
                <a:spcPct val="80000"/>
              </a:lnSpc>
              <a:buClr>
                <a:schemeClr val="tx1"/>
              </a:buClr>
              <a:buFont typeface="Wingdings" pitchFamily="2" charset="2"/>
              <a:buNone/>
            </a:pPr>
            <a:r>
              <a:rPr lang="en-US" sz="1800" dirty="0"/>
              <a:t>Alberta seemed especially interested. “You mean you can tell me at any time what people are doing?”</a:t>
            </a:r>
          </a:p>
          <a:p>
            <a:pPr marL="0" indent="0" algn="just">
              <a:lnSpc>
                <a:spcPct val="80000"/>
              </a:lnSpc>
              <a:buClr>
                <a:schemeClr val="tx1"/>
              </a:buClr>
              <a:buFont typeface="Wingdings" pitchFamily="2" charset="2"/>
              <a:buNone/>
            </a:pPr>
            <a:r>
              <a:rPr lang="en-US" sz="1800" dirty="0"/>
              <a:t>“Not, not unless we tell them. The LANSCAPE program doesn’t change anything on their screens. Of course, that’s necessary feature of the system because my people have to see exactly what the users see.”</a:t>
            </a:r>
          </a:p>
          <a:p>
            <a:pPr marL="0" indent="0" algn="just">
              <a:lnSpc>
                <a:spcPct val="80000"/>
              </a:lnSpc>
              <a:buClr>
                <a:schemeClr val="tx1"/>
              </a:buClr>
              <a:buFont typeface="Wingdings" pitchFamily="2" charset="2"/>
              <a:buNone/>
            </a:pPr>
            <a:r>
              <a:rPr lang="en-US" sz="1800" dirty="0"/>
              <a:t>“Could you install LANSCAPE on my terminal, in my office?”</a:t>
            </a:r>
          </a:p>
          <a:p>
            <a:pPr marL="0" indent="0" algn="just">
              <a:lnSpc>
                <a:spcPct val="80000"/>
              </a:lnSpc>
              <a:buClr>
                <a:schemeClr val="tx1"/>
              </a:buClr>
              <a:buFont typeface="Wingdings" pitchFamily="2" charset="2"/>
              <a:buNone/>
            </a:pPr>
            <a:r>
              <a:rPr lang="en-US" sz="1800" dirty="0"/>
              <a:t>“Of course. But what value would that be?”</a:t>
            </a:r>
          </a:p>
          <a:p>
            <a:pPr marL="0" indent="0" algn="just">
              <a:lnSpc>
                <a:spcPct val="80000"/>
              </a:lnSpc>
              <a:buClr>
                <a:schemeClr val="tx1"/>
              </a:buClr>
              <a:buFont typeface="Wingdings" pitchFamily="2" charset="2"/>
              <a:buNone/>
            </a:pPr>
            <a:r>
              <a:rPr lang="en-US" sz="1800" dirty="0"/>
              <a:t>Alberta leaned forward and whispered, “I shouldn’t reveal this outside the Human Resources department, but I think I want to enlist your support. Here at headquarters, we may have one or more persons dealing in drugs. We have suspects but not proof. Somehow these people are taking orders and making deliveries right on the premises. And during company time. I suspect they’re using the phone and maybe even the computer to make their deals. We tried various surveillance methods with no success. What I want to do is use LANSCAPE to randomly check on what the suspects are doing. Then, if we catch them red-handed, we’ll have our evidence and we can prosecute.”</a:t>
            </a:r>
          </a:p>
          <a:p>
            <a:pPr marL="0" indent="0" algn="just">
              <a:lnSpc>
                <a:spcPct val="80000"/>
              </a:lnSpc>
              <a:buClr>
                <a:schemeClr val="tx1"/>
              </a:buClr>
              <a:buFont typeface="Wingdings" pitchFamily="2" charset="2"/>
              <a:buNone/>
            </a:pPr>
            <a:r>
              <a:rPr lang="en-US" sz="1800" dirty="0"/>
              <a:t>Art frowned and said, “Gee, I don’t know if I should give you that software, Alberta. Let me think about it and get back to you.”</a:t>
            </a:r>
            <a:endParaRPr lang="en-US" sz="1700" dirty="0"/>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4BFA18F8-5C65-426E-8A6A-775144D5F399}"/>
              </a:ext>
            </a:extLst>
          </p:cNvPr>
          <p:cNvSpPr>
            <a:spLocks noGrp="1"/>
          </p:cNvSpPr>
          <p:nvPr>
            <p:ph type="sldNum" sz="quarter" idx="12"/>
          </p:nvPr>
        </p:nvSpPr>
        <p:spPr/>
        <p:txBody>
          <a:bodyPr/>
          <a:lstStyle/>
          <a:p>
            <a:pPr>
              <a:defRPr/>
            </a:pPr>
            <a:fld id="{B3B60432-372D-44D5-9F86-EB1599A3056F}" type="slidenum">
              <a:rPr lang="en-US" smtClean="0"/>
              <a:pPr>
                <a:defRPr/>
              </a:pPr>
              <a:t>22</a:t>
            </a:fld>
            <a:endParaRPr lang="en-US"/>
          </a:p>
        </p:txBody>
      </p:sp>
      <p:sp>
        <p:nvSpPr>
          <p:cNvPr id="8" name="Rectangle 2"/>
          <p:cNvSpPr txBox="1">
            <a:spLocks noChangeArrowheads="1"/>
          </p:cNvSpPr>
          <p:nvPr/>
        </p:nvSpPr>
        <p:spPr>
          <a:xfrm>
            <a:off x="228600" y="274638"/>
            <a:ext cx="8458200" cy="792162"/>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a:solidFill>
                  <a:schemeClr val="accent1">
                    <a:satMod val="150000"/>
                  </a:schemeClr>
                </a:solidFill>
                <a:latin typeface="+mj-lt"/>
                <a:ea typeface="+mj-ea"/>
                <a:cs typeface="+mj-cs"/>
              </a:rPr>
              <a:t>Case Study: Too Much of a Good Thing</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87725" y="274638"/>
            <a:ext cx="8503875" cy="868362"/>
          </a:xfrm>
        </p:spPr>
        <p:txBody>
          <a:bodyPr>
            <a:normAutofit/>
          </a:bodyPr>
          <a:lstStyle/>
          <a:p>
            <a:r>
              <a:rPr lang="en-US" dirty="0">
                <a:solidFill>
                  <a:schemeClr val="accent1">
                    <a:satMod val="150000"/>
                  </a:schemeClr>
                </a:solidFill>
              </a:rPr>
              <a:t>Worksheet Entry – 4-Step Process       </a:t>
            </a:r>
            <a:fld id="{B3B60432-372D-44D5-9F86-EB1599A3056F}" type="slidenum">
              <a:rPr lang="en-US" smtClean="0"/>
              <a:pPr/>
              <a:t>23</a:t>
            </a:fld>
            <a:endParaRPr lang="en-US" dirty="0">
              <a:solidFill>
                <a:schemeClr val="accent1">
                  <a:satMod val="150000"/>
                </a:schemeClr>
              </a:solidFill>
            </a:endParaRPr>
          </a:p>
        </p:txBody>
      </p:sp>
      <p:sp>
        <p:nvSpPr>
          <p:cNvPr id="20485" name="Rectangle 3"/>
          <p:cNvSpPr>
            <a:spLocks noGrp="1" noChangeArrowheads="1"/>
          </p:cNvSpPr>
          <p:nvPr>
            <p:ph idx="1"/>
          </p:nvPr>
        </p:nvSpPr>
        <p:spPr>
          <a:xfrm>
            <a:off x="493586" y="918772"/>
            <a:ext cx="8650413" cy="5020456"/>
          </a:xfrm>
        </p:spPr>
        <p:txBody>
          <a:bodyPr>
            <a:noAutofit/>
          </a:bodyPr>
          <a:lstStyle/>
          <a:p>
            <a:pPr marL="914400" indent="-857250">
              <a:lnSpc>
                <a:spcPct val="80000"/>
              </a:lnSpc>
              <a:buClr>
                <a:schemeClr val="tx1"/>
              </a:buClr>
              <a:buFont typeface="Wingdings" pitchFamily="2" charset="2"/>
              <a:buNone/>
            </a:pPr>
            <a:r>
              <a:rPr lang="en-US" sz="1800" b="1" dirty="0"/>
              <a:t>Step IA. List and number the relevant facts.</a:t>
            </a:r>
          </a:p>
          <a:p>
            <a:pPr marL="914400" indent="-857250">
              <a:lnSpc>
                <a:spcPct val="80000"/>
              </a:lnSpc>
              <a:buClr>
                <a:schemeClr val="tx1"/>
              </a:buClr>
              <a:buFont typeface="Wingdings" pitchFamily="2" charset="2"/>
              <a:buNone/>
            </a:pPr>
            <a:r>
              <a:rPr lang="en-US" sz="1400" b="1" dirty="0">
                <a:solidFill>
                  <a:schemeClr val="folHlink"/>
                </a:solidFill>
              </a:rPr>
              <a:t>Number	Fact</a:t>
            </a:r>
          </a:p>
          <a:p>
            <a:pPr marL="914400" indent="-857250">
              <a:lnSpc>
                <a:spcPct val="80000"/>
              </a:lnSpc>
              <a:buClr>
                <a:schemeClr val="tx1"/>
              </a:buClr>
              <a:buFont typeface="Wingdings" pitchFamily="2" charset="2"/>
              <a:buAutoNum type="arabicPeriod"/>
            </a:pPr>
            <a:r>
              <a:rPr lang="en-US" sz="1800" dirty="0"/>
              <a:t>Califon is a distributor of electronic equipment, with a large in-house computer system supporting more than 100 users.</a:t>
            </a:r>
          </a:p>
          <a:p>
            <a:pPr marL="914400" indent="-857250">
              <a:lnSpc>
                <a:spcPct val="80000"/>
              </a:lnSpc>
              <a:buClr>
                <a:schemeClr val="tx1"/>
              </a:buClr>
              <a:buFont typeface="Wingdings" pitchFamily="2" charset="2"/>
              <a:buAutoNum type="arabicPeriod"/>
            </a:pPr>
            <a:r>
              <a:rPr lang="en-US" sz="1800" dirty="0"/>
              <a:t>Clare Valerian is a Califon Technical-support person who helps end-users with their computer problem.</a:t>
            </a:r>
          </a:p>
          <a:p>
            <a:pPr marL="914400" indent="-857250">
              <a:lnSpc>
                <a:spcPct val="80000"/>
              </a:lnSpc>
              <a:buClr>
                <a:schemeClr val="tx1"/>
              </a:buClr>
              <a:buFont typeface="Wingdings" pitchFamily="2" charset="2"/>
              <a:buAutoNum type="arabicPeriod"/>
            </a:pPr>
            <a:r>
              <a:rPr lang="en-US" sz="1800" dirty="0"/>
              <a:t>Clare has a new utility program, LANSCAPE, that enables her to duplicate on her screen exactly what is taking place on a user’s screen.</a:t>
            </a:r>
          </a:p>
          <a:p>
            <a:pPr marL="914400" indent="-857250">
              <a:lnSpc>
                <a:spcPct val="80000"/>
              </a:lnSpc>
              <a:buClr>
                <a:schemeClr val="tx1"/>
              </a:buClr>
              <a:buFont typeface="Wingdings" pitchFamily="2" charset="2"/>
              <a:buAutoNum type="arabicPeriod"/>
            </a:pPr>
            <a:r>
              <a:rPr lang="en-US" sz="1800" dirty="0"/>
              <a:t>LANSCAPE allows Clare to “rove electronically,” that is, to view without their permission, what people are doing on their computers.</a:t>
            </a:r>
          </a:p>
          <a:p>
            <a:pPr marL="914400" indent="-857250">
              <a:lnSpc>
                <a:spcPct val="80000"/>
              </a:lnSpc>
              <a:buClr>
                <a:schemeClr val="tx1"/>
              </a:buClr>
              <a:buFont typeface="Wingdings" pitchFamily="2" charset="2"/>
              <a:buAutoNum type="arabicPeriod"/>
            </a:pPr>
            <a:r>
              <a:rPr lang="en-US" sz="1800" dirty="0"/>
              <a:t>Clare recommends continued use of LANSCAPE and suggests making it available to others in her group who perform similar troubleshooting activities.</a:t>
            </a:r>
          </a:p>
          <a:p>
            <a:pPr marL="914400" indent="-857250">
              <a:lnSpc>
                <a:spcPct val="80000"/>
              </a:lnSpc>
              <a:buClr>
                <a:schemeClr val="tx1"/>
              </a:buClr>
              <a:buFont typeface="Wingdings" pitchFamily="2" charset="2"/>
              <a:buAutoNum type="arabicPeriod"/>
            </a:pPr>
            <a:r>
              <a:rPr lang="en-US" sz="1800" dirty="0"/>
              <a:t>Art </a:t>
            </a:r>
            <a:r>
              <a:rPr lang="en-US" sz="1800" dirty="0" err="1"/>
              <a:t>Betnoy</a:t>
            </a:r>
            <a:r>
              <a:rPr lang="en-US" sz="1800" dirty="0"/>
              <a:t>, V.P. for Information System, is so impressed with LANSCAPE that he describes its success to Alberta Wilson, Califon Executive V.P.</a:t>
            </a:r>
          </a:p>
          <a:p>
            <a:pPr marL="914400" indent="-857250">
              <a:lnSpc>
                <a:spcPct val="80000"/>
              </a:lnSpc>
              <a:buClr>
                <a:schemeClr val="tx1"/>
              </a:buClr>
              <a:buFont typeface="Wingdings" pitchFamily="2" charset="2"/>
              <a:buAutoNum type="arabicPeriod"/>
            </a:pPr>
            <a:r>
              <a:rPr lang="en-US" sz="1800" dirty="0"/>
              <a:t>Alberta reveals that there may be a drug-dealing operation at Califon.</a:t>
            </a:r>
          </a:p>
          <a:p>
            <a:pPr marL="914400" indent="-857250">
              <a:lnSpc>
                <a:spcPct val="80000"/>
              </a:lnSpc>
              <a:buClr>
                <a:schemeClr val="tx1"/>
              </a:buClr>
              <a:buFont typeface="Wingdings" pitchFamily="2" charset="2"/>
              <a:buAutoNum type="arabicPeriod"/>
            </a:pPr>
            <a:r>
              <a:rPr lang="en-US" sz="1800" dirty="0"/>
              <a:t>Alberta tells Art of other surveillance attempts.</a:t>
            </a:r>
          </a:p>
          <a:p>
            <a:pPr marL="914400" indent="-857250">
              <a:lnSpc>
                <a:spcPct val="80000"/>
              </a:lnSpc>
              <a:buClr>
                <a:schemeClr val="tx1"/>
              </a:buClr>
              <a:buFont typeface="Wingdings" pitchFamily="2" charset="2"/>
              <a:buAutoNum type="arabicPeriod"/>
            </a:pPr>
            <a:r>
              <a:rPr lang="en-US" sz="1800" dirty="0"/>
              <a:t>Alberta asks for LANSCAPE on her terminal so she can monitor the computer activities of the suspected drug dealers.</a:t>
            </a:r>
          </a:p>
          <a:p>
            <a:pPr marL="914400" indent="-857250">
              <a:lnSpc>
                <a:spcPct val="80000"/>
              </a:lnSpc>
              <a:buClr>
                <a:schemeClr val="tx1"/>
              </a:buClr>
              <a:buFont typeface="Wingdings" pitchFamily="2" charset="2"/>
              <a:buAutoNum type="arabicPeriod"/>
            </a:pPr>
            <a:r>
              <a:rPr lang="en-US" sz="1800" dirty="0"/>
              <a:t>Art </a:t>
            </a:r>
            <a:r>
              <a:rPr lang="en-US" sz="1800" dirty="0" err="1"/>
              <a:t>Betnoy</a:t>
            </a:r>
            <a:r>
              <a:rPr lang="en-US" sz="1800" dirty="0"/>
              <a:t> makes no immediate commitment.</a:t>
            </a:r>
          </a:p>
        </p:txBody>
      </p:sp>
      <p:sp>
        <p:nvSpPr>
          <p:cNvPr id="5" name="Footer Placeholder 5"/>
          <p:cNvSpPr>
            <a:spLocks noGrp="1"/>
          </p:cNvSpPr>
          <p:nvPr>
            <p:ph type="ftr" sz="quarter" idx="11"/>
          </p:nvPr>
        </p:nvSpPr>
        <p:spPr/>
        <p:txBody>
          <a:bodyPr/>
          <a:lstStyle/>
          <a:p>
            <a:pPr>
              <a:defRPr/>
            </a:pPr>
            <a:r>
              <a:rPr lang="en-US"/>
              <a:t>PI-Spring 2019 (NUCES, CFD Campus)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a:bodyPr>
          <a:lstStyle/>
          <a:p>
            <a:r>
              <a:rPr lang="en-US" dirty="0">
                <a:solidFill>
                  <a:schemeClr val="accent1">
                    <a:satMod val="150000"/>
                  </a:schemeClr>
                </a:solidFill>
              </a:rPr>
              <a:t>Worksheet Entry – 4-Step Process</a:t>
            </a:r>
          </a:p>
        </p:txBody>
      </p:sp>
      <p:sp>
        <p:nvSpPr>
          <p:cNvPr id="21509" name="Rectangle 3"/>
          <p:cNvSpPr>
            <a:spLocks noGrp="1" noChangeArrowheads="1"/>
          </p:cNvSpPr>
          <p:nvPr>
            <p:ph idx="1"/>
          </p:nvPr>
        </p:nvSpPr>
        <p:spPr/>
        <p:txBody>
          <a:bodyPr>
            <a:normAutofit fontScale="70000" lnSpcReduction="20000"/>
          </a:bodyPr>
          <a:lstStyle/>
          <a:p>
            <a:pPr marL="914400" indent="-857250">
              <a:buClr>
                <a:schemeClr val="tx1"/>
              </a:buClr>
              <a:buFont typeface="Wingdings" pitchFamily="2" charset="2"/>
              <a:buNone/>
            </a:pPr>
            <a:r>
              <a:rPr lang="en-US" sz="2400" b="1" dirty="0"/>
              <a:t>Step IB. Which of these raises an ethical issue? Why? What is the potential or resulting harm?</a:t>
            </a:r>
          </a:p>
          <a:p>
            <a:pPr marL="914400" indent="-857250">
              <a:buClr>
                <a:schemeClr val="tx1"/>
              </a:buClr>
              <a:buFont typeface="Wingdings" pitchFamily="2" charset="2"/>
              <a:buNone/>
            </a:pPr>
            <a:r>
              <a:rPr lang="en-US" sz="2400" b="1" dirty="0">
                <a:solidFill>
                  <a:schemeClr val="folHlink"/>
                </a:solidFill>
              </a:rPr>
              <a:t>Fact (number) 	Potential or Resulting Harm</a:t>
            </a:r>
          </a:p>
          <a:p>
            <a:pPr marL="914400" indent="-857250">
              <a:buClr>
                <a:schemeClr val="tx1"/>
              </a:buClr>
              <a:buFont typeface="Wingdings" pitchFamily="2" charset="2"/>
              <a:buAutoNum type="arabicPlain" startAt="4"/>
            </a:pPr>
            <a:r>
              <a:rPr lang="en-US" sz="2000" dirty="0"/>
              <a:t>Users not informed of “roving”, privacy question.</a:t>
            </a:r>
          </a:p>
          <a:p>
            <a:pPr marL="914400" indent="-857250">
              <a:buClr>
                <a:schemeClr val="tx1"/>
              </a:buClr>
              <a:buFont typeface="Wingdings" pitchFamily="2" charset="2"/>
              <a:buNone/>
            </a:pPr>
            <a:endParaRPr lang="en-US" sz="2000" dirty="0"/>
          </a:p>
          <a:p>
            <a:pPr marL="914400" indent="-857250">
              <a:buClr>
                <a:schemeClr val="tx1"/>
              </a:buClr>
              <a:buFont typeface="Wingdings" pitchFamily="2" charset="2"/>
              <a:buAutoNum type="arabicPlain" startAt="8"/>
            </a:pPr>
            <a:r>
              <a:rPr lang="en-US" sz="2000" dirty="0"/>
              <a:t>Illegal activity, drug users and company harmed</a:t>
            </a:r>
          </a:p>
          <a:p>
            <a:pPr marL="914400" indent="-857250">
              <a:buClr>
                <a:schemeClr val="tx1"/>
              </a:buClr>
              <a:buFont typeface="Wingdings" pitchFamily="2" charset="2"/>
              <a:buAutoNum type="arabicPlain" startAt="8"/>
            </a:pPr>
            <a:endParaRPr lang="en-US" sz="2000" dirty="0"/>
          </a:p>
          <a:p>
            <a:pPr marL="914400" indent="-857250">
              <a:buClr>
                <a:schemeClr val="tx1"/>
              </a:buClr>
              <a:buFont typeface="Wingdings" pitchFamily="2" charset="2"/>
              <a:buAutoNum type="arabicPlain" startAt="9"/>
            </a:pPr>
            <a:r>
              <a:rPr lang="en-US" sz="2000" dirty="0"/>
              <a:t>Was this (another) invasion or privacy?</a:t>
            </a:r>
          </a:p>
          <a:p>
            <a:pPr marL="914400" indent="-857250">
              <a:buClr>
                <a:schemeClr val="tx1"/>
              </a:buClr>
              <a:buFont typeface="Wingdings" pitchFamily="2" charset="2"/>
              <a:buNone/>
            </a:pPr>
            <a:endParaRPr lang="en-US" sz="2000" dirty="0"/>
          </a:p>
          <a:p>
            <a:pPr marL="914400" indent="-857250">
              <a:buClr>
                <a:schemeClr val="tx1"/>
              </a:buClr>
              <a:buFont typeface="Wingdings" pitchFamily="2" charset="2"/>
              <a:buNone/>
            </a:pPr>
            <a:r>
              <a:rPr lang="en-US" sz="1800" dirty="0"/>
              <a:t>10	</a:t>
            </a:r>
            <a:r>
              <a:rPr lang="en-US" sz="2000" dirty="0"/>
              <a:t>Is this fair to all concerned?</a:t>
            </a:r>
          </a:p>
          <a:p>
            <a:pPr marL="914400" indent="-857250">
              <a:buClr>
                <a:schemeClr val="tx1"/>
              </a:buClr>
              <a:buFont typeface="Wingdings" pitchFamily="2" charset="2"/>
              <a:buNone/>
            </a:pPr>
            <a:endParaRPr lang="en-US" sz="2800" b="1" dirty="0">
              <a:solidFill>
                <a:schemeClr val="folHlink"/>
              </a:solidFill>
            </a:endParaRPr>
          </a:p>
        </p:txBody>
      </p:sp>
      <p:sp>
        <p:nvSpPr>
          <p:cNvPr id="5" name="Footer Placeholder 5"/>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48B15038-BC88-44D5-B504-B1D99420DB29}"/>
              </a:ext>
            </a:extLst>
          </p:cNvPr>
          <p:cNvSpPr>
            <a:spLocks noGrp="1"/>
          </p:cNvSpPr>
          <p:nvPr>
            <p:ph type="sldNum" sz="quarter" idx="12"/>
          </p:nvPr>
        </p:nvSpPr>
        <p:spPr/>
        <p:txBody>
          <a:bodyPr/>
          <a:lstStyle/>
          <a:p>
            <a:pPr>
              <a:defRPr/>
            </a:pPr>
            <a:fld id="{B3B60432-372D-44D5-9F86-EB1599A3056F}"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normAutofit fontScale="47500" lnSpcReduction="20000"/>
          </a:bodyPr>
          <a:lstStyle/>
          <a:p>
            <a:pPr marL="533400" indent="-533400">
              <a:lnSpc>
                <a:spcPct val="80000"/>
              </a:lnSpc>
              <a:buClr>
                <a:schemeClr val="tx1"/>
              </a:buClr>
              <a:buFont typeface="Wingdings" pitchFamily="2" charset="2"/>
              <a:buNone/>
            </a:pPr>
            <a:r>
              <a:rPr lang="en-US" sz="2400" b="1" dirty="0"/>
              <a:t>Step IC.	List the stakeholders involved.</a:t>
            </a:r>
          </a:p>
          <a:p>
            <a:pPr marL="533400" indent="-533400">
              <a:lnSpc>
                <a:spcPct val="80000"/>
              </a:lnSpc>
              <a:buClr>
                <a:schemeClr val="tx1"/>
              </a:buClr>
              <a:buFont typeface="Wingdings" pitchFamily="2" charset="2"/>
              <a:buAutoNum type="arabicPeriod"/>
            </a:pPr>
            <a:r>
              <a:rPr lang="en-US" sz="1800" dirty="0"/>
              <a:t>Clare </a:t>
            </a:r>
          </a:p>
          <a:p>
            <a:pPr marL="533400" indent="-533400">
              <a:lnSpc>
                <a:spcPct val="80000"/>
              </a:lnSpc>
              <a:buClr>
                <a:schemeClr val="tx1"/>
              </a:buClr>
              <a:buFont typeface="Wingdings" pitchFamily="2" charset="2"/>
              <a:buAutoNum type="arabicPeriod"/>
            </a:pPr>
            <a:r>
              <a:rPr lang="en-US" sz="1800" dirty="0"/>
              <a:t>The Directory of User Support</a:t>
            </a:r>
          </a:p>
          <a:p>
            <a:pPr marL="533400" indent="-533400">
              <a:lnSpc>
                <a:spcPct val="80000"/>
              </a:lnSpc>
              <a:buClr>
                <a:schemeClr val="tx1"/>
              </a:buClr>
              <a:buFont typeface="Wingdings" pitchFamily="2" charset="2"/>
              <a:buAutoNum type="arabicPeriod"/>
            </a:pPr>
            <a:r>
              <a:rPr lang="en-US" sz="1800" dirty="0"/>
              <a:t>Art </a:t>
            </a:r>
            <a:r>
              <a:rPr lang="en-US" sz="1800" dirty="0" err="1"/>
              <a:t>Betnoy</a:t>
            </a:r>
            <a:r>
              <a:rPr lang="en-US" sz="1800" dirty="0"/>
              <a:t>, V.P. Information Systems (and his family)</a:t>
            </a:r>
          </a:p>
          <a:p>
            <a:pPr marL="533400" indent="-533400">
              <a:lnSpc>
                <a:spcPct val="80000"/>
              </a:lnSpc>
              <a:buClr>
                <a:schemeClr val="tx1"/>
              </a:buClr>
              <a:buFont typeface="Wingdings" pitchFamily="2" charset="2"/>
              <a:buAutoNum type="arabicPeriod"/>
            </a:pPr>
            <a:r>
              <a:rPr lang="en-US" sz="1800" dirty="0"/>
              <a:t>Alberta Wilson, Executive V.P.</a:t>
            </a:r>
          </a:p>
          <a:p>
            <a:pPr marL="533400" indent="-533400">
              <a:lnSpc>
                <a:spcPct val="80000"/>
              </a:lnSpc>
              <a:buClr>
                <a:schemeClr val="tx1"/>
              </a:buClr>
              <a:buFont typeface="Wingdings" pitchFamily="2" charset="2"/>
              <a:buAutoNum type="arabicPeriod"/>
            </a:pPr>
            <a:r>
              <a:rPr lang="en-US" sz="1800" dirty="0"/>
              <a:t>The other technical-support people</a:t>
            </a:r>
          </a:p>
          <a:p>
            <a:pPr marL="533400" indent="-533400">
              <a:lnSpc>
                <a:spcPct val="80000"/>
              </a:lnSpc>
              <a:buClr>
                <a:schemeClr val="tx1"/>
              </a:buClr>
              <a:buFont typeface="Wingdings" pitchFamily="2" charset="2"/>
              <a:buAutoNum type="arabicPeriod"/>
            </a:pPr>
            <a:r>
              <a:rPr lang="en-US" sz="1800" dirty="0"/>
              <a:t>All computer users at Califon</a:t>
            </a:r>
          </a:p>
          <a:p>
            <a:pPr marL="533400" indent="-533400">
              <a:lnSpc>
                <a:spcPct val="80000"/>
              </a:lnSpc>
              <a:buClr>
                <a:schemeClr val="tx1"/>
              </a:buClr>
              <a:buFont typeface="Wingdings" pitchFamily="2" charset="2"/>
              <a:buAutoNum type="arabicPeriod"/>
            </a:pPr>
            <a:r>
              <a:rPr lang="en-US" sz="1800" dirty="0"/>
              <a:t>The suspected drug dealers</a:t>
            </a:r>
          </a:p>
          <a:p>
            <a:pPr marL="533400" indent="-533400">
              <a:lnSpc>
                <a:spcPct val="80000"/>
              </a:lnSpc>
              <a:buClr>
                <a:schemeClr val="tx1"/>
              </a:buClr>
              <a:buFont typeface="Wingdings" pitchFamily="2" charset="2"/>
              <a:buAutoNum type="arabicPeriod"/>
            </a:pPr>
            <a:r>
              <a:rPr lang="en-US" sz="1800" dirty="0"/>
              <a:t>The drug users, customers of the dealers</a:t>
            </a:r>
          </a:p>
          <a:p>
            <a:pPr marL="533400" indent="-533400">
              <a:lnSpc>
                <a:spcPct val="80000"/>
              </a:lnSpc>
              <a:buClr>
                <a:schemeClr val="tx1"/>
              </a:buClr>
              <a:buFont typeface="Wingdings" pitchFamily="2" charset="2"/>
              <a:buAutoNum type="arabicPeriod"/>
            </a:pPr>
            <a:r>
              <a:rPr lang="en-US" sz="1800" dirty="0"/>
              <a:t>Califon as a corporation</a:t>
            </a:r>
          </a:p>
          <a:p>
            <a:pPr marL="533400" indent="-533400">
              <a:lnSpc>
                <a:spcPct val="80000"/>
              </a:lnSpc>
              <a:buClr>
                <a:schemeClr val="tx1"/>
              </a:buClr>
              <a:buFont typeface="Wingdings" pitchFamily="2" charset="2"/>
              <a:buAutoNum type="arabicPeriod"/>
            </a:pPr>
            <a:r>
              <a:rPr lang="en-US" sz="1800" dirty="0"/>
              <a:t>All Califon employees</a:t>
            </a:r>
          </a:p>
          <a:p>
            <a:pPr marL="533400" indent="-533400">
              <a:lnSpc>
                <a:spcPct val="80000"/>
              </a:lnSpc>
              <a:buClr>
                <a:schemeClr val="tx1"/>
              </a:buClr>
              <a:buFont typeface="Wingdings" pitchFamily="2" charset="2"/>
              <a:buAutoNum type="arabicPeriod"/>
            </a:pPr>
            <a:r>
              <a:rPr lang="en-US" sz="1800" dirty="0"/>
              <a:t>Califon stockholders</a:t>
            </a:r>
          </a:p>
          <a:p>
            <a:pPr marL="533400" indent="-533400">
              <a:lnSpc>
                <a:spcPct val="80000"/>
              </a:lnSpc>
              <a:buClr>
                <a:schemeClr val="tx1"/>
              </a:buClr>
              <a:buFont typeface="Wingdings" pitchFamily="2" charset="2"/>
              <a:buAutoNum type="arabicPeriod"/>
            </a:pPr>
            <a:r>
              <a:rPr lang="en-US" sz="1800" dirty="0"/>
              <a:t>Califon customers</a:t>
            </a:r>
          </a:p>
          <a:p>
            <a:pPr marL="533400" indent="-533400">
              <a:lnSpc>
                <a:spcPct val="80000"/>
              </a:lnSpc>
              <a:buClr>
                <a:schemeClr val="tx1"/>
              </a:buClr>
              <a:buFont typeface="Wingdings" pitchFamily="2" charset="2"/>
              <a:buAutoNum type="arabicPeriod"/>
            </a:pPr>
            <a:r>
              <a:rPr lang="en-US" sz="1800" dirty="0"/>
              <a:t>Society as a whole</a:t>
            </a:r>
          </a:p>
          <a:p>
            <a:pPr marL="533400" indent="-533400">
              <a:lnSpc>
                <a:spcPct val="80000"/>
              </a:lnSpc>
              <a:buClr>
                <a:schemeClr val="tx1"/>
              </a:buClr>
              <a:buFont typeface="Wingdings" pitchFamily="2" charset="2"/>
              <a:buAutoNum type="arabicPeriod"/>
            </a:pPr>
            <a:r>
              <a:rPr lang="en-US" sz="1800" dirty="0"/>
              <a:t>The producers of LANSCAPE</a:t>
            </a:r>
          </a:p>
          <a:p>
            <a:pPr marL="533400" indent="-533400">
              <a:lnSpc>
                <a:spcPct val="80000"/>
              </a:lnSpc>
              <a:buClr>
                <a:schemeClr val="tx1"/>
              </a:buClr>
              <a:buFont typeface="Wingdings" pitchFamily="2" charset="2"/>
              <a:buAutoNum type="arabicPeriod"/>
            </a:pPr>
            <a:r>
              <a:rPr lang="en-US" sz="1800" dirty="0"/>
              <a:t>Other LANSCAPE users</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5EA4F49C-D3EF-41CA-A42E-119678CA52A6}"/>
              </a:ext>
            </a:extLst>
          </p:cNvPr>
          <p:cNvSpPr>
            <a:spLocks noGrp="1"/>
          </p:cNvSpPr>
          <p:nvPr>
            <p:ph type="sldNum" sz="quarter" idx="12"/>
          </p:nvPr>
        </p:nvSpPr>
        <p:spPr/>
        <p:txBody>
          <a:bodyPr/>
          <a:lstStyle/>
          <a:p>
            <a:pPr>
              <a:defRPr/>
            </a:pPr>
            <a:fld id="{B3B60432-372D-44D5-9F86-EB1599A3056F}" type="slidenum">
              <a:rPr lang="en-US" smtClean="0"/>
              <a:pPr>
                <a:defRPr/>
              </a:pPr>
              <a:t>25</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Worksheet Entry – 4-Step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normAutofit fontScale="85000" lnSpcReduction="10000"/>
          </a:bodyPr>
          <a:lstStyle/>
          <a:p>
            <a:pPr marL="914400" indent="-857250">
              <a:buClr>
                <a:schemeClr val="tx1"/>
              </a:buClr>
              <a:buFont typeface="Wingdings" pitchFamily="2" charset="2"/>
              <a:buNone/>
            </a:pPr>
            <a:r>
              <a:rPr lang="en-US" sz="2800" b="1" dirty="0"/>
              <a:t>Step II. Isolating the major ethical dilemma</a:t>
            </a:r>
          </a:p>
          <a:p>
            <a:pPr marL="914400" indent="-857250">
              <a:buClr>
                <a:schemeClr val="tx1"/>
              </a:buClr>
              <a:buFont typeface="Wingdings" pitchFamily="2" charset="2"/>
              <a:buNone/>
            </a:pPr>
            <a:r>
              <a:rPr lang="en-US" sz="2800" dirty="0">
                <a:solidFill>
                  <a:schemeClr val="folHlink"/>
                </a:solidFill>
              </a:rPr>
              <a:t>What is the ethical dilemma to be resolved NOW?</a:t>
            </a:r>
          </a:p>
          <a:p>
            <a:pPr marL="914400" indent="-857250">
              <a:buClr>
                <a:schemeClr val="tx1"/>
              </a:buClr>
              <a:buFont typeface="Wingdings" pitchFamily="2" charset="2"/>
              <a:buNone/>
            </a:pPr>
            <a:endParaRPr lang="en-US" sz="2800" dirty="0">
              <a:solidFill>
                <a:schemeClr val="folHlink"/>
              </a:solidFill>
            </a:endParaRPr>
          </a:p>
          <a:p>
            <a:pPr marL="914400" indent="-857250" algn="just">
              <a:buClr>
                <a:schemeClr val="tx1"/>
              </a:buClr>
              <a:buFont typeface="Wingdings" pitchFamily="2" charset="2"/>
              <a:buNone/>
            </a:pPr>
            <a:r>
              <a:rPr lang="en-US" sz="2800" dirty="0"/>
              <a:t>Should Art provide LANSCAPE software to Alberta so she can  monitor computer activities in an attempt to discover suspected drug dealers?</a:t>
            </a:r>
          </a:p>
        </p:txBody>
      </p:sp>
      <p:sp>
        <p:nvSpPr>
          <p:cNvPr id="5" name="Footer Placeholder 5"/>
          <p:cNvSpPr>
            <a:spLocks noGrp="1"/>
          </p:cNvSpPr>
          <p:nvPr>
            <p:ph type="ftr" sz="quarter" idx="11"/>
          </p:nvPr>
        </p:nvSpPr>
        <p:spPr/>
        <p:txBody>
          <a:bodyPr/>
          <a:lstStyle/>
          <a:p>
            <a:pPr>
              <a:defRPr/>
            </a:pPr>
            <a:r>
              <a:rPr lang="en-US"/>
              <a:t>PI-Spring 2019 (NUCES, CFD Campus)</a:t>
            </a:r>
            <a:endParaRPr lang="en-US" dirty="0"/>
          </a:p>
        </p:txBody>
      </p:sp>
      <p:sp>
        <p:nvSpPr>
          <p:cNvPr id="2" name="Slide Number Placeholder 1">
            <a:extLst>
              <a:ext uri="{FF2B5EF4-FFF2-40B4-BE49-F238E27FC236}">
                <a16:creationId xmlns:a16="http://schemas.microsoft.com/office/drawing/2014/main" id="{E30BE9E6-1B8C-45F2-9811-2CE68136D050}"/>
              </a:ext>
            </a:extLst>
          </p:cNvPr>
          <p:cNvSpPr>
            <a:spLocks noGrp="1"/>
          </p:cNvSpPr>
          <p:nvPr>
            <p:ph type="sldNum" sz="quarter" idx="12"/>
          </p:nvPr>
        </p:nvSpPr>
        <p:spPr/>
        <p:txBody>
          <a:bodyPr/>
          <a:lstStyle/>
          <a:p>
            <a:pPr>
              <a:defRPr/>
            </a:pPr>
            <a:fld id="{B3B60432-372D-44D5-9F86-EB1599A3056F}" type="slidenum">
              <a:rPr lang="en-US" smtClean="0"/>
              <a:pPr>
                <a:defRPr/>
              </a:pPr>
              <a:t>26</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Worksheet Entry – 4-Step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normAutofit fontScale="62500" lnSpcReduction="20000"/>
          </a:bodyPr>
          <a:lstStyle/>
          <a:p>
            <a:pPr marL="0" indent="0" algn="just">
              <a:lnSpc>
                <a:spcPct val="80000"/>
              </a:lnSpc>
              <a:buClr>
                <a:schemeClr val="tx1"/>
              </a:buClr>
              <a:buFont typeface="Wingdings" pitchFamily="2" charset="2"/>
              <a:buNone/>
            </a:pPr>
            <a:r>
              <a:rPr lang="en-US" sz="2000" b="1" dirty="0"/>
              <a:t>Step III	Analyzing the ethicality of both alternatives in Step II</a:t>
            </a:r>
          </a:p>
          <a:p>
            <a:pPr marL="0" indent="0" algn="just">
              <a:lnSpc>
                <a:spcPct val="80000"/>
              </a:lnSpc>
              <a:buClr>
                <a:schemeClr val="tx1"/>
              </a:buClr>
              <a:buFont typeface="Wingdings" pitchFamily="2" charset="2"/>
              <a:buNone/>
            </a:pPr>
            <a:r>
              <a:rPr lang="en-US" sz="2000" b="1" dirty="0">
                <a:solidFill>
                  <a:schemeClr val="accent2"/>
                </a:solidFill>
              </a:rPr>
              <a:t>Consequentialism</a:t>
            </a:r>
          </a:p>
          <a:p>
            <a:pPr marL="0" indent="0" algn="just">
              <a:lnSpc>
                <a:spcPct val="80000"/>
              </a:lnSpc>
              <a:buClr>
                <a:schemeClr val="tx1"/>
              </a:buClr>
              <a:buFont typeface="Wingdings" pitchFamily="2" charset="2"/>
              <a:buNone/>
            </a:pPr>
            <a:r>
              <a:rPr lang="en-US" sz="2000" dirty="0"/>
              <a:t>A. If action in Step II is done, who, if anyone, will be harmed?</a:t>
            </a:r>
          </a:p>
          <a:p>
            <a:pPr marL="0" indent="0" algn="just">
              <a:lnSpc>
                <a:spcPct val="80000"/>
              </a:lnSpc>
              <a:buClr>
                <a:schemeClr val="tx1"/>
              </a:buClr>
              <a:buFont typeface="Wingdings" pitchFamily="2" charset="2"/>
              <a:buNone/>
            </a:pPr>
            <a:r>
              <a:rPr lang="en-US" sz="2000" dirty="0">
                <a:solidFill>
                  <a:schemeClr val="accent2"/>
                </a:solidFill>
              </a:rPr>
              <a:t>Innocent computer users’ privacy is violated, drug dealers may get caught.</a:t>
            </a:r>
          </a:p>
          <a:p>
            <a:pPr marL="0" indent="0" algn="just">
              <a:lnSpc>
                <a:spcPct val="80000"/>
              </a:lnSpc>
              <a:buClr>
                <a:schemeClr val="tx1"/>
              </a:buClr>
              <a:buFont typeface="Wingdings" pitchFamily="2" charset="2"/>
              <a:buNone/>
            </a:pPr>
            <a:r>
              <a:rPr lang="en-US" sz="2000" dirty="0"/>
              <a:t>B. If action in Step II is not done, who, if anyone, will be harmed?</a:t>
            </a:r>
          </a:p>
          <a:p>
            <a:pPr marL="0" indent="0" algn="just">
              <a:lnSpc>
                <a:spcPct val="80000"/>
              </a:lnSpc>
              <a:buClr>
                <a:schemeClr val="tx1"/>
              </a:buClr>
              <a:buFont typeface="Wingdings" pitchFamily="2" charset="2"/>
              <a:buNone/>
            </a:pPr>
            <a:r>
              <a:rPr lang="en-US" sz="2000" dirty="0">
                <a:solidFill>
                  <a:schemeClr val="accent2"/>
                </a:solidFill>
              </a:rPr>
              <a:t>Those newly “hooked” on drugs and current addicts continue to get supplied;</a:t>
            </a:r>
          </a:p>
          <a:p>
            <a:pPr marL="0" indent="0" algn="just">
              <a:lnSpc>
                <a:spcPct val="80000"/>
              </a:lnSpc>
              <a:buClr>
                <a:schemeClr val="tx1"/>
              </a:buClr>
              <a:buFont typeface="Wingdings" pitchFamily="2" charset="2"/>
              <a:buNone/>
            </a:pPr>
            <a:r>
              <a:rPr lang="en-US" sz="2000" dirty="0">
                <a:solidFill>
                  <a:schemeClr val="accent2"/>
                </a:solidFill>
              </a:rPr>
              <a:t>Califon may suffer through low productivity, possible accidents, and bad reputation, resulting in negative effects for employees, stock-holders, customers.</a:t>
            </a:r>
          </a:p>
          <a:p>
            <a:pPr marL="0" indent="0" algn="just">
              <a:lnSpc>
                <a:spcPct val="80000"/>
              </a:lnSpc>
              <a:buClr>
                <a:schemeClr val="tx1"/>
              </a:buClr>
              <a:buFont typeface="Wingdings" pitchFamily="2" charset="2"/>
              <a:buNone/>
            </a:pPr>
            <a:r>
              <a:rPr lang="en-US" sz="2000" dirty="0"/>
              <a:t>C. Which alternative results in the least harm, A or B?</a:t>
            </a:r>
            <a:r>
              <a:rPr lang="en-US" sz="2400" dirty="0">
                <a:solidFill>
                  <a:srgbClr val="FF0000"/>
                </a:solidFill>
              </a:rPr>
              <a:t>           </a:t>
            </a:r>
            <a:r>
              <a:rPr lang="en-US" sz="2400" b="1" dirty="0">
                <a:solidFill>
                  <a:srgbClr val="FF0000"/>
                </a:solidFill>
              </a:rPr>
              <a:t>A</a:t>
            </a:r>
          </a:p>
          <a:p>
            <a:pPr marL="0" indent="0" algn="just">
              <a:lnSpc>
                <a:spcPct val="80000"/>
              </a:lnSpc>
              <a:buClr>
                <a:schemeClr val="tx1"/>
              </a:buClr>
              <a:buFont typeface="Wingdings" pitchFamily="2" charset="2"/>
              <a:buNone/>
            </a:pPr>
            <a:r>
              <a:rPr lang="en-US" sz="2000" dirty="0"/>
              <a:t>D. If action in Step II is done, who, if anyone, will benefit?</a:t>
            </a:r>
          </a:p>
          <a:p>
            <a:pPr marL="0" indent="0" algn="just">
              <a:lnSpc>
                <a:spcPct val="80000"/>
              </a:lnSpc>
              <a:buClr>
                <a:schemeClr val="tx1"/>
              </a:buClr>
              <a:buFont typeface="Wingdings" pitchFamily="2" charset="2"/>
              <a:buNone/>
            </a:pPr>
            <a:r>
              <a:rPr lang="en-US" sz="2000" dirty="0">
                <a:solidFill>
                  <a:schemeClr val="accent2"/>
                </a:solidFill>
              </a:rPr>
              <a:t>All employees, those would be “hooked,” Califon, customers (better product), society </a:t>
            </a:r>
            <a:r>
              <a:rPr lang="en-US" sz="2000" dirty="0"/>
              <a:t> </a:t>
            </a:r>
            <a:r>
              <a:rPr lang="en-US" sz="2000" dirty="0">
                <a:solidFill>
                  <a:schemeClr val="accent2"/>
                </a:solidFill>
              </a:rPr>
              <a:t>(if dealers are caught)</a:t>
            </a:r>
          </a:p>
          <a:p>
            <a:pPr marL="0" indent="0" algn="just">
              <a:lnSpc>
                <a:spcPct val="80000"/>
              </a:lnSpc>
              <a:buClr>
                <a:schemeClr val="tx1"/>
              </a:buClr>
              <a:buFont typeface="Wingdings" pitchFamily="2" charset="2"/>
              <a:buNone/>
            </a:pPr>
            <a:r>
              <a:rPr lang="en-US" sz="2000" dirty="0"/>
              <a:t>E. If action in Step II is not done, who, if anyone, will benefit?</a:t>
            </a:r>
          </a:p>
          <a:p>
            <a:pPr marL="0" indent="0" algn="just">
              <a:lnSpc>
                <a:spcPct val="80000"/>
              </a:lnSpc>
              <a:buClr>
                <a:schemeClr val="tx1"/>
              </a:buClr>
              <a:buFont typeface="Wingdings" pitchFamily="2" charset="2"/>
              <a:buNone/>
            </a:pPr>
            <a:r>
              <a:rPr lang="en-US" sz="2000" dirty="0"/>
              <a:t>    </a:t>
            </a:r>
            <a:r>
              <a:rPr lang="en-US" sz="2000" dirty="0">
                <a:solidFill>
                  <a:schemeClr val="accent2"/>
                </a:solidFill>
              </a:rPr>
              <a:t>Drug dealers, current drug users, innocent computer users.</a:t>
            </a:r>
          </a:p>
          <a:p>
            <a:pPr marL="0" indent="0" algn="just">
              <a:lnSpc>
                <a:spcPct val="80000"/>
              </a:lnSpc>
              <a:buClr>
                <a:schemeClr val="tx1"/>
              </a:buClr>
              <a:buFont typeface="Wingdings" pitchFamily="2" charset="2"/>
              <a:buNone/>
            </a:pPr>
            <a:r>
              <a:rPr lang="en-US" sz="2000" dirty="0"/>
              <a:t>F. Which alternative results in the maximum benefit, D or E?       </a:t>
            </a:r>
            <a:r>
              <a:rPr lang="en-US" sz="2000" b="1" dirty="0">
                <a:solidFill>
                  <a:srgbClr val="FF0000"/>
                </a:solidFill>
              </a:rPr>
              <a:t>E</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BA7F4861-CFA2-4DB7-BB84-EAFB75B9780B}"/>
              </a:ext>
            </a:extLst>
          </p:cNvPr>
          <p:cNvSpPr>
            <a:spLocks noGrp="1"/>
          </p:cNvSpPr>
          <p:nvPr>
            <p:ph type="sldNum" sz="quarter" idx="12"/>
          </p:nvPr>
        </p:nvSpPr>
        <p:spPr/>
        <p:txBody>
          <a:bodyPr/>
          <a:lstStyle/>
          <a:p>
            <a:pPr>
              <a:defRPr/>
            </a:pPr>
            <a:fld id="{B3B60432-372D-44D5-9F86-EB1599A3056F}" type="slidenum">
              <a:rPr lang="en-US" smtClean="0"/>
              <a:pPr>
                <a:defRPr/>
              </a:pPr>
              <a:t>27</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Worksheet Entry – 4-Step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a:xfrm>
            <a:off x="914400" y="1066800"/>
            <a:ext cx="7772400" cy="5105400"/>
          </a:xfrm>
        </p:spPr>
        <p:txBody>
          <a:bodyPr>
            <a:noAutofit/>
          </a:bodyPr>
          <a:lstStyle/>
          <a:p>
            <a:pPr marL="177800" indent="-177800" algn="just">
              <a:lnSpc>
                <a:spcPct val="80000"/>
              </a:lnSpc>
              <a:buClr>
                <a:schemeClr val="tx1"/>
              </a:buClr>
              <a:buFont typeface="Wingdings" pitchFamily="2" charset="2"/>
              <a:buNone/>
            </a:pPr>
            <a:r>
              <a:rPr lang="en-US" sz="2000" b="1" dirty="0"/>
              <a:t>Step III   Analyzing the ethicality of both alternatives in Step II</a:t>
            </a:r>
            <a:endParaRPr lang="en-US" sz="2000" i="1" dirty="0"/>
          </a:p>
          <a:p>
            <a:pPr marL="177800" indent="-177800" algn="just">
              <a:lnSpc>
                <a:spcPct val="80000"/>
              </a:lnSpc>
              <a:buClr>
                <a:schemeClr val="tx1"/>
              </a:buClr>
              <a:buFont typeface="Wingdings" pitchFamily="2" charset="2"/>
              <a:buNone/>
            </a:pPr>
            <a:r>
              <a:rPr lang="en-US" sz="2000" b="1" dirty="0">
                <a:solidFill>
                  <a:schemeClr val="accent1"/>
                </a:solidFill>
              </a:rPr>
              <a:t>Rights and Duties</a:t>
            </a:r>
          </a:p>
          <a:p>
            <a:pPr marL="177800" indent="-177800" algn="just">
              <a:lnSpc>
                <a:spcPct val="80000"/>
              </a:lnSpc>
              <a:buClr>
                <a:schemeClr val="tx1"/>
              </a:buClr>
              <a:buFont typeface="Wingdings" pitchFamily="2" charset="2"/>
              <a:buNone/>
            </a:pPr>
            <a:r>
              <a:rPr lang="en-US" sz="2000" dirty="0"/>
              <a:t>G. What rights have been or may be abridged? What duties have been or may be neglected?</a:t>
            </a:r>
          </a:p>
          <a:p>
            <a:pPr marL="571500" lvl="1" indent="-228600" algn="just">
              <a:lnSpc>
                <a:spcPct val="80000"/>
              </a:lnSpc>
              <a:buClr>
                <a:schemeClr val="tx1"/>
              </a:buClr>
              <a:buFont typeface="Wingdings" pitchFamily="2" charset="2"/>
              <a:buNone/>
            </a:pPr>
            <a:r>
              <a:rPr lang="en-US" sz="2000" dirty="0"/>
              <a:t>1. Employees have a right to know they are monitored. Califon has a duty to tell them.</a:t>
            </a:r>
          </a:p>
          <a:p>
            <a:pPr marL="571500" lvl="1" indent="-228600" algn="just">
              <a:lnSpc>
                <a:spcPct val="80000"/>
              </a:lnSpc>
              <a:buClr>
                <a:schemeClr val="tx1"/>
              </a:buClr>
              <a:buFont typeface="Wingdings" pitchFamily="2" charset="2"/>
              <a:buNone/>
            </a:pPr>
            <a:r>
              <a:rPr lang="en-US" sz="2000" dirty="0"/>
              <a:t>2. Califon has a right to protect its assets and reputation. Employees have a duty not to inhibit </a:t>
            </a:r>
            <a:r>
              <a:rPr lang="en-US" sz="2000" b="1" dirty="0"/>
              <a:t>productivity/quality</a:t>
            </a:r>
            <a:r>
              <a:rPr lang="en-US" sz="2000" dirty="0"/>
              <a:t> by drug use.</a:t>
            </a:r>
          </a:p>
          <a:p>
            <a:pPr marL="571500" lvl="1" indent="-228600" algn="just">
              <a:lnSpc>
                <a:spcPct val="80000"/>
              </a:lnSpc>
              <a:buClr>
                <a:schemeClr val="tx1"/>
              </a:buClr>
              <a:buFont typeface="Wingdings" pitchFamily="2" charset="2"/>
              <a:buNone/>
            </a:pPr>
            <a:r>
              <a:rPr lang="en-US" sz="2000" dirty="0"/>
              <a:t>3. Art, as an employee, has a duty to serve Califon, principally Alberta, his boss. Alberta has a duty not to ask Art to do something that may violate his principles.</a:t>
            </a:r>
          </a:p>
          <a:p>
            <a:pPr marL="571500" lvl="1" indent="-228600" algn="just">
              <a:lnSpc>
                <a:spcPct val="80000"/>
              </a:lnSpc>
              <a:buClr>
                <a:schemeClr val="tx1"/>
              </a:buClr>
              <a:buFont typeface="Wingdings" pitchFamily="2" charset="2"/>
              <a:buNone/>
            </a:pPr>
            <a:r>
              <a:rPr lang="en-US" sz="2000" dirty="0"/>
              <a:t>4. Califon has a duty to protect its employees. Employees have a right to a safe (drug-free) workplace.</a:t>
            </a:r>
          </a:p>
          <a:p>
            <a:pPr marL="571500" lvl="1" indent="-228600" algn="just">
              <a:lnSpc>
                <a:spcPct val="80000"/>
              </a:lnSpc>
              <a:buClr>
                <a:schemeClr val="tx1"/>
              </a:buClr>
              <a:buFont typeface="Wingdings" pitchFamily="2" charset="2"/>
              <a:buNone/>
            </a:pPr>
            <a:r>
              <a:rPr lang="en-US" sz="2000" dirty="0"/>
              <a:t>5. Clare has a duty to explain the monitoring function of LANSCAPE to her users. This is a question of trust, integrity, and truthfulness emanating from her professional relationship with the users. She, as the professional, has superior knowledge, and has the responsibility to see that those without that level of knowledge are not harmed as a result. The users have right to expect this behavior.</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8C475CD6-30B4-484D-AC24-DC9C9C38393F}"/>
              </a:ext>
            </a:extLst>
          </p:cNvPr>
          <p:cNvSpPr>
            <a:spLocks noGrp="1"/>
          </p:cNvSpPr>
          <p:nvPr>
            <p:ph type="sldNum" sz="quarter" idx="12"/>
          </p:nvPr>
        </p:nvSpPr>
        <p:spPr/>
        <p:txBody>
          <a:bodyPr/>
          <a:lstStyle/>
          <a:p>
            <a:pPr>
              <a:defRPr/>
            </a:pPr>
            <a:fld id="{B3B60432-372D-44D5-9F86-EB1599A3056F}" type="slidenum">
              <a:rPr lang="en-US" smtClean="0"/>
              <a:pPr>
                <a:defRPr/>
              </a:pPr>
              <a:t>28</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Worksheet Entry – 4-Step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a:xfrm>
            <a:off x="914400" y="1060554"/>
            <a:ext cx="7772400" cy="5111646"/>
          </a:xfrm>
        </p:spPr>
        <p:txBody>
          <a:bodyPr>
            <a:normAutofit fontScale="92500" lnSpcReduction="10000"/>
          </a:bodyPr>
          <a:lstStyle/>
          <a:p>
            <a:pPr marL="0" indent="0" algn="just">
              <a:lnSpc>
                <a:spcPct val="80000"/>
              </a:lnSpc>
              <a:buClr>
                <a:schemeClr val="tx1"/>
              </a:buClr>
              <a:buFont typeface="Wingdings" pitchFamily="2" charset="2"/>
              <a:buNone/>
            </a:pPr>
            <a:r>
              <a:rPr lang="en-US" sz="2000" b="1" dirty="0"/>
              <a:t>Step III.  Analyzing the ethicality of both alternatives in Step II </a:t>
            </a:r>
          </a:p>
          <a:p>
            <a:pPr marL="0" indent="0" algn="just">
              <a:lnSpc>
                <a:spcPct val="80000"/>
              </a:lnSpc>
              <a:buClr>
                <a:schemeClr val="tx1"/>
              </a:buClr>
              <a:buFont typeface="Wingdings" pitchFamily="2" charset="2"/>
              <a:buNone/>
            </a:pPr>
            <a:r>
              <a:rPr lang="en-US" sz="2000" b="1" dirty="0">
                <a:solidFill>
                  <a:schemeClr val="folHlink"/>
                </a:solidFill>
              </a:rPr>
              <a:t>Kant’s Categorical Imperative</a:t>
            </a:r>
          </a:p>
          <a:p>
            <a:pPr marL="0" indent="0" algn="just">
              <a:lnSpc>
                <a:spcPct val="80000"/>
              </a:lnSpc>
              <a:buClr>
                <a:schemeClr val="tx1"/>
              </a:buClr>
              <a:buFont typeface="Wingdings" pitchFamily="2" charset="2"/>
              <a:buNone/>
            </a:pPr>
            <a:r>
              <a:rPr lang="en-US" sz="1800" dirty="0"/>
              <a:t>H. If action in Step II is done, who, if anyone, will be treated with disrespect?</a:t>
            </a:r>
          </a:p>
          <a:p>
            <a:pPr marL="0" indent="0" algn="just">
              <a:lnSpc>
                <a:spcPct val="80000"/>
              </a:lnSpc>
              <a:buClr>
                <a:schemeClr val="tx1"/>
              </a:buClr>
              <a:buFont typeface="Wingdings" pitchFamily="2" charset="2"/>
              <a:buNone/>
            </a:pPr>
            <a:r>
              <a:rPr lang="en-US" sz="1800" dirty="0"/>
              <a:t>     </a:t>
            </a:r>
            <a:r>
              <a:rPr lang="en-US" sz="1800" b="1" i="1" dirty="0"/>
              <a:t>Innocent computer users</a:t>
            </a:r>
          </a:p>
          <a:p>
            <a:pPr marL="0" indent="0" algn="just">
              <a:lnSpc>
                <a:spcPct val="80000"/>
              </a:lnSpc>
              <a:buClr>
                <a:schemeClr val="tx1"/>
              </a:buClr>
              <a:buFont typeface="Wingdings" pitchFamily="2" charset="2"/>
              <a:buNone/>
            </a:pPr>
            <a:r>
              <a:rPr lang="en-US" sz="1800" dirty="0"/>
              <a:t>I. If action in Step II is not done, who, if anyone, will be treated with disrespect:</a:t>
            </a:r>
          </a:p>
          <a:p>
            <a:pPr marL="0" indent="0" algn="just">
              <a:lnSpc>
                <a:spcPct val="80000"/>
              </a:lnSpc>
              <a:buClr>
                <a:schemeClr val="tx1"/>
              </a:buClr>
              <a:buFont typeface="Wingdings" pitchFamily="2" charset="2"/>
              <a:buNone/>
            </a:pPr>
            <a:r>
              <a:rPr lang="en-US" sz="1800" dirty="0"/>
              <a:t>   </a:t>
            </a:r>
            <a:r>
              <a:rPr lang="en-US" sz="1800" b="1" dirty="0"/>
              <a:t>No one</a:t>
            </a:r>
          </a:p>
          <a:p>
            <a:pPr marL="0" indent="0" algn="just">
              <a:lnSpc>
                <a:spcPct val="80000"/>
              </a:lnSpc>
              <a:buClr>
                <a:schemeClr val="tx1"/>
              </a:buClr>
              <a:buFont typeface="Wingdings" pitchFamily="2" charset="2"/>
              <a:buNone/>
            </a:pPr>
            <a:r>
              <a:rPr lang="en-US" sz="1800" dirty="0"/>
              <a:t>J. Which alternative is preferable, H or I? </a:t>
            </a:r>
            <a:r>
              <a:rPr lang="en-US" sz="1800" b="1" dirty="0"/>
              <a:t>I</a:t>
            </a:r>
          </a:p>
          <a:p>
            <a:pPr marL="0" indent="0" algn="just">
              <a:lnSpc>
                <a:spcPct val="80000"/>
              </a:lnSpc>
              <a:buClr>
                <a:schemeClr val="tx1"/>
              </a:buClr>
              <a:buFont typeface="Wingdings" pitchFamily="2" charset="2"/>
              <a:buNone/>
            </a:pPr>
            <a:r>
              <a:rPr lang="en-US" sz="1800" dirty="0"/>
              <a:t>K. If action in Step II is done, who, if anyone, will be treated unlike others?  </a:t>
            </a:r>
            <a:r>
              <a:rPr lang="en-US" sz="1800" b="1" dirty="0"/>
              <a:t>No one</a:t>
            </a:r>
          </a:p>
          <a:p>
            <a:pPr marL="0" indent="0" algn="just">
              <a:lnSpc>
                <a:spcPct val="80000"/>
              </a:lnSpc>
              <a:buClr>
                <a:schemeClr val="tx1"/>
              </a:buClr>
              <a:buFont typeface="Wingdings" pitchFamily="2" charset="2"/>
              <a:buNone/>
            </a:pPr>
            <a:r>
              <a:rPr lang="en-US" sz="1800" dirty="0"/>
              <a:t>L. If action in Step II is not done, who, if anyone, will be treated unlike others?  </a:t>
            </a:r>
            <a:r>
              <a:rPr lang="en-US" sz="1800" b="1" dirty="0"/>
              <a:t>No one?</a:t>
            </a:r>
          </a:p>
          <a:p>
            <a:pPr marL="0" indent="0" algn="just">
              <a:lnSpc>
                <a:spcPct val="80000"/>
              </a:lnSpc>
              <a:buClr>
                <a:schemeClr val="tx1"/>
              </a:buClr>
              <a:buFont typeface="Wingdings" pitchFamily="2" charset="2"/>
              <a:buNone/>
            </a:pPr>
            <a:r>
              <a:rPr lang="en-US" sz="1800" dirty="0"/>
              <a:t>M. Which alternative is preferable, K or L? </a:t>
            </a:r>
            <a:r>
              <a:rPr lang="en-US" sz="1800" b="1" dirty="0"/>
              <a:t>Neither</a:t>
            </a:r>
          </a:p>
          <a:p>
            <a:pPr marL="0" indent="0" algn="just">
              <a:lnSpc>
                <a:spcPct val="80000"/>
              </a:lnSpc>
              <a:buClr>
                <a:schemeClr val="tx1"/>
              </a:buClr>
              <a:buFont typeface="Wingdings" pitchFamily="2" charset="2"/>
              <a:buNone/>
            </a:pPr>
            <a:r>
              <a:rPr lang="en-US" sz="1800" dirty="0"/>
              <a:t>N. Are there benefits if everyone did action in Step II? (in other words, would we want    everyone to be monitored or everyone to be able to monitor another at will)</a:t>
            </a:r>
          </a:p>
          <a:p>
            <a:pPr marL="0" indent="0" algn="just">
              <a:lnSpc>
                <a:spcPct val="80000"/>
              </a:lnSpc>
              <a:buClr>
                <a:schemeClr val="tx1"/>
              </a:buClr>
              <a:buFont typeface="Wingdings" pitchFamily="2" charset="2"/>
              <a:buNone/>
            </a:pPr>
            <a:r>
              <a:rPr lang="en-US" sz="1800" dirty="0"/>
              <a:t>     </a:t>
            </a:r>
            <a:r>
              <a:rPr lang="en-US" sz="1800" b="1" dirty="0"/>
              <a:t>No.</a:t>
            </a:r>
            <a:r>
              <a:rPr lang="en-US" sz="1800" dirty="0"/>
              <a:t> it would violate everyone’s privacy.</a:t>
            </a:r>
          </a:p>
          <a:p>
            <a:pPr marL="0" indent="0" algn="just">
              <a:lnSpc>
                <a:spcPct val="80000"/>
              </a:lnSpc>
              <a:buClr>
                <a:schemeClr val="tx1"/>
              </a:buClr>
              <a:buFont typeface="Wingdings" pitchFamily="2" charset="2"/>
              <a:buNone/>
            </a:pPr>
            <a:r>
              <a:rPr lang="en-US" sz="1800" dirty="0"/>
              <a:t>O. Are there benefits if nobody did action in Step II?</a:t>
            </a:r>
          </a:p>
          <a:p>
            <a:pPr marL="0" indent="0" algn="just">
              <a:lnSpc>
                <a:spcPct val="80000"/>
              </a:lnSpc>
              <a:buClr>
                <a:schemeClr val="tx1"/>
              </a:buClr>
              <a:buFont typeface="Wingdings" pitchFamily="2" charset="2"/>
              <a:buNone/>
            </a:pPr>
            <a:r>
              <a:rPr lang="en-US" sz="1800" dirty="0"/>
              <a:t>     </a:t>
            </a:r>
            <a:r>
              <a:rPr lang="en-US" sz="1800" b="1" dirty="0"/>
              <a:t>Yes,</a:t>
            </a:r>
            <a:r>
              <a:rPr lang="en-US" sz="1800" dirty="0"/>
              <a:t> privacy protected. </a:t>
            </a:r>
          </a:p>
          <a:p>
            <a:pPr marL="0" indent="0" algn="just">
              <a:lnSpc>
                <a:spcPct val="80000"/>
              </a:lnSpc>
              <a:buClr>
                <a:schemeClr val="tx1"/>
              </a:buClr>
              <a:buFont typeface="Wingdings" pitchFamily="2" charset="2"/>
              <a:buNone/>
            </a:pPr>
            <a:r>
              <a:rPr lang="en-US" sz="1800" dirty="0"/>
              <a:t>P. Which alternative is preferable, N or O?  </a:t>
            </a:r>
            <a:r>
              <a:rPr lang="en-US" sz="1800" b="1" dirty="0"/>
              <a:t>O</a:t>
            </a:r>
            <a:r>
              <a:rPr lang="en-US" sz="1800" dirty="0"/>
              <a:t> </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9F8C3B32-8C89-4053-9BB6-C1C90A0B4D5F}"/>
              </a:ext>
            </a:extLst>
          </p:cNvPr>
          <p:cNvSpPr>
            <a:spLocks noGrp="1"/>
          </p:cNvSpPr>
          <p:nvPr>
            <p:ph type="sldNum" sz="quarter" idx="12"/>
          </p:nvPr>
        </p:nvSpPr>
        <p:spPr/>
        <p:txBody>
          <a:bodyPr/>
          <a:lstStyle/>
          <a:p>
            <a:pPr>
              <a:defRPr/>
            </a:pPr>
            <a:fld id="{B3B60432-372D-44D5-9F86-EB1599A3056F}" type="slidenum">
              <a:rPr lang="en-US" smtClean="0"/>
              <a:pPr>
                <a:defRPr/>
              </a:pPr>
              <a:t>29</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Worksheet Entry – 4-Step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a:t>PI-Spring 2020 (NUCES, CFD Campus)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27496"/>
            <a:ext cx="7467600" cy="647810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27652" name="Rectangle 3"/>
          <p:cNvSpPr>
            <a:spLocks noGrp="1" noChangeArrowheads="1"/>
          </p:cNvSpPr>
          <p:nvPr>
            <p:ph idx="1"/>
          </p:nvPr>
        </p:nvSpPr>
        <p:spPr/>
        <p:txBody>
          <a:bodyPr>
            <a:normAutofit fontScale="92500"/>
          </a:bodyPr>
          <a:lstStyle/>
          <a:p>
            <a:pPr marL="0" indent="0" algn="just">
              <a:lnSpc>
                <a:spcPct val="80000"/>
              </a:lnSpc>
              <a:buClr>
                <a:schemeClr val="tx1"/>
              </a:buClr>
              <a:buFont typeface="Wingdings" pitchFamily="2" charset="2"/>
              <a:buNone/>
            </a:pPr>
            <a:r>
              <a:rPr lang="en-US" sz="2400" b="1" dirty="0"/>
              <a:t>Step IV-A.	Make a Defensible Ethical Decision</a:t>
            </a:r>
          </a:p>
          <a:p>
            <a:pPr marL="0" indent="0" algn="just">
              <a:lnSpc>
                <a:spcPct val="80000"/>
              </a:lnSpc>
              <a:buClr>
                <a:schemeClr val="tx1"/>
              </a:buClr>
              <a:buFont typeface="Wingdings" pitchFamily="2" charset="2"/>
              <a:buNone/>
            </a:pPr>
            <a:endParaRPr lang="en-US" sz="2400" dirty="0">
              <a:solidFill>
                <a:schemeClr val="folHlink"/>
              </a:solidFill>
            </a:endParaRPr>
          </a:p>
          <a:p>
            <a:pPr marL="0" indent="0" algn="just">
              <a:lnSpc>
                <a:spcPct val="80000"/>
              </a:lnSpc>
              <a:buClr>
                <a:schemeClr val="tx1"/>
              </a:buClr>
              <a:buFont typeface="Wingdings" pitchFamily="2" charset="2"/>
              <a:buNone/>
            </a:pPr>
            <a:r>
              <a:rPr lang="en-US" sz="2400" dirty="0"/>
              <a:t>Based on the analysis in Step III, respond to the question in Step II.</a:t>
            </a:r>
          </a:p>
          <a:p>
            <a:pPr marL="0" indent="0" algn="just">
              <a:lnSpc>
                <a:spcPct val="80000"/>
              </a:lnSpc>
              <a:buClr>
                <a:schemeClr val="tx1"/>
              </a:buClr>
              <a:buFont typeface="Wingdings" pitchFamily="2" charset="2"/>
              <a:buNone/>
            </a:pPr>
            <a:endParaRPr lang="en-US" sz="2400" dirty="0"/>
          </a:p>
          <a:p>
            <a:pPr marL="0" indent="0" algn="just">
              <a:lnSpc>
                <a:spcPct val="80000"/>
              </a:lnSpc>
              <a:buClr>
                <a:schemeClr val="tx1"/>
              </a:buClr>
              <a:buFont typeface="Wingdings" pitchFamily="2" charset="2"/>
              <a:buNone/>
            </a:pPr>
            <a:r>
              <a:rPr lang="en-US" sz="2400" dirty="0"/>
              <a:t>Art should not provide LANSCAPE to Alberta without further information (see Step IVB below). G1, H, O The right to privacy and treating users with respect are more important than catching drug dealers, especially since the likelihood of this succeeding is slim.</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3" name="Slide Number Placeholder 2">
            <a:extLst>
              <a:ext uri="{FF2B5EF4-FFF2-40B4-BE49-F238E27FC236}">
                <a16:creationId xmlns:a16="http://schemas.microsoft.com/office/drawing/2014/main" id="{D11E9464-903B-42C8-A821-69934FC38737}"/>
              </a:ext>
            </a:extLst>
          </p:cNvPr>
          <p:cNvSpPr>
            <a:spLocks noGrp="1"/>
          </p:cNvSpPr>
          <p:nvPr>
            <p:ph type="sldNum" sz="quarter" idx="12"/>
          </p:nvPr>
        </p:nvSpPr>
        <p:spPr/>
        <p:txBody>
          <a:bodyPr/>
          <a:lstStyle/>
          <a:p>
            <a:pPr>
              <a:defRPr/>
            </a:pPr>
            <a:fld id="{B3B60432-372D-44D5-9F86-EB1599A3056F}" type="slidenum">
              <a:rPr lang="en-US" smtClean="0"/>
              <a:pPr>
                <a:defRPr/>
              </a:pPr>
              <a:t>30</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Worksheet Entry – 4-Step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normAutofit fontScale="92500" lnSpcReduction="20000"/>
          </a:bodyPr>
          <a:lstStyle/>
          <a:p>
            <a:pPr marL="609600" indent="-609600" algn="just">
              <a:lnSpc>
                <a:spcPct val="80000"/>
              </a:lnSpc>
              <a:buClr>
                <a:schemeClr val="tx1"/>
              </a:buClr>
              <a:buFont typeface="Wingdings" pitchFamily="2" charset="2"/>
              <a:buNone/>
            </a:pPr>
            <a:r>
              <a:rPr lang="en-US" sz="2400" b="1" dirty="0"/>
              <a:t>Step IV-B	List the specific steps needed to implement you defensible ethical decision.</a:t>
            </a:r>
          </a:p>
          <a:p>
            <a:pPr marL="609600" indent="-609600" algn="just">
              <a:lnSpc>
                <a:spcPct val="80000"/>
              </a:lnSpc>
              <a:buClr>
                <a:schemeClr val="tx1"/>
              </a:buClr>
              <a:buFontTx/>
              <a:buAutoNum type="arabicPeriod"/>
            </a:pPr>
            <a:r>
              <a:rPr lang="en-US" sz="2000" dirty="0"/>
              <a:t>Art meets with Alberta and explains the importance of privacy rights and the potential for damaging morale, lowering productivity, and setting a bad precedent. Together they plan an ethical response.</a:t>
            </a:r>
          </a:p>
          <a:p>
            <a:pPr marL="609600" indent="-609600" algn="just">
              <a:lnSpc>
                <a:spcPct val="80000"/>
              </a:lnSpc>
              <a:buClr>
                <a:schemeClr val="tx1"/>
              </a:buClr>
              <a:buFontTx/>
              <a:buAutoNum type="arabicPeriod"/>
            </a:pPr>
            <a:r>
              <a:rPr lang="en-US" sz="2000" dirty="0"/>
              <a:t>Publish a policy that, at a minimum, announces to all users and potential users how LANSCAPE works.</a:t>
            </a:r>
          </a:p>
          <a:p>
            <a:pPr marL="609600" indent="-609600" algn="just">
              <a:lnSpc>
                <a:spcPct val="80000"/>
              </a:lnSpc>
              <a:buClr>
                <a:schemeClr val="tx1"/>
              </a:buClr>
              <a:buFontTx/>
              <a:buAutoNum type="arabicPeriod"/>
            </a:pPr>
            <a:r>
              <a:rPr lang="en-US" sz="2000" dirty="0"/>
              <a:t>Only then, perhaps, install LANSCAPE for Alberta, since users will now use it with informed consent.</a:t>
            </a:r>
          </a:p>
          <a:p>
            <a:pPr marL="609600" indent="-609600" algn="just">
              <a:lnSpc>
                <a:spcPct val="80000"/>
              </a:lnSpc>
              <a:buClr>
                <a:schemeClr val="tx1"/>
              </a:buClr>
              <a:buFontTx/>
              <a:buAutoNum type="arabicPeriod"/>
            </a:pPr>
            <a:r>
              <a:rPr lang="en-US" sz="2000" dirty="0"/>
              <a:t>Engage law enforcement help in apprehending the drug dealers.</a:t>
            </a:r>
          </a:p>
          <a:p>
            <a:pPr marL="609600" indent="-609600" algn="just">
              <a:lnSpc>
                <a:spcPct val="80000"/>
              </a:lnSpc>
              <a:buClr>
                <a:schemeClr val="tx1"/>
              </a:buClr>
              <a:buFontTx/>
              <a:buAutoNum type="arabicPeriod"/>
            </a:pPr>
            <a:r>
              <a:rPr lang="en-US" sz="2000" dirty="0"/>
              <a:t>Be prepared to defend the ethical decision should the drug dealing become public or other calamity happen.</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6EFACC55-C8FD-459E-933E-60BDC68A7A2B}"/>
              </a:ext>
            </a:extLst>
          </p:cNvPr>
          <p:cNvSpPr>
            <a:spLocks noGrp="1"/>
          </p:cNvSpPr>
          <p:nvPr>
            <p:ph type="sldNum" sz="quarter" idx="12"/>
          </p:nvPr>
        </p:nvSpPr>
        <p:spPr/>
        <p:txBody>
          <a:bodyPr/>
          <a:lstStyle/>
          <a:p>
            <a:pPr>
              <a:defRPr/>
            </a:pPr>
            <a:fld id="{B3B60432-372D-44D5-9F86-EB1599A3056F}" type="slidenum">
              <a:rPr lang="en-US" smtClean="0"/>
              <a:pPr>
                <a:defRPr/>
              </a:pPr>
              <a:t>31</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Worksheet Entry – 4-Step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p:txBody>
          <a:bodyPr>
            <a:noAutofit/>
          </a:bodyPr>
          <a:lstStyle/>
          <a:p>
            <a:pPr marL="609600" indent="-609600" algn="just">
              <a:lnSpc>
                <a:spcPct val="80000"/>
              </a:lnSpc>
              <a:buClr>
                <a:schemeClr val="tx1"/>
              </a:buClr>
              <a:buFont typeface="Wingdings" pitchFamily="2" charset="2"/>
              <a:buNone/>
            </a:pPr>
            <a:r>
              <a:rPr lang="en-US" sz="2400" b="1" dirty="0"/>
              <a:t>Step IV-C   Show how the major stakeholders are affected by these actions.</a:t>
            </a:r>
          </a:p>
          <a:p>
            <a:pPr marL="609600" indent="-609600" algn="just">
              <a:lnSpc>
                <a:spcPct val="80000"/>
              </a:lnSpc>
              <a:buClr>
                <a:schemeClr val="tx1"/>
              </a:buClr>
              <a:buFontTx/>
              <a:buAutoNum type="arabicPeriod"/>
            </a:pPr>
            <a:r>
              <a:rPr lang="en-US" sz="1800" dirty="0"/>
              <a:t>Clare now acts “openly”</a:t>
            </a:r>
          </a:p>
          <a:p>
            <a:pPr marL="609600" indent="-609600" algn="just">
              <a:lnSpc>
                <a:spcPct val="80000"/>
              </a:lnSpc>
              <a:buClr>
                <a:schemeClr val="tx1"/>
              </a:buClr>
              <a:buFontTx/>
              <a:buAutoNum type="arabicPeriod"/>
            </a:pPr>
            <a:r>
              <a:rPr lang="en-US" sz="1800" dirty="0"/>
              <a:t>The director of User Support can now proliferate use of LANSCAPE without compounding the problem.</a:t>
            </a:r>
          </a:p>
          <a:p>
            <a:pPr marL="609600" indent="-609600" algn="just">
              <a:lnSpc>
                <a:spcPct val="80000"/>
              </a:lnSpc>
              <a:buClr>
                <a:schemeClr val="tx1"/>
              </a:buClr>
              <a:buFontTx/>
              <a:buAutoNum type="arabicPeriod"/>
            </a:pPr>
            <a:r>
              <a:rPr lang="en-US" sz="1800" dirty="0"/>
              <a:t>Art and Alberta fulfill their duties to the users, Califon, and each other </a:t>
            </a:r>
          </a:p>
          <a:p>
            <a:pPr marL="609600" indent="-609600" algn="just">
              <a:lnSpc>
                <a:spcPct val="80000"/>
              </a:lnSpc>
              <a:buClr>
                <a:schemeClr val="tx1"/>
              </a:buClr>
              <a:buFontTx/>
              <a:buAutoNum type="arabicPeriod"/>
            </a:pPr>
            <a:r>
              <a:rPr lang="en-US" sz="1800" dirty="0"/>
              <a:t>The other technical support people are respected</a:t>
            </a:r>
          </a:p>
          <a:p>
            <a:pPr marL="609600" indent="-609600" algn="just">
              <a:lnSpc>
                <a:spcPct val="80000"/>
              </a:lnSpc>
              <a:buClr>
                <a:schemeClr val="tx1"/>
              </a:buClr>
              <a:buFontTx/>
              <a:buAutoNum type="arabicPeriod"/>
            </a:pPr>
            <a:r>
              <a:rPr lang="en-US" sz="1800" dirty="0"/>
              <a:t>Computer users and their privacy are respected</a:t>
            </a:r>
          </a:p>
          <a:p>
            <a:pPr marL="609600" indent="-609600" algn="just">
              <a:lnSpc>
                <a:spcPct val="80000"/>
              </a:lnSpc>
              <a:buClr>
                <a:schemeClr val="tx1"/>
              </a:buClr>
              <a:buFontTx/>
              <a:buAutoNum type="arabicPeriod"/>
            </a:pPr>
            <a:r>
              <a:rPr lang="en-US" sz="1800" dirty="0"/>
              <a:t>Perhaps drugs dealers and users are apprehended in spite of informing users of the possibility of monitoring through LANSCAPE.</a:t>
            </a:r>
          </a:p>
          <a:p>
            <a:pPr marL="609600" indent="-609600" algn="just">
              <a:lnSpc>
                <a:spcPct val="80000"/>
              </a:lnSpc>
              <a:buClr>
                <a:schemeClr val="tx1"/>
              </a:buClr>
              <a:buFontTx/>
              <a:buAutoNum type="arabicPeriod"/>
            </a:pPr>
            <a:r>
              <a:rPr lang="en-US" sz="1800" dirty="0"/>
              <a:t>Califon, all its customers, employees, and stockholders are assured of a quality product and avoid the threat of bad publicity and other dire consequences.</a:t>
            </a:r>
          </a:p>
          <a:p>
            <a:pPr marL="609600" indent="-609600" algn="just">
              <a:lnSpc>
                <a:spcPct val="80000"/>
              </a:lnSpc>
              <a:buClr>
                <a:schemeClr val="tx1"/>
              </a:buClr>
              <a:buFontTx/>
              <a:buAutoNum type="arabicPeriod"/>
            </a:pPr>
            <a:r>
              <a:rPr lang="en-US" sz="1800" dirty="0"/>
              <a:t>Society as a whole will benefit from increased privacy protection, but may suffer should the drug dealers not be caught.</a:t>
            </a:r>
          </a:p>
          <a:p>
            <a:pPr marL="609600" indent="-609600" algn="just">
              <a:lnSpc>
                <a:spcPct val="80000"/>
              </a:lnSpc>
              <a:buClr>
                <a:schemeClr val="tx1"/>
              </a:buClr>
              <a:buFontTx/>
              <a:buAutoNum type="arabicPeriod"/>
            </a:pPr>
            <a:r>
              <a:rPr lang="en-US" sz="1800" dirty="0"/>
              <a:t>The producers and other users of LANSCAPE can benefit from this experience and avoid similar dilemmas.</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2AC1E4D9-0B0D-4562-A26D-B66F9CE08BFB}"/>
              </a:ext>
            </a:extLst>
          </p:cNvPr>
          <p:cNvSpPr>
            <a:spLocks noGrp="1"/>
          </p:cNvSpPr>
          <p:nvPr>
            <p:ph type="sldNum" sz="quarter" idx="12"/>
          </p:nvPr>
        </p:nvSpPr>
        <p:spPr/>
        <p:txBody>
          <a:bodyPr/>
          <a:lstStyle/>
          <a:p>
            <a:pPr>
              <a:defRPr/>
            </a:pPr>
            <a:fld id="{B3B60432-372D-44D5-9F86-EB1599A3056F}" type="slidenum">
              <a:rPr lang="en-US" smtClean="0"/>
              <a:pPr>
                <a:defRPr/>
              </a:pPr>
              <a:t>32</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Worksheet Entry – 4-Step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normAutofit fontScale="85000" lnSpcReduction="20000"/>
          </a:bodyPr>
          <a:lstStyle/>
          <a:p>
            <a:pPr marL="609600" indent="-609600" algn="just">
              <a:lnSpc>
                <a:spcPct val="90000"/>
              </a:lnSpc>
              <a:buClr>
                <a:schemeClr val="tx1"/>
              </a:buClr>
              <a:buFont typeface="Wingdings" pitchFamily="2" charset="2"/>
              <a:buNone/>
            </a:pPr>
            <a:r>
              <a:rPr lang="en-US" sz="2400" b="1" dirty="0"/>
              <a:t>Step IV-D	What other longer-term changes would help prevent such problems in the future?	</a:t>
            </a:r>
            <a:endParaRPr lang="en-US" sz="2400" dirty="0"/>
          </a:p>
          <a:p>
            <a:pPr marL="609600" indent="-609600" algn="just">
              <a:lnSpc>
                <a:spcPct val="90000"/>
              </a:lnSpc>
              <a:buClr>
                <a:schemeClr val="tx1"/>
              </a:buClr>
              <a:buFontTx/>
              <a:buAutoNum type="arabicPeriod"/>
            </a:pPr>
            <a:r>
              <a:rPr lang="en-US" sz="2000" dirty="0"/>
              <a:t>Foster an ethical corporate culture at Califon so that people like Clare Art, and Alberta can become sensitive to ethical situations.</a:t>
            </a:r>
          </a:p>
          <a:p>
            <a:pPr marL="609600" indent="-609600" algn="just">
              <a:lnSpc>
                <a:spcPct val="90000"/>
              </a:lnSpc>
              <a:buClr>
                <a:schemeClr val="tx1"/>
              </a:buClr>
              <a:buFontTx/>
              <a:buAutoNum type="arabicPeriod"/>
            </a:pPr>
            <a:r>
              <a:rPr lang="en-US" sz="2000" dirty="0"/>
              <a:t>Develop a code of ethics, teach it, and reward adherence to it. Such an initiative often benefits the company in the form of a good reputation that is marketable.</a:t>
            </a:r>
          </a:p>
          <a:p>
            <a:pPr marL="609600" indent="-609600" algn="just">
              <a:lnSpc>
                <a:spcPct val="90000"/>
              </a:lnSpc>
              <a:buClr>
                <a:schemeClr val="tx1"/>
              </a:buClr>
              <a:buFontTx/>
              <a:buAutoNum type="arabicPeriod"/>
            </a:pPr>
            <a:r>
              <a:rPr lang="en-US" sz="2000" dirty="0"/>
              <a:t>Establish an ethics hotline at Califon, a free phone number or some other way of reporting unethical activity. This should include any unethical activity, not just unethical activities involving computers. Through such a vehicle, Clare’s roving might have been reported and the drug dealers might even have been exposed.</a:t>
            </a:r>
          </a:p>
          <a:p>
            <a:pPr marL="609600" indent="-609600" algn="just">
              <a:lnSpc>
                <a:spcPct val="90000"/>
              </a:lnSpc>
              <a:buClr>
                <a:schemeClr val="tx1"/>
              </a:buClr>
              <a:buFontTx/>
              <a:buAutoNum type="arabicPeriod"/>
            </a:pPr>
            <a:r>
              <a:rPr lang="en-US" sz="2000" dirty="0"/>
              <a:t>Enact state or federal statutes to protect workers who are monitored. (Legal solution, however, often require a long time and great expense.)</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C7B66E26-BCB5-4C52-8380-BAAC4B42733F}"/>
              </a:ext>
            </a:extLst>
          </p:cNvPr>
          <p:cNvSpPr>
            <a:spLocks noGrp="1"/>
          </p:cNvSpPr>
          <p:nvPr>
            <p:ph type="sldNum" sz="quarter" idx="12"/>
          </p:nvPr>
        </p:nvSpPr>
        <p:spPr/>
        <p:txBody>
          <a:bodyPr/>
          <a:lstStyle/>
          <a:p>
            <a:pPr>
              <a:defRPr/>
            </a:pPr>
            <a:fld id="{B3B60432-372D-44D5-9F86-EB1599A3056F}" type="slidenum">
              <a:rPr lang="en-US" smtClean="0"/>
              <a:pPr>
                <a:defRPr/>
              </a:pPr>
              <a:t>33</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Worksheet Entry – 4-Step Process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idx="1"/>
          </p:nvPr>
        </p:nvSpPr>
        <p:spPr/>
        <p:txBody>
          <a:bodyPr/>
          <a:lstStyle/>
          <a:p>
            <a:pPr marL="609600" indent="-609600" algn="just">
              <a:lnSpc>
                <a:spcPct val="80000"/>
              </a:lnSpc>
              <a:buClr>
                <a:schemeClr val="tx1"/>
              </a:buClr>
              <a:buFont typeface="Wingdings" pitchFamily="2" charset="2"/>
              <a:buNone/>
            </a:pPr>
            <a:r>
              <a:rPr lang="en-US" sz="2400" b="1" dirty="0"/>
              <a:t>Step IV-E	What should have been done or not done in the first place to avoid this dilemma?	</a:t>
            </a:r>
          </a:p>
          <a:p>
            <a:pPr marL="609600" indent="-609600">
              <a:lnSpc>
                <a:spcPct val="80000"/>
              </a:lnSpc>
              <a:buClr>
                <a:schemeClr val="tx1"/>
              </a:buClr>
              <a:buFont typeface="Wingdings" pitchFamily="2" charset="2"/>
              <a:buNone/>
            </a:pPr>
            <a:endParaRPr lang="en-US" sz="2400" dirty="0"/>
          </a:p>
          <a:p>
            <a:pPr marL="609600" indent="-609600" algn="just">
              <a:lnSpc>
                <a:spcPct val="80000"/>
              </a:lnSpc>
              <a:buClr>
                <a:schemeClr val="tx1"/>
              </a:buClr>
              <a:buFontTx/>
              <a:buAutoNum type="arabicPeriod"/>
            </a:pPr>
            <a:r>
              <a:rPr lang="en-US" sz="2400" dirty="0"/>
              <a:t>A policy decision was needed when the decision was made to perform Alberta’s original surveillance.</a:t>
            </a:r>
          </a:p>
          <a:p>
            <a:pPr marL="609600" indent="-609600" algn="just">
              <a:lnSpc>
                <a:spcPct val="80000"/>
              </a:lnSpc>
              <a:buClr>
                <a:schemeClr val="tx1"/>
              </a:buClr>
              <a:buFontTx/>
              <a:buAutoNum type="arabicPeriod"/>
            </a:pPr>
            <a:r>
              <a:rPr lang="en-US" sz="2400" dirty="0"/>
              <a:t>An ethical impact study was needed of how LANSCAPE was to be used when it was first purchased.</a:t>
            </a:r>
          </a:p>
        </p:txBody>
      </p:sp>
      <p:sp>
        <p:nvSpPr>
          <p:cNvPr id="5" name="Footer Placeholder 4"/>
          <p:cNvSpPr>
            <a:spLocks noGrp="1"/>
          </p:cNvSpPr>
          <p:nvPr>
            <p:ph type="ftr" sz="quarter" idx="11"/>
          </p:nvPr>
        </p:nvSpPr>
        <p:spPr/>
        <p:txBody>
          <a:bodyPr/>
          <a:lstStyle/>
          <a:p>
            <a:pPr>
              <a:defRPr/>
            </a:pPr>
            <a:r>
              <a:rPr lang="en-US"/>
              <a:t>PI-Spring 2019 (NUCES, CFD Campus)</a:t>
            </a:r>
          </a:p>
        </p:txBody>
      </p:sp>
      <p:sp>
        <p:nvSpPr>
          <p:cNvPr id="2" name="Slide Number Placeholder 1">
            <a:extLst>
              <a:ext uri="{FF2B5EF4-FFF2-40B4-BE49-F238E27FC236}">
                <a16:creationId xmlns:a16="http://schemas.microsoft.com/office/drawing/2014/main" id="{F0CEC9BA-54BF-41F7-9216-446F7F29B6C6}"/>
              </a:ext>
            </a:extLst>
          </p:cNvPr>
          <p:cNvSpPr>
            <a:spLocks noGrp="1"/>
          </p:cNvSpPr>
          <p:nvPr>
            <p:ph type="sldNum" sz="quarter" idx="12"/>
          </p:nvPr>
        </p:nvSpPr>
        <p:spPr/>
        <p:txBody>
          <a:bodyPr/>
          <a:lstStyle/>
          <a:p>
            <a:pPr>
              <a:defRPr/>
            </a:pPr>
            <a:fld id="{B3B60432-372D-44D5-9F86-EB1599A3056F}" type="slidenum">
              <a:rPr lang="en-US" smtClean="0"/>
              <a:pPr>
                <a:defRPr/>
              </a:pPr>
              <a:t>34</a:t>
            </a:fld>
            <a:endParaRPr lang="en-US"/>
          </a:p>
        </p:txBody>
      </p:sp>
      <p:sp>
        <p:nvSpPr>
          <p:cNvPr id="8" name="Rectangle 2"/>
          <p:cNvSpPr txBox="1">
            <a:spLocks noChangeArrowheads="1"/>
          </p:cNvSpPr>
          <p:nvPr/>
        </p:nvSpPr>
        <p:spPr>
          <a:xfrm>
            <a:off x="304800" y="304800"/>
            <a:ext cx="8458200" cy="762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Worksheet Entry – 4-Step Process</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t>
            </a:r>
          </a:p>
        </p:txBody>
      </p:sp>
      <p:sp>
        <p:nvSpPr>
          <p:cNvPr id="212995" name="Rectangle 3"/>
          <p:cNvSpPr>
            <a:spLocks noGrp="1" noChangeArrowheads="1"/>
          </p:cNvSpPr>
          <p:nvPr>
            <p:ph idx="1"/>
          </p:nvPr>
        </p:nvSpPr>
        <p:spPr>
          <a:xfrm>
            <a:off x="1422849" y="1921729"/>
            <a:ext cx="6591985" cy="3505200"/>
          </a:xfrm>
        </p:spPr>
        <p:txBody>
          <a:bodyPr>
            <a:noAutofit/>
          </a:bodyPr>
          <a:lstStyle/>
          <a:p>
            <a:pPr algn="just" eaLnBrk="1" hangingPunct="1">
              <a:lnSpc>
                <a:spcPct val="80000"/>
              </a:lnSpc>
            </a:pPr>
            <a:r>
              <a:rPr lang="en-US" sz="2800" b="1" dirty="0"/>
              <a:t>Value Judgment:</a:t>
            </a:r>
          </a:p>
          <a:p>
            <a:pPr lvl="1" eaLnBrk="1" hangingPunct="1">
              <a:lnSpc>
                <a:spcPct val="80000"/>
              </a:lnSpc>
            </a:pPr>
            <a:r>
              <a:rPr lang="en-US" sz="2000" dirty="0">
                <a:solidFill>
                  <a:schemeClr val="tx1"/>
                </a:solidFill>
              </a:rPr>
              <a:t>Value Judgment is at the heart of personal and business decisions.</a:t>
            </a:r>
          </a:p>
          <a:p>
            <a:pPr lvl="1" eaLnBrk="1" hangingPunct="1">
              <a:lnSpc>
                <a:spcPct val="80000"/>
              </a:lnSpc>
            </a:pPr>
            <a:r>
              <a:rPr lang="en-US" sz="2000" dirty="0">
                <a:solidFill>
                  <a:schemeClr val="tx1"/>
                </a:solidFill>
              </a:rPr>
              <a:t>The objective is to make a judgment based on a combination of your values and those of others, to arrive at a defensible principled choice.</a:t>
            </a:r>
          </a:p>
          <a:p>
            <a:pPr lvl="1" eaLnBrk="1" hangingPunct="1">
              <a:lnSpc>
                <a:spcPct val="80000"/>
              </a:lnSpc>
            </a:pPr>
            <a:r>
              <a:rPr lang="en-US" sz="2000" dirty="0">
                <a:solidFill>
                  <a:schemeClr val="tx1"/>
                </a:solidFill>
              </a:rPr>
              <a:t>Poor judgment or a low-quality decision can result from </a:t>
            </a:r>
          </a:p>
          <a:p>
            <a:pPr lvl="2" eaLnBrk="1" hangingPunct="1">
              <a:lnSpc>
                <a:spcPct val="80000"/>
              </a:lnSpc>
            </a:pPr>
            <a:r>
              <a:rPr lang="en-US" sz="1800" dirty="0">
                <a:solidFill>
                  <a:schemeClr val="tx1"/>
                </a:solidFill>
              </a:rPr>
              <a:t>Inadequate examination of facts</a:t>
            </a:r>
          </a:p>
          <a:p>
            <a:pPr lvl="2" eaLnBrk="1" hangingPunct="1">
              <a:lnSpc>
                <a:spcPct val="80000"/>
              </a:lnSpc>
            </a:pPr>
            <a:r>
              <a:rPr lang="en-US" sz="1800" dirty="0">
                <a:solidFill>
                  <a:schemeClr val="tx1"/>
                </a:solidFill>
              </a:rPr>
              <a:t>Failure to apply appropriate ethical principle, or</a:t>
            </a:r>
          </a:p>
          <a:p>
            <a:pPr lvl="2" eaLnBrk="1" hangingPunct="1">
              <a:lnSpc>
                <a:spcPct val="80000"/>
              </a:lnSpc>
            </a:pPr>
            <a:r>
              <a:rPr lang="en-US" sz="1800" dirty="0">
                <a:solidFill>
                  <a:schemeClr val="tx1"/>
                </a:solidFill>
              </a:rPr>
              <a:t>Failure to consider all perspectives of an issue.</a:t>
            </a:r>
          </a:p>
        </p:txBody>
      </p:sp>
      <p:sp>
        <p:nvSpPr>
          <p:cNvPr id="5" name="Footer Placeholder 4"/>
          <p:cNvSpPr>
            <a:spLocks noGrp="1"/>
          </p:cNvSpPr>
          <p:nvPr>
            <p:ph type="ftr" sz="quarter" idx="11"/>
          </p:nvPr>
        </p:nvSpPr>
        <p:spPr/>
        <p:txBody>
          <a:bodyPr/>
          <a:lstStyle/>
          <a:p>
            <a:pPr>
              <a:defRPr/>
            </a:pPr>
            <a:r>
              <a:rPr lang="en-US"/>
              <a:t>PI-Spring 2020 (NUCES, CFD Campus)</a:t>
            </a:r>
          </a:p>
        </p:txBody>
      </p:sp>
      <p:sp>
        <p:nvSpPr>
          <p:cNvPr id="8"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Ethical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linds(horizontal)">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12" dur="500"/>
                                        <p:tgtEl>
                                          <p:spTgt spid="212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17" dur="500"/>
                                        <p:tgtEl>
                                          <p:spTgt spid="212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blinds(horizontal)">
                                      <p:cBhvr>
                                        <p:cTn id="22" dur="500"/>
                                        <p:tgtEl>
                                          <p:spTgt spid="212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blinds(horizontal)">
                                      <p:cBhvr>
                                        <p:cTn id="27" dur="500"/>
                                        <p:tgtEl>
                                          <p:spTgt spid="212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blinds(horizontal)">
                                      <p:cBhvr>
                                        <p:cTn id="32" dur="500"/>
                                        <p:tgtEl>
                                          <p:spTgt spid="2129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2995">
                                            <p:txEl>
                                              <p:pRg st="6" end="6"/>
                                            </p:txEl>
                                          </p:spTgt>
                                        </p:tgtEl>
                                        <p:attrNameLst>
                                          <p:attrName>style.visibility</p:attrName>
                                        </p:attrNameLst>
                                      </p:cBhvr>
                                      <p:to>
                                        <p:strVal val="visible"/>
                                      </p:to>
                                    </p:set>
                                    <p:animEffect transition="in" filter="blinds(horizontal)">
                                      <p:cBhvr>
                                        <p:cTn id="37"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FC19-A04F-4ACF-A158-500C3C3DD269}"/>
              </a:ext>
            </a:extLst>
          </p:cNvPr>
          <p:cNvSpPr>
            <a:spLocks noGrp="1"/>
          </p:cNvSpPr>
          <p:nvPr>
            <p:ph type="title"/>
          </p:nvPr>
        </p:nvSpPr>
        <p:spPr/>
        <p:txBody>
          <a:bodyPr/>
          <a:lstStyle/>
          <a:p>
            <a:r>
              <a:rPr lang="en-US" sz="3200" dirty="0"/>
              <a:t>low-quality decision</a:t>
            </a:r>
            <a:endParaRPr lang="en-IN" dirty="0"/>
          </a:p>
        </p:txBody>
      </p:sp>
      <p:sp>
        <p:nvSpPr>
          <p:cNvPr id="3" name="Content Placeholder 2">
            <a:extLst>
              <a:ext uri="{FF2B5EF4-FFF2-40B4-BE49-F238E27FC236}">
                <a16:creationId xmlns:a16="http://schemas.microsoft.com/office/drawing/2014/main" id="{FC8E7E17-EC9A-41E8-9DA2-238708CA151F}"/>
              </a:ext>
            </a:extLst>
          </p:cNvPr>
          <p:cNvSpPr>
            <a:spLocks noGrp="1"/>
          </p:cNvSpPr>
          <p:nvPr>
            <p:ph idx="1"/>
          </p:nvPr>
        </p:nvSpPr>
        <p:spPr>
          <a:xfrm>
            <a:off x="838200" y="1905000"/>
            <a:ext cx="8077199" cy="3124201"/>
          </a:xfrm>
        </p:spPr>
        <p:txBody>
          <a:bodyPr/>
          <a:lstStyle/>
          <a:p>
            <a:pPr lvl="1">
              <a:lnSpc>
                <a:spcPct val="80000"/>
              </a:lnSpc>
            </a:pPr>
            <a:r>
              <a:rPr lang="en-US" sz="2000" dirty="0"/>
              <a:t>A low-quality decision can </a:t>
            </a:r>
          </a:p>
          <a:p>
            <a:pPr lvl="2">
              <a:lnSpc>
                <a:spcPct val="80000"/>
              </a:lnSpc>
            </a:pPr>
            <a:r>
              <a:rPr lang="en-US" sz="1800" dirty="0"/>
              <a:t>Hurt people’s feelings,</a:t>
            </a:r>
          </a:p>
          <a:p>
            <a:pPr lvl="2">
              <a:lnSpc>
                <a:spcPct val="80000"/>
              </a:lnSpc>
            </a:pPr>
            <a:r>
              <a:rPr lang="en-US" sz="1800" dirty="0"/>
              <a:t>Lower employee’s morale</a:t>
            </a:r>
          </a:p>
          <a:p>
            <a:pPr lvl="2">
              <a:lnSpc>
                <a:spcPct val="80000"/>
              </a:lnSpc>
            </a:pPr>
            <a:r>
              <a:rPr lang="en-US" sz="1800" dirty="0"/>
              <a:t>Cause business lose customers</a:t>
            </a:r>
          </a:p>
          <a:p>
            <a:pPr lvl="2">
              <a:lnSpc>
                <a:spcPct val="80000"/>
              </a:lnSpc>
            </a:pPr>
            <a:r>
              <a:rPr lang="en-US" sz="1800" dirty="0"/>
              <a:t>Decrease profits</a:t>
            </a:r>
          </a:p>
          <a:p>
            <a:pPr lvl="2">
              <a:lnSpc>
                <a:spcPct val="80000"/>
              </a:lnSpc>
            </a:pPr>
            <a:r>
              <a:rPr lang="en-US" sz="1800" dirty="0"/>
              <a:t>Firm to be sued or go bankrupt.</a:t>
            </a:r>
          </a:p>
          <a:p>
            <a:pPr lvl="1">
              <a:lnSpc>
                <a:spcPct val="80000"/>
              </a:lnSpc>
            </a:pPr>
            <a:r>
              <a:rPr lang="en-US" sz="2000" dirty="0"/>
              <a:t>One way to achieve a high-quality ethical value judgment is through a structured-analysis and decision-making process.</a:t>
            </a:r>
          </a:p>
          <a:p>
            <a:endParaRPr lang="en-IN" dirty="0"/>
          </a:p>
        </p:txBody>
      </p:sp>
      <p:sp>
        <p:nvSpPr>
          <p:cNvPr id="4" name="Footer Placeholder 3">
            <a:extLst>
              <a:ext uri="{FF2B5EF4-FFF2-40B4-BE49-F238E27FC236}">
                <a16:creationId xmlns:a16="http://schemas.microsoft.com/office/drawing/2014/main" id="{21C9B3B4-0556-4E53-A171-55A5E3CE639A}"/>
              </a:ext>
            </a:extLst>
          </p:cNvPr>
          <p:cNvSpPr>
            <a:spLocks noGrp="1"/>
          </p:cNvSpPr>
          <p:nvPr>
            <p:ph type="ftr" sz="quarter" idx="11"/>
          </p:nvPr>
        </p:nvSpPr>
        <p:spPr/>
        <p:txBody>
          <a:bodyPr/>
          <a:lstStyle/>
          <a:p>
            <a:pPr>
              <a:defRPr/>
            </a:pPr>
            <a:r>
              <a:rPr lang="en-US"/>
              <a:t>PI-Spring 2019 (NUCES, CFD Campus)</a:t>
            </a:r>
          </a:p>
        </p:txBody>
      </p:sp>
    </p:spTree>
    <p:extLst>
      <p:ext uri="{BB962C8B-B14F-4D97-AF65-F5344CB8AC3E}">
        <p14:creationId xmlns:p14="http://schemas.microsoft.com/office/powerpoint/2010/main" val="1549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idx="1"/>
          </p:nvPr>
        </p:nvSpPr>
        <p:spPr/>
        <p:txBody>
          <a:bodyPr>
            <a:normAutofit fontScale="92500" lnSpcReduction="10000"/>
          </a:bodyPr>
          <a:lstStyle/>
          <a:p>
            <a:pPr algn="just" eaLnBrk="1" hangingPunct="1">
              <a:lnSpc>
                <a:spcPct val="80000"/>
              </a:lnSpc>
            </a:pPr>
            <a:r>
              <a:rPr lang="en-US" sz="2800" b="1" dirty="0"/>
              <a:t>Ethical Choices:</a:t>
            </a:r>
          </a:p>
          <a:p>
            <a:pPr lvl="1" eaLnBrk="1" hangingPunct="1">
              <a:lnSpc>
                <a:spcPct val="80000"/>
              </a:lnSpc>
            </a:pPr>
            <a:r>
              <a:rPr lang="en-US" dirty="0"/>
              <a:t>Choosing </a:t>
            </a:r>
            <a:r>
              <a:rPr lang="en-US" b="1" dirty="0"/>
              <a:t>right</a:t>
            </a:r>
            <a:r>
              <a:rPr lang="en-US" dirty="0"/>
              <a:t> from </a:t>
            </a:r>
            <a:r>
              <a:rPr lang="en-US" b="1" dirty="0"/>
              <a:t>wrong</a:t>
            </a:r>
            <a:endParaRPr lang="en-US" dirty="0"/>
          </a:p>
          <a:p>
            <a:pPr lvl="2" eaLnBrk="1" hangingPunct="1">
              <a:lnSpc>
                <a:spcPct val="80000"/>
              </a:lnSpc>
            </a:pPr>
            <a:r>
              <a:rPr lang="en-US" sz="2000" dirty="0"/>
              <a:t>E.g. stealing, lying and cheating actions</a:t>
            </a:r>
          </a:p>
          <a:p>
            <a:pPr lvl="1" eaLnBrk="1" hangingPunct="1">
              <a:lnSpc>
                <a:spcPct val="80000"/>
              </a:lnSpc>
            </a:pPr>
            <a:r>
              <a:rPr lang="en-US" dirty="0"/>
              <a:t>Choosing </a:t>
            </a:r>
            <a:r>
              <a:rPr lang="en-US" b="1" dirty="0"/>
              <a:t>right</a:t>
            </a:r>
            <a:r>
              <a:rPr lang="en-US" dirty="0"/>
              <a:t> from </a:t>
            </a:r>
            <a:r>
              <a:rPr lang="en-US" b="1" dirty="0"/>
              <a:t>right</a:t>
            </a:r>
          </a:p>
          <a:p>
            <a:pPr lvl="2" eaLnBrk="1" hangingPunct="1">
              <a:lnSpc>
                <a:spcPct val="80000"/>
              </a:lnSpc>
            </a:pPr>
            <a:r>
              <a:rPr lang="en-US" sz="2000" dirty="0"/>
              <a:t>It become difficult when things are not as black and white</a:t>
            </a:r>
          </a:p>
          <a:p>
            <a:pPr lvl="2" eaLnBrk="1" hangingPunct="1">
              <a:lnSpc>
                <a:spcPct val="80000"/>
              </a:lnSpc>
            </a:pPr>
            <a:r>
              <a:rPr lang="en-US" sz="2000" dirty="0"/>
              <a:t>Usually involve competing interests and become difficult to handle</a:t>
            </a:r>
          </a:p>
          <a:p>
            <a:pPr eaLnBrk="1" hangingPunct="1">
              <a:lnSpc>
                <a:spcPct val="80000"/>
              </a:lnSpc>
            </a:pPr>
            <a:r>
              <a:rPr lang="en-US" sz="2800" b="1" dirty="0"/>
              <a:t>Making Ethical Decisions:</a:t>
            </a:r>
            <a:endParaRPr lang="en-US" sz="2800" dirty="0"/>
          </a:p>
          <a:p>
            <a:pPr lvl="1" eaLnBrk="1" hangingPunct="1">
              <a:lnSpc>
                <a:spcPct val="80000"/>
              </a:lnSpc>
            </a:pPr>
            <a:r>
              <a:rPr lang="en-US" dirty="0"/>
              <a:t>First step is to recognize that an ethical dilemma exists and an ethical decision making is called for</a:t>
            </a:r>
          </a:p>
          <a:p>
            <a:pPr lvl="1" eaLnBrk="1" hangingPunct="1">
              <a:lnSpc>
                <a:spcPct val="80000"/>
              </a:lnSpc>
            </a:pPr>
            <a:r>
              <a:rPr lang="en-US" dirty="0"/>
              <a:t>A high-quality ethical decision is based on reason and can be defended according to ethical concepts</a:t>
            </a:r>
          </a:p>
          <a:p>
            <a:pPr lvl="1" eaLnBrk="1" hangingPunct="1">
              <a:lnSpc>
                <a:spcPct val="80000"/>
              </a:lnSpc>
            </a:pPr>
            <a:r>
              <a:rPr lang="en-US" dirty="0"/>
              <a:t>It is not a science, people approach differently</a:t>
            </a:r>
          </a:p>
        </p:txBody>
      </p:sp>
      <p:sp>
        <p:nvSpPr>
          <p:cNvPr id="8" name="Footer Placeholder 7"/>
          <p:cNvSpPr>
            <a:spLocks noGrp="1"/>
          </p:cNvSpPr>
          <p:nvPr>
            <p:ph type="ftr" sz="quarter" idx="11"/>
          </p:nvPr>
        </p:nvSpPr>
        <p:spPr/>
        <p:txBody>
          <a:bodyPr/>
          <a:lstStyle/>
          <a:p>
            <a:pPr>
              <a:defRPr/>
            </a:pPr>
            <a:r>
              <a:rPr lang="en-US"/>
              <a:t>PI-Spring 2020 (NUCES, CFD Campus)</a:t>
            </a:r>
          </a:p>
        </p:txBody>
      </p:sp>
      <p:sp>
        <p:nvSpPr>
          <p:cNvPr id="9"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Ethical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blinds(horizontal)">
                                      <p:cBhvr>
                                        <p:cTn id="7" dur="500"/>
                                        <p:tgtEl>
                                          <p:spTgt spid="214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blinds(horizontal)">
                                      <p:cBhvr>
                                        <p:cTn id="12" dur="500"/>
                                        <p:tgtEl>
                                          <p:spTgt spid="214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4019">
                                            <p:txEl>
                                              <p:pRg st="2" end="2"/>
                                            </p:txEl>
                                          </p:spTgt>
                                        </p:tgtEl>
                                        <p:attrNameLst>
                                          <p:attrName>style.visibility</p:attrName>
                                        </p:attrNameLst>
                                      </p:cBhvr>
                                      <p:to>
                                        <p:strVal val="visible"/>
                                      </p:to>
                                    </p:set>
                                    <p:animEffect transition="in" filter="blinds(horizontal)">
                                      <p:cBhvr>
                                        <p:cTn id="17" dur="500"/>
                                        <p:tgtEl>
                                          <p:spTgt spid="214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4019">
                                            <p:txEl>
                                              <p:pRg st="3" end="3"/>
                                            </p:txEl>
                                          </p:spTgt>
                                        </p:tgtEl>
                                        <p:attrNameLst>
                                          <p:attrName>style.visibility</p:attrName>
                                        </p:attrNameLst>
                                      </p:cBhvr>
                                      <p:to>
                                        <p:strVal val="visible"/>
                                      </p:to>
                                    </p:set>
                                    <p:animEffect transition="in" filter="blinds(horizontal)">
                                      <p:cBhvr>
                                        <p:cTn id="22" dur="500"/>
                                        <p:tgtEl>
                                          <p:spTgt spid="2140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4019">
                                            <p:txEl>
                                              <p:pRg st="4" end="4"/>
                                            </p:txEl>
                                          </p:spTgt>
                                        </p:tgtEl>
                                        <p:attrNameLst>
                                          <p:attrName>style.visibility</p:attrName>
                                        </p:attrNameLst>
                                      </p:cBhvr>
                                      <p:to>
                                        <p:strVal val="visible"/>
                                      </p:to>
                                    </p:set>
                                    <p:animEffect transition="in" filter="blinds(horizontal)">
                                      <p:cBhvr>
                                        <p:cTn id="27" dur="500"/>
                                        <p:tgtEl>
                                          <p:spTgt spid="2140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4019">
                                            <p:txEl>
                                              <p:pRg st="5" end="5"/>
                                            </p:txEl>
                                          </p:spTgt>
                                        </p:tgtEl>
                                        <p:attrNameLst>
                                          <p:attrName>style.visibility</p:attrName>
                                        </p:attrNameLst>
                                      </p:cBhvr>
                                      <p:to>
                                        <p:strVal val="visible"/>
                                      </p:to>
                                    </p:set>
                                    <p:animEffect transition="in" filter="blinds(horizontal)">
                                      <p:cBhvr>
                                        <p:cTn id="32" dur="500"/>
                                        <p:tgtEl>
                                          <p:spTgt spid="2140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4019">
                                            <p:txEl>
                                              <p:pRg st="6" end="6"/>
                                            </p:txEl>
                                          </p:spTgt>
                                        </p:tgtEl>
                                        <p:attrNameLst>
                                          <p:attrName>style.visibility</p:attrName>
                                        </p:attrNameLst>
                                      </p:cBhvr>
                                      <p:to>
                                        <p:strVal val="visible"/>
                                      </p:to>
                                    </p:set>
                                    <p:animEffect transition="in" filter="blinds(horizontal)">
                                      <p:cBhvr>
                                        <p:cTn id="37" dur="500"/>
                                        <p:tgtEl>
                                          <p:spTgt spid="2140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4019">
                                            <p:txEl>
                                              <p:pRg st="7" end="7"/>
                                            </p:txEl>
                                          </p:spTgt>
                                        </p:tgtEl>
                                        <p:attrNameLst>
                                          <p:attrName>style.visibility</p:attrName>
                                        </p:attrNameLst>
                                      </p:cBhvr>
                                      <p:to>
                                        <p:strVal val="visible"/>
                                      </p:to>
                                    </p:set>
                                    <p:animEffect transition="in" filter="blinds(horizontal)">
                                      <p:cBhvr>
                                        <p:cTn id="42" dur="500"/>
                                        <p:tgtEl>
                                          <p:spTgt spid="2140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4019">
                                            <p:txEl>
                                              <p:pRg st="8" end="8"/>
                                            </p:txEl>
                                          </p:spTgt>
                                        </p:tgtEl>
                                        <p:attrNameLst>
                                          <p:attrName>style.visibility</p:attrName>
                                        </p:attrNameLst>
                                      </p:cBhvr>
                                      <p:to>
                                        <p:strVal val="visible"/>
                                      </p:to>
                                    </p:set>
                                    <p:animEffect transition="in" filter="blinds(horizontal)">
                                      <p:cBhvr>
                                        <p:cTn id="47" dur="500"/>
                                        <p:tgtEl>
                                          <p:spTgt spid="2140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4019">
                                            <p:txEl>
                                              <p:pRg st="9" end="9"/>
                                            </p:txEl>
                                          </p:spTgt>
                                        </p:tgtEl>
                                        <p:attrNameLst>
                                          <p:attrName>style.visibility</p:attrName>
                                        </p:attrNameLst>
                                      </p:cBhvr>
                                      <p:to>
                                        <p:strVal val="visible"/>
                                      </p:to>
                                    </p:set>
                                    <p:animEffect transition="in" filter="blinds(horizontal)">
                                      <p:cBhvr>
                                        <p:cTn id="52" dur="500"/>
                                        <p:tgtEl>
                                          <p:spTgt spid="2140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a:xfrm>
            <a:off x="1143000" y="1905000"/>
            <a:ext cx="6591985" cy="3352800"/>
          </a:xfrm>
        </p:spPr>
        <p:txBody>
          <a:bodyPr>
            <a:noAutofit/>
          </a:bodyPr>
          <a:lstStyle/>
          <a:p>
            <a:pPr lvl="1" eaLnBrk="1" hangingPunct="1">
              <a:lnSpc>
                <a:spcPct val="80000"/>
              </a:lnSpc>
            </a:pPr>
            <a:r>
              <a:rPr lang="en-US" sz="2000" dirty="0"/>
              <a:t>Rights are inherent universal privileges:</a:t>
            </a:r>
          </a:p>
          <a:p>
            <a:pPr lvl="2" eaLnBrk="1" hangingPunct="1">
              <a:lnSpc>
                <a:spcPct val="80000"/>
              </a:lnSpc>
            </a:pPr>
            <a:r>
              <a:rPr lang="en-US" sz="1800" dirty="0"/>
              <a:t>Right to know, Right to Privacy, Right to Property</a:t>
            </a:r>
          </a:p>
          <a:p>
            <a:pPr lvl="1" eaLnBrk="1" hangingPunct="1">
              <a:lnSpc>
                <a:spcPct val="80000"/>
              </a:lnSpc>
            </a:pPr>
            <a:r>
              <a:rPr lang="en-US" sz="2000" dirty="0"/>
              <a:t>Rights have their corresponding duties and responsibilities</a:t>
            </a:r>
          </a:p>
          <a:p>
            <a:pPr lvl="1" eaLnBrk="1" hangingPunct="1">
              <a:lnSpc>
                <a:spcPct val="80000"/>
              </a:lnSpc>
            </a:pPr>
            <a:r>
              <a:rPr lang="en-US" sz="2000" dirty="0"/>
              <a:t>Rights give you freedom and Freedom puts responsibility upon you and restricts you</a:t>
            </a:r>
          </a:p>
          <a:p>
            <a:pPr lvl="1" eaLnBrk="1" hangingPunct="1">
              <a:lnSpc>
                <a:spcPct val="80000"/>
              </a:lnSpc>
            </a:pPr>
            <a:r>
              <a:rPr lang="en-US" sz="2000" dirty="0"/>
              <a:t>My rights impose duties on you and yours on me</a:t>
            </a:r>
          </a:p>
        </p:txBody>
      </p:sp>
      <p:sp>
        <p:nvSpPr>
          <p:cNvPr id="8" name="Footer Placeholder 7"/>
          <p:cNvSpPr>
            <a:spLocks noGrp="1"/>
          </p:cNvSpPr>
          <p:nvPr>
            <p:ph type="ftr" sz="quarter" idx="11"/>
          </p:nvPr>
        </p:nvSpPr>
        <p:spPr>
          <a:xfrm>
            <a:off x="1828800" y="746497"/>
            <a:ext cx="4034004" cy="309201"/>
          </a:xfrm>
        </p:spPr>
        <p:txBody>
          <a:bodyPr/>
          <a:lstStyle/>
          <a:p>
            <a:pPr>
              <a:defRPr/>
            </a:pPr>
            <a:r>
              <a:rPr lang="en-US"/>
              <a:t>PI-Spring 2020 (NUCES, CFD Campus)</a:t>
            </a:r>
          </a:p>
        </p:txBody>
      </p:sp>
      <p:sp>
        <p:nvSpPr>
          <p:cNvPr id="9"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6" name="TextBox 5">
            <a:extLst>
              <a:ext uri="{FF2B5EF4-FFF2-40B4-BE49-F238E27FC236}">
                <a16:creationId xmlns:a16="http://schemas.microsoft.com/office/drawing/2014/main" id="{21B4D47E-EA3F-4196-9530-1788372D4371}"/>
              </a:ext>
            </a:extLst>
          </p:cNvPr>
          <p:cNvSpPr txBox="1"/>
          <p:nvPr/>
        </p:nvSpPr>
        <p:spPr>
          <a:xfrm>
            <a:off x="1402179" y="1286268"/>
            <a:ext cx="6324600" cy="486287"/>
          </a:xfrm>
          <a:prstGeom prst="rect">
            <a:avLst/>
          </a:prstGeom>
          <a:noFill/>
        </p:spPr>
        <p:txBody>
          <a:bodyPr wrap="square">
            <a:spAutoFit/>
          </a:bodyPr>
          <a:lstStyle/>
          <a:p>
            <a:pPr algn="just" eaLnBrk="1" hangingPunct="1">
              <a:lnSpc>
                <a:spcPct val="80000"/>
              </a:lnSpc>
            </a:pPr>
            <a:r>
              <a:rPr lang="en-US" sz="3200" b="1" dirty="0"/>
              <a:t>Rights and Duties</a:t>
            </a:r>
            <a:r>
              <a:rPr lang="en-US" sz="18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linds(horizontal)">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7" dur="500"/>
                                        <p:tgtEl>
                                          <p:spTgt spid="215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22" dur="500"/>
                                        <p:tgtEl>
                                          <p:spTgt spid="215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linds(horizontal)">
                                      <p:cBhvr>
                                        <p:cTn id="27" dur="500"/>
                                        <p:tgtEl>
                                          <p:spTgt spid="215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EC88-CE45-481C-B06C-60750572BDA1}"/>
              </a:ext>
            </a:extLst>
          </p:cNvPr>
          <p:cNvSpPr>
            <a:spLocks noGrp="1"/>
          </p:cNvSpPr>
          <p:nvPr>
            <p:ph type="title"/>
          </p:nvPr>
        </p:nvSpPr>
        <p:spPr>
          <a:xfrm>
            <a:off x="1443491" y="804521"/>
            <a:ext cx="6571343" cy="795680"/>
          </a:xfrm>
        </p:spPr>
        <p:txBody>
          <a:bodyPr>
            <a:normAutofit fontScale="90000"/>
          </a:bodyPr>
          <a:lstStyle/>
          <a:p>
            <a:r>
              <a:rPr lang="en-US" b="1" dirty="0"/>
              <a:t>Personal Duties:</a:t>
            </a:r>
            <a:br>
              <a:rPr lang="en-US" b="1" dirty="0"/>
            </a:br>
            <a:endParaRPr lang="en-IN" dirty="0"/>
          </a:p>
        </p:txBody>
      </p:sp>
      <p:sp>
        <p:nvSpPr>
          <p:cNvPr id="3" name="Content Placeholder 2">
            <a:extLst>
              <a:ext uri="{FF2B5EF4-FFF2-40B4-BE49-F238E27FC236}">
                <a16:creationId xmlns:a16="http://schemas.microsoft.com/office/drawing/2014/main" id="{2A024F03-1B42-4F78-BDA9-5F08053F77DB}"/>
              </a:ext>
            </a:extLst>
          </p:cNvPr>
          <p:cNvSpPr>
            <a:spLocks noGrp="1"/>
          </p:cNvSpPr>
          <p:nvPr>
            <p:ph idx="1"/>
          </p:nvPr>
        </p:nvSpPr>
        <p:spPr/>
        <p:txBody>
          <a:bodyPr/>
          <a:lstStyle/>
          <a:p>
            <a:pPr lvl="1" eaLnBrk="1" hangingPunct="1">
              <a:lnSpc>
                <a:spcPct val="80000"/>
              </a:lnSpc>
            </a:pPr>
            <a:r>
              <a:rPr lang="en-US" sz="2000" dirty="0"/>
              <a:t>To foster Trust</a:t>
            </a:r>
          </a:p>
          <a:p>
            <a:pPr lvl="1" eaLnBrk="1" hangingPunct="1">
              <a:lnSpc>
                <a:spcPct val="80000"/>
              </a:lnSpc>
            </a:pPr>
            <a:r>
              <a:rPr lang="en-US" sz="2000" dirty="0"/>
              <a:t>To act with Integrity</a:t>
            </a:r>
          </a:p>
          <a:p>
            <a:pPr lvl="1" eaLnBrk="1" hangingPunct="1">
              <a:lnSpc>
                <a:spcPct val="80000"/>
              </a:lnSpc>
            </a:pPr>
            <a:r>
              <a:rPr lang="en-US" sz="2000" dirty="0"/>
              <a:t>To be Truthful</a:t>
            </a:r>
          </a:p>
          <a:p>
            <a:pPr lvl="1" eaLnBrk="1" hangingPunct="1">
              <a:lnSpc>
                <a:spcPct val="80000"/>
              </a:lnSpc>
            </a:pPr>
            <a:r>
              <a:rPr lang="en-US" sz="2000" dirty="0"/>
              <a:t>To do Justice</a:t>
            </a:r>
          </a:p>
          <a:p>
            <a:pPr lvl="1" eaLnBrk="1" hangingPunct="1">
              <a:lnSpc>
                <a:spcPct val="80000"/>
              </a:lnSpc>
            </a:pPr>
            <a:r>
              <a:rPr lang="en-US" sz="2000" dirty="0"/>
              <a:t>To practice Beneficence and Non-Maleficence</a:t>
            </a:r>
          </a:p>
          <a:p>
            <a:pPr lvl="1" eaLnBrk="1" hangingPunct="1">
              <a:lnSpc>
                <a:spcPct val="80000"/>
              </a:lnSpc>
            </a:pPr>
            <a:r>
              <a:rPr lang="en-US" sz="2000" dirty="0"/>
              <a:t>To act with appropriate Gratitude</a:t>
            </a:r>
          </a:p>
          <a:p>
            <a:pPr lvl="1" eaLnBrk="1" hangingPunct="1">
              <a:lnSpc>
                <a:spcPct val="80000"/>
              </a:lnSpc>
            </a:pPr>
            <a:r>
              <a:rPr lang="en-US" sz="2000" dirty="0"/>
              <a:t>To work towards Self-Improvement (Learning Curve)</a:t>
            </a:r>
          </a:p>
          <a:p>
            <a:endParaRPr lang="en-IN" dirty="0"/>
          </a:p>
        </p:txBody>
      </p:sp>
      <p:sp>
        <p:nvSpPr>
          <p:cNvPr id="4" name="Footer Placeholder 3">
            <a:extLst>
              <a:ext uri="{FF2B5EF4-FFF2-40B4-BE49-F238E27FC236}">
                <a16:creationId xmlns:a16="http://schemas.microsoft.com/office/drawing/2014/main" id="{9D1C4CA1-F658-4E1C-B8F0-2B109F5C01EB}"/>
              </a:ext>
            </a:extLst>
          </p:cNvPr>
          <p:cNvSpPr>
            <a:spLocks noGrp="1"/>
          </p:cNvSpPr>
          <p:nvPr>
            <p:ph type="ftr" sz="quarter" idx="11"/>
          </p:nvPr>
        </p:nvSpPr>
        <p:spPr/>
        <p:txBody>
          <a:bodyPr/>
          <a:lstStyle/>
          <a:p>
            <a:pPr>
              <a:defRPr/>
            </a:pPr>
            <a:r>
              <a:rPr lang="en-US"/>
              <a:t>PI-Spring 2019 (NUCES, CFD Campus)</a:t>
            </a:r>
          </a:p>
        </p:txBody>
      </p:sp>
      <p:sp>
        <p:nvSpPr>
          <p:cNvPr id="5" name="Slide Number Placeholder 4">
            <a:extLst>
              <a:ext uri="{FF2B5EF4-FFF2-40B4-BE49-F238E27FC236}">
                <a16:creationId xmlns:a16="http://schemas.microsoft.com/office/drawing/2014/main" id="{C4E9DB8E-9B87-4582-9AEE-7D219AFA6261}"/>
              </a:ext>
            </a:extLst>
          </p:cNvPr>
          <p:cNvSpPr>
            <a:spLocks noGrp="1"/>
          </p:cNvSpPr>
          <p:nvPr>
            <p:ph type="sldNum" sz="quarter" idx="12"/>
          </p:nvPr>
        </p:nvSpPr>
        <p:spPr/>
        <p:txBody>
          <a:bodyPr/>
          <a:lstStyle/>
          <a:p>
            <a:pPr>
              <a:defRPr/>
            </a:pPr>
            <a:fld id="{B3B60432-372D-44D5-9F86-EB1599A3056F}" type="slidenum">
              <a:rPr lang="en-US" smtClean="0"/>
              <a:pPr>
                <a:defRPr/>
              </a:pPr>
              <a:t>8</a:t>
            </a:fld>
            <a:endParaRPr lang="en-US"/>
          </a:p>
        </p:txBody>
      </p:sp>
    </p:spTree>
    <p:extLst>
      <p:ext uri="{BB962C8B-B14F-4D97-AF65-F5344CB8AC3E}">
        <p14:creationId xmlns:p14="http://schemas.microsoft.com/office/powerpoint/2010/main" val="363538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93" name="Group 29"/>
          <p:cNvGraphicFramePr>
            <a:graphicFrameLocks noGrp="1"/>
          </p:cNvGraphicFramePr>
          <p:nvPr>
            <p:ph idx="1"/>
          </p:nvPr>
        </p:nvGraphicFramePr>
        <p:xfrm>
          <a:off x="762000" y="3124200"/>
          <a:ext cx="7772400" cy="2639568"/>
        </p:xfrm>
        <a:graphic>
          <a:graphicData uri="http://schemas.openxmlformats.org/drawingml/2006/table">
            <a:tbl>
              <a:tblPr/>
              <a:tblGrid>
                <a:gridCol w="4880883">
                  <a:extLst>
                    <a:ext uri="{9D8B030D-6E8A-4147-A177-3AD203B41FA5}">
                      <a16:colId xmlns:a16="http://schemas.microsoft.com/office/drawing/2014/main" val="20000"/>
                    </a:ext>
                  </a:extLst>
                </a:gridCol>
                <a:gridCol w="2891517">
                  <a:extLst>
                    <a:ext uri="{9D8B030D-6E8A-4147-A177-3AD203B41FA5}">
                      <a16:colId xmlns:a16="http://schemas.microsoft.com/office/drawing/2014/main" val="20001"/>
                    </a:ext>
                  </a:extLst>
                </a:gridCol>
              </a:tblGrid>
              <a:tr h="160934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A’s Duty </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(Provide good Software)</a:t>
                      </a:r>
                    </a:p>
                  </a:txBody>
                  <a:tcPr marL="102493" marR="1024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A’s Right  </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(Fair Monitory Return)</a:t>
                      </a:r>
                    </a:p>
                  </a:txBody>
                  <a:tcPr marL="102493" marR="1024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5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B’s Right</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(Expect quality Software)</a:t>
                      </a:r>
                    </a:p>
                  </a:txBody>
                  <a:tcPr marL="102493" marR="1024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B’s Duty</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(Pay the price)</a:t>
                      </a:r>
                    </a:p>
                  </a:txBody>
                  <a:tcPr marL="102493" marR="1024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Footer Placeholder 7"/>
          <p:cNvSpPr>
            <a:spLocks noGrp="1"/>
          </p:cNvSpPr>
          <p:nvPr>
            <p:ph type="ftr" sz="quarter" idx="11"/>
          </p:nvPr>
        </p:nvSpPr>
        <p:spPr/>
        <p:txBody>
          <a:bodyPr/>
          <a:lstStyle/>
          <a:p>
            <a:pPr>
              <a:defRPr/>
            </a:pPr>
            <a:r>
              <a:rPr lang="en-US"/>
              <a:t>PI-Spring 2020 (NUCES, CFD Campus)</a:t>
            </a:r>
          </a:p>
        </p:txBody>
      </p:sp>
      <p:sp>
        <p:nvSpPr>
          <p:cNvPr id="216067" name="Rectangle 3"/>
          <p:cNvSpPr>
            <a:spLocks noGrp="1" noChangeArrowheads="1"/>
          </p:cNvSpPr>
          <p:nvPr>
            <p:ph type="body" sz="half" idx="4294967295"/>
          </p:nvPr>
        </p:nvSpPr>
        <p:spPr>
          <a:xfrm>
            <a:off x="1028700" y="1351605"/>
            <a:ext cx="6972300" cy="1600200"/>
          </a:xfrm>
        </p:spPr>
        <p:txBody>
          <a:bodyPr>
            <a:normAutofit lnSpcReduction="10000"/>
          </a:bodyPr>
          <a:lstStyle/>
          <a:p>
            <a:pPr eaLnBrk="1" hangingPunct="1"/>
            <a:r>
              <a:rPr lang="en-US" sz="2800" b="1" dirty="0"/>
              <a:t>Rights vs. Duties:</a:t>
            </a:r>
          </a:p>
          <a:p>
            <a:pPr lvl="1" eaLnBrk="1" hangingPunct="1"/>
            <a:r>
              <a:rPr lang="en-US" sz="2600" dirty="0"/>
              <a:t>A’s right  ---</a:t>
            </a:r>
            <a:r>
              <a:rPr lang="en-US" sz="2600" dirty="0">
                <a:sym typeface="Wingdings" pitchFamily="2" charset="2"/>
              </a:rPr>
              <a:t> B’s Duty</a:t>
            </a:r>
          </a:p>
          <a:p>
            <a:pPr lvl="1" eaLnBrk="1" hangingPunct="1"/>
            <a:r>
              <a:rPr lang="en-US" sz="2600" dirty="0"/>
              <a:t>A’s Duty  ---</a:t>
            </a:r>
            <a:r>
              <a:rPr lang="en-US" sz="2600" dirty="0">
                <a:sym typeface="Wingdings" pitchFamily="2" charset="2"/>
              </a:rPr>
              <a:t> B’s Right</a:t>
            </a:r>
          </a:p>
          <a:p>
            <a:pPr lvl="1" eaLnBrk="1" hangingPunct="1"/>
            <a:endParaRPr lang="en-US" sz="2600" dirty="0">
              <a:sym typeface="Wingdings" pitchFamily="2" charset="2"/>
            </a:endParaRPr>
          </a:p>
        </p:txBody>
      </p:sp>
      <p:sp>
        <p:nvSpPr>
          <p:cNvPr id="10" name="Rectangle 2"/>
          <p:cNvSpPr txBox="1">
            <a:spLocks noChangeArrowheads="1"/>
          </p:cNvSpPr>
          <p:nvPr/>
        </p:nvSpPr>
        <p:spPr>
          <a:xfrm>
            <a:off x="1181100" y="274638"/>
            <a:ext cx="6972300" cy="899883"/>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Ethical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Effect transition="in" filter="blinds(horizontal)">
                                      <p:cBhvr>
                                        <p:cTn id="7" dur="500"/>
                                        <p:tgtEl>
                                          <p:spTgt spid="2160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2" end="2"/>
                                            </p:txEl>
                                          </p:spTgt>
                                        </p:tgtEl>
                                        <p:attrNameLst>
                                          <p:attrName>style.visibility</p:attrName>
                                        </p:attrNameLst>
                                      </p:cBhvr>
                                      <p:to>
                                        <p:strVal val="visible"/>
                                      </p:to>
                                    </p:set>
                                    <p:animEffect transition="in" filter="blinds(horizontal)">
                                      <p:cBhvr>
                                        <p:cTn id="12" dur="500"/>
                                        <p:tgtEl>
                                          <p:spTgt spid="2160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93"/>
                                        </p:tgtEl>
                                        <p:attrNameLst>
                                          <p:attrName>style.visibility</p:attrName>
                                        </p:attrNameLst>
                                      </p:cBhvr>
                                      <p:to>
                                        <p:strVal val="visible"/>
                                      </p:to>
                                    </p:set>
                                    <p:animEffect transition="in" filter="blinds(horizontal)">
                                      <p:cBhvr>
                                        <p:cTn id="17" dur="500"/>
                                        <p:tgtEl>
                                          <p:spTgt spid="216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12499</TotalTime>
  <Words>5250</Words>
  <Application>Microsoft Office PowerPoint</Application>
  <PresentationFormat>On-screen Show (4:3)</PresentationFormat>
  <Paragraphs>421</Paragraphs>
  <Slides>34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Gill Sans MT</vt:lpstr>
      <vt:lpstr>Wingdings</vt:lpstr>
      <vt:lpstr>Gallery</vt:lpstr>
      <vt:lpstr>Professional Issues in IT  Ethical Decision Making</vt:lpstr>
      <vt:lpstr>PowerPoint Presentation</vt:lpstr>
      <vt:lpstr>PowerPoint Presentation</vt:lpstr>
      <vt:lpstr> </vt:lpstr>
      <vt:lpstr>low-quality decision</vt:lpstr>
      <vt:lpstr>PowerPoint Presentation</vt:lpstr>
      <vt:lpstr>PowerPoint Presentation</vt:lpstr>
      <vt:lpstr>Personal Duties: </vt:lpstr>
      <vt:lpstr>PowerPoint Presentation</vt:lpstr>
      <vt:lpstr>Approaches to Ethical Decision Making</vt:lpstr>
      <vt:lpstr>PowerPoint Presentation</vt:lpstr>
      <vt:lpstr>PowerPoint Presentation</vt:lpstr>
      <vt:lpstr>Code of Ethics and Decision Making</vt:lpstr>
      <vt:lpstr>PowerPoint Presentation</vt:lpstr>
      <vt:lpstr>Ethical Decision Making</vt:lpstr>
      <vt:lpstr>Ethical Decision Making: 4 Step Process</vt:lpstr>
      <vt:lpstr>PowerPoint Presentation</vt:lpstr>
      <vt:lpstr>PowerPoint Presentation</vt:lpstr>
      <vt:lpstr>PowerPoint Presentation</vt:lpstr>
      <vt:lpstr>PowerPoint Presentation</vt:lpstr>
      <vt:lpstr>PowerPoint Presentation</vt:lpstr>
      <vt:lpstr>PowerPoint Presentation</vt:lpstr>
      <vt:lpstr>Worksheet Entry – 4-Step Process       23</vt:lpstr>
      <vt:lpstr>Worksheet Entry – 4-Step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Mineral Wing, M/o P&amp;NR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Naveed Iqbal</dc:creator>
  <cp:lastModifiedBy>Dr. Aftab Ahmad</cp:lastModifiedBy>
  <cp:revision>360</cp:revision>
  <dcterms:created xsi:type="dcterms:W3CDTF">2010-01-15T16:38:13Z</dcterms:created>
  <dcterms:modified xsi:type="dcterms:W3CDTF">2021-04-01T09:28:39Z</dcterms:modified>
</cp:coreProperties>
</file>