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37884-3BED-4D59-AD57-F6E92C6AA0C7}" type="datetimeFigureOut">
              <a:rPr lang="en-IN" smtClean="0"/>
              <a:t>13-10-2021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2FFB1-6A94-4A7E-BD9D-1B743A1628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5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89D9F-9D5E-4DB5-84A0-D9B7B3871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03D1E-C2EE-4729-940C-4A12F7F13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5282-9CDD-4997-A7DC-9947398F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A5A8D-DD10-4E79-B07C-CE645A70D453}" type="datetime1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8AF6-7587-4CBA-8106-C39E09C0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0CD36-4C6D-4DB5-B086-D19440DE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739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9E380-B683-472F-82E0-0D44AF64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E3F87-1B1F-491B-82B0-D36EBD318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D0DBD-729B-4056-A452-66D1FD348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1423C-FB37-428F-990E-2EC2B78845F5}" type="datetime1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156A9-3784-450F-A086-2A065F22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80B23-0BD5-4B44-81AB-9E1AC848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83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78038-0D90-48AB-9C0C-6345FE442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44A6B-A212-4419-8593-BBEA898FD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EF7CC-77AF-4253-B981-1D418006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D8708-ACCA-484B-B7A9-6632D32073BA}" type="datetime1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ABD46-A904-4CA8-BB8D-F7B0D462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0B44E-347A-45D4-8F3C-6B02A4A17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1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000B-F472-4DBC-8C52-2E29BD2C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EEAFA-DC1A-44C3-914A-14CD3B418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DC4E0-CDC1-4619-BA00-1B13B41C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D2F2D-D651-4870-90B8-5279BE6607BC}" type="datetime1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54A88-E4E0-4321-A102-65ABDEBD5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C2E49-E838-4403-9827-766E0E880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39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513A-98C3-4E7F-8142-017F0C64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ABBBD-07D2-4A48-AD76-50693918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BA26F-E0C5-4113-9EEF-2E03C568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C4964-8F77-4F80-9615-E561FF22E355}" type="datetime1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86D92-6861-4D43-ABCB-CD1FFB3D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F620C-13F4-4D7C-B02E-E98CB455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01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4CC9-2364-4EEC-A718-C9DC00E81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5EAA-816E-4CA5-A9CF-91FBB9CA5F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72358-3A1E-44DA-8768-587C93565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5AD09-1109-4FE9-87BC-40CAE8DD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8AEE-A147-428B-9468-DA504394D1E6}" type="datetime1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69F7D-CCB2-4B52-9674-05502E90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A0D4E-1821-42C4-8F69-C24B7485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28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B6FC-6A6E-4B3F-AFAB-72DB1B73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75676-CA21-40A5-86CA-81A34C4CF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0D1D4-5AA6-49EE-A1F8-2700963E7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0ADC7-0588-4EC3-AA78-C5241BB98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63F512-A0C0-4F5D-A732-0C0AA7B18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0B74B5-C6ED-4E6C-89B9-5C0846EB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D7368-523E-4D5C-B3A7-F8171F73DD6E}" type="datetime1">
              <a:rPr lang="en-IN" smtClean="0"/>
              <a:t>14-10-2021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D70CF-12F7-4AAC-B94A-473EB1673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E141E-678C-4F93-9B28-F04BB6C6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53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51F5-05CE-4185-8C75-D684857F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A53FF-2631-4A23-A944-2E6EC303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00A6C-D7B2-459C-8D41-991E0593A96C}" type="datetime1">
              <a:rPr lang="en-IN" smtClean="0"/>
              <a:t>14-10-2021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4CA70-4C83-4B30-A289-34DA0B9B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4793CA-EF5D-4E8A-98A2-CAB59A0B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2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1EDBB-1D0C-480C-91BC-AB384520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8A9BC-1121-42B0-8C85-B41C01C46EC0}" type="datetime1">
              <a:rPr lang="en-IN" smtClean="0"/>
              <a:t>14-10-2021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42B94-1F24-43BE-87C9-0396EA49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67370-68D0-41DE-9B2F-065CD741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6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44197-3263-41C4-A261-61BCABBD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ADD33-598A-4AB2-B0EF-587D3918A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9E594-A77C-4F4B-B119-0A1DCF344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6BD9E-5748-4AB4-9373-23E0BDB66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7C8DC-0688-44E2-B56B-DF3D38DD6ADE}" type="datetime1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AF51F-DFA8-4B58-BC43-104362CB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1FA58-D309-4AC4-B61B-5D79A13A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38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1A96-C0B5-435A-9AC1-15ECF602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4DE3B-3B92-4073-BB24-91FE6976D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9767A-DCE1-4C1B-887C-7B3182902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A473B-F138-4044-90F7-438B83F09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9EBA1-8B57-45BB-A005-FE7880DA41B3}" type="datetime1">
              <a:rPr lang="en-IN" smtClean="0"/>
              <a:t>14-10-2021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1F5C1-D71A-4CEC-835E-83C0A0D5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19B55-D29A-49E4-BBA5-B8FE57C6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42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9C277F-2FC7-4ADB-B66A-09E528B4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BA8C0-BE11-456F-9069-C824467BF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670FE-7810-42A9-A54B-F4D909F8F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824F9-F273-4CE3-8E1E-8D1553DFFAFB}" type="datetime1">
              <a:rPr lang="en-IN" smtClean="0"/>
              <a:t>14-10-2021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B3A72-E632-4C81-B48C-3EF816DC3D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D732-F313-401B-BCD3-C2148354C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78A51-9250-4042-9D36-8444EEB3E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8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7B2B-6413-4102-A029-F155A84F0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168C3-7013-486F-91E4-2814368279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Court System of Pakistan&#10;History&#10;Pakistan’s judicial system stems directly from the&#10;system that was used in British India ...">
            <a:extLst>
              <a:ext uri="{FF2B5EF4-FFF2-40B4-BE49-F238E27FC236}">
                <a16:creationId xmlns:a16="http://schemas.microsoft.com/office/drawing/2014/main" id="{0C3AAD0A-7146-4952-A048-CC8CFEC8D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83" y="89859"/>
            <a:ext cx="9250017" cy="6521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494D4-3F76-4FED-930D-A4CAE1B4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572D5-08BD-42CF-82DE-B99E0453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46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93F1C-084F-41A9-A377-8AF8F21A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2" descr="• Of the 8 judges, 3 are required to be Islamic Scolars/Ulema who are&#10;well versed in Islamic law. The judges hold office f...">
            <a:extLst>
              <a:ext uri="{FF2B5EF4-FFF2-40B4-BE49-F238E27FC236}">
                <a16:creationId xmlns:a16="http://schemas.microsoft.com/office/drawing/2014/main" id="{673842CE-7357-413F-98EB-8B3BC4CC9CF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27" y="-22406"/>
            <a:ext cx="9164297" cy="688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0837F-5399-4F90-9D37-5755FACD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D73C9-8454-4B6F-9D5A-02DEE83CD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0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A221-86A9-45FD-9C53-14B80496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16E8C416-1773-43A1-80BA-5E373C2288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88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3C0B7-2B68-42E7-9BF2-2D9185E4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F8DB1E-81DE-40AA-8905-87670562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75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32F0-49E7-4C3A-8B6D-6D130206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4" descr="High Courts&#10;• 1.Lahore High Court – for the province of Punjab&#10;• 2.Sindh High Court – for the province of Sindh&#10;• 3.Peshaw...">
            <a:extLst>
              <a:ext uri="{FF2B5EF4-FFF2-40B4-BE49-F238E27FC236}">
                <a16:creationId xmlns:a16="http://schemas.microsoft.com/office/drawing/2014/main" id="{12FBDBAD-B534-441F-A3AE-E8E4BB91C1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22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D577B-2117-4D69-BF8A-0F619CBD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293CC3-1826-47EA-9853-EB55B76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84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6E075-C386-46F3-8276-A8ED7750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5" descr="High Courts&#10; ">
            <a:extLst>
              <a:ext uri="{FF2B5EF4-FFF2-40B4-BE49-F238E27FC236}">
                <a16:creationId xmlns:a16="http://schemas.microsoft.com/office/drawing/2014/main" id="{9E8BBB93-E9F9-4D84-9088-A7DB22B999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10" y="-191386"/>
            <a:ext cx="10515599" cy="789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21F4B3-3ACD-40A2-A558-59FC2BD4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2CE37-330E-4AB2-849A-70818F84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03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D9089-399E-443C-94DB-C1F0AE21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6" descr="• The High Courts are the appellate courts for all&#10;civil and criminal cases in each respective&#10;province. The High Courts' ...">
            <a:extLst>
              <a:ext uri="{FF2B5EF4-FFF2-40B4-BE49-F238E27FC236}">
                <a16:creationId xmlns:a16="http://schemas.microsoft.com/office/drawing/2014/main" id="{2936BF37-27F2-4432-8973-88360C1A91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84" y="-64588"/>
            <a:ext cx="10845209" cy="814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476C9-7A2A-4C1B-9E61-1A6D8C57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B8D45-65FD-4F19-BE79-269935A4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972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49CE-7AD0-4C5F-9303-21EAAE146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7" descr="• (1) Subject to the Constitution, a High Court may,&#10;if it is satisfied that no other adequate remedy is&#10;provided by law,-...">
            <a:extLst>
              <a:ext uri="{FF2B5EF4-FFF2-40B4-BE49-F238E27FC236}">
                <a16:creationId xmlns:a16="http://schemas.microsoft.com/office/drawing/2014/main" id="{1092062E-6BB8-4CCF-BBAA-F9922BA8C8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12" y="0"/>
            <a:ext cx="9823516" cy="737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F4D28-C617-4D85-827A-68D4B626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F30E4-6EF7-4F92-9AA7-E79EB589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165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FE6D0-3A52-4A05-956B-B5305E82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8" descr="• (ii) declaring that any act done or proceeding&#10;taken within the territorial jurisdiction of the&#10;Court by a person perfor...">
            <a:extLst>
              <a:ext uri="{FF2B5EF4-FFF2-40B4-BE49-F238E27FC236}">
                <a16:creationId xmlns:a16="http://schemas.microsoft.com/office/drawing/2014/main" id="{CF917B81-B9C0-4056-B1C9-A776985984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12" y="0"/>
            <a:ext cx="10587288" cy="794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61F88-9D5D-4793-AD64-777441E6D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C7419-65F9-4FFA-BF57-C26BD4B2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820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28C4-DC4A-4BCC-B66B-FCC43A2F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9" descr="• (b) on the application of any person, make an&#10;order-&#10;• (i) directing that a person in custody within the&#10;territorial jur...">
            <a:extLst>
              <a:ext uri="{FF2B5EF4-FFF2-40B4-BE49-F238E27FC236}">
                <a16:creationId xmlns:a16="http://schemas.microsoft.com/office/drawing/2014/main" id="{9B3CE447-9C78-444C-853F-0468EDE39F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12" y="0"/>
            <a:ext cx="10291348" cy="772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FD40F-B168-42F5-B618-AA642CBB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01607-9804-4D06-8775-720CA660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78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82DC-8EEE-4AB8-B2C3-D66EA439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0" descr="• (c) on the application of any aggrieved person,&#10;make an order giving such directions to any&#10;person or authority, includi...">
            <a:extLst>
              <a:ext uri="{FF2B5EF4-FFF2-40B4-BE49-F238E27FC236}">
                <a16:creationId xmlns:a16="http://schemas.microsoft.com/office/drawing/2014/main" id="{09CDDF0B-CA9D-42FE-B398-B39C481A88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11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13A1A-443F-43D9-8B74-D04AD3A62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55400-4D4D-4F5B-9CFE-77384E01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721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A31A-8E85-4705-A7B7-C29BB57AB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1" descr="• (2) Subject to the Constitution, the right to move a&#10;High Court for the enforcement of any of the&#10;Fundamental Rights con...">
            <a:extLst>
              <a:ext uri="{FF2B5EF4-FFF2-40B4-BE49-F238E27FC236}">
                <a16:creationId xmlns:a16="http://schemas.microsoft.com/office/drawing/2014/main" id="{AED58353-FAB5-4881-8AA6-15380C8993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61" y="-962290"/>
            <a:ext cx="10416166" cy="782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35AC22-6957-4C9D-8364-1F6E7D023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992F6-7524-4599-BCE3-E855D663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983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7A27-E579-4E4D-9E18-A1A8AF78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AC622D-B211-4D97-A0CF-A8A5F2DBB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635" y="0"/>
            <a:ext cx="9134453" cy="68580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7C6E57-30F4-401C-83BA-306B539A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66979-91BB-4444-B83F-4E57FAE0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8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160E7-7D53-4AA1-B849-D2332D8E4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2" descr="• (4) Where-&#10;• (a) an application is made to a High Court for an order under&#10;paragraph (a) or paragraph (c) of clause (1),...">
            <a:extLst>
              <a:ext uri="{FF2B5EF4-FFF2-40B4-BE49-F238E27FC236}">
                <a16:creationId xmlns:a16="http://schemas.microsoft.com/office/drawing/2014/main" id="{A5253EC1-D969-41AB-8BF2-4EACAE834C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86" y="-1042117"/>
            <a:ext cx="10036167" cy="753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ED95D-B95C-438A-AC0C-21C1060C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FE223-13B3-44D8-A2EC-9007C4B7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207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1077-FDD8-45F7-8213-BD4D5256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3" descr="Civil Justice System and Civil Courts&#10;• The procedure of civil justice system in Pakistan is&#10;governed and regulated by the...">
            <a:extLst>
              <a:ext uri="{FF2B5EF4-FFF2-40B4-BE49-F238E27FC236}">
                <a16:creationId xmlns:a16="http://schemas.microsoft.com/office/drawing/2014/main" id="{59C77E15-1C49-4179-BF5D-0716E607EB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-1"/>
            <a:ext cx="9573474" cy="7187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DEC1B-716F-4345-BFB4-6C8F3BFF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BAD1F-F55A-4C7B-85FE-D0F11601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098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D7BDF-19CF-4A95-A544-8F797F96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4" descr="Civil Justice System and Civil Courts&#10;• All civil courts in Pakistan are subordinate to the High Court and subject to the&#10;...">
            <a:extLst>
              <a:ext uri="{FF2B5EF4-FFF2-40B4-BE49-F238E27FC236}">
                <a16:creationId xmlns:a16="http://schemas.microsoft.com/office/drawing/2014/main" id="{8F5D416F-A358-49F6-9D9F-0A9EFF7115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38" y="0"/>
            <a:ext cx="10989668" cy="825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0743C-F409-4BA7-9853-1131583E6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42F7D-C52A-4885-9505-04718737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99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D4373-609E-428B-BEF0-1761442E0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5" descr="Criminal Justice System and Criminal&#10;Courts&#10;• The police and the criminal courts are the most visible features of criminal...">
            <a:extLst>
              <a:ext uri="{FF2B5EF4-FFF2-40B4-BE49-F238E27FC236}">
                <a16:creationId xmlns:a16="http://schemas.microsoft.com/office/drawing/2014/main" id="{2767748C-E3A9-403B-AD2F-06E3C333F14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"/>
            <a:ext cx="9624237" cy="722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96E2B3-FE8A-4A3B-B4B3-530862998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F7673-EDF9-4C04-A542-36876A7B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272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9CDF-C38A-4675-ABD2-D2130045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26" descr="Criminal Justice System and Criminal&#10;Courts&#10;• High Courts are constitutional courts established by the&#10;Constitution of Pak...">
            <a:extLst>
              <a:ext uri="{FF2B5EF4-FFF2-40B4-BE49-F238E27FC236}">
                <a16:creationId xmlns:a16="http://schemas.microsoft.com/office/drawing/2014/main" id="{F8CBE674-C367-4F40-B49B-506E359179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11" y="0"/>
            <a:ext cx="9993637" cy="7503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3D796-9864-49A1-9306-7399D710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28378-F5FA-4B15-B22F-6F6C1E3A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79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2AB0-BE7D-4C51-94BE-BDD6F296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7" descr="Special Courts, Tribunals and Boards&#10;• There are also many special tribunals, courts and boards in Pakistan which&#10;are crea...">
            <a:extLst>
              <a:ext uri="{FF2B5EF4-FFF2-40B4-BE49-F238E27FC236}">
                <a16:creationId xmlns:a16="http://schemas.microsoft.com/office/drawing/2014/main" id="{2F9405BC-6728-4843-B2FF-7E5FA7D253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11" y="0"/>
            <a:ext cx="10270083" cy="771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B4ACF-CDC5-429C-BC9B-9B36C6AE8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7286E-0D34-4864-A1D9-59A2AE87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24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8022-D5D4-4DA4-9057-89731C6E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150FE-BE36-459C-ABE1-FA068A224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5" descr="• Neither the Supreme Court nor a High Court&#10;may exercise jurisdiction in relation to Tribal&#10;Areas, except otherwise provi...">
            <a:extLst>
              <a:ext uri="{FF2B5EF4-FFF2-40B4-BE49-F238E27FC236}">
                <a16:creationId xmlns:a16="http://schemas.microsoft.com/office/drawing/2014/main" id="{BCCFE1E4-DBF7-4C0A-BB12-BFFD7C459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831" y="681037"/>
            <a:ext cx="9134455" cy="528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880F-75E7-4B1E-A087-BC95735E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EDBDA-F941-418D-97BC-FF696A0A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697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83C2-5E75-4892-BE19-917DDB67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ACDD4-9165-4EC3-969F-6A9EB58E1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6" descr="Supreme Court&#10;• Supreme Court is the apex court in Pakistan’s&#10;court system and is the final arbiter of all legal&#10;and const...">
            <a:extLst>
              <a:ext uri="{FF2B5EF4-FFF2-40B4-BE49-F238E27FC236}">
                <a16:creationId xmlns:a16="http://schemas.microsoft.com/office/drawing/2014/main" id="{D1F4F9F5-CF3B-4BC9-831D-262BBFCEC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76" y="1"/>
            <a:ext cx="91344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8B74E-AC76-43B7-9BB8-241808784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DEB9-9062-4CE6-A785-4B5097AE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28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9033-A92F-4FD9-88F9-01D29D6B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42E66-3A35-4D47-A5C9-335D43763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7" descr="Supreme Court&#10; ">
            <a:extLst>
              <a:ext uri="{FF2B5EF4-FFF2-40B4-BE49-F238E27FC236}">
                <a16:creationId xmlns:a16="http://schemas.microsoft.com/office/drawing/2014/main" id="{C9496A00-9A94-41C2-8C44-3D0824F1B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21" y="45483"/>
            <a:ext cx="9073875" cy="681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32B48-56FA-45B9-A84D-53670DCE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4F1E8-6D54-4F29-AFDD-551EB3BD0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108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CAC9-EAFF-43E7-883B-BBA57166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8" descr="Supreme Court of Pakistan&#10;• The Supreme Court (Urdu: ‫عدالت‬ٰ‫عظمی‬ ),&#10;established in 1956,[4] is the apex court in&#10;Pakist...">
            <a:extLst>
              <a:ext uri="{FF2B5EF4-FFF2-40B4-BE49-F238E27FC236}">
                <a16:creationId xmlns:a16="http://schemas.microsoft.com/office/drawing/2014/main" id="{E4AF5E73-0065-41D7-879C-A785B67C42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8856"/>
            <a:ext cx="8936186" cy="670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91F44-D84F-4DC1-AB43-01608184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FA542-D45F-403A-ABD6-CACFF6F6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08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B900-A03E-4D77-BE5A-809CD97A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9" descr="• Through several periods of military rule and&#10;constitutional suspensions, the court has also&#10;established itself as a de f...">
            <a:extLst>
              <a:ext uri="{FF2B5EF4-FFF2-40B4-BE49-F238E27FC236}">
                <a16:creationId xmlns:a16="http://schemas.microsoft.com/office/drawing/2014/main" id="{D0C3FF44-9C29-4547-9CA2-1D434C9F0D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856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2B87C-68E6-48BF-A48D-A51FFA9E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B36B5-A25E-46AB-AE22-FE12B558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76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C864-0D7C-434F-B333-77321239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0" descr="Federal Shariat Court of Pakistan&#10;• The Federal Shariat Court of Pakistan was established by&#10;presidential order in 1980[5]...">
            <a:extLst>
              <a:ext uri="{FF2B5EF4-FFF2-40B4-BE49-F238E27FC236}">
                <a16:creationId xmlns:a16="http://schemas.microsoft.com/office/drawing/2014/main" id="{99F60FEB-E58A-4350-A753-F02E73FAC6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25" y="174895"/>
            <a:ext cx="8901504" cy="668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5E881-BDBB-4DFA-BE48-DEBBBCA7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07D49-C16C-4799-B5C8-94ECF6A20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5C0E-B96A-4A26-9517-9399C569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11" descr="• The Federal Shariat Court of Pakistan consists of&#10;8 muslim judges including the Chief Justice. These&#10;Judges are appointe...">
            <a:extLst>
              <a:ext uri="{FF2B5EF4-FFF2-40B4-BE49-F238E27FC236}">
                <a16:creationId xmlns:a16="http://schemas.microsoft.com/office/drawing/2014/main" id="{C45B39E4-2333-425B-9643-55CD191246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21" y="0"/>
            <a:ext cx="913445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5E7FB-9102-4713-BC9A-8B5E8E97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PPIT-FALL 21- (NUCES, Isb Campus)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7B7CF-551F-437A-9BBD-A53CDBE9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78A51-9250-4042-9D36-8444EEB3E62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36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225</Words>
  <Application>Microsoft Office PowerPoint</Application>
  <PresentationFormat>Widescreen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Dr. Aftab Ahmad</cp:lastModifiedBy>
  <cp:revision>11</cp:revision>
  <dcterms:created xsi:type="dcterms:W3CDTF">2020-03-03T13:06:26Z</dcterms:created>
  <dcterms:modified xsi:type="dcterms:W3CDTF">2021-10-14T04:08:31Z</dcterms:modified>
</cp:coreProperties>
</file>