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140" r:id="rId1"/>
  </p:sldMasterIdLst>
  <p:notesMasterIdLst>
    <p:notesMasterId r:id="rId19"/>
  </p:notesMasterIdLst>
  <p:sldIdLst>
    <p:sldId id="439" r:id="rId2"/>
    <p:sldId id="423" r:id="rId3"/>
    <p:sldId id="424" r:id="rId4"/>
    <p:sldId id="425" r:id="rId5"/>
    <p:sldId id="426" r:id="rId6"/>
    <p:sldId id="427" r:id="rId7"/>
    <p:sldId id="440" r:id="rId8"/>
    <p:sldId id="428" r:id="rId9"/>
    <p:sldId id="441" r:id="rId10"/>
    <p:sldId id="429" r:id="rId11"/>
    <p:sldId id="430" r:id="rId12"/>
    <p:sldId id="431" r:id="rId13"/>
    <p:sldId id="432" r:id="rId14"/>
    <p:sldId id="442" r:id="rId15"/>
    <p:sldId id="433" r:id="rId16"/>
    <p:sldId id="434" r:id="rId17"/>
    <p:sldId id="435" r:id="rId1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89" autoAdjust="0"/>
  </p:normalViewPr>
  <p:slideViewPr>
    <p:cSldViewPr>
      <p:cViewPr varScale="1">
        <p:scale>
          <a:sx n="59" d="100"/>
          <a:sy n="59" d="100"/>
        </p:scale>
        <p:origin x="163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249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249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37126C2-31D7-49AF-B4BF-3CC64A43F332}" type="slidenum">
              <a:rPr lang="en-US"/>
              <a:pPr>
                <a:defRPr/>
              </a:pPr>
              <a:t>‹#›</a:t>
            </a:fld>
            <a:endParaRPr lang="en-US"/>
          </a:p>
        </p:txBody>
      </p:sp>
    </p:spTree>
    <p:extLst>
      <p:ext uri="{BB962C8B-B14F-4D97-AF65-F5344CB8AC3E}">
        <p14:creationId xmlns:p14="http://schemas.microsoft.com/office/powerpoint/2010/main" val="2193812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dirty="0" err="1"/>
              <a:t>Gaaey</a:t>
            </a:r>
            <a:r>
              <a:rPr lang="en-US" dirty="0"/>
              <a:t> soap </a:t>
            </a:r>
            <a:r>
              <a:rPr lang="en-US" dirty="0" err="1"/>
              <a:t>vs</a:t>
            </a:r>
            <a:r>
              <a:rPr lang="en-US" baseline="0" dirty="0"/>
              <a:t> </a:t>
            </a:r>
            <a:r>
              <a:rPr lang="en-US" baseline="0" dirty="0" err="1"/>
              <a:t>bhains</a:t>
            </a:r>
            <a:r>
              <a:rPr lang="en-US" baseline="0" dirty="0"/>
              <a:t> soap</a:t>
            </a:r>
          </a:p>
          <a:p>
            <a:r>
              <a:rPr lang="en-US" baseline="0" dirty="0" err="1"/>
              <a:t>Micro+soft</a:t>
            </a:r>
            <a:r>
              <a:rPr lang="en-US" baseline="0" dirty="0"/>
              <a:t> </a:t>
            </a:r>
            <a:r>
              <a:rPr lang="en-US" baseline="0" dirty="0" err="1"/>
              <a:t>vs</a:t>
            </a:r>
            <a:r>
              <a:rPr lang="en-US" baseline="0" dirty="0"/>
              <a:t> </a:t>
            </a:r>
            <a:r>
              <a:rPr lang="en-US" baseline="0" dirty="0" err="1"/>
              <a:t>appl</a:t>
            </a:r>
            <a:r>
              <a:rPr lang="en-US" baseline="0" dirty="0"/>
              <a:t> </a:t>
            </a:r>
            <a:r>
              <a:rPr lang="en-US" baseline="0" dirty="0" err="1"/>
              <a:t>vs</a:t>
            </a:r>
            <a:r>
              <a:rPr lang="en-US" baseline="0" dirty="0"/>
              <a:t> </a:t>
            </a:r>
            <a:r>
              <a:rPr lang="en-US" baseline="0" dirty="0" err="1"/>
              <a:t>xerox</a:t>
            </a:r>
            <a:r>
              <a:rPr lang="en-US" baseline="0" dirty="0"/>
              <a:t> in 1998 to 1992</a:t>
            </a:r>
          </a:p>
          <a:p>
            <a:r>
              <a:rPr lang="en-US" dirty="0"/>
              <a:t>Mirror image of apple, </a:t>
            </a:r>
            <a:r>
              <a:rPr lang="en-US" dirty="0" err="1"/>
              <a:t>nike</a:t>
            </a:r>
            <a:endParaRPr lang="en-US" dirty="0"/>
          </a:p>
          <a:p>
            <a:r>
              <a:rPr lang="en-US" dirty="0"/>
              <a:t>Letter</a:t>
            </a:r>
            <a:r>
              <a:rPr lang="en-US" baseline="0" dirty="0"/>
              <a:t> o and digit 0</a:t>
            </a:r>
          </a:p>
          <a:p>
            <a:r>
              <a:rPr lang="en-US" baseline="0" dirty="0"/>
              <a:t>Patent of privacy protection by </a:t>
            </a:r>
            <a:r>
              <a:rPr lang="en-US" baseline="0" dirty="0" err="1"/>
              <a:t>facebook</a:t>
            </a:r>
            <a:endParaRPr lang="en-US" baseline="0" dirty="0"/>
          </a:p>
          <a:p>
            <a:r>
              <a:rPr lang="en-US" baseline="0" dirty="0"/>
              <a:t>candy crush saga trademark</a:t>
            </a:r>
          </a:p>
          <a:p>
            <a:r>
              <a:rPr lang="en-US" baseline="0" dirty="0"/>
              <a:t>Lawsuit against </a:t>
            </a:r>
            <a:r>
              <a:rPr lang="en-US" baseline="0" dirty="0" err="1"/>
              <a:t>samsung</a:t>
            </a:r>
            <a:r>
              <a:rPr lang="en-US" baseline="0" dirty="0"/>
              <a:t> by apple, to target the h/w supporting android inspired from </a:t>
            </a:r>
            <a:r>
              <a:rPr lang="en-US" baseline="0" dirty="0" err="1"/>
              <a:t>ios</a:t>
            </a:r>
            <a:endParaRPr lang="en-US" dirty="0"/>
          </a:p>
        </p:txBody>
      </p:sp>
      <p:sp>
        <p:nvSpPr>
          <p:cNvPr id="31748" name="Slide Number Placeholder 3"/>
          <p:cNvSpPr>
            <a:spLocks noGrp="1"/>
          </p:cNvSpPr>
          <p:nvPr>
            <p:ph type="sldNum" sz="quarter" idx="5"/>
          </p:nvPr>
        </p:nvSpPr>
        <p:spPr>
          <a:noFill/>
        </p:spPr>
        <p:txBody>
          <a:bodyPr/>
          <a:lstStyle/>
          <a:p>
            <a:fld id="{15757F12-DAF0-4F7A-A635-00EE1BEB4E3A}" type="slidenum">
              <a:rPr lang="en-US" smtClean="0"/>
              <a:pPr/>
              <a:t>1</a:t>
            </a:fld>
            <a:endParaRPr lang="en-US"/>
          </a:p>
        </p:txBody>
      </p:sp>
    </p:spTree>
    <p:extLst>
      <p:ext uri="{BB962C8B-B14F-4D97-AF65-F5344CB8AC3E}">
        <p14:creationId xmlns:p14="http://schemas.microsoft.com/office/powerpoint/2010/main" val="178235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Kodak</a:t>
            </a:r>
            <a:r>
              <a:rPr lang="en-US" baseline="0" dirty="0"/>
              <a:t> </a:t>
            </a:r>
            <a:r>
              <a:rPr lang="en-US" baseline="0" dirty="0" err="1"/>
              <a:t>vs</a:t>
            </a:r>
            <a:r>
              <a:rPr lang="en-US" baseline="0" dirty="0"/>
              <a:t> </a:t>
            </a:r>
            <a:r>
              <a:rPr lang="en-US" baseline="0" dirty="0" err="1"/>
              <a:t>polaroid</a:t>
            </a:r>
            <a:r>
              <a:rPr lang="en-US" baseline="0" dirty="0"/>
              <a:t> – instant photography</a:t>
            </a:r>
          </a:p>
          <a:p>
            <a:r>
              <a:rPr lang="en-US" dirty="0"/>
              <a:t>http://www.wipo.int/patents/en/faq_patents.html</a:t>
            </a:r>
          </a:p>
          <a:p>
            <a:endParaRPr lang="en-US" dirty="0"/>
          </a:p>
          <a:p>
            <a:r>
              <a:rPr lang="en-US" dirty="0"/>
              <a:t>1859, first escalator patented by Nathan</a:t>
            </a:r>
            <a:r>
              <a:rPr lang="en-US" baseline="0" dirty="0"/>
              <a:t> Ames, a solicitor from Massachusetts, though working model was never built – revolving stairs</a:t>
            </a:r>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10</a:t>
            </a:fld>
            <a:endParaRPr lang="en-US"/>
          </a:p>
        </p:txBody>
      </p:sp>
    </p:spTree>
    <p:extLst>
      <p:ext uri="{BB962C8B-B14F-4D97-AF65-F5344CB8AC3E}">
        <p14:creationId xmlns:p14="http://schemas.microsoft.com/office/powerpoint/2010/main" val="1555776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11</a:t>
            </a:fld>
            <a:endParaRPr lang="en-US"/>
          </a:p>
        </p:txBody>
      </p:sp>
    </p:spTree>
    <p:extLst>
      <p:ext uri="{BB962C8B-B14F-4D97-AF65-F5344CB8AC3E}">
        <p14:creationId xmlns:p14="http://schemas.microsoft.com/office/powerpoint/2010/main" val="468135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12</a:t>
            </a:fld>
            <a:endParaRPr lang="en-US"/>
          </a:p>
        </p:txBody>
      </p:sp>
    </p:spTree>
    <p:extLst>
      <p:ext uri="{BB962C8B-B14F-4D97-AF65-F5344CB8AC3E}">
        <p14:creationId xmlns:p14="http://schemas.microsoft.com/office/powerpoint/2010/main" val="4079227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13</a:t>
            </a:fld>
            <a:endParaRPr lang="en-US"/>
          </a:p>
        </p:txBody>
      </p:sp>
    </p:spTree>
    <p:extLst>
      <p:ext uri="{BB962C8B-B14F-4D97-AF65-F5344CB8AC3E}">
        <p14:creationId xmlns:p14="http://schemas.microsoft.com/office/powerpoint/2010/main" val="25291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Misappropriation of trade secrets, which occurs when one competitor uses espionage, bribery, or outright theft to obtain economically advantageous information in the possession of another.</a:t>
            </a:r>
          </a:p>
          <a:p>
            <a:r>
              <a:rPr lang="en-GB" sz="1200" b="1" dirty="0"/>
              <a:t>Trade</a:t>
            </a:r>
            <a:r>
              <a:rPr lang="en-GB" sz="1200" b="1" baseline="0" dirty="0"/>
              <a:t> Libel - </a:t>
            </a:r>
            <a:r>
              <a:rPr lang="en-GB" sz="1200" b="1" dirty="0"/>
              <a:t>the spreading of false information about the quality or characteristics of a competitor's products</a:t>
            </a:r>
          </a:p>
          <a:p>
            <a:r>
              <a:rPr lang="en-GB" sz="1200" b="1" dirty="0"/>
              <a:t>Tortious interference, which occurs when one competitor convinces a party having a relationship with another competitor to breach a contract with, or duty to, the other competitor is also prohibited at common law.</a:t>
            </a:r>
            <a:endParaRPr lang="en-GB"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14</a:t>
            </a:fld>
            <a:endParaRPr lang="en-US"/>
          </a:p>
        </p:txBody>
      </p:sp>
    </p:spTree>
    <p:extLst>
      <p:ext uri="{BB962C8B-B14F-4D97-AF65-F5344CB8AC3E}">
        <p14:creationId xmlns:p14="http://schemas.microsoft.com/office/powerpoint/2010/main" val="793367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15</a:t>
            </a:fld>
            <a:endParaRPr lang="en-US"/>
          </a:p>
        </p:txBody>
      </p:sp>
    </p:spTree>
    <p:extLst>
      <p:ext uri="{BB962C8B-B14F-4D97-AF65-F5344CB8AC3E}">
        <p14:creationId xmlns:p14="http://schemas.microsoft.com/office/powerpoint/2010/main" val="3240745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16</a:t>
            </a:fld>
            <a:endParaRPr lang="en-US"/>
          </a:p>
        </p:txBody>
      </p:sp>
    </p:spTree>
    <p:extLst>
      <p:ext uri="{BB962C8B-B14F-4D97-AF65-F5344CB8AC3E}">
        <p14:creationId xmlns:p14="http://schemas.microsoft.com/office/powerpoint/2010/main" val="3182879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17</a:t>
            </a:fld>
            <a:endParaRPr lang="en-US"/>
          </a:p>
        </p:txBody>
      </p:sp>
    </p:spTree>
    <p:extLst>
      <p:ext uri="{BB962C8B-B14F-4D97-AF65-F5344CB8AC3E}">
        <p14:creationId xmlns:p14="http://schemas.microsoft.com/office/powerpoint/2010/main" val="91885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a:t>
            </a:fld>
            <a:endParaRPr lang="en-US"/>
          </a:p>
        </p:txBody>
      </p:sp>
    </p:spTree>
    <p:extLst>
      <p:ext uri="{BB962C8B-B14F-4D97-AF65-F5344CB8AC3E}">
        <p14:creationId xmlns:p14="http://schemas.microsoft.com/office/powerpoint/2010/main" val="366498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a:t>
            </a:fld>
            <a:endParaRPr lang="en-US"/>
          </a:p>
        </p:txBody>
      </p:sp>
    </p:spTree>
    <p:extLst>
      <p:ext uri="{BB962C8B-B14F-4D97-AF65-F5344CB8AC3E}">
        <p14:creationId xmlns:p14="http://schemas.microsoft.com/office/powerpoint/2010/main" val="609272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4</a:t>
            </a:fld>
            <a:endParaRPr lang="en-US"/>
          </a:p>
        </p:txBody>
      </p:sp>
    </p:spTree>
    <p:extLst>
      <p:ext uri="{BB962C8B-B14F-4D97-AF65-F5344CB8AC3E}">
        <p14:creationId xmlns:p14="http://schemas.microsoft.com/office/powerpoint/2010/main" val="282618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5</a:t>
            </a:fld>
            <a:endParaRPr lang="en-US"/>
          </a:p>
        </p:txBody>
      </p:sp>
    </p:spTree>
    <p:extLst>
      <p:ext uri="{BB962C8B-B14F-4D97-AF65-F5344CB8AC3E}">
        <p14:creationId xmlns:p14="http://schemas.microsoft.com/office/powerpoint/2010/main" val="23683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6</a:t>
            </a:fld>
            <a:endParaRPr lang="en-US"/>
          </a:p>
        </p:txBody>
      </p:sp>
    </p:spTree>
    <p:extLst>
      <p:ext uri="{BB962C8B-B14F-4D97-AF65-F5344CB8AC3E}">
        <p14:creationId xmlns:p14="http://schemas.microsoft.com/office/powerpoint/2010/main" val="3485196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people believe the expansion of the scope of copyright protection has shifted the balance of private versus public rights too far toward the copyright holders. They say it is no coincidence that copyright terms were extended just before Mickey Mouse was to enter the public domain. The Walt Disney Corporation lobbied Congress to pass the Sonny Bono Copyright Term Extension Act (CTEA) of 1998, protecting its profits derived from Mickey Mouse, Donald Duck, and its other famous characters [28]. Some critics suggest that since Walt Disney made a great deal of money on Snow White and the Seven Dwarfs, Cinderella, Pinocchio, The Hunchback of Notre Dame, Alice in Wonderland, and The Jungle Book, all based on stories taken from the public domain, it’s only fair that at some point Walt Disney characters become part of the public domain, available for others to use in new creative works [29].</a:t>
            </a:r>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7</a:t>
            </a:fld>
            <a:endParaRPr lang="en-US"/>
          </a:p>
        </p:txBody>
      </p:sp>
    </p:spTree>
    <p:extLst>
      <p:ext uri="{BB962C8B-B14F-4D97-AF65-F5344CB8AC3E}">
        <p14:creationId xmlns:p14="http://schemas.microsoft.com/office/powerpoint/2010/main" val="2737398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Aspirin by </a:t>
            </a:r>
            <a:r>
              <a:rPr lang="en-US" dirty="0" err="1"/>
              <a:t>bayer</a:t>
            </a:r>
            <a:r>
              <a:rPr lang="en-US" dirty="0"/>
              <a:t> – lost its</a:t>
            </a:r>
            <a:r>
              <a:rPr lang="en-US" baseline="0" dirty="0"/>
              <a:t> trademark in 1918, it is now a generic word in many countries</a:t>
            </a:r>
            <a:endParaRPr lang="en-US" dirty="0"/>
          </a:p>
          <a:p>
            <a:r>
              <a:rPr lang="en-GB" sz="1200" b="0" i="0" kern="1200">
                <a:solidFill>
                  <a:schemeClr val="tx1"/>
                </a:solidFill>
                <a:effectLst/>
                <a:latin typeface="Arial" charset="0"/>
                <a:ea typeface="+mn-ea"/>
                <a:cs typeface="Arial" charset="0"/>
              </a:rPr>
              <a:t>When </a:t>
            </a:r>
            <a:r>
              <a:rPr lang="en-GB" sz="1200" b="0" i="0" kern="1200" dirty="0">
                <a:solidFill>
                  <a:schemeClr val="tx1"/>
                </a:solidFill>
                <a:effectLst/>
                <a:latin typeface="Arial" charset="0"/>
                <a:ea typeface="+mn-ea"/>
                <a:cs typeface="Arial" charset="0"/>
              </a:rPr>
              <a:t>the first early copyright law was first established in Britain with the Statute of Anne in 1710, public domain did not appear. </a:t>
            </a:r>
          </a:p>
          <a:p>
            <a:r>
              <a:rPr lang="en-GB" sz="1200" b="0" i="0" kern="1200">
                <a:solidFill>
                  <a:schemeClr val="tx1"/>
                </a:solidFill>
                <a:effectLst/>
                <a:latin typeface="Arial" charset="0"/>
                <a:ea typeface="+mn-ea"/>
                <a:cs typeface="Arial" charset="0"/>
              </a:rPr>
              <a:t>Thermos</a:t>
            </a:r>
            <a:r>
              <a:rPr lang="en-GB" sz="1200" b="0" i="0" kern="1200" dirty="0">
                <a:solidFill>
                  <a:schemeClr val="tx1"/>
                </a:solidFill>
                <a:effectLst/>
                <a:latin typeface="Arial" charset="0"/>
                <a:ea typeface="+mn-ea"/>
                <a:cs typeface="Arial" charset="0"/>
              </a:rPr>
              <a:t>,</a:t>
            </a:r>
            <a:r>
              <a:rPr lang="en-GB" sz="1200" b="0" i="0" kern="1200" baseline="0" dirty="0">
                <a:solidFill>
                  <a:schemeClr val="tx1"/>
                </a:solidFill>
                <a:effectLst/>
                <a:latin typeface="Arial" charset="0"/>
                <a:ea typeface="+mn-ea"/>
                <a:cs typeface="Arial" charset="0"/>
              </a:rPr>
              <a:t> aspirin, </a:t>
            </a:r>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8</a:t>
            </a:fld>
            <a:endParaRPr lang="en-US"/>
          </a:p>
        </p:txBody>
      </p:sp>
    </p:spTree>
    <p:extLst>
      <p:ext uri="{BB962C8B-B14F-4D97-AF65-F5344CB8AC3E}">
        <p14:creationId xmlns:p14="http://schemas.microsoft.com/office/powerpoint/2010/main" val="4238753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9</a:t>
            </a:fld>
            <a:endParaRPr lang="en-US"/>
          </a:p>
        </p:txBody>
      </p:sp>
    </p:spTree>
    <p:extLst>
      <p:ext uri="{BB962C8B-B14F-4D97-AF65-F5344CB8AC3E}">
        <p14:creationId xmlns:p14="http://schemas.microsoft.com/office/powerpoint/2010/main" val="113762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a:xfrm>
            <a:off x="2396319" y="329308"/>
            <a:ext cx="3086292" cy="309201"/>
          </a:xfrm>
        </p:spPr>
        <p:txBody>
          <a:bodyPr/>
          <a:lstStyle/>
          <a:p>
            <a:pPr>
              <a:defRPr/>
            </a:pPr>
            <a:r>
              <a:rPr lang="en-US"/>
              <a:t>PPIT-Fall 21- (NUCES, Isb Campus)</a:t>
            </a:r>
          </a:p>
        </p:txBody>
      </p:sp>
      <p:sp>
        <p:nvSpPr>
          <p:cNvPr id="6" name="Slide Number Placeholder 5"/>
          <p:cNvSpPr>
            <a:spLocks noGrp="1"/>
          </p:cNvSpPr>
          <p:nvPr>
            <p:ph type="sldNum" sz="quarter" idx="12"/>
          </p:nvPr>
        </p:nvSpPr>
        <p:spPr>
          <a:xfrm>
            <a:off x="1434703" y="798973"/>
            <a:ext cx="802005" cy="503578"/>
          </a:xfrm>
        </p:spPr>
        <p:txBody>
          <a:bodyPr/>
          <a:lstStyle/>
          <a:p>
            <a:pPr>
              <a:defRPr/>
            </a:pPr>
            <a:fld id="{7EB788AA-DEED-444C-A3D5-ED8C4CF56A54}" type="slidenum">
              <a:rPr lang="en-US" smtClean="0"/>
              <a:pPr>
                <a:defRPr/>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63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6" name="Slide Number Placeholder 5"/>
          <p:cNvSpPr>
            <a:spLocks noGrp="1"/>
          </p:cNvSpPr>
          <p:nvPr>
            <p:ph type="sldNum" sz="quarter" idx="12"/>
          </p:nvPr>
        </p:nvSpPr>
        <p:spPr/>
        <p:txBody>
          <a:bodyPr/>
          <a:lstStyle/>
          <a:p>
            <a:pPr>
              <a:defRPr/>
            </a:pPr>
            <a:fld id="{98B6465C-AD3D-4E1E-A54F-9B30D7DED136}" type="slidenum">
              <a:rPr lang="en-US" smtClean="0"/>
              <a:pPr>
                <a:defRPr/>
              </a:pPr>
              <a:t>‹#›</a:t>
            </a:fld>
            <a:endParaRPr lang="en-US"/>
          </a:p>
        </p:txBody>
      </p:sp>
    </p:spTree>
    <p:extLst>
      <p:ext uri="{BB962C8B-B14F-4D97-AF65-F5344CB8AC3E}">
        <p14:creationId xmlns:p14="http://schemas.microsoft.com/office/powerpoint/2010/main" val="51377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6" name="Slide Number Placeholder 5"/>
          <p:cNvSpPr>
            <a:spLocks noGrp="1"/>
          </p:cNvSpPr>
          <p:nvPr>
            <p:ph type="sldNum" sz="quarter" idx="12"/>
          </p:nvPr>
        </p:nvSpPr>
        <p:spPr/>
        <p:txBody>
          <a:bodyPr/>
          <a:lstStyle/>
          <a:p>
            <a:pPr>
              <a:defRPr/>
            </a:pPr>
            <a:fld id="{ED2796CB-116F-4941-ADBD-3A8E46B1C30F}" type="slidenum">
              <a:rPr lang="en-US" smtClean="0"/>
              <a:pPr>
                <a:defRPr/>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32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6" name="Slide Number Placeholder 5"/>
          <p:cNvSpPr>
            <a:spLocks noGrp="1"/>
          </p:cNvSpPr>
          <p:nvPr>
            <p:ph type="sldNum" sz="quarter" idx="12"/>
          </p:nvPr>
        </p:nvSpPr>
        <p:spPr/>
        <p:txBody>
          <a:bodyPr/>
          <a:lstStyle/>
          <a:p>
            <a:pPr>
              <a:defRPr/>
            </a:pPr>
            <a:fld id="{B3B60432-372D-44D5-9F86-EB1599A3056F}"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688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6" name="Slide Number Placeholder 5"/>
          <p:cNvSpPr>
            <a:spLocks noGrp="1"/>
          </p:cNvSpPr>
          <p:nvPr>
            <p:ph type="sldNum" sz="quarter" idx="12"/>
          </p:nvPr>
        </p:nvSpPr>
        <p:spPr/>
        <p:txBody>
          <a:bodyPr/>
          <a:lstStyle/>
          <a:p>
            <a:pPr>
              <a:defRPr/>
            </a:pPr>
            <a:fld id="{75BAC139-CDE3-46DD-A2F1-784114D2B7A0}" type="slidenum">
              <a:rPr lang="en-US" smtClean="0"/>
              <a:pPr>
                <a:defRPr/>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24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PPIT-Fall 21- (NUCES, Isb Campus)</a:t>
            </a:r>
          </a:p>
        </p:txBody>
      </p:sp>
      <p:sp>
        <p:nvSpPr>
          <p:cNvPr id="7" name="Slide Number Placeholder 6"/>
          <p:cNvSpPr>
            <a:spLocks noGrp="1"/>
          </p:cNvSpPr>
          <p:nvPr>
            <p:ph type="sldNum" sz="quarter" idx="12"/>
          </p:nvPr>
        </p:nvSpPr>
        <p:spPr/>
        <p:txBody>
          <a:bodyPr/>
          <a:lstStyle/>
          <a:p>
            <a:pPr>
              <a:defRPr/>
            </a:pPr>
            <a:fld id="{8476DD21-E1A0-44E5-BFC7-748671F8A081}"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7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NU-FAST, Islamabad</a:t>
            </a:r>
          </a:p>
        </p:txBody>
      </p:sp>
      <p:sp>
        <p:nvSpPr>
          <p:cNvPr id="8" name="Footer Placeholder 7"/>
          <p:cNvSpPr>
            <a:spLocks noGrp="1"/>
          </p:cNvSpPr>
          <p:nvPr>
            <p:ph type="ftr" sz="quarter" idx="11"/>
          </p:nvPr>
        </p:nvSpPr>
        <p:spPr/>
        <p:txBody>
          <a:bodyPr/>
          <a:lstStyle/>
          <a:p>
            <a:pPr>
              <a:defRPr/>
            </a:pPr>
            <a:r>
              <a:rPr lang="en-US"/>
              <a:t>PPIT-Fall 21- (NUCES, Isb Campus)</a:t>
            </a:r>
          </a:p>
        </p:txBody>
      </p:sp>
      <p:sp>
        <p:nvSpPr>
          <p:cNvPr id="9" name="Slide Number Placeholder 8"/>
          <p:cNvSpPr>
            <a:spLocks noGrp="1"/>
          </p:cNvSpPr>
          <p:nvPr>
            <p:ph type="sldNum" sz="quarter" idx="12"/>
          </p:nvPr>
        </p:nvSpPr>
        <p:spPr/>
        <p:txBody>
          <a:bodyPr/>
          <a:lstStyle/>
          <a:p>
            <a:pPr>
              <a:defRPr/>
            </a:pPr>
            <a:fld id="{8DC3EFDE-157D-44E6-995E-0459A61E211A}" type="slidenum">
              <a:rPr lang="en-US" smtClean="0"/>
              <a:pPr>
                <a:defRPr/>
              </a:pPr>
              <a:t>‹#›</a:t>
            </a:fld>
            <a:endParaRPr lang="en-US"/>
          </a:p>
        </p:txBody>
      </p:sp>
    </p:spTree>
    <p:extLst>
      <p:ext uri="{BB962C8B-B14F-4D97-AF65-F5344CB8AC3E}">
        <p14:creationId xmlns:p14="http://schemas.microsoft.com/office/powerpoint/2010/main" val="30672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NU-FAST, Islamabad</a:t>
            </a:r>
          </a:p>
        </p:txBody>
      </p:sp>
      <p:sp>
        <p:nvSpPr>
          <p:cNvPr id="4" name="Footer Placeholder 3"/>
          <p:cNvSpPr>
            <a:spLocks noGrp="1"/>
          </p:cNvSpPr>
          <p:nvPr>
            <p:ph type="ftr" sz="quarter" idx="11"/>
          </p:nvPr>
        </p:nvSpPr>
        <p:spPr/>
        <p:txBody>
          <a:bodyPr/>
          <a:lstStyle/>
          <a:p>
            <a:pPr>
              <a:defRPr/>
            </a:pPr>
            <a:r>
              <a:rPr lang="en-US"/>
              <a:t>PPIT-Fall 21- (NUCES, Isb Campus)</a:t>
            </a:r>
          </a:p>
        </p:txBody>
      </p:sp>
      <p:sp>
        <p:nvSpPr>
          <p:cNvPr id="5" name="Slide Number Placeholder 4"/>
          <p:cNvSpPr>
            <a:spLocks noGrp="1"/>
          </p:cNvSpPr>
          <p:nvPr>
            <p:ph type="sldNum" sz="quarter" idx="12"/>
          </p:nvPr>
        </p:nvSpPr>
        <p:spPr/>
        <p:txBody>
          <a:bodyPr/>
          <a:lstStyle/>
          <a:p>
            <a:pPr>
              <a:defRPr/>
            </a:pPr>
            <a:fld id="{EF73B2BC-122D-4D2D-B9AF-37D3B93E5309}" type="slidenum">
              <a:rPr lang="en-US" smtClean="0"/>
              <a:pPr>
                <a:defRPr/>
              </a:pPr>
              <a:t>‹#›</a:t>
            </a:fld>
            <a:endParaRPr lang="en-US"/>
          </a:p>
        </p:txBody>
      </p:sp>
    </p:spTree>
    <p:extLst>
      <p:ext uri="{BB962C8B-B14F-4D97-AF65-F5344CB8AC3E}">
        <p14:creationId xmlns:p14="http://schemas.microsoft.com/office/powerpoint/2010/main" val="227996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NU-FAST, Islamabad</a:t>
            </a:r>
          </a:p>
        </p:txBody>
      </p:sp>
      <p:sp>
        <p:nvSpPr>
          <p:cNvPr id="3" name="Footer Placeholder 2"/>
          <p:cNvSpPr>
            <a:spLocks noGrp="1"/>
          </p:cNvSpPr>
          <p:nvPr>
            <p:ph type="ftr" sz="quarter" idx="11"/>
          </p:nvPr>
        </p:nvSpPr>
        <p:spPr/>
        <p:txBody>
          <a:bodyPr/>
          <a:lstStyle/>
          <a:p>
            <a:pPr>
              <a:defRPr/>
            </a:pPr>
            <a:r>
              <a:rPr lang="en-US"/>
              <a:t>PPIT-Fall 21- (NUCES, Isb Campus)</a:t>
            </a:r>
          </a:p>
        </p:txBody>
      </p:sp>
      <p:sp>
        <p:nvSpPr>
          <p:cNvPr id="4" name="Slide Number Placeholder 3"/>
          <p:cNvSpPr>
            <a:spLocks noGrp="1"/>
          </p:cNvSpPr>
          <p:nvPr>
            <p:ph type="sldNum" sz="quarter" idx="12"/>
          </p:nvPr>
        </p:nvSpPr>
        <p:spPr/>
        <p:txBody>
          <a:bodyPr/>
          <a:lstStyle/>
          <a:p>
            <a:pPr>
              <a:defRPr/>
            </a:pPr>
            <a:fld id="{CEE4A858-6FCA-4E33-9486-84ABFDBBF0AD}" type="slidenum">
              <a:rPr lang="en-US" smtClean="0"/>
              <a:pPr>
                <a:defRPr/>
              </a:pPr>
              <a:t>‹#›</a:t>
            </a:fld>
            <a:endParaRPr lang="en-US"/>
          </a:p>
        </p:txBody>
      </p:sp>
    </p:spTree>
    <p:extLst>
      <p:ext uri="{BB962C8B-B14F-4D97-AF65-F5344CB8AC3E}">
        <p14:creationId xmlns:p14="http://schemas.microsoft.com/office/powerpoint/2010/main" val="410456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PPIT-Fall 21- (NUCES, Isb Campus)</a:t>
            </a:r>
          </a:p>
        </p:txBody>
      </p:sp>
      <p:sp>
        <p:nvSpPr>
          <p:cNvPr id="7" name="Slide Number Placeholder 6"/>
          <p:cNvSpPr>
            <a:spLocks noGrp="1"/>
          </p:cNvSpPr>
          <p:nvPr>
            <p:ph type="sldNum" sz="quarter" idx="12"/>
          </p:nvPr>
        </p:nvSpPr>
        <p:spPr/>
        <p:txBody>
          <a:bodyPr/>
          <a:lstStyle/>
          <a:p>
            <a:pPr>
              <a:defRPr/>
            </a:pPr>
            <a:fld id="{4FF9F7BB-B2BB-49B1-8C10-7E6B7F380C64}" type="slidenum">
              <a:rPr lang="en-US" smtClean="0"/>
              <a:pPr>
                <a:defRPr/>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93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r>
              <a:rPr lang="en-US"/>
              <a:t>NU-FAST, Islamabad</a:t>
            </a:r>
          </a:p>
        </p:txBody>
      </p:sp>
      <p:sp>
        <p:nvSpPr>
          <p:cNvPr id="6" name="Footer Placeholder 5"/>
          <p:cNvSpPr>
            <a:spLocks noGrp="1"/>
          </p:cNvSpPr>
          <p:nvPr>
            <p:ph type="ftr" sz="quarter" idx="11"/>
          </p:nvPr>
        </p:nvSpPr>
        <p:spPr>
          <a:xfrm>
            <a:off x="1437530" y="318641"/>
            <a:ext cx="3251553" cy="320931"/>
          </a:xfrm>
        </p:spPr>
        <p:txBody>
          <a:bodyPr/>
          <a:lstStyle/>
          <a:p>
            <a:pPr>
              <a:defRPr/>
            </a:pPr>
            <a:r>
              <a:rPr lang="en-US"/>
              <a:t>PPIT-Fall 21- (NUCES, Isb Campus)</a:t>
            </a:r>
          </a:p>
        </p:txBody>
      </p:sp>
      <p:sp>
        <p:nvSpPr>
          <p:cNvPr id="7" name="Slide Number Placeholder 6"/>
          <p:cNvSpPr>
            <a:spLocks noGrp="1"/>
          </p:cNvSpPr>
          <p:nvPr>
            <p:ph type="sldNum" sz="quarter" idx="12"/>
          </p:nvPr>
        </p:nvSpPr>
        <p:spPr/>
        <p:txBody>
          <a:bodyPr/>
          <a:lstStyle/>
          <a:p>
            <a:pPr>
              <a:defRPr/>
            </a:pPr>
            <a:fld id="{8CF0F8C0-9B12-4404-84E2-910293FA7561}" type="slidenum">
              <a:rPr lang="en-US" smtClean="0"/>
              <a:pPr>
                <a:defRPr/>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73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en-US"/>
              <a:t>NU-FAST, Islamabad</a:t>
            </a: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PPIT-Fall 21- (NUCES, Isb Campus)</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E5D5FD1B-D3FD-4737-912A-FF7FEDC3D451}" type="slidenum">
              <a:rPr lang="en-US" smtClean="0"/>
              <a:pPr>
                <a:defRPr/>
              </a:pPr>
              <a:t>‹#›</a:t>
            </a:fld>
            <a:endParaRPr lang="en-US"/>
          </a:p>
        </p:txBody>
      </p:sp>
    </p:spTree>
    <p:extLst>
      <p:ext uri="{BB962C8B-B14F-4D97-AF65-F5344CB8AC3E}">
        <p14:creationId xmlns:p14="http://schemas.microsoft.com/office/powerpoint/2010/main" val="2073721960"/>
      </p:ext>
    </p:extLst>
  </p:cSld>
  <p:clrMap bg1="lt1" tx1="dk1" bg2="lt2" tx2="dk2" accent1="accent1" accent2="accent2" accent3="accent3" accent4="accent4" accent5="accent5" accent6="accent6" hlink="hlink" folHlink="folHlink"/>
  <p:sldLayoutIdLst>
    <p:sldLayoutId id="2147485141" r:id="rId1"/>
    <p:sldLayoutId id="2147485142" r:id="rId2"/>
    <p:sldLayoutId id="2147485143" r:id="rId3"/>
    <p:sldLayoutId id="2147485144" r:id="rId4"/>
    <p:sldLayoutId id="2147485145" r:id="rId5"/>
    <p:sldLayoutId id="2147485146" r:id="rId6"/>
    <p:sldLayoutId id="2147485147" r:id="rId7"/>
    <p:sldLayoutId id="2147485148" r:id="rId8"/>
    <p:sldLayoutId id="2147485149" r:id="rId9"/>
    <p:sldLayoutId id="2147485150" r:id="rId10"/>
    <p:sldLayoutId id="2147485151" r:id="rId11"/>
  </p:sldLayoutIdLst>
  <p:hf sldNum="0"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1503363"/>
            <a:ext cx="8458200" cy="1925637"/>
          </a:xfrm>
        </p:spPr>
        <p:txBody>
          <a:bodyPr>
            <a:normAutofit/>
          </a:bodyPr>
          <a:lstStyle/>
          <a:p>
            <a:pPr>
              <a:defRPr/>
            </a:pPr>
            <a:r>
              <a:rPr lang="en-US" sz="3100" dirty="0">
                <a:solidFill>
                  <a:srgbClr val="C00000"/>
                </a:solidFill>
              </a:rPr>
              <a:t>Professional Issues </a:t>
            </a:r>
            <a:r>
              <a:rPr lang="en-US" sz="3100">
                <a:solidFill>
                  <a:srgbClr val="C00000"/>
                </a:solidFill>
              </a:rPr>
              <a:t>in IT</a:t>
            </a:r>
            <a:br>
              <a:rPr lang="en-US" sz="3100" dirty="0">
                <a:solidFill>
                  <a:srgbClr val="C00000"/>
                </a:solidFill>
              </a:rPr>
            </a:br>
            <a:r>
              <a:rPr lang="en-US" sz="4800" dirty="0">
                <a:solidFill>
                  <a:schemeClr val="accent1">
                    <a:satMod val="150000"/>
                  </a:schemeClr>
                </a:solidFill>
              </a:rPr>
              <a:t> </a:t>
            </a:r>
            <a:r>
              <a:rPr lang="en-US" sz="4900" dirty="0">
                <a:solidFill>
                  <a:srgbClr val="C00000"/>
                </a:solidFill>
              </a:rPr>
              <a:t>Intellectual Property Rights</a:t>
            </a:r>
          </a:p>
        </p:txBody>
      </p:sp>
      <p:sp>
        <p:nvSpPr>
          <p:cNvPr id="133123" name="Rectangle 3"/>
          <p:cNvSpPr>
            <a:spLocks noGrp="1" noChangeArrowheads="1"/>
          </p:cNvSpPr>
          <p:nvPr>
            <p:ph type="subTitle" idx="1"/>
          </p:nvPr>
        </p:nvSpPr>
        <p:spPr>
          <a:xfrm>
            <a:off x="838200" y="4648200"/>
            <a:ext cx="7543800" cy="1447800"/>
          </a:xfrm>
        </p:spPr>
        <p:txBody>
          <a:bodyPr>
            <a:normAutofit/>
          </a:bodyPr>
          <a:lstStyle/>
          <a:p>
            <a:pPr>
              <a:lnSpc>
                <a:spcPct val="80000"/>
              </a:lnSpc>
            </a:pPr>
            <a:r>
              <a:rPr lang="en-US" sz="2000" b="1" dirty="0">
                <a:solidFill>
                  <a:schemeClr val="tx1"/>
                </a:solidFill>
              </a:rPr>
              <a:t>Dr. </a:t>
            </a:r>
            <a:r>
              <a:rPr lang="en-US" sz="2000" b="1">
                <a:solidFill>
                  <a:schemeClr val="tx1"/>
                </a:solidFill>
              </a:rPr>
              <a:t>Aftab Maroof</a:t>
            </a:r>
          </a:p>
          <a:p>
            <a:pPr>
              <a:lnSpc>
                <a:spcPct val="80000"/>
              </a:lnSpc>
            </a:pPr>
            <a:r>
              <a:rPr lang="en-US" sz="2400" b="1">
                <a:solidFill>
                  <a:schemeClr val="tx1"/>
                </a:solidFill>
              </a:rPr>
              <a:t>NUCES</a:t>
            </a:r>
            <a:r>
              <a:rPr lang="en-US" sz="2400" b="1" dirty="0">
                <a:solidFill>
                  <a:schemeClr val="tx1"/>
                </a:solidFill>
              </a:rPr>
              <a:t>, </a:t>
            </a:r>
            <a:r>
              <a:rPr lang="en-US" sz="2400" b="1" cap="none" dirty="0">
                <a:solidFill>
                  <a:schemeClr val="tx1"/>
                </a:solidFill>
              </a:rPr>
              <a:t>Islamabad Campus</a:t>
            </a:r>
          </a:p>
          <a:p>
            <a:pPr marR="0" algn="ctr" eaLnBrk="1" hangingPunct="1">
              <a:lnSpc>
                <a:spcPct val="80000"/>
              </a:lnSpc>
            </a:pPr>
            <a:r>
              <a:rPr lang="en-US" sz="1400" b="1" dirty="0">
                <a:solidFill>
                  <a:schemeClr val="tx1"/>
                </a:solidFill>
              </a:rPr>
              <a:t>(</a:t>
            </a:r>
            <a:r>
              <a:rPr lang="en-US" sz="1400" b="1" cap="none" dirty="0">
                <a:solidFill>
                  <a:schemeClr val="tx1"/>
                </a:solidFill>
              </a:rPr>
              <a:t>Lecture Slides Week #</a:t>
            </a:r>
            <a:r>
              <a:rPr lang="en-US" sz="1400" b="1" dirty="0">
                <a:solidFill>
                  <a:schemeClr val="tx1"/>
                </a:solidFill>
              </a:rPr>
              <a:t> 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2000"/>
                                        <p:tgtEl>
                                          <p:spTgt spid="3074"/>
                                        </p:tgtEl>
                                      </p:cBhvr>
                                    </p:animEffect>
                                  </p:childTnLst>
                                </p:cTn>
                              </p:par>
                              <p:par>
                                <p:cTn id="8" presetID="8" presetClass="entr" presetSubtype="16" fill="hold" nodeType="withEffect">
                                  <p:stCondLst>
                                    <p:cond delay="0"/>
                                  </p:stCondLst>
                                  <p:childTnLst>
                                    <p:set>
                                      <p:cBhvr>
                                        <p:cTn id="9" dur="1" fill="hold">
                                          <p:stCondLst>
                                            <p:cond delay="0"/>
                                          </p:stCondLst>
                                        </p:cTn>
                                        <p:tgtEl>
                                          <p:spTgt spid="133123">
                                            <p:txEl>
                                              <p:pRg st="0" end="0"/>
                                            </p:txEl>
                                          </p:spTgt>
                                        </p:tgtEl>
                                        <p:attrNameLst>
                                          <p:attrName>style.visibility</p:attrName>
                                        </p:attrNameLst>
                                      </p:cBhvr>
                                      <p:to>
                                        <p:strVal val="visible"/>
                                      </p:to>
                                    </p:set>
                                    <p:animEffect transition="in" filter="diamond(in)">
                                      <p:cBhvr>
                                        <p:cTn id="10" dur="2000"/>
                                        <p:tgtEl>
                                          <p:spTgt spid="133123">
                                            <p:txEl>
                                              <p:pRg st="0" end="0"/>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Effect transition="in" filter="diamond(in)">
                                      <p:cBhvr>
                                        <p:cTn id="13" dur="2000"/>
                                        <p:tgtEl>
                                          <p:spTgt spid="133123">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33123">
                                            <p:txEl>
                                              <p:pRg st="2" end="2"/>
                                            </p:txEl>
                                          </p:spTgt>
                                        </p:tgtEl>
                                        <p:attrNameLst>
                                          <p:attrName>style.visibility</p:attrName>
                                        </p:attrNameLst>
                                      </p:cBhvr>
                                      <p:to>
                                        <p:strVal val="visible"/>
                                      </p:to>
                                    </p:set>
                                    <p:animEffect transition="in" filter="diamond(in)">
                                      <p:cBhvr>
                                        <p:cTn id="16" dur="2000"/>
                                        <p:tgtEl>
                                          <p:spTgt spid="133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443491" y="617596"/>
            <a:ext cx="6571343" cy="719480"/>
          </a:xfrm>
        </p:spPr>
        <p:txBody>
          <a:bodyPr>
            <a:normAutofit fontScale="90000"/>
          </a:bodyPr>
          <a:lstStyle/>
          <a:p>
            <a:pPr algn="just">
              <a:lnSpc>
                <a:spcPct val="90000"/>
              </a:lnSpc>
            </a:pPr>
            <a:r>
              <a:rPr lang="en-US" sz="2400" b="1" dirty="0"/>
              <a:t>Types of Intellectual Property Rights (Contd.):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45091" name="Rectangle 3"/>
          <p:cNvSpPr>
            <a:spLocks noGrp="1" noChangeArrowheads="1"/>
          </p:cNvSpPr>
          <p:nvPr>
            <p:ph type="body" idx="4294967295"/>
          </p:nvPr>
        </p:nvSpPr>
        <p:spPr>
          <a:xfrm>
            <a:off x="0" y="1371600"/>
            <a:ext cx="8610600" cy="4876800"/>
          </a:xfrm>
        </p:spPr>
        <p:txBody>
          <a:bodyPr>
            <a:normAutofit/>
          </a:bodyPr>
          <a:lstStyle/>
          <a:p>
            <a:pPr lvl="1" algn="just">
              <a:lnSpc>
                <a:spcPct val="90000"/>
              </a:lnSpc>
            </a:pPr>
            <a:r>
              <a:rPr lang="en-US" sz="2800" b="1" dirty="0">
                <a:solidFill>
                  <a:srgbClr val="FF0000"/>
                </a:solidFill>
              </a:rPr>
              <a:t>Patents:</a:t>
            </a:r>
          </a:p>
          <a:p>
            <a:pPr lvl="2" algn="just">
              <a:lnSpc>
                <a:spcPct val="90000"/>
              </a:lnSpc>
            </a:pPr>
            <a:r>
              <a:rPr lang="en-GB" sz="2000" dirty="0">
                <a:latin typeface="Times New Roman" pitchFamily="18" charset="0"/>
                <a:cs typeface="Times New Roman" pitchFamily="18" charset="0"/>
              </a:rPr>
              <a:t>Temporary right, granted by the state, enabling inventor to prevent other people from exploiting his invention without permission.</a:t>
            </a:r>
          </a:p>
          <a:p>
            <a:pPr lvl="2" algn="just">
              <a:lnSpc>
                <a:spcPct val="90000"/>
              </a:lnSpc>
            </a:pPr>
            <a:r>
              <a:rPr lang="en-GB" sz="2000" dirty="0">
                <a:latin typeface="Times New Roman" pitchFamily="18" charset="0"/>
                <a:cs typeface="Times New Roman" pitchFamily="18" charset="0"/>
              </a:rPr>
              <a:t>Patents are primarily intended to encourage and protect new inventions, by giving inventors a monopoly on exploiting their inventions for a certain period.</a:t>
            </a:r>
          </a:p>
          <a:p>
            <a:pPr lvl="2" algn="just">
              <a:lnSpc>
                <a:spcPct val="90000"/>
              </a:lnSpc>
            </a:pPr>
            <a:r>
              <a:rPr lang="en-GB" sz="2000" dirty="0">
                <a:latin typeface="Times New Roman" pitchFamily="18" charset="0"/>
                <a:cs typeface="Times New Roman" pitchFamily="18" charset="0"/>
              </a:rPr>
              <a:t>Invention to be novel, useful and non-obvious.</a:t>
            </a:r>
          </a:p>
          <a:p>
            <a:pPr lvl="2" algn="just">
              <a:lnSpc>
                <a:spcPct val="90000"/>
              </a:lnSpc>
            </a:pPr>
            <a:r>
              <a:rPr lang="en-US" sz="2000" dirty="0">
                <a:latin typeface="Times New Roman" pitchFamily="18" charset="0"/>
                <a:cs typeface="Times New Roman" pitchFamily="18" charset="0"/>
              </a:rPr>
              <a:t>Compulsory Licensing – unlike copyright, the inventor must apply for the patent to be granted.</a:t>
            </a:r>
          </a:p>
          <a:p>
            <a:pPr lvl="2" algn="just">
              <a:lnSpc>
                <a:spcPct val="90000"/>
              </a:lnSpc>
            </a:pPr>
            <a:r>
              <a:rPr lang="en-GB" sz="2000" dirty="0">
                <a:latin typeface="Times New Roman" pitchFamily="18" charset="0"/>
                <a:cs typeface="Times New Roman" pitchFamily="18" charset="0"/>
              </a:rPr>
              <a:t>The term of protection.</a:t>
            </a:r>
          </a:p>
          <a:p>
            <a:pPr lvl="2" algn="just">
              <a:lnSpc>
                <a:spcPct val="90000"/>
              </a:lnSpc>
            </a:pPr>
            <a:r>
              <a:rPr lang="en-GB" sz="2000" dirty="0">
                <a:latin typeface="Times New Roman" pitchFamily="18" charset="0"/>
                <a:cs typeface="Times New Roman" pitchFamily="18" charset="0"/>
              </a:rPr>
              <a:t>The TRIPS Agreement requires Member countries to make patents available for any inventions, whether products or processes, in all fields of technology without discrimination, subject to novelty, inventiveness and industrial applicability.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blinds(horizontal)">
                                      <p:cBhvr>
                                        <p:cTn id="7" dur="500"/>
                                        <p:tgtEl>
                                          <p:spTgt spid="345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5091">
                                            <p:txEl>
                                              <p:pRg st="1" end="1"/>
                                            </p:txEl>
                                          </p:spTgt>
                                        </p:tgtEl>
                                        <p:attrNameLst>
                                          <p:attrName>style.visibility</p:attrName>
                                        </p:attrNameLst>
                                      </p:cBhvr>
                                      <p:to>
                                        <p:strVal val="visible"/>
                                      </p:to>
                                    </p:set>
                                    <p:animEffect transition="in" filter="blinds(horizontal)">
                                      <p:cBhvr>
                                        <p:cTn id="12" dur="500"/>
                                        <p:tgtEl>
                                          <p:spTgt spid="345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5091">
                                            <p:txEl>
                                              <p:pRg st="2" end="2"/>
                                            </p:txEl>
                                          </p:spTgt>
                                        </p:tgtEl>
                                        <p:attrNameLst>
                                          <p:attrName>style.visibility</p:attrName>
                                        </p:attrNameLst>
                                      </p:cBhvr>
                                      <p:to>
                                        <p:strVal val="visible"/>
                                      </p:to>
                                    </p:set>
                                    <p:animEffect transition="in" filter="blinds(horizontal)">
                                      <p:cBhvr>
                                        <p:cTn id="17" dur="500"/>
                                        <p:tgtEl>
                                          <p:spTgt spid="345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5091">
                                            <p:txEl>
                                              <p:pRg st="3" end="3"/>
                                            </p:txEl>
                                          </p:spTgt>
                                        </p:tgtEl>
                                        <p:attrNameLst>
                                          <p:attrName>style.visibility</p:attrName>
                                        </p:attrNameLst>
                                      </p:cBhvr>
                                      <p:to>
                                        <p:strVal val="visible"/>
                                      </p:to>
                                    </p:set>
                                    <p:animEffect transition="in" filter="blinds(horizontal)">
                                      <p:cBhvr>
                                        <p:cTn id="22" dur="500"/>
                                        <p:tgtEl>
                                          <p:spTgt spid="345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5091">
                                            <p:txEl>
                                              <p:pRg st="4" end="4"/>
                                            </p:txEl>
                                          </p:spTgt>
                                        </p:tgtEl>
                                        <p:attrNameLst>
                                          <p:attrName>style.visibility</p:attrName>
                                        </p:attrNameLst>
                                      </p:cBhvr>
                                      <p:to>
                                        <p:strVal val="visible"/>
                                      </p:to>
                                    </p:set>
                                    <p:animEffect transition="in" filter="blinds(horizontal)">
                                      <p:cBhvr>
                                        <p:cTn id="27" dur="500"/>
                                        <p:tgtEl>
                                          <p:spTgt spid="345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5091">
                                            <p:txEl>
                                              <p:pRg st="5" end="5"/>
                                            </p:txEl>
                                          </p:spTgt>
                                        </p:tgtEl>
                                        <p:attrNameLst>
                                          <p:attrName>style.visibility</p:attrName>
                                        </p:attrNameLst>
                                      </p:cBhvr>
                                      <p:to>
                                        <p:strVal val="visible"/>
                                      </p:to>
                                    </p:set>
                                    <p:animEffect transition="in" filter="blinds(horizontal)">
                                      <p:cBhvr>
                                        <p:cTn id="32" dur="500"/>
                                        <p:tgtEl>
                                          <p:spTgt spid="3450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5091">
                                            <p:txEl>
                                              <p:pRg st="6" end="6"/>
                                            </p:txEl>
                                          </p:spTgt>
                                        </p:tgtEl>
                                        <p:attrNameLst>
                                          <p:attrName>style.visibility</p:attrName>
                                        </p:attrNameLst>
                                      </p:cBhvr>
                                      <p:to>
                                        <p:strVal val="visible"/>
                                      </p:to>
                                    </p:set>
                                    <p:animEffect transition="in" filter="blinds(horizontal)">
                                      <p:cBhvr>
                                        <p:cTn id="37" dur="500"/>
                                        <p:tgtEl>
                                          <p:spTgt spid="345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48163" name="Rectangle 3"/>
          <p:cNvSpPr>
            <a:spLocks noGrp="1" noChangeArrowheads="1"/>
          </p:cNvSpPr>
          <p:nvPr>
            <p:ph type="body" idx="4294967295"/>
          </p:nvPr>
        </p:nvSpPr>
        <p:spPr>
          <a:xfrm>
            <a:off x="0" y="1371600"/>
            <a:ext cx="8610600" cy="4876800"/>
          </a:xfrm>
        </p:spPr>
        <p:txBody>
          <a:bodyPr/>
          <a:lstStyle/>
          <a:p>
            <a:pPr algn="just">
              <a:lnSpc>
                <a:spcPct val="90000"/>
              </a:lnSpc>
            </a:pPr>
            <a:r>
              <a:rPr lang="en-US" sz="2800" b="1" dirty="0"/>
              <a:t>Types of Intellectual Property Rights </a:t>
            </a:r>
            <a:r>
              <a:rPr lang="en-US" sz="2000" b="1" dirty="0"/>
              <a:t>(Contd.)</a:t>
            </a:r>
            <a:r>
              <a:rPr lang="en-US" sz="2800" b="1" dirty="0"/>
              <a:t>:</a:t>
            </a:r>
          </a:p>
          <a:p>
            <a:pPr lvl="1" algn="just">
              <a:lnSpc>
                <a:spcPct val="90000"/>
              </a:lnSpc>
            </a:pPr>
            <a:r>
              <a:rPr lang="en-US" b="1" dirty="0">
                <a:solidFill>
                  <a:schemeClr val="tx1"/>
                </a:solidFill>
              </a:rPr>
              <a:t>Confidential Information:</a:t>
            </a:r>
          </a:p>
          <a:p>
            <a:pPr lvl="2" algn="just">
              <a:lnSpc>
                <a:spcPct val="90000"/>
              </a:lnSpc>
            </a:pPr>
            <a:r>
              <a:rPr lang="en-US" sz="2000" dirty="0">
                <a:latin typeface="Times New Roman" pitchFamily="18" charset="0"/>
                <a:cs typeface="Times New Roman" pitchFamily="18" charset="0"/>
              </a:rPr>
              <a:t>Information that a person receives in circumstances that make it clear they must not pass it on – </a:t>
            </a:r>
            <a:r>
              <a:rPr lang="en-US" sz="2000" b="1" i="1" dirty="0">
                <a:latin typeface="Times New Roman" pitchFamily="18" charset="0"/>
                <a:cs typeface="Times New Roman" pitchFamily="18" charset="0"/>
              </a:rPr>
              <a:t>obligation of confidence</a:t>
            </a:r>
            <a:r>
              <a:rPr lang="en-US" sz="2000" dirty="0">
                <a:latin typeface="Times New Roman" pitchFamily="18" charset="0"/>
                <a:cs typeface="Times New Roman" pitchFamily="18" charset="0"/>
              </a:rPr>
              <a:t>.</a:t>
            </a:r>
          </a:p>
          <a:p>
            <a:pPr lvl="2" algn="just">
              <a:lnSpc>
                <a:spcPct val="90000"/>
              </a:lnSpc>
            </a:pPr>
            <a:r>
              <a:rPr lang="en-US" sz="2000" dirty="0">
                <a:latin typeface="Times New Roman" pitchFamily="18" charset="0"/>
                <a:cs typeface="Times New Roman" pitchFamily="18" charset="0"/>
              </a:rPr>
              <a:t>Normally, obligation of confidence come into existence as a result of a specific clause in a contract.</a:t>
            </a:r>
          </a:p>
          <a:p>
            <a:pPr lvl="2" algn="just">
              <a:lnSpc>
                <a:spcPct val="90000"/>
              </a:lnSpc>
            </a:pPr>
            <a:r>
              <a:rPr lang="en-US" sz="2000" b="1" dirty="0">
                <a:latin typeface="Times New Roman" pitchFamily="18" charset="0"/>
                <a:cs typeface="Times New Roman" pitchFamily="18" charset="0"/>
              </a:rPr>
              <a:t>Non-disclosure agreements</a:t>
            </a:r>
            <a:r>
              <a:rPr lang="en-US" sz="2000" dirty="0">
                <a:latin typeface="Times New Roman" pitchFamily="18" charset="0"/>
                <a:cs typeface="Times New Roman" pitchFamily="18" charset="0"/>
              </a:rPr>
              <a:t> are agreements that are specifically intended to setup obligations of confidence.</a:t>
            </a:r>
          </a:p>
          <a:p>
            <a:pPr lvl="2" algn="just">
              <a:lnSpc>
                <a:spcPct val="90000"/>
              </a:lnSpc>
            </a:pPr>
            <a:r>
              <a:rPr lang="en-US" sz="2000" dirty="0">
                <a:latin typeface="Times New Roman" pitchFamily="18" charset="0"/>
                <a:cs typeface="Times New Roman" pitchFamily="18" charset="0"/>
              </a:rPr>
              <a:t>Without specific contractual terms, obligation may still exist under equity. </a:t>
            </a:r>
          </a:p>
          <a:p>
            <a:pPr lvl="3" algn="just">
              <a:lnSpc>
                <a:spcPct val="90000"/>
              </a:lnSpc>
            </a:pPr>
            <a:r>
              <a:rPr lang="en-US" sz="1800" dirty="0">
                <a:solidFill>
                  <a:schemeClr val="tx1"/>
                </a:solidFill>
                <a:latin typeface="Times New Roman" pitchFamily="18" charset="0"/>
                <a:cs typeface="Times New Roman" pitchFamily="18" charset="0"/>
              </a:rPr>
              <a:t>Receiver would reasonably understand that the information was being given to them in confidence.</a:t>
            </a:r>
          </a:p>
          <a:p>
            <a:pPr lvl="2" algn="just">
              <a:lnSpc>
                <a:spcPct val="90000"/>
              </a:lnSpc>
            </a:pPr>
            <a:r>
              <a:rPr lang="en-US" sz="2000" b="1" dirty="0">
                <a:latin typeface="Times New Roman" pitchFamily="18" charset="0"/>
                <a:cs typeface="Times New Roman" pitchFamily="18" charset="0"/>
              </a:rPr>
              <a:t>It is especially important that information should be kept confidential if a patent application to be made.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blinds(horizontal)">
                                      <p:cBhvr>
                                        <p:cTn id="7" dur="500"/>
                                        <p:tgtEl>
                                          <p:spTgt spid="348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63">
                                            <p:txEl>
                                              <p:pRg st="1" end="1"/>
                                            </p:txEl>
                                          </p:spTgt>
                                        </p:tgtEl>
                                        <p:attrNameLst>
                                          <p:attrName>style.visibility</p:attrName>
                                        </p:attrNameLst>
                                      </p:cBhvr>
                                      <p:to>
                                        <p:strVal val="visible"/>
                                      </p:to>
                                    </p:set>
                                    <p:animEffect transition="in" filter="blinds(horizontal)">
                                      <p:cBhvr>
                                        <p:cTn id="12" dur="500"/>
                                        <p:tgtEl>
                                          <p:spTgt spid="348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163">
                                            <p:txEl>
                                              <p:pRg st="2" end="2"/>
                                            </p:txEl>
                                          </p:spTgt>
                                        </p:tgtEl>
                                        <p:attrNameLst>
                                          <p:attrName>style.visibility</p:attrName>
                                        </p:attrNameLst>
                                      </p:cBhvr>
                                      <p:to>
                                        <p:strVal val="visible"/>
                                      </p:to>
                                    </p:set>
                                    <p:animEffect transition="in" filter="blinds(horizontal)">
                                      <p:cBhvr>
                                        <p:cTn id="17" dur="500"/>
                                        <p:tgtEl>
                                          <p:spTgt spid="348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Effect transition="in" filter="blinds(horizontal)">
                                      <p:cBhvr>
                                        <p:cTn id="22" dur="500"/>
                                        <p:tgtEl>
                                          <p:spTgt spid="348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163">
                                            <p:txEl>
                                              <p:pRg st="4" end="4"/>
                                            </p:txEl>
                                          </p:spTgt>
                                        </p:tgtEl>
                                        <p:attrNameLst>
                                          <p:attrName>style.visibility</p:attrName>
                                        </p:attrNameLst>
                                      </p:cBhvr>
                                      <p:to>
                                        <p:strVal val="visible"/>
                                      </p:to>
                                    </p:set>
                                    <p:animEffect transition="in" filter="blinds(horizontal)">
                                      <p:cBhvr>
                                        <p:cTn id="27" dur="500"/>
                                        <p:tgtEl>
                                          <p:spTgt spid="3481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8163">
                                            <p:txEl>
                                              <p:pRg st="5" end="5"/>
                                            </p:txEl>
                                          </p:spTgt>
                                        </p:tgtEl>
                                        <p:attrNameLst>
                                          <p:attrName>style.visibility</p:attrName>
                                        </p:attrNameLst>
                                      </p:cBhvr>
                                      <p:to>
                                        <p:strVal val="visible"/>
                                      </p:to>
                                    </p:set>
                                    <p:animEffect transition="in" filter="blinds(horizontal)">
                                      <p:cBhvr>
                                        <p:cTn id="32" dur="500"/>
                                        <p:tgtEl>
                                          <p:spTgt spid="3481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8163">
                                            <p:txEl>
                                              <p:pRg st="6" end="6"/>
                                            </p:txEl>
                                          </p:spTgt>
                                        </p:tgtEl>
                                        <p:attrNameLst>
                                          <p:attrName>style.visibility</p:attrName>
                                        </p:attrNameLst>
                                      </p:cBhvr>
                                      <p:to>
                                        <p:strVal val="visible"/>
                                      </p:to>
                                    </p:set>
                                    <p:animEffect transition="in" filter="blinds(horizontal)">
                                      <p:cBhvr>
                                        <p:cTn id="37" dur="500"/>
                                        <p:tgtEl>
                                          <p:spTgt spid="3481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8163">
                                            <p:txEl>
                                              <p:pRg st="7" end="7"/>
                                            </p:txEl>
                                          </p:spTgt>
                                        </p:tgtEl>
                                        <p:attrNameLst>
                                          <p:attrName>style.visibility</p:attrName>
                                        </p:attrNameLst>
                                      </p:cBhvr>
                                      <p:to>
                                        <p:strVal val="visible"/>
                                      </p:to>
                                    </p:set>
                                    <p:animEffect transition="in" filter="blinds(horizontal)">
                                      <p:cBhvr>
                                        <p:cTn id="42" dur="500"/>
                                        <p:tgtEl>
                                          <p:spTgt spid="348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47139" name="Rectangle 3"/>
          <p:cNvSpPr>
            <a:spLocks noGrp="1" noChangeArrowheads="1"/>
          </p:cNvSpPr>
          <p:nvPr>
            <p:ph type="body" idx="4294967295"/>
          </p:nvPr>
        </p:nvSpPr>
        <p:spPr>
          <a:xfrm>
            <a:off x="410119" y="1468562"/>
            <a:ext cx="8153400" cy="4876800"/>
          </a:xfrm>
        </p:spPr>
        <p:txBody>
          <a:bodyPr/>
          <a:lstStyle/>
          <a:p>
            <a:pPr algn="just">
              <a:lnSpc>
                <a:spcPct val="90000"/>
              </a:lnSpc>
            </a:pPr>
            <a:r>
              <a:rPr lang="en-US" sz="2400" b="1" dirty="0"/>
              <a:t>Types of Intellectual Property Rights </a:t>
            </a:r>
            <a:r>
              <a:rPr lang="en-US" sz="1800" b="1" dirty="0"/>
              <a:t>(Contd.)</a:t>
            </a:r>
            <a:r>
              <a:rPr lang="en-US" sz="2400" b="1" dirty="0"/>
              <a:t>:</a:t>
            </a:r>
          </a:p>
          <a:p>
            <a:pPr lvl="1" algn="just">
              <a:lnSpc>
                <a:spcPct val="90000"/>
              </a:lnSpc>
            </a:pPr>
            <a:r>
              <a:rPr lang="en-US" sz="2000" b="1" dirty="0">
                <a:solidFill>
                  <a:schemeClr val="tx1"/>
                </a:solidFill>
              </a:rPr>
              <a:t>Layout-Designs and Trade Secrets:</a:t>
            </a:r>
            <a:endParaRPr lang="en-US" sz="2000" dirty="0">
              <a:solidFill>
                <a:schemeClr val="tx1"/>
              </a:solidFill>
              <a:latin typeface="Times New Roman" pitchFamily="18" charset="0"/>
              <a:cs typeface="Times New Roman" pitchFamily="18" charset="0"/>
            </a:endParaRPr>
          </a:p>
          <a:p>
            <a:pPr lvl="2" algn="just">
              <a:lnSpc>
                <a:spcPct val="90000"/>
              </a:lnSpc>
            </a:pPr>
            <a:r>
              <a:rPr lang="en-GB" sz="2000" dirty="0">
                <a:latin typeface="Times New Roman" pitchFamily="18" charset="0"/>
                <a:ea typeface="Arial Unicode MS" pitchFamily="34" charset="-128"/>
                <a:cs typeface="Arial Unicode MS" pitchFamily="34" charset="-128"/>
              </a:rPr>
              <a:t>It refers to mask works (topographies) of the integrated circuits, the stencils used to etch or encode an electrical circuit on a semiconductor chip.</a:t>
            </a:r>
          </a:p>
          <a:p>
            <a:pPr lvl="2" algn="just">
              <a:lnSpc>
                <a:spcPct val="90000"/>
              </a:lnSpc>
            </a:pPr>
            <a:r>
              <a:rPr lang="en-US" sz="2000" dirty="0">
                <a:latin typeface="Times New Roman" pitchFamily="18" charset="0"/>
                <a:ea typeface="Arial Unicode MS" pitchFamily="34" charset="-128"/>
                <a:cs typeface="Arial Unicode MS" pitchFamily="34" charset="-128"/>
              </a:rPr>
              <a:t>Exclusive rights include the right of reproduction and the right of importation, sale and other distribution for commercial purposes.</a:t>
            </a:r>
          </a:p>
          <a:p>
            <a:pPr lvl="2" algn="just">
              <a:lnSpc>
                <a:spcPct val="90000"/>
              </a:lnSpc>
            </a:pPr>
            <a:r>
              <a:rPr lang="en-GB" sz="2000" dirty="0">
                <a:latin typeface="Times New Roman" pitchFamily="18" charset="0"/>
                <a:cs typeface="Times New Roman" pitchFamily="18" charset="0"/>
              </a:rPr>
              <a:t>The term of protection.</a:t>
            </a:r>
          </a:p>
          <a:p>
            <a:pPr lvl="2" algn="just">
              <a:lnSpc>
                <a:spcPct val="90000"/>
              </a:lnSpc>
            </a:pPr>
            <a:r>
              <a:rPr lang="en-US" sz="2000" dirty="0">
                <a:latin typeface="Times New Roman" pitchFamily="18" charset="0"/>
              </a:rPr>
              <a:t>The protection must apply to information that is secret, that has commercial value because it is secret and that has been subject to reasonable steps to keep it secret.</a:t>
            </a:r>
          </a:p>
          <a:p>
            <a:pPr lvl="2" algn="just">
              <a:lnSpc>
                <a:spcPct val="90000"/>
              </a:lnSpc>
            </a:pPr>
            <a:r>
              <a:rPr lang="en-US" sz="2000" dirty="0">
                <a:latin typeface="Times New Roman" pitchFamily="18" charset="0"/>
              </a:rPr>
              <a:t>Trade secrets consist of formulae, patterns, process or compilation of information. (for example the formula for a sports drink).</a:t>
            </a:r>
          </a:p>
          <a:p>
            <a:pPr lvl="2" algn="just">
              <a:lnSpc>
                <a:spcPct val="90000"/>
              </a:lnSpc>
            </a:pPr>
            <a:r>
              <a:rPr lang="en-US" sz="2000" dirty="0">
                <a:latin typeface="Times New Roman" pitchFamily="18" charset="0"/>
              </a:rPr>
              <a:t>In most countries, they are not subject to registration but are protected through laws against unfair competition.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blinds(horizontal)">
                                      <p:cBhvr>
                                        <p:cTn id="7" dur="500"/>
                                        <p:tgtEl>
                                          <p:spTgt spid="347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blinds(horizontal)">
                                      <p:cBhvr>
                                        <p:cTn id="12" dur="500"/>
                                        <p:tgtEl>
                                          <p:spTgt spid="347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Effect transition="in" filter="blinds(horizontal)">
                                      <p:cBhvr>
                                        <p:cTn id="17" dur="500"/>
                                        <p:tgtEl>
                                          <p:spTgt spid="347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7139">
                                            <p:txEl>
                                              <p:pRg st="3" end="3"/>
                                            </p:txEl>
                                          </p:spTgt>
                                        </p:tgtEl>
                                        <p:attrNameLst>
                                          <p:attrName>style.visibility</p:attrName>
                                        </p:attrNameLst>
                                      </p:cBhvr>
                                      <p:to>
                                        <p:strVal val="visible"/>
                                      </p:to>
                                    </p:set>
                                    <p:animEffect transition="in" filter="blinds(horizontal)">
                                      <p:cBhvr>
                                        <p:cTn id="22" dur="500"/>
                                        <p:tgtEl>
                                          <p:spTgt spid="347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7139">
                                            <p:txEl>
                                              <p:pRg st="4" end="4"/>
                                            </p:txEl>
                                          </p:spTgt>
                                        </p:tgtEl>
                                        <p:attrNameLst>
                                          <p:attrName>style.visibility</p:attrName>
                                        </p:attrNameLst>
                                      </p:cBhvr>
                                      <p:to>
                                        <p:strVal val="visible"/>
                                      </p:to>
                                    </p:set>
                                    <p:animEffect transition="in" filter="blinds(horizontal)">
                                      <p:cBhvr>
                                        <p:cTn id="27" dur="500"/>
                                        <p:tgtEl>
                                          <p:spTgt spid="3471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7139">
                                            <p:txEl>
                                              <p:pRg st="5" end="5"/>
                                            </p:txEl>
                                          </p:spTgt>
                                        </p:tgtEl>
                                        <p:attrNameLst>
                                          <p:attrName>style.visibility</p:attrName>
                                        </p:attrNameLst>
                                      </p:cBhvr>
                                      <p:to>
                                        <p:strVal val="visible"/>
                                      </p:to>
                                    </p:set>
                                    <p:animEffect transition="in" filter="blinds(horizontal)">
                                      <p:cBhvr>
                                        <p:cTn id="32" dur="500"/>
                                        <p:tgtEl>
                                          <p:spTgt spid="3471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7139">
                                            <p:txEl>
                                              <p:pRg st="6" end="6"/>
                                            </p:txEl>
                                          </p:spTgt>
                                        </p:tgtEl>
                                        <p:attrNameLst>
                                          <p:attrName>style.visibility</p:attrName>
                                        </p:attrNameLst>
                                      </p:cBhvr>
                                      <p:to>
                                        <p:strVal val="visible"/>
                                      </p:to>
                                    </p:set>
                                    <p:animEffect transition="in" filter="blinds(horizontal)">
                                      <p:cBhvr>
                                        <p:cTn id="37" dur="500"/>
                                        <p:tgtEl>
                                          <p:spTgt spid="3471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7139">
                                            <p:txEl>
                                              <p:pRg st="7" end="7"/>
                                            </p:txEl>
                                          </p:spTgt>
                                        </p:tgtEl>
                                        <p:attrNameLst>
                                          <p:attrName>style.visibility</p:attrName>
                                        </p:attrNameLst>
                                      </p:cBhvr>
                                      <p:to>
                                        <p:strVal val="visible"/>
                                      </p:to>
                                    </p:set>
                                    <p:animEffect transition="in" filter="blinds(horizontal)">
                                      <p:cBhvr>
                                        <p:cTn id="42" dur="500"/>
                                        <p:tgtEl>
                                          <p:spTgt spid="3471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46115" name="Rectangle 3"/>
          <p:cNvSpPr>
            <a:spLocks noGrp="1" noChangeArrowheads="1"/>
          </p:cNvSpPr>
          <p:nvPr>
            <p:ph type="body" idx="4294967295"/>
          </p:nvPr>
        </p:nvSpPr>
        <p:spPr>
          <a:xfrm>
            <a:off x="198075" y="1302551"/>
            <a:ext cx="8458200" cy="4876800"/>
          </a:xfrm>
        </p:spPr>
        <p:txBody>
          <a:bodyPr/>
          <a:lstStyle/>
          <a:p>
            <a:pPr algn="just"/>
            <a:r>
              <a:rPr lang="en-US" sz="2800" b="1" dirty="0"/>
              <a:t>Types of Intellectual Property Rights</a:t>
            </a:r>
            <a:r>
              <a:rPr lang="en-US" b="1" dirty="0"/>
              <a:t> </a:t>
            </a:r>
            <a:r>
              <a:rPr lang="en-US" sz="1800" b="1" dirty="0"/>
              <a:t>(Contd.)</a:t>
            </a:r>
            <a:r>
              <a:rPr lang="en-US" b="1" dirty="0"/>
              <a:t>:</a:t>
            </a:r>
          </a:p>
          <a:p>
            <a:pPr lvl="1" algn="just"/>
            <a:r>
              <a:rPr lang="en-US" b="1" dirty="0">
                <a:solidFill>
                  <a:schemeClr val="tx1"/>
                </a:solidFill>
              </a:rPr>
              <a:t>Industrial Design Rights:</a:t>
            </a:r>
          </a:p>
          <a:p>
            <a:pPr lvl="2" algn="just"/>
            <a:r>
              <a:rPr lang="en-US" sz="2000" dirty="0">
                <a:latin typeface="Times New Roman" pitchFamily="18" charset="0"/>
              </a:rPr>
              <a:t>Protects the artistic aspect (namely, texture, pattern, shape) of an object instead of the technical features.</a:t>
            </a:r>
          </a:p>
          <a:p>
            <a:pPr lvl="2" algn="just"/>
            <a:r>
              <a:rPr lang="en-GB" sz="2000" dirty="0">
                <a:latin typeface="Times New Roman" pitchFamily="18" charset="0"/>
              </a:rPr>
              <a:t>The term of protection.</a:t>
            </a:r>
          </a:p>
          <a:p>
            <a:pPr lvl="2" algn="just"/>
            <a:r>
              <a:rPr lang="en-GB" sz="2000" dirty="0">
                <a:latin typeface="Times New Roman" pitchFamily="18" charset="0"/>
              </a:rPr>
              <a:t>The third party is prohibited from making, selling or importing articles bearing a design which is a copy of the protected design, when such acts are undertaken for commercial purposes.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blinds(horizontal)">
                                      <p:cBhvr>
                                        <p:cTn id="7" dur="500"/>
                                        <p:tgtEl>
                                          <p:spTgt spid="346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blinds(horizontal)">
                                      <p:cBhvr>
                                        <p:cTn id="12" dur="500"/>
                                        <p:tgtEl>
                                          <p:spTgt spid="346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blinds(horizontal)">
                                      <p:cBhvr>
                                        <p:cTn id="17" dur="500"/>
                                        <p:tgtEl>
                                          <p:spTgt spid="346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blinds(horizontal)">
                                      <p:cBhvr>
                                        <p:cTn id="22" dur="500"/>
                                        <p:tgtEl>
                                          <p:spTgt spid="346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blinds(horizontal)">
                                      <p:cBhvr>
                                        <p:cTn id="27" dur="500"/>
                                        <p:tgtEl>
                                          <p:spTgt spid="346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Unfair Competition</a:t>
            </a:r>
          </a:p>
        </p:txBody>
      </p:sp>
      <p:sp>
        <p:nvSpPr>
          <p:cNvPr id="3" name="Footer Placeholder 2"/>
          <p:cNvSpPr>
            <a:spLocks noGrp="1"/>
          </p:cNvSpPr>
          <p:nvPr>
            <p:ph type="ftr" sz="quarter" idx="11"/>
          </p:nvPr>
        </p:nvSpPr>
        <p:spPr/>
        <p:txBody>
          <a:bodyPr/>
          <a:lstStyle/>
          <a:p>
            <a:pPr>
              <a:defRPr/>
            </a:pPr>
            <a:r>
              <a:rPr lang="en-US"/>
              <a:t>PPIT-Fall 21- (NUCES, Isb Campus)</a:t>
            </a:r>
          </a:p>
        </p:txBody>
      </p:sp>
      <p:sp>
        <p:nvSpPr>
          <p:cNvPr id="5" name="Rectangle 3"/>
          <p:cNvSpPr txBox="1">
            <a:spLocks noChangeArrowheads="1"/>
          </p:cNvSpPr>
          <p:nvPr/>
        </p:nvSpPr>
        <p:spPr>
          <a:xfrm>
            <a:off x="342900" y="1826891"/>
            <a:ext cx="8458200" cy="348443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GB" sz="2400" dirty="0"/>
              <a:t>One competitor harms the other which may give rise to criminal offenses and civil causes of action.</a:t>
            </a:r>
          </a:p>
          <a:p>
            <a:pPr algn="just"/>
            <a:r>
              <a:rPr lang="en-GB" sz="2400" dirty="0"/>
              <a:t>For Example:</a:t>
            </a:r>
          </a:p>
          <a:p>
            <a:pPr lvl="1" algn="just"/>
            <a:r>
              <a:rPr lang="en-GB" dirty="0">
                <a:latin typeface="Times New Roman" pitchFamily="18" charset="0"/>
                <a:cs typeface="Times New Roman" pitchFamily="18" charset="0"/>
              </a:rPr>
              <a:t>when one competitor attempts to force others out of the market</a:t>
            </a:r>
          </a:p>
          <a:p>
            <a:pPr lvl="1" algn="just"/>
            <a:r>
              <a:rPr lang="en-GB" dirty="0">
                <a:latin typeface="Times New Roman" pitchFamily="18" charset="0"/>
                <a:cs typeface="Times New Roman" pitchFamily="18" charset="0"/>
              </a:rPr>
              <a:t>Trademark infringement</a:t>
            </a:r>
          </a:p>
          <a:p>
            <a:pPr lvl="1" algn="just"/>
            <a:r>
              <a:rPr lang="en-GB" dirty="0">
                <a:latin typeface="Times New Roman" pitchFamily="18" charset="0"/>
                <a:cs typeface="Times New Roman" pitchFamily="18" charset="0"/>
              </a:rPr>
              <a:t>Misappropriation of trade secrets</a:t>
            </a:r>
          </a:p>
          <a:p>
            <a:pPr lvl="1" algn="just"/>
            <a:r>
              <a:rPr lang="en-GB" dirty="0">
                <a:latin typeface="Times New Roman" pitchFamily="18" charset="0"/>
                <a:cs typeface="Times New Roman" pitchFamily="18" charset="0"/>
              </a:rPr>
              <a:t>Trade libel</a:t>
            </a:r>
          </a:p>
          <a:p>
            <a:pPr lvl="1" algn="just"/>
            <a:r>
              <a:rPr lang="en-GB" dirty="0">
                <a:latin typeface="Times New Roman" pitchFamily="18" charset="0"/>
                <a:cs typeface="Times New Roman" pitchFamily="18" charset="0"/>
              </a:rPr>
              <a:t>Tortious interference</a:t>
            </a:r>
          </a:p>
        </p:txBody>
      </p:sp>
    </p:spTree>
    <p:extLst>
      <p:ext uri="{BB962C8B-B14F-4D97-AF65-F5344CB8AC3E}">
        <p14:creationId xmlns:p14="http://schemas.microsoft.com/office/powerpoint/2010/main" val="381296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42019" name="Rectangle 3"/>
          <p:cNvSpPr>
            <a:spLocks noGrp="1" noChangeArrowheads="1"/>
          </p:cNvSpPr>
          <p:nvPr>
            <p:ph type="body" idx="4294967295"/>
          </p:nvPr>
        </p:nvSpPr>
        <p:spPr>
          <a:xfrm>
            <a:off x="518205" y="1981200"/>
            <a:ext cx="8153400" cy="3023046"/>
          </a:xfrm>
        </p:spPr>
        <p:txBody>
          <a:bodyPr/>
          <a:lstStyle/>
          <a:p>
            <a:pPr algn="just"/>
            <a:r>
              <a:rPr lang="en-US" b="1" dirty="0"/>
              <a:t>Intellectual Property Laws:</a:t>
            </a:r>
          </a:p>
          <a:p>
            <a:pPr lvl="1" algn="just"/>
            <a:r>
              <a:rPr lang="en-US" dirty="0">
                <a:solidFill>
                  <a:schemeClr val="tx1"/>
                </a:solidFill>
              </a:rPr>
              <a:t>The Law of Confidence / Confidential Information</a:t>
            </a:r>
          </a:p>
          <a:p>
            <a:pPr lvl="1" algn="just"/>
            <a:r>
              <a:rPr lang="en-US" dirty="0">
                <a:solidFill>
                  <a:schemeClr val="tx1"/>
                </a:solidFill>
              </a:rPr>
              <a:t>Copyright Law</a:t>
            </a:r>
          </a:p>
          <a:p>
            <a:pPr lvl="1" algn="just"/>
            <a:r>
              <a:rPr lang="en-US" dirty="0">
                <a:solidFill>
                  <a:schemeClr val="tx1"/>
                </a:solidFill>
              </a:rPr>
              <a:t>Patent Law</a:t>
            </a:r>
          </a:p>
          <a:p>
            <a:pPr lvl="1" algn="just"/>
            <a:r>
              <a:rPr lang="en-US" dirty="0">
                <a:solidFill>
                  <a:schemeClr val="tx1"/>
                </a:solidFill>
              </a:rPr>
              <a:t>The Law Relating to Designs</a:t>
            </a:r>
          </a:p>
          <a:p>
            <a:pPr lvl="1" algn="just"/>
            <a:r>
              <a:rPr lang="en-US" dirty="0">
                <a:solidFill>
                  <a:schemeClr val="tx1"/>
                </a:solidFill>
              </a:rPr>
              <a:t>Trade Marks and Passing Off</a:t>
            </a:r>
          </a:p>
          <a:p>
            <a:pPr lvl="1" algn="just"/>
            <a:r>
              <a:rPr lang="en-US" dirty="0">
                <a:solidFill>
                  <a:schemeClr val="tx1"/>
                </a:solidFill>
              </a:rPr>
              <a:t>Semiconductor Regulations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blinds(horizontal)">
                                      <p:cBhvr>
                                        <p:cTn id="7" dur="500"/>
                                        <p:tgtEl>
                                          <p:spTgt spid="342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Effect transition="in" filter="blinds(horizontal)">
                                      <p:cBhvr>
                                        <p:cTn id="12" dur="500"/>
                                        <p:tgtEl>
                                          <p:spTgt spid="342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2019">
                                            <p:txEl>
                                              <p:pRg st="2" end="2"/>
                                            </p:txEl>
                                          </p:spTgt>
                                        </p:tgtEl>
                                        <p:attrNameLst>
                                          <p:attrName>style.visibility</p:attrName>
                                        </p:attrNameLst>
                                      </p:cBhvr>
                                      <p:to>
                                        <p:strVal val="visible"/>
                                      </p:to>
                                    </p:set>
                                    <p:animEffect transition="in" filter="blinds(horizontal)">
                                      <p:cBhvr>
                                        <p:cTn id="17" dur="500"/>
                                        <p:tgtEl>
                                          <p:spTgt spid="342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2019">
                                            <p:txEl>
                                              <p:pRg st="3" end="3"/>
                                            </p:txEl>
                                          </p:spTgt>
                                        </p:tgtEl>
                                        <p:attrNameLst>
                                          <p:attrName>style.visibility</p:attrName>
                                        </p:attrNameLst>
                                      </p:cBhvr>
                                      <p:to>
                                        <p:strVal val="visible"/>
                                      </p:to>
                                    </p:set>
                                    <p:animEffect transition="in" filter="blinds(horizontal)">
                                      <p:cBhvr>
                                        <p:cTn id="22" dur="500"/>
                                        <p:tgtEl>
                                          <p:spTgt spid="3420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2019">
                                            <p:txEl>
                                              <p:pRg st="4" end="4"/>
                                            </p:txEl>
                                          </p:spTgt>
                                        </p:tgtEl>
                                        <p:attrNameLst>
                                          <p:attrName>style.visibility</p:attrName>
                                        </p:attrNameLst>
                                      </p:cBhvr>
                                      <p:to>
                                        <p:strVal val="visible"/>
                                      </p:to>
                                    </p:set>
                                    <p:animEffect transition="in" filter="blinds(horizontal)">
                                      <p:cBhvr>
                                        <p:cTn id="27" dur="500"/>
                                        <p:tgtEl>
                                          <p:spTgt spid="3420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2019">
                                            <p:txEl>
                                              <p:pRg st="5" end="5"/>
                                            </p:txEl>
                                          </p:spTgt>
                                        </p:tgtEl>
                                        <p:attrNameLst>
                                          <p:attrName>style.visibility</p:attrName>
                                        </p:attrNameLst>
                                      </p:cBhvr>
                                      <p:to>
                                        <p:strVal val="visible"/>
                                      </p:to>
                                    </p:set>
                                    <p:animEffect transition="in" filter="blinds(horizontal)">
                                      <p:cBhvr>
                                        <p:cTn id="32" dur="500"/>
                                        <p:tgtEl>
                                          <p:spTgt spid="3420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2019">
                                            <p:txEl>
                                              <p:pRg st="6" end="6"/>
                                            </p:txEl>
                                          </p:spTgt>
                                        </p:tgtEl>
                                        <p:attrNameLst>
                                          <p:attrName>style.visibility</p:attrName>
                                        </p:attrNameLst>
                                      </p:cBhvr>
                                      <p:to>
                                        <p:strVal val="visible"/>
                                      </p:to>
                                    </p:set>
                                    <p:animEffect transition="in" filter="blinds(horizontal)">
                                      <p:cBhvr>
                                        <p:cTn id="37" dur="500"/>
                                        <p:tgtEl>
                                          <p:spTgt spid="342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39971" name="Rectangle 3"/>
          <p:cNvSpPr>
            <a:spLocks noGrp="1" noChangeArrowheads="1"/>
          </p:cNvSpPr>
          <p:nvPr>
            <p:ph type="body" idx="4294967295"/>
          </p:nvPr>
        </p:nvSpPr>
        <p:spPr>
          <a:xfrm>
            <a:off x="0" y="1371600"/>
            <a:ext cx="8153400" cy="4876800"/>
          </a:xfrm>
        </p:spPr>
        <p:txBody>
          <a:bodyPr>
            <a:normAutofit fontScale="92500" lnSpcReduction="20000"/>
          </a:bodyPr>
          <a:lstStyle/>
          <a:p>
            <a:pPr algn="just"/>
            <a:r>
              <a:rPr lang="en-US" sz="2800" b="1" dirty="0"/>
              <a:t>Intellectual Property Laws – Importance:</a:t>
            </a:r>
          </a:p>
          <a:p>
            <a:pPr lvl="1" algn="just"/>
            <a:r>
              <a:rPr lang="en-US" sz="2000" dirty="0">
                <a:solidFill>
                  <a:schemeClr val="tx1"/>
                </a:solidFill>
              </a:rPr>
              <a:t>Intellectual Property (IP) is the currency of future economy.</a:t>
            </a:r>
          </a:p>
          <a:p>
            <a:pPr lvl="1" algn="just"/>
            <a:r>
              <a:rPr lang="en-US" sz="2000" dirty="0">
                <a:solidFill>
                  <a:schemeClr val="tx1"/>
                </a:solidFill>
              </a:rPr>
              <a:t>IP matters are on top of the Global Economy Agenda. </a:t>
            </a:r>
          </a:p>
          <a:p>
            <a:pPr lvl="1" algn="just"/>
            <a:r>
              <a:rPr lang="en-US" sz="2000" dirty="0">
                <a:solidFill>
                  <a:schemeClr val="tx1"/>
                </a:solidFill>
              </a:rPr>
              <a:t>The world is fast becoming a global village where IP matters are being increasingly monitored and shared.</a:t>
            </a:r>
          </a:p>
          <a:p>
            <a:pPr lvl="1" algn="just"/>
            <a:r>
              <a:rPr lang="en-US" sz="2000" dirty="0">
                <a:solidFill>
                  <a:schemeClr val="tx1"/>
                </a:solidFill>
              </a:rPr>
              <a:t>A lot of International Legislation has occurred such as:</a:t>
            </a:r>
          </a:p>
          <a:p>
            <a:pPr lvl="2" algn="just"/>
            <a:r>
              <a:rPr lang="en-US" sz="1600" b="1" dirty="0"/>
              <a:t>Paris Convention of 1883</a:t>
            </a:r>
          </a:p>
          <a:p>
            <a:pPr lvl="2" algn="just"/>
            <a:r>
              <a:rPr lang="en-US" sz="1600" b="1" dirty="0"/>
              <a:t>Berne Copyright </a:t>
            </a:r>
            <a:r>
              <a:rPr lang="en-US" b="1" dirty="0"/>
              <a:t>Convention  - Adopted in 1886)</a:t>
            </a:r>
            <a:endParaRPr lang="en-US" sz="1600" b="1" dirty="0"/>
          </a:p>
          <a:p>
            <a:pPr lvl="2" algn="just"/>
            <a:r>
              <a:rPr lang="en-US" sz="1600" b="1" dirty="0"/>
              <a:t>Universal Copy Right Convention  (Adopted in1952 -  Revised in 1971)</a:t>
            </a:r>
          </a:p>
          <a:p>
            <a:pPr lvl="2" algn="just"/>
            <a:r>
              <a:rPr lang="en-US" sz="1600" b="1" dirty="0"/>
              <a:t>TRIPS - Trade Related Intellectual Property Rights (1994)</a:t>
            </a:r>
          </a:p>
          <a:p>
            <a:pPr lvl="2" algn="just"/>
            <a:r>
              <a:rPr lang="en-US" sz="1600" b="1" dirty="0"/>
              <a:t>Other agreements and protocols (international treaties) as applicable from time to time;</a:t>
            </a:r>
            <a:r>
              <a:rPr lang="en-US" sz="2000" dirty="0"/>
              <a:t> </a:t>
            </a:r>
          </a:p>
          <a:p>
            <a:pPr lvl="1" algn="just"/>
            <a:r>
              <a:rPr lang="en-US" sz="2000" dirty="0">
                <a:solidFill>
                  <a:schemeClr val="tx1"/>
                </a:solidFill>
              </a:rPr>
              <a:t>Pakistan, being a member of the WTO, had to accept the TRIPS and other IP related obligations / international legislations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horizontal)">
                                      <p:cBhvr>
                                        <p:cTn id="7" dur="500"/>
                                        <p:tgtEl>
                                          <p:spTgt spid="339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Effect transition="in" filter="blinds(horizontal)">
                                      <p:cBhvr>
                                        <p:cTn id="12" dur="500"/>
                                        <p:tgtEl>
                                          <p:spTgt spid="339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Effect transition="in" filter="blinds(horizontal)">
                                      <p:cBhvr>
                                        <p:cTn id="17" dur="500"/>
                                        <p:tgtEl>
                                          <p:spTgt spid="339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9971">
                                            <p:txEl>
                                              <p:pRg st="3" end="3"/>
                                            </p:txEl>
                                          </p:spTgt>
                                        </p:tgtEl>
                                        <p:attrNameLst>
                                          <p:attrName>style.visibility</p:attrName>
                                        </p:attrNameLst>
                                      </p:cBhvr>
                                      <p:to>
                                        <p:strVal val="visible"/>
                                      </p:to>
                                    </p:set>
                                    <p:animEffect transition="in" filter="blinds(horizontal)">
                                      <p:cBhvr>
                                        <p:cTn id="22" dur="500"/>
                                        <p:tgtEl>
                                          <p:spTgt spid="339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9971">
                                            <p:txEl>
                                              <p:pRg st="4" end="4"/>
                                            </p:txEl>
                                          </p:spTgt>
                                        </p:tgtEl>
                                        <p:attrNameLst>
                                          <p:attrName>style.visibility</p:attrName>
                                        </p:attrNameLst>
                                      </p:cBhvr>
                                      <p:to>
                                        <p:strVal val="visible"/>
                                      </p:to>
                                    </p:set>
                                    <p:animEffect transition="in" filter="blinds(horizontal)">
                                      <p:cBhvr>
                                        <p:cTn id="27" dur="500"/>
                                        <p:tgtEl>
                                          <p:spTgt spid="339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9971">
                                            <p:txEl>
                                              <p:pRg st="5" end="5"/>
                                            </p:txEl>
                                          </p:spTgt>
                                        </p:tgtEl>
                                        <p:attrNameLst>
                                          <p:attrName>style.visibility</p:attrName>
                                        </p:attrNameLst>
                                      </p:cBhvr>
                                      <p:to>
                                        <p:strVal val="visible"/>
                                      </p:to>
                                    </p:set>
                                    <p:animEffect transition="in" filter="blinds(horizontal)">
                                      <p:cBhvr>
                                        <p:cTn id="32" dur="500"/>
                                        <p:tgtEl>
                                          <p:spTgt spid="339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9971">
                                            <p:txEl>
                                              <p:pRg st="6" end="6"/>
                                            </p:txEl>
                                          </p:spTgt>
                                        </p:tgtEl>
                                        <p:attrNameLst>
                                          <p:attrName>style.visibility</p:attrName>
                                        </p:attrNameLst>
                                      </p:cBhvr>
                                      <p:to>
                                        <p:strVal val="visible"/>
                                      </p:to>
                                    </p:set>
                                    <p:animEffect transition="in" filter="blinds(horizontal)">
                                      <p:cBhvr>
                                        <p:cTn id="37" dur="500"/>
                                        <p:tgtEl>
                                          <p:spTgt spid="339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9971">
                                            <p:txEl>
                                              <p:pRg st="7" end="7"/>
                                            </p:txEl>
                                          </p:spTgt>
                                        </p:tgtEl>
                                        <p:attrNameLst>
                                          <p:attrName>style.visibility</p:attrName>
                                        </p:attrNameLst>
                                      </p:cBhvr>
                                      <p:to>
                                        <p:strVal val="visible"/>
                                      </p:to>
                                    </p:set>
                                    <p:animEffect transition="in" filter="blinds(horizontal)">
                                      <p:cBhvr>
                                        <p:cTn id="42" dur="500"/>
                                        <p:tgtEl>
                                          <p:spTgt spid="3399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39971">
                                            <p:txEl>
                                              <p:pRg st="8" end="8"/>
                                            </p:txEl>
                                          </p:spTgt>
                                        </p:tgtEl>
                                        <p:attrNameLst>
                                          <p:attrName>style.visibility</p:attrName>
                                        </p:attrNameLst>
                                      </p:cBhvr>
                                      <p:to>
                                        <p:strVal val="visible"/>
                                      </p:to>
                                    </p:set>
                                    <p:animEffect transition="in" filter="blinds(horizontal)">
                                      <p:cBhvr>
                                        <p:cTn id="47" dur="500"/>
                                        <p:tgtEl>
                                          <p:spTgt spid="3399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39971">
                                            <p:txEl>
                                              <p:pRg st="9" end="9"/>
                                            </p:txEl>
                                          </p:spTgt>
                                        </p:tgtEl>
                                        <p:attrNameLst>
                                          <p:attrName>style.visibility</p:attrName>
                                        </p:attrNameLst>
                                      </p:cBhvr>
                                      <p:to>
                                        <p:strVal val="visible"/>
                                      </p:to>
                                    </p:set>
                                    <p:animEffect transition="in" filter="blinds(horizontal)">
                                      <p:cBhvr>
                                        <p:cTn id="52" dur="500"/>
                                        <p:tgtEl>
                                          <p:spTgt spid="33997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39971">
                                            <p:txEl>
                                              <p:pRg st="10" end="10"/>
                                            </p:txEl>
                                          </p:spTgt>
                                        </p:tgtEl>
                                        <p:attrNameLst>
                                          <p:attrName>style.visibility</p:attrName>
                                        </p:attrNameLst>
                                      </p:cBhvr>
                                      <p:to>
                                        <p:strVal val="visible"/>
                                      </p:to>
                                    </p:set>
                                    <p:animEffect transition="in" filter="blinds(horizontal)">
                                      <p:cBhvr>
                                        <p:cTn id="57" dur="500"/>
                                        <p:tgtEl>
                                          <p:spTgt spid="3399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40995" name="Rectangle 3"/>
          <p:cNvSpPr>
            <a:spLocks noGrp="1" noChangeArrowheads="1"/>
          </p:cNvSpPr>
          <p:nvPr>
            <p:ph type="body" idx="4294967295"/>
          </p:nvPr>
        </p:nvSpPr>
        <p:spPr>
          <a:xfrm>
            <a:off x="0" y="1371600"/>
            <a:ext cx="8153400" cy="4876800"/>
          </a:xfrm>
        </p:spPr>
        <p:txBody>
          <a:bodyPr>
            <a:normAutofit fontScale="92500" lnSpcReduction="20000"/>
          </a:bodyPr>
          <a:lstStyle/>
          <a:p>
            <a:pPr marL="400050" indent="-400050" algn="just"/>
            <a:r>
              <a:rPr lang="en-US" sz="2800" b="1" dirty="0"/>
              <a:t>Intellectual Property Laws – Importance:</a:t>
            </a:r>
          </a:p>
          <a:p>
            <a:pPr marL="857250" lvl="1" indent="-342900" algn="just"/>
            <a:r>
              <a:rPr lang="en-US" b="1" dirty="0">
                <a:solidFill>
                  <a:schemeClr val="tx1"/>
                </a:solidFill>
              </a:rPr>
              <a:t>Pakistan’s Obligations:</a:t>
            </a:r>
          </a:p>
          <a:p>
            <a:pPr marL="1257300" lvl="2" indent="-285750" algn="just"/>
            <a:r>
              <a:rPr lang="en-US" sz="1800" b="1" dirty="0"/>
              <a:t>Pakistan is under International obligations and signatory of following regimes:</a:t>
            </a:r>
            <a:r>
              <a:rPr lang="en-US" sz="1800" dirty="0"/>
              <a:t> </a:t>
            </a:r>
          </a:p>
          <a:p>
            <a:pPr lvl="3" algn="just">
              <a:buFont typeface="Wingdings" pitchFamily="2" charset="2"/>
              <a:buAutoNum type="arabicPeriod"/>
            </a:pPr>
            <a:r>
              <a:rPr lang="en-US" sz="1600" dirty="0">
                <a:solidFill>
                  <a:schemeClr val="tx1"/>
                </a:solidFill>
              </a:rPr>
              <a:t>Paris Convention of 1883</a:t>
            </a:r>
          </a:p>
          <a:p>
            <a:pPr lvl="3" algn="just">
              <a:buFont typeface="Wingdings" pitchFamily="2" charset="2"/>
              <a:buAutoNum type="arabicPeriod"/>
            </a:pPr>
            <a:r>
              <a:rPr lang="en-US" sz="1600" dirty="0">
                <a:solidFill>
                  <a:schemeClr val="tx1"/>
                </a:solidFill>
              </a:rPr>
              <a:t>Universal Copyright Convention 1952</a:t>
            </a:r>
          </a:p>
          <a:p>
            <a:pPr lvl="3" algn="just">
              <a:buFont typeface="Wingdings" pitchFamily="2" charset="2"/>
              <a:buAutoNum type="arabicPeriod"/>
            </a:pPr>
            <a:r>
              <a:rPr lang="en-US" sz="1600" dirty="0">
                <a:solidFill>
                  <a:schemeClr val="tx1"/>
                </a:solidFill>
              </a:rPr>
              <a:t>Protocol -1 Annexed to the Universal Copy Right Convention, 1971</a:t>
            </a:r>
          </a:p>
          <a:p>
            <a:pPr lvl="3" algn="just">
              <a:buFont typeface="Wingdings" pitchFamily="2" charset="2"/>
              <a:buAutoNum type="arabicPeriod"/>
            </a:pPr>
            <a:r>
              <a:rPr lang="en-US" sz="1600" dirty="0">
                <a:solidFill>
                  <a:schemeClr val="tx1"/>
                </a:solidFill>
              </a:rPr>
              <a:t>Protocol -2 Annexed to the Universal Copy Right Convention, 1971</a:t>
            </a:r>
          </a:p>
          <a:p>
            <a:pPr lvl="3" algn="just">
              <a:buFont typeface="Wingdings" pitchFamily="2" charset="2"/>
              <a:buAutoNum type="arabicPeriod"/>
            </a:pPr>
            <a:r>
              <a:rPr lang="en-US" sz="1600" dirty="0">
                <a:solidFill>
                  <a:schemeClr val="tx1"/>
                </a:solidFill>
              </a:rPr>
              <a:t>Berne's Copyright </a:t>
            </a:r>
            <a:r>
              <a:rPr lang="en-US" sz="1600" dirty="0"/>
              <a:t>Convention of 1886</a:t>
            </a:r>
            <a:endParaRPr lang="en-US" sz="1600" dirty="0">
              <a:solidFill>
                <a:schemeClr val="tx1"/>
              </a:solidFill>
            </a:endParaRPr>
          </a:p>
          <a:p>
            <a:pPr marL="1257300" lvl="2" indent="-285750" algn="just"/>
            <a:r>
              <a:rPr lang="en-US" sz="1800" b="1" dirty="0"/>
              <a:t>IP Laws of the Country / Pakistan:</a:t>
            </a:r>
          </a:p>
          <a:p>
            <a:pPr lvl="3" algn="just"/>
            <a:r>
              <a:rPr lang="en-US" sz="1600" dirty="0">
                <a:solidFill>
                  <a:schemeClr val="tx1"/>
                </a:solidFill>
              </a:rPr>
              <a:t>Copyrights Ordinance, 1962</a:t>
            </a:r>
          </a:p>
          <a:p>
            <a:pPr lvl="3" algn="just"/>
            <a:r>
              <a:rPr lang="en-US" sz="1600" dirty="0">
                <a:solidFill>
                  <a:schemeClr val="tx1"/>
                </a:solidFill>
              </a:rPr>
              <a:t>Patents Ordinance, 2000</a:t>
            </a:r>
            <a:endParaRPr lang="en-US" sz="1400" dirty="0">
              <a:solidFill>
                <a:schemeClr val="tx1"/>
              </a:solidFill>
            </a:endParaRPr>
          </a:p>
          <a:p>
            <a:pPr lvl="3" algn="just"/>
            <a:r>
              <a:rPr lang="en-US" sz="1600" dirty="0">
                <a:solidFill>
                  <a:schemeClr val="tx1"/>
                </a:solidFill>
              </a:rPr>
              <a:t>Trade Mark Ordinance, 2001</a:t>
            </a:r>
          </a:p>
          <a:p>
            <a:pPr lvl="3" algn="just"/>
            <a:r>
              <a:rPr lang="en-US" sz="1600" dirty="0">
                <a:solidFill>
                  <a:schemeClr val="tx1"/>
                </a:solidFill>
              </a:rPr>
              <a:t>Design Ordinance, 2000</a:t>
            </a:r>
          </a:p>
          <a:p>
            <a:pPr lvl="3" algn="just"/>
            <a:r>
              <a:rPr lang="en-US" sz="1600" dirty="0">
                <a:solidFill>
                  <a:schemeClr val="tx1"/>
                </a:solidFill>
              </a:rPr>
              <a:t>Registered Layout-Designs of Integrated Circuits Ordinance, 2000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blinds(horizontal)">
                                      <p:cBhvr>
                                        <p:cTn id="7" dur="500"/>
                                        <p:tgtEl>
                                          <p:spTgt spid="340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Effect transition="in" filter="blinds(horizontal)">
                                      <p:cBhvr>
                                        <p:cTn id="12" dur="500"/>
                                        <p:tgtEl>
                                          <p:spTgt spid="340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0995">
                                            <p:txEl>
                                              <p:pRg st="2" end="2"/>
                                            </p:txEl>
                                          </p:spTgt>
                                        </p:tgtEl>
                                        <p:attrNameLst>
                                          <p:attrName>style.visibility</p:attrName>
                                        </p:attrNameLst>
                                      </p:cBhvr>
                                      <p:to>
                                        <p:strVal val="visible"/>
                                      </p:to>
                                    </p:set>
                                    <p:animEffect transition="in" filter="blinds(horizontal)">
                                      <p:cBhvr>
                                        <p:cTn id="17" dur="500"/>
                                        <p:tgtEl>
                                          <p:spTgt spid="340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0995">
                                            <p:txEl>
                                              <p:pRg st="3" end="3"/>
                                            </p:txEl>
                                          </p:spTgt>
                                        </p:tgtEl>
                                        <p:attrNameLst>
                                          <p:attrName>style.visibility</p:attrName>
                                        </p:attrNameLst>
                                      </p:cBhvr>
                                      <p:to>
                                        <p:strVal val="visible"/>
                                      </p:to>
                                    </p:set>
                                    <p:animEffect transition="in" filter="blinds(horizontal)">
                                      <p:cBhvr>
                                        <p:cTn id="22" dur="500"/>
                                        <p:tgtEl>
                                          <p:spTgt spid="340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0995">
                                            <p:txEl>
                                              <p:pRg st="4" end="4"/>
                                            </p:txEl>
                                          </p:spTgt>
                                        </p:tgtEl>
                                        <p:attrNameLst>
                                          <p:attrName>style.visibility</p:attrName>
                                        </p:attrNameLst>
                                      </p:cBhvr>
                                      <p:to>
                                        <p:strVal val="visible"/>
                                      </p:to>
                                    </p:set>
                                    <p:animEffect transition="in" filter="blinds(horizontal)">
                                      <p:cBhvr>
                                        <p:cTn id="27" dur="500"/>
                                        <p:tgtEl>
                                          <p:spTgt spid="340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0995">
                                            <p:txEl>
                                              <p:pRg st="5" end="5"/>
                                            </p:txEl>
                                          </p:spTgt>
                                        </p:tgtEl>
                                        <p:attrNameLst>
                                          <p:attrName>style.visibility</p:attrName>
                                        </p:attrNameLst>
                                      </p:cBhvr>
                                      <p:to>
                                        <p:strVal val="visible"/>
                                      </p:to>
                                    </p:set>
                                    <p:animEffect transition="in" filter="blinds(horizontal)">
                                      <p:cBhvr>
                                        <p:cTn id="32" dur="500"/>
                                        <p:tgtEl>
                                          <p:spTgt spid="3409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0995">
                                            <p:txEl>
                                              <p:pRg st="6" end="6"/>
                                            </p:txEl>
                                          </p:spTgt>
                                        </p:tgtEl>
                                        <p:attrNameLst>
                                          <p:attrName>style.visibility</p:attrName>
                                        </p:attrNameLst>
                                      </p:cBhvr>
                                      <p:to>
                                        <p:strVal val="visible"/>
                                      </p:to>
                                    </p:set>
                                    <p:animEffect transition="in" filter="blinds(horizontal)">
                                      <p:cBhvr>
                                        <p:cTn id="37" dur="500"/>
                                        <p:tgtEl>
                                          <p:spTgt spid="3409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0995">
                                            <p:txEl>
                                              <p:pRg st="7" end="7"/>
                                            </p:txEl>
                                          </p:spTgt>
                                        </p:tgtEl>
                                        <p:attrNameLst>
                                          <p:attrName>style.visibility</p:attrName>
                                        </p:attrNameLst>
                                      </p:cBhvr>
                                      <p:to>
                                        <p:strVal val="visible"/>
                                      </p:to>
                                    </p:set>
                                    <p:animEffect transition="in" filter="blinds(horizontal)">
                                      <p:cBhvr>
                                        <p:cTn id="42" dur="500"/>
                                        <p:tgtEl>
                                          <p:spTgt spid="3409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40995">
                                            <p:txEl>
                                              <p:pRg st="8" end="8"/>
                                            </p:txEl>
                                          </p:spTgt>
                                        </p:tgtEl>
                                        <p:attrNameLst>
                                          <p:attrName>style.visibility</p:attrName>
                                        </p:attrNameLst>
                                      </p:cBhvr>
                                      <p:to>
                                        <p:strVal val="visible"/>
                                      </p:to>
                                    </p:set>
                                    <p:animEffect transition="in" filter="blinds(horizontal)">
                                      <p:cBhvr>
                                        <p:cTn id="47" dur="500"/>
                                        <p:tgtEl>
                                          <p:spTgt spid="3409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40995">
                                            <p:txEl>
                                              <p:pRg st="9" end="9"/>
                                            </p:txEl>
                                          </p:spTgt>
                                        </p:tgtEl>
                                        <p:attrNameLst>
                                          <p:attrName>style.visibility</p:attrName>
                                        </p:attrNameLst>
                                      </p:cBhvr>
                                      <p:to>
                                        <p:strVal val="visible"/>
                                      </p:to>
                                    </p:set>
                                    <p:animEffect transition="in" filter="blinds(horizontal)">
                                      <p:cBhvr>
                                        <p:cTn id="52" dur="500"/>
                                        <p:tgtEl>
                                          <p:spTgt spid="3409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40995">
                                            <p:txEl>
                                              <p:pRg st="10" end="10"/>
                                            </p:txEl>
                                          </p:spTgt>
                                        </p:tgtEl>
                                        <p:attrNameLst>
                                          <p:attrName>style.visibility</p:attrName>
                                        </p:attrNameLst>
                                      </p:cBhvr>
                                      <p:to>
                                        <p:strVal val="visible"/>
                                      </p:to>
                                    </p:set>
                                    <p:animEffect transition="in" filter="blinds(horizontal)">
                                      <p:cBhvr>
                                        <p:cTn id="57" dur="500"/>
                                        <p:tgtEl>
                                          <p:spTgt spid="34099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40995">
                                            <p:txEl>
                                              <p:pRg st="11" end="11"/>
                                            </p:txEl>
                                          </p:spTgt>
                                        </p:tgtEl>
                                        <p:attrNameLst>
                                          <p:attrName>style.visibility</p:attrName>
                                        </p:attrNameLst>
                                      </p:cBhvr>
                                      <p:to>
                                        <p:strVal val="visible"/>
                                      </p:to>
                                    </p:set>
                                    <p:animEffect transition="in" filter="blinds(horizontal)">
                                      <p:cBhvr>
                                        <p:cTn id="62" dur="500"/>
                                        <p:tgtEl>
                                          <p:spTgt spid="34099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40995">
                                            <p:txEl>
                                              <p:pRg st="12" end="12"/>
                                            </p:txEl>
                                          </p:spTgt>
                                        </p:tgtEl>
                                        <p:attrNameLst>
                                          <p:attrName>style.visibility</p:attrName>
                                        </p:attrNameLst>
                                      </p:cBhvr>
                                      <p:to>
                                        <p:strVal val="visible"/>
                                      </p:to>
                                    </p:set>
                                    <p:animEffect transition="in" filter="blinds(horizontal)">
                                      <p:cBhvr>
                                        <p:cTn id="67" dur="500"/>
                                        <p:tgtEl>
                                          <p:spTgt spid="34099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40995">
                                            <p:txEl>
                                              <p:pRg st="13" end="13"/>
                                            </p:txEl>
                                          </p:spTgt>
                                        </p:tgtEl>
                                        <p:attrNameLst>
                                          <p:attrName>style.visibility</p:attrName>
                                        </p:attrNameLst>
                                      </p:cBhvr>
                                      <p:to>
                                        <p:strVal val="visible"/>
                                      </p:to>
                                    </p:set>
                                    <p:animEffect transition="in" filter="blinds(horizontal)">
                                      <p:cBhvr>
                                        <p:cTn id="72" dur="500"/>
                                        <p:tgtEl>
                                          <p:spTgt spid="3409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38947" name="Rectangle 3"/>
          <p:cNvSpPr>
            <a:spLocks noGrp="1" noChangeArrowheads="1"/>
          </p:cNvSpPr>
          <p:nvPr>
            <p:ph type="body" idx="4294967295"/>
          </p:nvPr>
        </p:nvSpPr>
        <p:spPr>
          <a:xfrm>
            <a:off x="381000" y="1468562"/>
            <a:ext cx="8153400" cy="4779838"/>
          </a:xfrm>
        </p:spPr>
        <p:txBody>
          <a:bodyPr/>
          <a:lstStyle/>
          <a:p>
            <a:pPr algn="just">
              <a:lnSpc>
                <a:spcPct val="80000"/>
              </a:lnSpc>
            </a:pPr>
            <a:r>
              <a:rPr lang="en-US" sz="2400" b="1" dirty="0"/>
              <a:t>Introduction</a:t>
            </a:r>
          </a:p>
          <a:p>
            <a:pPr lvl="1" algn="just">
              <a:lnSpc>
                <a:spcPct val="80000"/>
              </a:lnSpc>
            </a:pPr>
            <a:r>
              <a:rPr lang="en-US" sz="2000" dirty="0">
                <a:solidFill>
                  <a:schemeClr val="tx1"/>
                </a:solidFill>
              </a:rPr>
              <a:t>Your mobile or computer stolen, you no longer have it, it seems obvious.</a:t>
            </a:r>
          </a:p>
          <a:p>
            <a:pPr lvl="1" algn="just">
              <a:lnSpc>
                <a:spcPct val="80000"/>
              </a:lnSpc>
            </a:pPr>
            <a:r>
              <a:rPr lang="en-US" sz="2000" dirty="0">
                <a:solidFill>
                  <a:schemeClr val="tx1"/>
                </a:solidFill>
              </a:rPr>
              <a:t>The legal definition of </a:t>
            </a:r>
            <a:r>
              <a:rPr lang="en-US" sz="2000" b="1" dirty="0">
                <a:solidFill>
                  <a:schemeClr val="tx1"/>
                </a:solidFill>
              </a:rPr>
              <a:t>theft</a:t>
            </a:r>
            <a:r>
              <a:rPr lang="en-US" sz="2000" dirty="0">
                <a:solidFill>
                  <a:schemeClr val="tx1"/>
                </a:solidFill>
              </a:rPr>
              <a:t> involves taking away a piece of someone’s property with the intention permanently to deprive them of it.</a:t>
            </a:r>
          </a:p>
          <a:p>
            <a:pPr lvl="1" algn="just">
              <a:lnSpc>
                <a:spcPct val="80000"/>
              </a:lnSpc>
            </a:pPr>
            <a:r>
              <a:rPr lang="en-US" sz="2000" b="1" dirty="0">
                <a:solidFill>
                  <a:schemeClr val="tx1"/>
                </a:solidFill>
              </a:rPr>
              <a:t>Tangible property</a:t>
            </a:r>
            <a:r>
              <a:rPr lang="en-US" sz="2000" dirty="0">
                <a:solidFill>
                  <a:schemeClr val="tx1"/>
                </a:solidFill>
              </a:rPr>
              <a:t>, which can be touched. Protected by laws relating to theft and damage.</a:t>
            </a:r>
          </a:p>
          <a:p>
            <a:pPr lvl="1" algn="just">
              <a:lnSpc>
                <a:spcPct val="80000"/>
              </a:lnSpc>
            </a:pPr>
            <a:r>
              <a:rPr lang="en-US" sz="2000" dirty="0">
                <a:solidFill>
                  <a:schemeClr val="tx1"/>
                </a:solidFill>
              </a:rPr>
              <a:t>If you invent a solution / formula and leave that formula on your desk, someone can come along, read the formula, remember it, and go away and make his/her fortune out of that idea.</a:t>
            </a:r>
          </a:p>
          <a:p>
            <a:pPr lvl="1" algn="just">
              <a:lnSpc>
                <a:spcPct val="80000"/>
              </a:lnSpc>
            </a:pPr>
            <a:r>
              <a:rPr lang="en-US" sz="2000" dirty="0">
                <a:solidFill>
                  <a:schemeClr val="tx1"/>
                </a:solidFill>
              </a:rPr>
              <a:t>In this case, you still have the formula with you.</a:t>
            </a:r>
          </a:p>
          <a:p>
            <a:pPr lvl="1" algn="just">
              <a:lnSpc>
                <a:spcPct val="80000"/>
              </a:lnSpc>
            </a:pPr>
            <a:r>
              <a:rPr lang="en-US" sz="2000" dirty="0">
                <a:solidFill>
                  <a:schemeClr val="tx1"/>
                </a:solidFill>
              </a:rPr>
              <a:t>This shows that the formula / information is not property in the same way that a mobile/computer is.</a:t>
            </a:r>
          </a:p>
          <a:p>
            <a:pPr lvl="1" algn="just">
              <a:lnSpc>
                <a:spcPct val="80000"/>
              </a:lnSpc>
            </a:pPr>
            <a:r>
              <a:rPr lang="en-US" sz="2000" b="1" dirty="0">
                <a:solidFill>
                  <a:schemeClr val="tx1"/>
                </a:solidFill>
              </a:rPr>
              <a:t>Intellectual property </a:t>
            </a:r>
            <a:r>
              <a:rPr lang="en-US" sz="2000" dirty="0">
                <a:solidFill>
                  <a:schemeClr val="tx1"/>
                </a:solidFill>
              </a:rPr>
              <a:t>is an</a:t>
            </a:r>
            <a:r>
              <a:rPr lang="en-US" sz="2000" b="1" dirty="0">
                <a:solidFill>
                  <a:schemeClr val="tx1"/>
                </a:solidFill>
              </a:rPr>
              <a:t> intangible property, </a:t>
            </a:r>
            <a:r>
              <a:rPr lang="en-US" sz="2000" dirty="0">
                <a:solidFill>
                  <a:schemeClr val="tx1"/>
                </a:solidFill>
              </a:rPr>
              <a:t>which, against other forms of property, cannot be defined or identified by its own physical parameters.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Effect transition="in" filter="blinds(horizontal)">
                                      <p:cBhvr>
                                        <p:cTn id="7" dur="500"/>
                                        <p:tgtEl>
                                          <p:spTgt spid="33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8947">
                                            <p:txEl>
                                              <p:pRg st="1" end="1"/>
                                            </p:txEl>
                                          </p:spTgt>
                                        </p:tgtEl>
                                        <p:attrNameLst>
                                          <p:attrName>style.visibility</p:attrName>
                                        </p:attrNameLst>
                                      </p:cBhvr>
                                      <p:to>
                                        <p:strVal val="visible"/>
                                      </p:to>
                                    </p:set>
                                    <p:animEffect transition="in" filter="blinds(horizontal)">
                                      <p:cBhvr>
                                        <p:cTn id="12" dur="500"/>
                                        <p:tgtEl>
                                          <p:spTgt spid="33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8947">
                                            <p:txEl>
                                              <p:pRg st="2" end="2"/>
                                            </p:txEl>
                                          </p:spTgt>
                                        </p:tgtEl>
                                        <p:attrNameLst>
                                          <p:attrName>style.visibility</p:attrName>
                                        </p:attrNameLst>
                                      </p:cBhvr>
                                      <p:to>
                                        <p:strVal val="visible"/>
                                      </p:to>
                                    </p:set>
                                    <p:animEffect transition="in" filter="blinds(horizontal)">
                                      <p:cBhvr>
                                        <p:cTn id="17" dur="500"/>
                                        <p:tgtEl>
                                          <p:spTgt spid="33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8947">
                                            <p:txEl>
                                              <p:pRg st="3" end="3"/>
                                            </p:txEl>
                                          </p:spTgt>
                                        </p:tgtEl>
                                        <p:attrNameLst>
                                          <p:attrName>style.visibility</p:attrName>
                                        </p:attrNameLst>
                                      </p:cBhvr>
                                      <p:to>
                                        <p:strVal val="visible"/>
                                      </p:to>
                                    </p:set>
                                    <p:animEffect transition="in" filter="blinds(horizontal)">
                                      <p:cBhvr>
                                        <p:cTn id="22" dur="500"/>
                                        <p:tgtEl>
                                          <p:spTgt spid="33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8947">
                                            <p:txEl>
                                              <p:pRg st="4" end="4"/>
                                            </p:txEl>
                                          </p:spTgt>
                                        </p:tgtEl>
                                        <p:attrNameLst>
                                          <p:attrName>style.visibility</p:attrName>
                                        </p:attrNameLst>
                                      </p:cBhvr>
                                      <p:to>
                                        <p:strVal val="visible"/>
                                      </p:to>
                                    </p:set>
                                    <p:animEffect transition="in" filter="blinds(horizontal)">
                                      <p:cBhvr>
                                        <p:cTn id="27" dur="500"/>
                                        <p:tgtEl>
                                          <p:spTgt spid="33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8947">
                                            <p:txEl>
                                              <p:pRg st="5" end="5"/>
                                            </p:txEl>
                                          </p:spTgt>
                                        </p:tgtEl>
                                        <p:attrNameLst>
                                          <p:attrName>style.visibility</p:attrName>
                                        </p:attrNameLst>
                                      </p:cBhvr>
                                      <p:to>
                                        <p:strVal val="visible"/>
                                      </p:to>
                                    </p:set>
                                    <p:animEffect transition="in" filter="blinds(horizontal)">
                                      <p:cBhvr>
                                        <p:cTn id="32" dur="500"/>
                                        <p:tgtEl>
                                          <p:spTgt spid="33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8947">
                                            <p:txEl>
                                              <p:pRg st="6" end="6"/>
                                            </p:txEl>
                                          </p:spTgt>
                                        </p:tgtEl>
                                        <p:attrNameLst>
                                          <p:attrName>style.visibility</p:attrName>
                                        </p:attrNameLst>
                                      </p:cBhvr>
                                      <p:to>
                                        <p:strVal val="visible"/>
                                      </p:to>
                                    </p:set>
                                    <p:animEffect transition="in" filter="blinds(horizontal)">
                                      <p:cBhvr>
                                        <p:cTn id="37" dur="500"/>
                                        <p:tgtEl>
                                          <p:spTgt spid="33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8947">
                                            <p:txEl>
                                              <p:pRg st="7" end="7"/>
                                            </p:txEl>
                                          </p:spTgt>
                                        </p:tgtEl>
                                        <p:attrNameLst>
                                          <p:attrName>style.visibility</p:attrName>
                                        </p:attrNameLst>
                                      </p:cBhvr>
                                      <p:to>
                                        <p:strVal val="visible"/>
                                      </p:to>
                                    </p:set>
                                    <p:animEffect transition="in" filter="blinds(horizontal)">
                                      <p:cBhvr>
                                        <p:cTn id="42" dur="500"/>
                                        <p:tgtEl>
                                          <p:spTgt spid="33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34851" name="Rectangle 3"/>
          <p:cNvSpPr>
            <a:spLocks noGrp="1" noChangeArrowheads="1"/>
          </p:cNvSpPr>
          <p:nvPr>
            <p:ph type="body" idx="4294967295"/>
          </p:nvPr>
        </p:nvSpPr>
        <p:spPr>
          <a:xfrm>
            <a:off x="304800" y="2019766"/>
            <a:ext cx="8153400" cy="3962400"/>
          </a:xfrm>
        </p:spPr>
        <p:txBody>
          <a:bodyPr/>
          <a:lstStyle/>
          <a:p>
            <a:pPr algn="just">
              <a:lnSpc>
                <a:spcPct val="80000"/>
              </a:lnSpc>
            </a:pPr>
            <a:r>
              <a:rPr lang="en-US" sz="2400" b="1" dirty="0"/>
              <a:t>Introduction (Contd.)</a:t>
            </a:r>
          </a:p>
          <a:p>
            <a:pPr lvl="1" algn="just">
              <a:lnSpc>
                <a:spcPct val="80000"/>
              </a:lnSpc>
            </a:pPr>
            <a:r>
              <a:rPr lang="en-US" sz="2000" dirty="0">
                <a:solidFill>
                  <a:schemeClr val="tx1"/>
                </a:solidFill>
              </a:rPr>
              <a:t>Intellectual Property is the creation of the human intellectual process and is therefore the product of the human intellect or mind.</a:t>
            </a:r>
            <a:endParaRPr lang="en-US" sz="2000" b="1" dirty="0">
              <a:solidFill>
                <a:schemeClr val="tx1"/>
              </a:solidFill>
            </a:endParaRPr>
          </a:p>
          <a:p>
            <a:pPr lvl="1" algn="just">
              <a:lnSpc>
                <a:spcPct val="80000"/>
              </a:lnSpc>
            </a:pPr>
            <a:r>
              <a:rPr lang="en-US" sz="2000" dirty="0">
                <a:solidFill>
                  <a:schemeClr val="tx1"/>
                </a:solidFill>
              </a:rPr>
              <a:t>Intangible property / intellectual property, which cannot be touched. Governed by a different set of laws called </a:t>
            </a:r>
            <a:r>
              <a:rPr lang="en-US" sz="2000" b="1" i="1" dirty="0">
                <a:solidFill>
                  <a:schemeClr val="tx1"/>
                </a:solidFill>
              </a:rPr>
              <a:t>Intellectual Property Laws.</a:t>
            </a:r>
          </a:p>
          <a:p>
            <a:pPr lvl="1" algn="just">
              <a:lnSpc>
                <a:spcPct val="80000"/>
              </a:lnSpc>
            </a:pPr>
            <a:r>
              <a:rPr lang="en-US" sz="2000" b="1" dirty="0">
                <a:solidFill>
                  <a:schemeClr val="tx1"/>
                </a:solidFill>
              </a:rPr>
              <a:t>Intellectual property rights </a:t>
            </a:r>
            <a:r>
              <a:rPr lang="en-US" sz="2000" dirty="0">
                <a:solidFill>
                  <a:schemeClr val="tx1"/>
                </a:solidFill>
              </a:rPr>
              <a:t>include </a:t>
            </a:r>
            <a:r>
              <a:rPr lang="en-US" sz="2000" b="1" dirty="0">
                <a:solidFill>
                  <a:schemeClr val="tx1"/>
                </a:solidFill>
              </a:rPr>
              <a:t>confidential information / trade secrets</a:t>
            </a:r>
            <a:r>
              <a:rPr lang="en-US" sz="2000" dirty="0">
                <a:solidFill>
                  <a:schemeClr val="tx1"/>
                </a:solidFill>
              </a:rPr>
              <a:t>, </a:t>
            </a:r>
            <a:r>
              <a:rPr lang="en-US" sz="2000" b="1" dirty="0">
                <a:solidFill>
                  <a:schemeClr val="tx1"/>
                </a:solidFill>
              </a:rPr>
              <a:t>patents</a:t>
            </a:r>
            <a:r>
              <a:rPr lang="en-US" sz="2000" dirty="0">
                <a:solidFill>
                  <a:schemeClr val="tx1"/>
                </a:solidFill>
              </a:rPr>
              <a:t>, </a:t>
            </a:r>
            <a:r>
              <a:rPr lang="en-US" sz="2000" b="1" dirty="0">
                <a:solidFill>
                  <a:schemeClr val="tx1"/>
                </a:solidFill>
              </a:rPr>
              <a:t>trade marks</a:t>
            </a:r>
            <a:r>
              <a:rPr lang="en-US" sz="2000" dirty="0">
                <a:solidFill>
                  <a:schemeClr val="tx1"/>
                </a:solidFill>
              </a:rPr>
              <a:t>, </a:t>
            </a:r>
            <a:r>
              <a:rPr lang="en-US" sz="2000" b="1" dirty="0">
                <a:solidFill>
                  <a:schemeClr val="tx1"/>
                </a:solidFill>
              </a:rPr>
              <a:t>designs</a:t>
            </a:r>
            <a:r>
              <a:rPr lang="en-US" sz="2000" dirty="0">
                <a:solidFill>
                  <a:schemeClr val="tx1"/>
                </a:solidFill>
              </a:rPr>
              <a:t> and most importantly the </a:t>
            </a:r>
            <a:r>
              <a:rPr lang="en-US" sz="2000" b="1" dirty="0">
                <a:solidFill>
                  <a:schemeClr val="tx1"/>
                </a:solidFill>
              </a:rPr>
              <a:t>copyrights</a:t>
            </a:r>
            <a:r>
              <a:rPr lang="en-US" sz="2000" dirty="0">
                <a:solidFill>
                  <a:schemeClr val="tx1"/>
                </a:solidFill>
              </a:rPr>
              <a:t> protecting computer programs. </a:t>
            </a:r>
          </a:p>
          <a:p>
            <a:pPr lvl="1" algn="just">
              <a:lnSpc>
                <a:spcPct val="80000"/>
              </a:lnSpc>
            </a:pPr>
            <a:r>
              <a:rPr lang="en-US" sz="2000" dirty="0">
                <a:solidFill>
                  <a:schemeClr val="tx1"/>
                </a:solidFill>
              </a:rPr>
              <a:t>Intellectual property rights should be looked on as a package; different rights may be used to protect different aspects of a piece of software.</a:t>
            </a:r>
          </a:p>
          <a:p>
            <a:pPr lvl="1" algn="just">
              <a:lnSpc>
                <a:spcPct val="80000"/>
              </a:lnSpc>
            </a:pPr>
            <a:r>
              <a:rPr lang="en-US" sz="2000" dirty="0">
                <a:solidFill>
                  <a:schemeClr val="tx1"/>
                </a:solidFill>
              </a:rPr>
              <a:t>IP rights protect information stored by electronic means and all of the paperwork which accompanies a program, such as the user manual, plus any multimedia packages and most items on the web.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Effect transition="in" filter="blinds(horizontal)">
                                      <p:cBhvr>
                                        <p:cTn id="7" dur="500"/>
                                        <p:tgtEl>
                                          <p:spTgt spid="334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4851">
                                            <p:txEl>
                                              <p:pRg st="1" end="1"/>
                                            </p:txEl>
                                          </p:spTgt>
                                        </p:tgtEl>
                                        <p:attrNameLst>
                                          <p:attrName>style.visibility</p:attrName>
                                        </p:attrNameLst>
                                      </p:cBhvr>
                                      <p:to>
                                        <p:strVal val="visible"/>
                                      </p:to>
                                    </p:set>
                                    <p:animEffect transition="in" filter="blinds(horizontal)">
                                      <p:cBhvr>
                                        <p:cTn id="12" dur="500"/>
                                        <p:tgtEl>
                                          <p:spTgt spid="334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4851">
                                            <p:txEl>
                                              <p:pRg st="2" end="2"/>
                                            </p:txEl>
                                          </p:spTgt>
                                        </p:tgtEl>
                                        <p:attrNameLst>
                                          <p:attrName>style.visibility</p:attrName>
                                        </p:attrNameLst>
                                      </p:cBhvr>
                                      <p:to>
                                        <p:strVal val="visible"/>
                                      </p:to>
                                    </p:set>
                                    <p:animEffect transition="in" filter="blinds(horizontal)">
                                      <p:cBhvr>
                                        <p:cTn id="17" dur="500"/>
                                        <p:tgtEl>
                                          <p:spTgt spid="334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4851">
                                            <p:txEl>
                                              <p:pRg st="3" end="3"/>
                                            </p:txEl>
                                          </p:spTgt>
                                        </p:tgtEl>
                                        <p:attrNameLst>
                                          <p:attrName>style.visibility</p:attrName>
                                        </p:attrNameLst>
                                      </p:cBhvr>
                                      <p:to>
                                        <p:strVal val="visible"/>
                                      </p:to>
                                    </p:set>
                                    <p:animEffect transition="in" filter="blinds(horizontal)">
                                      <p:cBhvr>
                                        <p:cTn id="22" dur="500"/>
                                        <p:tgtEl>
                                          <p:spTgt spid="334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4851">
                                            <p:txEl>
                                              <p:pRg st="4" end="4"/>
                                            </p:txEl>
                                          </p:spTgt>
                                        </p:tgtEl>
                                        <p:attrNameLst>
                                          <p:attrName>style.visibility</p:attrName>
                                        </p:attrNameLst>
                                      </p:cBhvr>
                                      <p:to>
                                        <p:strVal val="visible"/>
                                      </p:to>
                                    </p:set>
                                    <p:animEffect transition="in" filter="blinds(horizontal)">
                                      <p:cBhvr>
                                        <p:cTn id="27" dur="500"/>
                                        <p:tgtEl>
                                          <p:spTgt spid="3348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4851">
                                            <p:txEl>
                                              <p:pRg st="5" end="5"/>
                                            </p:txEl>
                                          </p:spTgt>
                                        </p:tgtEl>
                                        <p:attrNameLst>
                                          <p:attrName>style.visibility</p:attrName>
                                        </p:attrNameLst>
                                      </p:cBhvr>
                                      <p:to>
                                        <p:strVal val="visible"/>
                                      </p:to>
                                    </p:set>
                                    <p:animEffect transition="in" filter="blinds(horizontal)">
                                      <p:cBhvr>
                                        <p:cTn id="32" dur="500"/>
                                        <p:tgtEl>
                                          <p:spTgt spid="334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52259" name="Rectangle 3"/>
          <p:cNvSpPr>
            <a:spLocks noGrp="1" noChangeArrowheads="1"/>
          </p:cNvSpPr>
          <p:nvPr>
            <p:ph type="body" idx="4294967295"/>
          </p:nvPr>
        </p:nvSpPr>
        <p:spPr>
          <a:xfrm>
            <a:off x="0" y="1371600"/>
            <a:ext cx="8153400" cy="4876800"/>
          </a:xfrm>
        </p:spPr>
        <p:txBody>
          <a:bodyPr>
            <a:normAutofit lnSpcReduction="10000"/>
          </a:bodyPr>
          <a:lstStyle/>
          <a:p>
            <a:pPr algn="just"/>
            <a:r>
              <a:rPr lang="en-US" sz="2800" b="1" dirty="0"/>
              <a:t>Introduction (Contd.)</a:t>
            </a:r>
          </a:p>
          <a:p>
            <a:pPr lvl="1" algn="just"/>
            <a:r>
              <a:rPr lang="en-US" dirty="0">
                <a:solidFill>
                  <a:schemeClr val="tx1"/>
                </a:solidFill>
              </a:rPr>
              <a:t>Suppose your FYP as your new product</a:t>
            </a:r>
          </a:p>
          <a:p>
            <a:pPr lvl="2" algn="just"/>
            <a:r>
              <a:rPr lang="en-US" sz="2000" b="1" dirty="0"/>
              <a:t>Copyright</a:t>
            </a:r>
            <a:r>
              <a:rPr lang="en-US" sz="2000" dirty="0"/>
              <a:t> law automatically protects the source code and all documentation of the package from copying without your permission.</a:t>
            </a:r>
          </a:p>
          <a:p>
            <a:pPr lvl="2" algn="just"/>
            <a:r>
              <a:rPr lang="en-US" sz="2000" dirty="0"/>
              <a:t>You may </a:t>
            </a:r>
            <a:r>
              <a:rPr lang="en-US" sz="2000" b="1" dirty="0"/>
              <a:t>patent</a:t>
            </a:r>
            <a:r>
              <a:rPr lang="en-US" sz="2000" dirty="0"/>
              <a:t> your product by registration so that no one else would be able to produce a similar product</a:t>
            </a:r>
          </a:p>
          <a:p>
            <a:pPr lvl="2" algn="just"/>
            <a:r>
              <a:rPr lang="en-US" sz="2000" dirty="0"/>
              <a:t>The law relating to </a:t>
            </a:r>
            <a:r>
              <a:rPr lang="en-US" sz="2000" b="1" dirty="0"/>
              <a:t>confidential information</a:t>
            </a:r>
            <a:r>
              <a:rPr lang="en-US" sz="2000" dirty="0"/>
              <a:t> could be used to prevent any employee / concerned person from passing on details of the design / architecture.</a:t>
            </a:r>
          </a:p>
          <a:p>
            <a:pPr lvl="2" algn="just"/>
            <a:r>
              <a:rPr lang="en-US" sz="2000" dirty="0"/>
              <a:t>The name and the logo could be registered as a </a:t>
            </a:r>
            <a:r>
              <a:rPr lang="en-US" sz="2000" b="1" dirty="0"/>
              <a:t>trade mark</a:t>
            </a:r>
            <a:r>
              <a:rPr lang="en-US" sz="2000" dirty="0"/>
              <a:t> to prevent other companies / universities / groups from using it on their products.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linds(horizontal)">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2" dur="500"/>
                                        <p:tgtEl>
                                          <p:spTgt spid="352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7" dur="500"/>
                                        <p:tgtEl>
                                          <p:spTgt spid="352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22" dur="500"/>
                                        <p:tgtEl>
                                          <p:spTgt spid="352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7" dur="500"/>
                                        <p:tgtEl>
                                          <p:spTgt spid="3522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32" dur="500"/>
                                        <p:tgtEl>
                                          <p:spTgt spid="352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1"/>
          </p:nvPr>
        </p:nvSpPr>
        <p:spPr/>
        <p:txBody>
          <a:bodyPr/>
          <a:lstStyle/>
          <a:p>
            <a:pPr>
              <a:defRPr/>
            </a:pPr>
            <a:r>
              <a:rPr lang="en-US"/>
              <a:t>PPIT-Fall 21- (NUCES, Isb Campus)</a:t>
            </a:r>
          </a:p>
        </p:txBody>
      </p:sp>
      <p:graphicFrame>
        <p:nvGraphicFramePr>
          <p:cNvPr id="1026" name="Rectangle 2"/>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6" name="Clip" r:id="rId4" imgW="0" imgH="0" progId="">
                  <p:embed/>
                </p:oleObj>
              </mc:Choice>
              <mc:Fallback>
                <p:oleObj name="Clip" r:id="rId4" imgW="0" imgH="0" progId="">
                  <p:embed/>
                  <p:pic>
                    <p:nvPicPr>
                      <p:cNvPr id="0" name="Rectangle 2"/>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3"/>
          <p:cNvGraphicFramePr>
            <a:graphicFrameLocks noChangeAspect="1"/>
          </p:cNvGraphicFramePr>
          <p:nvPr/>
        </p:nvGraphicFramePr>
        <p:xfrm>
          <a:off x="1476464" y="2438400"/>
          <a:ext cx="6477000" cy="3846513"/>
        </p:xfrm>
        <a:graphic>
          <a:graphicData uri="http://schemas.openxmlformats.org/presentationml/2006/ole">
            <mc:AlternateContent xmlns:mc="http://schemas.openxmlformats.org/markup-compatibility/2006">
              <mc:Choice xmlns:v="urn:schemas-microsoft-com:vml" Requires="v">
                <p:oleObj spid="_x0000_s1027" name="Clip" r:id="rId5" imgW="1928160" imgH="1672200" progId="">
                  <p:embed/>
                </p:oleObj>
              </mc:Choice>
              <mc:Fallback>
                <p:oleObj name="Clip" r:id="rId5" imgW="1928160" imgH="16722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464" y="2438400"/>
                        <a:ext cx="6477000" cy="3846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WordArt 4"/>
          <p:cNvSpPr>
            <a:spLocks noChangeArrowheads="1" noChangeShapeType="1" noTextEdit="1"/>
          </p:cNvSpPr>
          <p:nvPr/>
        </p:nvSpPr>
        <p:spPr bwMode="auto">
          <a:xfrm rot="270840">
            <a:off x="533400" y="1392238"/>
            <a:ext cx="7924800" cy="1117600"/>
          </a:xfrm>
          <a:prstGeom prst="rect">
            <a:avLst/>
          </a:prstGeom>
        </p:spPr>
        <p:txBody>
          <a:bodyPr wrap="none" fromWordArt="1">
            <a:prstTxWarp prst="textSlantUp">
              <a:avLst>
                <a:gd name="adj" fmla="val 55556"/>
              </a:avLst>
            </a:prstTxWarp>
          </a:bodyPr>
          <a:lstStyle/>
          <a:p>
            <a:pPr algn="ctr"/>
            <a:r>
              <a:rPr lang="en-US" sz="2400" kern="10">
                <a:ln w="9525">
                  <a:solidFill>
                    <a:srgbClr val="000000"/>
                  </a:solidFill>
                  <a:round/>
                  <a:headEnd/>
                  <a:tailEnd/>
                </a:ln>
                <a:solidFill>
                  <a:srgbClr val="FF0000"/>
                </a:solidFill>
                <a:latin typeface="Arial Black"/>
              </a:rPr>
              <a:t>You have an innovation .... How can you protect it in the market ???</a:t>
            </a:r>
          </a:p>
        </p:txBody>
      </p:sp>
      <p:sp>
        <p:nvSpPr>
          <p:cNvPr id="1031" name="Text Box 5"/>
          <p:cNvSpPr txBox="1">
            <a:spLocks noChangeArrowheads="1"/>
          </p:cNvSpPr>
          <p:nvPr/>
        </p:nvSpPr>
        <p:spPr bwMode="auto">
          <a:xfrm rot="1018029">
            <a:off x="5286464" y="3657600"/>
            <a:ext cx="911225" cy="396875"/>
          </a:xfrm>
          <a:prstGeom prst="rect">
            <a:avLst/>
          </a:prstGeom>
          <a:solidFill>
            <a:srgbClr val="CCECFF"/>
          </a:solidFill>
          <a:ln w="9525">
            <a:noFill/>
            <a:miter lim="800000"/>
            <a:headEnd/>
            <a:tailEnd/>
          </a:ln>
        </p:spPr>
        <p:txBody>
          <a:bodyPr>
            <a:spAutoFit/>
          </a:bodyPr>
          <a:lstStyle/>
          <a:p>
            <a:pPr eaLnBrk="0" hangingPunct="0"/>
            <a:r>
              <a:rPr lang="en-GB" sz="2000" b="1">
                <a:solidFill>
                  <a:srgbClr val="003300"/>
                </a:solidFill>
                <a:latin typeface="Times New Roman" pitchFamily="18" charset="0"/>
              </a:rPr>
              <a:t>Patent</a:t>
            </a:r>
          </a:p>
        </p:txBody>
      </p:sp>
      <p:sp>
        <p:nvSpPr>
          <p:cNvPr id="1032" name="Text Box 6"/>
          <p:cNvSpPr txBox="1">
            <a:spLocks noChangeArrowheads="1"/>
          </p:cNvSpPr>
          <p:nvPr/>
        </p:nvSpPr>
        <p:spPr bwMode="auto">
          <a:xfrm rot="-988373">
            <a:off x="1552664" y="3733800"/>
            <a:ext cx="1439863" cy="396875"/>
          </a:xfrm>
          <a:prstGeom prst="rect">
            <a:avLst/>
          </a:prstGeom>
          <a:solidFill>
            <a:srgbClr val="FFFF99"/>
          </a:solidFill>
          <a:ln w="9525">
            <a:noFill/>
            <a:miter lim="800000"/>
            <a:headEnd/>
            <a:tailEnd/>
          </a:ln>
        </p:spPr>
        <p:txBody>
          <a:bodyPr wrap="none">
            <a:spAutoFit/>
          </a:bodyPr>
          <a:lstStyle/>
          <a:p>
            <a:pPr eaLnBrk="0" hangingPunct="0"/>
            <a:r>
              <a:rPr lang="en-GB" sz="2000" b="1">
                <a:solidFill>
                  <a:srgbClr val="000066"/>
                </a:solidFill>
                <a:latin typeface="Times New Roman" pitchFamily="18" charset="0"/>
              </a:rPr>
              <a:t>Trademark</a:t>
            </a:r>
          </a:p>
        </p:txBody>
      </p:sp>
      <p:sp>
        <p:nvSpPr>
          <p:cNvPr id="1033" name="Text Box 7"/>
          <p:cNvSpPr txBox="1">
            <a:spLocks noChangeArrowheads="1"/>
          </p:cNvSpPr>
          <p:nvPr/>
        </p:nvSpPr>
        <p:spPr bwMode="auto">
          <a:xfrm rot="-606245">
            <a:off x="5819864" y="2362200"/>
            <a:ext cx="1298575" cy="396875"/>
          </a:xfrm>
          <a:prstGeom prst="rect">
            <a:avLst/>
          </a:prstGeom>
          <a:solidFill>
            <a:srgbClr val="FFCC99"/>
          </a:solidFill>
          <a:ln w="9525">
            <a:noFill/>
            <a:miter lim="800000"/>
            <a:headEnd/>
            <a:tailEnd/>
          </a:ln>
        </p:spPr>
        <p:txBody>
          <a:bodyPr wrap="none">
            <a:spAutoFit/>
          </a:bodyPr>
          <a:lstStyle/>
          <a:p>
            <a:pPr eaLnBrk="0" hangingPunct="0"/>
            <a:r>
              <a:rPr lang="en-GB" sz="2000" b="1">
                <a:solidFill>
                  <a:srgbClr val="A50021"/>
                </a:solidFill>
                <a:latin typeface="Times New Roman" pitchFamily="18" charset="0"/>
              </a:rPr>
              <a:t>Copyright</a:t>
            </a:r>
            <a:endParaRPr lang="en-GB" sz="2400" b="1">
              <a:solidFill>
                <a:srgbClr val="A50021"/>
              </a:solidFill>
              <a:latin typeface="Times New Roman" pitchFamily="18" charset="0"/>
            </a:endParaRPr>
          </a:p>
        </p:txBody>
      </p:sp>
      <p:sp>
        <p:nvSpPr>
          <p:cNvPr id="1034" name="Text Box 8"/>
          <p:cNvSpPr txBox="1">
            <a:spLocks noChangeArrowheads="1"/>
          </p:cNvSpPr>
          <p:nvPr/>
        </p:nvSpPr>
        <p:spPr bwMode="auto">
          <a:xfrm rot="351475">
            <a:off x="6277064" y="2895600"/>
            <a:ext cx="2319338" cy="396875"/>
          </a:xfrm>
          <a:prstGeom prst="rect">
            <a:avLst/>
          </a:prstGeom>
          <a:solidFill>
            <a:srgbClr val="FFFFCC"/>
          </a:solidFill>
          <a:ln w="9525">
            <a:noFill/>
            <a:miter lim="800000"/>
            <a:headEnd/>
            <a:tailEnd/>
          </a:ln>
        </p:spPr>
        <p:txBody>
          <a:bodyPr wrap="none">
            <a:spAutoFit/>
          </a:bodyPr>
          <a:lstStyle/>
          <a:p>
            <a:pPr eaLnBrk="0" hangingPunct="0"/>
            <a:r>
              <a:rPr lang="en-GB" sz="2000" b="1">
                <a:solidFill>
                  <a:srgbClr val="663300"/>
                </a:solidFill>
                <a:latin typeface="Times New Roman" pitchFamily="18" charset="0"/>
              </a:rPr>
              <a:t>Design Registration</a:t>
            </a:r>
            <a:endParaRPr lang="en-GB" sz="2400">
              <a:latin typeface="Times New Roman" pitchFamily="18" charset="0"/>
            </a:endParaRPr>
          </a:p>
        </p:txBody>
      </p:sp>
      <p:sp>
        <p:nvSpPr>
          <p:cNvPr id="1035" name="Text Box 9"/>
          <p:cNvSpPr txBox="1">
            <a:spLocks noChangeArrowheads="1"/>
          </p:cNvSpPr>
          <p:nvPr/>
        </p:nvSpPr>
        <p:spPr bwMode="auto">
          <a:xfrm rot="-1198180">
            <a:off x="1705064" y="4419600"/>
            <a:ext cx="1587500" cy="396875"/>
          </a:xfrm>
          <a:prstGeom prst="rect">
            <a:avLst/>
          </a:prstGeom>
          <a:solidFill>
            <a:srgbClr val="FFCCFF"/>
          </a:solidFill>
          <a:ln w="9525">
            <a:noFill/>
            <a:miter lim="800000"/>
            <a:headEnd/>
            <a:tailEnd/>
          </a:ln>
        </p:spPr>
        <p:txBody>
          <a:bodyPr wrap="none">
            <a:spAutoFit/>
          </a:bodyPr>
          <a:lstStyle/>
          <a:p>
            <a:pPr eaLnBrk="0" hangingPunct="0"/>
            <a:r>
              <a:rPr lang="en-GB" sz="2000" b="1">
                <a:solidFill>
                  <a:srgbClr val="CC0000"/>
                </a:solidFill>
                <a:latin typeface="Times New Roman" pitchFamily="18" charset="0"/>
              </a:rPr>
              <a:t>Trade Secret</a:t>
            </a:r>
            <a:endParaRPr lang="en-GB" sz="2400">
              <a:solidFill>
                <a:srgbClr val="003300"/>
              </a:solidFill>
              <a:latin typeface="Times New Roman" pitchFamily="18" charset="0"/>
            </a:endParaRPr>
          </a:p>
        </p:txBody>
      </p:sp>
      <p:sp>
        <p:nvSpPr>
          <p:cNvPr id="1036" name="Text Box 10"/>
          <p:cNvSpPr txBox="1">
            <a:spLocks noChangeArrowheads="1"/>
          </p:cNvSpPr>
          <p:nvPr/>
        </p:nvSpPr>
        <p:spPr bwMode="auto">
          <a:xfrm rot="603865">
            <a:off x="187845" y="2514600"/>
            <a:ext cx="2924175" cy="396875"/>
          </a:xfrm>
          <a:prstGeom prst="rect">
            <a:avLst/>
          </a:prstGeom>
          <a:solidFill>
            <a:srgbClr val="CCECFF"/>
          </a:solidFill>
          <a:ln w="9525">
            <a:noFill/>
            <a:miter lim="800000"/>
            <a:headEnd/>
            <a:tailEnd/>
          </a:ln>
        </p:spPr>
        <p:txBody>
          <a:bodyPr wrap="none">
            <a:spAutoFit/>
          </a:bodyPr>
          <a:lstStyle/>
          <a:p>
            <a:pPr eaLnBrk="0" hangingPunct="0"/>
            <a:r>
              <a:rPr lang="en-GB" sz="2000" b="1" dirty="0">
                <a:solidFill>
                  <a:srgbClr val="006600"/>
                </a:solidFill>
                <a:latin typeface="Times New Roman" pitchFamily="18" charset="0"/>
              </a:rPr>
              <a:t>Geographical Indications</a:t>
            </a:r>
            <a:endParaRPr lang="en-GB" sz="2000" b="1" dirty="0">
              <a:latin typeface="Times New Roman" pitchFamily="18" charset="0"/>
            </a:endParaRPr>
          </a:p>
        </p:txBody>
      </p:sp>
      <p:sp>
        <p:nvSpPr>
          <p:cNvPr id="1037" name="Rectangle 11"/>
          <p:cNvSpPr>
            <a:spLocks noChangeArrowheads="1"/>
          </p:cNvSpPr>
          <p:nvPr/>
        </p:nvSpPr>
        <p:spPr bwMode="auto">
          <a:xfrm>
            <a:off x="381000" y="349250"/>
            <a:ext cx="8229600" cy="641350"/>
          </a:xfrm>
          <a:prstGeom prst="rect">
            <a:avLst/>
          </a:prstGeom>
          <a:noFill/>
          <a:ln w="9525">
            <a:noFill/>
            <a:miter lim="800000"/>
            <a:headEnd/>
            <a:tailEnd/>
          </a:ln>
        </p:spPr>
        <p:txBody>
          <a:bodyPr>
            <a:spAutoFit/>
          </a:bodyPr>
          <a:lstStyle/>
          <a:p>
            <a:pPr algn="ctr"/>
            <a:r>
              <a:rPr lang="en-US" sz="3600" dirty="0"/>
              <a:t>Intellectual Property Rights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normAutofit fontScale="90000"/>
          </a:bodyPr>
          <a:lstStyle/>
          <a:p>
            <a:r>
              <a:rPr lang="en-US" sz="3600" dirty="0">
                <a:solidFill>
                  <a:schemeClr val="tx1"/>
                </a:solidFill>
              </a:rPr>
              <a:t>Intellectual Property Rights</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43043" name="Rectangle 3"/>
          <p:cNvSpPr>
            <a:spLocks noGrp="1" noChangeArrowheads="1"/>
          </p:cNvSpPr>
          <p:nvPr>
            <p:ph type="body" idx="4294967295"/>
          </p:nvPr>
        </p:nvSpPr>
        <p:spPr>
          <a:xfrm>
            <a:off x="0" y="1447800"/>
            <a:ext cx="8153400" cy="4876800"/>
          </a:xfrm>
        </p:spPr>
        <p:txBody>
          <a:bodyPr/>
          <a:lstStyle/>
          <a:p>
            <a:pPr algn="just">
              <a:lnSpc>
                <a:spcPct val="90000"/>
              </a:lnSpc>
            </a:pPr>
            <a:r>
              <a:rPr lang="en-US" sz="2800" b="1" dirty="0"/>
              <a:t>Types of Intellectual Property Rights:</a:t>
            </a:r>
          </a:p>
          <a:p>
            <a:pPr lvl="1" algn="just">
              <a:lnSpc>
                <a:spcPct val="90000"/>
              </a:lnSpc>
            </a:pPr>
            <a:r>
              <a:rPr lang="en-US" b="1" dirty="0">
                <a:solidFill>
                  <a:schemeClr val="tx1"/>
                </a:solidFill>
              </a:rPr>
              <a:t>Copyright:</a:t>
            </a:r>
          </a:p>
          <a:p>
            <a:pPr lvl="2" algn="just">
              <a:lnSpc>
                <a:spcPct val="90000"/>
              </a:lnSpc>
            </a:pPr>
            <a:r>
              <a:rPr lang="en-US" sz="2000" dirty="0">
                <a:latin typeface="Times New Roman" pitchFamily="18" charset="0"/>
                <a:cs typeface="Times New Roman" pitchFamily="18" charset="0"/>
              </a:rPr>
              <a:t>As the name suggests, it is concerned with the right to copy something i.e. the work. </a:t>
            </a:r>
          </a:p>
          <a:p>
            <a:pPr lvl="2" algn="just">
              <a:lnSpc>
                <a:spcPct val="90000"/>
              </a:lnSpc>
            </a:pPr>
            <a:r>
              <a:rPr lang="en-US" sz="2000" dirty="0">
                <a:latin typeface="Times New Roman" pitchFamily="18" charset="0"/>
                <a:cs typeface="Times New Roman" pitchFamily="18" charset="0"/>
              </a:rPr>
              <a:t>It may be a written document, a picture or photograph, a piece of music, a recording, or many other things including a computer program.</a:t>
            </a:r>
          </a:p>
          <a:p>
            <a:pPr lvl="2" algn="just">
              <a:lnSpc>
                <a:spcPct val="90000"/>
              </a:lnSpc>
            </a:pPr>
            <a:r>
              <a:rPr lang="en-US" sz="2000" dirty="0">
                <a:latin typeface="Times New Roman" pitchFamily="18" charset="0"/>
                <a:cs typeface="Times New Roman" pitchFamily="18" charset="0"/>
              </a:rPr>
              <a:t>Only certain types of work are protected by copyright law including original </a:t>
            </a:r>
            <a:r>
              <a:rPr lang="en-US" sz="2000" b="1" dirty="0">
                <a:latin typeface="Times New Roman" pitchFamily="18" charset="0"/>
                <a:cs typeface="Times New Roman" pitchFamily="18" charset="0"/>
              </a:rPr>
              <a:t>literary</a:t>
            </a:r>
            <a:r>
              <a:rPr lang="en-US" sz="2000" dirty="0">
                <a:latin typeface="Times New Roman" pitchFamily="18" charset="0"/>
                <a:cs typeface="Times New Roman" pitchFamily="18" charset="0"/>
              </a:rPr>
              <a:t>, dramatic, musical or artistic.</a:t>
            </a:r>
          </a:p>
          <a:p>
            <a:pPr lvl="2" algn="just">
              <a:lnSpc>
                <a:spcPct val="90000"/>
              </a:lnSpc>
            </a:pPr>
            <a:r>
              <a:rPr lang="en-US" sz="2000" b="1" dirty="0">
                <a:latin typeface="Times New Roman" pitchFamily="18" charset="0"/>
                <a:cs typeface="Times New Roman" pitchFamily="18" charset="0"/>
              </a:rPr>
              <a:t>Literary work </a:t>
            </a:r>
            <a:r>
              <a:rPr lang="en-US" sz="2000" dirty="0">
                <a:latin typeface="Times New Roman" pitchFamily="18" charset="0"/>
                <a:cs typeface="Times New Roman" pitchFamily="18" charset="0"/>
              </a:rPr>
              <a:t>includes a table or compilation, a computer program, preparatory design material for a computer program etc.</a:t>
            </a:r>
            <a:endParaRPr lang="en-US" sz="2000" b="1" dirty="0">
              <a:latin typeface="Times New Roman" pitchFamily="18" charset="0"/>
              <a:cs typeface="Times New Roman" pitchFamily="18" charset="0"/>
            </a:endParaRPr>
          </a:p>
          <a:p>
            <a:pPr lvl="2" algn="just">
              <a:lnSpc>
                <a:spcPct val="90000"/>
              </a:lnSpc>
            </a:pPr>
            <a:r>
              <a:rPr lang="en-US" sz="2000" dirty="0">
                <a:latin typeface="Times New Roman" pitchFamily="18" charset="0"/>
                <a:cs typeface="Times New Roman" pitchFamily="18" charset="0"/>
              </a:rPr>
              <a:t>Copyright grants exclusive rights to the creator of original scientific, artistic or literary works.</a:t>
            </a:r>
          </a:p>
          <a:p>
            <a:pPr lvl="2" algn="just">
              <a:lnSpc>
                <a:spcPct val="90000"/>
              </a:lnSpc>
            </a:pPr>
            <a:r>
              <a:rPr lang="en-US" sz="2000" b="1" i="1" dirty="0">
                <a:latin typeface="Times New Roman" pitchFamily="18" charset="0"/>
              </a:rPr>
              <a:t>‘Original’</a:t>
            </a:r>
            <a:r>
              <a:rPr lang="en-US" sz="2000" dirty="0">
                <a:latin typeface="Times New Roman" pitchFamily="18" charset="0"/>
              </a:rPr>
              <a:t> is key in defining a work that qualifies for copyright protection.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blinds(horizontal)">
                                      <p:cBhvr>
                                        <p:cTn id="7" dur="500"/>
                                        <p:tgtEl>
                                          <p:spTgt spid="343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blinds(horizontal)">
                                      <p:cBhvr>
                                        <p:cTn id="12" dur="500"/>
                                        <p:tgtEl>
                                          <p:spTgt spid="343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3043">
                                            <p:txEl>
                                              <p:pRg st="2" end="2"/>
                                            </p:txEl>
                                          </p:spTgt>
                                        </p:tgtEl>
                                        <p:attrNameLst>
                                          <p:attrName>style.visibility</p:attrName>
                                        </p:attrNameLst>
                                      </p:cBhvr>
                                      <p:to>
                                        <p:strVal val="visible"/>
                                      </p:to>
                                    </p:set>
                                    <p:animEffect transition="in" filter="blinds(horizontal)">
                                      <p:cBhvr>
                                        <p:cTn id="17" dur="500"/>
                                        <p:tgtEl>
                                          <p:spTgt spid="343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3043">
                                            <p:txEl>
                                              <p:pRg st="3" end="3"/>
                                            </p:txEl>
                                          </p:spTgt>
                                        </p:tgtEl>
                                        <p:attrNameLst>
                                          <p:attrName>style.visibility</p:attrName>
                                        </p:attrNameLst>
                                      </p:cBhvr>
                                      <p:to>
                                        <p:strVal val="visible"/>
                                      </p:to>
                                    </p:set>
                                    <p:animEffect transition="in" filter="blinds(horizontal)">
                                      <p:cBhvr>
                                        <p:cTn id="22" dur="500"/>
                                        <p:tgtEl>
                                          <p:spTgt spid="343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3043">
                                            <p:txEl>
                                              <p:pRg st="4" end="4"/>
                                            </p:txEl>
                                          </p:spTgt>
                                        </p:tgtEl>
                                        <p:attrNameLst>
                                          <p:attrName>style.visibility</p:attrName>
                                        </p:attrNameLst>
                                      </p:cBhvr>
                                      <p:to>
                                        <p:strVal val="visible"/>
                                      </p:to>
                                    </p:set>
                                    <p:animEffect transition="in" filter="blinds(horizontal)">
                                      <p:cBhvr>
                                        <p:cTn id="27" dur="500"/>
                                        <p:tgtEl>
                                          <p:spTgt spid="343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3043">
                                            <p:txEl>
                                              <p:pRg st="5" end="5"/>
                                            </p:txEl>
                                          </p:spTgt>
                                        </p:tgtEl>
                                        <p:attrNameLst>
                                          <p:attrName>style.visibility</p:attrName>
                                        </p:attrNameLst>
                                      </p:cBhvr>
                                      <p:to>
                                        <p:strVal val="visible"/>
                                      </p:to>
                                    </p:set>
                                    <p:animEffect transition="in" filter="blinds(horizontal)">
                                      <p:cBhvr>
                                        <p:cTn id="32" dur="500"/>
                                        <p:tgtEl>
                                          <p:spTgt spid="3430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3043">
                                            <p:txEl>
                                              <p:pRg st="6" end="6"/>
                                            </p:txEl>
                                          </p:spTgt>
                                        </p:tgtEl>
                                        <p:attrNameLst>
                                          <p:attrName>style.visibility</p:attrName>
                                        </p:attrNameLst>
                                      </p:cBhvr>
                                      <p:to>
                                        <p:strVal val="visible"/>
                                      </p:to>
                                    </p:set>
                                    <p:animEffect transition="in" filter="blinds(horizontal)">
                                      <p:cBhvr>
                                        <p:cTn id="37" dur="500"/>
                                        <p:tgtEl>
                                          <p:spTgt spid="3430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3043">
                                            <p:txEl>
                                              <p:pRg st="7" end="7"/>
                                            </p:txEl>
                                          </p:spTgt>
                                        </p:tgtEl>
                                        <p:attrNameLst>
                                          <p:attrName>style.visibility</p:attrName>
                                        </p:attrNameLst>
                                      </p:cBhvr>
                                      <p:to>
                                        <p:strVal val="visible"/>
                                      </p:to>
                                    </p:set>
                                    <p:animEffect transition="in" filter="blinds(horizontal)">
                                      <p:cBhvr>
                                        <p:cTn id="42" dur="500"/>
                                        <p:tgtEl>
                                          <p:spTgt spid="343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Intellectual Property Rights</a:t>
            </a:r>
            <a:endParaRPr lang="en-US" dirty="0"/>
          </a:p>
        </p:txBody>
      </p:sp>
      <p:sp>
        <p:nvSpPr>
          <p:cNvPr id="3" name="Footer Placeholder 2"/>
          <p:cNvSpPr>
            <a:spLocks noGrp="1"/>
          </p:cNvSpPr>
          <p:nvPr>
            <p:ph type="ftr" sz="quarter" idx="11"/>
          </p:nvPr>
        </p:nvSpPr>
        <p:spPr/>
        <p:txBody>
          <a:bodyPr/>
          <a:lstStyle/>
          <a:p>
            <a:pPr>
              <a:defRPr/>
            </a:pPr>
            <a:r>
              <a:rPr lang="en-US"/>
              <a:t>PPIT-Fall 21- (NUCES, Isb Campus)</a:t>
            </a:r>
          </a:p>
        </p:txBody>
      </p:sp>
      <p:sp>
        <p:nvSpPr>
          <p:cNvPr id="5" name="Rectangle 3"/>
          <p:cNvSpPr txBox="1">
            <a:spLocks noChangeArrowheads="1"/>
          </p:cNvSpPr>
          <p:nvPr/>
        </p:nvSpPr>
        <p:spPr>
          <a:xfrm>
            <a:off x="338304" y="1951378"/>
            <a:ext cx="8153400" cy="3200400"/>
          </a:xfrm>
          <a:prstGeom prst="rect">
            <a:avLst/>
          </a:prstGeom>
        </p:spPr>
        <p:txBody>
          <a:bodyPr>
            <a:normAutofit/>
          </a:bodyPr>
          <a:lstStyle/>
          <a:p>
            <a:pPr marL="274320" lvl="0" indent="-274320" algn="just" fontAlgn="auto">
              <a:lnSpc>
                <a:spcPct val="90000"/>
              </a:lnSpc>
              <a:spcBef>
                <a:spcPts val="580"/>
              </a:spcBef>
              <a:spcAft>
                <a:spcPts val="0"/>
              </a:spcAft>
              <a:buClr>
                <a:schemeClr val="accent1"/>
              </a:buClr>
              <a:buSzPct val="85000"/>
              <a:buFont typeface="Wingdings 2"/>
              <a:buChar char=""/>
            </a:pPr>
            <a:r>
              <a:rPr lang="en-US" sz="2000" dirty="0">
                <a:latin typeface="Times New Roman" pitchFamily="18" charset="0"/>
                <a:cs typeface="Times New Roman" pitchFamily="18" charset="0"/>
              </a:rPr>
              <a:t>The owner of a copyright has five principal rights:</a:t>
            </a:r>
          </a:p>
          <a:p>
            <a:pPr marL="914400" lvl="1" indent="-457200" algn="just" fontAlgn="auto">
              <a:lnSpc>
                <a:spcPct val="90000"/>
              </a:lnSpc>
              <a:spcBef>
                <a:spcPts val="580"/>
              </a:spcBef>
              <a:spcAft>
                <a:spcPts val="0"/>
              </a:spcAft>
              <a:buClr>
                <a:schemeClr val="accent1"/>
              </a:buClr>
              <a:buSzPct val="85000"/>
              <a:buFont typeface="+mj-lt"/>
              <a:buAutoNum type="arabicPeriod"/>
            </a:pPr>
            <a:r>
              <a:rPr lang="en-US" sz="2000" dirty="0">
                <a:latin typeface="Times New Roman" pitchFamily="18" charset="0"/>
                <a:cs typeface="Times New Roman" pitchFamily="18" charset="0"/>
              </a:rPr>
              <a:t>The right to reproduce the copyrighted work</a:t>
            </a:r>
          </a:p>
          <a:p>
            <a:pPr marL="914400" lvl="1" indent="-457200" algn="just" fontAlgn="auto">
              <a:lnSpc>
                <a:spcPct val="90000"/>
              </a:lnSpc>
              <a:spcBef>
                <a:spcPts val="580"/>
              </a:spcBef>
              <a:spcAft>
                <a:spcPts val="0"/>
              </a:spcAft>
              <a:buClr>
                <a:schemeClr val="accent1"/>
              </a:buClr>
              <a:buSzPct val="85000"/>
              <a:buFont typeface="+mj-lt"/>
              <a:buAutoNum type="arabicPeriod"/>
            </a:pPr>
            <a:r>
              <a:rPr lang="en-US" sz="2000" dirty="0">
                <a:latin typeface="Times New Roman" pitchFamily="18" charset="0"/>
                <a:cs typeface="Times New Roman" pitchFamily="18" charset="0"/>
              </a:rPr>
              <a:t>The right to distribute copies of the work to the public</a:t>
            </a:r>
          </a:p>
          <a:p>
            <a:pPr marL="914400" lvl="1" indent="-457200" algn="just" fontAlgn="auto">
              <a:lnSpc>
                <a:spcPct val="90000"/>
              </a:lnSpc>
              <a:spcBef>
                <a:spcPts val="580"/>
              </a:spcBef>
              <a:spcAft>
                <a:spcPts val="0"/>
              </a:spcAft>
              <a:buClr>
                <a:schemeClr val="accent1"/>
              </a:buClr>
              <a:buSzPct val="85000"/>
              <a:buFont typeface="+mj-lt"/>
              <a:buAutoNum type="arabicPeriod"/>
            </a:pPr>
            <a:r>
              <a:rPr lang="en-US" sz="2000" dirty="0">
                <a:latin typeface="Times New Roman" pitchFamily="18" charset="0"/>
                <a:cs typeface="Times New Roman" pitchFamily="18" charset="0"/>
              </a:rPr>
              <a:t>The right to display copies of the work in public</a:t>
            </a:r>
          </a:p>
          <a:p>
            <a:pPr marL="914400" lvl="1" indent="-457200" algn="just" fontAlgn="auto">
              <a:lnSpc>
                <a:spcPct val="90000"/>
              </a:lnSpc>
              <a:spcBef>
                <a:spcPts val="580"/>
              </a:spcBef>
              <a:spcAft>
                <a:spcPts val="0"/>
              </a:spcAft>
              <a:buClr>
                <a:schemeClr val="accent1"/>
              </a:buClr>
              <a:buSzPct val="85000"/>
              <a:buFont typeface="+mj-lt"/>
              <a:buAutoNum type="arabicPeriod"/>
            </a:pPr>
            <a:r>
              <a:rPr lang="en-US" sz="2000" dirty="0">
                <a:latin typeface="Times New Roman" pitchFamily="18" charset="0"/>
                <a:cs typeface="Times New Roman" pitchFamily="18" charset="0"/>
              </a:rPr>
              <a:t>The right to perform the work in public</a:t>
            </a:r>
          </a:p>
          <a:p>
            <a:pPr marL="914400" lvl="1" indent="-457200" algn="just" fontAlgn="auto">
              <a:lnSpc>
                <a:spcPct val="90000"/>
              </a:lnSpc>
              <a:spcBef>
                <a:spcPts val="580"/>
              </a:spcBef>
              <a:spcAft>
                <a:spcPts val="0"/>
              </a:spcAft>
              <a:buClr>
                <a:schemeClr val="accent1"/>
              </a:buClr>
              <a:buSzPct val="85000"/>
              <a:buFont typeface="+mj-lt"/>
              <a:buAutoNum type="arabicPeriod"/>
            </a:pPr>
            <a:r>
              <a:rPr lang="en-US" sz="2000" dirty="0">
                <a:latin typeface="Times New Roman" pitchFamily="18" charset="0"/>
                <a:cs typeface="Times New Roman" pitchFamily="18" charset="0"/>
              </a:rPr>
              <a:t>The right to produce new works derived from the copyrighted work</a:t>
            </a:r>
            <a:endParaRPr kumimoji="0" lang="en-US" sz="200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443491" y="661400"/>
            <a:ext cx="6260329" cy="762396"/>
          </a:xfrm>
        </p:spPr>
        <p:txBody>
          <a:bodyPr>
            <a:normAutofit/>
          </a:bodyPr>
          <a:lstStyle/>
          <a:p>
            <a:pPr algn="just"/>
            <a:r>
              <a:rPr lang="en-US" sz="2400" b="1" dirty="0"/>
              <a:t>Types of Intellectual Property Rights (Contd.):</a:t>
            </a:r>
          </a:p>
        </p:txBody>
      </p:sp>
      <p:sp>
        <p:nvSpPr>
          <p:cNvPr id="5" name="Footer Placeholder 4"/>
          <p:cNvSpPr>
            <a:spLocks noGrp="1"/>
          </p:cNvSpPr>
          <p:nvPr>
            <p:ph type="ftr" sz="quarter" idx="11"/>
          </p:nvPr>
        </p:nvSpPr>
        <p:spPr/>
        <p:txBody>
          <a:bodyPr/>
          <a:lstStyle/>
          <a:p>
            <a:pPr>
              <a:defRPr/>
            </a:pPr>
            <a:r>
              <a:rPr lang="en-US"/>
              <a:t>PPIT-Fall 21- (NUCES, Isb Campus)</a:t>
            </a:r>
          </a:p>
        </p:txBody>
      </p:sp>
      <p:sp>
        <p:nvSpPr>
          <p:cNvPr id="344067" name="Rectangle 3"/>
          <p:cNvSpPr>
            <a:spLocks noGrp="1" noChangeArrowheads="1"/>
          </p:cNvSpPr>
          <p:nvPr>
            <p:ph type="body" idx="4294967295"/>
          </p:nvPr>
        </p:nvSpPr>
        <p:spPr>
          <a:xfrm>
            <a:off x="243862" y="1387930"/>
            <a:ext cx="8656275" cy="4844140"/>
          </a:xfrm>
        </p:spPr>
        <p:txBody>
          <a:bodyPr>
            <a:normAutofit/>
          </a:bodyPr>
          <a:lstStyle/>
          <a:p>
            <a:pPr lvl="1" algn="just"/>
            <a:r>
              <a:rPr lang="en-US" sz="2000" b="1" dirty="0">
                <a:solidFill>
                  <a:srgbClr val="FF0000"/>
                </a:solidFill>
              </a:rPr>
              <a:t>Trade Marks:</a:t>
            </a:r>
            <a:endParaRPr lang="en-US" sz="2000" dirty="0">
              <a:solidFill>
                <a:srgbClr val="FF0000"/>
              </a:solidFill>
              <a:latin typeface="Times New Roman" pitchFamily="18" charset="0"/>
              <a:cs typeface="Times New Roman" pitchFamily="18" charset="0"/>
            </a:endParaRPr>
          </a:p>
          <a:p>
            <a:pPr lvl="2" algn="just"/>
            <a:r>
              <a:rPr lang="en-GB" sz="2000" dirty="0">
                <a:latin typeface="Times New Roman" pitchFamily="18" charset="0"/>
                <a:cs typeface="Times New Roman" pitchFamily="18" charset="0"/>
              </a:rPr>
              <a:t>Trade marks identify the product of a particular manufacturer or supplier. E.g. Microsoft, McDonalds, Oracle, Coca Cola etc.</a:t>
            </a:r>
          </a:p>
          <a:p>
            <a:pPr lvl="2" algn="just"/>
            <a:r>
              <a:rPr lang="en-GB" sz="2000" dirty="0">
                <a:latin typeface="Times New Roman" pitchFamily="18" charset="0"/>
                <a:cs typeface="Times New Roman" pitchFamily="18" charset="0"/>
              </a:rPr>
              <a:t>Trademark protects any word, name, logo or device used to identify, distinguish or indicate the source of goods or services.</a:t>
            </a:r>
          </a:p>
          <a:p>
            <a:pPr lvl="2" algn="just"/>
            <a:r>
              <a:rPr lang="en-GB" sz="2000" dirty="0">
                <a:latin typeface="Times New Roman" pitchFamily="18" charset="0"/>
                <a:cs typeface="Times New Roman" pitchFamily="18" charset="0"/>
              </a:rPr>
              <a:t>Includes trade dress (the total image and overall appearance of a product) and product configuration (the shape if non functional).</a:t>
            </a:r>
          </a:p>
          <a:p>
            <a:pPr lvl="2" algn="just"/>
            <a:r>
              <a:rPr lang="en-GB" sz="2000" dirty="0">
                <a:latin typeface="Times New Roman" pitchFamily="18" charset="0"/>
                <a:cs typeface="Times New Roman" pitchFamily="18" charset="0"/>
              </a:rPr>
              <a:t>The purpose is to safeguard the integrity of products and to prevent product confusion and unfair competition.</a:t>
            </a:r>
          </a:p>
          <a:p>
            <a:pPr lvl="2" algn="just"/>
            <a:r>
              <a:rPr lang="en-GB" sz="2000" dirty="0">
                <a:latin typeface="Times New Roman" pitchFamily="18" charset="0"/>
                <a:cs typeface="Times New Roman" pitchFamily="18" charset="0"/>
              </a:rPr>
              <a:t>The term of protection (initial registration and each renewal of registration of a trademark).</a:t>
            </a:r>
          </a:p>
          <a:p>
            <a:pPr lvl="2" algn="just"/>
            <a:r>
              <a:rPr lang="en-GB" dirty="0">
                <a:latin typeface="Times New Roman" pitchFamily="18" charset="0"/>
                <a:cs typeface="Times New Roman" pitchFamily="18" charset="0"/>
              </a:rPr>
              <a:t>Establish a brand name – </a:t>
            </a:r>
            <a:r>
              <a:rPr lang="en-GB" dirty="0" err="1">
                <a:latin typeface="Times New Roman" pitchFamily="18" charset="0"/>
                <a:cs typeface="Times New Roman" pitchFamily="18" charset="0"/>
              </a:rPr>
              <a:t>google</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photoshop</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lipton</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xerox</a:t>
            </a:r>
            <a:r>
              <a:rPr lang="en-GB" dirty="0">
                <a:latin typeface="Times New Roman" pitchFamily="18" charset="0"/>
                <a:cs typeface="Times New Roman" pitchFamily="18" charset="0"/>
              </a:rPr>
              <a:t> – aspirin/</a:t>
            </a:r>
            <a:r>
              <a:rPr lang="en-GB" dirty="0" err="1">
                <a:latin typeface="Times New Roman" pitchFamily="18" charset="0"/>
                <a:cs typeface="Times New Roman" pitchFamily="18" charset="0"/>
              </a:rPr>
              <a:t>panadol</a:t>
            </a:r>
            <a:r>
              <a:rPr lang="en-GB" dirty="0">
                <a:latin typeface="Times New Roman" pitchFamily="18" charset="0"/>
                <a:cs typeface="Times New Roman" pitchFamily="18" charset="0"/>
              </a:rPr>
              <a:t> -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blinds(horizontal)">
                                      <p:cBhvr>
                                        <p:cTn id="7" dur="500"/>
                                        <p:tgtEl>
                                          <p:spTgt spid="344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Effect transition="in" filter="blinds(horizontal)">
                                      <p:cBhvr>
                                        <p:cTn id="12" dur="500"/>
                                        <p:tgtEl>
                                          <p:spTgt spid="344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Effect transition="in" filter="blinds(horizontal)">
                                      <p:cBhvr>
                                        <p:cTn id="17" dur="500"/>
                                        <p:tgtEl>
                                          <p:spTgt spid="344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4067">
                                            <p:txEl>
                                              <p:pRg st="3" end="3"/>
                                            </p:txEl>
                                          </p:spTgt>
                                        </p:tgtEl>
                                        <p:attrNameLst>
                                          <p:attrName>style.visibility</p:attrName>
                                        </p:attrNameLst>
                                      </p:cBhvr>
                                      <p:to>
                                        <p:strVal val="visible"/>
                                      </p:to>
                                    </p:set>
                                    <p:animEffect transition="in" filter="blinds(horizontal)">
                                      <p:cBhvr>
                                        <p:cTn id="22" dur="500"/>
                                        <p:tgtEl>
                                          <p:spTgt spid="344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Effect transition="in" filter="blinds(horizontal)">
                                      <p:cBhvr>
                                        <p:cTn id="27" dur="500"/>
                                        <p:tgtEl>
                                          <p:spTgt spid="344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4067">
                                            <p:txEl>
                                              <p:pRg st="5" end="5"/>
                                            </p:txEl>
                                          </p:spTgt>
                                        </p:tgtEl>
                                        <p:attrNameLst>
                                          <p:attrName>style.visibility</p:attrName>
                                        </p:attrNameLst>
                                      </p:cBhvr>
                                      <p:to>
                                        <p:strVal val="visible"/>
                                      </p:to>
                                    </p:set>
                                    <p:animEffect transition="in" filter="blinds(horizontal)">
                                      <p:cBhvr>
                                        <p:cTn id="32" dur="500"/>
                                        <p:tgtEl>
                                          <p:spTgt spid="3440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4067">
                                            <p:txEl>
                                              <p:pRg st="6" end="6"/>
                                            </p:txEl>
                                          </p:spTgt>
                                        </p:tgtEl>
                                        <p:attrNameLst>
                                          <p:attrName>style.visibility</p:attrName>
                                        </p:attrNameLst>
                                      </p:cBhvr>
                                      <p:to>
                                        <p:strVal val="visible"/>
                                      </p:to>
                                    </p:set>
                                    <p:animEffect transition="in" filter="blinds(horizontal)">
                                      <p:cBhvr>
                                        <p:cTn id="37" dur="500"/>
                                        <p:tgtEl>
                                          <p:spTgt spid="344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1"/>
            <a:ext cx="6571343" cy="567080"/>
          </a:xfrm>
        </p:spPr>
        <p:txBody>
          <a:bodyPr>
            <a:normAutofit fontScale="90000"/>
          </a:bodyPr>
          <a:lstStyle/>
          <a:p>
            <a:r>
              <a:rPr lang="en-US" b="1" dirty="0">
                <a:solidFill>
                  <a:srgbClr val="FF0000"/>
                </a:solidFill>
              </a:rPr>
              <a:t>Photoshoped   Trademark:</a:t>
            </a:r>
            <a:br>
              <a:rPr lang="en-US" b="1" dirty="0">
                <a:solidFill>
                  <a:srgbClr val="FF0000"/>
                </a:solidFill>
              </a:rPr>
            </a:br>
            <a:endParaRPr lang="en-GB" dirty="0"/>
          </a:p>
        </p:txBody>
      </p:sp>
      <p:sp>
        <p:nvSpPr>
          <p:cNvPr id="3" name="Footer Placeholder 2"/>
          <p:cNvSpPr>
            <a:spLocks noGrp="1"/>
          </p:cNvSpPr>
          <p:nvPr>
            <p:ph type="ftr" sz="quarter" idx="11"/>
          </p:nvPr>
        </p:nvSpPr>
        <p:spPr/>
        <p:txBody>
          <a:bodyPr/>
          <a:lstStyle/>
          <a:p>
            <a:pPr>
              <a:defRPr/>
            </a:pPr>
            <a:r>
              <a:rPr lang="en-US"/>
              <a:t>PPIT-Fall 21- (NUCES, Isb Campus)</a:t>
            </a:r>
          </a:p>
        </p:txBody>
      </p:sp>
      <p:sp>
        <p:nvSpPr>
          <p:cNvPr id="6" name="Rectangle 3"/>
          <p:cNvSpPr txBox="1">
            <a:spLocks noChangeArrowheads="1"/>
          </p:cNvSpPr>
          <p:nvPr/>
        </p:nvSpPr>
        <p:spPr>
          <a:xfrm>
            <a:off x="457200" y="1479449"/>
            <a:ext cx="8686800" cy="5049243"/>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GB" sz="2100" dirty="0">
                <a:cs typeface="Arial" charset="0"/>
              </a:rPr>
              <a:t>The Photoshop trademark must never be used as a common verb or as a noun. The Photoshop trademark should always be capitalized and should never be used in possessive form or as a slang term. It should be used as an adjective to </a:t>
            </a:r>
            <a:r>
              <a:rPr lang="en-GB" sz="1900" dirty="0">
                <a:cs typeface="Arial" charset="0"/>
              </a:rPr>
              <a:t>describe the product and should never be used in abbreviated form. The following examples illustrate these rules:</a:t>
            </a:r>
          </a:p>
          <a:p>
            <a:pPr marL="114300" indent="0">
              <a:buNone/>
            </a:pPr>
            <a:r>
              <a:rPr lang="en-GB" sz="1700" b="1" dirty="0">
                <a:cs typeface="Arial" charset="0"/>
              </a:rPr>
              <a:t>Trademarks are not verbs.</a:t>
            </a:r>
          </a:p>
          <a:p>
            <a:r>
              <a:rPr lang="en-GB" sz="1700" dirty="0">
                <a:cs typeface="Arial" charset="0"/>
              </a:rPr>
              <a:t>Correct: The image was enhanced using Adobe® Photoshop® software.</a:t>
            </a:r>
          </a:p>
          <a:p>
            <a:r>
              <a:rPr lang="en-GB" sz="1700" dirty="0">
                <a:cs typeface="Arial" charset="0"/>
              </a:rPr>
              <a:t>Incorrect: The image was </a:t>
            </a:r>
            <a:r>
              <a:rPr lang="en-GB" sz="1700" dirty="0" err="1">
                <a:cs typeface="Arial" charset="0"/>
              </a:rPr>
              <a:t>photoshopped</a:t>
            </a:r>
            <a:r>
              <a:rPr lang="en-GB" sz="1700" dirty="0">
                <a:cs typeface="Arial" charset="0"/>
              </a:rPr>
              <a:t>.</a:t>
            </a:r>
          </a:p>
          <a:p>
            <a:pPr marL="114300" indent="0">
              <a:buNone/>
            </a:pPr>
            <a:r>
              <a:rPr lang="en-GB" sz="1700" b="1" dirty="0">
                <a:cs typeface="Arial" charset="0"/>
              </a:rPr>
              <a:t>Trademarks are not nouns.</a:t>
            </a:r>
            <a:endParaRPr lang="en-GB" sz="1700" dirty="0">
              <a:cs typeface="Arial" charset="0"/>
            </a:endParaRPr>
          </a:p>
          <a:p>
            <a:r>
              <a:rPr lang="en-GB" sz="1700" dirty="0">
                <a:cs typeface="Arial" charset="0"/>
              </a:rPr>
              <a:t>Correct: The image pokes fun at the Senator.</a:t>
            </a:r>
            <a:br>
              <a:rPr lang="en-GB" sz="1700" dirty="0">
                <a:cs typeface="Arial" charset="0"/>
              </a:rPr>
            </a:br>
            <a:r>
              <a:rPr lang="en-GB" sz="1700" dirty="0">
                <a:cs typeface="Arial" charset="0"/>
              </a:rPr>
              <a:t>Incorrect: The </a:t>
            </a:r>
            <a:r>
              <a:rPr lang="en-GB" sz="1700" dirty="0" err="1">
                <a:cs typeface="Arial" charset="0"/>
              </a:rPr>
              <a:t>photoshop</a:t>
            </a:r>
            <a:r>
              <a:rPr lang="en-GB" sz="1700" dirty="0">
                <a:cs typeface="Arial" charset="0"/>
              </a:rPr>
              <a:t> pokes fun at the Senator.</a:t>
            </a:r>
          </a:p>
          <a:p>
            <a:pPr marL="114300" indent="0">
              <a:buNone/>
            </a:pPr>
            <a:r>
              <a:rPr lang="en-GB" sz="1700" b="1" dirty="0">
                <a:cs typeface="Arial" charset="0"/>
              </a:rPr>
              <a:t>Trademarks must never be used as slang terms.</a:t>
            </a:r>
            <a:endParaRPr lang="en-GB" sz="1700" dirty="0">
              <a:cs typeface="Arial" charset="0"/>
            </a:endParaRPr>
          </a:p>
          <a:p>
            <a:r>
              <a:rPr lang="en-GB" sz="1700" dirty="0">
                <a:cs typeface="Arial" charset="0"/>
              </a:rPr>
              <a:t>Correct: Those who use Adobe® Photoshop® software to manipulate images as a hobby see their work as an art form.</a:t>
            </a:r>
            <a:br>
              <a:rPr lang="en-GB" sz="1700" dirty="0">
                <a:cs typeface="Arial" charset="0"/>
              </a:rPr>
            </a:br>
            <a:r>
              <a:rPr lang="en-GB" sz="1700" dirty="0">
                <a:cs typeface="Arial" charset="0"/>
              </a:rPr>
              <a:t>Incorrect:  A </a:t>
            </a:r>
            <a:r>
              <a:rPr lang="en-GB" sz="1700" dirty="0" err="1">
                <a:cs typeface="Arial" charset="0"/>
              </a:rPr>
              <a:t>photoshopper</a:t>
            </a:r>
            <a:r>
              <a:rPr lang="en-GB" sz="1700" dirty="0">
                <a:cs typeface="Arial" charset="0"/>
              </a:rPr>
              <a:t> sees his hobby as an art form.</a:t>
            </a:r>
            <a:br>
              <a:rPr lang="en-GB" sz="1700" dirty="0">
                <a:cs typeface="Arial" charset="0"/>
              </a:rPr>
            </a:br>
            <a:r>
              <a:rPr lang="en-GB" sz="1700" dirty="0">
                <a:cs typeface="Arial" charset="0"/>
              </a:rPr>
              <a:t>Incorrect:  My hobby is photoshopping.</a:t>
            </a:r>
          </a:p>
          <a:p>
            <a:pPr marL="114300" indent="0" algn="ctr">
              <a:buNone/>
            </a:pPr>
            <a:r>
              <a:rPr lang="en-GB" sz="1700" dirty="0">
                <a:solidFill>
                  <a:srgbClr val="0070C0"/>
                </a:solidFill>
                <a:cs typeface="Arial" charset="0"/>
              </a:rPr>
              <a:t>http://www.adobe.com/legal/permissions/trademarks.html</a:t>
            </a:r>
          </a:p>
        </p:txBody>
      </p:sp>
    </p:spTree>
    <p:extLst>
      <p:ext uri="{BB962C8B-B14F-4D97-AF65-F5344CB8AC3E}">
        <p14:creationId xmlns:p14="http://schemas.microsoft.com/office/powerpoint/2010/main" val="13052897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6205</TotalTime>
  <Words>2268</Words>
  <Application>Microsoft Office PowerPoint</Application>
  <PresentationFormat>On-screen Show (4:3)</PresentationFormat>
  <Paragraphs>195</Paragraphs>
  <Slides>17</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Arial Black</vt:lpstr>
      <vt:lpstr>Calibri</vt:lpstr>
      <vt:lpstr>Gill Sans MT</vt:lpstr>
      <vt:lpstr>Times New Roman</vt:lpstr>
      <vt:lpstr>Wingdings</vt:lpstr>
      <vt:lpstr>Wingdings 2</vt:lpstr>
      <vt:lpstr>Gallery</vt:lpstr>
      <vt:lpstr>Clip</vt:lpstr>
      <vt:lpstr>Professional Issues in IT  Intellectual Property Rights</vt:lpstr>
      <vt:lpstr>Intellectual Property Rights</vt:lpstr>
      <vt:lpstr>Intellectual Property Rights</vt:lpstr>
      <vt:lpstr>Intellectual Property Rights</vt:lpstr>
      <vt:lpstr>PowerPoint Presentation</vt:lpstr>
      <vt:lpstr>Intellectual Property Rights</vt:lpstr>
      <vt:lpstr>Intellectual Property Rights</vt:lpstr>
      <vt:lpstr>Types of Intellectual Property Rights (Contd.):</vt:lpstr>
      <vt:lpstr>Photoshoped   Trademark: </vt:lpstr>
      <vt:lpstr>Types of Intellectual Property Rights (Contd.):</vt:lpstr>
      <vt:lpstr>Intellectual Property Rights</vt:lpstr>
      <vt:lpstr>Intellectual Property Rights</vt:lpstr>
      <vt:lpstr>Intellectual Property Rights</vt:lpstr>
      <vt:lpstr>Unfair Competition</vt:lpstr>
      <vt:lpstr>Intellectual Property Rights</vt:lpstr>
      <vt:lpstr>Intellectual Property Rights</vt:lpstr>
      <vt:lpstr>Intellectual Property Rights</vt:lpstr>
    </vt:vector>
  </TitlesOfParts>
  <Company>Mineral Wing, M/o P&amp;NR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Naveed Iqbal</dc:creator>
  <cp:lastModifiedBy>Dr. Aftab Ahmad</cp:lastModifiedBy>
  <cp:revision>425</cp:revision>
  <dcterms:created xsi:type="dcterms:W3CDTF">2010-01-15T16:38:13Z</dcterms:created>
  <dcterms:modified xsi:type="dcterms:W3CDTF">2021-10-14T04:04:52Z</dcterms:modified>
</cp:coreProperties>
</file>