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140" r:id="rId1"/>
  </p:sldMasterIdLst>
  <p:notesMasterIdLst>
    <p:notesMasterId r:id="rId44"/>
  </p:notesMasterIdLst>
  <p:sldIdLst>
    <p:sldId id="439" r:id="rId2"/>
    <p:sldId id="440" r:id="rId3"/>
    <p:sldId id="441" r:id="rId4"/>
    <p:sldId id="442" r:id="rId5"/>
    <p:sldId id="443" r:id="rId6"/>
    <p:sldId id="444" r:id="rId7"/>
    <p:sldId id="445" r:id="rId8"/>
    <p:sldId id="446" r:id="rId9"/>
    <p:sldId id="447" r:id="rId10"/>
    <p:sldId id="448" r:id="rId11"/>
    <p:sldId id="474" r:id="rId12"/>
    <p:sldId id="476" r:id="rId13"/>
    <p:sldId id="477" r:id="rId14"/>
    <p:sldId id="449" r:id="rId15"/>
    <p:sldId id="450" r:id="rId16"/>
    <p:sldId id="451" r:id="rId17"/>
    <p:sldId id="475" r:id="rId18"/>
    <p:sldId id="452" r:id="rId19"/>
    <p:sldId id="453" r:id="rId20"/>
    <p:sldId id="454" r:id="rId21"/>
    <p:sldId id="455" r:id="rId22"/>
    <p:sldId id="456" r:id="rId23"/>
    <p:sldId id="457" r:id="rId24"/>
    <p:sldId id="458" r:id="rId25"/>
    <p:sldId id="459" r:id="rId26"/>
    <p:sldId id="460" r:id="rId27"/>
    <p:sldId id="461" r:id="rId28"/>
    <p:sldId id="480" r:id="rId29"/>
    <p:sldId id="462" r:id="rId30"/>
    <p:sldId id="463" r:id="rId31"/>
    <p:sldId id="464" r:id="rId32"/>
    <p:sldId id="465" r:id="rId33"/>
    <p:sldId id="466" r:id="rId34"/>
    <p:sldId id="478" r:id="rId35"/>
    <p:sldId id="467" r:id="rId36"/>
    <p:sldId id="468" r:id="rId37"/>
    <p:sldId id="469" r:id="rId38"/>
    <p:sldId id="470" r:id="rId39"/>
    <p:sldId id="471" r:id="rId40"/>
    <p:sldId id="472" r:id="rId41"/>
    <p:sldId id="473" r:id="rId42"/>
    <p:sldId id="479" r:id="rId4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58" d="100"/>
          <a:sy n="58" d="100"/>
        </p:scale>
        <p:origin x="16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4044756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dirty="0" err="1"/>
              <a:t>Gaaey</a:t>
            </a:r>
            <a:r>
              <a:rPr lang="en-US" dirty="0"/>
              <a:t> soap</a:t>
            </a:r>
            <a:r>
              <a:rPr lang="en-US" baseline="0" dirty="0"/>
              <a:t> – </a:t>
            </a:r>
            <a:r>
              <a:rPr lang="en-US" baseline="0" dirty="0" err="1"/>
              <a:t>bhains</a:t>
            </a:r>
            <a:r>
              <a:rPr lang="en-US" baseline="0" dirty="0"/>
              <a:t> soap</a:t>
            </a:r>
          </a:p>
          <a:p>
            <a:r>
              <a:rPr lang="en-US" baseline="0" dirty="0"/>
              <a:t>Micro soft </a:t>
            </a:r>
            <a:r>
              <a:rPr lang="en-US" baseline="0" dirty="0" err="1"/>
              <a:t>vs</a:t>
            </a:r>
            <a:r>
              <a:rPr lang="en-US" baseline="0" dirty="0"/>
              <a:t> </a:t>
            </a:r>
            <a:r>
              <a:rPr lang="en-US" baseline="0" dirty="0" err="1"/>
              <a:t>appl</a:t>
            </a:r>
            <a:r>
              <a:rPr lang="en-US" baseline="0" dirty="0"/>
              <a:t> </a:t>
            </a:r>
            <a:r>
              <a:rPr lang="en-US" baseline="0" dirty="0" err="1"/>
              <a:t>vs</a:t>
            </a:r>
            <a:r>
              <a:rPr lang="en-US" baseline="0" dirty="0"/>
              <a:t> </a:t>
            </a:r>
            <a:r>
              <a:rPr lang="en-US" baseline="0" dirty="0" err="1"/>
              <a:t>xerox</a:t>
            </a:r>
            <a:r>
              <a:rPr lang="en-US" baseline="0" dirty="0"/>
              <a:t> in 1998 to 1992</a:t>
            </a:r>
          </a:p>
          <a:p>
            <a:r>
              <a:rPr lang="en-US" dirty="0"/>
              <a:t>Mirror image of apple, </a:t>
            </a:r>
            <a:r>
              <a:rPr lang="en-US" dirty="0" err="1"/>
              <a:t>nike</a:t>
            </a:r>
            <a:endParaRPr lang="en-US" dirty="0"/>
          </a:p>
          <a:p>
            <a:r>
              <a:rPr lang="en-US" dirty="0"/>
              <a:t>Letter</a:t>
            </a:r>
            <a:r>
              <a:rPr lang="en-US" baseline="0" dirty="0"/>
              <a:t> o and digit 0</a:t>
            </a:r>
          </a:p>
          <a:p>
            <a:r>
              <a:rPr lang="en-US" baseline="0" dirty="0"/>
              <a:t>Patent of privacy </a:t>
            </a:r>
            <a:r>
              <a:rPr lang="en-US" baseline="0" dirty="0" err="1"/>
              <a:t>protecion</a:t>
            </a:r>
            <a:r>
              <a:rPr lang="en-US" baseline="0" dirty="0"/>
              <a:t> by </a:t>
            </a:r>
            <a:r>
              <a:rPr lang="en-US" baseline="0" dirty="0" err="1"/>
              <a:t>facebook</a:t>
            </a:r>
            <a:endParaRPr lang="en-US" baseline="0" dirty="0"/>
          </a:p>
          <a:p>
            <a:r>
              <a:rPr lang="en-US" baseline="0" dirty="0"/>
              <a:t>candy crush saga trademark – Candy Crush </a:t>
            </a:r>
            <a:r>
              <a:rPr lang="en-US" baseline="0"/>
              <a:t>Saga – CANDY SLOTS</a:t>
            </a:r>
            <a:endParaRPr lang="en-US" baseline="0" dirty="0"/>
          </a:p>
          <a:p>
            <a:r>
              <a:rPr lang="en-US" baseline="0" dirty="0"/>
              <a:t>Lawsuit against </a:t>
            </a:r>
            <a:r>
              <a:rPr lang="en-US" baseline="0" dirty="0" err="1"/>
              <a:t>samsung</a:t>
            </a:r>
            <a:r>
              <a:rPr lang="en-US" baseline="0" dirty="0"/>
              <a:t> by apple, to target the h/w supporting android inspired from </a:t>
            </a:r>
            <a:r>
              <a:rPr lang="en-US" baseline="0" dirty="0" err="1"/>
              <a:t>ios</a:t>
            </a:r>
            <a:endParaRPr lang="en-US" dirty="0"/>
          </a:p>
        </p:txBody>
      </p:sp>
      <p:sp>
        <p:nvSpPr>
          <p:cNvPr id="31748" name="Slide Number Placeholder 3"/>
          <p:cNvSpPr>
            <a:spLocks noGrp="1"/>
          </p:cNvSpPr>
          <p:nvPr>
            <p:ph type="sldNum" sz="quarter" idx="5"/>
          </p:nvPr>
        </p:nvSpPr>
        <p:spPr>
          <a:noFill/>
        </p:spPr>
        <p:txBody>
          <a:bodyPr/>
          <a:lstStyle/>
          <a:p>
            <a:fld id="{15757F12-DAF0-4F7A-A635-00EE1BEB4E3A}" type="slidenum">
              <a:rPr lang="en-US" smtClean="0"/>
              <a:pPr/>
              <a:t>1</a:t>
            </a:fld>
            <a:endParaRPr lang="en-US"/>
          </a:p>
        </p:txBody>
      </p:sp>
    </p:spTree>
    <p:extLst>
      <p:ext uri="{BB962C8B-B14F-4D97-AF65-F5344CB8AC3E}">
        <p14:creationId xmlns:p14="http://schemas.microsoft.com/office/powerpoint/2010/main" val="424090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80DE257-61DC-4D37-99F7-70130911B4EB}" type="slidenum">
              <a:rPr lang="en-US" smtClean="0"/>
              <a:pPr/>
              <a:t>10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80251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77066DC-608C-444B-92DC-BDCF97576CA9}" type="slidenum">
              <a:rPr lang="en-US" smtClean="0"/>
              <a:pPr/>
              <a:t>14</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26543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65BB3F5-B59F-42D8-AAAE-2826ECD85E7D}" type="slidenum">
              <a:rPr lang="en-US" smtClean="0"/>
              <a:pPr/>
              <a:t>15</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38138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958D98D-DB82-4BC3-AD9D-D1CB6B3973B5}" type="slidenum">
              <a:rPr lang="en-US" smtClean="0"/>
              <a:pPr/>
              <a:t>16</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3586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Performance rights, ASCAP,</a:t>
            </a:r>
            <a:r>
              <a:rPr lang="en-US" baseline="0" dirty="0"/>
              <a:t> BMI, SESAC</a:t>
            </a:r>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17</a:t>
            </a:fld>
            <a:endParaRPr lang="en-US"/>
          </a:p>
        </p:txBody>
      </p:sp>
    </p:spTree>
    <p:extLst>
      <p:ext uri="{BB962C8B-B14F-4D97-AF65-F5344CB8AC3E}">
        <p14:creationId xmlns:p14="http://schemas.microsoft.com/office/powerpoint/2010/main" val="2176887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28E20A6-619B-4145-9BFE-B048D84E5D91}" type="slidenum">
              <a:rPr lang="en-US" smtClean="0"/>
              <a:pPr/>
              <a:t>18</a:t>
            </a:fld>
            <a:endParaRPr lang="en-US" dirty="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0843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575C51D-012A-4CC8-BAEF-C5900F7B8FC2}" type="slidenum">
              <a:rPr lang="en-US" smtClean="0"/>
              <a:pPr/>
              <a:t>19</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1545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7E63044-4767-445D-8AF0-2733B89A4265}" type="slidenum">
              <a:rPr lang="en-US" smtClean="0"/>
              <a:pPr/>
              <a:t>20</a:t>
            </a:fld>
            <a:endParaRPr lang="en-US"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4702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7F94484-BEEB-40E5-BAA8-7310544A312B}" type="slidenum">
              <a:rPr lang="en-US" smtClean="0"/>
              <a:pPr/>
              <a:t>21</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93125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1980535-F6DA-47AA-98BA-1FBC81738D68}" type="slidenum">
              <a:rPr lang="en-US" smtClean="0"/>
              <a:pPr/>
              <a:t>22</a:t>
            </a:fld>
            <a:endParaRPr lang="en-US"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9624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a:t>
            </a:fld>
            <a:endParaRPr lang="en-US"/>
          </a:p>
        </p:txBody>
      </p:sp>
    </p:spTree>
    <p:extLst>
      <p:ext uri="{BB962C8B-B14F-4D97-AF65-F5344CB8AC3E}">
        <p14:creationId xmlns:p14="http://schemas.microsoft.com/office/powerpoint/2010/main" val="3903146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23</a:t>
            </a:fld>
            <a:endParaRPr lang="en-US" dirty="0"/>
          </a:p>
        </p:txBody>
      </p:sp>
    </p:spTree>
    <p:extLst>
      <p:ext uri="{BB962C8B-B14F-4D97-AF65-F5344CB8AC3E}">
        <p14:creationId xmlns:p14="http://schemas.microsoft.com/office/powerpoint/2010/main" val="2016456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24</a:t>
            </a:fld>
            <a:endParaRPr lang="en-US" dirty="0"/>
          </a:p>
        </p:txBody>
      </p:sp>
    </p:spTree>
    <p:extLst>
      <p:ext uri="{BB962C8B-B14F-4D97-AF65-F5344CB8AC3E}">
        <p14:creationId xmlns:p14="http://schemas.microsoft.com/office/powerpoint/2010/main" val="3751898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25</a:t>
            </a:fld>
            <a:endParaRPr lang="en-US" dirty="0"/>
          </a:p>
        </p:txBody>
      </p:sp>
    </p:spTree>
    <p:extLst>
      <p:ext uri="{BB962C8B-B14F-4D97-AF65-F5344CB8AC3E}">
        <p14:creationId xmlns:p14="http://schemas.microsoft.com/office/powerpoint/2010/main" val="3378488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26</a:t>
            </a:fld>
            <a:endParaRPr lang="en-US" dirty="0"/>
          </a:p>
        </p:txBody>
      </p:sp>
    </p:spTree>
    <p:extLst>
      <p:ext uri="{BB962C8B-B14F-4D97-AF65-F5344CB8AC3E}">
        <p14:creationId xmlns:p14="http://schemas.microsoft.com/office/powerpoint/2010/main" val="1288990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27</a:t>
            </a:fld>
            <a:endParaRPr lang="en-US" dirty="0"/>
          </a:p>
        </p:txBody>
      </p:sp>
    </p:spTree>
    <p:extLst>
      <p:ext uri="{BB962C8B-B14F-4D97-AF65-F5344CB8AC3E}">
        <p14:creationId xmlns:p14="http://schemas.microsoft.com/office/powerpoint/2010/main" val="676638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C992E6A-829B-4560-AE5D-D6CA189D05B4}" type="slidenum">
              <a:rPr lang="en-US" smtClean="0"/>
              <a:pPr/>
              <a:t>29</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74725" y="4560888"/>
            <a:ext cx="5365750" cy="4319587"/>
          </a:xfrm>
          <a:noFill/>
          <a:ln/>
        </p:spPr>
        <p:txBody>
          <a:bodyPr/>
          <a:lstStyle/>
          <a:p>
            <a:endParaRPr lang="en-US" dirty="0"/>
          </a:p>
        </p:txBody>
      </p:sp>
    </p:spTree>
    <p:extLst>
      <p:ext uri="{BB962C8B-B14F-4D97-AF65-F5344CB8AC3E}">
        <p14:creationId xmlns:p14="http://schemas.microsoft.com/office/powerpoint/2010/main" val="1312539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30</a:t>
            </a:fld>
            <a:endParaRPr lang="en-US" dirty="0"/>
          </a:p>
        </p:txBody>
      </p:sp>
    </p:spTree>
    <p:extLst>
      <p:ext uri="{BB962C8B-B14F-4D97-AF65-F5344CB8AC3E}">
        <p14:creationId xmlns:p14="http://schemas.microsoft.com/office/powerpoint/2010/main" val="145758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31</a:t>
            </a:fld>
            <a:endParaRPr lang="en-US" dirty="0"/>
          </a:p>
        </p:txBody>
      </p:sp>
    </p:spTree>
    <p:extLst>
      <p:ext uri="{BB962C8B-B14F-4D97-AF65-F5344CB8AC3E}">
        <p14:creationId xmlns:p14="http://schemas.microsoft.com/office/powerpoint/2010/main" val="4029181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32</a:t>
            </a:fld>
            <a:endParaRPr lang="en-US" dirty="0"/>
          </a:p>
        </p:txBody>
      </p:sp>
    </p:spTree>
    <p:extLst>
      <p:ext uri="{BB962C8B-B14F-4D97-AF65-F5344CB8AC3E}">
        <p14:creationId xmlns:p14="http://schemas.microsoft.com/office/powerpoint/2010/main" val="3062285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33</a:t>
            </a:fld>
            <a:endParaRPr lang="en-US" dirty="0"/>
          </a:p>
        </p:txBody>
      </p:sp>
    </p:spTree>
    <p:extLst>
      <p:ext uri="{BB962C8B-B14F-4D97-AF65-F5344CB8AC3E}">
        <p14:creationId xmlns:p14="http://schemas.microsoft.com/office/powerpoint/2010/main" val="174315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a:t>
            </a:fld>
            <a:endParaRPr lang="en-US"/>
          </a:p>
        </p:txBody>
      </p:sp>
    </p:spTree>
    <p:extLst>
      <p:ext uri="{BB962C8B-B14F-4D97-AF65-F5344CB8AC3E}">
        <p14:creationId xmlns:p14="http://schemas.microsoft.com/office/powerpoint/2010/main" val="3271507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35</a:t>
            </a:fld>
            <a:endParaRPr lang="en-US" dirty="0"/>
          </a:p>
        </p:txBody>
      </p:sp>
    </p:spTree>
    <p:extLst>
      <p:ext uri="{BB962C8B-B14F-4D97-AF65-F5344CB8AC3E}">
        <p14:creationId xmlns:p14="http://schemas.microsoft.com/office/powerpoint/2010/main" val="3712576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36</a:t>
            </a:fld>
            <a:endParaRPr lang="en-US" dirty="0"/>
          </a:p>
        </p:txBody>
      </p:sp>
    </p:spTree>
    <p:extLst>
      <p:ext uri="{BB962C8B-B14F-4D97-AF65-F5344CB8AC3E}">
        <p14:creationId xmlns:p14="http://schemas.microsoft.com/office/powerpoint/2010/main" val="3675289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37</a:t>
            </a:fld>
            <a:endParaRPr lang="en-US" dirty="0"/>
          </a:p>
        </p:txBody>
      </p:sp>
    </p:spTree>
    <p:extLst>
      <p:ext uri="{BB962C8B-B14F-4D97-AF65-F5344CB8AC3E}">
        <p14:creationId xmlns:p14="http://schemas.microsoft.com/office/powerpoint/2010/main" val="1170426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38</a:t>
            </a:fld>
            <a:endParaRPr lang="en-US" dirty="0"/>
          </a:p>
        </p:txBody>
      </p:sp>
    </p:spTree>
    <p:extLst>
      <p:ext uri="{BB962C8B-B14F-4D97-AF65-F5344CB8AC3E}">
        <p14:creationId xmlns:p14="http://schemas.microsoft.com/office/powerpoint/2010/main" val="743231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39</a:t>
            </a:fld>
            <a:endParaRPr lang="en-US" dirty="0"/>
          </a:p>
        </p:txBody>
      </p:sp>
    </p:spTree>
    <p:extLst>
      <p:ext uri="{BB962C8B-B14F-4D97-AF65-F5344CB8AC3E}">
        <p14:creationId xmlns:p14="http://schemas.microsoft.com/office/powerpoint/2010/main" val="1251678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40</a:t>
            </a:fld>
            <a:endParaRPr lang="en-US" dirty="0"/>
          </a:p>
        </p:txBody>
      </p:sp>
    </p:spTree>
    <p:extLst>
      <p:ext uri="{BB962C8B-B14F-4D97-AF65-F5344CB8AC3E}">
        <p14:creationId xmlns:p14="http://schemas.microsoft.com/office/powerpoint/2010/main" val="15901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4</a:t>
            </a:fld>
            <a:endParaRPr lang="en-US"/>
          </a:p>
        </p:txBody>
      </p:sp>
    </p:spTree>
    <p:extLst>
      <p:ext uri="{BB962C8B-B14F-4D97-AF65-F5344CB8AC3E}">
        <p14:creationId xmlns:p14="http://schemas.microsoft.com/office/powerpoint/2010/main" val="157090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5</a:t>
            </a:fld>
            <a:endParaRPr lang="en-US"/>
          </a:p>
        </p:txBody>
      </p:sp>
    </p:spTree>
    <p:extLst>
      <p:ext uri="{BB962C8B-B14F-4D97-AF65-F5344CB8AC3E}">
        <p14:creationId xmlns:p14="http://schemas.microsoft.com/office/powerpoint/2010/main" val="233874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6</a:t>
            </a:fld>
            <a:endParaRPr lang="en-US"/>
          </a:p>
        </p:txBody>
      </p:sp>
    </p:spTree>
    <p:extLst>
      <p:ext uri="{BB962C8B-B14F-4D97-AF65-F5344CB8AC3E}">
        <p14:creationId xmlns:p14="http://schemas.microsoft.com/office/powerpoint/2010/main" val="2836199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Copyleft</a:t>
            </a:r>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7</a:t>
            </a:fld>
            <a:endParaRPr lang="en-US"/>
          </a:p>
        </p:txBody>
      </p:sp>
    </p:spTree>
    <p:extLst>
      <p:ext uri="{BB962C8B-B14F-4D97-AF65-F5344CB8AC3E}">
        <p14:creationId xmlns:p14="http://schemas.microsoft.com/office/powerpoint/2010/main" val="246451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8</a:t>
            </a:fld>
            <a:endParaRPr lang="en-US"/>
          </a:p>
        </p:txBody>
      </p:sp>
    </p:spTree>
    <p:extLst>
      <p:ext uri="{BB962C8B-B14F-4D97-AF65-F5344CB8AC3E}">
        <p14:creationId xmlns:p14="http://schemas.microsoft.com/office/powerpoint/2010/main" val="186042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604ABE7-8E0F-43F8-917D-A99532508145}" type="slidenum">
              <a:rPr lang="en-US" smtClean="0"/>
              <a:pPr/>
              <a:t>9</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6506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PPIT-Fall 21- (NUCES, Isb Campus)</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7EB788AA-DEED-444C-A3D5-ED8C4CF56A54}"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893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a:p>
        </p:txBody>
      </p:sp>
    </p:spTree>
    <p:extLst>
      <p:ext uri="{BB962C8B-B14F-4D97-AF65-F5344CB8AC3E}">
        <p14:creationId xmlns:p14="http://schemas.microsoft.com/office/powerpoint/2010/main" val="87407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56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B3B60432-372D-44D5-9F86-EB1599A3056F}"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89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75BAC139-CDE3-46DD-A2F1-784114D2B7A0}"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88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PPIT-Fall 21- (NUCES, Isb Campus)</a:t>
            </a:r>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312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NU-FAST, Islamabad</a:t>
            </a:r>
          </a:p>
        </p:txBody>
      </p:sp>
      <p:sp>
        <p:nvSpPr>
          <p:cNvPr id="8" name="Footer Placeholder 7"/>
          <p:cNvSpPr>
            <a:spLocks noGrp="1"/>
          </p:cNvSpPr>
          <p:nvPr>
            <p:ph type="ftr" sz="quarter" idx="11"/>
          </p:nvPr>
        </p:nvSpPr>
        <p:spPr/>
        <p:txBody>
          <a:bodyPr/>
          <a:lstStyle/>
          <a:p>
            <a:pPr>
              <a:defRPr/>
            </a:pPr>
            <a:r>
              <a:rPr lang="en-US"/>
              <a:t>PPIT-Fall 21- (NUCES, Isb Campus)</a:t>
            </a:r>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a:p>
        </p:txBody>
      </p:sp>
    </p:spTree>
    <p:extLst>
      <p:ext uri="{BB962C8B-B14F-4D97-AF65-F5344CB8AC3E}">
        <p14:creationId xmlns:p14="http://schemas.microsoft.com/office/powerpoint/2010/main" val="241657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NU-FAST, Islamabad</a:t>
            </a:r>
          </a:p>
        </p:txBody>
      </p:sp>
      <p:sp>
        <p:nvSpPr>
          <p:cNvPr id="4" name="Footer Placeholder 3"/>
          <p:cNvSpPr>
            <a:spLocks noGrp="1"/>
          </p:cNvSpPr>
          <p:nvPr>
            <p:ph type="ftr" sz="quarter" idx="11"/>
          </p:nvPr>
        </p:nvSpPr>
        <p:spPr/>
        <p:txBody>
          <a:bodyPr/>
          <a:lstStyle/>
          <a:p>
            <a:pPr>
              <a:defRPr/>
            </a:pPr>
            <a:r>
              <a:rPr lang="en-US"/>
              <a:t>PPIT-Fall 21- (NUCES, Isb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extLst>
      <p:ext uri="{BB962C8B-B14F-4D97-AF65-F5344CB8AC3E}">
        <p14:creationId xmlns:p14="http://schemas.microsoft.com/office/powerpoint/2010/main" val="86506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NU-FAST, Islamabad</a:t>
            </a:r>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extLst>
      <p:ext uri="{BB962C8B-B14F-4D97-AF65-F5344CB8AC3E}">
        <p14:creationId xmlns:p14="http://schemas.microsoft.com/office/powerpoint/2010/main" val="408310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PPIT-Fall 21- (NUCES, Isb Campus)</a:t>
            </a:r>
          </a:p>
        </p:txBody>
      </p:sp>
      <p:sp>
        <p:nvSpPr>
          <p:cNvPr id="7" name="Slide Number Placeholder 6"/>
          <p:cNvSpPr>
            <a:spLocks noGrp="1"/>
          </p:cNvSpPr>
          <p:nvPr>
            <p:ph type="sldNum" sz="quarter" idx="12"/>
          </p:nvPr>
        </p:nvSpPr>
        <p:spPr/>
        <p:txBody>
          <a:bodyPr/>
          <a:lstStyle/>
          <a:p>
            <a:pPr>
              <a:defRPr/>
            </a:pPr>
            <a:fld id="{4FF9F7BB-B2BB-49B1-8C10-7E6B7F380C64}"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61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r>
              <a:rPr lang="en-US"/>
              <a:t>NU-FAST, Islamabad</a:t>
            </a:r>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PPIT-Fall 21- (NUCES, Isb Campus)</a:t>
            </a:r>
          </a:p>
        </p:txBody>
      </p:sp>
      <p:sp>
        <p:nvSpPr>
          <p:cNvPr id="7" name="Slide Number Placeholder 6"/>
          <p:cNvSpPr>
            <a:spLocks noGrp="1"/>
          </p:cNvSpPr>
          <p:nvPr>
            <p:ph type="sldNum" sz="quarter" idx="12"/>
          </p:nvPr>
        </p:nvSpPr>
        <p:spPr/>
        <p:txBody>
          <a:bodyPr/>
          <a:lstStyle/>
          <a:p>
            <a:pPr>
              <a:defRPr/>
            </a:pPr>
            <a:fld id="{8CF0F8C0-9B12-4404-84E2-910293FA7561}"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986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t>NU-FAST, Islamabad</a:t>
            </a: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PPIT-Fall 21- (NUCES, Isb Campus)</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E5D5FD1B-D3FD-4737-912A-FF7FEDC3D451}" type="slidenum">
              <a:rPr lang="en-US" smtClean="0"/>
              <a:pPr>
                <a:defRPr/>
              </a:pPr>
              <a:t>‹#›</a:t>
            </a:fld>
            <a:endParaRPr lang="en-US"/>
          </a:p>
        </p:txBody>
      </p:sp>
    </p:spTree>
    <p:extLst>
      <p:ext uri="{BB962C8B-B14F-4D97-AF65-F5344CB8AC3E}">
        <p14:creationId xmlns:p14="http://schemas.microsoft.com/office/powerpoint/2010/main" val="1109181565"/>
      </p:ext>
    </p:extLst>
  </p:cSld>
  <p:clrMap bg1="lt1" tx1="dk1" bg2="lt2" tx2="dk2" accent1="accent1" accent2="accent2" accent3="accent3" accent4="accent4" accent5="accent5" accent6="accent6" hlink="hlink" folHlink="folHlink"/>
  <p:sldLayoutIdLst>
    <p:sldLayoutId id="2147485141" r:id="rId1"/>
    <p:sldLayoutId id="2147485142" r:id="rId2"/>
    <p:sldLayoutId id="2147485143" r:id="rId3"/>
    <p:sldLayoutId id="2147485144" r:id="rId4"/>
    <p:sldLayoutId id="2147485145" r:id="rId5"/>
    <p:sldLayoutId id="2147485146" r:id="rId6"/>
    <p:sldLayoutId id="2147485147" r:id="rId7"/>
    <p:sldLayoutId id="2147485148" r:id="rId8"/>
    <p:sldLayoutId id="2147485149" r:id="rId9"/>
    <p:sldLayoutId id="2147485150" r:id="rId10"/>
    <p:sldLayoutId id="2147485151" r:id="rId11"/>
  </p:sldLayoutIdLst>
  <p:hf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1503363"/>
            <a:ext cx="8458200" cy="1925637"/>
          </a:xfrm>
        </p:spPr>
        <p:txBody>
          <a:bodyPr>
            <a:normAutofit/>
          </a:bodyPr>
          <a:lstStyle/>
          <a:p>
            <a:pPr>
              <a:defRPr/>
            </a:pPr>
            <a:r>
              <a:rPr lang="en-US" sz="3100" dirty="0">
                <a:solidFill>
                  <a:srgbClr val="C00000"/>
                </a:solidFill>
              </a:rPr>
              <a:t>Professional Issues in Computing</a:t>
            </a:r>
            <a:br>
              <a:rPr lang="en-US" sz="3100" dirty="0">
                <a:solidFill>
                  <a:srgbClr val="C00000"/>
                </a:solidFill>
              </a:rPr>
            </a:br>
            <a:r>
              <a:rPr lang="en-US" sz="4800" dirty="0">
                <a:solidFill>
                  <a:schemeClr val="accent1">
                    <a:satMod val="150000"/>
                  </a:schemeClr>
                </a:solidFill>
              </a:rPr>
              <a:t> </a:t>
            </a:r>
            <a:r>
              <a:rPr lang="en-US" sz="4900" dirty="0">
                <a:solidFill>
                  <a:srgbClr val="C00000"/>
                </a:solidFill>
              </a:rPr>
              <a:t>Intellectual Property Rights</a:t>
            </a:r>
          </a:p>
        </p:txBody>
      </p:sp>
      <p:sp>
        <p:nvSpPr>
          <p:cNvPr id="133123" name="Rectangle 3"/>
          <p:cNvSpPr>
            <a:spLocks noGrp="1" noChangeArrowheads="1"/>
          </p:cNvSpPr>
          <p:nvPr>
            <p:ph type="subTitle" idx="1"/>
          </p:nvPr>
        </p:nvSpPr>
        <p:spPr>
          <a:xfrm>
            <a:off x="838200" y="4648200"/>
            <a:ext cx="7543800" cy="1447800"/>
          </a:xfrm>
        </p:spPr>
        <p:txBody>
          <a:bodyPr>
            <a:normAutofit/>
          </a:bodyPr>
          <a:lstStyle/>
          <a:p>
            <a:pPr>
              <a:lnSpc>
                <a:spcPct val="80000"/>
              </a:lnSpc>
            </a:pPr>
            <a:r>
              <a:rPr lang="en-US" sz="2400" b="1" dirty="0">
                <a:solidFill>
                  <a:schemeClr val="tx1"/>
                </a:solidFill>
              </a:rPr>
              <a:t>Dr. </a:t>
            </a:r>
            <a:r>
              <a:rPr lang="en-US" sz="2400" b="1">
                <a:solidFill>
                  <a:schemeClr val="tx1"/>
                </a:solidFill>
              </a:rPr>
              <a:t>Aftab Maroof</a:t>
            </a:r>
          </a:p>
          <a:p>
            <a:pPr>
              <a:lnSpc>
                <a:spcPct val="80000"/>
              </a:lnSpc>
            </a:pPr>
            <a:r>
              <a:rPr lang="en-US" sz="2400" b="1">
                <a:solidFill>
                  <a:schemeClr val="tx1"/>
                </a:solidFill>
              </a:rPr>
              <a:t>NUCES</a:t>
            </a:r>
            <a:r>
              <a:rPr lang="en-US" sz="2400" b="1" dirty="0">
                <a:solidFill>
                  <a:schemeClr val="tx1"/>
                </a:solidFill>
              </a:rPr>
              <a:t>, </a:t>
            </a:r>
            <a:r>
              <a:rPr lang="en-US" sz="2400" b="1" cap="none" dirty="0">
                <a:solidFill>
                  <a:schemeClr val="tx1"/>
                </a:solidFill>
              </a:rPr>
              <a:t>Islamabad Campus</a:t>
            </a:r>
          </a:p>
          <a:p>
            <a:pPr marR="0" algn="ctr" eaLnBrk="1" hangingPunct="1">
              <a:lnSpc>
                <a:spcPct val="80000"/>
              </a:lnSpc>
            </a:pPr>
            <a:r>
              <a:rPr lang="en-US" sz="1400" b="1" dirty="0">
                <a:solidFill>
                  <a:schemeClr val="tx1"/>
                </a:solidFill>
              </a:rPr>
              <a:t>(</a:t>
            </a:r>
            <a:r>
              <a:rPr lang="en-US" sz="1400" b="1" cap="none" dirty="0">
                <a:solidFill>
                  <a:schemeClr val="tx1"/>
                </a:solidFill>
              </a:rPr>
              <a:t>Lecture Slides Week #</a:t>
            </a:r>
            <a:r>
              <a:rPr lang="en-US" sz="1400" b="1" dirty="0">
                <a:solidFill>
                  <a:schemeClr val="tx1"/>
                </a:solidFill>
              </a:rPr>
              <a:t> 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133123">
                                            <p:txEl>
                                              <p:pRg st="0" end="0"/>
                                            </p:txEl>
                                          </p:spTgt>
                                        </p:tgtEl>
                                        <p:attrNameLst>
                                          <p:attrName>style.visibility</p:attrName>
                                        </p:attrNameLst>
                                      </p:cBhvr>
                                      <p:to>
                                        <p:strVal val="visible"/>
                                      </p:to>
                                    </p:set>
                                    <p:animEffect transition="in" filter="diamond(in)">
                                      <p:cBhvr>
                                        <p:cTn id="10" dur="2000"/>
                                        <p:tgtEl>
                                          <p:spTgt spid="133123">
                                            <p:txEl>
                                              <p:pRg st="0" end="0"/>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Effect transition="in" filter="diamond(in)">
                                      <p:cBhvr>
                                        <p:cTn id="13" dur="2000"/>
                                        <p:tgtEl>
                                          <p:spTgt spid="13312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diamond(in)">
                                      <p:cBhvr>
                                        <p:cTn id="16" dur="20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67619" name="Rectangle 3"/>
          <p:cNvSpPr>
            <a:spLocks noGrp="1" noChangeArrowheads="1"/>
          </p:cNvSpPr>
          <p:nvPr>
            <p:ph type="body" idx="4294967295"/>
          </p:nvPr>
        </p:nvSpPr>
        <p:spPr>
          <a:xfrm>
            <a:off x="0" y="1371600"/>
            <a:ext cx="8382000" cy="4953000"/>
          </a:xfrm>
        </p:spPr>
        <p:txBody>
          <a:bodyPr>
            <a:normAutofit/>
          </a:bodyPr>
          <a:lstStyle/>
          <a:p>
            <a:pPr marL="228600" indent="-228600" algn="just">
              <a:lnSpc>
                <a:spcPct val="80000"/>
              </a:lnSpc>
            </a:pPr>
            <a:r>
              <a:rPr lang="en-US" sz="2400" b="1" dirty="0"/>
              <a:t>Copyright </a:t>
            </a:r>
            <a:r>
              <a:rPr lang="en-US" sz="1050" b="1" dirty="0"/>
              <a:t>(Contd.)</a:t>
            </a:r>
            <a:r>
              <a:rPr lang="en-US" sz="2400" b="1" dirty="0"/>
              <a:t>:</a:t>
            </a:r>
          </a:p>
          <a:p>
            <a:pPr marL="571500" lvl="1" indent="-228600" algn="just">
              <a:lnSpc>
                <a:spcPct val="80000"/>
              </a:lnSpc>
            </a:pPr>
            <a:r>
              <a:rPr lang="en-US" sz="2000" b="1" dirty="0">
                <a:solidFill>
                  <a:schemeClr val="tx1"/>
                </a:solidFill>
              </a:rPr>
              <a:t>What is Fair Use?</a:t>
            </a:r>
          </a:p>
          <a:p>
            <a:pPr lvl="2">
              <a:lnSpc>
                <a:spcPct val="80000"/>
              </a:lnSpc>
            </a:pPr>
            <a:r>
              <a:rPr lang="en-US" sz="1800" dirty="0"/>
              <a:t>Fair Use allows for copyrighted materials to be used without permission as long as certain guidelines are met:</a:t>
            </a:r>
          </a:p>
          <a:p>
            <a:pPr marL="1257300" lvl="3">
              <a:lnSpc>
                <a:spcPct val="80000"/>
              </a:lnSpc>
            </a:pPr>
            <a:r>
              <a:rPr lang="en-US" sz="1800" dirty="0">
                <a:solidFill>
                  <a:schemeClr val="tx1"/>
                </a:solidFill>
              </a:rPr>
              <a:t>The purpose and character of the use, including whether such use is of a commercial nature or is for nonprofit educational purposes;</a:t>
            </a:r>
          </a:p>
          <a:p>
            <a:pPr marL="1257300" lvl="3">
              <a:lnSpc>
                <a:spcPct val="80000"/>
              </a:lnSpc>
            </a:pPr>
            <a:r>
              <a:rPr lang="en-US" sz="1800" dirty="0">
                <a:solidFill>
                  <a:schemeClr val="tx1"/>
                </a:solidFill>
              </a:rPr>
              <a:t>The nature of the copyrighted work;</a:t>
            </a:r>
          </a:p>
          <a:p>
            <a:pPr marL="1531620" lvl="4">
              <a:lnSpc>
                <a:spcPct val="80000"/>
              </a:lnSpc>
            </a:pPr>
            <a:r>
              <a:rPr lang="en-US" sz="1800" dirty="0"/>
              <a:t>Fiction/non-fiction, published/unpublished work.</a:t>
            </a:r>
            <a:endParaRPr lang="en-US" sz="1800" dirty="0">
              <a:solidFill>
                <a:schemeClr val="tx1"/>
              </a:solidFill>
            </a:endParaRPr>
          </a:p>
          <a:p>
            <a:pPr marL="1257300" lvl="3">
              <a:lnSpc>
                <a:spcPct val="80000"/>
              </a:lnSpc>
            </a:pPr>
            <a:r>
              <a:rPr lang="en-US" sz="1800" dirty="0">
                <a:solidFill>
                  <a:schemeClr val="tx1"/>
                </a:solidFill>
              </a:rPr>
              <a:t>The amount and substantiality of the portion used in relation to the copyrighted work as a whole; and </a:t>
            </a:r>
          </a:p>
          <a:p>
            <a:pPr marL="1257300" lvl="3">
              <a:lnSpc>
                <a:spcPct val="80000"/>
              </a:lnSpc>
            </a:pPr>
            <a:r>
              <a:rPr lang="en-US" sz="1800" dirty="0">
                <a:solidFill>
                  <a:schemeClr val="tx1"/>
                </a:solidFill>
              </a:rPr>
              <a:t>The effect upon the potential market for or value of the copyrighted work.</a:t>
            </a:r>
          </a:p>
          <a:p>
            <a:pPr marL="1531620" lvl="4">
              <a:lnSpc>
                <a:spcPct val="80000"/>
              </a:lnSpc>
            </a:pPr>
            <a:r>
              <a:rPr lang="en-US" sz="1800" dirty="0"/>
              <a:t>Out of print vs. readily available, spontaneously chosen vs. assigned reading</a:t>
            </a:r>
          </a:p>
        </p:txBody>
      </p:sp>
      <p:sp>
        <p:nvSpPr>
          <p:cNvPr id="2" name="Slide Number Placeholder 1">
            <a:extLst>
              <a:ext uri="{FF2B5EF4-FFF2-40B4-BE49-F238E27FC236}">
                <a16:creationId xmlns:a16="http://schemas.microsoft.com/office/drawing/2014/main" id="{D2D9BCF3-70F2-4AF4-BBE1-465F2E8C0DC5}"/>
              </a:ext>
            </a:extLst>
          </p:cNvPr>
          <p:cNvSpPr>
            <a:spLocks noGrp="1"/>
          </p:cNvSpPr>
          <p:nvPr>
            <p:ph type="sldNum" sz="quarter" idx="12"/>
          </p:nvPr>
        </p:nvSpPr>
        <p:spPr/>
        <p:txBody>
          <a:bodyPr/>
          <a:lstStyle/>
          <a:p>
            <a:pPr>
              <a:defRPr/>
            </a:pPr>
            <a:fld id="{EF73B2BC-122D-4D2D-B9AF-37D3B93E5309}"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linds(horizontal)">
                                      <p:cBhvr>
                                        <p:cTn id="7" dur="500"/>
                                        <p:tgtEl>
                                          <p:spTgt spid="367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7619">
                                            <p:txEl>
                                              <p:pRg st="1" end="1"/>
                                            </p:txEl>
                                          </p:spTgt>
                                        </p:tgtEl>
                                        <p:attrNameLst>
                                          <p:attrName>style.visibility</p:attrName>
                                        </p:attrNameLst>
                                      </p:cBhvr>
                                      <p:to>
                                        <p:strVal val="visible"/>
                                      </p:to>
                                    </p:set>
                                    <p:animEffect transition="in" filter="blinds(horizontal)">
                                      <p:cBhvr>
                                        <p:cTn id="12" dur="500"/>
                                        <p:tgtEl>
                                          <p:spTgt spid="367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7619">
                                            <p:txEl>
                                              <p:pRg st="2" end="2"/>
                                            </p:txEl>
                                          </p:spTgt>
                                        </p:tgtEl>
                                        <p:attrNameLst>
                                          <p:attrName>style.visibility</p:attrName>
                                        </p:attrNameLst>
                                      </p:cBhvr>
                                      <p:to>
                                        <p:strVal val="visible"/>
                                      </p:to>
                                    </p:set>
                                    <p:animEffect transition="in" filter="blinds(horizontal)">
                                      <p:cBhvr>
                                        <p:cTn id="17" dur="500"/>
                                        <p:tgtEl>
                                          <p:spTgt spid="367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7619">
                                            <p:txEl>
                                              <p:pRg st="3" end="3"/>
                                            </p:txEl>
                                          </p:spTgt>
                                        </p:tgtEl>
                                        <p:attrNameLst>
                                          <p:attrName>style.visibility</p:attrName>
                                        </p:attrNameLst>
                                      </p:cBhvr>
                                      <p:to>
                                        <p:strVal val="visible"/>
                                      </p:to>
                                    </p:set>
                                    <p:animEffect transition="in" filter="blinds(horizontal)">
                                      <p:cBhvr>
                                        <p:cTn id="22" dur="500"/>
                                        <p:tgtEl>
                                          <p:spTgt spid="367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7619">
                                            <p:txEl>
                                              <p:pRg st="4" end="4"/>
                                            </p:txEl>
                                          </p:spTgt>
                                        </p:tgtEl>
                                        <p:attrNameLst>
                                          <p:attrName>style.visibility</p:attrName>
                                        </p:attrNameLst>
                                      </p:cBhvr>
                                      <p:to>
                                        <p:strVal val="visible"/>
                                      </p:to>
                                    </p:set>
                                    <p:animEffect transition="in" filter="blinds(horizontal)">
                                      <p:cBhvr>
                                        <p:cTn id="27" dur="500"/>
                                        <p:tgtEl>
                                          <p:spTgt spid="367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7619">
                                            <p:txEl>
                                              <p:pRg st="5" end="5"/>
                                            </p:txEl>
                                          </p:spTgt>
                                        </p:tgtEl>
                                        <p:attrNameLst>
                                          <p:attrName>style.visibility</p:attrName>
                                        </p:attrNameLst>
                                      </p:cBhvr>
                                      <p:to>
                                        <p:strVal val="visible"/>
                                      </p:to>
                                    </p:set>
                                    <p:animEffect transition="in" filter="blinds(horizontal)">
                                      <p:cBhvr>
                                        <p:cTn id="32" dur="500"/>
                                        <p:tgtEl>
                                          <p:spTgt spid="3676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7619">
                                            <p:txEl>
                                              <p:pRg st="6" end="6"/>
                                            </p:txEl>
                                          </p:spTgt>
                                        </p:tgtEl>
                                        <p:attrNameLst>
                                          <p:attrName>style.visibility</p:attrName>
                                        </p:attrNameLst>
                                      </p:cBhvr>
                                      <p:to>
                                        <p:strVal val="visible"/>
                                      </p:to>
                                    </p:set>
                                    <p:animEffect transition="in" filter="blinds(horizontal)">
                                      <p:cBhvr>
                                        <p:cTn id="37" dur="500"/>
                                        <p:tgtEl>
                                          <p:spTgt spid="3676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7619">
                                            <p:txEl>
                                              <p:pRg st="7" end="7"/>
                                            </p:txEl>
                                          </p:spTgt>
                                        </p:tgtEl>
                                        <p:attrNameLst>
                                          <p:attrName>style.visibility</p:attrName>
                                        </p:attrNameLst>
                                      </p:cBhvr>
                                      <p:to>
                                        <p:strVal val="visible"/>
                                      </p:to>
                                    </p:set>
                                    <p:animEffect transition="in" filter="blinds(horizontal)">
                                      <p:cBhvr>
                                        <p:cTn id="42" dur="500"/>
                                        <p:tgtEl>
                                          <p:spTgt spid="3676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7619">
                                            <p:txEl>
                                              <p:pRg st="8" end="8"/>
                                            </p:txEl>
                                          </p:spTgt>
                                        </p:tgtEl>
                                        <p:attrNameLst>
                                          <p:attrName>style.visibility</p:attrName>
                                        </p:attrNameLst>
                                      </p:cBhvr>
                                      <p:to>
                                        <p:strVal val="visible"/>
                                      </p:to>
                                    </p:set>
                                    <p:animEffect transition="in" filter="blinds(horizontal)">
                                      <p:cBhvr>
                                        <p:cTn id="47" dur="500"/>
                                        <p:tgtEl>
                                          <p:spTgt spid="367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rPr>
              <a:t>Intellectual Property Rights</a:t>
            </a:r>
            <a:endParaRPr lang="en-US" sz="3600" dirty="0"/>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5" name="Rectangle 3"/>
          <p:cNvSpPr txBox="1">
            <a:spLocks noChangeArrowheads="1"/>
          </p:cNvSpPr>
          <p:nvPr/>
        </p:nvSpPr>
        <p:spPr>
          <a:xfrm>
            <a:off x="304800" y="1371600"/>
            <a:ext cx="8382000" cy="4953000"/>
          </a:xfrm>
          <a:prstGeom prst="rect">
            <a:avLst/>
          </a:prstGeom>
        </p:spPr>
        <p:txBody>
          <a:bodyPr>
            <a:normAutofit lnSpcReduction="10000"/>
          </a:bodyPr>
          <a:lstStyle/>
          <a:p>
            <a:pPr marL="228600" marR="0" lvl="0" indent="-228600" algn="just" defTabSz="914400" rtl="0" eaLnBrk="1" fontAlgn="auto" latinLnBrk="0" hangingPunct="1">
              <a:lnSpc>
                <a:spcPct val="80000"/>
              </a:lnSpc>
              <a:spcBef>
                <a:spcPts val="580"/>
              </a:spcBef>
              <a:spcAft>
                <a:spcPts val="0"/>
              </a:spcAft>
              <a:buClr>
                <a:schemeClr val="accent1"/>
              </a:buClr>
              <a:buSzPct val="85000"/>
              <a:buFont typeface="Wingdings 2"/>
              <a:buChar char=""/>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Copyright </a:t>
            </a:r>
            <a:r>
              <a:rPr kumimoji="0" lang="en-US" sz="1000" b="1" i="0" u="none" strike="noStrike" kern="1200" cap="none" spc="0" normalizeH="0" baseline="0" noProof="0" dirty="0">
                <a:ln>
                  <a:noFill/>
                </a:ln>
                <a:solidFill>
                  <a:schemeClr val="tx1"/>
                </a:solidFill>
                <a:effectLst/>
                <a:uLnTx/>
                <a:uFillTx/>
                <a:latin typeface="+mn-lt"/>
                <a:ea typeface="+mn-ea"/>
                <a:cs typeface="+mn-cs"/>
              </a:rPr>
              <a:t>(Contd.)</a:t>
            </a:r>
            <a:r>
              <a:rPr kumimoji="0" lang="en-US" sz="2000" b="1" i="0" u="none" strike="noStrike" kern="1200" cap="none" spc="0" normalizeH="0" baseline="0" noProof="0" dirty="0">
                <a:ln>
                  <a:noFill/>
                </a:ln>
                <a:solidFill>
                  <a:schemeClr val="tx1"/>
                </a:solidFill>
                <a:effectLst/>
                <a:uLnTx/>
                <a:uFillTx/>
                <a:latin typeface="+mn-lt"/>
                <a:ea typeface="+mn-ea"/>
                <a:cs typeface="+mn-cs"/>
              </a:rPr>
              <a:t>:</a:t>
            </a:r>
          </a:p>
          <a:p>
            <a:pPr marL="571500" marR="0" lvl="1" indent="-228600" algn="just" defTabSz="914400" rtl="0" eaLnBrk="1" fontAlgn="auto" latinLnBrk="0" hangingPunct="1">
              <a:lnSpc>
                <a:spcPct val="80000"/>
              </a:lnSpc>
              <a:spcBef>
                <a:spcPts val="370"/>
              </a:spcBef>
              <a:spcAft>
                <a:spcPts val="0"/>
              </a:spcAft>
              <a:buClr>
                <a:schemeClr val="accent2"/>
              </a:buClr>
              <a:buSzPct val="85000"/>
              <a:buFont typeface="Wingdings 2"/>
              <a:buChar char=""/>
              <a:tabLst/>
              <a:defRPr/>
            </a:pPr>
            <a:r>
              <a:rPr kumimoji="0" lang="en-US" sz="1800" b="1" i="0" u="none" strike="noStrike" kern="1200" cap="none" spc="0" normalizeH="0" baseline="0" noProof="0" dirty="0">
                <a:ln>
                  <a:noFill/>
                </a:ln>
                <a:solidFill>
                  <a:schemeClr val="tx1"/>
                </a:solidFill>
                <a:effectLst/>
                <a:uLnTx/>
                <a:uFillTx/>
                <a:latin typeface="+mn-lt"/>
                <a:ea typeface="+mn-ea"/>
                <a:cs typeface="+mn-cs"/>
              </a:rPr>
              <a:t>What is Fair Use?</a:t>
            </a:r>
          </a:p>
          <a:p>
            <a:pPr marL="822960" marR="0" lvl="2" indent="-228600" algn="l" defTabSz="914400" rtl="0" eaLnBrk="1" fontAlgn="auto" latinLnBrk="0" hangingPunct="1">
              <a:lnSpc>
                <a:spcPct val="80000"/>
              </a:lnSpc>
              <a:spcBef>
                <a:spcPts val="370"/>
              </a:spcBef>
              <a:spcAft>
                <a:spcPts val="0"/>
              </a:spcAft>
              <a:buClr>
                <a:schemeClr val="accent1">
                  <a:tint val="60000"/>
                </a:schemeClr>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Fair use, realistically is basically limited to journalism, education, and research.</a:t>
            </a:r>
          </a:p>
          <a:p>
            <a:pPr marL="822960" marR="0" lvl="2" indent="-228600" algn="l" defTabSz="914400" rtl="0" eaLnBrk="1" fontAlgn="auto" latinLnBrk="0" hangingPunct="1">
              <a:lnSpc>
                <a:spcPct val="80000"/>
              </a:lnSpc>
              <a:spcBef>
                <a:spcPts val="370"/>
              </a:spcBef>
              <a:spcAft>
                <a:spcPts val="0"/>
              </a:spcAft>
              <a:buClr>
                <a:schemeClr val="accent1">
                  <a:tint val="60000"/>
                </a:schemeClr>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Limitations apply which includes consideration of the purpose, nature, amount and substantiality, and the effect of the use on potential value of work.</a:t>
            </a:r>
          </a:p>
          <a:p>
            <a:pPr marL="1257300" marR="0" lvl="3" indent="-228600" algn="l" defTabSz="914400" rtl="0" eaLnBrk="1" fontAlgn="auto" latinLnBrk="0" hangingPunct="1">
              <a:lnSpc>
                <a:spcPct val="80000"/>
              </a:lnSpc>
              <a:spcBef>
                <a:spcPts val="370"/>
              </a:spcBef>
              <a:spcAft>
                <a:spcPts val="0"/>
              </a:spcAft>
              <a:buClr>
                <a:schemeClr val="accent3"/>
              </a:buClr>
              <a:buSzPct val="80000"/>
              <a:buFont typeface="Wingdings 2"/>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You can use excerpts from a book to write a review of it.  However, you can’t reproduce whole chapters of the book for reviewing purposes without permission.</a:t>
            </a:r>
          </a:p>
          <a:p>
            <a:pPr marL="1257300" marR="0" lvl="3" indent="-228600" algn="l" defTabSz="914400" rtl="0" eaLnBrk="1" fontAlgn="auto" latinLnBrk="0" hangingPunct="1">
              <a:lnSpc>
                <a:spcPct val="80000"/>
              </a:lnSpc>
              <a:spcBef>
                <a:spcPts val="370"/>
              </a:spcBef>
              <a:spcAft>
                <a:spcPts val="0"/>
              </a:spcAft>
              <a:buClr>
                <a:schemeClr val="accent3"/>
              </a:buClr>
              <a:buSzPct val="80000"/>
              <a:buFont typeface="Wingdings 2"/>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 class dealing with film studies can screen a movie without payment for study purposes.  However, no admission can be charged and only students in the class can attend the screening</a:t>
            </a:r>
            <a:r>
              <a:rPr kumimoji="0" lang="en-US" b="0" i="0" u="none" strike="noStrike" kern="1200" cap="none" spc="0" normalizeH="0" baseline="0" noProof="0" dirty="0">
                <a:ln>
                  <a:noFill/>
                </a:ln>
                <a:solidFill>
                  <a:schemeClr val="tx1"/>
                </a:solidFill>
                <a:effectLst/>
                <a:uLnTx/>
                <a:uFillTx/>
                <a:latin typeface="+mn-lt"/>
                <a:ea typeface="+mn-ea"/>
                <a:cs typeface="+mn-cs"/>
              </a:rPr>
              <a:t>.</a:t>
            </a:r>
          </a:p>
          <a:p>
            <a:pPr marL="1257300" marR="0" lvl="3" indent="-228600" algn="l" defTabSz="914400" rtl="0" eaLnBrk="1" fontAlgn="auto" latinLnBrk="0" hangingPunct="1">
              <a:lnSpc>
                <a:spcPct val="80000"/>
              </a:lnSpc>
              <a:spcBef>
                <a:spcPts val="370"/>
              </a:spcBef>
              <a:spcAft>
                <a:spcPts val="0"/>
              </a:spcAft>
              <a:buClr>
                <a:schemeClr val="accent3"/>
              </a:buClr>
              <a:buSzPct val="80000"/>
              <a:buFont typeface="Wingdings 2"/>
              <a:buChar char=""/>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Difficult area that can get people in trouble.  Consult an attorney if you are in doubt…</a:t>
            </a:r>
          </a:p>
          <a:p>
            <a:pPr marL="342900" lvl="1" indent="-228600" fontAlgn="auto">
              <a:lnSpc>
                <a:spcPct val="80000"/>
              </a:lnSpc>
              <a:spcBef>
                <a:spcPts val="370"/>
              </a:spcBef>
              <a:spcAft>
                <a:spcPts val="0"/>
              </a:spcAft>
              <a:buClr>
                <a:schemeClr val="accent3"/>
              </a:buClr>
              <a:buSzPct val="80000"/>
              <a:buFont typeface="Wingdings 2"/>
              <a:buChar char=""/>
            </a:pPr>
            <a:r>
              <a:rPr lang="en-US" dirty="0">
                <a:latin typeface="+mn-lt"/>
                <a:cs typeface="+mn-cs"/>
              </a:rPr>
              <a:t>Space Shifting</a:t>
            </a:r>
          </a:p>
          <a:p>
            <a:pPr marL="342900" lvl="1" indent="-228600" fontAlgn="auto">
              <a:lnSpc>
                <a:spcPct val="80000"/>
              </a:lnSpc>
              <a:spcBef>
                <a:spcPts val="370"/>
              </a:spcBef>
              <a:spcAft>
                <a:spcPts val="0"/>
              </a:spcAft>
              <a:buClr>
                <a:schemeClr val="accent3"/>
              </a:buClr>
              <a:buSzPct val="80000"/>
              <a:buFont typeface="Wingdings 2"/>
              <a:buChar char=""/>
            </a:pPr>
            <a:r>
              <a:rPr lang="en-US" dirty="0">
                <a:latin typeface="+mn-lt"/>
                <a:cs typeface="+mn-cs"/>
              </a:rPr>
              <a:t>Time Shifting</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a:extLst>
              <a:ext uri="{FF2B5EF4-FFF2-40B4-BE49-F238E27FC236}">
                <a16:creationId xmlns:a16="http://schemas.microsoft.com/office/drawing/2014/main" id="{D0649685-8F63-40A2-9E78-D7F857EC9CCA}"/>
              </a:ext>
            </a:extLst>
          </p:cNvPr>
          <p:cNvSpPr>
            <a:spLocks noGrp="1"/>
          </p:cNvSpPr>
          <p:nvPr>
            <p:ph type="sldNum" sz="quarter" idx="12"/>
          </p:nvPr>
        </p:nvSpPr>
        <p:spPr/>
        <p:txBody>
          <a:bodyPr/>
          <a:lstStyle/>
          <a:p>
            <a:pPr>
              <a:defRPr/>
            </a:pPr>
            <a:fld id="{EF73B2BC-122D-4D2D-B9AF-37D3B93E5309}"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Shifting</a:t>
            </a:r>
          </a:p>
        </p:txBody>
      </p:sp>
      <p:sp>
        <p:nvSpPr>
          <p:cNvPr id="3" name="Footer Placeholder 2"/>
          <p:cNvSpPr>
            <a:spLocks noGrp="1"/>
          </p:cNvSpPr>
          <p:nvPr>
            <p:ph type="ftr" sz="quarter" idx="11"/>
          </p:nvPr>
        </p:nvSpPr>
        <p:spPr/>
        <p:txBody>
          <a:bodyPr/>
          <a:lstStyle/>
          <a:p>
            <a:pPr>
              <a:defRPr/>
            </a:pPr>
            <a:r>
              <a:rPr lang="en-US"/>
              <a:t>PPIT-Fall 21- (NUCES, Isb Campus)</a:t>
            </a:r>
          </a:p>
        </p:txBody>
      </p:sp>
      <p:pic>
        <p:nvPicPr>
          <p:cNvPr id="5" name="Picture 6" descr="qui04f06"/>
          <p:cNvPicPr>
            <a:picLocks noChangeAspect="1" noChangeArrowheads="1"/>
          </p:cNvPicPr>
          <p:nvPr/>
        </p:nvPicPr>
        <p:blipFill>
          <a:blip r:embed="rId2"/>
          <a:srcRect/>
          <a:stretch>
            <a:fillRect/>
          </a:stretch>
        </p:blipFill>
        <p:spPr bwMode="auto">
          <a:xfrm>
            <a:off x="838200" y="1600200"/>
            <a:ext cx="7543800" cy="3889375"/>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D944BC70-ACA2-489F-A683-17AE4CE50890}"/>
              </a:ext>
            </a:extLst>
          </p:cNvPr>
          <p:cNvSpPr>
            <a:spLocks noGrp="1"/>
          </p:cNvSpPr>
          <p:nvPr>
            <p:ph type="sldNum" sz="quarter" idx="12"/>
          </p:nvPr>
        </p:nvSpPr>
        <p:spPr/>
        <p:txBody>
          <a:bodyPr/>
          <a:lstStyle/>
          <a:p>
            <a:pPr>
              <a:defRPr/>
            </a:pPr>
            <a:fld id="{EF73B2BC-122D-4D2D-B9AF-37D3B93E530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Shifting</a:t>
            </a:r>
          </a:p>
        </p:txBody>
      </p:sp>
      <p:sp>
        <p:nvSpPr>
          <p:cNvPr id="3" name="Footer Placeholder 2"/>
          <p:cNvSpPr>
            <a:spLocks noGrp="1"/>
          </p:cNvSpPr>
          <p:nvPr>
            <p:ph type="ftr" sz="quarter" idx="11"/>
          </p:nvPr>
        </p:nvSpPr>
        <p:spPr/>
        <p:txBody>
          <a:bodyPr/>
          <a:lstStyle/>
          <a:p>
            <a:pPr>
              <a:defRPr/>
            </a:pPr>
            <a:r>
              <a:rPr lang="en-US"/>
              <a:t>PPIT-Fall 21- (NUCES, Isb Campus)</a:t>
            </a:r>
          </a:p>
        </p:txBody>
      </p:sp>
      <p:pic>
        <p:nvPicPr>
          <p:cNvPr id="5" name="Picture 6" descr="qui04f07"/>
          <p:cNvPicPr>
            <a:picLocks noChangeAspect="1" noChangeArrowheads="1"/>
          </p:cNvPicPr>
          <p:nvPr/>
        </p:nvPicPr>
        <p:blipFill>
          <a:blip r:embed="rId2"/>
          <a:srcRect/>
          <a:stretch>
            <a:fillRect/>
          </a:stretch>
        </p:blipFill>
        <p:spPr bwMode="auto">
          <a:xfrm>
            <a:off x="685800" y="1600200"/>
            <a:ext cx="7391400" cy="3965575"/>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4BBEA33-2DCA-464B-B576-45BFB09AB1C4}"/>
              </a:ext>
            </a:extLst>
          </p:cNvPr>
          <p:cNvSpPr>
            <a:spLocks noGrp="1"/>
          </p:cNvSpPr>
          <p:nvPr>
            <p:ph type="sldNum" sz="quarter" idx="12"/>
          </p:nvPr>
        </p:nvSpPr>
        <p:spPr/>
        <p:txBody>
          <a:bodyPr/>
          <a:lstStyle/>
          <a:p>
            <a:pPr>
              <a:defRPr/>
            </a:pPr>
            <a:fld id="{EF73B2BC-122D-4D2D-B9AF-37D3B93E5309}"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69667" name="Rectangle 3"/>
          <p:cNvSpPr>
            <a:spLocks noGrp="1" noChangeArrowheads="1"/>
          </p:cNvSpPr>
          <p:nvPr>
            <p:ph type="body" idx="4294967295"/>
          </p:nvPr>
        </p:nvSpPr>
        <p:spPr>
          <a:xfrm>
            <a:off x="0" y="1447800"/>
            <a:ext cx="8153400" cy="4876800"/>
          </a:xfrm>
        </p:spPr>
        <p:txBody>
          <a:bodyPr/>
          <a:lstStyle/>
          <a:p>
            <a:pPr algn="just"/>
            <a:r>
              <a:rPr lang="en-US" b="1" dirty="0"/>
              <a:t>Copyright </a:t>
            </a:r>
            <a:r>
              <a:rPr lang="en-US" sz="1600" b="1" dirty="0"/>
              <a:t>(Contd.)</a:t>
            </a:r>
            <a:r>
              <a:rPr lang="en-US" b="1" dirty="0"/>
              <a:t>:</a:t>
            </a:r>
          </a:p>
          <a:p>
            <a:pPr lvl="1" algn="just"/>
            <a:r>
              <a:rPr lang="en-US" b="1" dirty="0">
                <a:solidFill>
                  <a:schemeClr val="tx1"/>
                </a:solidFill>
              </a:rPr>
              <a:t>Alternatives to Copyright:</a:t>
            </a:r>
          </a:p>
          <a:p>
            <a:pPr lvl="2" algn="just"/>
            <a:r>
              <a:rPr lang="en-US" dirty="0"/>
              <a:t>Licenses</a:t>
            </a:r>
          </a:p>
          <a:p>
            <a:pPr lvl="3" algn="just"/>
            <a:r>
              <a:rPr lang="en-US" dirty="0">
                <a:solidFill>
                  <a:schemeClr val="tx1"/>
                </a:solidFill>
              </a:rPr>
              <a:t>Creators can retain copyright but allow people to use content under certain terms.  For example, the copyright can give schools to use content for free and without permission. </a:t>
            </a:r>
          </a:p>
          <a:p>
            <a:pPr lvl="2" algn="just"/>
            <a:r>
              <a:rPr lang="en-US" dirty="0"/>
              <a:t>Open License</a:t>
            </a:r>
          </a:p>
          <a:p>
            <a:pPr lvl="3" algn="just"/>
            <a:r>
              <a:rPr lang="en-US" dirty="0">
                <a:solidFill>
                  <a:schemeClr val="tx1"/>
                </a:solidFill>
              </a:rPr>
              <a:t>Others can use but must credit original source.  Further, any version that others create must also have the open license and be useable by others as well.</a:t>
            </a:r>
          </a:p>
        </p:txBody>
      </p:sp>
      <p:sp>
        <p:nvSpPr>
          <p:cNvPr id="2" name="Slide Number Placeholder 1">
            <a:extLst>
              <a:ext uri="{FF2B5EF4-FFF2-40B4-BE49-F238E27FC236}">
                <a16:creationId xmlns:a16="http://schemas.microsoft.com/office/drawing/2014/main" id="{458A186B-B534-4F5C-B51F-6DA270153F59}"/>
              </a:ext>
            </a:extLst>
          </p:cNvPr>
          <p:cNvSpPr>
            <a:spLocks noGrp="1"/>
          </p:cNvSpPr>
          <p:nvPr>
            <p:ph type="sldNum" sz="quarter" idx="12"/>
          </p:nvPr>
        </p:nvSpPr>
        <p:spPr/>
        <p:txBody>
          <a:bodyPr/>
          <a:lstStyle/>
          <a:p>
            <a:pPr>
              <a:defRPr/>
            </a:pPr>
            <a:fld id="{EF73B2BC-122D-4D2D-B9AF-37D3B93E5309}"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linds(horizontal)">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9667">
                                            <p:txEl>
                                              <p:pRg st="5" end="5"/>
                                            </p:txEl>
                                          </p:spTgt>
                                        </p:tgtEl>
                                        <p:attrNameLst>
                                          <p:attrName>style.visibility</p:attrName>
                                        </p:attrNameLst>
                                      </p:cBhvr>
                                      <p:to>
                                        <p:strVal val="visible"/>
                                      </p:to>
                                    </p:set>
                                    <p:animEffect transition="in" filter="blinds(horizontal)">
                                      <p:cBhvr>
                                        <p:cTn id="32" dur="500"/>
                                        <p:tgtEl>
                                          <p:spTgt spid="369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8" name="Footer Placeholder 4"/>
          <p:cNvSpPr>
            <a:spLocks noGrp="1"/>
          </p:cNvSpPr>
          <p:nvPr>
            <p:ph type="ftr" sz="quarter" idx="11"/>
          </p:nvPr>
        </p:nvSpPr>
        <p:spPr/>
        <p:txBody>
          <a:bodyPr/>
          <a:lstStyle/>
          <a:p>
            <a:pPr>
              <a:defRPr/>
            </a:pPr>
            <a:r>
              <a:rPr lang="en-US"/>
              <a:t>PPIT-Fall 21- (NUCES, Isb Campus)</a:t>
            </a:r>
            <a:endParaRPr lang="en-US" dirty="0"/>
          </a:p>
        </p:txBody>
      </p:sp>
      <p:sp>
        <p:nvSpPr>
          <p:cNvPr id="376835" name="Rectangle 3"/>
          <p:cNvSpPr>
            <a:spLocks noGrp="1" noChangeArrowheads="1"/>
          </p:cNvSpPr>
          <p:nvPr>
            <p:ph type="body" idx="4294967295"/>
          </p:nvPr>
        </p:nvSpPr>
        <p:spPr>
          <a:xfrm>
            <a:off x="0" y="1371600"/>
            <a:ext cx="8153400" cy="685800"/>
          </a:xfrm>
        </p:spPr>
        <p:txBody>
          <a:bodyPr/>
          <a:lstStyle/>
          <a:p>
            <a:pPr algn="just">
              <a:lnSpc>
                <a:spcPct val="90000"/>
              </a:lnSpc>
            </a:pPr>
            <a:r>
              <a:rPr lang="en-US" sz="2000" b="1" dirty="0"/>
              <a:t>Copyright </a:t>
            </a:r>
            <a:r>
              <a:rPr lang="en-US" sz="1600" b="1" dirty="0"/>
              <a:t>(Contd.):</a:t>
            </a:r>
          </a:p>
          <a:p>
            <a:pPr lvl="1" algn="just">
              <a:lnSpc>
                <a:spcPct val="90000"/>
              </a:lnSpc>
            </a:pPr>
            <a:r>
              <a:rPr lang="en-US" sz="1800" b="1" dirty="0">
                <a:solidFill>
                  <a:schemeClr val="tx1"/>
                </a:solidFill>
              </a:rPr>
              <a:t>Unauthorized Use:</a:t>
            </a:r>
          </a:p>
        </p:txBody>
      </p:sp>
      <p:pic>
        <p:nvPicPr>
          <p:cNvPr id="376836" name="Picture 4"/>
          <p:cNvPicPr>
            <a:picLocks noChangeAspect="1" noChangeArrowheads="1"/>
          </p:cNvPicPr>
          <p:nvPr/>
        </p:nvPicPr>
        <p:blipFill>
          <a:blip r:embed="rId3" cstate="print"/>
          <a:srcRect/>
          <a:stretch>
            <a:fillRect/>
          </a:stretch>
        </p:blipFill>
        <p:spPr bwMode="auto">
          <a:xfrm>
            <a:off x="4800600" y="1371600"/>
            <a:ext cx="3581400" cy="2235200"/>
          </a:xfrm>
          <a:prstGeom prst="rect">
            <a:avLst/>
          </a:prstGeom>
          <a:noFill/>
          <a:ln w="9525">
            <a:noFill/>
            <a:miter lim="800000"/>
            <a:headEnd/>
            <a:tailEnd/>
          </a:ln>
        </p:spPr>
      </p:pic>
      <p:pic>
        <p:nvPicPr>
          <p:cNvPr id="376837" name="Picture 5"/>
          <p:cNvPicPr>
            <a:picLocks noChangeAspect="1" noChangeArrowheads="1"/>
          </p:cNvPicPr>
          <p:nvPr/>
        </p:nvPicPr>
        <p:blipFill>
          <a:blip r:embed="rId4" cstate="print"/>
          <a:srcRect/>
          <a:stretch>
            <a:fillRect/>
          </a:stretch>
        </p:blipFill>
        <p:spPr bwMode="auto">
          <a:xfrm>
            <a:off x="1447800" y="2362200"/>
            <a:ext cx="2543175" cy="3733800"/>
          </a:xfrm>
          <a:prstGeom prst="rect">
            <a:avLst/>
          </a:prstGeom>
          <a:noFill/>
          <a:ln w="9525">
            <a:noFill/>
            <a:miter lim="800000"/>
            <a:headEnd/>
            <a:tailEnd/>
          </a:ln>
        </p:spPr>
      </p:pic>
      <p:pic>
        <p:nvPicPr>
          <p:cNvPr id="376838" name="Picture 6"/>
          <p:cNvPicPr>
            <a:picLocks noChangeAspect="1" noChangeArrowheads="1"/>
          </p:cNvPicPr>
          <p:nvPr/>
        </p:nvPicPr>
        <p:blipFill>
          <a:blip r:embed="rId5" cstate="print"/>
          <a:srcRect/>
          <a:stretch>
            <a:fillRect/>
          </a:stretch>
        </p:blipFill>
        <p:spPr bwMode="auto">
          <a:xfrm>
            <a:off x="4800600" y="3657600"/>
            <a:ext cx="3581400" cy="2328863"/>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6F570B20-D68C-4C6B-8C79-1614CCE718B6}"/>
              </a:ext>
            </a:extLst>
          </p:cNvPr>
          <p:cNvSpPr>
            <a:spLocks noGrp="1"/>
          </p:cNvSpPr>
          <p:nvPr>
            <p:ph type="sldNum" sz="quarter" idx="12"/>
          </p:nvPr>
        </p:nvSpPr>
        <p:spPr/>
        <p:txBody>
          <a:bodyPr/>
          <a:lstStyle/>
          <a:p>
            <a:pPr>
              <a:defRPr/>
            </a:pPr>
            <a:fld id="{EF73B2BC-122D-4D2D-B9AF-37D3B93E5309}"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linds(horizontal)">
                                      <p:cBhvr>
                                        <p:cTn id="7" dur="500"/>
                                        <p:tgtEl>
                                          <p:spTgt spid="376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blinds(horizontal)">
                                      <p:cBhvr>
                                        <p:cTn id="12" dur="500"/>
                                        <p:tgtEl>
                                          <p:spTgt spid="376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blinds(horizontal)">
                                      <p:cBhvr>
                                        <p:cTn id="17" dur="500"/>
                                        <p:tgtEl>
                                          <p:spTgt spid="3768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6838"/>
                                        </p:tgtEl>
                                        <p:attrNameLst>
                                          <p:attrName>style.visibility</p:attrName>
                                        </p:attrNameLst>
                                      </p:cBhvr>
                                      <p:to>
                                        <p:strVal val="visible"/>
                                      </p:to>
                                    </p:set>
                                    <p:animEffect transition="in" filter="blinds(horizontal)">
                                      <p:cBhvr>
                                        <p:cTn id="22" dur="500"/>
                                        <p:tgtEl>
                                          <p:spTgt spid="3768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6837"/>
                                        </p:tgtEl>
                                        <p:attrNameLst>
                                          <p:attrName>style.visibility</p:attrName>
                                        </p:attrNameLst>
                                      </p:cBhvr>
                                      <p:to>
                                        <p:strVal val="visible"/>
                                      </p:to>
                                    </p:set>
                                    <p:animEffect transition="in" filter="blinds(horizontal)">
                                      <p:cBhvr>
                                        <p:cTn id="27" dur="500"/>
                                        <p:tgtEl>
                                          <p:spTgt spid="37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7" name="Footer Placeholder 6"/>
          <p:cNvSpPr>
            <a:spLocks noGrp="1"/>
          </p:cNvSpPr>
          <p:nvPr>
            <p:ph type="ftr" sz="quarter" idx="11"/>
          </p:nvPr>
        </p:nvSpPr>
        <p:spPr/>
        <p:txBody>
          <a:bodyPr/>
          <a:lstStyle/>
          <a:p>
            <a:pPr>
              <a:defRPr/>
            </a:pPr>
            <a:r>
              <a:rPr lang="en-US"/>
              <a:t>PPIT-Fall 21- (NUCES, Isb Campus)</a:t>
            </a:r>
            <a:endParaRPr lang="en-US" dirty="0"/>
          </a:p>
        </p:txBody>
      </p:sp>
      <p:sp>
        <p:nvSpPr>
          <p:cNvPr id="378883" name="Rectangle 3"/>
          <p:cNvSpPr>
            <a:spLocks noGrp="1" noChangeArrowheads="1"/>
          </p:cNvSpPr>
          <p:nvPr>
            <p:ph type="body" sz="half" idx="4294967295"/>
          </p:nvPr>
        </p:nvSpPr>
        <p:spPr>
          <a:xfrm>
            <a:off x="0" y="1524000"/>
            <a:ext cx="7848600" cy="685800"/>
          </a:xfrm>
        </p:spPr>
        <p:txBody>
          <a:bodyPr>
            <a:normAutofit fontScale="92500" lnSpcReduction="20000"/>
          </a:bodyPr>
          <a:lstStyle/>
          <a:p>
            <a:pPr algn="just"/>
            <a:r>
              <a:rPr lang="en-US" sz="1800" b="1" dirty="0"/>
              <a:t>Copyright (Contd.):</a:t>
            </a:r>
          </a:p>
          <a:p>
            <a:pPr lvl="1" algn="just"/>
            <a:r>
              <a:rPr lang="en-US" sz="1700" b="1" dirty="0">
                <a:solidFill>
                  <a:schemeClr val="tx1"/>
                </a:solidFill>
              </a:rPr>
              <a:t>Change of medium is still infringement:</a:t>
            </a:r>
          </a:p>
        </p:txBody>
      </p:sp>
      <p:pic>
        <p:nvPicPr>
          <p:cNvPr id="378887" name="Picture 7"/>
          <p:cNvPicPr>
            <a:picLocks noGrp="1" noChangeAspect="1" noChangeArrowheads="1"/>
          </p:cNvPicPr>
          <p:nvPr>
            <p:ph sz="quarter" idx="4294967295"/>
          </p:nvPr>
        </p:nvPicPr>
        <p:blipFill>
          <a:blip r:embed="rId3" cstate="print"/>
          <a:srcRect/>
          <a:stretch>
            <a:fillRect/>
          </a:stretch>
        </p:blipFill>
        <p:spPr>
          <a:xfrm>
            <a:off x="0" y="2362200"/>
            <a:ext cx="3962400" cy="3276600"/>
          </a:xfrm>
          <a:noFill/>
        </p:spPr>
      </p:pic>
      <p:pic>
        <p:nvPicPr>
          <p:cNvPr id="378889" name="Picture 9"/>
          <p:cNvPicPr>
            <a:picLocks noGrp="1" noChangeAspect="1" noChangeArrowheads="1"/>
          </p:cNvPicPr>
          <p:nvPr>
            <p:ph sz="quarter" idx="4294967295"/>
          </p:nvPr>
        </p:nvPicPr>
        <p:blipFill>
          <a:blip r:embed="rId4" cstate="print"/>
          <a:srcRect/>
          <a:stretch>
            <a:fillRect/>
          </a:stretch>
        </p:blipFill>
        <p:spPr>
          <a:xfrm>
            <a:off x="5181600" y="2362200"/>
            <a:ext cx="3962400" cy="3276600"/>
          </a:xfrm>
          <a:noFill/>
        </p:spPr>
      </p:pic>
      <p:sp>
        <p:nvSpPr>
          <p:cNvPr id="2" name="Slide Number Placeholder 1">
            <a:extLst>
              <a:ext uri="{FF2B5EF4-FFF2-40B4-BE49-F238E27FC236}">
                <a16:creationId xmlns:a16="http://schemas.microsoft.com/office/drawing/2014/main" id="{D68ADA01-93AB-404E-9766-67BB6A0BB0E2}"/>
              </a:ext>
            </a:extLst>
          </p:cNvPr>
          <p:cNvSpPr>
            <a:spLocks noGrp="1"/>
          </p:cNvSpPr>
          <p:nvPr>
            <p:ph type="sldNum" sz="quarter" idx="12"/>
          </p:nvPr>
        </p:nvSpPr>
        <p:spPr/>
        <p:txBody>
          <a:bodyPr/>
          <a:lstStyle/>
          <a:p>
            <a:pPr>
              <a:defRPr/>
            </a:pPr>
            <a:fld id="{EF73B2BC-122D-4D2D-B9AF-37D3B93E5309}"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linds(horizontal)">
                                      <p:cBhvr>
                                        <p:cTn id="7" dur="500"/>
                                        <p:tgtEl>
                                          <p:spTgt spid="378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blinds(horizontal)">
                                      <p:cBhvr>
                                        <p:cTn id="12" dur="500"/>
                                        <p:tgtEl>
                                          <p:spTgt spid="378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887"/>
                                        </p:tgtEl>
                                        <p:attrNameLst>
                                          <p:attrName>style.visibility</p:attrName>
                                        </p:attrNameLst>
                                      </p:cBhvr>
                                      <p:to>
                                        <p:strVal val="visible"/>
                                      </p:to>
                                    </p:set>
                                    <p:animEffect transition="in" filter="blinds(horizontal)">
                                      <p:cBhvr>
                                        <p:cTn id="17" dur="500"/>
                                        <p:tgtEl>
                                          <p:spTgt spid="3788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889"/>
                                        </p:tgtEl>
                                        <p:attrNameLst>
                                          <p:attrName>style.visibility</p:attrName>
                                        </p:attrNameLst>
                                      </p:cBhvr>
                                      <p:to>
                                        <p:strVal val="visible"/>
                                      </p:to>
                                    </p:set>
                                    <p:animEffect transition="in" filter="blinds(horizontal)">
                                      <p:cBhvr>
                                        <p:cTn id="22" dur="500"/>
                                        <p:tgtEl>
                                          <p:spTgt spid="378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a:t>PPIT-Fall 21- (NUCES, Isb Campus)</a:t>
            </a:r>
          </a:p>
        </p:txBody>
      </p:sp>
      <p:pic>
        <p:nvPicPr>
          <p:cNvPr id="5" name="Picture 5" descr="qui04u01"/>
          <p:cNvPicPr>
            <a:picLocks noChangeAspect="1" noChangeArrowheads="1"/>
          </p:cNvPicPr>
          <p:nvPr/>
        </p:nvPicPr>
        <p:blipFill>
          <a:blip r:embed="rId3"/>
          <a:srcRect/>
          <a:stretch>
            <a:fillRect/>
          </a:stretch>
        </p:blipFill>
        <p:spPr bwMode="auto">
          <a:xfrm>
            <a:off x="1295400" y="76200"/>
            <a:ext cx="5943600" cy="6741612"/>
          </a:xfrm>
          <a:prstGeom prst="rect">
            <a:avLst/>
          </a:prstGeom>
          <a:noFill/>
          <a:ln w="9525">
            <a:noFill/>
            <a:miter lim="800000"/>
            <a:headEnd/>
            <a:tailEnd/>
          </a:ln>
        </p:spPr>
      </p:pic>
      <p:sp>
        <p:nvSpPr>
          <p:cNvPr id="6" name="TextBox 2"/>
          <p:cNvSpPr txBox="1">
            <a:spLocks noChangeArrowheads="1"/>
          </p:cNvSpPr>
          <p:nvPr/>
        </p:nvSpPr>
        <p:spPr bwMode="auto">
          <a:xfrm>
            <a:off x="3581400" y="5822950"/>
            <a:ext cx="3671888" cy="228600"/>
          </a:xfrm>
          <a:prstGeom prst="rect">
            <a:avLst/>
          </a:prstGeom>
          <a:noFill/>
          <a:ln w="9525">
            <a:noFill/>
            <a:miter lim="800000"/>
            <a:headEnd/>
            <a:tailEnd/>
          </a:ln>
        </p:spPr>
        <p:txBody>
          <a:bodyPr>
            <a:spAutoFit/>
          </a:bodyPr>
          <a:lstStyle/>
          <a:p>
            <a:r>
              <a:rPr lang="en-US" sz="900"/>
              <a:t>By permission of John Deering and Creators Syndicate, Inc.</a:t>
            </a:r>
          </a:p>
        </p:txBody>
      </p:sp>
      <p:sp>
        <p:nvSpPr>
          <p:cNvPr id="4" name="Slide Number Placeholder 3">
            <a:extLst>
              <a:ext uri="{FF2B5EF4-FFF2-40B4-BE49-F238E27FC236}">
                <a16:creationId xmlns:a16="http://schemas.microsoft.com/office/drawing/2014/main" id="{84739C16-7FC8-46FB-87C5-848D2B98E19F}"/>
              </a:ext>
            </a:extLst>
          </p:cNvPr>
          <p:cNvSpPr>
            <a:spLocks noGrp="1"/>
          </p:cNvSpPr>
          <p:nvPr>
            <p:ph type="sldNum" sz="quarter" idx="12"/>
          </p:nvPr>
        </p:nvSpPr>
        <p:spPr/>
        <p:txBody>
          <a:bodyPr/>
          <a:lstStyle/>
          <a:p>
            <a:pPr>
              <a:defRPr/>
            </a:pPr>
            <a:fld id="{EF73B2BC-122D-4D2D-B9AF-37D3B93E5309}"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82979" name="Rectangle 3"/>
          <p:cNvSpPr>
            <a:spLocks noGrp="1" noChangeArrowheads="1"/>
          </p:cNvSpPr>
          <p:nvPr>
            <p:ph type="body" idx="4294967295"/>
          </p:nvPr>
        </p:nvSpPr>
        <p:spPr>
          <a:xfrm>
            <a:off x="0" y="1447800"/>
            <a:ext cx="8153400" cy="4876800"/>
          </a:xfrm>
        </p:spPr>
        <p:txBody>
          <a:bodyPr/>
          <a:lstStyle/>
          <a:p>
            <a:pPr algn="just"/>
            <a:r>
              <a:rPr lang="en-US" b="1" dirty="0"/>
              <a:t>Copyright </a:t>
            </a:r>
            <a:r>
              <a:rPr lang="en-US" sz="1600" b="1" dirty="0"/>
              <a:t>(Contd.)</a:t>
            </a:r>
            <a:r>
              <a:rPr lang="en-US" b="1" dirty="0"/>
              <a:t>:</a:t>
            </a:r>
          </a:p>
          <a:p>
            <a:pPr lvl="1" algn="just"/>
            <a:r>
              <a:rPr lang="en-US" b="1" dirty="0">
                <a:solidFill>
                  <a:schemeClr val="tx1"/>
                </a:solidFill>
              </a:rPr>
              <a:t>Popular Copyright Myths:</a:t>
            </a:r>
          </a:p>
          <a:p>
            <a:pPr lvl="2"/>
            <a:r>
              <a:rPr lang="en-US" dirty="0"/>
              <a:t>If it’s on the internet it is in the public domain and therefore free</a:t>
            </a:r>
          </a:p>
          <a:p>
            <a:pPr lvl="2"/>
            <a:r>
              <a:rPr lang="en-US" dirty="0"/>
              <a:t>If there is no copyright notice, I can use the image</a:t>
            </a:r>
          </a:p>
          <a:p>
            <a:pPr lvl="2"/>
            <a:r>
              <a:rPr lang="en-US" dirty="0"/>
              <a:t>If I alter the image I don’t need permission</a:t>
            </a:r>
          </a:p>
          <a:p>
            <a:pPr lvl="2"/>
            <a:r>
              <a:rPr lang="en-US" dirty="0"/>
              <a:t>If I don’t profit from it, I can use it</a:t>
            </a:r>
          </a:p>
          <a:p>
            <a:pPr lvl="2"/>
            <a:r>
              <a:rPr lang="en-US" dirty="0"/>
              <a:t>If I only use a part of the image I don’t need permission</a:t>
            </a:r>
          </a:p>
        </p:txBody>
      </p:sp>
      <p:sp>
        <p:nvSpPr>
          <p:cNvPr id="2" name="Slide Number Placeholder 1">
            <a:extLst>
              <a:ext uri="{FF2B5EF4-FFF2-40B4-BE49-F238E27FC236}">
                <a16:creationId xmlns:a16="http://schemas.microsoft.com/office/drawing/2014/main" id="{4990C7E6-3090-456C-89F4-3484D24984A7}"/>
              </a:ext>
            </a:extLst>
          </p:cNvPr>
          <p:cNvSpPr>
            <a:spLocks noGrp="1"/>
          </p:cNvSpPr>
          <p:nvPr>
            <p:ph type="sldNum" sz="quarter" idx="12"/>
          </p:nvPr>
        </p:nvSpPr>
        <p:spPr/>
        <p:txBody>
          <a:bodyPr/>
          <a:lstStyle/>
          <a:p>
            <a:pPr>
              <a:defRPr/>
            </a:pPr>
            <a:fld id="{EF73B2BC-122D-4D2D-B9AF-37D3B93E5309}"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linds(horizontal)">
                                      <p:cBhvr>
                                        <p:cTn id="7" dur="50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blinds(horizontal)">
                                      <p:cBhvr>
                                        <p:cTn id="12" dur="500"/>
                                        <p:tgtEl>
                                          <p:spTgt spid="382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blinds(horizontal)">
                                      <p:cBhvr>
                                        <p:cTn id="17" dur="500"/>
                                        <p:tgtEl>
                                          <p:spTgt spid="382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2979">
                                            <p:txEl>
                                              <p:pRg st="3" end="3"/>
                                            </p:txEl>
                                          </p:spTgt>
                                        </p:tgtEl>
                                        <p:attrNameLst>
                                          <p:attrName>style.visibility</p:attrName>
                                        </p:attrNameLst>
                                      </p:cBhvr>
                                      <p:to>
                                        <p:strVal val="visible"/>
                                      </p:to>
                                    </p:set>
                                    <p:animEffect transition="in" filter="blinds(horizontal)">
                                      <p:cBhvr>
                                        <p:cTn id="22" dur="500"/>
                                        <p:tgtEl>
                                          <p:spTgt spid="382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2979">
                                            <p:txEl>
                                              <p:pRg st="4" end="4"/>
                                            </p:txEl>
                                          </p:spTgt>
                                        </p:tgtEl>
                                        <p:attrNameLst>
                                          <p:attrName>style.visibility</p:attrName>
                                        </p:attrNameLst>
                                      </p:cBhvr>
                                      <p:to>
                                        <p:strVal val="visible"/>
                                      </p:to>
                                    </p:set>
                                    <p:animEffect transition="in" filter="blinds(horizontal)">
                                      <p:cBhvr>
                                        <p:cTn id="27" dur="500"/>
                                        <p:tgtEl>
                                          <p:spTgt spid="3829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2979">
                                            <p:txEl>
                                              <p:pRg st="5" end="5"/>
                                            </p:txEl>
                                          </p:spTgt>
                                        </p:tgtEl>
                                        <p:attrNameLst>
                                          <p:attrName>style.visibility</p:attrName>
                                        </p:attrNameLst>
                                      </p:cBhvr>
                                      <p:to>
                                        <p:strVal val="visible"/>
                                      </p:to>
                                    </p:set>
                                    <p:animEffect transition="in" filter="blinds(horizontal)">
                                      <p:cBhvr>
                                        <p:cTn id="32" dur="500"/>
                                        <p:tgtEl>
                                          <p:spTgt spid="3829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2979">
                                            <p:txEl>
                                              <p:pRg st="6" end="6"/>
                                            </p:txEl>
                                          </p:spTgt>
                                        </p:tgtEl>
                                        <p:attrNameLst>
                                          <p:attrName>style.visibility</p:attrName>
                                        </p:attrNameLst>
                                      </p:cBhvr>
                                      <p:to>
                                        <p:strVal val="visible"/>
                                      </p:to>
                                    </p:set>
                                    <p:animEffect transition="in" filter="blinds(horizontal)">
                                      <p:cBhvr>
                                        <p:cTn id="37" dur="500"/>
                                        <p:tgtEl>
                                          <p:spTgt spid="382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0147" name="Rectangle 3"/>
          <p:cNvSpPr>
            <a:spLocks noGrp="1" noChangeArrowheads="1"/>
          </p:cNvSpPr>
          <p:nvPr>
            <p:ph type="body" idx="4294967295"/>
          </p:nvPr>
        </p:nvSpPr>
        <p:spPr>
          <a:xfrm>
            <a:off x="0" y="1447800"/>
            <a:ext cx="8153400" cy="4876800"/>
          </a:xfrm>
        </p:spPr>
        <p:txBody>
          <a:bodyPr>
            <a:normAutofit fontScale="92500" lnSpcReduction="10000"/>
          </a:bodyPr>
          <a:lstStyle/>
          <a:p>
            <a:pPr algn="just"/>
            <a:r>
              <a:rPr lang="en-US" sz="2800" b="1" dirty="0"/>
              <a:t>Copyright </a:t>
            </a:r>
            <a:r>
              <a:rPr lang="en-US" sz="1400" b="1" dirty="0"/>
              <a:t>(Contd.)</a:t>
            </a:r>
            <a:r>
              <a:rPr lang="en-US" sz="2800" b="1" dirty="0"/>
              <a:t>:</a:t>
            </a:r>
          </a:p>
          <a:p>
            <a:pPr lvl="1" algn="just"/>
            <a:r>
              <a:rPr lang="en-US" b="1" dirty="0">
                <a:solidFill>
                  <a:schemeClr val="tx1"/>
                </a:solidFill>
              </a:rPr>
              <a:t>When in doubt, get permission</a:t>
            </a:r>
          </a:p>
          <a:p>
            <a:pPr lvl="2"/>
            <a:r>
              <a:rPr lang="en-US" sz="2000" b="1" dirty="0"/>
              <a:t>Where does a person start?</a:t>
            </a:r>
          </a:p>
          <a:p>
            <a:pPr lvl="3"/>
            <a:r>
              <a:rPr lang="en-US" sz="1800" dirty="0">
                <a:solidFill>
                  <a:schemeClr val="tx1"/>
                </a:solidFill>
              </a:rPr>
              <a:t>The copyright holder (usually the publisher) is the only one who can grant permission for use. Start with them.</a:t>
            </a:r>
          </a:p>
          <a:p>
            <a:pPr lvl="3"/>
            <a:r>
              <a:rPr lang="en-US" sz="1800" dirty="0">
                <a:solidFill>
                  <a:schemeClr val="tx1"/>
                </a:solidFill>
              </a:rPr>
              <a:t>It is advisable to put all requests in writing.</a:t>
            </a:r>
          </a:p>
          <a:p>
            <a:pPr lvl="3"/>
            <a:r>
              <a:rPr lang="en-US" sz="1800" dirty="0">
                <a:solidFill>
                  <a:schemeClr val="tx1"/>
                </a:solidFill>
              </a:rPr>
              <a:t>Be specific when you ask for permission to use copyrighted materials.</a:t>
            </a:r>
          </a:p>
          <a:p>
            <a:pPr lvl="3"/>
            <a:r>
              <a:rPr lang="en-US" sz="1800" dirty="0">
                <a:solidFill>
                  <a:schemeClr val="tx1"/>
                </a:solidFill>
              </a:rPr>
              <a:t>Name of publication, web page, photograph, video, etc…</a:t>
            </a:r>
          </a:p>
          <a:p>
            <a:pPr lvl="3"/>
            <a:r>
              <a:rPr lang="en-US" sz="1800" dirty="0">
                <a:solidFill>
                  <a:schemeClr val="tx1"/>
                </a:solidFill>
              </a:rPr>
              <a:t>What pages/portions of material you want to use.</a:t>
            </a:r>
          </a:p>
          <a:p>
            <a:pPr lvl="3"/>
            <a:r>
              <a:rPr lang="en-US" sz="1800" dirty="0">
                <a:solidFill>
                  <a:schemeClr val="tx1"/>
                </a:solidFill>
              </a:rPr>
              <a:t>What the usage is for.</a:t>
            </a:r>
          </a:p>
          <a:p>
            <a:pPr lvl="3"/>
            <a:r>
              <a:rPr lang="en-US" sz="1800" dirty="0">
                <a:solidFill>
                  <a:schemeClr val="tx1"/>
                </a:solidFill>
              </a:rPr>
              <a:t>What the duration of the usage is.</a:t>
            </a:r>
          </a:p>
          <a:p>
            <a:pPr lvl="3"/>
            <a:r>
              <a:rPr lang="en-US" sz="1800" dirty="0">
                <a:solidFill>
                  <a:schemeClr val="tx1"/>
                </a:solidFill>
              </a:rPr>
              <a:t>What citations the copyright holder wants used.</a:t>
            </a:r>
          </a:p>
          <a:p>
            <a:pPr lvl="3"/>
            <a:r>
              <a:rPr lang="en-US" sz="1800" dirty="0">
                <a:solidFill>
                  <a:schemeClr val="tx1"/>
                </a:solidFill>
              </a:rPr>
              <a:t>How many copies will be produced.</a:t>
            </a:r>
          </a:p>
        </p:txBody>
      </p:sp>
      <p:sp>
        <p:nvSpPr>
          <p:cNvPr id="2" name="Slide Number Placeholder 1">
            <a:extLst>
              <a:ext uri="{FF2B5EF4-FFF2-40B4-BE49-F238E27FC236}">
                <a16:creationId xmlns:a16="http://schemas.microsoft.com/office/drawing/2014/main" id="{45AF71EF-CD3A-43FE-8655-DA068637A213}"/>
              </a:ext>
            </a:extLst>
          </p:cNvPr>
          <p:cNvSpPr>
            <a:spLocks noGrp="1"/>
          </p:cNvSpPr>
          <p:nvPr>
            <p:ph type="sldNum" sz="quarter" idx="12"/>
          </p:nvPr>
        </p:nvSpPr>
        <p:spPr/>
        <p:txBody>
          <a:bodyPr/>
          <a:lstStyle/>
          <a:p>
            <a:pPr>
              <a:defRPr/>
            </a:pPr>
            <a:fld id="{EF73B2BC-122D-4D2D-B9AF-37D3B93E5309}"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blinds(horizontal)">
                                      <p:cBhvr>
                                        <p:cTn id="7" dur="500"/>
                                        <p:tgtEl>
                                          <p:spTgt spid="390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blinds(horizontal)">
                                      <p:cBhvr>
                                        <p:cTn id="12" dur="500"/>
                                        <p:tgtEl>
                                          <p:spTgt spid="390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Effect transition="in" filter="blinds(horizontal)">
                                      <p:cBhvr>
                                        <p:cTn id="17" dur="500"/>
                                        <p:tgtEl>
                                          <p:spTgt spid="390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0147">
                                            <p:txEl>
                                              <p:pRg st="3" end="3"/>
                                            </p:txEl>
                                          </p:spTgt>
                                        </p:tgtEl>
                                        <p:attrNameLst>
                                          <p:attrName>style.visibility</p:attrName>
                                        </p:attrNameLst>
                                      </p:cBhvr>
                                      <p:to>
                                        <p:strVal val="visible"/>
                                      </p:to>
                                    </p:set>
                                    <p:animEffect transition="in" filter="blinds(horizontal)">
                                      <p:cBhvr>
                                        <p:cTn id="22" dur="500"/>
                                        <p:tgtEl>
                                          <p:spTgt spid="390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0147">
                                            <p:txEl>
                                              <p:pRg st="4" end="4"/>
                                            </p:txEl>
                                          </p:spTgt>
                                        </p:tgtEl>
                                        <p:attrNameLst>
                                          <p:attrName>style.visibility</p:attrName>
                                        </p:attrNameLst>
                                      </p:cBhvr>
                                      <p:to>
                                        <p:strVal val="visible"/>
                                      </p:to>
                                    </p:set>
                                    <p:animEffect transition="in" filter="blinds(horizontal)">
                                      <p:cBhvr>
                                        <p:cTn id="27" dur="500"/>
                                        <p:tgtEl>
                                          <p:spTgt spid="390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0147">
                                            <p:txEl>
                                              <p:pRg st="5" end="5"/>
                                            </p:txEl>
                                          </p:spTgt>
                                        </p:tgtEl>
                                        <p:attrNameLst>
                                          <p:attrName>style.visibility</p:attrName>
                                        </p:attrNameLst>
                                      </p:cBhvr>
                                      <p:to>
                                        <p:strVal val="visible"/>
                                      </p:to>
                                    </p:set>
                                    <p:animEffect transition="in" filter="blinds(horizontal)">
                                      <p:cBhvr>
                                        <p:cTn id="32" dur="500"/>
                                        <p:tgtEl>
                                          <p:spTgt spid="390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0147">
                                            <p:txEl>
                                              <p:pRg st="6" end="6"/>
                                            </p:txEl>
                                          </p:spTgt>
                                        </p:tgtEl>
                                        <p:attrNameLst>
                                          <p:attrName>style.visibility</p:attrName>
                                        </p:attrNameLst>
                                      </p:cBhvr>
                                      <p:to>
                                        <p:strVal val="visible"/>
                                      </p:to>
                                    </p:set>
                                    <p:animEffect transition="in" filter="blinds(horizontal)">
                                      <p:cBhvr>
                                        <p:cTn id="37" dur="500"/>
                                        <p:tgtEl>
                                          <p:spTgt spid="390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0147">
                                            <p:txEl>
                                              <p:pRg st="7" end="7"/>
                                            </p:txEl>
                                          </p:spTgt>
                                        </p:tgtEl>
                                        <p:attrNameLst>
                                          <p:attrName>style.visibility</p:attrName>
                                        </p:attrNameLst>
                                      </p:cBhvr>
                                      <p:to>
                                        <p:strVal val="visible"/>
                                      </p:to>
                                    </p:set>
                                    <p:animEffect transition="in" filter="blinds(horizontal)">
                                      <p:cBhvr>
                                        <p:cTn id="42" dur="500"/>
                                        <p:tgtEl>
                                          <p:spTgt spid="3901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0147">
                                            <p:txEl>
                                              <p:pRg st="8" end="8"/>
                                            </p:txEl>
                                          </p:spTgt>
                                        </p:tgtEl>
                                        <p:attrNameLst>
                                          <p:attrName>style.visibility</p:attrName>
                                        </p:attrNameLst>
                                      </p:cBhvr>
                                      <p:to>
                                        <p:strVal val="visible"/>
                                      </p:to>
                                    </p:set>
                                    <p:animEffect transition="in" filter="blinds(horizontal)">
                                      <p:cBhvr>
                                        <p:cTn id="47" dur="500"/>
                                        <p:tgtEl>
                                          <p:spTgt spid="3901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0147">
                                            <p:txEl>
                                              <p:pRg st="9" end="9"/>
                                            </p:txEl>
                                          </p:spTgt>
                                        </p:tgtEl>
                                        <p:attrNameLst>
                                          <p:attrName>style.visibility</p:attrName>
                                        </p:attrNameLst>
                                      </p:cBhvr>
                                      <p:to>
                                        <p:strVal val="visible"/>
                                      </p:to>
                                    </p:set>
                                    <p:animEffect transition="in" filter="blinds(horizontal)">
                                      <p:cBhvr>
                                        <p:cTn id="52" dur="500"/>
                                        <p:tgtEl>
                                          <p:spTgt spid="3901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90147">
                                            <p:txEl>
                                              <p:pRg st="10" end="10"/>
                                            </p:txEl>
                                          </p:spTgt>
                                        </p:tgtEl>
                                        <p:attrNameLst>
                                          <p:attrName>style.visibility</p:attrName>
                                        </p:attrNameLst>
                                      </p:cBhvr>
                                      <p:to>
                                        <p:strVal val="visible"/>
                                      </p:to>
                                    </p:set>
                                    <p:animEffect transition="in" filter="blinds(horizontal)">
                                      <p:cBhvr>
                                        <p:cTn id="57" dur="500"/>
                                        <p:tgtEl>
                                          <p:spTgt spid="3901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90147">
                                            <p:txEl>
                                              <p:pRg st="11" end="11"/>
                                            </p:txEl>
                                          </p:spTgt>
                                        </p:tgtEl>
                                        <p:attrNameLst>
                                          <p:attrName>style.visibility</p:attrName>
                                        </p:attrNameLst>
                                      </p:cBhvr>
                                      <p:to>
                                        <p:strVal val="visible"/>
                                      </p:to>
                                    </p:set>
                                    <p:animEffect transition="in" filter="blinds(horizontal)">
                                      <p:cBhvr>
                                        <p:cTn id="62" dur="500"/>
                                        <p:tgtEl>
                                          <p:spTgt spid="390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53283" name="Rectangle 3"/>
          <p:cNvSpPr>
            <a:spLocks noGrp="1" noChangeArrowheads="1"/>
          </p:cNvSpPr>
          <p:nvPr>
            <p:ph type="body" idx="4294967295"/>
          </p:nvPr>
        </p:nvSpPr>
        <p:spPr>
          <a:xfrm>
            <a:off x="0" y="1371600"/>
            <a:ext cx="8153400" cy="4876800"/>
          </a:xfrm>
        </p:spPr>
        <p:txBody>
          <a:bodyPr/>
          <a:lstStyle/>
          <a:p>
            <a:pPr algn="just">
              <a:lnSpc>
                <a:spcPct val="80000"/>
              </a:lnSpc>
            </a:pPr>
            <a:r>
              <a:rPr lang="en-US" sz="2400" b="1" dirty="0"/>
              <a:t>Confidential Information:</a:t>
            </a:r>
          </a:p>
          <a:p>
            <a:pPr lvl="1" algn="just">
              <a:lnSpc>
                <a:spcPct val="80000"/>
              </a:lnSpc>
            </a:pPr>
            <a:r>
              <a:rPr lang="en-US" sz="2000" dirty="0">
                <a:solidFill>
                  <a:schemeClr val="tx1"/>
                </a:solidFill>
                <a:latin typeface="Times New Roman" pitchFamily="18" charset="0"/>
                <a:cs typeface="Times New Roman" pitchFamily="18" charset="0"/>
              </a:rPr>
              <a:t>Information that a person receives in circumstances that make it clear they must not pass it on – </a:t>
            </a:r>
            <a:r>
              <a:rPr lang="en-US" sz="2000" b="1" i="1" dirty="0">
                <a:solidFill>
                  <a:schemeClr val="tx1"/>
                </a:solidFill>
                <a:latin typeface="Times New Roman" pitchFamily="18" charset="0"/>
                <a:cs typeface="Times New Roman" pitchFamily="18" charset="0"/>
              </a:rPr>
              <a:t>obligation of confidence</a:t>
            </a:r>
            <a:r>
              <a:rPr lang="en-US" sz="2000" dirty="0">
                <a:solidFill>
                  <a:schemeClr val="tx1"/>
                </a:solidFill>
                <a:latin typeface="Times New Roman" pitchFamily="18" charset="0"/>
                <a:cs typeface="Times New Roman" pitchFamily="18" charset="0"/>
              </a:rPr>
              <a:t>. </a:t>
            </a:r>
          </a:p>
          <a:p>
            <a:pPr lvl="1" algn="just">
              <a:lnSpc>
                <a:spcPct val="80000"/>
              </a:lnSpc>
            </a:pPr>
            <a:r>
              <a:rPr lang="en-US" sz="2000" dirty="0">
                <a:solidFill>
                  <a:schemeClr val="tx1"/>
                </a:solidFill>
                <a:latin typeface="Times New Roman" pitchFamily="18" charset="0"/>
                <a:cs typeface="Times New Roman" pitchFamily="18" charset="0"/>
              </a:rPr>
              <a:t>It is possible to take action in a civil court to prevent someone from using or revealing confidential information.</a:t>
            </a:r>
          </a:p>
          <a:p>
            <a:pPr lvl="1" algn="just">
              <a:lnSpc>
                <a:spcPct val="80000"/>
              </a:lnSpc>
            </a:pPr>
            <a:r>
              <a:rPr lang="en-US" sz="2000" dirty="0">
                <a:solidFill>
                  <a:schemeClr val="tx1"/>
                </a:solidFill>
                <a:latin typeface="Times New Roman" pitchFamily="18" charset="0"/>
                <a:cs typeface="Times New Roman" pitchFamily="18" charset="0"/>
              </a:rPr>
              <a:t>Common practice for obligation of confidence – specific clause / clauses in a contract. E.g. contracts for consultancy services, employees, stakeholders etc.</a:t>
            </a:r>
          </a:p>
          <a:p>
            <a:pPr lvl="1" algn="just">
              <a:lnSpc>
                <a:spcPct val="80000"/>
              </a:lnSpc>
            </a:pPr>
            <a:r>
              <a:rPr lang="en-US" sz="2000" dirty="0">
                <a:solidFill>
                  <a:schemeClr val="tx1"/>
                </a:solidFill>
                <a:latin typeface="Times New Roman" pitchFamily="18" charset="0"/>
                <a:cs typeface="Times New Roman" pitchFamily="18" charset="0"/>
              </a:rPr>
              <a:t>Non-disclosure agreements to protect exchanged information or obligation under equity.</a:t>
            </a:r>
          </a:p>
          <a:p>
            <a:pPr lvl="1" algn="just">
              <a:lnSpc>
                <a:spcPct val="80000"/>
              </a:lnSpc>
            </a:pPr>
            <a:r>
              <a:rPr lang="en-US" sz="2000" dirty="0">
                <a:solidFill>
                  <a:schemeClr val="tx1"/>
                </a:solidFill>
                <a:latin typeface="Times New Roman" pitchFamily="18" charset="0"/>
                <a:cs typeface="Times New Roman" pitchFamily="18" charset="0"/>
              </a:rPr>
              <a:t>Example: </a:t>
            </a:r>
          </a:p>
          <a:p>
            <a:pPr lvl="2" algn="just">
              <a:lnSpc>
                <a:spcPct val="80000"/>
              </a:lnSpc>
            </a:pPr>
            <a:r>
              <a:rPr lang="en-US" sz="1800" dirty="0">
                <a:latin typeface="Times New Roman" pitchFamily="18" charset="0"/>
                <a:cs typeface="Times New Roman" pitchFamily="18" charset="0"/>
              </a:rPr>
              <a:t>Current sales prospects – Software Companies X vs. Y</a:t>
            </a:r>
          </a:p>
          <a:p>
            <a:pPr lvl="2" algn="just">
              <a:lnSpc>
                <a:spcPct val="80000"/>
              </a:lnSpc>
            </a:pPr>
            <a:r>
              <a:rPr lang="en-US" sz="1800" dirty="0">
                <a:latin typeface="Times New Roman" pitchFamily="18" charset="0"/>
                <a:cs typeface="Times New Roman" pitchFamily="18" charset="0"/>
              </a:rPr>
              <a:t>Y may win if X’s sales staff pass on confidential information to Y</a:t>
            </a:r>
          </a:p>
          <a:p>
            <a:pPr lvl="2" algn="just">
              <a:lnSpc>
                <a:spcPct val="80000"/>
              </a:lnSpc>
            </a:pPr>
            <a:r>
              <a:rPr lang="en-US" sz="1800" dirty="0">
                <a:latin typeface="Times New Roman" pitchFamily="18" charset="0"/>
                <a:cs typeface="Times New Roman" pitchFamily="18" charset="0"/>
              </a:rPr>
              <a:t>Common practice for contracts with employees having sensitive knowledge:</a:t>
            </a:r>
          </a:p>
          <a:p>
            <a:pPr lvl="3" algn="just">
              <a:lnSpc>
                <a:spcPct val="80000"/>
              </a:lnSpc>
            </a:pPr>
            <a:r>
              <a:rPr lang="en-US" sz="1600" dirty="0">
                <a:solidFill>
                  <a:schemeClr val="tx1"/>
                </a:solidFill>
                <a:latin typeface="Times New Roman" pitchFamily="18" charset="0"/>
                <a:cs typeface="Times New Roman" pitchFamily="18" charset="0"/>
              </a:rPr>
              <a:t>Longer notice period e.g. 6 months</a:t>
            </a:r>
          </a:p>
          <a:p>
            <a:pPr lvl="3" algn="just">
              <a:lnSpc>
                <a:spcPct val="80000"/>
              </a:lnSpc>
            </a:pPr>
            <a:r>
              <a:rPr lang="en-US" sz="1600" dirty="0">
                <a:solidFill>
                  <a:schemeClr val="tx1"/>
                </a:solidFill>
                <a:latin typeface="Times New Roman" pitchFamily="18" charset="0"/>
                <a:cs typeface="Times New Roman" pitchFamily="18" charset="0"/>
              </a:rPr>
              <a:t>Immediately remove from sensitive assignment and assign other tasks</a:t>
            </a:r>
          </a:p>
        </p:txBody>
      </p:sp>
      <p:sp>
        <p:nvSpPr>
          <p:cNvPr id="2" name="Slide Number Placeholder 1">
            <a:extLst>
              <a:ext uri="{FF2B5EF4-FFF2-40B4-BE49-F238E27FC236}">
                <a16:creationId xmlns:a16="http://schemas.microsoft.com/office/drawing/2014/main" id="{0DA7412E-F7FA-4FD9-9681-C4D656E1ADAD}"/>
              </a:ext>
            </a:extLst>
          </p:cNvPr>
          <p:cNvSpPr>
            <a:spLocks noGrp="1"/>
          </p:cNvSpPr>
          <p:nvPr>
            <p:ph type="sldNum" sz="quarter" idx="12"/>
          </p:nvPr>
        </p:nvSpPr>
        <p:spPr/>
        <p:txBody>
          <a:bodyPr/>
          <a:lstStyle/>
          <a:p>
            <a:pPr>
              <a:defRPr/>
            </a:pPr>
            <a:fld id="{EF73B2BC-122D-4D2D-B9AF-37D3B93E5309}"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blinds(horizontal)">
                                      <p:cBhvr>
                                        <p:cTn id="7" dur="500"/>
                                        <p:tgtEl>
                                          <p:spTgt spid="353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blinds(horizontal)">
                                      <p:cBhvr>
                                        <p:cTn id="12" dur="500"/>
                                        <p:tgtEl>
                                          <p:spTgt spid="353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blinds(horizontal)">
                                      <p:cBhvr>
                                        <p:cTn id="17" dur="500"/>
                                        <p:tgtEl>
                                          <p:spTgt spid="353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blinds(horizontal)">
                                      <p:cBhvr>
                                        <p:cTn id="22" dur="500"/>
                                        <p:tgtEl>
                                          <p:spTgt spid="353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blinds(horizontal)">
                                      <p:cBhvr>
                                        <p:cTn id="27" dur="500"/>
                                        <p:tgtEl>
                                          <p:spTgt spid="3532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blinds(horizontal)">
                                      <p:cBhvr>
                                        <p:cTn id="32" dur="500"/>
                                        <p:tgtEl>
                                          <p:spTgt spid="3532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3283">
                                            <p:txEl>
                                              <p:pRg st="6" end="6"/>
                                            </p:txEl>
                                          </p:spTgt>
                                        </p:tgtEl>
                                        <p:attrNameLst>
                                          <p:attrName>style.visibility</p:attrName>
                                        </p:attrNameLst>
                                      </p:cBhvr>
                                      <p:to>
                                        <p:strVal val="visible"/>
                                      </p:to>
                                    </p:set>
                                    <p:animEffect transition="in" filter="blinds(horizontal)">
                                      <p:cBhvr>
                                        <p:cTn id="37" dur="500"/>
                                        <p:tgtEl>
                                          <p:spTgt spid="3532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3283">
                                            <p:txEl>
                                              <p:pRg st="7" end="7"/>
                                            </p:txEl>
                                          </p:spTgt>
                                        </p:tgtEl>
                                        <p:attrNameLst>
                                          <p:attrName>style.visibility</p:attrName>
                                        </p:attrNameLst>
                                      </p:cBhvr>
                                      <p:to>
                                        <p:strVal val="visible"/>
                                      </p:to>
                                    </p:set>
                                    <p:animEffect transition="in" filter="blinds(horizontal)">
                                      <p:cBhvr>
                                        <p:cTn id="42" dur="500"/>
                                        <p:tgtEl>
                                          <p:spTgt spid="3532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3283">
                                            <p:txEl>
                                              <p:pRg st="8" end="8"/>
                                            </p:txEl>
                                          </p:spTgt>
                                        </p:tgtEl>
                                        <p:attrNameLst>
                                          <p:attrName>style.visibility</p:attrName>
                                        </p:attrNameLst>
                                      </p:cBhvr>
                                      <p:to>
                                        <p:strVal val="visible"/>
                                      </p:to>
                                    </p:set>
                                    <p:animEffect transition="in" filter="blinds(horizontal)">
                                      <p:cBhvr>
                                        <p:cTn id="47" dur="500"/>
                                        <p:tgtEl>
                                          <p:spTgt spid="3532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3283">
                                            <p:txEl>
                                              <p:pRg st="9" end="9"/>
                                            </p:txEl>
                                          </p:spTgt>
                                        </p:tgtEl>
                                        <p:attrNameLst>
                                          <p:attrName>style.visibility</p:attrName>
                                        </p:attrNameLst>
                                      </p:cBhvr>
                                      <p:to>
                                        <p:strVal val="visible"/>
                                      </p:to>
                                    </p:set>
                                    <p:animEffect transition="in" filter="blinds(horizontal)">
                                      <p:cBhvr>
                                        <p:cTn id="52" dur="500"/>
                                        <p:tgtEl>
                                          <p:spTgt spid="3532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3283">
                                            <p:txEl>
                                              <p:pRg st="10" end="10"/>
                                            </p:txEl>
                                          </p:spTgt>
                                        </p:tgtEl>
                                        <p:attrNameLst>
                                          <p:attrName>style.visibility</p:attrName>
                                        </p:attrNameLst>
                                      </p:cBhvr>
                                      <p:to>
                                        <p:strVal val="visible"/>
                                      </p:to>
                                    </p:set>
                                    <p:animEffect transition="in" filter="blinds(horizontal)">
                                      <p:cBhvr>
                                        <p:cTn id="57" dur="500"/>
                                        <p:tgtEl>
                                          <p:spTgt spid="3532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85027" name="Rectangle 3"/>
          <p:cNvSpPr>
            <a:spLocks noGrp="1" noChangeArrowheads="1"/>
          </p:cNvSpPr>
          <p:nvPr>
            <p:ph type="body" idx="4294967295"/>
          </p:nvPr>
        </p:nvSpPr>
        <p:spPr>
          <a:xfrm>
            <a:off x="0" y="1447800"/>
            <a:ext cx="8153400" cy="4876800"/>
          </a:xfrm>
        </p:spPr>
        <p:txBody>
          <a:bodyPr/>
          <a:lstStyle/>
          <a:p>
            <a:pPr algn="just"/>
            <a:r>
              <a:rPr lang="en-US" sz="2800" b="1" dirty="0"/>
              <a:t>Copyright </a:t>
            </a:r>
            <a:r>
              <a:rPr lang="en-US" sz="1400" b="1" dirty="0"/>
              <a:t>(Contd.)</a:t>
            </a:r>
            <a:r>
              <a:rPr lang="en-US" sz="2800" b="1" dirty="0"/>
              <a:t>:</a:t>
            </a:r>
          </a:p>
          <a:p>
            <a:pPr lvl="1" algn="just"/>
            <a:r>
              <a:rPr lang="en-US" b="1" dirty="0">
                <a:solidFill>
                  <a:schemeClr val="tx1"/>
                </a:solidFill>
              </a:rPr>
              <a:t>The Berne/TRIPS Framework on Copyright:</a:t>
            </a:r>
          </a:p>
          <a:p>
            <a:pPr lvl="2" algn="just"/>
            <a:r>
              <a:rPr lang="en-US" dirty="0"/>
              <a:t>Berne Convention (BC) for the Protection of Literary and Artistic Works (1886)</a:t>
            </a:r>
          </a:p>
          <a:p>
            <a:pPr lvl="2" algn="just"/>
            <a:r>
              <a:rPr lang="en-US" sz="2000" dirty="0"/>
              <a:t>Lays foundations of international copyright law</a:t>
            </a:r>
          </a:p>
          <a:p>
            <a:pPr lvl="2" algn="just"/>
            <a:r>
              <a:rPr lang="en-US" sz="2000" dirty="0"/>
              <a:t>Establishes basic principles</a:t>
            </a:r>
          </a:p>
          <a:p>
            <a:pPr lvl="3" algn="just"/>
            <a:r>
              <a:rPr lang="en-US" dirty="0">
                <a:solidFill>
                  <a:schemeClr val="tx1"/>
                </a:solidFill>
              </a:rPr>
              <a:t>Protect-able subject matter </a:t>
            </a:r>
          </a:p>
          <a:p>
            <a:pPr lvl="3" algn="just"/>
            <a:r>
              <a:rPr lang="en-US" dirty="0">
                <a:solidFill>
                  <a:schemeClr val="tx1"/>
                </a:solidFill>
              </a:rPr>
              <a:t>Term of protection</a:t>
            </a:r>
          </a:p>
          <a:p>
            <a:pPr lvl="3" algn="just"/>
            <a:r>
              <a:rPr lang="en-US" dirty="0">
                <a:solidFill>
                  <a:schemeClr val="tx1"/>
                </a:solidFill>
              </a:rPr>
              <a:t>Conditions of protection</a:t>
            </a:r>
          </a:p>
          <a:p>
            <a:pPr lvl="3" algn="just"/>
            <a:r>
              <a:rPr lang="en-US" dirty="0">
                <a:solidFill>
                  <a:schemeClr val="tx1"/>
                </a:solidFill>
              </a:rPr>
              <a:t>Scope of protection </a:t>
            </a:r>
          </a:p>
          <a:p>
            <a:pPr lvl="3" algn="just"/>
            <a:r>
              <a:rPr lang="en-US" dirty="0">
                <a:solidFill>
                  <a:schemeClr val="tx1"/>
                </a:solidFill>
              </a:rPr>
              <a:t>Rights under copyright </a:t>
            </a:r>
          </a:p>
          <a:p>
            <a:pPr lvl="3" algn="just"/>
            <a:r>
              <a:rPr lang="en-US" dirty="0">
                <a:solidFill>
                  <a:schemeClr val="tx1"/>
                </a:solidFill>
              </a:rPr>
              <a:t>Limitations &amp; exceptions</a:t>
            </a:r>
          </a:p>
        </p:txBody>
      </p:sp>
      <p:sp>
        <p:nvSpPr>
          <p:cNvPr id="2" name="Slide Number Placeholder 1">
            <a:extLst>
              <a:ext uri="{FF2B5EF4-FFF2-40B4-BE49-F238E27FC236}">
                <a16:creationId xmlns:a16="http://schemas.microsoft.com/office/drawing/2014/main" id="{963A06A4-6977-4E2B-AD45-A5D9DD238316}"/>
              </a:ext>
            </a:extLst>
          </p:cNvPr>
          <p:cNvSpPr>
            <a:spLocks noGrp="1"/>
          </p:cNvSpPr>
          <p:nvPr>
            <p:ph type="sldNum" sz="quarter" idx="12"/>
          </p:nvPr>
        </p:nvSpPr>
        <p:spPr/>
        <p:txBody>
          <a:bodyPr/>
          <a:lstStyle/>
          <a:p>
            <a:pPr>
              <a:defRPr/>
            </a:pPr>
            <a:fld id="{EF73B2BC-122D-4D2D-B9AF-37D3B93E5309}"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37" dur="500"/>
                                        <p:tgtEl>
                                          <p:spTgt spid="3850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5027">
                                            <p:txEl>
                                              <p:pRg st="7" end="7"/>
                                            </p:txEl>
                                          </p:spTgt>
                                        </p:tgtEl>
                                        <p:attrNameLst>
                                          <p:attrName>style.visibility</p:attrName>
                                        </p:attrNameLst>
                                      </p:cBhvr>
                                      <p:to>
                                        <p:strVal val="visible"/>
                                      </p:to>
                                    </p:set>
                                    <p:animEffect transition="in" filter="blinds(horizontal)">
                                      <p:cBhvr>
                                        <p:cTn id="42" dur="500"/>
                                        <p:tgtEl>
                                          <p:spTgt spid="3850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5027">
                                            <p:txEl>
                                              <p:pRg st="8" end="8"/>
                                            </p:txEl>
                                          </p:spTgt>
                                        </p:tgtEl>
                                        <p:attrNameLst>
                                          <p:attrName>style.visibility</p:attrName>
                                        </p:attrNameLst>
                                      </p:cBhvr>
                                      <p:to>
                                        <p:strVal val="visible"/>
                                      </p:to>
                                    </p:set>
                                    <p:animEffect transition="in" filter="blinds(horizontal)">
                                      <p:cBhvr>
                                        <p:cTn id="47" dur="500"/>
                                        <p:tgtEl>
                                          <p:spTgt spid="3850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5027">
                                            <p:txEl>
                                              <p:pRg st="9" end="9"/>
                                            </p:txEl>
                                          </p:spTgt>
                                        </p:tgtEl>
                                        <p:attrNameLst>
                                          <p:attrName>style.visibility</p:attrName>
                                        </p:attrNameLst>
                                      </p:cBhvr>
                                      <p:to>
                                        <p:strVal val="visible"/>
                                      </p:to>
                                    </p:set>
                                    <p:animEffect transition="in" filter="blinds(horizontal)">
                                      <p:cBhvr>
                                        <p:cTn id="52" dur="500"/>
                                        <p:tgtEl>
                                          <p:spTgt spid="3850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5027">
                                            <p:txEl>
                                              <p:pRg st="10" end="10"/>
                                            </p:txEl>
                                          </p:spTgt>
                                        </p:tgtEl>
                                        <p:attrNameLst>
                                          <p:attrName>style.visibility</p:attrName>
                                        </p:attrNameLst>
                                      </p:cBhvr>
                                      <p:to>
                                        <p:strVal val="visible"/>
                                      </p:to>
                                    </p:set>
                                    <p:animEffect transition="in" filter="blinds(horizontal)">
                                      <p:cBhvr>
                                        <p:cTn id="57" dur="500"/>
                                        <p:tgtEl>
                                          <p:spTgt spid="3850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87075" name="Rectangle 3"/>
          <p:cNvSpPr>
            <a:spLocks noGrp="1" noChangeArrowheads="1"/>
          </p:cNvSpPr>
          <p:nvPr>
            <p:ph type="body" idx="4294967295"/>
          </p:nvPr>
        </p:nvSpPr>
        <p:spPr>
          <a:xfrm>
            <a:off x="0" y="1447800"/>
            <a:ext cx="8153400" cy="4876800"/>
          </a:xfrm>
        </p:spPr>
        <p:txBody>
          <a:bodyPr/>
          <a:lstStyle/>
          <a:p>
            <a:pPr algn="just"/>
            <a:r>
              <a:rPr lang="en-US" sz="2800" b="1" dirty="0"/>
              <a:t>Copyright</a:t>
            </a:r>
            <a:r>
              <a:rPr lang="en-US" b="1" dirty="0"/>
              <a:t> </a:t>
            </a:r>
            <a:r>
              <a:rPr lang="en-US" sz="1600" b="1" dirty="0"/>
              <a:t>(Contd.)</a:t>
            </a:r>
            <a:r>
              <a:rPr lang="en-US" b="1" dirty="0"/>
              <a:t>:</a:t>
            </a:r>
          </a:p>
          <a:p>
            <a:pPr lvl="1" algn="just"/>
            <a:r>
              <a:rPr lang="en-US" b="1" dirty="0">
                <a:solidFill>
                  <a:schemeClr val="tx1"/>
                </a:solidFill>
              </a:rPr>
              <a:t>The Berne/TRIPS Framework on Copyright:</a:t>
            </a:r>
          </a:p>
          <a:p>
            <a:pPr lvl="2" algn="just"/>
            <a:r>
              <a:rPr lang="en-US" dirty="0"/>
              <a:t>TRIPS Agreement (1994/95) </a:t>
            </a:r>
          </a:p>
          <a:p>
            <a:pPr lvl="3" algn="just"/>
            <a:r>
              <a:rPr lang="en-US" dirty="0">
                <a:solidFill>
                  <a:schemeClr val="tx1"/>
                </a:solidFill>
              </a:rPr>
              <a:t>Makes BC mandatory for all WTO Members</a:t>
            </a:r>
          </a:p>
          <a:p>
            <a:pPr lvl="4" algn="just"/>
            <a:r>
              <a:rPr lang="en-US" dirty="0"/>
              <a:t>Even those that are not Parties to the BC</a:t>
            </a:r>
          </a:p>
          <a:p>
            <a:pPr lvl="3" algn="just"/>
            <a:r>
              <a:rPr lang="en-US" dirty="0">
                <a:solidFill>
                  <a:schemeClr val="tx1"/>
                </a:solidFill>
              </a:rPr>
              <a:t>Clarifies that computer programs &amp; databases shall be protectable as literary works</a:t>
            </a:r>
          </a:p>
          <a:p>
            <a:pPr lvl="3" algn="just"/>
            <a:r>
              <a:rPr lang="en-US" dirty="0">
                <a:solidFill>
                  <a:schemeClr val="tx1"/>
                </a:solidFill>
              </a:rPr>
              <a:t>Introduces rights to commercial rental after first sale </a:t>
            </a:r>
          </a:p>
          <a:p>
            <a:pPr lvl="3" algn="just"/>
            <a:r>
              <a:rPr lang="en-US" dirty="0">
                <a:solidFill>
                  <a:schemeClr val="tx1"/>
                </a:solidFill>
              </a:rPr>
              <a:t>Makes copyright-related rights mandatory</a:t>
            </a:r>
          </a:p>
        </p:txBody>
      </p:sp>
      <p:sp>
        <p:nvSpPr>
          <p:cNvPr id="2" name="Slide Number Placeholder 1">
            <a:extLst>
              <a:ext uri="{FF2B5EF4-FFF2-40B4-BE49-F238E27FC236}">
                <a16:creationId xmlns:a16="http://schemas.microsoft.com/office/drawing/2014/main" id="{0B441778-D537-4360-997B-406094A2BDE6}"/>
              </a:ext>
            </a:extLst>
          </p:cNvPr>
          <p:cNvSpPr>
            <a:spLocks noGrp="1"/>
          </p:cNvSpPr>
          <p:nvPr>
            <p:ph type="sldNum" sz="quarter" idx="12"/>
          </p:nvPr>
        </p:nvSpPr>
        <p:spPr/>
        <p:txBody>
          <a:bodyPr/>
          <a:lstStyle/>
          <a:p>
            <a:pPr>
              <a:defRPr/>
            </a:pPr>
            <a:fld id="{EF73B2BC-122D-4D2D-B9AF-37D3B93E5309}"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7075">
                                            <p:txEl>
                                              <p:pRg st="1" end="1"/>
                                            </p:txEl>
                                          </p:spTgt>
                                        </p:tgtEl>
                                        <p:attrNameLst>
                                          <p:attrName>style.visibility</p:attrName>
                                        </p:attrNameLst>
                                      </p:cBhvr>
                                      <p:to>
                                        <p:strVal val="visible"/>
                                      </p:to>
                                    </p:set>
                                    <p:animEffect transition="in" filter="blinds(horizontal)">
                                      <p:cBhvr>
                                        <p:cTn id="12" dur="500"/>
                                        <p:tgtEl>
                                          <p:spTgt spid="387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7075">
                                            <p:txEl>
                                              <p:pRg st="2" end="2"/>
                                            </p:txEl>
                                          </p:spTgt>
                                        </p:tgtEl>
                                        <p:attrNameLst>
                                          <p:attrName>style.visibility</p:attrName>
                                        </p:attrNameLst>
                                      </p:cBhvr>
                                      <p:to>
                                        <p:strVal val="visible"/>
                                      </p:to>
                                    </p:set>
                                    <p:animEffect transition="in" filter="blinds(horizontal)">
                                      <p:cBhvr>
                                        <p:cTn id="17" dur="500"/>
                                        <p:tgtEl>
                                          <p:spTgt spid="387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7075">
                                            <p:txEl>
                                              <p:pRg st="3" end="3"/>
                                            </p:txEl>
                                          </p:spTgt>
                                        </p:tgtEl>
                                        <p:attrNameLst>
                                          <p:attrName>style.visibility</p:attrName>
                                        </p:attrNameLst>
                                      </p:cBhvr>
                                      <p:to>
                                        <p:strVal val="visible"/>
                                      </p:to>
                                    </p:set>
                                    <p:animEffect transition="in" filter="blinds(horizontal)">
                                      <p:cBhvr>
                                        <p:cTn id="22" dur="500"/>
                                        <p:tgtEl>
                                          <p:spTgt spid="387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7075">
                                            <p:txEl>
                                              <p:pRg st="4" end="4"/>
                                            </p:txEl>
                                          </p:spTgt>
                                        </p:tgtEl>
                                        <p:attrNameLst>
                                          <p:attrName>style.visibility</p:attrName>
                                        </p:attrNameLst>
                                      </p:cBhvr>
                                      <p:to>
                                        <p:strVal val="visible"/>
                                      </p:to>
                                    </p:set>
                                    <p:animEffect transition="in" filter="blinds(horizontal)">
                                      <p:cBhvr>
                                        <p:cTn id="27" dur="500"/>
                                        <p:tgtEl>
                                          <p:spTgt spid="387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7075">
                                            <p:txEl>
                                              <p:pRg st="5" end="5"/>
                                            </p:txEl>
                                          </p:spTgt>
                                        </p:tgtEl>
                                        <p:attrNameLst>
                                          <p:attrName>style.visibility</p:attrName>
                                        </p:attrNameLst>
                                      </p:cBhvr>
                                      <p:to>
                                        <p:strVal val="visible"/>
                                      </p:to>
                                    </p:set>
                                    <p:animEffect transition="in" filter="blinds(horizontal)">
                                      <p:cBhvr>
                                        <p:cTn id="32" dur="500"/>
                                        <p:tgtEl>
                                          <p:spTgt spid="3870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7075">
                                            <p:txEl>
                                              <p:pRg st="6" end="6"/>
                                            </p:txEl>
                                          </p:spTgt>
                                        </p:tgtEl>
                                        <p:attrNameLst>
                                          <p:attrName>style.visibility</p:attrName>
                                        </p:attrNameLst>
                                      </p:cBhvr>
                                      <p:to>
                                        <p:strVal val="visible"/>
                                      </p:to>
                                    </p:set>
                                    <p:animEffect transition="in" filter="blinds(horizontal)">
                                      <p:cBhvr>
                                        <p:cTn id="37" dur="500"/>
                                        <p:tgtEl>
                                          <p:spTgt spid="3870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7075">
                                            <p:txEl>
                                              <p:pRg st="7" end="7"/>
                                            </p:txEl>
                                          </p:spTgt>
                                        </p:tgtEl>
                                        <p:attrNameLst>
                                          <p:attrName>style.visibility</p:attrName>
                                        </p:attrNameLst>
                                      </p:cBhvr>
                                      <p:to>
                                        <p:strVal val="visible"/>
                                      </p:to>
                                    </p:set>
                                    <p:animEffect transition="in" filter="blinds(horizontal)">
                                      <p:cBhvr>
                                        <p:cTn id="42" dur="500"/>
                                        <p:tgtEl>
                                          <p:spTgt spid="387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2195" name="Rectangle 3"/>
          <p:cNvSpPr>
            <a:spLocks noGrp="1" noChangeArrowheads="1"/>
          </p:cNvSpPr>
          <p:nvPr>
            <p:ph type="body" idx="4294967295"/>
          </p:nvPr>
        </p:nvSpPr>
        <p:spPr>
          <a:xfrm>
            <a:off x="0" y="1447800"/>
            <a:ext cx="8153400" cy="4876800"/>
          </a:xfrm>
        </p:spPr>
        <p:txBody>
          <a:bodyPr/>
          <a:lstStyle/>
          <a:p>
            <a:pPr algn="just"/>
            <a:r>
              <a:rPr lang="en-US" sz="2800" b="1" dirty="0"/>
              <a:t>Copyright</a:t>
            </a:r>
            <a:r>
              <a:rPr lang="en-US" b="1" dirty="0"/>
              <a:t> </a:t>
            </a:r>
            <a:r>
              <a:rPr lang="en-US" sz="1600" b="1" dirty="0"/>
              <a:t>(Contd.)</a:t>
            </a:r>
            <a:r>
              <a:rPr lang="en-US" b="1" dirty="0"/>
              <a:t>:</a:t>
            </a:r>
          </a:p>
          <a:p>
            <a:pPr lvl="1" algn="just"/>
            <a:r>
              <a:rPr lang="en-US" b="1" dirty="0">
                <a:solidFill>
                  <a:schemeClr val="tx1"/>
                </a:solidFill>
              </a:rPr>
              <a:t>Pakistan:</a:t>
            </a:r>
          </a:p>
          <a:p>
            <a:pPr lvl="2" algn="just"/>
            <a:r>
              <a:rPr lang="en-US" dirty="0"/>
              <a:t>The Copyright Ordinance, 1962</a:t>
            </a:r>
          </a:p>
          <a:p>
            <a:pPr lvl="2" algn="just"/>
            <a:r>
              <a:rPr lang="en-US" dirty="0"/>
              <a:t>The Copyright Rules, 1967</a:t>
            </a:r>
          </a:p>
          <a:p>
            <a:pPr lvl="2" algn="just"/>
            <a:r>
              <a:rPr lang="en-US" dirty="0"/>
              <a:t>Procedure for Registration of Copyright</a:t>
            </a:r>
          </a:p>
          <a:p>
            <a:pPr lvl="2" algn="just"/>
            <a:r>
              <a:rPr lang="en-US" dirty="0"/>
              <a:t>IPO – Copyright Introduction / FAQs</a:t>
            </a:r>
          </a:p>
        </p:txBody>
      </p:sp>
      <p:sp>
        <p:nvSpPr>
          <p:cNvPr id="2" name="Slide Number Placeholder 1">
            <a:extLst>
              <a:ext uri="{FF2B5EF4-FFF2-40B4-BE49-F238E27FC236}">
                <a16:creationId xmlns:a16="http://schemas.microsoft.com/office/drawing/2014/main" id="{2D64F655-E4DB-4CA4-ADD8-EF02E8070C64}"/>
              </a:ext>
            </a:extLst>
          </p:cNvPr>
          <p:cNvSpPr>
            <a:spLocks noGrp="1"/>
          </p:cNvSpPr>
          <p:nvPr>
            <p:ph type="sldNum" sz="quarter" idx="12"/>
          </p:nvPr>
        </p:nvSpPr>
        <p:spPr/>
        <p:txBody>
          <a:bodyPr/>
          <a:lstStyle/>
          <a:p>
            <a:pPr>
              <a:defRPr/>
            </a:pPr>
            <a:fld id="{EF73B2BC-122D-4D2D-B9AF-37D3B93E5309}"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blinds(horizontal)">
                                      <p:cBhvr>
                                        <p:cTn id="7" dur="500"/>
                                        <p:tgtEl>
                                          <p:spTgt spid="392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blinds(horizontal)">
                                      <p:cBhvr>
                                        <p:cTn id="12" dur="500"/>
                                        <p:tgtEl>
                                          <p:spTgt spid="392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17" dur="500"/>
                                        <p:tgtEl>
                                          <p:spTgt spid="392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22" dur="500"/>
                                        <p:tgtEl>
                                          <p:spTgt spid="392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27" dur="500"/>
                                        <p:tgtEl>
                                          <p:spTgt spid="392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blinds(horizontal)">
                                      <p:cBhvr>
                                        <p:cTn id="32" dur="500"/>
                                        <p:tgtEl>
                                          <p:spTgt spid="392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5267" name="Rectangle 3"/>
          <p:cNvSpPr>
            <a:spLocks noGrp="1" noChangeArrowheads="1"/>
          </p:cNvSpPr>
          <p:nvPr>
            <p:ph type="body" idx="4294967295"/>
          </p:nvPr>
        </p:nvSpPr>
        <p:spPr>
          <a:xfrm>
            <a:off x="0" y="1447800"/>
            <a:ext cx="8153400" cy="4876800"/>
          </a:xfrm>
        </p:spPr>
        <p:txBody>
          <a:bodyPr/>
          <a:lstStyle/>
          <a:p>
            <a:pPr algn="just">
              <a:lnSpc>
                <a:spcPct val="80000"/>
              </a:lnSpc>
            </a:pPr>
            <a:r>
              <a:rPr lang="en-US" sz="2800" b="1" dirty="0"/>
              <a:t>Patents:</a:t>
            </a:r>
          </a:p>
          <a:p>
            <a:pPr lvl="1" algn="just">
              <a:lnSpc>
                <a:spcPct val="80000"/>
              </a:lnSpc>
            </a:pPr>
            <a:r>
              <a:rPr lang="en-GB" sz="2000" dirty="0">
                <a:solidFill>
                  <a:schemeClr val="tx1"/>
                </a:solidFill>
              </a:rPr>
              <a:t>Patents relate to inventions and are primarily intended to encourage and protect new inventions, by giving inventors a monopoly on exploiting their inventions for a certain period.</a:t>
            </a:r>
            <a:endParaRPr lang="en-US" sz="2000" dirty="0">
              <a:solidFill>
                <a:schemeClr val="tx1"/>
              </a:solidFill>
            </a:endParaRPr>
          </a:p>
          <a:p>
            <a:pPr lvl="1" algn="just">
              <a:lnSpc>
                <a:spcPct val="80000"/>
              </a:lnSpc>
            </a:pPr>
            <a:r>
              <a:rPr lang="en-US" sz="2000" dirty="0">
                <a:solidFill>
                  <a:schemeClr val="tx1"/>
                </a:solidFill>
              </a:rPr>
              <a:t>A patent for an invention is grant of exclusive rights to make, use and sell the invention for a limited period of 20 years (Pak). </a:t>
            </a:r>
          </a:p>
          <a:p>
            <a:pPr lvl="2" algn="just">
              <a:lnSpc>
                <a:spcPct val="80000"/>
              </a:lnSpc>
            </a:pPr>
            <a:r>
              <a:rPr lang="en-US" sz="1600" dirty="0"/>
              <a:t>Jeff </a:t>
            </a:r>
            <a:r>
              <a:rPr lang="en-US" sz="1600" dirty="0" err="1"/>
              <a:t>Bezos</a:t>
            </a:r>
            <a:r>
              <a:rPr lang="en-US" sz="1600" dirty="0"/>
              <a:t>, CEO Amazon.com suggests it should be 3 to 5 years as software is</a:t>
            </a:r>
          </a:p>
          <a:p>
            <a:pPr lvl="3" algn="just">
              <a:lnSpc>
                <a:spcPct val="80000"/>
              </a:lnSpc>
            </a:pPr>
            <a:r>
              <a:rPr lang="en-US" sz="1600" dirty="0"/>
              <a:t>Less expensive, shorted life than other e.g. Pharmaceutical drugs.</a:t>
            </a:r>
            <a:endParaRPr lang="en-US" sz="1600" dirty="0">
              <a:solidFill>
                <a:schemeClr val="tx1"/>
              </a:solidFill>
            </a:endParaRPr>
          </a:p>
          <a:p>
            <a:pPr lvl="1" algn="just">
              <a:lnSpc>
                <a:spcPct val="80000"/>
              </a:lnSpc>
            </a:pPr>
            <a:r>
              <a:rPr lang="en-US" sz="2000" dirty="0">
                <a:solidFill>
                  <a:schemeClr val="tx1"/>
                </a:solidFill>
              </a:rPr>
              <a:t>A patent cannot be obtained on a mere idea or suggestion. </a:t>
            </a:r>
            <a:r>
              <a:rPr lang="en-GB" sz="2000" dirty="0">
                <a:solidFill>
                  <a:schemeClr val="tx1"/>
                </a:solidFill>
              </a:rPr>
              <a:t>Invention to be novel, useful and non-obvious.</a:t>
            </a:r>
            <a:endParaRPr lang="en-US" sz="2000" dirty="0">
              <a:solidFill>
                <a:schemeClr val="tx1"/>
              </a:solidFill>
            </a:endParaRPr>
          </a:p>
          <a:p>
            <a:pPr lvl="1" algn="just">
              <a:lnSpc>
                <a:spcPct val="80000"/>
              </a:lnSpc>
            </a:pPr>
            <a:r>
              <a:rPr lang="en-US" sz="2000" dirty="0">
                <a:solidFill>
                  <a:schemeClr val="tx1"/>
                </a:solidFill>
              </a:rPr>
              <a:t>Patent protection does not start until the actual grant of a patent.</a:t>
            </a:r>
          </a:p>
          <a:p>
            <a:pPr lvl="1" algn="just">
              <a:lnSpc>
                <a:spcPct val="80000"/>
              </a:lnSpc>
            </a:pPr>
            <a:r>
              <a:rPr lang="en-US" sz="2000" dirty="0">
                <a:solidFill>
                  <a:schemeClr val="tx1"/>
                </a:solidFill>
              </a:rPr>
              <a:t>Patent applications are examined for both technical and legal merit. </a:t>
            </a:r>
            <a:endParaRPr lang="en-GB" sz="2000" dirty="0">
              <a:solidFill>
                <a:schemeClr val="tx1"/>
              </a:solidFill>
            </a:endParaRPr>
          </a:p>
          <a:p>
            <a:pPr lvl="1" algn="just">
              <a:lnSpc>
                <a:spcPct val="80000"/>
              </a:lnSpc>
            </a:pPr>
            <a:r>
              <a:rPr lang="en-GB" sz="2000" dirty="0">
                <a:solidFill>
                  <a:schemeClr val="tx1"/>
                </a:solidFill>
              </a:rPr>
              <a:t>The TRIPS Agreement requires Member countries to make patents available for any inventions, whether products or processes, in all fields of technology without discrimination, subject to novelty, inventiveness and industrial applicability.</a:t>
            </a:r>
            <a:endParaRPr lang="en-US" sz="2000" dirty="0">
              <a:solidFill>
                <a:schemeClr val="tx1"/>
              </a:solidFill>
            </a:endParaRPr>
          </a:p>
        </p:txBody>
      </p:sp>
      <p:sp>
        <p:nvSpPr>
          <p:cNvPr id="2" name="Slide Number Placeholder 1">
            <a:extLst>
              <a:ext uri="{FF2B5EF4-FFF2-40B4-BE49-F238E27FC236}">
                <a16:creationId xmlns:a16="http://schemas.microsoft.com/office/drawing/2014/main" id="{F62B90AA-8696-4DAF-9CE8-5C1984DE9779}"/>
              </a:ext>
            </a:extLst>
          </p:cNvPr>
          <p:cNvSpPr>
            <a:spLocks noGrp="1"/>
          </p:cNvSpPr>
          <p:nvPr>
            <p:ph type="sldNum" sz="quarter" idx="12"/>
          </p:nvPr>
        </p:nvSpPr>
        <p:spPr/>
        <p:txBody>
          <a:bodyPr/>
          <a:lstStyle/>
          <a:p>
            <a:pPr>
              <a:defRPr/>
            </a:pPr>
            <a:fld id="{EF73B2BC-122D-4D2D-B9AF-37D3B93E5309}"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blinds(horizontal)">
                                      <p:cBhvr>
                                        <p:cTn id="7" dur="500"/>
                                        <p:tgtEl>
                                          <p:spTgt spid="395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blinds(horizontal)">
                                      <p:cBhvr>
                                        <p:cTn id="12" dur="500"/>
                                        <p:tgtEl>
                                          <p:spTgt spid="395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17" dur="500"/>
                                        <p:tgtEl>
                                          <p:spTgt spid="395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22" dur="500"/>
                                        <p:tgtEl>
                                          <p:spTgt spid="395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4" end="4"/>
                                            </p:txEl>
                                          </p:spTgt>
                                        </p:tgtEl>
                                        <p:attrNameLst>
                                          <p:attrName>style.visibility</p:attrName>
                                        </p:attrNameLst>
                                      </p:cBhvr>
                                      <p:to>
                                        <p:strVal val="visible"/>
                                      </p:to>
                                    </p:set>
                                    <p:animEffect transition="in" filter="blinds(horizontal)">
                                      <p:cBhvr>
                                        <p:cTn id="27" dur="500"/>
                                        <p:tgtEl>
                                          <p:spTgt spid="395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2" dur="500"/>
                                        <p:tgtEl>
                                          <p:spTgt spid="395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37" dur="500"/>
                                        <p:tgtEl>
                                          <p:spTgt spid="395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2" dur="500"/>
                                        <p:tgtEl>
                                          <p:spTgt spid="395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47" dur="500"/>
                                        <p:tgtEl>
                                          <p:spTgt spid="395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6291" name="Rectangle 3"/>
          <p:cNvSpPr>
            <a:spLocks noGrp="1" noChangeArrowheads="1"/>
          </p:cNvSpPr>
          <p:nvPr>
            <p:ph type="body" idx="4294967295"/>
          </p:nvPr>
        </p:nvSpPr>
        <p:spPr>
          <a:xfrm>
            <a:off x="0" y="1371600"/>
            <a:ext cx="8153400" cy="4876800"/>
          </a:xfrm>
        </p:spPr>
        <p:txBody>
          <a:bodyPr/>
          <a:lstStyle/>
          <a:p>
            <a:pPr algn="just">
              <a:lnSpc>
                <a:spcPct val="90000"/>
              </a:lnSpc>
            </a:pPr>
            <a:r>
              <a:rPr lang="en-US" sz="2800" b="1" dirty="0"/>
              <a:t>Patents</a:t>
            </a:r>
            <a:r>
              <a:rPr lang="en-US" b="1" dirty="0"/>
              <a:t> </a:t>
            </a:r>
            <a:r>
              <a:rPr lang="en-US" sz="1400" b="1" dirty="0"/>
              <a:t>(Contd.)</a:t>
            </a:r>
            <a:r>
              <a:rPr lang="en-US" b="1" dirty="0"/>
              <a:t>:</a:t>
            </a:r>
          </a:p>
          <a:p>
            <a:pPr lvl="1" algn="just">
              <a:lnSpc>
                <a:spcPct val="90000"/>
              </a:lnSpc>
            </a:pPr>
            <a:r>
              <a:rPr lang="en-US" sz="2000" dirty="0">
                <a:solidFill>
                  <a:schemeClr val="tx1"/>
                </a:solidFill>
              </a:rPr>
              <a:t>A patent owner has the right to decide who may or may not use the patented invention for the period in which the invention is protected.</a:t>
            </a:r>
          </a:p>
          <a:p>
            <a:pPr lvl="1" algn="just">
              <a:lnSpc>
                <a:spcPct val="90000"/>
              </a:lnSpc>
            </a:pPr>
            <a:r>
              <a:rPr lang="en-US" sz="2000" dirty="0">
                <a:solidFill>
                  <a:schemeClr val="tx1"/>
                </a:solidFill>
              </a:rPr>
              <a:t>The patent owner may give permission to, or license, other parties to use the invention on mutually agreed terms. </a:t>
            </a:r>
          </a:p>
          <a:p>
            <a:pPr lvl="1" algn="just">
              <a:lnSpc>
                <a:spcPct val="90000"/>
              </a:lnSpc>
            </a:pPr>
            <a:r>
              <a:rPr lang="en-US" sz="2000" dirty="0">
                <a:solidFill>
                  <a:schemeClr val="tx1"/>
                </a:solidFill>
              </a:rPr>
              <a:t>The owner may also sell the right to the invention to someone else, who will then become the new owner of the patent.</a:t>
            </a:r>
          </a:p>
          <a:p>
            <a:pPr lvl="1" algn="just">
              <a:lnSpc>
                <a:spcPct val="90000"/>
              </a:lnSpc>
            </a:pPr>
            <a:r>
              <a:rPr lang="en-US" sz="2000" dirty="0">
                <a:solidFill>
                  <a:schemeClr val="tx1"/>
                </a:solidFill>
              </a:rPr>
              <a:t>Once a patent expires, the protection ends, and invention enters the public domain, that is, the owner no longer holds exclusive right to the invention, which becomes available to commercial exploitation by others.</a:t>
            </a:r>
          </a:p>
          <a:p>
            <a:pPr lvl="1" algn="just">
              <a:lnSpc>
                <a:spcPct val="90000"/>
              </a:lnSpc>
            </a:pPr>
            <a:r>
              <a:rPr lang="en-US" sz="2000" dirty="0">
                <a:solidFill>
                  <a:schemeClr val="tx1"/>
                </a:solidFill>
              </a:rPr>
              <a:t>Patent applications must be filed in each country to receive patent protection.</a:t>
            </a:r>
          </a:p>
        </p:txBody>
      </p:sp>
      <p:sp>
        <p:nvSpPr>
          <p:cNvPr id="2" name="Slide Number Placeholder 1">
            <a:extLst>
              <a:ext uri="{FF2B5EF4-FFF2-40B4-BE49-F238E27FC236}">
                <a16:creationId xmlns:a16="http://schemas.microsoft.com/office/drawing/2014/main" id="{D745E20A-B97A-4BB5-97F8-C06EB01E36BB}"/>
              </a:ext>
            </a:extLst>
          </p:cNvPr>
          <p:cNvSpPr>
            <a:spLocks noGrp="1"/>
          </p:cNvSpPr>
          <p:nvPr>
            <p:ph type="sldNum" sz="quarter" idx="12"/>
          </p:nvPr>
        </p:nvSpPr>
        <p:spPr/>
        <p:txBody>
          <a:bodyPr/>
          <a:lstStyle/>
          <a:p>
            <a:pPr>
              <a:defRPr/>
            </a:pPr>
            <a:fld id="{EF73B2BC-122D-4D2D-B9AF-37D3B93E5309}"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blinds(horizontal)">
                                      <p:cBhvr>
                                        <p:cTn id="7" dur="500"/>
                                        <p:tgtEl>
                                          <p:spTgt spid="396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1" end="1"/>
                                            </p:txEl>
                                          </p:spTgt>
                                        </p:tgtEl>
                                        <p:attrNameLst>
                                          <p:attrName>style.visibility</p:attrName>
                                        </p:attrNameLst>
                                      </p:cBhvr>
                                      <p:to>
                                        <p:strVal val="visible"/>
                                      </p:to>
                                    </p:set>
                                    <p:animEffect transition="in" filter="blinds(horizontal)">
                                      <p:cBhvr>
                                        <p:cTn id="12" dur="500"/>
                                        <p:tgtEl>
                                          <p:spTgt spid="396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17" dur="500"/>
                                        <p:tgtEl>
                                          <p:spTgt spid="396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3" end="3"/>
                                            </p:txEl>
                                          </p:spTgt>
                                        </p:tgtEl>
                                        <p:attrNameLst>
                                          <p:attrName>style.visibility</p:attrName>
                                        </p:attrNameLst>
                                      </p:cBhvr>
                                      <p:to>
                                        <p:strVal val="visible"/>
                                      </p:to>
                                    </p:set>
                                    <p:animEffect transition="in" filter="blinds(horizontal)">
                                      <p:cBhvr>
                                        <p:cTn id="22" dur="500"/>
                                        <p:tgtEl>
                                          <p:spTgt spid="396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27" dur="500"/>
                                        <p:tgtEl>
                                          <p:spTgt spid="396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32" dur="500"/>
                                        <p:tgtEl>
                                          <p:spTgt spid="396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7315" name="Rectangle 3"/>
          <p:cNvSpPr>
            <a:spLocks noGrp="1" noChangeArrowheads="1"/>
          </p:cNvSpPr>
          <p:nvPr>
            <p:ph type="body" idx="4294967295"/>
          </p:nvPr>
        </p:nvSpPr>
        <p:spPr>
          <a:xfrm>
            <a:off x="0" y="1447800"/>
            <a:ext cx="8153400" cy="4876800"/>
          </a:xfrm>
        </p:spPr>
        <p:txBody>
          <a:bodyPr/>
          <a:lstStyle/>
          <a:p>
            <a:pPr algn="just">
              <a:lnSpc>
                <a:spcPct val="90000"/>
              </a:lnSpc>
            </a:pPr>
            <a:r>
              <a:rPr lang="en-US" sz="2800" b="1" dirty="0"/>
              <a:t>Patents</a:t>
            </a:r>
            <a:r>
              <a:rPr lang="en-US" sz="2400" b="1" dirty="0"/>
              <a:t> </a:t>
            </a:r>
            <a:r>
              <a:rPr lang="en-US" sz="1600" b="1" dirty="0"/>
              <a:t>(Contd.)</a:t>
            </a:r>
            <a:r>
              <a:rPr lang="en-US" sz="3600" b="1" dirty="0"/>
              <a:t>:</a:t>
            </a:r>
          </a:p>
          <a:p>
            <a:pPr lvl="1">
              <a:lnSpc>
                <a:spcPct val="90000"/>
              </a:lnSpc>
            </a:pPr>
            <a:r>
              <a:rPr lang="en-US" dirty="0">
                <a:solidFill>
                  <a:schemeClr val="tx1"/>
                </a:solidFill>
              </a:rPr>
              <a:t>Any person who makes an invention may deal with it in any of the following ways:</a:t>
            </a:r>
          </a:p>
          <a:p>
            <a:pPr lvl="2">
              <a:lnSpc>
                <a:spcPct val="90000"/>
              </a:lnSpc>
            </a:pPr>
            <a:r>
              <a:rPr lang="en-US" sz="2000" dirty="0"/>
              <a:t>May broadcast the invention for free use by the public</a:t>
            </a:r>
          </a:p>
          <a:p>
            <a:pPr lvl="3">
              <a:lnSpc>
                <a:spcPct val="90000"/>
              </a:lnSpc>
            </a:pPr>
            <a:r>
              <a:rPr lang="en-US" sz="1800" dirty="0">
                <a:solidFill>
                  <a:schemeClr val="tx1"/>
                </a:solidFill>
              </a:rPr>
              <a:t>Rare chance of mass-production scale manufacturing</a:t>
            </a:r>
          </a:p>
          <a:p>
            <a:pPr lvl="2">
              <a:lnSpc>
                <a:spcPct val="90000"/>
              </a:lnSpc>
            </a:pPr>
            <a:r>
              <a:rPr lang="en-US" sz="2000" dirty="0"/>
              <a:t>May work the invention in secrecy without patenting it</a:t>
            </a:r>
          </a:p>
          <a:p>
            <a:pPr lvl="3">
              <a:lnSpc>
                <a:spcPct val="90000"/>
              </a:lnSpc>
            </a:pPr>
            <a:r>
              <a:rPr lang="en-US" sz="1800" dirty="0">
                <a:solidFill>
                  <a:schemeClr val="tx1"/>
                </a:solidFill>
              </a:rPr>
              <a:t>Extremely difficult to work useful inventions in secrecy</a:t>
            </a:r>
          </a:p>
          <a:p>
            <a:pPr lvl="2">
              <a:lnSpc>
                <a:spcPct val="90000"/>
              </a:lnSpc>
            </a:pPr>
            <a:r>
              <a:rPr lang="en-US" sz="2000" dirty="0"/>
              <a:t>May work the invention openly without patenting it</a:t>
            </a:r>
          </a:p>
          <a:p>
            <a:pPr lvl="3">
              <a:lnSpc>
                <a:spcPct val="90000"/>
              </a:lnSpc>
            </a:pPr>
            <a:r>
              <a:rPr lang="en-US" sz="1800" dirty="0">
                <a:solidFill>
                  <a:schemeClr val="tx1"/>
                </a:solidFill>
              </a:rPr>
              <a:t>Same risks as those involved in secret-working, but sooner than secret-working</a:t>
            </a:r>
          </a:p>
          <a:p>
            <a:pPr lvl="2">
              <a:lnSpc>
                <a:spcPct val="90000"/>
              </a:lnSpc>
            </a:pPr>
            <a:r>
              <a:rPr lang="en-US" sz="2000" dirty="0"/>
              <a:t>May exploit the invention on the basis of patents</a:t>
            </a:r>
          </a:p>
          <a:p>
            <a:pPr lvl="3">
              <a:lnSpc>
                <a:spcPct val="90000"/>
              </a:lnSpc>
            </a:pPr>
            <a:r>
              <a:rPr lang="en-US" sz="1800" dirty="0">
                <a:solidFill>
                  <a:schemeClr val="tx1"/>
                </a:solidFill>
              </a:rPr>
              <a:t>Rights could be enforced legally</a:t>
            </a:r>
          </a:p>
          <a:p>
            <a:pPr lvl="3">
              <a:lnSpc>
                <a:spcPct val="90000"/>
              </a:lnSpc>
            </a:pPr>
            <a:r>
              <a:rPr lang="en-US" sz="1800" dirty="0">
                <a:solidFill>
                  <a:schemeClr val="tx1"/>
                </a:solidFill>
              </a:rPr>
              <a:t>Secure commercial –scale manufacturing / Profitable use by selling or licensing</a:t>
            </a:r>
          </a:p>
        </p:txBody>
      </p:sp>
      <p:sp>
        <p:nvSpPr>
          <p:cNvPr id="2" name="Slide Number Placeholder 1">
            <a:extLst>
              <a:ext uri="{FF2B5EF4-FFF2-40B4-BE49-F238E27FC236}">
                <a16:creationId xmlns:a16="http://schemas.microsoft.com/office/drawing/2014/main" id="{4EE37ED6-A11A-4B2B-9C73-CF67B865CC5B}"/>
              </a:ext>
            </a:extLst>
          </p:cNvPr>
          <p:cNvSpPr>
            <a:spLocks noGrp="1"/>
          </p:cNvSpPr>
          <p:nvPr>
            <p:ph type="sldNum" sz="quarter" idx="12"/>
          </p:nvPr>
        </p:nvSpPr>
        <p:spPr/>
        <p:txBody>
          <a:bodyPr/>
          <a:lstStyle/>
          <a:p>
            <a:pPr>
              <a:defRPr/>
            </a:pPr>
            <a:fld id="{EF73B2BC-122D-4D2D-B9AF-37D3B93E5309}"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1" end="1"/>
                                            </p:txEl>
                                          </p:spTgt>
                                        </p:tgtEl>
                                        <p:attrNameLst>
                                          <p:attrName>style.visibility</p:attrName>
                                        </p:attrNameLst>
                                      </p:cBhvr>
                                      <p:to>
                                        <p:strVal val="visible"/>
                                      </p:to>
                                    </p:set>
                                    <p:animEffect transition="in" filter="blinds(horizontal)">
                                      <p:cBhvr>
                                        <p:cTn id="12" dur="500"/>
                                        <p:tgtEl>
                                          <p:spTgt spid="397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17" dur="500"/>
                                        <p:tgtEl>
                                          <p:spTgt spid="397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22" dur="500"/>
                                        <p:tgtEl>
                                          <p:spTgt spid="397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27" dur="500"/>
                                        <p:tgtEl>
                                          <p:spTgt spid="397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32" dur="500"/>
                                        <p:tgtEl>
                                          <p:spTgt spid="397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37" dur="500"/>
                                        <p:tgtEl>
                                          <p:spTgt spid="397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7315">
                                            <p:txEl>
                                              <p:pRg st="7" end="7"/>
                                            </p:txEl>
                                          </p:spTgt>
                                        </p:tgtEl>
                                        <p:attrNameLst>
                                          <p:attrName>style.visibility</p:attrName>
                                        </p:attrNameLst>
                                      </p:cBhvr>
                                      <p:to>
                                        <p:strVal val="visible"/>
                                      </p:to>
                                    </p:set>
                                    <p:animEffect transition="in" filter="blinds(horizontal)">
                                      <p:cBhvr>
                                        <p:cTn id="42" dur="500"/>
                                        <p:tgtEl>
                                          <p:spTgt spid="397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47" dur="500"/>
                                        <p:tgtEl>
                                          <p:spTgt spid="397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7315">
                                            <p:txEl>
                                              <p:pRg st="9" end="9"/>
                                            </p:txEl>
                                          </p:spTgt>
                                        </p:tgtEl>
                                        <p:attrNameLst>
                                          <p:attrName>style.visibility</p:attrName>
                                        </p:attrNameLst>
                                      </p:cBhvr>
                                      <p:to>
                                        <p:strVal val="visible"/>
                                      </p:to>
                                    </p:set>
                                    <p:animEffect transition="in" filter="blinds(horizontal)">
                                      <p:cBhvr>
                                        <p:cTn id="52" dur="500"/>
                                        <p:tgtEl>
                                          <p:spTgt spid="3973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97315">
                                            <p:txEl>
                                              <p:pRg st="10" end="10"/>
                                            </p:txEl>
                                          </p:spTgt>
                                        </p:tgtEl>
                                        <p:attrNameLst>
                                          <p:attrName>style.visibility</p:attrName>
                                        </p:attrNameLst>
                                      </p:cBhvr>
                                      <p:to>
                                        <p:strVal val="visible"/>
                                      </p:to>
                                    </p:set>
                                    <p:animEffect transition="in" filter="blinds(horizontal)">
                                      <p:cBhvr>
                                        <p:cTn id="57" dur="500"/>
                                        <p:tgtEl>
                                          <p:spTgt spid="397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8339" name="Rectangle 3"/>
          <p:cNvSpPr>
            <a:spLocks noGrp="1" noChangeArrowheads="1"/>
          </p:cNvSpPr>
          <p:nvPr>
            <p:ph type="body" idx="4294967295"/>
          </p:nvPr>
        </p:nvSpPr>
        <p:spPr>
          <a:xfrm>
            <a:off x="0" y="1447800"/>
            <a:ext cx="8153400" cy="4876800"/>
          </a:xfrm>
        </p:spPr>
        <p:txBody>
          <a:bodyPr/>
          <a:lstStyle/>
          <a:p>
            <a:pPr algn="just">
              <a:lnSpc>
                <a:spcPct val="80000"/>
              </a:lnSpc>
            </a:pPr>
            <a:r>
              <a:rPr lang="en-US" sz="2000" b="1" dirty="0"/>
              <a:t>Patents</a:t>
            </a:r>
            <a:r>
              <a:rPr lang="en-US" sz="1800" b="1" dirty="0"/>
              <a:t> </a:t>
            </a:r>
            <a:r>
              <a:rPr lang="en-US" sz="1200" b="1" dirty="0"/>
              <a:t>(Contd.)</a:t>
            </a:r>
            <a:r>
              <a:rPr lang="en-US" sz="2800" b="1" dirty="0"/>
              <a:t>:</a:t>
            </a:r>
          </a:p>
          <a:p>
            <a:pPr lvl="1">
              <a:lnSpc>
                <a:spcPct val="80000"/>
              </a:lnSpc>
            </a:pPr>
            <a:r>
              <a:rPr lang="en-US" sz="1800" b="1" dirty="0">
                <a:solidFill>
                  <a:schemeClr val="tx1"/>
                </a:solidFill>
              </a:rPr>
              <a:t>Typical patent application includes:</a:t>
            </a:r>
          </a:p>
          <a:p>
            <a:pPr lvl="2">
              <a:lnSpc>
                <a:spcPct val="80000"/>
              </a:lnSpc>
            </a:pPr>
            <a:r>
              <a:rPr lang="en-US" sz="1600" dirty="0"/>
              <a:t>Drawings</a:t>
            </a:r>
          </a:p>
          <a:p>
            <a:pPr lvl="2">
              <a:lnSpc>
                <a:spcPct val="80000"/>
              </a:lnSpc>
            </a:pPr>
            <a:r>
              <a:rPr lang="en-US" sz="1600" dirty="0"/>
              <a:t>Brief abstract or summary</a:t>
            </a:r>
          </a:p>
          <a:p>
            <a:pPr lvl="2">
              <a:lnSpc>
                <a:spcPct val="80000"/>
              </a:lnSpc>
            </a:pPr>
            <a:r>
              <a:rPr lang="en-US" sz="1600" dirty="0"/>
              <a:t>Patent specification</a:t>
            </a:r>
          </a:p>
          <a:p>
            <a:pPr lvl="2">
              <a:lnSpc>
                <a:spcPct val="80000"/>
              </a:lnSpc>
            </a:pPr>
            <a:r>
              <a:rPr lang="en-US" sz="1600" dirty="0"/>
              <a:t>Detailed description of how to make or use the invention</a:t>
            </a:r>
          </a:p>
          <a:p>
            <a:pPr lvl="2">
              <a:lnSpc>
                <a:spcPct val="80000"/>
              </a:lnSpc>
            </a:pPr>
            <a:r>
              <a:rPr lang="en-US" sz="1600" dirty="0"/>
              <a:t>Claims outlining boundaries of the claimed invention to prevent infringement</a:t>
            </a:r>
          </a:p>
          <a:p>
            <a:pPr lvl="1">
              <a:lnSpc>
                <a:spcPct val="80000"/>
              </a:lnSpc>
            </a:pPr>
            <a:r>
              <a:rPr lang="en-US" sz="1800" b="1" dirty="0">
                <a:solidFill>
                  <a:schemeClr val="tx1"/>
                </a:solidFill>
              </a:rPr>
              <a:t>Patents are categorized / organized into classes / sub-classes</a:t>
            </a:r>
          </a:p>
          <a:p>
            <a:pPr lvl="2">
              <a:lnSpc>
                <a:spcPct val="80000"/>
              </a:lnSpc>
            </a:pPr>
            <a:r>
              <a:rPr lang="en-US" sz="1600" dirty="0"/>
              <a:t>Patents may be assigned to more than one subclasses</a:t>
            </a:r>
          </a:p>
          <a:p>
            <a:pPr lvl="2">
              <a:lnSpc>
                <a:spcPct val="80000"/>
              </a:lnSpc>
            </a:pPr>
            <a:r>
              <a:rPr lang="en-US" sz="1600" dirty="0"/>
              <a:t>Patent summary is published in the Official Gazette</a:t>
            </a:r>
          </a:p>
          <a:p>
            <a:pPr lvl="2" algn="just">
              <a:lnSpc>
                <a:spcPct val="80000"/>
              </a:lnSpc>
            </a:pPr>
            <a:r>
              <a:rPr lang="en-US" sz="1600" dirty="0"/>
              <a:t>Paris Convention and the Patent Cooperation Treaty provide reciprocal protection and filing rights in member countries</a:t>
            </a:r>
          </a:p>
          <a:p>
            <a:pPr lvl="1">
              <a:lnSpc>
                <a:spcPct val="80000"/>
              </a:lnSpc>
            </a:pPr>
            <a:r>
              <a:rPr lang="en-US" sz="1800" b="1" dirty="0">
                <a:solidFill>
                  <a:schemeClr val="tx1"/>
                </a:solidFill>
              </a:rPr>
              <a:t>Conditions for patentable inventions in Pakistan:</a:t>
            </a:r>
          </a:p>
          <a:p>
            <a:pPr lvl="2">
              <a:lnSpc>
                <a:spcPct val="80000"/>
              </a:lnSpc>
            </a:pPr>
            <a:r>
              <a:rPr lang="en-US" sz="1600" dirty="0"/>
              <a:t>The invention is new</a:t>
            </a:r>
          </a:p>
          <a:p>
            <a:pPr lvl="2">
              <a:lnSpc>
                <a:spcPct val="80000"/>
              </a:lnSpc>
            </a:pPr>
            <a:r>
              <a:rPr lang="en-US" sz="1600" dirty="0"/>
              <a:t>It involves an inventive step</a:t>
            </a:r>
          </a:p>
          <a:p>
            <a:pPr lvl="2">
              <a:lnSpc>
                <a:spcPct val="80000"/>
              </a:lnSpc>
            </a:pPr>
            <a:r>
              <a:rPr lang="en-US" sz="1600" dirty="0"/>
              <a:t>It is capable of industrial application</a:t>
            </a:r>
          </a:p>
          <a:p>
            <a:pPr lvl="2">
              <a:lnSpc>
                <a:spcPct val="80000"/>
              </a:lnSpc>
            </a:pPr>
            <a:r>
              <a:rPr lang="en-US" sz="1600" dirty="0"/>
              <a:t>It should not be contrary to law or morality</a:t>
            </a:r>
          </a:p>
        </p:txBody>
      </p:sp>
      <p:sp>
        <p:nvSpPr>
          <p:cNvPr id="2" name="Slide Number Placeholder 1">
            <a:extLst>
              <a:ext uri="{FF2B5EF4-FFF2-40B4-BE49-F238E27FC236}">
                <a16:creationId xmlns:a16="http://schemas.microsoft.com/office/drawing/2014/main" id="{51474433-6757-415A-A5B6-3F99A351ADD7}"/>
              </a:ext>
            </a:extLst>
          </p:cNvPr>
          <p:cNvSpPr>
            <a:spLocks noGrp="1"/>
          </p:cNvSpPr>
          <p:nvPr>
            <p:ph type="sldNum" sz="quarter" idx="12"/>
          </p:nvPr>
        </p:nvSpPr>
        <p:spPr/>
        <p:txBody>
          <a:bodyPr/>
          <a:lstStyle/>
          <a:p>
            <a:pPr>
              <a:defRPr/>
            </a:pPr>
            <a:fld id="{EF73B2BC-122D-4D2D-B9AF-37D3B93E5309}"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blinds(horizontal)">
                                      <p:cBhvr>
                                        <p:cTn id="12" dur="500"/>
                                        <p:tgtEl>
                                          <p:spTgt spid="398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7" dur="500"/>
                                        <p:tgtEl>
                                          <p:spTgt spid="398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8339">
                                            <p:txEl>
                                              <p:pRg st="3" end="3"/>
                                            </p:txEl>
                                          </p:spTgt>
                                        </p:tgtEl>
                                        <p:attrNameLst>
                                          <p:attrName>style.visibility</p:attrName>
                                        </p:attrNameLst>
                                      </p:cBhvr>
                                      <p:to>
                                        <p:strVal val="visible"/>
                                      </p:to>
                                    </p:set>
                                    <p:animEffect transition="in" filter="blinds(horizontal)">
                                      <p:cBhvr>
                                        <p:cTn id="22" dur="500"/>
                                        <p:tgtEl>
                                          <p:spTgt spid="398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8339">
                                            <p:txEl>
                                              <p:pRg st="4" end="4"/>
                                            </p:txEl>
                                          </p:spTgt>
                                        </p:tgtEl>
                                        <p:attrNameLst>
                                          <p:attrName>style.visibility</p:attrName>
                                        </p:attrNameLst>
                                      </p:cBhvr>
                                      <p:to>
                                        <p:strVal val="visible"/>
                                      </p:to>
                                    </p:set>
                                    <p:animEffect transition="in" filter="blinds(horizontal)">
                                      <p:cBhvr>
                                        <p:cTn id="27" dur="500"/>
                                        <p:tgtEl>
                                          <p:spTgt spid="398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8339">
                                            <p:txEl>
                                              <p:pRg st="5" end="5"/>
                                            </p:txEl>
                                          </p:spTgt>
                                        </p:tgtEl>
                                        <p:attrNameLst>
                                          <p:attrName>style.visibility</p:attrName>
                                        </p:attrNameLst>
                                      </p:cBhvr>
                                      <p:to>
                                        <p:strVal val="visible"/>
                                      </p:to>
                                    </p:set>
                                    <p:animEffect transition="in" filter="blinds(horizontal)">
                                      <p:cBhvr>
                                        <p:cTn id="32" dur="500"/>
                                        <p:tgtEl>
                                          <p:spTgt spid="398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8339">
                                            <p:txEl>
                                              <p:pRg st="6" end="6"/>
                                            </p:txEl>
                                          </p:spTgt>
                                        </p:tgtEl>
                                        <p:attrNameLst>
                                          <p:attrName>style.visibility</p:attrName>
                                        </p:attrNameLst>
                                      </p:cBhvr>
                                      <p:to>
                                        <p:strVal val="visible"/>
                                      </p:to>
                                    </p:set>
                                    <p:animEffect transition="in" filter="blinds(horizontal)">
                                      <p:cBhvr>
                                        <p:cTn id="37" dur="500"/>
                                        <p:tgtEl>
                                          <p:spTgt spid="398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8339">
                                            <p:txEl>
                                              <p:pRg st="7" end="7"/>
                                            </p:txEl>
                                          </p:spTgt>
                                        </p:tgtEl>
                                        <p:attrNameLst>
                                          <p:attrName>style.visibility</p:attrName>
                                        </p:attrNameLst>
                                      </p:cBhvr>
                                      <p:to>
                                        <p:strVal val="visible"/>
                                      </p:to>
                                    </p:set>
                                    <p:animEffect transition="in" filter="blinds(horizontal)">
                                      <p:cBhvr>
                                        <p:cTn id="42" dur="500"/>
                                        <p:tgtEl>
                                          <p:spTgt spid="3983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8339">
                                            <p:txEl>
                                              <p:pRg st="8" end="8"/>
                                            </p:txEl>
                                          </p:spTgt>
                                        </p:tgtEl>
                                        <p:attrNameLst>
                                          <p:attrName>style.visibility</p:attrName>
                                        </p:attrNameLst>
                                      </p:cBhvr>
                                      <p:to>
                                        <p:strVal val="visible"/>
                                      </p:to>
                                    </p:set>
                                    <p:animEffect transition="in" filter="blinds(horizontal)">
                                      <p:cBhvr>
                                        <p:cTn id="47" dur="500"/>
                                        <p:tgtEl>
                                          <p:spTgt spid="3983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8339">
                                            <p:txEl>
                                              <p:pRg st="9" end="9"/>
                                            </p:txEl>
                                          </p:spTgt>
                                        </p:tgtEl>
                                        <p:attrNameLst>
                                          <p:attrName>style.visibility</p:attrName>
                                        </p:attrNameLst>
                                      </p:cBhvr>
                                      <p:to>
                                        <p:strVal val="visible"/>
                                      </p:to>
                                    </p:set>
                                    <p:animEffect transition="in" filter="blinds(horizontal)">
                                      <p:cBhvr>
                                        <p:cTn id="52" dur="500"/>
                                        <p:tgtEl>
                                          <p:spTgt spid="3983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98339">
                                            <p:txEl>
                                              <p:pRg st="10" end="10"/>
                                            </p:txEl>
                                          </p:spTgt>
                                        </p:tgtEl>
                                        <p:attrNameLst>
                                          <p:attrName>style.visibility</p:attrName>
                                        </p:attrNameLst>
                                      </p:cBhvr>
                                      <p:to>
                                        <p:strVal val="visible"/>
                                      </p:to>
                                    </p:set>
                                    <p:animEffect transition="in" filter="blinds(horizontal)">
                                      <p:cBhvr>
                                        <p:cTn id="57" dur="500"/>
                                        <p:tgtEl>
                                          <p:spTgt spid="3983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98339">
                                            <p:txEl>
                                              <p:pRg st="11" end="11"/>
                                            </p:txEl>
                                          </p:spTgt>
                                        </p:tgtEl>
                                        <p:attrNameLst>
                                          <p:attrName>style.visibility</p:attrName>
                                        </p:attrNameLst>
                                      </p:cBhvr>
                                      <p:to>
                                        <p:strVal val="visible"/>
                                      </p:to>
                                    </p:set>
                                    <p:animEffect transition="in" filter="blinds(horizontal)">
                                      <p:cBhvr>
                                        <p:cTn id="62" dur="500"/>
                                        <p:tgtEl>
                                          <p:spTgt spid="39833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98339">
                                            <p:txEl>
                                              <p:pRg st="12" end="12"/>
                                            </p:txEl>
                                          </p:spTgt>
                                        </p:tgtEl>
                                        <p:attrNameLst>
                                          <p:attrName>style.visibility</p:attrName>
                                        </p:attrNameLst>
                                      </p:cBhvr>
                                      <p:to>
                                        <p:strVal val="visible"/>
                                      </p:to>
                                    </p:set>
                                    <p:animEffect transition="in" filter="blinds(horizontal)">
                                      <p:cBhvr>
                                        <p:cTn id="67" dur="500"/>
                                        <p:tgtEl>
                                          <p:spTgt spid="39833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98339">
                                            <p:txEl>
                                              <p:pRg st="13" end="13"/>
                                            </p:txEl>
                                          </p:spTgt>
                                        </p:tgtEl>
                                        <p:attrNameLst>
                                          <p:attrName>style.visibility</p:attrName>
                                        </p:attrNameLst>
                                      </p:cBhvr>
                                      <p:to>
                                        <p:strVal val="visible"/>
                                      </p:to>
                                    </p:set>
                                    <p:animEffect transition="in" filter="blinds(horizontal)">
                                      <p:cBhvr>
                                        <p:cTn id="72" dur="500"/>
                                        <p:tgtEl>
                                          <p:spTgt spid="39833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98339">
                                            <p:txEl>
                                              <p:pRg st="14" end="14"/>
                                            </p:txEl>
                                          </p:spTgt>
                                        </p:tgtEl>
                                        <p:attrNameLst>
                                          <p:attrName>style.visibility</p:attrName>
                                        </p:attrNameLst>
                                      </p:cBhvr>
                                      <p:to>
                                        <p:strVal val="visible"/>
                                      </p:to>
                                    </p:set>
                                    <p:animEffect transition="in" filter="blinds(horizontal)">
                                      <p:cBhvr>
                                        <p:cTn id="77" dur="500"/>
                                        <p:tgtEl>
                                          <p:spTgt spid="398339">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98339">
                                            <p:txEl>
                                              <p:pRg st="15" end="15"/>
                                            </p:txEl>
                                          </p:spTgt>
                                        </p:tgtEl>
                                        <p:attrNameLst>
                                          <p:attrName>style.visibility</p:attrName>
                                        </p:attrNameLst>
                                      </p:cBhvr>
                                      <p:to>
                                        <p:strVal val="visible"/>
                                      </p:to>
                                    </p:set>
                                    <p:animEffect transition="in" filter="blinds(horizontal)">
                                      <p:cBhvr>
                                        <p:cTn id="82" dur="500"/>
                                        <p:tgtEl>
                                          <p:spTgt spid="3983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04483" name="Rectangle 3"/>
          <p:cNvSpPr>
            <a:spLocks noGrp="1" noChangeArrowheads="1"/>
          </p:cNvSpPr>
          <p:nvPr>
            <p:ph type="body" idx="4294967295"/>
          </p:nvPr>
        </p:nvSpPr>
        <p:spPr>
          <a:xfrm>
            <a:off x="0" y="1371600"/>
            <a:ext cx="8153400" cy="4876800"/>
          </a:xfrm>
        </p:spPr>
        <p:txBody>
          <a:bodyPr>
            <a:normAutofit lnSpcReduction="10000"/>
          </a:bodyPr>
          <a:lstStyle/>
          <a:p>
            <a:pPr algn="just"/>
            <a:r>
              <a:rPr lang="en-US" sz="2800" b="1" dirty="0"/>
              <a:t>Patents</a:t>
            </a:r>
            <a:r>
              <a:rPr lang="en-US" sz="2400" b="1" dirty="0"/>
              <a:t> </a:t>
            </a:r>
            <a:r>
              <a:rPr lang="en-US" sz="1600" b="1" dirty="0"/>
              <a:t>(Contd.)</a:t>
            </a:r>
            <a:r>
              <a:rPr lang="en-US" sz="3600" b="1" dirty="0"/>
              <a:t>:</a:t>
            </a:r>
          </a:p>
          <a:p>
            <a:pPr lvl="1"/>
            <a:r>
              <a:rPr lang="en-US" b="1" dirty="0">
                <a:solidFill>
                  <a:schemeClr val="tx1"/>
                </a:solidFill>
              </a:rPr>
              <a:t>Un-Patentable Inventions in Pakistan</a:t>
            </a:r>
          </a:p>
          <a:p>
            <a:pPr lvl="2"/>
            <a:r>
              <a:rPr lang="en-US" sz="2000" dirty="0"/>
              <a:t>Discoveries of Laws of nature</a:t>
            </a:r>
          </a:p>
          <a:p>
            <a:pPr lvl="2"/>
            <a:r>
              <a:rPr lang="en-US" sz="2000" dirty="0"/>
              <a:t>Method of producing sound</a:t>
            </a:r>
          </a:p>
          <a:p>
            <a:pPr lvl="2"/>
            <a:r>
              <a:rPr lang="en-US" sz="2000" dirty="0"/>
              <a:t>Computer Programs (Software)</a:t>
            </a:r>
          </a:p>
          <a:p>
            <a:pPr lvl="2"/>
            <a:r>
              <a:rPr lang="en-US" sz="2000" dirty="0"/>
              <a:t>Method of writing music</a:t>
            </a:r>
          </a:p>
          <a:p>
            <a:pPr lvl="2"/>
            <a:r>
              <a:rPr lang="en-US" sz="2000" dirty="0"/>
              <a:t>The discovery of new properties of known substance</a:t>
            </a:r>
          </a:p>
          <a:p>
            <a:pPr lvl="2"/>
            <a:r>
              <a:rPr lang="en-US" sz="2000" dirty="0"/>
              <a:t>A system of alphabet, shorthand</a:t>
            </a:r>
          </a:p>
          <a:p>
            <a:pPr lvl="2"/>
            <a:r>
              <a:rPr lang="en-US" sz="2000" dirty="0"/>
              <a:t>Literary, dramatic, musical and artistic works</a:t>
            </a:r>
          </a:p>
          <a:p>
            <a:pPr lvl="2"/>
            <a:r>
              <a:rPr lang="en-US" sz="2000" dirty="0"/>
              <a:t>Mere charts, diagrams, or printed sheets</a:t>
            </a:r>
          </a:p>
          <a:p>
            <a:pPr lvl="2"/>
            <a:r>
              <a:rPr lang="en-US" sz="2000" dirty="0"/>
              <a:t>Purely scientific &amp; mathematical formulae &amp; principles</a:t>
            </a:r>
          </a:p>
        </p:txBody>
      </p:sp>
      <p:sp>
        <p:nvSpPr>
          <p:cNvPr id="2" name="Slide Number Placeholder 1">
            <a:extLst>
              <a:ext uri="{FF2B5EF4-FFF2-40B4-BE49-F238E27FC236}">
                <a16:creationId xmlns:a16="http://schemas.microsoft.com/office/drawing/2014/main" id="{E1904E00-9736-4A26-9DAC-26A12758506A}"/>
              </a:ext>
            </a:extLst>
          </p:cNvPr>
          <p:cNvSpPr>
            <a:spLocks noGrp="1"/>
          </p:cNvSpPr>
          <p:nvPr>
            <p:ph type="sldNum" sz="quarter" idx="12"/>
          </p:nvPr>
        </p:nvSpPr>
        <p:spPr/>
        <p:txBody>
          <a:bodyPr/>
          <a:lstStyle/>
          <a:p>
            <a:pPr>
              <a:defRPr/>
            </a:pPr>
            <a:fld id="{EF73B2BC-122D-4D2D-B9AF-37D3B93E5309}"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blinds(horizontal)">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7" dur="500"/>
                                        <p:tgtEl>
                                          <p:spTgt spid="404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blinds(horizontal)">
                                      <p:cBhvr>
                                        <p:cTn id="22" dur="500"/>
                                        <p:tgtEl>
                                          <p:spTgt spid="404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7" dur="500"/>
                                        <p:tgtEl>
                                          <p:spTgt spid="404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32" dur="500"/>
                                        <p:tgtEl>
                                          <p:spTgt spid="404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4483">
                                            <p:txEl>
                                              <p:pRg st="6" end="6"/>
                                            </p:txEl>
                                          </p:spTgt>
                                        </p:tgtEl>
                                        <p:attrNameLst>
                                          <p:attrName>style.visibility</p:attrName>
                                        </p:attrNameLst>
                                      </p:cBhvr>
                                      <p:to>
                                        <p:strVal val="visible"/>
                                      </p:to>
                                    </p:set>
                                    <p:animEffect transition="in" filter="blinds(horizontal)">
                                      <p:cBhvr>
                                        <p:cTn id="37" dur="500"/>
                                        <p:tgtEl>
                                          <p:spTgt spid="404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42" dur="500"/>
                                        <p:tgtEl>
                                          <p:spTgt spid="404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47" dur="500"/>
                                        <p:tgtEl>
                                          <p:spTgt spid="4044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4483">
                                            <p:txEl>
                                              <p:pRg st="9" end="9"/>
                                            </p:txEl>
                                          </p:spTgt>
                                        </p:tgtEl>
                                        <p:attrNameLst>
                                          <p:attrName>style.visibility</p:attrName>
                                        </p:attrNameLst>
                                      </p:cBhvr>
                                      <p:to>
                                        <p:strVal val="visible"/>
                                      </p:to>
                                    </p:set>
                                    <p:animEffect transition="in" filter="blinds(horizontal)">
                                      <p:cBhvr>
                                        <p:cTn id="52" dur="500"/>
                                        <p:tgtEl>
                                          <p:spTgt spid="4044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4483">
                                            <p:txEl>
                                              <p:pRg st="10" end="10"/>
                                            </p:txEl>
                                          </p:spTgt>
                                        </p:tgtEl>
                                        <p:attrNameLst>
                                          <p:attrName>style.visibility</p:attrName>
                                        </p:attrNameLst>
                                      </p:cBhvr>
                                      <p:to>
                                        <p:strVal val="visible"/>
                                      </p:to>
                                    </p:set>
                                    <p:animEffect transition="in" filter="blinds(horizontal)">
                                      <p:cBhvr>
                                        <p:cTn id="57" dur="500"/>
                                        <p:tgtEl>
                                          <p:spTgt spid="404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Patents</a:t>
            </a:r>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5" name="Rectangle 3"/>
          <p:cNvSpPr txBox="1">
            <a:spLocks noChangeArrowheads="1"/>
          </p:cNvSpPr>
          <p:nvPr/>
        </p:nvSpPr>
        <p:spPr>
          <a:xfrm>
            <a:off x="304800" y="1371600"/>
            <a:ext cx="8153400" cy="4876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dirty="0"/>
              <a:t>Data/Audio/Image/Video Compression</a:t>
            </a:r>
          </a:p>
          <a:p>
            <a:pPr lvl="1" algn="just"/>
            <a:r>
              <a:rPr lang="en-US" sz="2400" dirty="0"/>
              <a:t>Mp3, gif, </a:t>
            </a:r>
          </a:p>
          <a:p>
            <a:pPr algn="just"/>
            <a:r>
              <a:rPr lang="en-US" sz="2400" dirty="0"/>
              <a:t>Microsoft</a:t>
            </a:r>
          </a:p>
          <a:p>
            <a:pPr lvl="1" algn="just"/>
            <a:r>
              <a:rPr lang="en-US" dirty="0" err="1"/>
              <a:t>IsNot</a:t>
            </a:r>
            <a:r>
              <a:rPr lang="en-US" dirty="0"/>
              <a:t> operator, Page up/ page down/ Double Clicking</a:t>
            </a:r>
          </a:p>
          <a:p>
            <a:pPr algn="just"/>
            <a:r>
              <a:rPr lang="en-US" sz="2400" dirty="0"/>
              <a:t>Progress bars</a:t>
            </a:r>
          </a:p>
          <a:p>
            <a:pPr algn="just"/>
            <a:r>
              <a:rPr lang="en-US" sz="2400" dirty="0"/>
              <a:t>Pop up window in a web browser</a:t>
            </a:r>
          </a:p>
          <a:p>
            <a:pPr algn="just"/>
            <a:endParaRPr lang="en-US" sz="2400" dirty="0"/>
          </a:p>
        </p:txBody>
      </p:sp>
      <p:sp>
        <p:nvSpPr>
          <p:cNvPr id="4" name="Slide Number Placeholder 3">
            <a:extLst>
              <a:ext uri="{FF2B5EF4-FFF2-40B4-BE49-F238E27FC236}">
                <a16:creationId xmlns:a16="http://schemas.microsoft.com/office/drawing/2014/main" id="{04A244FA-F318-4BD0-9A3A-813A3C412C8D}"/>
              </a:ext>
            </a:extLst>
          </p:cNvPr>
          <p:cNvSpPr>
            <a:spLocks noGrp="1"/>
          </p:cNvSpPr>
          <p:nvPr>
            <p:ph type="sldNum" sz="quarter" idx="12"/>
          </p:nvPr>
        </p:nvSpPr>
        <p:spPr/>
        <p:txBody>
          <a:bodyPr/>
          <a:lstStyle/>
          <a:p>
            <a:pPr>
              <a:defRPr/>
            </a:pPr>
            <a:fld id="{EF73B2BC-122D-4D2D-B9AF-37D3B93E5309}" type="slidenum">
              <a:rPr lang="en-US" smtClean="0"/>
              <a:pPr>
                <a:defRPr/>
              </a:pPr>
              <a:t>28</a:t>
            </a:fld>
            <a:endParaRPr lang="en-US"/>
          </a:p>
        </p:txBody>
      </p:sp>
    </p:spTree>
    <p:extLst>
      <p:ext uri="{BB962C8B-B14F-4D97-AF65-F5344CB8AC3E}">
        <p14:creationId xmlns:p14="http://schemas.microsoft.com/office/powerpoint/2010/main" val="79862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301752" y="1146048"/>
            <a:ext cx="4498848" cy="758952"/>
          </a:xfrm>
        </p:spPr>
        <p:txBody>
          <a:bodyPr>
            <a:normAutofit/>
          </a:bodyPr>
          <a:lstStyle/>
          <a:p>
            <a:pPr>
              <a:defRPr/>
            </a:pPr>
            <a:r>
              <a:rPr lang="en-US" sz="3800" u="sng" dirty="0">
                <a:solidFill>
                  <a:srgbClr val="FF0000"/>
                </a:solidFill>
              </a:rPr>
              <a:t>CD PLAYER</a:t>
            </a:r>
          </a:p>
        </p:txBody>
      </p:sp>
      <p:sp>
        <p:nvSpPr>
          <p:cNvPr id="15" name="Footer Placeholder 4"/>
          <p:cNvSpPr>
            <a:spLocks noGrp="1"/>
          </p:cNvSpPr>
          <p:nvPr>
            <p:ph type="ftr" sz="quarter" idx="11"/>
          </p:nvPr>
        </p:nvSpPr>
        <p:spPr/>
        <p:txBody>
          <a:bodyPr/>
          <a:lstStyle/>
          <a:p>
            <a:pPr>
              <a:defRPr/>
            </a:pPr>
            <a:r>
              <a:rPr lang="en-US"/>
              <a:t>PPIT-Fall 21- (NUCES, Isb Campus)</a:t>
            </a:r>
            <a:endParaRPr lang="en-US" dirty="0"/>
          </a:p>
        </p:txBody>
      </p:sp>
      <p:pic>
        <p:nvPicPr>
          <p:cNvPr id="402435" name="Picture 3" descr="scan0010"/>
          <p:cNvPicPr>
            <a:picLocks noGrp="1" noChangeAspect="1" noChangeArrowheads="1"/>
          </p:cNvPicPr>
          <p:nvPr>
            <p:ph idx="4294967295"/>
          </p:nvPr>
        </p:nvPicPr>
        <p:blipFill>
          <a:blip r:embed="rId3" cstate="print"/>
          <a:srcRect/>
          <a:stretch>
            <a:fillRect/>
          </a:stretch>
        </p:blipFill>
        <p:spPr>
          <a:xfrm>
            <a:off x="0" y="1905000"/>
            <a:ext cx="5640388" cy="3536950"/>
          </a:xfrm>
          <a:noFill/>
        </p:spPr>
      </p:pic>
      <p:sp>
        <p:nvSpPr>
          <p:cNvPr id="26630" name="Text Box 4"/>
          <p:cNvSpPr txBox="1">
            <a:spLocks noChangeArrowheads="1"/>
          </p:cNvSpPr>
          <p:nvPr/>
        </p:nvSpPr>
        <p:spPr bwMode="auto">
          <a:xfrm>
            <a:off x="71438" y="2997200"/>
            <a:ext cx="1763712" cy="457200"/>
          </a:xfrm>
          <a:prstGeom prst="rect">
            <a:avLst/>
          </a:prstGeom>
          <a:noFill/>
          <a:ln w="9525">
            <a:noFill/>
            <a:miter lim="800000"/>
            <a:headEnd/>
            <a:tailEnd/>
          </a:ln>
        </p:spPr>
        <p:txBody>
          <a:bodyPr>
            <a:spAutoFit/>
          </a:bodyPr>
          <a:lstStyle/>
          <a:p>
            <a:pPr>
              <a:spcBef>
                <a:spcPct val="50000"/>
              </a:spcBef>
            </a:pPr>
            <a:endParaRPr lang="en-US" sz="2400" dirty="0">
              <a:latin typeface="Times New Roman" pitchFamily="18" charset="0"/>
            </a:endParaRPr>
          </a:p>
        </p:txBody>
      </p:sp>
      <p:sp>
        <p:nvSpPr>
          <p:cNvPr id="402437" name="Text Box 5"/>
          <p:cNvSpPr txBox="1">
            <a:spLocks noChangeArrowheads="1"/>
          </p:cNvSpPr>
          <p:nvPr/>
        </p:nvSpPr>
        <p:spPr bwMode="auto">
          <a:xfrm>
            <a:off x="92075" y="1981200"/>
            <a:ext cx="2879725" cy="1187450"/>
          </a:xfrm>
          <a:prstGeom prst="rect">
            <a:avLst/>
          </a:prstGeom>
          <a:noFill/>
          <a:ln w="9525">
            <a:noFill/>
            <a:miter lim="800000"/>
            <a:headEnd/>
            <a:tailEnd/>
          </a:ln>
        </p:spPr>
        <p:txBody>
          <a:bodyPr>
            <a:spAutoFit/>
          </a:bodyPr>
          <a:lstStyle/>
          <a:p>
            <a:pPr>
              <a:spcBef>
                <a:spcPct val="50000"/>
              </a:spcBef>
            </a:pPr>
            <a:r>
              <a:rPr lang="en-US" sz="2400" dirty="0">
                <a:solidFill>
                  <a:srgbClr val="339933"/>
                </a:solidFill>
                <a:latin typeface="Times New Roman" pitchFamily="18" charset="0"/>
              </a:rPr>
              <a:t>Industrial design protection for 3D shape </a:t>
            </a:r>
          </a:p>
        </p:txBody>
      </p:sp>
      <p:sp>
        <p:nvSpPr>
          <p:cNvPr id="402438" name="Text Box 6"/>
          <p:cNvSpPr txBox="1">
            <a:spLocks noChangeArrowheads="1"/>
          </p:cNvSpPr>
          <p:nvPr/>
        </p:nvSpPr>
        <p:spPr bwMode="auto">
          <a:xfrm>
            <a:off x="168275" y="5213350"/>
            <a:ext cx="2879725" cy="1187450"/>
          </a:xfrm>
          <a:prstGeom prst="rect">
            <a:avLst/>
          </a:prstGeom>
          <a:noFill/>
          <a:ln w="9525">
            <a:noFill/>
            <a:miter lim="800000"/>
            <a:headEnd/>
            <a:tailEnd/>
          </a:ln>
        </p:spPr>
        <p:txBody>
          <a:bodyPr>
            <a:spAutoFit/>
          </a:bodyPr>
          <a:lstStyle/>
          <a:p>
            <a:pPr>
              <a:spcBef>
                <a:spcPct val="50000"/>
              </a:spcBef>
            </a:pPr>
            <a:r>
              <a:rPr lang="en-US" sz="2400" b="1" dirty="0">
                <a:solidFill>
                  <a:srgbClr val="CC66FF"/>
                </a:solidFill>
                <a:latin typeface="Times New Roman" pitchFamily="18" charset="0"/>
              </a:rPr>
              <a:t>Brand name- registered under trademark</a:t>
            </a:r>
          </a:p>
        </p:txBody>
      </p:sp>
      <p:sp>
        <p:nvSpPr>
          <p:cNvPr id="402439" name="Text Box 7"/>
          <p:cNvSpPr txBox="1">
            <a:spLocks noChangeArrowheads="1"/>
          </p:cNvSpPr>
          <p:nvPr/>
        </p:nvSpPr>
        <p:spPr bwMode="auto">
          <a:xfrm>
            <a:off x="6477000" y="1478340"/>
            <a:ext cx="2555875" cy="1569660"/>
          </a:xfrm>
          <a:prstGeom prst="rect">
            <a:avLst/>
          </a:prstGeom>
          <a:noFill/>
          <a:ln w="9525">
            <a:noFill/>
            <a:miter lim="800000"/>
            <a:headEnd/>
            <a:tailEnd/>
          </a:ln>
        </p:spPr>
        <p:txBody>
          <a:bodyPr wrap="square">
            <a:spAutoFit/>
          </a:bodyPr>
          <a:lstStyle/>
          <a:p>
            <a:pPr>
              <a:spcBef>
                <a:spcPct val="50000"/>
              </a:spcBef>
            </a:pPr>
            <a:r>
              <a:rPr lang="en-US" sz="2400" dirty="0">
                <a:solidFill>
                  <a:schemeClr val="accent2"/>
                </a:solidFill>
                <a:latin typeface="Times New Roman" pitchFamily="18" charset="0"/>
              </a:rPr>
              <a:t>Music played on the CD player is protected by copyright</a:t>
            </a:r>
          </a:p>
        </p:txBody>
      </p:sp>
      <p:sp>
        <p:nvSpPr>
          <p:cNvPr id="402440" name="AutoShape 8"/>
          <p:cNvSpPr>
            <a:spLocks noChangeArrowheads="1"/>
          </p:cNvSpPr>
          <p:nvPr/>
        </p:nvSpPr>
        <p:spPr bwMode="auto">
          <a:xfrm>
            <a:off x="2268538" y="2636838"/>
            <a:ext cx="647700" cy="2159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dirty="0"/>
          </a:p>
        </p:txBody>
      </p:sp>
      <p:sp>
        <p:nvSpPr>
          <p:cNvPr id="402441" name="AutoShape 9"/>
          <p:cNvSpPr>
            <a:spLocks noChangeArrowheads="1"/>
          </p:cNvSpPr>
          <p:nvPr/>
        </p:nvSpPr>
        <p:spPr bwMode="auto">
          <a:xfrm rot="-1075675">
            <a:off x="1763713" y="4941888"/>
            <a:ext cx="2087562" cy="358775"/>
          </a:xfrm>
          <a:prstGeom prst="rightArrow">
            <a:avLst>
              <a:gd name="adj1" fmla="val 50000"/>
              <a:gd name="adj2" fmla="val 145465"/>
            </a:avLst>
          </a:prstGeom>
          <a:solidFill>
            <a:srgbClr val="CC66FF"/>
          </a:solidFill>
          <a:ln w="9525">
            <a:solidFill>
              <a:schemeClr val="tx1"/>
            </a:solidFill>
            <a:miter lim="800000"/>
            <a:headEnd/>
            <a:tailEnd/>
          </a:ln>
        </p:spPr>
        <p:txBody>
          <a:bodyPr wrap="none" anchor="ctr"/>
          <a:lstStyle/>
          <a:p>
            <a:endParaRPr lang="en-US" dirty="0"/>
          </a:p>
        </p:txBody>
      </p:sp>
      <p:sp>
        <p:nvSpPr>
          <p:cNvPr id="402442" name="AutoShape 10"/>
          <p:cNvSpPr>
            <a:spLocks noChangeArrowheads="1"/>
          </p:cNvSpPr>
          <p:nvPr/>
        </p:nvSpPr>
        <p:spPr bwMode="auto">
          <a:xfrm>
            <a:off x="5410200" y="1700213"/>
            <a:ext cx="1079500" cy="504825"/>
          </a:xfrm>
          <a:prstGeom prst="leftArrow">
            <a:avLst>
              <a:gd name="adj1" fmla="val 50000"/>
              <a:gd name="adj2" fmla="val 53459"/>
            </a:avLst>
          </a:prstGeom>
          <a:solidFill>
            <a:schemeClr val="accent2"/>
          </a:solidFill>
          <a:ln w="9525">
            <a:solidFill>
              <a:schemeClr val="tx1"/>
            </a:solidFill>
            <a:miter lim="800000"/>
            <a:headEnd/>
            <a:tailEnd/>
          </a:ln>
        </p:spPr>
        <p:txBody>
          <a:bodyPr wrap="none" anchor="ctr"/>
          <a:lstStyle/>
          <a:p>
            <a:endParaRPr lang="en-US" dirty="0"/>
          </a:p>
        </p:txBody>
      </p:sp>
      <p:sp>
        <p:nvSpPr>
          <p:cNvPr id="402443" name="Text Box 11"/>
          <p:cNvSpPr txBox="1">
            <a:spLocks noChangeArrowheads="1"/>
          </p:cNvSpPr>
          <p:nvPr/>
        </p:nvSpPr>
        <p:spPr bwMode="auto">
          <a:xfrm>
            <a:off x="6934200" y="3886200"/>
            <a:ext cx="1979612" cy="2436813"/>
          </a:xfrm>
          <a:prstGeom prst="rect">
            <a:avLst/>
          </a:prstGeom>
          <a:noFill/>
          <a:ln w="9525">
            <a:noFill/>
            <a:miter lim="800000"/>
            <a:headEnd/>
            <a:tailEnd/>
          </a:ln>
        </p:spPr>
        <p:txBody>
          <a:bodyPr>
            <a:spAutoFit/>
          </a:bodyPr>
          <a:lstStyle/>
          <a:p>
            <a:pPr algn="ctr">
              <a:spcBef>
                <a:spcPct val="50000"/>
              </a:spcBef>
            </a:pPr>
            <a:r>
              <a:rPr lang="en-US" sz="2200" dirty="0">
                <a:solidFill>
                  <a:srgbClr val="CC0000"/>
                </a:solidFill>
                <a:latin typeface="Times New Roman" pitchFamily="18" charset="0"/>
              </a:rPr>
              <a:t>Various technical parts &amp; mechanisms are subject mater of protection under Patents</a:t>
            </a:r>
          </a:p>
        </p:txBody>
      </p:sp>
      <p:sp>
        <p:nvSpPr>
          <p:cNvPr id="402444" name="AutoShape 12"/>
          <p:cNvSpPr>
            <a:spLocks noChangeArrowheads="1"/>
          </p:cNvSpPr>
          <p:nvPr/>
        </p:nvSpPr>
        <p:spPr bwMode="auto">
          <a:xfrm rot="2044297">
            <a:off x="5219700" y="4581525"/>
            <a:ext cx="2016125" cy="792163"/>
          </a:xfrm>
          <a:prstGeom prst="leftArrow">
            <a:avLst>
              <a:gd name="adj1" fmla="val 50000"/>
              <a:gd name="adj2" fmla="val 63627"/>
            </a:avLst>
          </a:prstGeom>
          <a:solidFill>
            <a:srgbClr val="CC3300"/>
          </a:solidFill>
          <a:ln w="9525">
            <a:solidFill>
              <a:schemeClr val="tx1"/>
            </a:solidFill>
            <a:miter lim="800000"/>
            <a:headEnd/>
            <a:tailEnd/>
          </a:ln>
        </p:spPr>
        <p:txBody>
          <a:bodyPr wrap="none" anchor="ctr"/>
          <a:lstStyle/>
          <a:p>
            <a:endParaRPr lang="en-US" dirty="0"/>
          </a:p>
        </p:txBody>
      </p:sp>
      <p:sp>
        <p:nvSpPr>
          <p:cNvPr id="26639" name="Rectangle 13"/>
          <p:cNvSpPr>
            <a:spLocks noChangeArrowheads="1"/>
          </p:cNvSpPr>
          <p:nvPr/>
        </p:nvSpPr>
        <p:spPr bwMode="auto">
          <a:xfrm>
            <a:off x="595313" y="228600"/>
            <a:ext cx="8015287" cy="914400"/>
          </a:xfrm>
          <a:prstGeom prst="rect">
            <a:avLst/>
          </a:prstGeom>
          <a:noFill/>
          <a:ln w="9525">
            <a:noFill/>
            <a:miter lim="800000"/>
            <a:headEnd/>
            <a:tailEnd/>
          </a:ln>
        </p:spPr>
        <p:txBody>
          <a:bodyPr anchor="ctr"/>
          <a:lstStyle/>
          <a:p>
            <a:pPr algn="ctr"/>
            <a:r>
              <a:rPr lang="en-US" sz="3600" dirty="0">
                <a:latin typeface="+mj-lt"/>
                <a:ea typeface="+mj-ea"/>
                <a:cs typeface="+mj-cs"/>
              </a:rPr>
              <a:t>Intellectual Property Rights</a:t>
            </a:r>
          </a:p>
        </p:txBody>
      </p:sp>
      <p:sp>
        <p:nvSpPr>
          <p:cNvPr id="2" name="Slide Number Placeholder 1">
            <a:extLst>
              <a:ext uri="{FF2B5EF4-FFF2-40B4-BE49-F238E27FC236}">
                <a16:creationId xmlns:a16="http://schemas.microsoft.com/office/drawing/2014/main" id="{A6E08AD8-6C93-4D7F-A7D2-4D567E3C5504}"/>
              </a:ext>
            </a:extLst>
          </p:cNvPr>
          <p:cNvSpPr>
            <a:spLocks noGrp="1"/>
          </p:cNvSpPr>
          <p:nvPr>
            <p:ph type="sldNum" sz="quarter" idx="12"/>
          </p:nvPr>
        </p:nvSpPr>
        <p:spPr/>
        <p:txBody>
          <a:bodyPr/>
          <a:lstStyle/>
          <a:p>
            <a:pPr>
              <a:defRPr/>
            </a:pPr>
            <a:fld id="{EF73B2BC-122D-4D2D-B9AF-37D3B93E5309}" type="slidenum">
              <a:rPr lang="en-US" smtClean="0"/>
              <a:pPr>
                <a:defRPr/>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02435"/>
                                        </p:tgtEl>
                                        <p:attrNameLst>
                                          <p:attrName>style.visibility</p:attrName>
                                        </p:attrNameLst>
                                      </p:cBhvr>
                                      <p:to>
                                        <p:strVal val="visible"/>
                                      </p:to>
                                    </p:set>
                                    <p:animEffect transition="in" filter="checkerboard(across)">
                                      <p:cBhvr>
                                        <p:cTn id="7" dur="500"/>
                                        <p:tgtEl>
                                          <p:spTgt spid="4024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2434"/>
                                        </p:tgtEl>
                                        <p:attrNameLst>
                                          <p:attrName>style.visibility</p:attrName>
                                        </p:attrNameLst>
                                      </p:cBhvr>
                                      <p:to>
                                        <p:strVal val="visible"/>
                                      </p:to>
                                    </p:set>
                                    <p:animEffect transition="in" filter="blinds(horizontal)">
                                      <p:cBhvr>
                                        <p:cTn id="12" dur="500"/>
                                        <p:tgtEl>
                                          <p:spTgt spid="4024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2444"/>
                                        </p:tgtEl>
                                        <p:attrNameLst>
                                          <p:attrName>style.visibility</p:attrName>
                                        </p:attrNameLst>
                                      </p:cBhvr>
                                      <p:to>
                                        <p:strVal val="visible"/>
                                      </p:to>
                                    </p:set>
                                    <p:anim calcmode="lin" valueType="num">
                                      <p:cBhvr additive="base">
                                        <p:cTn id="17" dur="500" fill="hold"/>
                                        <p:tgtEl>
                                          <p:spTgt spid="402444"/>
                                        </p:tgtEl>
                                        <p:attrNameLst>
                                          <p:attrName>ppt_x</p:attrName>
                                        </p:attrNameLst>
                                      </p:cBhvr>
                                      <p:tavLst>
                                        <p:tav tm="0">
                                          <p:val>
                                            <p:strVal val="#ppt_x"/>
                                          </p:val>
                                        </p:tav>
                                        <p:tav tm="100000">
                                          <p:val>
                                            <p:strVal val="#ppt_x"/>
                                          </p:val>
                                        </p:tav>
                                      </p:tavLst>
                                    </p:anim>
                                    <p:anim calcmode="lin" valueType="num">
                                      <p:cBhvr additive="base">
                                        <p:cTn id="18" dur="500" fill="hold"/>
                                        <p:tgtEl>
                                          <p:spTgt spid="402444"/>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402443"/>
                                        </p:tgtEl>
                                        <p:attrNameLst>
                                          <p:attrName>style.visibility</p:attrName>
                                        </p:attrNameLst>
                                      </p:cBhvr>
                                      <p:to>
                                        <p:strVal val="visible"/>
                                      </p:to>
                                    </p:set>
                                    <p:anim calcmode="lin" valueType="num">
                                      <p:cBhvr additive="base">
                                        <p:cTn id="22" dur="500" fill="hold"/>
                                        <p:tgtEl>
                                          <p:spTgt spid="402443"/>
                                        </p:tgtEl>
                                        <p:attrNameLst>
                                          <p:attrName>ppt_x</p:attrName>
                                        </p:attrNameLst>
                                      </p:cBhvr>
                                      <p:tavLst>
                                        <p:tav tm="0">
                                          <p:val>
                                            <p:strVal val="#ppt_x"/>
                                          </p:val>
                                        </p:tav>
                                        <p:tav tm="100000">
                                          <p:val>
                                            <p:strVal val="#ppt_x"/>
                                          </p:val>
                                        </p:tav>
                                      </p:tavLst>
                                    </p:anim>
                                    <p:anim calcmode="lin" valueType="num">
                                      <p:cBhvr additive="base">
                                        <p:cTn id="23" dur="500" fill="hold"/>
                                        <p:tgtEl>
                                          <p:spTgt spid="40244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02440"/>
                                        </p:tgtEl>
                                        <p:attrNameLst>
                                          <p:attrName>style.visibility</p:attrName>
                                        </p:attrNameLst>
                                      </p:cBhvr>
                                      <p:to>
                                        <p:strVal val="visible"/>
                                      </p:to>
                                    </p:set>
                                    <p:anim calcmode="lin" valueType="num">
                                      <p:cBhvr additive="base">
                                        <p:cTn id="28" dur="500" fill="hold"/>
                                        <p:tgtEl>
                                          <p:spTgt spid="402440"/>
                                        </p:tgtEl>
                                        <p:attrNameLst>
                                          <p:attrName>ppt_x</p:attrName>
                                        </p:attrNameLst>
                                      </p:cBhvr>
                                      <p:tavLst>
                                        <p:tav tm="0">
                                          <p:val>
                                            <p:strVal val="#ppt_x"/>
                                          </p:val>
                                        </p:tav>
                                        <p:tav tm="100000">
                                          <p:val>
                                            <p:strVal val="#ppt_x"/>
                                          </p:val>
                                        </p:tav>
                                      </p:tavLst>
                                    </p:anim>
                                    <p:anim calcmode="lin" valueType="num">
                                      <p:cBhvr additive="base">
                                        <p:cTn id="29" dur="500" fill="hold"/>
                                        <p:tgtEl>
                                          <p:spTgt spid="40244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402437"/>
                                        </p:tgtEl>
                                        <p:attrNameLst>
                                          <p:attrName>style.visibility</p:attrName>
                                        </p:attrNameLst>
                                      </p:cBhvr>
                                      <p:to>
                                        <p:strVal val="visible"/>
                                      </p:to>
                                    </p:set>
                                    <p:anim calcmode="lin" valueType="num">
                                      <p:cBhvr additive="base">
                                        <p:cTn id="33" dur="500" fill="hold"/>
                                        <p:tgtEl>
                                          <p:spTgt spid="402437"/>
                                        </p:tgtEl>
                                        <p:attrNameLst>
                                          <p:attrName>ppt_x</p:attrName>
                                        </p:attrNameLst>
                                      </p:cBhvr>
                                      <p:tavLst>
                                        <p:tav tm="0">
                                          <p:val>
                                            <p:strVal val="#ppt_x"/>
                                          </p:val>
                                        </p:tav>
                                        <p:tav tm="100000">
                                          <p:val>
                                            <p:strVal val="#ppt_x"/>
                                          </p:val>
                                        </p:tav>
                                      </p:tavLst>
                                    </p:anim>
                                    <p:anim calcmode="lin" valueType="num">
                                      <p:cBhvr additive="base">
                                        <p:cTn id="34" dur="500" fill="hold"/>
                                        <p:tgtEl>
                                          <p:spTgt spid="40243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02441"/>
                                        </p:tgtEl>
                                        <p:attrNameLst>
                                          <p:attrName>style.visibility</p:attrName>
                                        </p:attrNameLst>
                                      </p:cBhvr>
                                      <p:to>
                                        <p:strVal val="visible"/>
                                      </p:to>
                                    </p:set>
                                    <p:anim calcmode="lin" valueType="num">
                                      <p:cBhvr additive="base">
                                        <p:cTn id="39" dur="500" fill="hold"/>
                                        <p:tgtEl>
                                          <p:spTgt spid="402441"/>
                                        </p:tgtEl>
                                        <p:attrNameLst>
                                          <p:attrName>ppt_x</p:attrName>
                                        </p:attrNameLst>
                                      </p:cBhvr>
                                      <p:tavLst>
                                        <p:tav tm="0">
                                          <p:val>
                                            <p:strVal val="#ppt_x"/>
                                          </p:val>
                                        </p:tav>
                                        <p:tav tm="100000">
                                          <p:val>
                                            <p:strVal val="#ppt_x"/>
                                          </p:val>
                                        </p:tav>
                                      </p:tavLst>
                                    </p:anim>
                                    <p:anim calcmode="lin" valueType="num">
                                      <p:cBhvr additive="base">
                                        <p:cTn id="40" dur="500" fill="hold"/>
                                        <p:tgtEl>
                                          <p:spTgt spid="402441"/>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402438"/>
                                        </p:tgtEl>
                                        <p:attrNameLst>
                                          <p:attrName>style.visibility</p:attrName>
                                        </p:attrNameLst>
                                      </p:cBhvr>
                                      <p:to>
                                        <p:strVal val="visible"/>
                                      </p:to>
                                    </p:set>
                                    <p:anim calcmode="lin" valueType="num">
                                      <p:cBhvr additive="base">
                                        <p:cTn id="44" dur="500" fill="hold"/>
                                        <p:tgtEl>
                                          <p:spTgt spid="402438"/>
                                        </p:tgtEl>
                                        <p:attrNameLst>
                                          <p:attrName>ppt_x</p:attrName>
                                        </p:attrNameLst>
                                      </p:cBhvr>
                                      <p:tavLst>
                                        <p:tav tm="0">
                                          <p:val>
                                            <p:strVal val="#ppt_x"/>
                                          </p:val>
                                        </p:tav>
                                        <p:tav tm="100000">
                                          <p:val>
                                            <p:strVal val="#ppt_x"/>
                                          </p:val>
                                        </p:tav>
                                      </p:tavLst>
                                    </p:anim>
                                    <p:anim calcmode="lin" valueType="num">
                                      <p:cBhvr additive="base">
                                        <p:cTn id="45" dur="500" fill="hold"/>
                                        <p:tgtEl>
                                          <p:spTgt spid="40243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02442"/>
                                        </p:tgtEl>
                                        <p:attrNameLst>
                                          <p:attrName>style.visibility</p:attrName>
                                        </p:attrNameLst>
                                      </p:cBhvr>
                                      <p:to>
                                        <p:strVal val="visible"/>
                                      </p:to>
                                    </p:set>
                                    <p:anim calcmode="lin" valueType="num">
                                      <p:cBhvr additive="base">
                                        <p:cTn id="50" dur="500" fill="hold"/>
                                        <p:tgtEl>
                                          <p:spTgt spid="402442"/>
                                        </p:tgtEl>
                                        <p:attrNameLst>
                                          <p:attrName>ppt_x</p:attrName>
                                        </p:attrNameLst>
                                      </p:cBhvr>
                                      <p:tavLst>
                                        <p:tav tm="0">
                                          <p:val>
                                            <p:strVal val="#ppt_x"/>
                                          </p:val>
                                        </p:tav>
                                        <p:tav tm="100000">
                                          <p:val>
                                            <p:strVal val="#ppt_x"/>
                                          </p:val>
                                        </p:tav>
                                      </p:tavLst>
                                    </p:anim>
                                    <p:anim calcmode="lin" valueType="num">
                                      <p:cBhvr additive="base">
                                        <p:cTn id="51" dur="500" fill="hold"/>
                                        <p:tgtEl>
                                          <p:spTgt spid="402442"/>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402439"/>
                                        </p:tgtEl>
                                        <p:attrNameLst>
                                          <p:attrName>style.visibility</p:attrName>
                                        </p:attrNameLst>
                                      </p:cBhvr>
                                      <p:to>
                                        <p:strVal val="visible"/>
                                      </p:to>
                                    </p:set>
                                    <p:anim calcmode="lin" valueType="num">
                                      <p:cBhvr additive="base">
                                        <p:cTn id="55" dur="500" fill="hold"/>
                                        <p:tgtEl>
                                          <p:spTgt spid="402439"/>
                                        </p:tgtEl>
                                        <p:attrNameLst>
                                          <p:attrName>ppt_x</p:attrName>
                                        </p:attrNameLst>
                                      </p:cBhvr>
                                      <p:tavLst>
                                        <p:tav tm="0">
                                          <p:val>
                                            <p:strVal val="#ppt_x"/>
                                          </p:val>
                                        </p:tav>
                                        <p:tav tm="100000">
                                          <p:val>
                                            <p:strVal val="#ppt_x"/>
                                          </p:val>
                                        </p:tav>
                                      </p:tavLst>
                                    </p:anim>
                                    <p:anim calcmode="lin" valueType="num">
                                      <p:cBhvr additive="base">
                                        <p:cTn id="56" dur="500" fill="hold"/>
                                        <p:tgtEl>
                                          <p:spTgt spid="402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autoUpdateAnimBg="0"/>
      <p:bldP spid="402438" grpId="0" autoUpdateAnimBg="0"/>
      <p:bldP spid="402439" grpId="0" autoUpdateAnimBg="0"/>
      <p:bldP spid="402440" grpId="0" animBg="1"/>
      <p:bldP spid="402441" grpId="0" animBg="1"/>
      <p:bldP spid="402442" grpId="0" animBg="1"/>
      <p:bldP spid="402443" grpId="0" autoUpdateAnimBg="0"/>
      <p:bldP spid="4024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50211" name="Rectangle 3"/>
          <p:cNvSpPr>
            <a:spLocks noGrp="1" noChangeArrowheads="1"/>
          </p:cNvSpPr>
          <p:nvPr>
            <p:ph type="body" idx="4294967295"/>
          </p:nvPr>
        </p:nvSpPr>
        <p:spPr>
          <a:xfrm>
            <a:off x="0" y="1447800"/>
            <a:ext cx="8153400" cy="4876800"/>
          </a:xfrm>
        </p:spPr>
        <p:txBody>
          <a:bodyPr/>
          <a:lstStyle/>
          <a:p>
            <a:pPr algn="just">
              <a:lnSpc>
                <a:spcPct val="80000"/>
              </a:lnSpc>
            </a:pPr>
            <a:r>
              <a:rPr lang="en-US" sz="2800" b="1" dirty="0"/>
              <a:t>Confidential Information </a:t>
            </a:r>
            <a:r>
              <a:rPr lang="en-US" sz="1600" b="1" dirty="0"/>
              <a:t>(Contd.)</a:t>
            </a:r>
            <a:r>
              <a:rPr lang="en-US" sz="2800" b="1" dirty="0"/>
              <a:t>:</a:t>
            </a:r>
          </a:p>
          <a:p>
            <a:pPr lvl="1" algn="just">
              <a:lnSpc>
                <a:spcPct val="80000"/>
              </a:lnSpc>
            </a:pPr>
            <a:r>
              <a:rPr lang="en-US" dirty="0">
                <a:solidFill>
                  <a:schemeClr val="tx1"/>
                </a:solidFill>
              </a:rPr>
              <a:t>Confidential information is </a:t>
            </a:r>
            <a:r>
              <a:rPr lang="en-US" b="1" i="1" dirty="0">
                <a:solidFill>
                  <a:schemeClr val="tx1"/>
                </a:solidFill>
              </a:rPr>
              <a:t>not at all</a:t>
            </a:r>
            <a:r>
              <a:rPr lang="en-US" dirty="0">
                <a:solidFill>
                  <a:schemeClr val="tx1"/>
                </a:solidFill>
              </a:rPr>
              <a:t> the same thing as professional skill and expertise.</a:t>
            </a:r>
          </a:p>
          <a:p>
            <a:pPr lvl="1" algn="just">
              <a:lnSpc>
                <a:spcPct val="80000"/>
              </a:lnSpc>
            </a:pPr>
            <a:r>
              <a:rPr lang="en-US" dirty="0">
                <a:solidFill>
                  <a:schemeClr val="tx1"/>
                </a:solidFill>
              </a:rPr>
              <a:t>An obligation of confidentiality is not absolute.</a:t>
            </a:r>
          </a:p>
          <a:p>
            <a:pPr lvl="1" algn="just">
              <a:lnSpc>
                <a:spcPct val="80000"/>
              </a:lnSpc>
            </a:pPr>
            <a:r>
              <a:rPr lang="en-US" dirty="0">
                <a:solidFill>
                  <a:schemeClr val="tx1"/>
                </a:solidFill>
              </a:rPr>
              <a:t>A court may rule that it is in the public interest that certain confidential information is disclosed. E.g. illegal price fixing, serious environmental damage.</a:t>
            </a:r>
          </a:p>
          <a:p>
            <a:pPr lvl="1" algn="just">
              <a:lnSpc>
                <a:spcPct val="80000"/>
              </a:lnSpc>
            </a:pPr>
            <a:r>
              <a:rPr lang="en-US" dirty="0">
                <a:solidFill>
                  <a:schemeClr val="tx1"/>
                </a:solidFill>
              </a:rPr>
              <a:t>This rules out an action for breach of confidence.</a:t>
            </a:r>
          </a:p>
          <a:p>
            <a:pPr lvl="1" algn="just">
              <a:lnSpc>
                <a:spcPct val="80000"/>
              </a:lnSpc>
            </a:pPr>
            <a:r>
              <a:rPr lang="en-US" dirty="0">
                <a:solidFill>
                  <a:schemeClr val="tx1"/>
                </a:solidFill>
              </a:rPr>
              <a:t>Conditions for an action on account of breach of confidential information:</a:t>
            </a:r>
          </a:p>
          <a:p>
            <a:pPr lvl="2" algn="just">
              <a:lnSpc>
                <a:spcPct val="80000"/>
              </a:lnSpc>
            </a:pPr>
            <a:r>
              <a:rPr lang="en-US" sz="2000" dirty="0"/>
              <a:t>The information must be confidential</a:t>
            </a:r>
          </a:p>
          <a:p>
            <a:pPr lvl="2" algn="just">
              <a:lnSpc>
                <a:spcPct val="80000"/>
              </a:lnSpc>
            </a:pPr>
            <a:r>
              <a:rPr lang="en-US" sz="2000" dirty="0"/>
              <a:t>The information must have been disclosed in circumstances which give rise to an obligation of confidence</a:t>
            </a:r>
          </a:p>
          <a:p>
            <a:pPr lvl="2" algn="just">
              <a:lnSpc>
                <a:spcPct val="80000"/>
              </a:lnSpc>
            </a:pPr>
            <a:r>
              <a:rPr lang="en-US" sz="2000" dirty="0"/>
              <a:t>There must be an actual or anticipated unauthorized use or disclosure of the confidential information</a:t>
            </a:r>
          </a:p>
        </p:txBody>
      </p:sp>
      <p:sp>
        <p:nvSpPr>
          <p:cNvPr id="2" name="Slide Number Placeholder 1">
            <a:extLst>
              <a:ext uri="{FF2B5EF4-FFF2-40B4-BE49-F238E27FC236}">
                <a16:creationId xmlns:a16="http://schemas.microsoft.com/office/drawing/2014/main" id="{1C1BFD16-C6E4-4F44-B54D-AFA102DDAAAC}"/>
              </a:ext>
            </a:extLst>
          </p:cNvPr>
          <p:cNvSpPr>
            <a:spLocks noGrp="1"/>
          </p:cNvSpPr>
          <p:nvPr>
            <p:ph type="sldNum" sz="quarter" idx="12"/>
          </p:nvPr>
        </p:nvSpPr>
        <p:spPr/>
        <p:txBody>
          <a:bodyPr/>
          <a:lstStyle/>
          <a:p>
            <a:pPr>
              <a:defRPr/>
            </a:pPr>
            <a:fld id="{EF73B2BC-122D-4D2D-B9AF-37D3B93E5309}"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blinds(horizontal)">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blinds(horizontal)">
                                      <p:cBhvr>
                                        <p:cTn id="12" dur="500"/>
                                        <p:tgtEl>
                                          <p:spTgt spid="350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blinds(horizontal)">
                                      <p:cBhvr>
                                        <p:cTn id="17" dur="500"/>
                                        <p:tgtEl>
                                          <p:spTgt spid="350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blinds(horizontal)">
                                      <p:cBhvr>
                                        <p:cTn id="22" dur="500"/>
                                        <p:tgtEl>
                                          <p:spTgt spid="350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blinds(horizontal)">
                                      <p:cBhvr>
                                        <p:cTn id="27" dur="500"/>
                                        <p:tgtEl>
                                          <p:spTgt spid="3502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blinds(horizontal)">
                                      <p:cBhvr>
                                        <p:cTn id="32" dur="500"/>
                                        <p:tgtEl>
                                          <p:spTgt spid="3502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blinds(horizontal)">
                                      <p:cBhvr>
                                        <p:cTn id="37" dur="500"/>
                                        <p:tgtEl>
                                          <p:spTgt spid="3502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blinds(horizontal)">
                                      <p:cBhvr>
                                        <p:cTn id="42" dur="500"/>
                                        <p:tgtEl>
                                          <p:spTgt spid="3502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0211">
                                            <p:txEl>
                                              <p:pRg st="8" end="8"/>
                                            </p:txEl>
                                          </p:spTgt>
                                        </p:tgtEl>
                                        <p:attrNameLst>
                                          <p:attrName>style.visibility</p:attrName>
                                        </p:attrNameLst>
                                      </p:cBhvr>
                                      <p:to>
                                        <p:strVal val="visible"/>
                                      </p:to>
                                    </p:set>
                                    <p:animEffect transition="in" filter="blinds(horizontal)">
                                      <p:cBhvr>
                                        <p:cTn id="47" dur="500"/>
                                        <p:tgtEl>
                                          <p:spTgt spid="350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394243" name="Rectangle 3"/>
          <p:cNvSpPr>
            <a:spLocks noGrp="1" noChangeArrowheads="1"/>
          </p:cNvSpPr>
          <p:nvPr>
            <p:ph type="body" idx="4294967295"/>
          </p:nvPr>
        </p:nvSpPr>
        <p:spPr>
          <a:xfrm>
            <a:off x="0" y="1371600"/>
            <a:ext cx="8153400" cy="4876800"/>
          </a:xfrm>
        </p:spPr>
        <p:txBody>
          <a:bodyPr/>
          <a:lstStyle/>
          <a:p>
            <a:pPr algn="just">
              <a:lnSpc>
                <a:spcPct val="80000"/>
              </a:lnSpc>
            </a:pPr>
            <a:r>
              <a:rPr lang="en-US" sz="2400" b="1" dirty="0"/>
              <a:t>Trademarks:</a:t>
            </a:r>
            <a:endParaRPr lang="en-US" sz="2400" dirty="0">
              <a:latin typeface="Times New Roman" pitchFamily="18" charset="0"/>
              <a:cs typeface="Times New Roman" pitchFamily="18" charset="0"/>
            </a:endParaRPr>
          </a:p>
          <a:p>
            <a:pPr lvl="1" algn="just">
              <a:lnSpc>
                <a:spcPct val="80000"/>
              </a:lnSpc>
            </a:pPr>
            <a:r>
              <a:rPr lang="en-GB" sz="2000" dirty="0">
                <a:solidFill>
                  <a:schemeClr val="tx1"/>
                </a:solidFill>
                <a:latin typeface="Times New Roman" pitchFamily="18" charset="0"/>
                <a:cs typeface="Times New Roman" pitchFamily="18" charset="0"/>
              </a:rPr>
              <a:t>Trademarks relate to product names or symbols.</a:t>
            </a:r>
          </a:p>
          <a:p>
            <a:pPr lvl="1" algn="just">
              <a:lnSpc>
                <a:spcPct val="80000"/>
              </a:lnSpc>
            </a:pPr>
            <a:r>
              <a:rPr lang="en-US" sz="2000" dirty="0">
                <a:solidFill>
                  <a:schemeClr val="tx1"/>
                </a:solidFill>
                <a:latin typeface="Times New Roman" pitchFamily="18" charset="0"/>
                <a:cs typeface="Times New Roman" pitchFamily="18" charset="0"/>
              </a:rPr>
              <a:t>Either a word, name, phrase, color, symbol or design, or combination of words, phrases, symbols, or designs that identifies and distinguishes the source of the goods or services of one party.</a:t>
            </a:r>
          </a:p>
          <a:p>
            <a:pPr lvl="1" algn="just">
              <a:lnSpc>
                <a:spcPct val="80000"/>
              </a:lnSpc>
            </a:pPr>
            <a:r>
              <a:rPr lang="en-GB" sz="2000" dirty="0">
                <a:solidFill>
                  <a:schemeClr val="tx1"/>
                </a:solidFill>
                <a:latin typeface="Times New Roman" pitchFamily="18" charset="0"/>
                <a:cs typeface="Times New Roman" pitchFamily="18" charset="0"/>
              </a:rPr>
              <a:t>Trademarks identify the product of a particular manufacturer or supplier. E.g. Microsoft, McDonalds, Oracle, Coca Cola etc.</a:t>
            </a:r>
          </a:p>
          <a:p>
            <a:pPr lvl="1" algn="just">
              <a:lnSpc>
                <a:spcPct val="80000"/>
              </a:lnSpc>
            </a:pPr>
            <a:r>
              <a:rPr lang="en-GB" sz="2000" dirty="0">
                <a:solidFill>
                  <a:schemeClr val="tx1"/>
                </a:solidFill>
                <a:latin typeface="Times New Roman" pitchFamily="18" charset="0"/>
                <a:cs typeface="Times New Roman" pitchFamily="18" charset="0"/>
              </a:rPr>
              <a:t>Trademark protects any word, name, logo or device used to identify, distinguish or indicate the source of goods or services.</a:t>
            </a:r>
          </a:p>
          <a:p>
            <a:pPr lvl="1" algn="just">
              <a:lnSpc>
                <a:spcPct val="80000"/>
              </a:lnSpc>
            </a:pPr>
            <a:r>
              <a:rPr lang="en-US" sz="2000" dirty="0">
                <a:solidFill>
                  <a:schemeClr val="tx1"/>
                </a:solidFill>
                <a:latin typeface="Times New Roman" pitchFamily="18" charset="0"/>
                <a:cs typeface="Times New Roman" pitchFamily="18" charset="0"/>
              </a:rPr>
              <a:t>Appears on the product or on its packaging (TM - trademark).</a:t>
            </a:r>
            <a:endParaRPr lang="en-GB" sz="2000" dirty="0">
              <a:solidFill>
                <a:schemeClr val="tx1"/>
              </a:solidFill>
              <a:latin typeface="Times New Roman" pitchFamily="18" charset="0"/>
              <a:cs typeface="Times New Roman" pitchFamily="18" charset="0"/>
            </a:endParaRPr>
          </a:p>
          <a:p>
            <a:pPr lvl="1" algn="just">
              <a:lnSpc>
                <a:spcPct val="80000"/>
              </a:lnSpc>
            </a:pPr>
            <a:r>
              <a:rPr lang="en-GB" sz="2000" dirty="0">
                <a:solidFill>
                  <a:schemeClr val="tx1"/>
                </a:solidFill>
                <a:latin typeface="Times New Roman" pitchFamily="18" charset="0"/>
                <a:cs typeface="Times New Roman" pitchFamily="18" charset="0"/>
              </a:rPr>
              <a:t>The purpose is to safeguard the integrity of products and to prevent product confusion and unfair competition.</a:t>
            </a:r>
          </a:p>
          <a:p>
            <a:pPr lvl="2">
              <a:lnSpc>
                <a:spcPct val="80000"/>
              </a:lnSpc>
            </a:pPr>
            <a:r>
              <a:rPr lang="en-US" sz="1600" dirty="0">
                <a:latin typeface="Times New Roman" pitchFamily="18" charset="0"/>
                <a:cs typeface="Times New Roman" pitchFamily="18" charset="0"/>
              </a:rPr>
              <a:t>Protects trademark owner’s interest in brand name value and good will</a:t>
            </a:r>
          </a:p>
          <a:p>
            <a:pPr lvl="2">
              <a:lnSpc>
                <a:spcPct val="80000"/>
              </a:lnSpc>
            </a:pPr>
            <a:r>
              <a:rPr lang="en-US" sz="1600" dirty="0">
                <a:latin typeface="Times New Roman" pitchFamily="18" charset="0"/>
                <a:cs typeface="Times New Roman" pitchFamily="18" charset="0"/>
              </a:rPr>
              <a:t>Protects consumers from confusion</a:t>
            </a:r>
            <a:endParaRPr lang="en-GB" sz="1800" dirty="0">
              <a:latin typeface="Times New Roman" pitchFamily="18" charset="0"/>
              <a:cs typeface="Times New Roman" pitchFamily="18" charset="0"/>
            </a:endParaRPr>
          </a:p>
          <a:p>
            <a:pPr lvl="1" algn="just">
              <a:lnSpc>
                <a:spcPct val="80000"/>
              </a:lnSpc>
            </a:pPr>
            <a:r>
              <a:rPr lang="en-US" sz="2000" dirty="0">
                <a:solidFill>
                  <a:schemeClr val="tx1"/>
                </a:solidFill>
                <a:latin typeface="Times New Roman" pitchFamily="18" charset="0"/>
                <a:cs typeface="Times New Roman" pitchFamily="18" charset="0"/>
              </a:rPr>
              <a:t>Trademarks are renewable indefinitely as long as the mark is being used.</a:t>
            </a:r>
          </a:p>
        </p:txBody>
      </p:sp>
      <p:sp>
        <p:nvSpPr>
          <p:cNvPr id="2" name="Slide Number Placeholder 1">
            <a:extLst>
              <a:ext uri="{FF2B5EF4-FFF2-40B4-BE49-F238E27FC236}">
                <a16:creationId xmlns:a16="http://schemas.microsoft.com/office/drawing/2014/main" id="{FFC9A42B-1265-4C85-816E-9900357B233A}"/>
              </a:ext>
            </a:extLst>
          </p:cNvPr>
          <p:cNvSpPr>
            <a:spLocks noGrp="1"/>
          </p:cNvSpPr>
          <p:nvPr>
            <p:ph type="sldNum" sz="quarter" idx="12"/>
          </p:nvPr>
        </p:nvSpPr>
        <p:spPr/>
        <p:txBody>
          <a:bodyPr/>
          <a:lstStyle/>
          <a:p>
            <a:pPr>
              <a:defRPr/>
            </a:pPr>
            <a:fld id="{EF73B2BC-122D-4D2D-B9AF-37D3B93E5309}"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blinds(horizontal)">
                                      <p:cBhvr>
                                        <p:cTn id="7" dur="500"/>
                                        <p:tgtEl>
                                          <p:spTgt spid="394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4243">
                                            <p:txEl>
                                              <p:pRg st="1" end="1"/>
                                            </p:txEl>
                                          </p:spTgt>
                                        </p:tgtEl>
                                        <p:attrNameLst>
                                          <p:attrName>style.visibility</p:attrName>
                                        </p:attrNameLst>
                                      </p:cBhvr>
                                      <p:to>
                                        <p:strVal val="visible"/>
                                      </p:to>
                                    </p:set>
                                    <p:animEffect transition="in" filter="blinds(horizontal)">
                                      <p:cBhvr>
                                        <p:cTn id="12" dur="500"/>
                                        <p:tgtEl>
                                          <p:spTgt spid="394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17" dur="500"/>
                                        <p:tgtEl>
                                          <p:spTgt spid="394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22" dur="500"/>
                                        <p:tgtEl>
                                          <p:spTgt spid="394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4243">
                                            <p:txEl>
                                              <p:pRg st="4" end="4"/>
                                            </p:txEl>
                                          </p:spTgt>
                                        </p:tgtEl>
                                        <p:attrNameLst>
                                          <p:attrName>style.visibility</p:attrName>
                                        </p:attrNameLst>
                                      </p:cBhvr>
                                      <p:to>
                                        <p:strVal val="visible"/>
                                      </p:to>
                                    </p:set>
                                    <p:animEffect transition="in" filter="blinds(horizontal)">
                                      <p:cBhvr>
                                        <p:cTn id="27" dur="500"/>
                                        <p:tgtEl>
                                          <p:spTgt spid="394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32" dur="500"/>
                                        <p:tgtEl>
                                          <p:spTgt spid="394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37" dur="500"/>
                                        <p:tgtEl>
                                          <p:spTgt spid="394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42" dur="500"/>
                                        <p:tgtEl>
                                          <p:spTgt spid="394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47" dur="500"/>
                                        <p:tgtEl>
                                          <p:spTgt spid="3942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4243">
                                            <p:txEl>
                                              <p:pRg st="9" end="9"/>
                                            </p:txEl>
                                          </p:spTgt>
                                        </p:tgtEl>
                                        <p:attrNameLst>
                                          <p:attrName>style.visibility</p:attrName>
                                        </p:attrNameLst>
                                      </p:cBhvr>
                                      <p:to>
                                        <p:strVal val="visible"/>
                                      </p:to>
                                    </p:set>
                                    <p:animEffect transition="in" filter="blinds(horizontal)">
                                      <p:cBhvr>
                                        <p:cTn id="52" dur="500"/>
                                        <p:tgtEl>
                                          <p:spTgt spid="394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05507" name="Rectangle 3"/>
          <p:cNvSpPr>
            <a:spLocks noGrp="1" noChangeArrowheads="1"/>
          </p:cNvSpPr>
          <p:nvPr>
            <p:ph type="body" idx="4294967295"/>
          </p:nvPr>
        </p:nvSpPr>
        <p:spPr>
          <a:xfrm>
            <a:off x="0" y="1447800"/>
            <a:ext cx="8153400" cy="4876800"/>
          </a:xfrm>
        </p:spPr>
        <p:txBody>
          <a:bodyPr/>
          <a:lstStyle/>
          <a:p>
            <a:pPr marL="457200" indent="-457200" algn="just">
              <a:lnSpc>
                <a:spcPct val="80000"/>
              </a:lnSpc>
            </a:pPr>
            <a:r>
              <a:rPr lang="en-US" sz="2800" b="1" dirty="0"/>
              <a:t>Trademarks</a:t>
            </a:r>
            <a:r>
              <a:rPr lang="en-US" sz="3600" b="1" dirty="0"/>
              <a:t> </a:t>
            </a:r>
            <a:r>
              <a:rPr lang="en-US" sz="2400" b="1" dirty="0"/>
              <a:t>(Contd.)</a:t>
            </a:r>
            <a:r>
              <a:rPr lang="en-US" sz="3600" b="1" dirty="0"/>
              <a:t>:</a:t>
            </a:r>
            <a:endParaRPr lang="en-US" sz="2400" dirty="0">
              <a:latin typeface="Times New Roman" pitchFamily="18" charset="0"/>
              <a:cs typeface="Times New Roman" pitchFamily="18" charset="0"/>
            </a:endParaRPr>
          </a:p>
          <a:p>
            <a:pPr marL="838200" lvl="1" indent="-381000" algn="just">
              <a:lnSpc>
                <a:spcPct val="80000"/>
              </a:lnSpc>
            </a:pPr>
            <a:r>
              <a:rPr lang="en-US" dirty="0">
                <a:solidFill>
                  <a:schemeClr val="tx1"/>
                </a:solidFill>
                <a:latin typeface="Times New Roman" pitchFamily="18" charset="0"/>
                <a:cs typeface="Times New Roman" pitchFamily="18" charset="0"/>
              </a:rPr>
              <a:t>Registering Trademark: First to File vs. First to Use</a:t>
            </a:r>
          </a:p>
          <a:p>
            <a:pPr marL="838200" lvl="1" indent="-381000" algn="just">
              <a:lnSpc>
                <a:spcPct val="80000"/>
              </a:lnSpc>
            </a:pPr>
            <a:r>
              <a:rPr lang="en-US" dirty="0">
                <a:solidFill>
                  <a:schemeClr val="tx1"/>
                </a:solidFill>
                <a:latin typeface="Times New Roman" pitchFamily="18" charset="0"/>
                <a:cs typeface="Times New Roman" pitchFamily="18" charset="0"/>
              </a:rPr>
              <a:t>Select registration in countries in which the company will manufacture, distribute and/or license its mark.</a:t>
            </a:r>
          </a:p>
          <a:p>
            <a:pPr marL="838200" lvl="1" indent="-381000" algn="just">
              <a:lnSpc>
                <a:spcPct val="80000"/>
              </a:lnSpc>
            </a:pPr>
            <a:r>
              <a:rPr lang="en-US" dirty="0">
                <a:solidFill>
                  <a:schemeClr val="tx1"/>
                </a:solidFill>
                <a:latin typeface="Times New Roman" pitchFamily="18" charset="0"/>
                <a:cs typeface="Times New Roman" pitchFamily="18" charset="0"/>
              </a:rPr>
              <a:t>The owner of a trademark must protect the mark in different countries under that countries’ relevant laws.</a:t>
            </a:r>
          </a:p>
          <a:p>
            <a:pPr marL="838200" lvl="1" indent="-381000" algn="just">
              <a:lnSpc>
                <a:spcPct val="80000"/>
              </a:lnSpc>
            </a:pPr>
            <a:r>
              <a:rPr lang="en-US" dirty="0">
                <a:solidFill>
                  <a:schemeClr val="tx1"/>
                </a:solidFill>
                <a:latin typeface="Times New Roman" pitchFamily="18" charset="0"/>
                <a:cs typeface="Times New Roman" pitchFamily="18" charset="0"/>
              </a:rPr>
              <a:t>Under International Agreements, an applicant from one country may file a trademark application based on an application or registration in another country.</a:t>
            </a:r>
          </a:p>
          <a:p>
            <a:pPr marL="838200" lvl="1" indent="-381000" algn="just">
              <a:lnSpc>
                <a:spcPct val="80000"/>
              </a:lnSpc>
            </a:pPr>
            <a:r>
              <a:rPr lang="en-US" dirty="0">
                <a:solidFill>
                  <a:schemeClr val="tx1"/>
                </a:solidFill>
                <a:latin typeface="Times New Roman" pitchFamily="18" charset="0"/>
                <a:cs typeface="Times New Roman" pitchFamily="18" charset="0"/>
              </a:rPr>
              <a:t>Trademark filing / registration has four purposes:</a:t>
            </a:r>
          </a:p>
          <a:p>
            <a:pPr marL="1257300" lvl="2" indent="-342900" algn="just">
              <a:lnSpc>
                <a:spcPct val="80000"/>
              </a:lnSpc>
            </a:pPr>
            <a:r>
              <a:rPr lang="en-US" sz="2000" dirty="0">
                <a:latin typeface="Times New Roman" pitchFamily="18" charset="0"/>
                <a:cs typeface="Times New Roman" pitchFamily="18" charset="0"/>
              </a:rPr>
              <a:t>To retain control over the quality and types of use of the marks</a:t>
            </a:r>
          </a:p>
          <a:p>
            <a:pPr marL="1257300" lvl="2" indent="-342900" algn="just">
              <a:lnSpc>
                <a:spcPct val="80000"/>
              </a:lnSpc>
            </a:pPr>
            <a:r>
              <a:rPr lang="en-US" sz="2000" dirty="0">
                <a:latin typeface="Times New Roman" pitchFamily="18" charset="0"/>
                <a:cs typeface="Times New Roman" pitchFamily="18" charset="0"/>
              </a:rPr>
              <a:t>To provide a basis for challenging infringers</a:t>
            </a:r>
          </a:p>
          <a:p>
            <a:pPr marL="1257300" lvl="2" indent="-342900" algn="just">
              <a:lnSpc>
                <a:spcPct val="80000"/>
              </a:lnSpc>
            </a:pPr>
            <a:r>
              <a:rPr lang="en-US" sz="2000" dirty="0">
                <a:latin typeface="Times New Roman" pitchFamily="18" charset="0"/>
                <a:cs typeface="Times New Roman" pitchFamily="18" charset="0"/>
              </a:rPr>
              <a:t>To prevent third parties from registering a company’s marks</a:t>
            </a:r>
          </a:p>
          <a:p>
            <a:pPr marL="1257300" lvl="2" indent="-342900" algn="just">
              <a:lnSpc>
                <a:spcPct val="80000"/>
              </a:lnSpc>
            </a:pPr>
            <a:r>
              <a:rPr lang="en-US" sz="2000" dirty="0">
                <a:latin typeface="Times New Roman" pitchFamily="18" charset="0"/>
                <a:cs typeface="Times New Roman" pitchFamily="18" charset="0"/>
              </a:rPr>
              <a:t>To minimize the financial risk</a:t>
            </a:r>
          </a:p>
        </p:txBody>
      </p:sp>
      <p:sp>
        <p:nvSpPr>
          <p:cNvPr id="2" name="Slide Number Placeholder 1">
            <a:extLst>
              <a:ext uri="{FF2B5EF4-FFF2-40B4-BE49-F238E27FC236}">
                <a16:creationId xmlns:a16="http://schemas.microsoft.com/office/drawing/2014/main" id="{3B8FA16C-259C-4DBA-A41A-CC127DA34D7C}"/>
              </a:ext>
            </a:extLst>
          </p:cNvPr>
          <p:cNvSpPr>
            <a:spLocks noGrp="1"/>
          </p:cNvSpPr>
          <p:nvPr>
            <p:ph type="sldNum" sz="quarter" idx="12"/>
          </p:nvPr>
        </p:nvSpPr>
        <p:spPr/>
        <p:txBody>
          <a:bodyPr/>
          <a:lstStyle/>
          <a:p>
            <a:pPr>
              <a:defRPr/>
            </a:pPr>
            <a:fld id="{EF73B2BC-122D-4D2D-B9AF-37D3B93E5309}" type="slidenum">
              <a:rPr lang="en-US" smtClean="0"/>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blinds(horizontal)">
                                      <p:cBhvr>
                                        <p:cTn id="7" dur="500"/>
                                        <p:tgtEl>
                                          <p:spTgt spid="405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blinds(horizontal)">
                                      <p:cBhvr>
                                        <p:cTn id="12" dur="500"/>
                                        <p:tgtEl>
                                          <p:spTgt spid="405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blinds(horizontal)">
                                      <p:cBhvr>
                                        <p:cTn id="17" dur="500"/>
                                        <p:tgtEl>
                                          <p:spTgt spid="405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blinds(horizontal)">
                                      <p:cBhvr>
                                        <p:cTn id="22" dur="500"/>
                                        <p:tgtEl>
                                          <p:spTgt spid="405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blinds(horizontal)">
                                      <p:cBhvr>
                                        <p:cTn id="27" dur="500"/>
                                        <p:tgtEl>
                                          <p:spTgt spid="405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blinds(horizontal)">
                                      <p:cBhvr>
                                        <p:cTn id="32" dur="500"/>
                                        <p:tgtEl>
                                          <p:spTgt spid="405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5507">
                                            <p:txEl>
                                              <p:pRg st="6" end="6"/>
                                            </p:txEl>
                                          </p:spTgt>
                                        </p:tgtEl>
                                        <p:attrNameLst>
                                          <p:attrName>style.visibility</p:attrName>
                                        </p:attrNameLst>
                                      </p:cBhvr>
                                      <p:to>
                                        <p:strVal val="visible"/>
                                      </p:to>
                                    </p:set>
                                    <p:animEffect transition="in" filter="blinds(horizontal)">
                                      <p:cBhvr>
                                        <p:cTn id="37" dur="500"/>
                                        <p:tgtEl>
                                          <p:spTgt spid="4055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5507">
                                            <p:txEl>
                                              <p:pRg st="7" end="7"/>
                                            </p:txEl>
                                          </p:spTgt>
                                        </p:tgtEl>
                                        <p:attrNameLst>
                                          <p:attrName>style.visibility</p:attrName>
                                        </p:attrNameLst>
                                      </p:cBhvr>
                                      <p:to>
                                        <p:strVal val="visible"/>
                                      </p:to>
                                    </p:set>
                                    <p:animEffect transition="in" filter="blinds(horizontal)">
                                      <p:cBhvr>
                                        <p:cTn id="42" dur="500"/>
                                        <p:tgtEl>
                                          <p:spTgt spid="4055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5507">
                                            <p:txEl>
                                              <p:pRg st="8" end="8"/>
                                            </p:txEl>
                                          </p:spTgt>
                                        </p:tgtEl>
                                        <p:attrNameLst>
                                          <p:attrName>style.visibility</p:attrName>
                                        </p:attrNameLst>
                                      </p:cBhvr>
                                      <p:to>
                                        <p:strVal val="visible"/>
                                      </p:to>
                                    </p:set>
                                    <p:animEffect transition="in" filter="blinds(horizontal)">
                                      <p:cBhvr>
                                        <p:cTn id="47" dur="500"/>
                                        <p:tgtEl>
                                          <p:spTgt spid="4055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5507">
                                            <p:txEl>
                                              <p:pRg st="9" end="9"/>
                                            </p:txEl>
                                          </p:spTgt>
                                        </p:tgtEl>
                                        <p:attrNameLst>
                                          <p:attrName>style.visibility</p:attrName>
                                        </p:attrNameLst>
                                      </p:cBhvr>
                                      <p:to>
                                        <p:strVal val="visible"/>
                                      </p:to>
                                    </p:set>
                                    <p:animEffect transition="in" filter="blinds(horizontal)">
                                      <p:cBhvr>
                                        <p:cTn id="52" dur="500"/>
                                        <p:tgtEl>
                                          <p:spTgt spid="405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08579" name="Rectangle 3"/>
          <p:cNvSpPr>
            <a:spLocks noGrp="1" noChangeArrowheads="1"/>
          </p:cNvSpPr>
          <p:nvPr>
            <p:ph type="body" idx="4294967295"/>
          </p:nvPr>
        </p:nvSpPr>
        <p:spPr>
          <a:xfrm>
            <a:off x="0" y="1447800"/>
            <a:ext cx="8153400" cy="4876800"/>
          </a:xfrm>
        </p:spPr>
        <p:txBody>
          <a:bodyPr/>
          <a:lstStyle/>
          <a:p>
            <a:pPr marL="457200" indent="-457200" algn="just">
              <a:lnSpc>
                <a:spcPct val="80000"/>
              </a:lnSpc>
            </a:pPr>
            <a:r>
              <a:rPr lang="en-US" sz="2800" b="1" dirty="0"/>
              <a:t>Trademarks</a:t>
            </a:r>
            <a:r>
              <a:rPr lang="en-US" sz="4000" b="1" dirty="0"/>
              <a:t> </a:t>
            </a:r>
            <a:r>
              <a:rPr lang="en-US" sz="2000" b="1" dirty="0"/>
              <a:t>(Contd.):</a:t>
            </a:r>
            <a:endParaRPr lang="en-US" sz="2000" dirty="0">
              <a:latin typeface="Times New Roman" pitchFamily="18" charset="0"/>
              <a:cs typeface="Times New Roman" pitchFamily="18" charset="0"/>
            </a:endParaRPr>
          </a:p>
          <a:p>
            <a:pPr marL="838200" lvl="1" indent="-381000" algn="just">
              <a:lnSpc>
                <a:spcPct val="80000"/>
              </a:lnSpc>
            </a:pPr>
            <a:r>
              <a:rPr lang="en-US" sz="2000" dirty="0">
                <a:solidFill>
                  <a:schemeClr val="tx1"/>
                </a:solidFill>
                <a:latin typeface="Times New Roman" pitchFamily="18" charset="0"/>
                <a:cs typeface="Times New Roman" pitchFamily="18" charset="0"/>
              </a:rPr>
              <a:t>Selecting the right trademark:</a:t>
            </a:r>
          </a:p>
          <a:p>
            <a:pPr marL="1257300" lvl="2" indent="-342900" algn="just">
              <a:lnSpc>
                <a:spcPct val="80000"/>
              </a:lnSpc>
            </a:pPr>
            <a:r>
              <a:rPr lang="en-US" sz="1800" dirty="0">
                <a:latin typeface="Times New Roman" pitchFamily="18" charset="0"/>
                <a:cs typeface="Times New Roman" pitchFamily="18" charset="0"/>
              </a:rPr>
              <a:t>The strongest type – an invented word such as “XEROX”</a:t>
            </a:r>
          </a:p>
          <a:p>
            <a:pPr marL="1257300" lvl="2" indent="-342900" algn="just">
              <a:lnSpc>
                <a:spcPct val="80000"/>
              </a:lnSpc>
            </a:pPr>
            <a:r>
              <a:rPr lang="en-US" sz="1800" dirty="0">
                <a:latin typeface="Times New Roman" pitchFamily="18" charset="0"/>
                <a:cs typeface="Times New Roman" pitchFamily="18" charset="0"/>
              </a:rPr>
              <a:t>The weakest type – descriptive such as “QUALITY SOFTWARES”</a:t>
            </a:r>
          </a:p>
          <a:p>
            <a:pPr marL="838200" lvl="1" indent="-381000" algn="just">
              <a:lnSpc>
                <a:spcPct val="80000"/>
              </a:lnSpc>
            </a:pPr>
            <a:r>
              <a:rPr lang="en-US" sz="2000" dirty="0">
                <a:solidFill>
                  <a:schemeClr val="tx1"/>
                </a:solidFill>
                <a:latin typeface="Times New Roman" pitchFamily="18" charset="0"/>
                <a:cs typeface="Times New Roman" pitchFamily="18" charset="0"/>
              </a:rPr>
              <a:t>Register the appropriate form of the trademark - Composite marks:</a:t>
            </a:r>
          </a:p>
          <a:p>
            <a:pPr marL="1257300" lvl="2" indent="-342900">
              <a:lnSpc>
                <a:spcPct val="80000"/>
              </a:lnSpc>
            </a:pPr>
            <a:r>
              <a:rPr lang="en-US" sz="1800" dirty="0">
                <a:latin typeface="Times New Roman" pitchFamily="18" charset="0"/>
                <a:cs typeface="Times New Roman" pitchFamily="18" charset="0"/>
              </a:rPr>
              <a:t>Register the entire composite mark</a:t>
            </a:r>
          </a:p>
          <a:p>
            <a:pPr marL="1257300" lvl="2" indent="-342900">
              <a:lnSpc>
                <a:spcPct val="80000"/>
              </a:lnSpc>
            </a:pPr>
            <a:r>
              <a:rPr lang="en-US" sz="1800" dirty="0">
                <a:latin typeface="Times New Roman" pitchFamily="18" charset="0"/>
                <a:cs typeface="Times New Roman" pitchFamily="18" charset="0"/>
              </a:rPr>
              <a:t>Register the word portion of a mark alone</a:t>
            </a:r>
          </a:p>
          <a:p>
            <a:pPr marL="1257300" lvl="2" indent="-342900">
              <a:lnSpc>
                <a:spcPct val="80000"/>
              </a:lnSpc>
            </a:pPr>
            <a:r>
              <a:rPr lang="en-US" sz="1800" dirty="0">
                <a:latin typeface="Times New Roman" pitchFamily="18" charset="0"/>
                <a:cs typeface="Times New Roman" pitchFamily="18" charset="0"/>
              </a:rPr>
              <a:t>Register the design element</a:t>
            </a:r>
          </a:p>
          <a:p>
            <a:pPr marL="838200" lvl="1" indent="-381000" algn="just">
              <a:lnSpc>
                <a:spcPct val="80000"/>
              </a:lnSpc>
            </a:pPr>
            <a:r>
              <a:rPr lang="en-US" dirty="0">
                <a:solidFill>
                  <a:schemeClr val="tx1"/>
                </a:solidFill>
                <a:latin typeface="Times New Roman" pitchFamily="18" charset="0"/>
                <a:cs typeface="Times New Roman" pitchFamily="18" charset="0"/>
              </a:rPr>
              <a:t>Trademark symbols:</a:t>
            </a:r>
            <a:endParaRPr lang="en-US" sz="1800" dirty="0">
              <a:solidFill>
                <a:schemeClr val="tx1"/>
              </a:solidFill>
              <a:latin typeface="Times New Roman" pitchFamily="18" charset="0"/>
              <a:cs typeface="Times New Roman" pitchFamily="18" charset="0"/>
            </a:endParaRPr>
          </a:p>
          <a:p>
            <a:pPr marL="1257300" lvl="2" indent="-342900" algn="just">
              <a:lnSpc>
                <a:spcPct val="80000"/>
              </a:lnSpc>
            </a:pPr>
            <a:r>
              <a:rPr lang="en-US"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1800" dirty="0">
                <a:latin typeface="Times New Roman" pitchFamily="18" charset="0"/>
                <a:cs typeface="Times New Roman" pitchFamily="18" charset="0"/>
              </a:rPr>
              <a:t>Registered trademark / service mark symbol</a:t>
            </a:r>
          </a:p>
          <a:p>
            <a:pPr marL="1257300" lvl="2" indent="-342900" algn="just">
              <a:lnSpc>
                <a:spcPct val="80000"/>
              </a:lnSpc>
            </a:pPr>
            <a:r>
              <a:rPr lang="en-US" dirty="0">
                <a:latin typeface="Times New Roman" pitchFamily="18" charset="0"/>
                <a:cs typeface="Times New Roman" pitchFamily="18" charset="0"/>
              </a:rPr>
              <a:t>™</a:t>
            </a:r>
            <a:r>
              <a:rPr lang="en-US" sz="2000" dirty="0">
                <a:latin typeface="Times New Roman" pitchFamily="18" charset="0"/>
                <a:cs typeface="Times New Roman" pitchFamily="18" charset="0"/>
              </a:rPr>
              <a:t> – </a:t>
            </a:r>
            <a:r>
              <a:rPr lang="en-US" sz="1800" dirty="0">
                <a:latin typeface="Times New Roman" pitchFamily="18" charset="0"/>
                <a:cs typeface="Times New Roman" pitchFamily="18" charset="0"/>
              </a:rPr>
              <a:t>Unregistered trademark symbol</a:t>
            </a:r>
          </a:p>
          <a:p>
            <a:pPr marL="1257300" lvl="2" indent="-342900" algn="just">
              <a:lnSpc>
                <a:spcPct val="80000"/>
              </a:lnSpc>
            </a:pPr>
            <a:r>
              <a:rPr lang="en-US" baseline="30000" dirty="0">
                <a:latin typeface="Times New Roman" pitchFamily="18" charset="0"/>
                <a:cs typeface="Times New Roman" pitchFamily="18" charset="0"/>
              </a:rPr>
              <a:t>SM</a:t>
            </a:r>
            <a:r>
              <a:rPr lang="en-US" sz="2000" dirty="0">
                <a:latin typeface="Times New Roman" pitchFamily="18" charset="0"/>
                <a:cs typeface="Times New Roman" pitchFamily="18" charset="0"/>
              </a:rPr>
              <a:t> – </a:t>
            </a:r>
            <a:r>
              <a:rPr lang="en-US" sz="1800" dirty="0">
                <a:latin typeface="Times New Roman" pitchFamily="18" charset="0"/>
                <a:cs typeface="Times New Roman" pitchFamily="18" charset="0"/>
              </a:rPr>
              <a:t>Unregistered service mark symbol</a:t>
            </a:r>
          </a:p>
          <a:p>
            <a:pPr marL="838200" lvl="1" indent="-381000" algn="just">
              <a:lnSpc>
                <a:spcPct val="80000"/>
              </a:lnSpc>
            </a:pPr>
            <a:r>
              <a:rPr lang="en-US" sz="2000" dirty="0">
                <a:solidFill>
                  <a:schemeClr val="tx1"/>
                </a:solidFill>
                <a:latin typeface="Times New Roman" pitchFamily="18" charset="0"/>
                <a:cs typeface="Times New Roman" pitchFamily="18" charset="0"/>
              </a:rPr>
              <a:t>Don’t use the registration symbol (</a:t>
            </a:r>
            <a:r>
              <a:rPr lang="en-US"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 in countries where the mark has not been registered to avoid civil and criminal penalties.</a:t>
            </a:r>
            <a:endParaRPr lang="en-US" dirty="0">
              <a:solidFill>
                <a:schemeClr val="tx1"/>
              </a:solidFill>
            </a:endParaRPr>
          </a:p>
        </p:txBody>
      </p:sp>
      <p:sp>
        <p:nvSpPr>
          <p:cNvPr id="2" name="Slide Number Placeholder 1">
            <a:extLst>
              <a:ext uri="{FF2B5EF4-FFF2-40B4-BE49-F238E27FC236}">
                <a16:creationId xmlns:a16="http://schemas.microsoft.com/office/drawing/2014/main" id="{FDC27805-7950-4BA6-A702-2B4F7C9B4DF5}"/>
              </a:ext>
            </a:extLst>
          </p:cNvPr>
          <p:cNvSpPr>
            <a:spLocks noGrp="1"/>
          </p:cNvSpPr>
          <p:nvPr>
            <p:ph type="sldNum" sz="quarter" idx="12"/>
          </p:nvPr>
        </p:nvSpPr>
        <p:spPr/>
        <p:txBody>
          <a:bodyPr/>
          <a:lstStyle/>
          <a:p>
            <a:pPr>
              <a:defRPr/>
            </a:pPr>
            <a:fld id="{EF73B2BC-122D-4D2D-B9AF-37D3B93E5309}" type="slidenum">
              <a:rPr lang="en-US"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linds(horizontal)">
                                      <p:cBhvr>
                                        <p:cTn id="7" dur="500"/>
                                        <p:tgtEl>
                                          <p:spTgt spid="408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linds(horizontal)">
                                      <p:cBhvr>
                                        <p:cTn id="12" dur="500"/>
                                        <p:tgtEl>
                                          <p:spTgt spid="408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blinds(horizontal)">
                                      <p:cBhvr>
                                        <p:cTn id="17" dur="500"/>
                                        <p:tgtEl>
                                          <p:spTgt spid="408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8579">
                                            <p:txEl>
                                              <p:pRg st="3" end="3"/>
                                            </p:txEl>
                                          </p:spTgt>
                                        </p:tgtEl>
                                        <p:attrNameLst>
                                          <p:attrName>style.visibility</p:attrName>
                                        </p:attrNameLst>
                                      </p:cBhvr>
                                      <p:to>
                                        <p:strVal val="visible"/>
                                      </p:to>
                                    </p:set>
                                    <p:animEffect transition="in" filter="blinds(horizontal)">
                                      <p:cBhvr>
                                        <p:cTn id="22" dur="500"/>
                                        <p:tgtEl>
                                          <p:spTgt spid="408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8579">
                                            <p:txEl>
                                              <p:pRg st="4" end="4"/>
                                            </p:txEl>
                                          </p:spTgt>
                                        </p:tgtEl>
                                        <p:attrNameLst>
                                          <p:attrName>style.visibility</p:attrName>
                                        </p:attrNameLst>
                                      </p:cBhvr>
                                      <p:to>
                                        <p:strVal val="visible"/>
                                      </p:to>
                                    </p:set>
                                    <p:animEffect transition="in" filter="blinds(horizontal)">
                                      <p:cBhvr>
                                        <p:cTn id="27" dur="500"/>
                                        <p:tgtEl>
                                          <p:spTgt spid="408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8579">
                                            <p:txEl>
                                              <p:pRg st="5" end="5"/>
                                            </p:txEl>
                                          </p:spTgt>
                                        </p:tgtEl>
                                        <p:attrNameLst>
                                          <p:attrName>style.visibility</p:attrName>
                                        </p:attrNameLst>
                                      </p:cBhvr>
                                      <p:to>
                                        <p:strVal val="visible"/>
                                      </p:to>
                                    </p:set>
                                    <p:animEffect transition="in" filter="blinds(horizontal)">
                                      <p:cBhvr>
                                        <p:cTn id="32" dur="500"/>
                                        <p:tgtEl>
                                          <p:spTgt spid="408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8579">
                                            <p:txEl>
                                              <p:pRg st="6" end="6"/>
                                            </p:txEl>
                                          </p:spTgt>
                                        </p:tgtEl>
                                        <p:attrNameLst>
                                          <p:attrName>style.visibility</p:attrName>
                                        </p:attrNameLst>
                                      </p:cBhvr>
                                      <p:to>
                                        <p:strVal val="visible"/>
                                      </p:to>
                                    </p:set>
                                    <p:animEffect transition="in" filter="blinds(horizontal)">
                                      <p:cBhvr>
                                        <p:cTn id="37" dur="500"/>
                                        <p:tgtEl>
                                          <p:spTgt spid="408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8579">
                                            <p:txEl>
                                              <p:pRg st="7" end="7"/>
                                            </p:txEl>
                                          </p:spTgt>
                                        </p:tgtEl>
                                        <p:attrNameLst>
                                          <p:attrName>style.visibility</p:attrName>
                                        </p:attrNameLst>
                                      </p:cBhvr>
                                      <p:to>
                                        <p:strVal val="visible"/>
                                      </p:to>
                                    </p:set>
                                    <p:animEffect transition="in" filter="blinds(horizontal)">
                                      <p:cBhvr>
                                        <p:cTn id="42" dur="500"/>
                                        <p:tgtEl>
                                          <p:spTgt spid="408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8579">
                                            <p:txEl>
                                              <p:pRg st="8" end="8"/>
                                            </p:txEl>
                                          </p:spTgt>
                                        </p:tgtEl>
                                        <p:attrNameLst>
                                          <p:attrName>style.visibility</p:attrName>
                                        </p:attrNameLst>
                                      </p:cBhvr>
                                      <p:to>
                                        <p:strVal val="visible"/>
                                      </p:to>
                                    </p:set>
                                    <p:animEffect transition="in" filter="blinds(horizontal)">
                                      <p:cBhvr>
                                        <p:cTn id="47" dur="500"/>
                                        <p:tgtEl>
                                          <p:spTgt spid="4085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8579">
                                            <p:txEl>
                                              <p:pRg st="9" end="9"/>
                                            </p:txEl>
                                          </p:spTgt>
                                        </p:tgtEl>
                                        <p:attrNameLst>
                                          <p:attrName>style.visibility</p:attrName>
                                        </p:attrNameLst>
                                      </p:cBhvr>
                                      <p:to>
                                        <p:strVal val="visible"/>
                                      </p:to>
                                    </p:set>
                                    <p:animEffect transition="in" filter="blinds(horizontal)">
                                      <p:cBhvr>
                                        <p:cTn id="52" dur="500"/>
                                        <p:tgtEl>
                                          <p:spTgt spid="4085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8579">
                                            <p:txEl>
                                              <p:pRg st="10" end="10"/>
                                            </p:txEl>
                                          </p:spTgt>
                                        </p:tgtEl>
                                        <p:attrNameLst>
                                          <p:attrName>style.visibility</p:attrName>
                                        </p:attrNameLst>
                                      </p:cBhvr>
                                      <p:to>
                                        <p:strVal val="visible"/>
                                      </p:to>
                                    </p:set>
                                    <p:animEffect transition="in" filter="blinds(horizontal)">
                                      <p:cBhvr>
                                        <p:cTn id="57" dur="500"/>
                                        <p:tgtEl>
                                          <p:spTgt spid="4085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08579">
                                            <p:txEl>
                                              <p:pRg st="11" end="11"/>
                                            </p:txEl>
                                          </p:spTgt>
                                        </p:tgtEl>
                                        <p:attrNameLst>
                                          <p:attrName>style.visibility</p:attrName>
                                        </p:attrNameLst>
                                      </p:cBhvr>
                                      <p:to>
                                        <p:strVal val="visible"/>
                                      </p:to>
                                    </p:set>
                                    <p:animEffect transition="in" filter="blinds(horizontal)">
                                      <p:cBhvr>
                                        <p:cTn id="62" dur="500"/>
                                        <p:tgtEl>
                                          <p:spTgt spid="40857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8579">
                                            <p:txEl>
                                              <p:pRg st="12" end="12"/>
                                            </p:txEl>
                                          </p:spTgt>
                                        </p:tgtEl>
                                        <p:attrNameLst>
                                          <p:attrName>style.visibility</p:attrName>
                                        </p:attrNameLst>
                                      </p:cBhvr>
                                      <p:to>
                                        <p:strVal val="visible"/>
                                      </p:to>
                                    </p:set>
                                    <p:animEffect transition="in" filter="blinds(horizontal)">
                                      <p:cBhvr>
                                        <p:cTn id="67" dur="500"/>
                                        <p:tgtEl>
                                          <p:spTgt spid="4085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09603" name="Rectangle 3"/>
          <p:cNvSpPr>
            <a:spLocks noGrp="1" noChangeArrowheads="1"/>
          </p:cNvSpPr>
          <p:nvPr>
            <p:ph type="body" idx="4294967295"/>
          </p:nvPr>
        </p:nvSpPr>
        <p:spPr>
          <a:xfrm>
            <a:off x="0" y="1447800"/>
            <a:ext cx="8153400" cy="4876800"/>
          </a:xfrm>
        </p:spPr>
        <p:txBody>
          <a:bodyPr/>
          <a:lstStyle/>
          <a:p>
            <a:pPr marL="457200" indent="-457200" algn="just"/>
            <a:r>
              <a:rPr lang="en-US" sz="3600" b="1" dirty="0"/>
              <a:t>Trademarks</a:t>
            </a:r>
            <a:r>
              <a:rPr lang="en-US" sz="4800" b="1" dirty="0"/>
              <a:t> </a:t>
            </a:r>
            <a:r>
              <a:rPr lang="en-US" sz="2800" b="1" dirty="0"/>
              <a:t>(Contd.):</a:t>
            </a:r>
            <a:endParaRPr lang="en-US" sz="2800" dirty="0">
              <a:latin typeface="Times New Roman" pitchFamily="18" charset="0"/>
              <a:cs typeface="Times New Roman" pitchFamily="18" charset="0"/>
            </a:endParaRPr>
          </a:p>
          <a:p>
            <a:pPr marL="838200" lvl="1" indent="-381000" algn="just"/>
            <a:r>
              <a:rPr lang="en-US" dirty="0">
                <a:solidFill>
                  <a:schemeClr val="tx1"/>
                </a:solidFill>
                <a:latin typeface="Times New Roman" pitchFamily="18" charset="0"/>
                <a:cs typeface="Times New Roman" pitchFamily="18" charset="0"/>
              </a:rPr>
              <a:t>Trademarks legislation in Pakistan:</a:t>
            </a:r>
          </a:p>
          <a:p>
            <a:pPr marL="1257300" lvl="2" indent="-342900" algn="just"/>
            <a:r>
              <a:rPr lang="en-US" dirty="0">
                <a:latin typeface="Times New Roman" pitchFamily="18" charset="0"/>
                <a:cs typeface="Times New Roman" pitchFamily="18" charset="0"/>
              </a:rPr>
              <a:t>Trademarks Act 1940</a:t>
            </a:r>
          </a:p>
          <a:p>
            <a:pPr marL="1257300" lvl="2" indent="-342900" algn="just"/>
            <a:r>
              <a:rPr lang="en-US" dirty="0">
                <a:latin typeface="Times New Roman" pitchFamily="18" charset="0"/>
                <a:cs typeface="Times New Roman" pitchFamily="18" charset="0"/>
              </a:rPr>
              <a:t>Revised Rules 1963</a:t>
            </a:r>
          </a:p>
          <a:p>
            <a:pPr marL="1257300" lvl="2" indent="-342900" algn="just"/>
            <a:r>
              <a:rPr lang="en-US" dirty="0">
                <a:latin typeface="Times New Roman" pitchFamily="18" charset="0"/>
                <a:cs typeface="Times New Roman" pitchFamily="18" charset="0"/>
              </a:rPr>
              <a:t>Trademarks Ordinance 2001</a:t>
            </a:r>
          </a:p>
          <a:p>
            <a:pPr marL="1257300" lvl="2" indent="-342900" algn="just"/>
            <a:r>
              <a:rPr lang="en-US" dirty="0">
                <a:latin typeface="Times New Roman" pitchFamily="18" charset="0"/>
                <a:cs typeface="Times New Roman" pitchFamily="18" charset="0"/>
              </a:rPr>
              <a:t>Trademarks Rules 2004</a:t>
            </a:r>
          </a:p>
          <a:p>
            <a:pPr marL="838200" lvl="1" indent="-381000" algn="just"/>
            <a:r>
              <a:rPr lang="en-US" dirty="0">
                <a:solidFill>
                  <a:schemeClr val="tx1"/>
                </a:solidFill>
                <a:latin typeface="Times New Roman" pitchFamily="18" charset="0"/>
                <a:cs typeface="Times New Roman" pitchFamily="18" charset="0"/>
              </a:rPr>
              <a:t>Registration Validity (Pak):</a:t>
            </a:r>
          </a:p>
          <a:p>
            <a:pPr marL="1257300" lvl="2" indent="-342900" algn="just"/>
            <a:r>
              <a:rPr lang="en-US" dirty="0">
                <a:latin typeface="Times New Roman" pitchFamily="18" charset="0"/>
                <a:cs typeface="Times New Roman" pitchFamily="18" charset="0"/>
              </a:rPr>
              <a:t>Initially for Ten (10) years from the filing date</a:t>
            </a:r>
          </a:p>
          <a:p>
            <a:pPr marL="1257300" lvl="2" indent="-342900" algn="just"/>
            <a:r>
              <a:rPr lang="en-US" dirty="0">
                <a:latin typeface="Times New Roman" pitchFamily="18" charset="0"/>
                <a:cs typeface="Times New Roman" pitchFamily="18" charset="0"/>
              </a:rPr>
              <a:t>Renewal after every Ten (10) years</a:t>
            </a:r>
          </a:p>
        </p:txBody>
      </p:sp>
      <p:sp>
        <p:nvSpPr>
          <p:cNvPr id="2" name="Slide Number Placeholder 1">
            <a:extLst>
              <a:ext uri="{FF2B5EF4-FFF2-40B4-BE49-F238E27FC236}">
                <a16:creationId xmlns:a16="http://schemas.microsoft.com/office/drawing/2014/main" id="{95EF6E3D-B0D9-4D39-9C72-246456546A37}"/>
              </a:ext>
            </a:extLst>
          </p:cNvPr>
          <p:cNvSpPr>
            <a:spLocks noGrp="1"/>
          </p:cNvSpPr>
          <p:nvPr>
            <p:ph type="sldNum" sz="quarter" idx="12"/>
          </p:nvPr>
        </p:nvSpPr>
        <p:spPr/>
        <p:txBody>
          <a:bodyPr/>
          <a:lstStyle/>
          <a:p>
            <a:pPr>
              <a:defRPr/>
            </a:pPr>
            <a:fld id="{EF73B2BC-122D-4D2D-B9AF-37D3B93E5309}" type="slidenum">
              <a:rPr lang="en-US"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7" dur="5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12" dur="5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17" dur="5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22" dur="500"/>
                                        <p:tgtEl>
                                          <p:spTgt spid="409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27" dur="500"/>
                                        <p:tgtEl>
                                          <p:spTgt spid="409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32" dur="500"/>
                                        <p:tgtEl>
                                          <p:spTgt spid="409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3">
                                            <p:txEl>
                                              <p:pRg st="6" end="6"/>
                                            </p:txEl>
                                          </p:spTgt>
                                        </p:tgtEl>
                                        <p:attrNameLst>
                                          <p:attrName>style.visibility</p:attrName>
                                        </p:attrNameLst>
                                      </p:cBhvr>
                                      <p:to>
                                        <p:strVal val="visible"/>
                                      </p:to>
                                    </p:set>
                                    <p:animEffect transition="in" filter="blinds(horizontal)">
                                      <p:cBhvr>
                                        <p:cTn id="37" dur="500"/>
                                        <p:tgtEl>
                                          <p:spTgt spid="409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603">
                                            <p:txEl>
                                              <p:pRg st="7" end="7"/>
                                            </p:txEl>
                                          </p:spTgt>
                                        </p:tgtEl>
                                        <p:attrNameLst>
                                          <p:attrName>style.visibility</p:attrName>
                                        </p:attrNameLst>
                                      </p:cBhvr>
                                      <p:to>
                                        <p:strVal val="visible"/>
                                      </p:to>
                                    </p:set>
                                    <p:animEffect transition="in" filter="blinds(horizontal)">
                                      <p:cBhvr>
                                        <p:cTn id="42" dur="500"/>
                                        <p:tgtEl>
                                          <p:spTgt spid="4096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3">
                                            <p:txEl>
                                              <p:pRg st="8" end="8"/>
                                            </p:txEl>
                                          </p:spTgt>
                                        </p:tgtEl>
                                        <p:attrNameLst>
                                          <p:attrName>style.visibility</p:attrName>
                                        </p:attrNameLst>
                                      </p:cBhvr>
                                      <p:to>
                                        <p:strVal val="visible"/>
                                      </p:to>
                                    </p:set>
                                    <p:animEffect transition="in" filter="blinds(horizontal)">
                                      <p:cBhvr>
                                        <p:cTn id="47" dur="500"/>
                                        <p:tgtEl>
                                          <p:spTgt spid="409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Marks vs. Service Marks</a:t>
            </a:r>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5" name="Rectangle 3"/>
          <p:cNvSpPr txBox="1">
            <a:spLocks noChangeArrowheads="1"/>
          </p:cNvSpPr>
          <p:nvPr/>
        </p:nvSpPr>
        <p:spPr>
          <a:xfrm>
            <a:off x="228600" y="1447800"/>
            <a:ext cx="8153400" cy="4876800"/>
          </a:xfrm>
          <a:prstGeom prst="rect">
            <a:avLst/>
          </a:prstGeom>
        </p:spPr>
        <p:txBody>
          <a:bodyPr>
            <a:normAutofit/>
          </a:bodyPr>
          <a:lstStyle/>
          <a:p>
            <a:pPr marL="457200" lvl="0" indent="-457200" algn="just" fontAlgn="auto">
              <a:spcBef>
                <a:spcPts val="580"/>
              </a:spcBef>
              <a:spcAft>
                <a:spcPts val="0"/>
              </a:spcAft>
              <a:buClr>
                <a:schemeClr val="accent1"/>
              </a:buClr>
              <a:buSzPct val="85000"/>
              <a:buFont typeface="Wingdings 2"/>
              <a:buChar char=""/>
            </a:pPr>
            <a:r>
              <a:rPr lang="en-US" sz="2000" dirty="0">
                <a:latin typeface="Times New Roman" pitchFamily="18" charset="0"/>
                <a:cs typeface="Times New Roman" pitchFamily="18" charset="0"/>
              </a:rPr>
              <a:t>Service mark is a word, phrase, symbol or logo that is used to brand, identify, and distinguish a service, in contrast to a trademark, which is used for a product. </a:t>
            </a:r>
          </a:p>
          <a:p>
            <a:pPr marL="457200" lvl="0" indent="-457200" algn="just" fontAlgn="auto">
              <a:spcBef>
                <a:spcPts val="580"/>
              </a:spcBef>
              <a:spcAft>
                <a:spcPts val="0"/>
              </a:spcAft>
              <a:buClr>
                <a:schemeClr val="accent1"/>
              </a:buClr>
              <a:buSzPct val="85000"/>
              <a:buFont typeface="Wingdings 2"/>
              <a:buChar char=""/>
            </a:pPr>
            <a:r>
              <a:rPr lang="en-US" sz="2000" dirty="0">
                <a:latin typeface="Times New Roman" pitchFamily="18" charset="0"/>
                <a:cs typeface="Times New Roman" pitchFamily="18" charset="0"/>
              </a:rPr>
              <a:t>Example: McDonalds for restaurant services, </a:t>
            </a:r>
            <a:r>
              <a:rPr lang="en-US" sz="2000" dirty="0" err="1">
                <a:latin typeface="Times New Roman" pitchFamily="18" charset="0"/>
                <a:cs typeface="Times New Roman" pitchFamily="18" charset="0"/>
              </a:rPr>
              <a:t>WalMart</a:t>
            </a:r>
            <a:r>
              <a:rPr lang="en-US" sz="2000" dirty="0">
                <a:latin typeface="Times New Roman" pitchFamily="18" charset="0"/>
                <a:cs typeface="Times New Roman" pitchFamily="18" charset="0"/>
              </a:rPr>
              <a:t> for retails store services.</a:t>
            </a:r>
          </a:p>
          <a:p>
            <a:pPr marL="457200" lvl="0" indent="-457200" algn="just" fontAlgn="auto">
              <a:spcBef>
                <a:spcPts val="580"/>
              </a:spcBef>
              <a:spcAft>
                <a:spcPts val="0"/>
              </a:spcAft>
              <a:buClr>
                <a:schemeClr val="accent1"/>
              </a:buClr>
              <a:buSzPct val="85000"/>
              <a:buFont typeface="Wingdings 2"/>
              <a:buChar char=""/>
            </a:pPr>
            <a:r>
              <a:rPr lang="en-US" sz="2000" dirty="0">
                <a:latin typeface="Times New Roman" pitchFamily="18" charset="0"/>
                <a:cs typeface="Times New Roman" pitchFamily="18" charset="0"/>
              </a:rPr>
              <a:t>Example: Tiffany &amp; Co for jewelry products, Nike for a line of footwear and clothing products.</a:t>
            </a:r>
          </a:p>
          <a:p>
            <a:pPr marL="457200" lvl="0" indent="-457200" algn="just" fontAlgn="auto">
              <a:spcBef>
                <a:spcPts val="580"/>
              </a:spcBef>
              <a:spcAft>
                <a:spcPts val="0"/>
              </a:spcAft>
              <a:buClr>
                <a:schemeClr val="accent1"/>
              </a:buClr>
              <a:buSzPct val="85000"/>
              <a:buFont typeface="Wingdings 2"/>
              <a:buChar char=""/>
            </a:pPr>
            <a:r>
              <a:rPr lang="en-US" sz="2000" dirty="0">
                <a:latin typeface="Times New Roman" pitchFamily="18" charset="0"/>
                <a:cs typeface="Times New Roman" pitchFamily="18" charset="0"/>
              </a:rPr>
              <a:t>If FedEx has a slogan: Faster than a lightening bolt – brand its shipping and delivery services. If moves on to sell selling boxes and packaging materials, it becomes a product mark.</a:t>
            </a:r>
          </a:p>
        </p:txBody>
      </p:sp>
      <p:sp>
        <p:nvSpPr>
          <p:cNvPr id="4" name="Slide Number Placeholder 3">
            <a:extLst>
              <a:ext uri="{FF2B5EF4-FFF2-40B4-BE49-F238E27FC236}">
                <a16:creationId xmlns:a16="http://schemas.microsoft.com/office/drawing/2014/main" id="{A7F5FB9E-124A-46E8-94EF-BF2210B51092}"/>
              </a:ext>
            </a:extLst>
          </p:cNvPr>
          <p:cNvSpPr>
            <a:spLocks noGrp="1"/>
          </p:cNvSpPr>
          <p:nvPr>
            <p:ph type="sldNum" sz="quarter" idx="12"/>
          </p:nvPr>
        </p:nvSpPr>
        <p:spPr/>
        <p:txBody>
          <a:bodyPr/>
          <a:lstStyle/>
          <a:p>
            <a:pPr>
              <a:defRPr/>
            </a:pPr>
            <a:fld id="{EF73B2BC-122D-4D2D-B9AF-37D3B93E5309}" type="slidenum">
              <a:rPr lang="en-US" smtClean="0"/>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10627" name="Rectangle 3"/>
          <p:cNvSpPr>
            <a:spLocks noGrp="1" noChangeArrowheads="1"/>
          </p:cNvSpPr>
          <p:nvPr>
            <p:ph type="body" idx="4294967295"/>
          </p:nvPr>
        </p:nvSpPr>
        <p:spPr>
          <a:xfrm>
            <a:off x="0" y="1447800"/>
            <a:ext cx="8153400" cy="4876800"/>
          </a:xfrm>
        </p:spPr>
        <p:txBody>
          <a:bodyPr>
            <a:normAutofit lnSpcReduction="10000"/>
          </a:bodyPr>
          <a:lstStyle/>
          <a:p>
            <a:pPr marL="457200" indent="-457200" algn="just">
              <a:lnSpc>
                <a:spcPct val="80000"/>
              </a:lnSpc>
            </a:pPr>
            <a:r>
              <a:rPr lang="en-US" sz="2400" b="1" dirty="0"/>
              <a:t>Domain Names</a:t>
            </a:r>
            <a:r>
              <a:rPr lang="en-US" sz="1800" b="1" dirty="0"/>
              <a:t>:</a:t>
            </a:r>
            <a:endParaRPr lang="en-US" sz="1800" dirty="0">
              <a:latin typeface="Times New Roman" pitchFamily="18" charset="0"/>
              <a:cs typeface="Times New Roman" pitchFamily="18" charset="0"/>
            </a:endParaRPr>
          </a:p>
          <a:p>
            <a:pPr marL="838200" lvl="1" indent="-381000" algn="just">
              <a:lnSpc>
                <a:spcPct val="80000"/>
              </a:lnSpc>
            </a:pPr>
            <a:r>
              <a:rPr lang="en-US" sz="1800" dirty="0">
                <a:solidFill>
                  <a:schemeClr val="tx1"/>
                </a:solidFill>
                <a:latin typeface="Times New Roman" pitchFamily="18" charset="0"/>
                <a:cs typeface="Times New Roman" pitchFamily="18" charset="0"/>
              </a:rPr>
              <a:t>Internet Corporation for Assigned Names and Numbers (ICANN)</a:t>
            </a:r>
          </a:p>
          <a:p>
            <a:pPr marL="1257300" lvl="2" indent="-342900" algn="just">
              <a:lnSpc>
                <a:spcPct val="80000"/>
              </a:lnSpc>
            </a:pPr>
            <a:r>
              <a:rPr lang="en-US" sz="1600" dirty="0">
                <a:latin typeface="Times New Roman" pitchFamily="18" charset="0"/>
                <a:cs typeface="Times New Roman" pitchFamily="18" charset="0"/>
              </a:rPr>
              <a:t>Internationally organized, non-profit making corporation</a:t>
            </a:r>
          </a:p>
          <a:p>
            <a:pPr marL="838200" lvl="1" indent="-381000" algn="just">
              <a:lnSpc>
                <a:spcPct val="80000"/>
              </a:lnSpc>
            </a:pPr>
            <a:r>
              <a:rPr lang="en-US" sz="1800" dirty="0">
                <a:solidFill>
                  <a:schemeClr val="tx1"/>
                </a:solidFill>
                <a:latin typeface="Times New Roman" pitchFamily="18" charset="0"/>
                <a:cs typeface="Times New Roman" pitchFamily="18" charset="0"/>
              </a:rPr>
              <a:t>Domain Name System (DNS)</a:t>
            </a:r>
          </a:p>
          <a:p>
            <a:pPr marL="838200" lvl="1" indent="-381000" algn="just">
              <a:lnSpc>
                <a:spcPct val="80000"/>
              </a:lnSpc>
            </a:pPr>
            <a:r>
              <a:rPr lang="en-US" sz="1800" dirty="0">
                <a:solidFill>
                  <a:schemeClr val="tx1"/>
                </a:solidFill>
                <a:latin typeface="Times New Roman" pitchFamily="18" charset="0"/>
                <a:cs typeface="Times New Roman" pitchFamily="18" charset="0"/>
              </a:rPr>
              <a:t>Universal resolvability – always lead to the same location</a:t>
            </a:r>
          </a:p>
          <a:p>
            <a:pPr marL="838200" lvl="1" indent="-381000" algn="just">
              <a:lnSpc>
                <a:spcPct val="80000"/>
              </a:lnSpc>
            </a:pPr>
            <a:r>
              <a:rPr lang="en-US" sz="1800" dirty="0">
                <a:solidFill>
                  <a:schemeClr val="tx1"/>
                </a:solidFill>
                <a:latin typeface="Times New Roman" pitchFamily="18" charset="0"/>
                <a:cs typeface="Times New Roman" pitchFamily="18" charset="0"/>
              </a:rPr>
              <a:t>Originally for connecting computers, now for identifying businesses</a:t>
            </a:r>
          </a:p>
          <a:p>
            <a:pPr marL="838200" lvl="1" indent="-381000" algn="just">
              <a:lnSpc>
                <a:spcPct val="80000"/>
              </a:lnSpc>
            </a:pPr>
            <a:r>
              <a:rPr lang="en-US" sz="1800" dirty="0">
                <a:solidFill>
                  <a:schemeClr val="tx1"/>
                </a:solidFill>
                <a:latin typeface="Times New Roman" pitchFamily="18" charset="0"/>
                <a:cs typeface="Times New Roman" pitchFamily="18" charset="0"/>
              </a:rPr>
              <a:t>Companies want to use trademarks as domain names</a:t>
            </a:r>
          </a:p>
          <a:p>
            <a:pPr marL="838200" lvl="1" indent="-381000" algn="just">
              <a:lnSpc>
                <a:spcPct val="80000"/>
              </a:lnSpc>
            </a:pPr>
            <a:r>
              <a:rPr lang="en-US" sz="1800" dirty="0">
                <a:solidFill>
                  <a:schemeClr val="tx1"/>
                </a:solidFill>
                <a:latin typeface="Times New Roman" pitchFamily="18" charset="0"/>
                <a:cs typeface="Times New Roman" pitchFamily="18" charset="0"/>
              </a:rPr>
              <a:t>Trademark – Domain Name Conflict:</a:t>
            </a:r>
          </a:p>
          <a:p>
            <a:pPr marL="1257300" lvl="2" indent="-342900" algn="just">
              <a:lnSpc>
                <a:spcPct val="80000"/>
              </a:lnSpc>
            </a:pPr>
            <a:r>
              <a:rPr lang="en-US" sz="1600" b="1" dirty="0">
                <a:latin typeface="Times New Roman" pitchFamily="18" charset="0"/>
                <a:cs typeface="Times New Roman" pitchFamily="18" charset="0"/>
              </a:rPr>
              <a:t>Trademarks:</a:t>
            </a:r>
          </a:p>
          <a:p>
            <a:pPr marL="1676400" lvl="3" indent="-304800">
              <a:lnSpc>
                <a:spcPct val="80000"/>
              </a:lnSpc>
            </a:pPr>
            <a:r>
              <a:rPr lang="en-US" sz="1400" dirty="0">
                <a:solidFill>
                  <a:schemeClr val="tx1"/>
                </a:solidFill>
                <a:latin typeface="Times New Roman" pitchFamily="18" charset="0"/>
                <a:cs typeface="Times New Roman" pitchFamily="18" charset="0"/>
              </a:rPr>
              <a:t>Territorial registration and application / regional basis</a:t>
            </a:r>
          </a:p>
          <a:p>
            <a:pPr marL="1676400" lvl="3" indent="-304800">
              <a:lnSpc>
                <a:spcPct val="80000"/>
              </a:lnSpc>
            </a:pPr>
            <a:r>
              <a:rPr lang="en-US" sz="1400" dirty="0">
                <a:solidFill>
                  <a:schemeClr val="tx1"/>
                </a:solidFill>
                <a:latin typeface="Times New Roman" pitchFamily="18" charset="0"/>
                <a:cs typeface="Times New Roman" pitchFamily="18" charset="0"/>
              </a:rPr>
              <a:t>Different classes</a:t>
            </a:r>
          </a:p>
          <a:p>
            <a:pPr marL="1676400" lvl="3" indent="-304800">
              <a:lnSpc>
                <a:spcPct val="80000"/>
              </a:lnSpc>
            </a:pPr>
            <a:r>
              <a:rPr lang="en-US" sz="1400" dirty="0">
                <a:solidFill>
                  <a:schemeClr val="tx1"/>
                </a:solidFill>
                <a:latin typeface="Times New Roman" pitchFamily="18" charset="0"/>
                <a:cs typeface="Times New Roman" pitchFamily="18" charset="0"/>
              </a:rPr>
              <a:t>Examination and opposition</a:t>
            </a:r>
          </a:p>
          <a:p>
            <a:pPr marL="1676400" lvl="3" indent="-304800">
              <a:lnSpc>
                <a:spcPct val="80000"/>
              </a:lnSpc>
            </a:pPr>
            <a:r>
              <a:rPr lang="en-US" sz="1400" dirty="0">
                <a:solidFill>
                  <a:schemeClr val="tx1"/>
                </a:solidFill>
                <a:latin typeface="Times New Roman" pitchFamily="18" charset="0"/>
                <a:cs typeface="Times New Roman" pitchFamily="18" charset="0"/>
              </a:rPr>
              <a:t>Goods and services in commerce</a:t>
            </a:r>
          </a:p>
          <a:p>
            <a:pPr marL="1257300" lvl="2" indent="-342900">
              <a:lnSpc>
                <a:spcPct val="80000"/>
              </a:lnSpc>
            </a:pPr>
            <a:r>
              <a:rPr lang="en-US" sz="1600" b="1" dirty="0">
                <a:latin typeface="Times New Roman" pitchFamily="18" charset="0"/>
                <a:cs typeface="Times New Roman" pitchFamily="18" charset="0"/>
              </a:rPr>
              <a:t>Domain Names:</a:t>
            </a:r>
          </a:p>
          <a:p>
            <a:pPr marL="1676400" lvl="3" indent="-304800">
              <a:lnSpc>
                <a:spcPct val="80000"/>
              </a:lnSpc>
            </a:pPr>
            <a:r>
              <a:rPr lang="en-US" sz="1400" dirty="0">
                <a:solidFill>
                  <a:schemeClr val="tx1"/>
                </a:solidFill>
                <a:latin typeface="Times New Roman" pitchFamily="18" charset="0"/>
                <a:cs typeface="Times New Roman" pitchFamily="18" charset="0"/>
              </a:rPr>
              <a:t>First come first served</a:t>
            </a:r>
          </a:p>
          <a:p>
            <a:pPr marL="1676400" lvl="3" indent="-304800">
              <a:lnSpc>
                <a:spcPct val="80000"/>
              </a:lnSpc>
            </a:pPr>
            <a:r>
              <a:rPr lang="en-US" sz="1400" dirty="0">
                <a:solidFill>
                  <a:schemeClr val="tx1"/>
                </a:solidFill>
                <a:latin typeface="Times New Roman" pitchFamily="18" charset="0"/>
                <a:cs typeface="Times New Roman" pitchFamily="18" charset="0"/>
              </a:rPr>
              <a:t>One unique registration</a:t>
            </a:r>
          </a:p>
          <a:p>
            <a:pPr marL="1676400" lvl="3" indent="-304800">
              <a:lnSpc>
                <a:spcPct val="80000"/>
              </a:lnSpc>
            </a:pPr>
            <a:r>
              <a:rPr lang="en-US" sz="1400" dirty="0">
                <a:solidFill>
                  <a:schemeClr val="tx1"/>
                </a:solidFill>
                <a:latin typeface="Times New Roman" pitchFamily="18" charset="0"/>
                <a:cs typeface="Times New Roman" pitchFamily="18" charset="0"/>
              </a:rPr>
              <a:t>Application across jurisdictions</a:t>
            </a:r>
          </a:p>
          <a:p>
            <a:pPr marL="1676400" lvl="3" indent="-304800">
              <a:lnSpc>
                <a:spcPct val="80000"/>
              </a:lnSpc>
            </a:pPr>
            <a:r>
              <a:rPr lang="en-US" sz="1400" dirty="0">
                <a:solidFill>
                  <a:schemeClr val="tx1"/>
                </a:solidFill>
                <a:latin typeface="Times New Roman" pitchFamily="18" charset="0"/>
                <a:cs typeface="Times New Roman" pitchFamily="18" charset="0"/>
              </a:rPr>
              <a:t>In principle, no examination</a:t>
            </a:r>
          </a:p>
          <a:p>
            <a:pPr marL="1676400" lvl="3" indent="-304800">
              <a:lnSpc>
                <a:spcPct val="80000"/>
              </a:lnSpc>
            </a:pPr>
            <a:r>
              <a:rPr lang="en-US" sz="1400" dirty="0">
                <a:solidFill>
                  <a:schemeClr val="tx1"/>
                </a:solidFill>
                <a:latin typeface="Times New Roman" pitchFamily="18" charset="0"/>
                <a:cs typeface="Times New Roman" pitchFamily="18" charset="0"/>
              </a:rPr>
              <a:t>Broad use</a:t>
            </a:r>
            <a:endParaRPr lang="en-US" sz="1000"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42E9E9A-E53F-4715-88B5-40F67AA30381}"/>
              </a:ext>
            </a:extLst>
          </p:cNvPr>
          <p:cNvSpPr>
            <a:spLocks noGrp="1"/>
          </p:cNvSpPr>
          <p:nvPr>
            <p:ph type="sldNum" sz="quarter" idx="12"/>
          </p:nvPr>
        </p:nvSpPr>
        <p:spPr/>
        <p:txBody>
          <a:bodyPr/>
          <a:lstStyle/>
          <a:p>
            <a:pPr>
              <a:defRPr/>
            </a:pPr>
            <a:fld id="{EF73B2BC-122D-4D2D-B9AF-37D3B93E5309}" type="slidenum">
              <a:rPr lang="en-US" smtClean="0"/>
              <a:pPr>
                <a:defRPr/>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7" dur="500"/>
                                        <p:tgtEl>
                                          <p:spTgt spid="410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2" dur="500"/>
                                        <p:tgtEl>
                                          <p:spTgt spid="410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7" dur="500"/>
                                        <p:tgtEl>
                                          <p:spTgt spid="410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2" dur="500"/>
                                        <p:tgtEl>
                                          <p:spTgt spid="410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27" dur="500"/>
                                        <p:tgtEl>
                                          <p:spTgt spid="410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32" dur="500"/>
                                        <p:tgtEl>
                                          <p:spTgt spid="410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37" dur="500"/>
                                        <p:tgtEl>
                                          <p:spTgt spid="410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2" dur="500"/>
                                        <p:tgtEl>
                                          <p:spTgt spid="410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47" dur="500"/>
                                        <p:tgtEl>
                                          <p:spTgt spid="410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52" dur="500"/>
                                        <p:tgtEl>
                                          <p:spTgt spid="4106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10627">
                                            <p:txEl>
                                              <p:pRg st="10" end="10"/>
                                            </p:txEl>
                                          </p:spTgt>
                                        </p:tgtEl>
                                        <p:attrNameLst>
                                          <p:attrName>style.visibility</p:attrName>
                                        </p:attrNameLst>
                                      </p:cBhvr>
                                      <p:to>
                                        <p:strVal val="visible"/>
                                      </p:to>
                                    </p:set>
                                    <p:animEffect transition="in" filter="blinds(horizontal)">
                                      <p:cBhvr>
                                        <p:cTn id="57" dur="500"/>
                                        <p:tgtEl>
                                          <p:spTgt spid="4106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10627">
                                            <p:txEl>
                                              <p:pRg st="11" end="11"/>
                                            </p:txEl>
                                          </p:spTgt>
                                        </p:tgtEl>
                                        <p:attrNameLst>
                                          <p:attrName>style.visibility</p:attrName>
                                        </p:attrNameLst>
                                      </p:cBhvr>
                                      <p:to>
                                        <p:strVal val="visible"/>
                                      </p:to>
                                    </p:set>
                                    <p:animEffect transition="in" filter="blinds(horizontal)">
                                      <p:cBhvr>
                                        <p:cTn id="62" dur="500"/>
                                        <p:tgtEl>
                                          <p:spTgt spid="41062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10627">
                                            <p:txEl>
                                              <p:pRg st="12" end="12"/>
                                            </p:txEl>
                                          </p:spTgt>
                                        </p:tgtEl>
                                        <p:attrNameLst>
                                          <p:attrName>style.visibility</p:attrName>
                                        </p:attrNameLst>
                                      </p:cBhvr>
                                      <p:to>
                                        <p:strVal val="visible"/>
                                      </p:to>
                                    </p:set>
                                    <p:animEffect transition="in" filter="blinds(horizontal)">
                                      <p:cBhvr>
                                        <p:cTn id="67" dur="500"/>
                                        <p:tgtEl>
                                          <p:spTgt spid="41062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10627">
                                            <p:txEl>
                                              <p:pRg st="13" end="13"/>
                                            </p:txEl>
                                          </p:spTgt>
                                        </p:tgtEl>
                                        <p:attrNameLst>
                                          <p:attrName>style.visibility</p:attrName>
                                        </p:attrNameLst>
                                      </p:cBhvr>
                                      <p:to>
                                        <p:strVal val="visible"/>
                                      </p:to>
                                    </p:set>
                                    <p:animEffect transition="in" filter="blinds(horizontal)">
                                      <p:cBhvr>
                                        <p:cTn id="72" dur="500"/>
                                        <p:tgtEl>
                                          <p:spTgt spid="41062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10627">
                                            <p:txEl>
                                              <p:pRg st="14" end="14"/>
                                            </p:txEl>
                                          </p:spTgt>
                                        </p:tgtEl>
                                        <p:attrNameLst>
                                          <p:attrName>style.visibility</p:attrName>
                                        </p:attrNameLst>
                                      </p:cBhvr>
                                      <p:to>
                                        <p:strVal val="visible"/>
                                      </p:to>
                                    </p:set>
                                    <p:animEffect transition="in" filter="blinds(horizontal)">
                                      <p:cBhvr>
                                        <p:cTn id="77" dur="500"/>
                                        <p:tgtEl>
                                          <p:spTgt spid="41062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10627">
                                            <p:txEl>
                                              <p:pRg st="15" end="15"/>
                                            </p:txEl>
                                          </p:spTgt>
                                        </p:tgtEl>
                                        <p:attrNameLst>
                                          <p:attrName>style.visibility</p:attrName>
                                        </p:attrNameLst>
                                      </p:cBhvr>
                                      <p:to>
                                        <p:strVal val="visible"/>
                                      </p:to>
                                    </p:set>
                                    <p:animEffect transition="in" filter="blinds(horizontal)">
                                      <p:cBhvr>
                                        <p:cTn id="82" dur="500"/>
                                        <p:tgtEl>
                                          <p:spTgt spid="41062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10627">
                                            <p:txEl>
                                              <p:pRg st="16" end="16"/>
                                            </p:txEl>
                                          </p:spTgt>
                                        </p:tgtEl>
                                        <p:attrNameLst>
                                          <p:attrName>style.visibility</p:attrName>
                                        </p:attrNameLst>
                                      </p:cBhvr>
                                      <p:to>
                                        <p:strVal val="visible"/>
                                      </p:to>
                                    </p:set>
                                    <p:animEffect transition="in" filter="blinds(horizontal)">
                                      <p:cBhvr>
                                        <p:cTn id="87" dur="500"/>
                                        <p:tgtEl>
                                          <p:spTgt spid="410627">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410627">
                                            <p:txEl>
                                              <p:pRg st="17" end="17"/>
                                            </p:txEl>
                                          </p:spTgt>
                                        </p:tgtEl>
                                        <p:attrNameLst>
                                          <p:attrName>style.visibility</p:attrName>
                                        </p:attrNameLst>
                                      </p:cBhvr>
                                      <p:to>
                                        <p:strVal val="visible"/>
                                      </p:to>
                                    </p:set>
                                    <p:animEffect transition="in" filter="blinds(horizontal)">
                                      <p:cBhvr>
                                        <p:cTn id="92" dur="500"/>
                                        <p:tgtEl>
                                          <p:spTgt spid="410627">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410627">
                                            <p:txEl>
                                              <p:pRg st="18" end="18"/>
                                            </p:txEl>
                                          </p:spTgt>
                                        </p:tgtEl>
                                        <p:attrNameLst>
                                          <p:attrName>style.visibility</p:attrName>
                                        </p:attrNameLst>
                                      </p:cBhvr>
                                      <p:to>
                                        <p:strVal val="visible"/>
                                      </p:to>
                                    </p:set>
                                    <p:animEffect transition="in" filter="blinds(horizontal)">
                                      <p:cBhvr>
                                        <p:cTn id="97" dur="500"/>
                                        <p:tgtEl>
                                          <p:spTgt spid="41062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11651" name="Rectangle 3"/>
          <p:cNvSpPr>
            <a:spLocks noGrp="1" noChangeArrowheads="1"/>
          </p:cNvSpPr>
          <p:nvPr>
            <p:ph type="body" idx="4294967295"/>
          </p:nvPr>
        </p:nvSpPr>
        <p:spPr>
          <a:xfrm>
            <a:off x="0" y="1447800"/>
            <a:ext cx="8153400" cy="4876800"/>
          </a:xfrm>
        </p:spPr>
        <p:txBody>
          <a:bodyPr>
            <a:normAutofit fontScale="92500"/>
          </a:bodyPr>
          <a:lstStyle/>
          <a:p>
            <a:pPr marL="457200" indent="-457200" algn="just"/>
            <a:r>
              <a:rPr lang="en-US" sz="2400" b="1" dirty="0"/>
              <a:t>Domain Names</a:t>
            </a:r>
            <a:r>
              <a:rPr lang="en-US" b="1" dirty="0"/>
              <a:t> </a:t>
            </a:r>
            <a:r>
              <a:rPr lang="en-US" sz="1800" b="1" dirty="0"/>
              <a:t>(Contd.):</a:t>
            </a:r>
            <a:endParaRPr lang="en-US" sz="1800" dirty="0">
              <a:latin typeface="Times New Roman" pitchFamily="18" charset="0"/>
              <a:cs typeface="Times New Roman" pitchFamily="18" charset="0"/>
            </a:endParaRPr>
          </a:p>
          <a:p>
            <a:pPr marL="838200" lvl="1" indent="-381000" algn="just"/>
            <a:r>
              <a:rPr lang="en-US" sz="1800" dirty="0">
                <a:solidFill>
                  <a:schemeClr val="tx1"/>
                </a:solidFill>
                <a:latin typeface="Times New Roman" pitchFamily="18" charset="0"/>
                <a:cs typeface="Times New Roman" pitchFamily="18" charset="0"/>
              </a:rPr>
              <a:t>Cyber Squatting:</a:t>
            </a:r>
          </a:p>
          <a:p>
            <a:pPr marL="1257300" lvl="2" indent="-342900" algn="just"/>
            <a:r>
              <a:rPr lang="en-US" sz="1600" dirty="0">
                <a:latin typeface="Times New Roman" pitchFamily="18" charset="0"/>
                <a:cs typeface="Times New Roman" pitchFamily="18" charset="0"/>
              </a:rPr>
              <a:t>Registering trademarks of other companies as your own domain names</a:t>
            </a:r>
          </a:p>
          <a:p>
            <a:pPr marL="1257300" lvl="2" indent="-342900" algn="just"/>
            <a:r>
              <a:rPr lang="en-US" sz="1600" dirty="0">
                <a:latin typeface="Times New Roman" pitchFamily="18" charset="0"/>
                <a:cs typeface="Times New Roman" pitchFamily="18" charset="0"/>
              </a:rPr>
              <a:t>Then sell domain name to the owner of trademark at an inflated price</a:t>
            </a:r>
          </a:p>
          <a:p>
            <a:pPr marL="1257300" lvl="2" indent="-342900" algn="just"/>
            <a:r>
              <a:rPr lang="en-US" sz="1600" dirty="0">
                <a:latin typeface="Times New Roman" pitchFamily="18" charset="0"/>
                <a:cs typeface="Times New Roman" pitchFamily="18" charset="0"/>
              </a:rPr>
              <a:t>Possible because of inconsistencies in trademark and domain name registration systems</a:t>
            </a:r>
          </a:p>
          <a:p>
            <a:pPr marL="838200" lvl="1" indent="-381000" algn="just"/>
            <a:r>
              <a:rPr lang="en-US" sz="1800" dirty="0">
                <a:solidFill>
                  <a:schemeClr val="tx1"/>
                </a:solidFill>
                <a:latin typeface="Times New Roman" pitchFamily="18" charset="0"/>
                <a:cs typeface="Times New Roman" pitchFamily="18" charset="0"/>
              </a:rPr>
              <a:t>WIPO published a report in 1999 titled “The management of Internet names and addresses: Intellectual property issues”.</a:t>
            </a:r>
          </a:p>
          <a:p>
            <a:pPr marL="1257300" lvl="2" indent="-342900" algn="just"/>
            <a:r>
              <a:rPr lang="en-US" sz="1600" dirty="0">
                <a:latin typeface="Times New Roman" pitchFamily="18" charset="0"/>
                <a:cs typeface="Times New Roman" pitchFamily="18" charset="0"/>
              </a:rPr>
              <a:t>Recommended ICANN to adopt a policy called the Uniform Domain Name Dispute Resolution Policy (UNDRP) which includes specific provisions against cyber squatting.</a:t>
            </a:r>
          </a:p>
          <a:p>
            <a:pPr marL="838200" lvl="1" indent="-381000" algn="just"/>
            <a:r>
              <a:rPr lang="en-US" sz="1800" dirty="0">
                <a:solidFill>
                  <a:schemeClr val="tx1"/>
                </a:solidFill>
                <a:latin typeface="Times New Roman" pitchFamily="18" charset="0"/>
                <a:cs typeface="Times New Roman" pitchFamily="18" charset="0"/>
              </a:rPr>
              <a:t>In 2001, WIPO published a 2</a:t>
            </a:r>
            <a:r>
              <a:rPr lang="en-US" sz="1800" baseline="30000" dirty="0">
                <a:solidFill>
                  <a:schemeClr val="tx1"/>
                </a:solidFill>
                <a:latin typeface="Times New Roman" pitchFamily="18" charset="0"/>
                <a:cs typeface="Times New Roman" pitchFamily="18" charset="0"/>
              </a:rPr>
              <a:t>nd</a:t>
            </a:r>
            <a:r>
              <a:rPr lang="en-US" sz="1800" dirty="0">
                <a:solidFill>
                  <a:schemeClr val="tx1"/>
                </a:solidFill>
                <a:latin typeface="Times New Roman" pitchFamily="18" charset="0"/>
                <a:cs typeface="Times New Roman" pitchFamily="18" charset="0"/>
              </a:rPr>
              <a:t> report “The recognition of rights and the use of names in the Internet domain system”.</a:t>
            </a:r>
          </a:p>
          <a:p>
            <a:pPr marL="1257300" lvl="2" indent="-342900" algn="just"/>
            <a:r>
              <a:rPr lang="en-US" sz="1600" dirty="0">
                <a:latin typeface="Times New Roman" pitchFamily="18" charset="0"/>
                <a:cs typeface="Times New Roman" pitchFamily="18" charset="0"/>
              </a:rPr>
              <a:t>Addresses conflicts between domain names and identifiers other than trademarks</a:t>
            </a:r>
          </a:p>
          <a:p>
            <a:pPr marL="1257300" lvl="2" indent="-342900" algn="just"/>
            <a:r>
              <a:rPr lang="en-US" sz="1600" dirty="0">
                <a:latin typeface="Times New Roman" pitchFamily="18" charset="0"/>
                <a:cs typeface="Times New Roman" pitchFamily="18" charset="0"/>
              </a:rPr>
              <a:t>E.g. use of personal or peoples names that have no connection with them.</a:t>
            </a:r>
          </a:p>
        </p:txBody>
      </p:sp>
      <p:sp>
        <p:nvSpPr>
          <p:cNvPr id="2" name="Slide Number Placeholder 1">
            <a:extLst>
              <a:ext uri="{FF2B5EF4-FFF2-40B4-BE49-F238E27FC236}">
                <a16:creationId xmlns:a16="http://schemas.microsoft.com/office/drawing/2014/main" id="{EF101912-EAF2-4E51-A724-0B4BED652D90}"/>
              </a:ext>
            </a:extLst>
          </p:cNvPr>
          <p:cNvSpPr>
            <a:spLocks noGrp="1"/>
          </p:cNvSpPr>
          <p:nvPr>
            <p:ph type="sldNum" sz="quarter" idx="12"/>
          </p:nvPr>
        </p:nvSpPr>
        <p:spPr/>
        <p:txBody>
          <a:bodyPr/>
          <a:lstStyle/>
          <a:p>
            <a:pPr>
              <a:defRPr/>
            </a:pPr>
            <a:fld id="{EF73B2BC-122D-4D2D-B9AF-37D3B93E5309}" type="slidenum">
              <a:rPr lang="en-US" smtClean="0"/>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7" dur="500"/>
                                        <p:tgtEl>
                                          <p:spTgt spid="411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12" dur="500"/>
                                        <p:tgtEl>
                                          <p:spTgt spid="411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17" dur="500"/>
                                        <p:tgtEl>
                                          <p:spTgt spid="411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blinds(horizontal)">
                                      <p:cBhvr>
                                        <p:cTn id="22" dur="500"/>
                                        <p:tgtEl>
                                          <p:spTgt spid="411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4" end="4"/>
                                            </p:txEl>
                                          </p:spTgt>
                                        </p:tgtEl>
                                        <p:attrNameLst>
                                          <p:attrName>style.visibility</p:attrName>
                                        </p:attrNameLst>
                                      </p:cBhvr>
                                      <p:to>
                                        <p:strVal val="visible"/>
                                      </p:to>
                                    </p:set>
                                    <p:animEffect transition="in" filter="blinds(horizontal)">
                                      <p:cBhvr>
                                        <p:cTn id="27" dur="500"/>
                                        <p:tgtEl>
                                          <p:spTgt spid="411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1651">
                                            <p:txEl>
                                              <p:pRg st="5" end="5"/>
                                            </p:txEl>
                                          </p:spTgt>
                                        </p:tgtEl>
                                        <p:attrNameLst>
                                          <p:attrName>style.visibility</p:attrName>
                                        </p:attrNameLst>
                                      </p:cBhvr>
                                      <p:to>
                                        <p:strVal val="visible"/>
                                      </p:to>
                                    </p:set>
                                    <p:animEffect transition="in" filter="blinds(horizontal)">
                                      <p:cBhvr>
                                        <p:cTn id="32" dur="500"/>
                                        <p:tgtEl>
                                          <p:spTgt spid="4116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Effect transition="in" filter="blinds(horizontal)">
                                      <p:cBhvr>
                                        <p:cTn id="37" dur="500"/>
                                        <p:tgtEl>
                                          <p:spTgt spid="4116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1651">
                                            <p:txEl>
                                              <p:pRg st="7" end="7"/>
                                            </p:txEl>
                                          </p:spTgt>
                                        </p:tgtEl>
                                        <p:attrNameLst>
                                          <p:attrName>style.visibility</p:attrName>
                                        </p:attrNameLst>
                                      </p:cBhvr>
                                      <p:to>
                                        <p:strVal val="visible"/>
                                      </p:to>
                                    </p:set>
                                    <p:animEffect transition="in" filter="blinds(horizontal)">
                                      <p:cBhvr>
                                        <p:cTn id="42" dur="500"/>
                                        <p:tgtEl>
                                          <p:spTgt spid="4116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1651">
                                            <p:txEl>
                                              <p:pRg st="8" end="8"/>
                                            </p:txEl>
                                          </p:spTgt>
                                        </p:tgtEl>
                                        <p:attrNameLst>
                                          <p:attrName>style.visibility</p:attrName>
                                        </p:attrNameLst>
                                      </p:cBhvr>
                                      <p:to>
                                        <p:strVal val="visible"/>
                                      </p:to>
                                    </p:set>
                                    <p:animEffect transition="in" filter="blinds(horizontal)">
                                      <p:cBhvr>
                                        <p:cTn id="47" dur="500"/>
                                        <p:tgtEl>
                                          <p:spTgt spid="4116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11651">
                                            <p:txEl>
                                              <p:pRg st="9" end="9"/>
                                            </p:txEl>
                                          </p:spTgt>
                                        </p:tgtEl>
                                        <p:attrNameLst>
                                          <p:attrName>style.visibility</p:attrName>
                                        </p:attrNameLst>
                                      </p:cBhvr>
                                      <p:to>
                                        <p:strVal val="visible"/>
                                      </p:to>
                                    </p:set>
                                    <p:animEffect transition="in" filter="blinds(horizontal)">
                                      <p:cBhvr>
                                        <p:cTn id="52" dur="500"/>
                                        <p:tgtEl>
                                          <p:spTgt spid="411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endParaRPr lang="en-US" dirty="0"/>
          </a:p>
        </p:txBody>
      </p:sp>
      <p:sp>
        <p:nvSpPr>
          <p:cNvPr id="413699" name="Rectangle 3"/>
          <p:cNvSpPr>
            <a:spLocks noGrp="1" noChangeArrowheads="1"/>
          </p:cNvSpPr>
          <p:nvPr>
            <p:ph type="body" idx="4294967295"/>
          </p:nvPr>
        </p:nvSpPr>
        <p:spPr>
          <a:xfrm>
            <a:off x="0" y="1447800"/>
            <a:ext cx="8153400" cy="4876800"/>
          </a:xfrm>
        </p:spPr>
        <p:txBody>
          <a:bodyPr/>
          <a:lstStyle/>
          <a:p>
            <a:pPr algn="just"/>
            <a:r>
              <a:rPr lang="en-US" sz="2800" b="1" dirty="0"/>
              <a:t>Registered Designs:</a:t>
            </a:r>
          </a:p>
          <a:p>
            <a:pPr lvl="1" algn="just"/>
            <a:r>
              <a:rPr lang="en-US" dirty="0">
                <a:solidFill>
                  <a:schemeClr val="tx1"/>
                </a:solidFill>
                <a:latin typeface="Times New Roman" pitchFamily="18" charset="0"/>
              </a:rPr>
              <a:t>Protects the artistic aspect (namely, texture, pattern, shape) of an object instead of the technical features.</a:t>
            </a:r>
          </a:p>
          <a:p>
            <a:pPr lvl="1" algn="just"/>
            <a:r>
              <a:rPr lang="en-GB" dirty="0">
                <a:solidFill>
                  <a:schemeClr val="tx1"/>
                </a:solidFill>
                <a:latin typeface="Times New Roman" pitchFamily="18" charset="0"/>
              </a:rPr>
              <a:t>The term of protection.</a:t>
            </a:r>
          </a:p>
          <a:p>
            <a:pPr lvl="1" algn="just"/>
            <a:r>
              <a:rPr lang="en-GB" dirty="0">
                <a:solidFill>
                  <a:schemeClr val="tx1"/>
                </a:solidFill>
                <a:latin typeface="Times New Roman" pitchFamily="18" charset="0"/>
              </a:rPr>
              <a:t>The third party is prohibited from making, selling or importing articles bearing a design which is a copy of the protected design, when such acts are undertaken for commercial purposes.</a:t>
            </a:r>
          </a:p>
          <a:p>
            <a:pPr lvl="1" algn="just"/>
            <a:r>
              <a:rPr lang="en-GB" dirty="0">
                <a:solidFill>
                  <a:schemeClr val="tx1"/>
                </a:solidFill>
                <a:latin typeface="Times New Roman" pitchFamily="18" charset="0"/>
              </a:rPr>
              <a:t>Legislation (Pak):</a:t>
            </a:r>
          </a:p>
          <a:p>
            <a:pPr lvl="2" algn="just"/>
            <a:r>
              <a:rPr lang="en-GB" sz="2000" dirty="0">
                <a:latin typeface="Times New Roman" pitchFamily="18" charset="0"/>
              </a:rPr>
              <a:t>Design Ordinance 2000</a:t>
            </a:r>
          </a:p>
          <a:p>
            <a:pPr lvl="2" algn="just"/>
            <a:r>
              <a:rPr lang="en-US" sz="2000" dirty="0">
                <a:latin typeface="Times New Roman" pitchFamily="18" charset="0"/>
              </a:rPr>
              <a:t>Registered Layout-Designs of Integrated Circuits Ordinance, 2000</a:t>
            </a:r>
            <a:endParaRPr lang="en-GB" sz="2000" dirty="0">
              <a:latin typeface="Times New Roman" pitchFamily="18" charset="0"/>
            </a:endParaRPr>
          </a:p>
        </p:txBody>
      </p:sp>
      <p:sp>
        <p:nvSpPr>
          <p:cNvPr id="2" name="Slide Number Placeholder 1">
            <a:extLst>
              <a:ext uri="{FF2B5EF4-FFF2-40B4-BE49-F238E27FC236}">
                <a16:creationId xmlns:a16="http://schemas.microsoft.com/office/drawing/2014/main" id="{2972862D-F30F-4C3B-8442-2BEA3AA7F69F}"/>
              </a:ext>
            </a:extLst>
          </p:cNvPr>
          <p:cNvSpPr>
            <a:spLocks noGrp="1"/>
          </p:cNvSpPr>
          <p:nvPr>
            <p:ph type="sldNum" sz="quarter" idx="12"/>
          </p:nvPr>
        </p:nvSpPr>
        <p:spPr/>
        <p:txBody>
          <a:bodyPr/>
          <a:lstStyle/>
          <a:p>
            <a:pPr>
              <a:defRPr/>
            </a:pPr>
            <a:fld id="{EF73B2BC-122D-4D2D-B9AF-37D3B93E5309}"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2" dur="500"/>
                                        <p:tgtEl>
                                          <p:spTgt spid="413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7" dur="500"/>
                                        <p:tgtEl>
                                          <p:spTgt spid="413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22" dur="500"/>
                                        <p:tgtEl>
                                          <p:spTgt spid="413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7" dur="500"/>
                                        <p:tgtEl>
                                          <p:spTgt spid="413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32" dur="500"/>
                                        <p:tgtEl>
                                          <p:spTgt spid="413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7" dur="500"/>
                                        <p:tgtEl>
                                          <p:spTgt spid="413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PPIT-Fall 21- (NUCES, Isb Campus)</a:t>
            </a:r>
            <a:endParaRPr lang="en-US" dirty="0"/>
          </a:p>
        </p:txBody>
      </p:sp>
      <p:pic>
        <p:nvPicPr>
          <p:cNvPr id="6" name="Picture 5" descr="2.png"/>
          <p:cNvPicPr>
            <a:picLocks noChangeAspect="1"/>
          </p:cNvPicPr>
          <p:nvPr/>
        </p:nvPicPr>
        <p:blipFill>
          <a:blip r:embed="rId3" cstate="print"/>
          <a:stretch>
            <a:fillRect/>
          </a:stretch>
        </p:blipFill>
        <p:spPr>
          <a:xfrm>
            <a:off x="0" y="2412484"/>
            <a:ext cx="9144000" cy="2033031"/>
          </a:xfrm>
          <a:prstGeom prst="rect">
            <a:avLst/>
          </a:prstGeom>
        </p:spPr>
      </p:pic>
      <p:sp>
        <p:nvSpPr>
          <p:cNvPr id="4" name="Slide Number Placeholder 3">
            <a:extLst>
              <a:ext uri="{FF2B5EF4-FFF2-40B4-BE49-F238E27FC236}">
                <a16:creationId xmlns:a16="http://schemas.microsoft.com/office/drawing/2014/main" id="{77C002EC-958D-4CA6-A0D7-D16283DB60A4}"/>
              </a:ext>
            </a:extLst>
          </p:cNvPr>
          <p:cNvSpPr>
            <a:spLocks noGrp="1"/>
          </p:cNvSpPr>
          <p:nvPr>
            <p:ph type="sldNum" sz="quarter" idx="12"/>
          </p:nvPr>
        </p:nvSpPr>
        <p:spPr/>
        <p:txBody>
          <a:bodyPr/>
          <a:lstStyle/>
          <a:p>
            <a:pPr>
              <a:defRPr/>
            </a:pPr>
            <a:fld id="{EF73B2BC-122D-4D2D-B9AF-37D3B93E5309}"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PPIT-Fall 21- (NUCES, Isb Campus)</a:t>
            </a:r>
            <a:endParaRPr lang="en-US" dirty="0"/>
          </a:p>
        </p:txBody>
      </p:sp>
      <p:pic>
        <p:nvPicPr>
          <p:cNvPr id="5" name="Picture 4" descr="3.png"/>
          <p:cNvPicPr>
            <a:picLocks noChangeAspect="1"/>
          </p:cNvPicPr>
          <p:nvPr/>
        </p:nvPicPr>
        <p:blipFill>
          <a:blip r:embed="rId3" cstate="print"/>
          <a:stretch>
            <a:fillRect/>
          </a:stretch>
        </p:blipFill>
        <p:spPr>
          <a:xfrm>
            <a:off x="0" y="3080170"/>
            <a:ext cx="9144000" cy="697660"/>
          </a:xfrm>
          <a:prstGeom prst="rect">
            <a:avLst/>
          </a:prstGeom>
        </p:spPr>
      </p:pic>
      <p:sp>
        <p:nvSpPr>
          <p:cNvPr id="4" name="Slide Number Placeholder 3">
            <a:extLst>
              <a:ext uri="{FF2B5EF4-FFF2-40B4-BE49-F238E27FC236}">
                <a16:creationId xmlns:a16="http://schemas.microsoft.com/office/drawing/2014/main" id="{74849E32-FA1D-407E-A17B-AE9C5ACCB645}"/>
              </a:ext>
            </a:extLst>
          </p:cNvPr>
          <p:cNvSpPr>
            <a:spLocks noGrp="1"/>
          </p:cNvSpPr>
          <p:nvPr>
            <p:ph type="sldNum" sz="quarter" idx="12"/>
          </p:nvPr>
        </p:nvSpPr>
        <p:spPr/>
        <p:txBody>
          <a:bodyPr/>
          <a:lstStyle/>
          <a:p>
            <a:pPr>
              <a:defRPr/>
            </a:pPr>
            <a:fld id="{EF73B2BC-122D-4D2D-B9AF-37D3B93E5309}"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54307" name="Rectangle 3"/>
          <p:cNvSpPr>
            <a:spLocks noGrp="1" noChangeArrowheads="1"/>
          </p:cNvSpPr>
          <p:nvPr>
            <p:ph type="body" idx="4294967295"/>
          </p:nvPr>
        </p:nvSpPr>
        <p:spPr>
          <a:xfrm>
            <a:off x="0" y="1447800"/>
            <a:ext cx="8153400" cy="4876800"/>
          </a:xfrm>
        </p:spPr>
        <p:txBody>
          <a:bodyPr/>
          <a:lstStyle/>
          <a:p>
            <a:pPr algn="just">
              <a:lnSpc>
                <a:spcPct val="80000"/>
              </a:lnSpc>
            </a:pPr>
            <a:r>
              <a:rPr lang="en-US" sz="2000" b="1" dirty="0"/>
              <a:t>Confidential Information </a:t>
            </a:r>
            <a:r>
              <a:rPr lang="en-US" sz="1200" b="1" dirty="0"/>
              <a:t>(Contd.)</a:t>
            </a:r>
            <a:r>
              <a:rPr lang="en-US" sz="2000" b="1" dirty="0"/>
              <a:t>:</a:t>
            </a:r>
          </a:p>
          <a:p>
            <a:pPr lvl="1" algn="just">
              <a:lnSpc>
                <a:spcPct val="80000"/>
              </a:lnSpc>
            </a:pPr>
            <a:r>
              <a:rPr lang="en-US" sz="1800" dirty="0">
                <a:solidFill>
                  <a:schemeClr val="tx1"/>
                </a:solidFill>
              </a:rPr>
              <a:t>Qualifying disclosures:</a:t>
            </a:r>
          </a:p>
          <a:p>
            <a:pPr lvl="2" algn="just">
              <a:lnSpc>
                <a:spcPct val="80000"/>
              </a:lnSpc>
            </a:pPr>
            <a:r>
              <a:rPr lang="en-US" sz="1600" dirty="0"/>
              <a:t>A criminal offence</a:t>
            </a:r>
          </a:p>
          <a:p>
            <a:pPr lvl="2" algn="just">
              <a:lnSpc>
                <a:spcPct val="80000"/>
              </a:lnSpc>
            </a:pPr>
            <a:r>
              <a:rPr lang="en-US" sz="1600" dirty="0"/>
              <a:t>Failure to comply with a legal obligation</a:t>
            </a:r>
          </a:p>
          <a:p>
            <a:pPr lvl="2" algn="just">
              <a:lnSpc>
                <a:spcPct val="80000"/>
              </a:lnSpc>
            </a:pPr>
            <a:r>
              <a:rPr lang="en-US" sz="1600" dirty="0"/>
              <a:t>A miscarriage of justice</a:t>
            </a:r>
          </a:p>
          <a:p>
            <a:pPr lvl="2" algn="just">
              <a:lnSpc>
                <a:spcPct val="80000"/>
              </a:lnSpc>
            </a:pPr>
            <a:r>
              <a:rPr lang="en-US" sz="1600" dirty="0"/>
              <a:t>Danger to health and safety</a:t>
            </a:r>
          </a:p>
          <a:p>
            <a:pPr lvl="2" algn="just">
              <a:lnSpc>
                <a:spcPct val="80000"/>
              </a:lnSpc>
            </a:pPr>
            <a:r>
              <a:rPr lang="en-US" sz="1600" dirty="0"/>
              <a:t>Environmental damage</a:t>
            </a:r>
          </a:p>
          <a:p>
            <a:pPr lvl="2" algn="just">
              <a:lnSpc>
                <a:spcPct val="80000"/>
              </a:lnSpc>
            </a:pPr>
            <a:r>
              <a:rPr lang="en-US" sz="1600" dirty="0"/>
              <a:t>Information showing that any of these has been concealed</a:t>
            </a:r>
          </a:p>
          <a:p>
            <a:pPr lvl="1" algn="just">
              <a:lnSpc>
                <a:spcPct val="80000"/>
              </a:lnSpc>
            </a:pPr>
            <a:r>
              <a:rPr lang="en-US" sz="1800" dirty="0">
                <a:solidFill>
                  <a:schemeClr val="tx1"/>
                </a:solidFill>
              </a:rPr>
              <a:t>The law of confidence / obligation of confidence can usefully supplement copyright and patent laws.</a:t>
            </a:r>
          </a:p>
          <a:p>
            <a:pPr lvl="1" algn="just">
              <a:lnSpc>
                <a:spcPct val="80000"/>
              </a:lnSpc>
            </a:pPr>
            <a:r>
              <a:rPr lang="en-US" sz="1800" dirty="0">
                <a:solidFill>
                  <a:schemeClr val="tx1"/>
                </a:solidFill>
              </a:rPr>
              <a:t>Examples:</a:t>
            </a:r>
          </a:p>
          <a:p>
            <a:pPr lvl="2" algn="just">
              <a:lnSpc>
                <a:spcPct val="80000"/>
              </a:lnSpc>
            </a:pPr>
            <a:r>
              <a:rPr lang="en-US" sz="1600" dirty="0"/>
              <a:t>Idea for a new computer program / software</a:t>
            </a:r>
          </a:p>
          <a:p>
            <a:pPr lvl="2" algn="just">
              <a:lnSpc>
                <a:spcPct val="80000"/>
              </a:lnSpc>
            </a:pPr>
            <a:r>
              <a:rPr lang="en-US" sz="1600" dirty="0"/>
              <a:t>Secret algorithm</a:t>
            </a:r>
          </a:p>
          <a:p>
            <a:pPr lvl="2" algn="just">
              <a:lnSpc>
                <a:spcPct val="80000"/>
              </a:lnSpc>
            </a:pPr>
            <a:r>
              <a:rPr lang="en-US" sz="1600" dirty="0"/>
              <a:t>Lists of customers and contact details</a:t>
            </a:r>
          </a:p>
          <a:p>
            <a:pPr lvl="2" algn="just">
              <a:lnSpc>
                <a:spcPct val="80000"/>
              </a:lnSpc>
            </a:pPr>
            <a:r>
              <a:rPr lang="en-US" sz="1600" dirty="0"/>
              <a:t>Business methods</a:t>
            </a:r>
          </a:p>
          <a:p>
            <a:pPr lvl="2" algn="just">
              <a:lnSpc>
                <a:spcPct val="80000"/>
              </a:lnSpc>
            </a:pPr>
            <a:r>
              <a:rPr lang="en-US" sz="1600" dirty="0"/>
              <a:t>Contents of databases</a:t>
            </a:r>
          </a:p>
          <a:p>
            <a:pPr lvl="1" algn="just">
              <a:lnSpc>
                <a:spcPct val="80000"/>
              </a:lnSpc>
            </a:pPr>
            <a:r>
              <a:rPr lang="en-US" sz="1800" dirty="0">
                <a:solidFill>
                  <a:schemeClr val="tx1"/>
                </a:solidFill>
              </a:rPr>
              <a:t>A confidential information remains confidential until the matter falls into the public domain.</a:t>
            </a:r>
          </a:p>
        </p:txBody>
      </p:sp>
      <p:sp>
        <p:nvSpPr>
          <p:cNvPr id="2" name="Slide Number Placeholder 1">
            <a:extLst>
              <a:ext uri="{FF2B5EF4-FFF2-40B4-BE49-F238E27FC236}">
                <a16:creationId xmlns:a16="http://schemas.microsoft.com/office/drawing/2014/main" id="{77F60657-95B2-4B0F-A1AD-E95FA776AE99}"/>
              </a:ext>
            </a:extLst>
          </p:cNvPr>
          <p:cNvSpPr>
            <a:spLocks noGrp="1"/>
          </p:cNvSpPr>
          <p:nvPr>
            <p:ph type="sldNum" sz="quarter" idx="12"/>
          </p:nvPr>
        </p:nvSpPr>
        <p:spPr/>
        <p:txBody>
          <a:bodyPr/>
          <a:lstStyle/>
          <a:p>
            <a:pPr>
              <a:defRPr/>
            </a:pPr>
            <a:fld id="{EF73B2BC-122D-4D2D-B9AF-37D3B93E5309}"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linds(horizontal)">
                                      <p:cBhvr>
                                        <p:cTn id="7" dur="500"/>
                                        <p:tgtEl>
                                          <p:spTgt spid="35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linds(horizontal)">
                                      <p:cBhvr>
                                        <p:cTn id="12" dur="500"/>
                                        <p:tgtEl>
                                          <p:spTgt spid="354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blinds(horizontal)">
                                      <p:cBhvr>
                                        <p:cTn id="17" dur="500"/>
                                        <p:tgtEl>
                                          <p:spTgt spid="354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4307">
                                            <p:txEl>
                                              <p:pRg st="3" end="3"/>
                                            </p:txEl>
                                          </p:spTgt>
                                        </p:tgtEl>
                                        <p:attrNameLst>
                                          <p:attrName>style.visibility</p:attrName>
                                        </p:attrNameLst>
                                      </p:cBhvr>
                                      <p:to>
                                        <p:strVal val="visible"/>
                                      </p:to>
                                    </p:set>
                                    <p:animEffect transition="in" filter="blinds(horizontal)">
                                      <p:cBhvr>
                                        <p:cTn id="22" dur="500"/>
                                        <p:tgtEl>
                                          <p:spTgt spid="354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4307">
                                            <p:txEl>
                                              <p:pRg st="4" end="4"/>
                                            </p:txEl>
                                          </p:spTgt>
                                        </p:tgtEl>
                                        <p:attrNameLst>
                                          <p:attrName>style.visibility</p:attrName>
                                        </p:attrNameLst>
                                      </p:cBhvr>
                                      <p:to>
                                        <p:strVal val="visible"/>
                                      </p:to>
                                    </p:set>
                                    <p:animEffect transition="in" filter="blinds(horizontal)">
                                      <p:cBhvr>
                                        <p:cTn id="27" dur="500"/>
                                        <p:tgtEl>
                                          <p:spTgt spid="354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4307">
                                            <p:txEl>
                                              <p:pRg st="5" end="5"/>
                                            </p:txEl>
                                          </p:spTgt>
                                        </p:tgtEl>
                                        <p:attrNameLst>
                                          <p:attrName>style.visibility</p:attrName>
                                        </p:attrNameLst>
                                      </p:cBhvr>
                                      <p:to>
                                        <p:strVal val="visible"/>
                                      </p:to>
                                    </p:set>
                                    <p:animEffect transition="in" filter="blinds(horizontal)">
                                      <p:cBhvr>
                                        <p:cTn id="32" dur="500"/>
                                        <p:tgtEl>
                                          <p:spTgt spid="354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4307">
                                            <p:txEl>
                                              <p:pRg st="6" end="6"/>
                                            </p:txEl>
                                          </p:spTgt>
                                        </p:tgtEl>
                                        <p:attrNameLst>
                                          <p:attrName>style.visibility</p:attrName>
                                        </p:attrNameLst>
                                      </p:cBhvr>
                                      <p:to>
                                        <p:strVal val="visible"/>
                                      </p:to>
                                    </p:set>
                                    <p:animEffect transition="in" filter="blinds(horizontal)">
                                      <p:cBhvr>
                                        <p:cTn id="37" dur="500"/>
                                        <p:tgtEl>
                                          <p:spTgt spid="3543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4307">
                                            <p:txEl>
                                              <p:pRg st="7" end="7"/>
                                            </p:txEl>
                                          </p:spTgt>
                                        </p:tgtEl>
                                        <p:attrNameLst>
                                          <p:attrName>style.visibility</p:attrName>
                                        </p:attrNameLst>
                                      </p:cBhvr>
                                      <p:to>
                                        <p:strVal val="visible"/>
                                      </p:to>
                                    </p:set>
                                    <p:animEffect transition="in" filter="blinds(horizontal)">
                                      <p:cBhvr>
                                        <p:cTn id="42" dur="500"/>
                                        <p:tgtEl>
                                          <p:spTgt spid="3543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4307">
                                            <p:txEl>
                                              <p:pRg st="8" end="8"/>
                                            </p:txEl>
                                          </p:spTgt>
                                        </p:tgtEl>
                                        <p:attrNameLst>
                                          <p:attrName>style.visibility</p:attrName>
                                        </p:attrNameLst>
                                      </p:cBhvr>
                                      <p:to>
                                        <p:strVal val="visible"/>
                                      </p:to>
                                    </p:set>
                                    <p:animEffect transition="in" filter="blinds(horizontal)">
                                      <p:cBhvr>
                                        <p:cTn id="47" dur="500"/>
                                        <p:tgtEl>
                                          <p:spTgt spid="3543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4307">
                                            <p:txEl>
                                              <p:pRg st="9" end="9"/>
                                            </p:txEl>
                                          </p:spTgt>
                                        </p:tgtEl>
                                        <p:attrNameLst>
                                          <p:attrName>style.visibility</p:attrName>
                                        </p:attrNameLst>
                                      </p:cBhvr>
                                      <p:to>
                                        <p:strVal val="visible"/>
                                      </p:to>
                                    </p:set>
                                    <p:animEffect transition="in" filter="blinds(horizontal)">
                                      <p:cBhvr>
                                        <p:cTn id="52" dur="500"/>
                                        <p:tgtEl>
                                          <p:spTgt spid="3543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4307">
                                            <p:txEl>
                                              <p:pRg st="10" end="10"/>
                                            </p:txEl>
                                          </p:spTgt>
                                        </p:tgtEl>
                                        <p:attrNameLst>
                                          <p:attrName>style.visibility</p:attrName>
                                        </p:attrNameLst>
                                      </p:cBhvr>
                                      <p:to>
                                        <p:strVal val="visible"/>
                                      </p:to>
                                    </p:set>
                                    <p:animEffect transition="in" filter="blinds(horizontal)">
                                      <p:cBhvr>
                                        <p:cTn id="57" dur="500"/>
                                        <p:tgtEl>
                                          <p:spTgt spid="35430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54307">
                                            <p:txEl>
                                              <p:pRg st="11" end="11"/>
                                            </p:txEl>
                                          </p:spTgt>
                                        </p:tgtEl>
                                        <p:attrNameLst>
                                          <p:attrName>style.visibility</p:attrName>
                                        </p:attrNameLst>
                                      </p:cBhvr>
                                      <p:to>
                                        <p:strVal val="visible"/>
                                      </p:to>
                                    </p:set>
                                    <p:animEffect transition="in" filter="blinds(horizontal)">
                                      <p:cBhvr>
                                        <p:cTn id="62" dur="500"/>
                                        <p:tgtEl>
                                          <p:spTgt spid="35430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4307">
                                            <p:txEl>
                                              <p:pRg st="12" end="12"/>
                                            </p:txEl>
                                          </p:spTgt>
                                        </p:tgtEl>
                                        <p:attrNameLst>
                                          <p:attrName>style.visibility</p:attrName>
                                        </p:attrNameLst>
                                      </p:cBhvr>
                                      <p:to>
                                        <p:strVal val="visible"/>
                                      </p:to>
                                    </p:set>
                                    <p:animEffect transition="in" filter="blinds(horizontal)">
                                      <p:cBhvr>
                                        <p:cTn id="67" dur="500"/>
                                        <p:tgtEl>
                                          <p:spTgt spid="35430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4307">
                                            <p:txEl>
                                              <p:pRg st="13" end="13"/>
                                            </p:txEl>
                                          </p:spTgt>
                                        </p:tgtEl>
                                        <p:attrNameLst>
                                          <p:attrName>style.visibility</p:attrName>
                                        </p:attrNameLst>
                                      </p:cBhvr>
                                      <p:to>
                                        <p:strVal val="visible"/>
                                      </p:to>
                                    </p:set>
                                    <p:animEffect transition="in" filter="blinds(horizontal)">
                                      <p:cBhvr>
                                        <p:cTn id="72" dur="500"/>
                                        <p:tgtEl>
                                          <p:spTgt spid="35430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4307">
                                            <p:txEl>
                                              <p:pRg st="14" end="14"/>
                                            </p:txEl>
                                          </p:spTgt>
                                        </p:tgtEl>
                                        <p:attrNameLst>
                                          <p:attrName>style.visibility</p:attrName>
                                        </p:attrNameLst>
                                      </p:cBhvr>
                                      <p:to>
                                        <p:strVal val="visible"/>
                                      </p:to>
                                    </p:set>
                                    <p:animEffect transition="in" filter="blinds(horizontal)">
                                      <p:cBhvr>
                                        <p:cTn id="77" dur="500"/>
                                        <p:tgtEl>
                                          <p:spTgt spid="35430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4307">
                                            <p:txEl>
                                              <p:pRg st="15" end="15"/>
                                            </p:txEl>
                                          </p:spTgt>
                                        </p:tgtEl>
                                        <p:attrNameLst>
                                          <p:attrName>style.visibility</p:attrName>
                                        </p:attrNameLst>
                                      </p:cBhvr>
                                      <p:to>
                                        <p:strVal val="visible"/>
                                      </p:to>
                                    </p:set>
                                    <p:animEffect transition="in" filter="blinds(horizontal)">
                                      <p:cBhvr>
                                        <p:cTn id="82" dur="500"/>
                                        <p:tgtEl>
                                          <p:spTgt spid="35430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PPIT-Fall 21- (NUCES, Isb Campus)</a:t>
            </a:r>
            <a:endParaRPr lang="en-US" dirty="0"/>
          </a:p>
        </p:txBody>
      </p:sp>
      <p:pic>
        <p:nvPicPr>
          <p:cNvPr id="5" name="Picture 4" descr="4.png"/>
          <p:cNvPicPr>
            <a:picLocks noChangeAspect="1"/>
          </p:cNvPicPr>
          <p:nvPr/>
        </p:nvPicPr>
        <p:blipFill>
          <a:blip r:embed="rId3" cstate="print"/>
          <a:stretch>
            <a:fillRect/>
          </a:stretch>
        </p:blipFill>
        <p:spPr>
          <a:xfrm>
            <a:off x="0" y="571500"/>
            <a:ext cx="9144000" cy="5715000"/>
          </a:xfrm>
          <a:prstGeom prst="rect">
            <a:avLst/>
          </a:prstGeom>
        </p:spPr>
      </p:pic>
      <p:sp>
        <p:nvSpPr>
          <p:cNvPr id="4" name="Slide Number Placeholder 3">
            <a:extLst>
              <a:ext uri="{FF2B5EF4-FFF2-40B4-BE49-F238E27FC236}">
                <a16:creationId xmlns:a16="http://schemas.microsoft.com/office/drawing/2014/main" id="{BBDC58C8-0A9D-4FBD-8B3D-500F8226DA5B}"/>
              </a:ext>
            </a:extLst>
          </p:cNvPr>
          <p:cNvSpPr>
            <a:spLocks noGrp="1"/>
          </p:cNvSpPr>
          <p:nvPr>
            <p:ph type="sldNum" sz="quarter" idx="12"/>
          </p:nvPr>
        </p:nvSpPr>
        <p:spPr/>
        <p:txBody>
          <a:bodyPr/>
          <a:lstStyle/>
          <a:p>
            <a:pPr>
              <a:defRPr/>
            </a:pPr>
            <a:fld id="{EF73B2BC-122D-4D2D-B9AF-37D3B93E5309}"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Geographical Indications</a:t>
            </a:r>
          </a:p>
        </p:txBody>
      </p:sp>
      <p:sp>
        <p:nvSpPr>
          <p:cNvPr id="3" name="Footer Placeholder 2"/>
          <p:cNvSpPr>
            <a:spLocks noGrp="1"/>
          </p:cNvSpPr>
          <p:nvPr>
            <p:ph type="ftr" sz="quarter" idx="11"/>
          </p:nvPr>
        </p:nvSpPr>
        <p:spPr/>
        <p:txBody>
          <a:bodyPr/>
          <a:lstStyle/>
          <a:p>
            <a:pPr>
              <a:defRPr/>
            </a:pPr>
            <a:r>
              <a:rPr lang="en-US"/>
              <a:t>PPIT-Fall 21- (NUCES, Isb Campus)</a:t>
            </a:r>
            <a:endParaRPr lang="en-US" dirty="0"/>
          </a:p>
        </p:txBody>
      </p:sp>
      <p:sp>
        <p:nvSpPr>
          <p:cNvPr id="5" name="Rectangle 3"/>
          <p:cNvSpPr txBox="1">
            <a:spLocks noChangeArrowheads="1"/>
          </p:cNvSpPr>
          <p:nvPr/>
        </p:nvSpPr>
        <p:spPr>
          <a:xfrm>
            <a:off x="228600" y="1447800"/>
            <a:ext cx="8153400" cy="4876800"/>
          </a:xfrm>
          <a:prstGeom prst="rect">
            <a:avLst/>
          </a:prstGeom>
        </p:spPr>
        <p:txBody>
          <a:bodyPr>
            <a:normAutofit/>
          </a:bodyPr>
          <a:lstStyle/>
          <a:p>
            <a:pPr marL="274320" lvl="0" indent="-274320" algn="just" fontAlgn="auto">
              <a:spcBef>
                <a:spcPts val="580"/>
              </a:spcBef>
              <a:spcAft>
                <a:spcPts val="0"/>
              </a:spcAft>
              <a:buClr>
                <a:schemeClr val="accent1"/>
              </a:buClr>
              <a:buSzPct val="85000"/>
              <a:buFont typeface="Wingdings 2"/>
              <a:buChar char=""/>
            </a:pPr>
            <a:r>
              <a:rPr lang="en-US" sz="2000" dirty="0">
                <a:latin typeface="Times New Roman" pitchFamily="18" charset="0"/>
                <a:cs typeface="+mn-cs"/>
              </a:rPr>
              <a:t>Geographical indication has been defined as "an indication which identifies such goods as agricultural goods, natural goods or manufactured goods as originating, or manufactured in the territory of a country, or a region or locality in that territory, where a given quality, reputation or other characteristic of such goods is essentially attributable to its geographical origin and in case where such goods are manufactured goods one of the activities of either the production or of processing or preparation of the goods concerned takes place in such territory, region or locality, as the case may be.“</a:t>
            </a:r>
          </a:p>
          <a:p>
            <a:pPr marL="274320" lvl="0" indent="-274320" algn="just" fontAlgn="auto">
              <a:spcBef>
                <a:spcPts val="580"/>
              </a:spcBef>
              <a:spcAft>
                <a:spcPts val="0"/>
              </a:spcAft>
              <a:buClr>
                <a:schemeClr val="accent1"/>
              </a:buClr>
              <a:buSzPct val="85000"/>
              <a:buFont typeface="Wingdings 2"/>
              <a:buChar char=""/>
            </a:pPr>
            <a:r>
              <a:rPr lang="en-GB" sz="2000" noProof="0" dirty="0">
                <a:latin typeface="Times New Roman" pitchFamily="18" charset="0"/>
                <a:cs typeface="+mn-cs"/>
              </a:rPr>
              <a:t>Protected by Article 22 and 23 of the TRIPS agreement</a:t>
            </a:r>
          </a:p>
          <a:p>
            <a:pPr marL="731520" lvl="1" indent="-274320" algn="just" fontAlgn="auto">
              <a:spcBef>
                <a:spcPts val="580"/>
              </a:spcBef>
              <a:spcAft>
                <a:spcPts val="0"/>
              </a:spcAft>
              <a:buClr>
                <a:schemeClr val="accent1"/>
              </a:buClr>
              <a:buSzPct val="85000"/>
              <a:buFont typeface="Wingdings 2"/>
              <a:buChar char=""/>
            </a:pPr>
            <a:r>
              <a:rPr lang="en-GB" sz="2000" dirty="0">
                <a:latin typeface="Times New Roman" pitchFamily="18" charset="0"/>
                <a:cs typeface="+mn-cs"/>
              </a:rPr>
              <a:t>Purpose the public is not misled and </a:t>
            </a:r>
            <a:r>
              <a:rPr lang="en-GB" sz="2000" dirty="0">
                <a:latin typeface="Times New Roman" pitchFamily="18" charset="0"/>
              </a:rPr>
              <a:t>prevention of use of a geographical name which although literally true "falsely represents" that the product comes from somewhere else</a:t>
            </a:r>
            <a:endParaRPr lang="en-GB" sz="2000" noProof="0" dirty="0">
              <a:latin typeface="Times New Roman" pitchFamily="18" charset="0"/>
              <a:cs typeface="+mn-cs"/>
            </a:endParaRPr>
          </a:p>
        </p:txBody>
      </p:sp>
      <p:sp>
        <p:nvSpPr>
          <p:cNvPr id="4" name="Slide Number Placeholder 3">
            <a:extLst>
              <a:ext uri="{FF2B5EF4-FFF2-40B4-BE49-F238E27FC236}">
                <a16:creationId xmlns:a16="http://schemas.microsoft.com/office/drawing/2014/main" id="{5D234708-A7D8-4A6B-B7F0-453F2E4EAC85}"/>
              </a:ext>
            </a:extLst>
          </p:cNvPr>
          <p:cNvSpPr>
            <a:spLocks noGrp="1"/>
          </p:cNvSpPr>
          <p:nvPr>
            <p:ph type="sldNum" sz="quarter" idx="12"/>
          </p:nvPr>
        </p:nvSpPr>
        <p:spPr/>
        <p:txBody>
          <a:bodyPr/>
          <a:lstStyle/>
          <a:p>
            <a:pPr>
              <a:defRPr/>
            </a:pPr>
            <a:fld id="{EF73B2BC-122D-4D2D-B9AF-37D3B93E5309}"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pPr>
              <a:defRPr/>
            </a:pPr>
            <a:r>
              <a:rPr lang="en-US"/>
              <a:t>PPIT-Fall 21- (NUCES, Isb Campus)</a:t>
            </a:r>
          </a:p>
        </p:txBody>
      </p:sp>
      <p:pic>
        <p:nvPicPr>
          <p:cNvPr id="5" name="Picture 4" descr="C:\WINNT\Profiles\emeltzer\Personal\My Pictures\7373769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269" y="3657600"/>
            <a:ext cx="2977931" cy="3216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a:xfrm>
            <a:off x="228600" y="1447800"/>
            <a:ext cx="8153400" cy="4876800"/>
          </a:xfrm>
          <a:prstGeom prst="rect">
            <a:avLst/>
          </a:prstGeom>
        </p:spPr>
        <p:txBody>
          <a:bodyPr>
            <a:normAutofit/>
          </a:bodyPr>
          <a:lstStyle/>
          <a:p>
            <a:pPr marL="274320" lvl="0" indent="-274320" algn="just" fontAlgn="auto">
              <a:spcBef>
                <a:spcPts val="580"/>
              </a:spcBef>
              <a:spcAft>
                <a:spcPts val="0"/>
              </a:spcAft>
              <a:buClr>
                <a:schemeClr val="accent1"/>
              </a:buClr>
              <a:buSzPct val="85000"/>
              <a:buFont typeface="Wingdings 2"/>
              <a:buChar char=""/>
            </a:pPr>
            <a:r>
              <a:rPr lang="en-GB" sz="2000" dirty="0">
                <a:latin typeface="Times New Roman" pitchFamily="18" charset="0"/>
                <a:cs typeface="+mn-cs"/>
              </a:rPr>
              <a:t>Darjeeling tea, </a:t>
            </a:r>
            <a:r>
              <a:rPr lang="en-GB" sz="2000" dirty="0" err="1">
                <a:latin typeface="Times New Roman" pitchFamily="18" charset="0"/>
                <a:cs typeface="+mn-cs"/>
              </a:rPr>
              <a:t>Lahori</a:t>
            </a:r>
            <a:r>
              <a:rPr lang="en-GB" sz="2000" dirty="0">
                <a:latin typeface="Times New Roman" pitchFamily="18" charset="0"/>
                <a:cs typeface="+mn-cs"/>
              </a:rPr>
              <a:t> Fish, Afghani </a:t>
            </a:r>
            <a:r>
              <a:rPr lang="en-GB" sz="2000" dirty="0" err="1">
                <a:latin typeface="Times New Roman" pitchFamily="18" charset="0"/>
                <a:cs typeface="+mn-cs"/>
              </a:rPr>
              <a:t>Pulao</a:t>
            </a:r>
            <a:r>
              <a:rPr lang="en-GB" sz="2000" dirty="0">
                <a:latin typeface="Times New Roman" pitchFamily="18" charset="0"/>
                <a:cs typeface="+mn-cs"/>
              </a:rPr>
              <a:t>,</a:t>
            </a:r>
            <a:r>
              <a:rPr lang="en-GB" sz="2000" dirty="0">
                <a:latin typeface="Times New Roman" pitchFamily="18" charset="0"/>
              </a:rPr>
              <a:t> </a:t>
            </a:r>
            <a:r>
              <a:rPr lang="en-GB" sz="2000" dirty="0" err="1">
                <a:latin typeface="Times New Roman" pitchFamily="18" charset="0"/>
              </a:rPr>
              <a:t>Kasuri</a:t>
            </a:r>
            <a:r>
              <a:rPr lang="en-GB" sz="2000" dirty="0">
                <a:latin typeface="Times New Roman" pitchFamily="18" charset="0"/>
              </a:rPr>
              <a:t> </a:t>
            </a:r>
            <a:r>
              <a:rPr lang="en-GB" sz="2000" dirty="0" err="1">
                <a:latin typeface="Times New Roman" pitchFamily="18" charset="0"/>
              </a:rPr>
              <a:t>Methi</a:t>
            </a:r>
            <a:r>
              <a:rPr lang="en-GB" sz="2000" dirty="0">
                <a:latin typeface="Times New Roman" pitchFamily="18" charset="0"/>
              </a:rPr>
              <a:t>, Nagpur Orange</a:t>
            </a:r>
          </a:p>
          <a:p>
            <a:pPr marL="274320" lvl="0" indent="-274320" algn="just" fontAlgn="auto">
              <a:spcBef>
                <a:spcPts val="580"/>
              </a:spcBef>
              <a:spcAft>
                <a:spcPts val="0"/>
              </a:spcAft>
              <a:buClr>
                <a:schemeClr val="accent1"/>
              </a:buClr>
              <a:buSzPct val="85000"/>
              <a:buFont typeface="Wingdings 2"/>
              <a:buChar char=""/>
            </a:pPr>
            <a:r>
              <a:rPr kumimoji="0" lang="en-GB" sz="2000" b="0" i="0" u="none" strike="noStrike" kern="1200" cap="none" spc="0" normalizeH="0" baseline="0" noProof="0" dirty="0">
                <a:ln>
                  <a:noFill/>
                </a:ln>
                <a:solidFill>
                  <a:schemeClr val="tx1"/>
                </a:solidFill>
                <a:effectLst/>
                <a:uLnTx/>
                <a:uFillTx/>
                <a:latin typeface="Times New Roman" pitchFamily="18" charset="0"/>
                <a:ea typeface="+mn-ea"/>
                <a:cs typeface="+mn-cs"/>
              </a:rPr>
              <a:t>Shiraz carpets (</a:t>
            </a:r>
            <a:r>
              <a:rPr kumimoji="0" lang="en-GB" sz="2000" b="0" i="0" u="none" strike="noStrike" kern="1200" cap="none" spc="0" normalizeH="0" baseline="0" noProof="0" dirty="0" err="1">
                <a:ln>
                  <a:noFill/>
                </a:ln>
                <a:solidFill>
                  <a:schemeClr val="tx1"/>
                </a:solidFill>
                <a:effectLst/>
                <a:uLnTx/>
                <a:uFillTx/>
                <a:latin typeface="Times New Roman" pitchFamily="18" charset="0"/>
                <a:ea typeface="+mn-ea"/>
                <a:cs typeface="+mn-cs"/>
              </a:rPr>
              <a:t>persian</a:t>
            </a:r>
            <a:r>
              <a:rPr kumimoji="0" lang="en-GB" sz="2000" b="0" i="0" u="none" strike="noStrike" kern="1200" cap="none" spc="0" normalizeH="0" baseline="0" noProof="0" dirty="0">
                <a:ln>
                  <a:noFill/>
                </a:ln>
                <a:solidFill>
                  <a:schemeClr val="tx1"/>
                </a:solidFill>
                <a:effectLst/>
                <a:uLnTx/>
                <a:uFillTx/>
                <a:latin typeface="Times New Roman" pitchFamily="18" charset="0"/>
                <a:ea typeface="+mn-ea"/>
                <a:cs typeface="+mn-cs"/>
              </a:rPr>
              <a:t>)</a:t>
            </a:r>
          </a:p>
          <a:p>
            <a:pPr marL="274320" lvl="0" indent="-274320" algn="just" fontAlgn="auto">
              <a:spcBef>
                <a:spcPts val="580"/>
              </a:spcBef>
              <a:spcAft>
                <a:spcPts val="0"/>
              </a:spcAft>
              <a:buClr>
                <a:schemeClr val="accent1"/>
              </a:buClr>
              <a:buSzPct val="85000"/>
              <a:buFont typeface="Wingdings 2"/>
              <a:buChar char=""/>
            </a:pPr>
            <a:r>
              <a:rPr kumimoji="0" lang="en-GB" sz="2000" b="0" i="0" u="none" strike="noStrike" kern="1200" cap="none" spc="0" normalizeH="0" baseline="0" noProof="0" dirty="0">
                <a:ln>
                  <a:noFill/>
                </a:ln>
                <a:solidFill>
                  <a:schemeClr val="tx1"/>
                </a:solidFill>
                <a:effectLst/>
                <a:uLnTx/>
                <a:uFillTx/>
                <a:latin typeface="Times New Roman" pitchFamily="18" charset="0"/>
                <a:ea typeface="+mn-ea"/>
                <a:cs typeface="+mn-cs"/>
              </a:rPr>
              <a:t>, “FLORIDA” (for oranges) – The Florida Sunshine Tree</a:t>
            </a:r>
          </a:p>
          <a:p>
            <a:pPr marL="274320" lvl="0" indent="-274320" algn="just" fontAlgn="auto">
              <a:spcBef>
                <a:spcPts val="580"/>
              </a:spcBef>
              <a:spcAft>
                <a:spcPts val="0"/>
              </a:spcAft>
              <a:buClr>
                <a:schemeClr val="accent1"/>
              </a:buClr>
              <a:buSzPct val="85000"/>
              <a:buFont typeface="Wingdings 2"/>
              <a:buChar char=""/>
            </a:pPr>
            <a:r>
              <a:rPr kumimoji="0" lang="en-GB" sz="2000" b="0" i="0" u="none" strike="noStrike" kern="1200" cap="none" spc="0" normalizeH="0" baseline="0" noProof="0" dirty="0">
                <a:ln>
                  <a:noFill/>
                </a:ln>
                <a:solidFill>
                  <a:schemeClr val="tx1"/>
                </a:solidFill>
                <a:effectLst/>
                <a:uLnTx/>
                <a:uFillTx/>
                <a:latin typeface="Times New Roman" pitchFamily="18" charset="0"/>
                <a:ea typeface="+mn-ea"/>
                <a:cs typeface="+mn-cs"/>
              </a:rPr>
              <a:t>“WASHINGTON STATE” (for apples)</a:t>
            </a:r>
          </a:p>
          <a:p>
            <a:pPr marL="274320" lvl="0" indent="-274320" algn="just" fontAlgn="auto">
              <a:spcBef>
                <a:spcPts val="580"/>
              </a:spcBef>
              <a:spcAft>
                <a:spcPts val="0"/>
              </a:spcAft>
              <a:buClr>
                <a:schemeClr val="accent1"/>
              </a:buClr>
              <a:buSzPct val="85000"/>
              <a:buFont typeface="Wingdings 2"/>
              <a:buChar char=""/>
            </a:pPr>
            <a:r>
              <a:rPr lang="en-GB" sz="2000" dirty="0">
                <a:latin typeface="Times New Roman" pitchFamily="18" charset="0"/>
                <a:cs typeface="+mn-cs"/>
              </a:rPr>
              <a:t>Basmati Rice</a:t>
            </a:r>
          </a:p>
          <a:p>
            <a:pPr marL="274320" lvl="0" indent="-274320" algn="just" fontAlgn="auto">
              <a:spcBef>
                <a:spcPts val="580"/>
              </a:spcBef>
              <a:spcAft>
                <a:spcPts val="0"/>
              </a:spcAft>
              <a:buClr>
                <a:schemeClr val="accent1"/>
              </a:buClr>
              <a:buSzPct val="85000"/>
              <a:buFont typeface="Wingdings 2"/>
              <a:buChar char=""/>
            </a:pPr>
            <a:r>
              <a:rPr kumimoji="0" lang="en-GB" sz="2000" b="0" i="0" u="none" strike="noStrike" kern="1200" cap="none" spc="0" normalizeH="0" baseline="0" noProof="0" dirty="0">
                <a:ln>
                  <a:noFill/>
                </a:ln>
                <a:solidFill>
                  <a:schemeClr val="tx1"/>
                </a:solidFill>
                <a:effectLst/>
                <a:uLnTx/>
                <a:uFillTx/>
                <a:latin typeface="Times New Roman" pitchFamily="18" charset="0"/>
                <a:ea typeface="+mn-ea"/>
                <a:cs typeface="+mn-cs"/>
              </a:rPr>
              <a:t>Mexican</a:t>
            </a:r>
            <a:r>
              <a:rPr kumimoji="0" lang="en-GB" sz="2000" b="0" i="0" u="none" strike="noStrike" kern="1200" cap="none" spc="0" normalizeH="0" noProof="0" dirty="0">
                <a:ln>
                  <a:noFill/>
                </a:ln>
                <a:solidFill>
                  <a:schemeClr val="tx1"/>
                </a:solidFill>
                <a:effectLst/>
                <a:uLnTx/>
                <a:uFillTx/>
                <a:latin typeface="Times New Roman" pitchFamily="18" charset="0"/>
                <a:ea typeface="+mn-ea"/>
                <a:cs typeface="+mn-cs"/>
              </a:rPr>
              <a:t> Tequila</a:t>
            </a:r>
            <a:endParaRPr kumimoji="0" lang="en-GB"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7" name="Picture 6" descr="C:\DOCS\DOCS\WINWORD\trademark issues\florida sunshine 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4400"/>
            <a:ext cx="2857500"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75B3440-DC37-473B-9C9B-112A52CD3B64}"/>
              </a:ext>
            </a:extLst>
          </p:cNvPr>
          <p:cNvSpPr>
            <a:spLocks noGrp="1"/>
          </p:cNvSpPr>
          <p:nvPr>
            <p:ph type="sldNum" sz="quarter" idx="12"/>
          </p:nvPr>
        </p:nvSpPr>
        <p:spPr/>
        <p:txBody>
          <a:bodyPr/>
          <a:lstStyle/>
          <a:p>
            <a:pPr>
              <a:defRPr/>
            </a:pPr>
            <a:fld id="{EF73B2BC-122D-4D2D-B9AF-37D3B93E5309}" type="slidenum">
              <a:rPr lang="en-US" smtClean="0"/>
              <a:pPr>
                <a:defRPr/>
              </a:pPr>
              <a:t>42</a:t>
            </a:fld>
            <a:endParaRPr lang="en-US"/>
          </a:p>
        </p:txBody>
      </p:sp>
    </p:spTree>
    <p:extLst>
      <p:ext uri="{BB962C8B-B14F-4D97-AF65-F5344CB8AC3E}">
        <p14:creationId xmlns:p14="http://schemas.microsoft.com/office/powerpoint/2010/main" val="39985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89123" name="Rectangle 3"/>
          <p:cNvSpPr>
            <a:spLocks noGrp="1" noChangeArrowheads="1"/>
          </p:cNvSpPr>
          <p:nvPr>
            <p:ph type="body" idx="4294967295"/>
          </p:nvPr>
        </p:nvSpPr>
        <p:spPr>
          <a:xfrm>
            <a:off x="0" y="1371600"/>
            <a:ext cx="8458200" cy="4953000"/>
          </a:xfrm>
        </p:spPr>
        <p:txBody>
          <a:bodyPr/>
          <a:lstStyle/>
          <a:p>
            <a:pPr algn="just">
              <a:lnSpc>
                <a:spcPct val="80000"/>
              </a:lnSpc>
            </a:pPr>
            <a:r>
              <a:rPr lang="en-US" sz="2000" b="1" dirty="0"/>
              <a:t>Copyright:</a:t>
            </a:r>
          </a:p>
          <a:p>
            <a:pPr lvl="1" algn="just">
              <a:lnSpc>
                <a:spcPct val="80000"/>
              </a:lnSpc>
            </a:pPr>
            <a:r>
              <a:rPr lang="en-US" sz="2000" dirty="0">
                <a:solidFill>
                  <a:schemeClr val="tx1"/>
                </a:solidFill>
                <a:latin typeface="Times New Roman" pitchFamily="18" charset="0"/>
                <a:cs typeface="Times New Roman" pitchFamily="18" charset="0"/>
              </a:rPr>
              <a:t>Information age – key issue:</a:t>
            </a:r>
          </a:p>
          <a:p>
            <a:pPr lvl="2" algn="just">
              <a:lnSpc>
                <a:spcPct val="80000"/>
              </a:lnSpc>
            </a:pPr>
            <a:r>
              <a:rPr lang="en-US" dirty="0">
                <a:latin typeface="Times New Roman" pitchFamily="18" charset="0"/>
                <a:cs typeface="Times New Roman" pitchFamily="18" charset="0"/>
              </a:rPr>
              <a:t>Knowledge Prospecting vs. Knowledge Piracy</a:t>
            </a:r>
          </a:p>
          <a:p>
            <a:pPr lvl="2" algn="just">
              <a:lnSpc>
                <a:spcPct val="80000"/>
              </a:lnSpc>
            </a:pPr>
            <a:r>
              <a:rPr lang="en-US" dirty="0">
                <a:latin typeface="Times New Roman" pitchFamily="18" charset="0"/>
                <a:cs typeface="Times New Roman" pitchFamily="18" charset="0"/>
              </a:rPr>
              <a:t>IP Rights play a decisive role</a:t>
            </a:r>
          </a:p>
          <a:p>
            <a:pPr lvl="1" algn="just">
              <a:lnSpc>
                <a:spcPct val="80000"/>
              </a:lnSpc>
            </a:pPr>
            <a:r>
              <a:rPr lang="en-US" sz="2000" dirty="0">
                <a:solidFill>
                  <a:schemeClr val="tx1"/>
                </a:solidFill>
                <a:latin typeface="Times New Roman" pitchFamily="18" charset="0"/>
                <a:cs typeface="Times New Roman" pitchFamily="18" charset="0"/>
              </a:rPr>
              <a:t>As the name suggests, it is concerned with the right to copy something / work. </a:t>
            </a:r>
          </a:p>
          <a:p>
            <a:pPr lvl="1" algn="just">
              <a:lnSpc>
                <a:spcPct val="80000"/>
              </a:lnSpc>
            </a:pPr>
            <a:r>
              <a:rPr lang="en-US" sz="2000" dirty="0">
                <a:solidFill>
                  <a:schemeClr val="tx1"/>
                </a:solidFill>
                <a:latin typeface="Times New Roman" pitchFamily="18" charset="0"/>
                <a:cs typeface="Times New Roman" pitchFamily="18" charset="0"/>
              </a:rPr>
              <a:t>It may be a written document, a picture or photograph, a piece of music, a recording, or many other things including a computer program.</a:t>
            </a:r>
          </a:p>
          <a:p>
            <a:pPr lvl="1">
              <a:lnSpc>
                <a:spcPct val="80000"/>
              </a:lnSpc>
            </a:pPr>
            <a:r>
              <a:rPr lang="en-US" sz="2000" dirty="0">
                <a:solidFill>
                  <a:schemeClr val="tx1"/>
                </a:solidFill>
                <a:latin typeface="Times New Roman" pitchFamily="18" charset="0"/>
                <a:cs typeface="Times New Roman" pitchFamily="18" charset="0"/>
              </a:rPr>
              <a:t>Copyright applies to any expressible form of an idea or information that is substantive and discrete and fixed in a medium.</a:t>
            </a:r>
          </a:p>
          <a:p>
            <a:pPr lvl="1" algn="just">
              <a:lnSpc>
                <a:spcPct val="80000"/>
              </a:lnSpc>
            </a:pPr>
            <a:r>
              <a:rPr lang="en-US" sz="2000" dirty="0">
                <a:solidFill>
                  <a:schemeClr val="tx1"/>
                </a:solidFill>
                <a:latin typeface="Times New Roman" pitchFamily="18" charset="0"/>
                <a:cs typeface="Times New Roman" pitchFamily="18" charset="0"/>
              </a:rPr>
              <a:t>Only certain types of work are protected by copyright law including original </a:t>
            </a:r>
            <a:r>
              <a:rPr lang="en-US" sz="2000" b="1" dirty="0">
                <a:solidFill>
                  <a:schemeClr val="tx1"/>
                </a:solidFill>
                <a:latin typeface="Times New Roman" pitchFamily="18" charset="0"/>
                <a:cs typeface="Times New Roman" pitchFamily="18" charset="0"/>
              </a:rPr>
              <a:t>literary</a:t>
            </a:r>
            <a:r>
              <a:rPr lang="en-US" sz="2000" dirty="0">
                <a:solidFill>
                  <a:schemeClr val="tx1"/>
                </a:solidFill>
                <a:latin typeface="Times New Roman" pitchFamily="18" charset="0"/>
                <a:cs typeface="Times New Roman" pitchFamily="18" charset="0"/>
              </a:rPr>
              <a:t>, dramatic, musical or artistic.</a:t>
            </a:r>
          </a:p>
          <a:p>
            <a:pPr lvl="1" algn="just">
              <a:lnSpc>
                <a:spcPct val="80000"/>
              </a:lnSpc>
            </a:pPr>
            <a:r>
              <a:rPr lang="en-US" sz="2000" b="1" dirty="0">
                <a:solidFill>
                  <a:schemeClr val="tx1"/>
                </a:solidFill>
                <a:latin typeface="Times New Roman" pitchFamily="18" charset="0"/>
                <a:cs typeface="Times New Roman" pitchFamily="18" charset="0"/>
              </a:rPr>
              <a:t>Literary work </a:t>
            </a:r>
            <a:r>
              <a:rPr lang="en-US" sz="2000" dirty="0">
                <a:solidFill>
                  <a:schemeClr val="tx1"/>
                </a:solidFill>
                <a:latin typeface="Times New Roman" pitchFamily="18" charset="0"/>
                <a:cs typeface="Times New Roman" pitchFamily="18" charset="0"/>
              </a:rPr>
              <a:t>includes a table or compilation, a computer program, preparatory design material for a computer program etc.</a:t>
            </a:r>
            <a:endParaRPr lang="en-US" sz="2000" b="1" dirty="0">
              <a:solidFill>
                <a:schemeClr val="tx1"/>
              </a:solidFill>
              <a:latin typeface="Times New Roman" pitchFamily="18" charset="0"/>
              <a:cs typeface="Times New Roman" pitchFamily="18" charset="0"/>
            </a:endParaRPr>
          </a:p>
          <a:p>
            <a:pPr lvl="1" algn="just">
              <a:lnSpc>
                <a:spcPct val="80000"/>
              </a:lnSpc>
            </a:pPr>
            <a:r>
              <a:rPr lang="en-US" sz="2000" dirty="0">
                <a:solidFill>
                  <a:schemeClr val="tx1"/>
                </a:solidFill>
                <a:latin typeface="Times New Roman" pitchFamily="18" charset="0"/>
                <a:cs typeface="Times New Roman" pitchFamily="18" charset="0"/>
              </a:rPr>
              <a:t>Copyright grants exclusive rights to the creator of original scientific, artistic or literary works.</a:t>
            </a:r>
          </a:p>
          <a:p>
            <a:pPr lvl="1" algn="just">
              <a:lnSpc>
                <a:spcPct val="80000"/>
              </a:lnSpc>
            </a:pPr>
            <a:r>
              <a:rPr lang="en-US" sz="2000" b="1" i="1" dirty="0">
                <a:solidFill>
                  <a:schemeClr val="tx1"/>
                </a:solidFill>
                <a:latin typeface="Times New Roman" pitchFamily="18" charset="0"/>
              </a:rPr>
              <a:t>‘Original’</a:t>
            </a:r>
            <a:r>
              <a:rPr lang="en-US" sz="2000" dirty="0">
                <a:solidFill>
                  <a:schemeClr val="tx1"/>
                </a:solidFill>
                <a:latin typeface="Times New Roman" pitchFamily="18" charset="0"/>
              </a:rPr>
              <a:t> is key in defining a work that qualifies for copyright protection. </a:t>
            </a:r>
          </a:p>
        </p:txBody>
      </p:sp>
      <p:sp>
        <p:nvSpPr>
          <p:cNvPr id="2" name="Slide Number Placeholder 1">
            <a:extLst>
              <a:ext uri="{FF2B5EF4-FFF2-40B4-BE49-F238E27FC236}">
                <a16:creationId xmlns:a16="http://schemas.microsoft.com/office/drawing/2014/main" id="{B2C8A60D-3F7B-43BE-B1AA-529FE01BE9CF}"/>
              </a:ext>
            </a:extLst>
          </p:cNvPr>
          <p:cNvSpPr>
            <a:spLocks noGrp="1"/>
          </p:cNvSpPr>
          <p:nvPr>
            <p:ph type="sldNum" sz="quarter" idx="12"/>
          </p:nvPr>
        </p:nvSpPr>
        <p:spPr/>
        <p:txBody>
          <a:bodyPr/>
          <a:lstStyle/>
          <a:p>
            <a:pPr>
              <a:defRPr/>
            </a:pPr>
            <a:fld id="{EF73B2BC-122D-4D2D-B9AF-37D3B93E5309}"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blinds(horizontal)">
                                      <p:cBhvr>
                                        <p:cTn id="7" dur="500"/>
                                        <p:tgtEl>
                                          <p:spTgt spid="389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23">
                                            <p:txEl>
                                              <p:pRg st="1" end="1"/>
                                            </p:txEl>
                                          </p:spTgt>
                                        </p:tgtEl>
                                        <p:attrNameLst>
                                          <p:attrName>style.visibility</p:attrName>
                                        </p:attrNameLst>
                                      </p:cBhvr>
                                      <p:to>
                                        <p:strVal val="visible"/>
                                      </p:to>
                                    </p:set>
                                    <p:animEffect transition="in" filter="blinds(horizontal)">
                                      <p:cBhvr>
                                        <p:cTn id="12" dur="500"/>
                                        <p:tgtEl>
                                          <p:spTgt spid="389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23">
                                            <p:txEl>
                                              <p:pRg st="2" end="2"/>
                                            </p:txEl>
                                          </p:spTgt>
                                        </p:tgtEl>
                                        <p:attrNameLst>
                                          <p:attrName>style.visibility</p:attrName>
                                        </p:attrNameLst>
                                      </p:cBhvr>
                                      <p:to>
                                        <p:strVal val="visible"/>
                                      </p:to>
                                    </p:set>
                                    <p:animEffect transition="in" filter="blinds(horizontal)">
                                      <p:cBhvr>
                                        <p:cTn id="17" dur="500"/>
                                        <p:tgtEl>
                                          <p:spTgt spid="389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23">
                                            <p:txEl>
                                              <p:pRg st="3" end="3"/>
                                            </p:txEl>
                                          </p:spTgt>
                                        </p:tgtEl>
                                        <p:attrNameLst>
                                          <p:attrName>style.visibility</p:attrName>
                                        </p:attrNameLst>
                                      </p:cBhvr>
                                      <p:to>
                                        <p:strVal val="visible"/>
                                      </p:to>
                                    </p:set>
                                    <p:animEffect transition="in" filter="blinds(horizontal)">
                                      <p:cBhvr>
                                        <p:cTn id="22" dur="500"/>
                                        <p:tgtEl>
                                          <p:spTgt spid="389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23">
                                            <p:txEl>
                                              <p:pRg st="4" end="4"/>
                                            </p:txEl>
                                          </p:spTgt>
                                        </p:tgtEl>
                                        <p:attrNameLst>
                                          <p:attrName>style.visibility</p:attrName>
                                        </p:attrNameLst>
                                      </p:cBhvr>
                                      <p:to>
                                        <p:strVal val="visible"/>
                                      </p:to>
                                    </p:set>
                                    <p:animEffect transition="in" filter="blinds(horizontal)">
                                      <p:cBhvr>
                                        <p:cTn id="27" dur="500"/>
                                        <p:tgtEl>
                                          <p:spTgt spid="389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23">
                                            <p:txEl>
                                              <p:pRg st="5" end="5"/>
                                            </p:txEl>
                                          </p:spTgt>
                                        </p:tgtEl>
                                        <p:attrNameLst>
                                          <p:attrName>style.visibility</p:attrName>
                                        </p:attrNameLst>
                                      </p:cBhvr>
                                      <p:to>
                                        <p:strVal val="visible"/>
                                      </p:to>
                                    </p:set>
                                    <p:animEffect transition="in" filter="blinds(horizontal)">
                                      <p:cBhvr>
                                        <p:cTn id="32" dur="500"/>
                                        <p:tgtEl>
                                          <p:spTgt spid="389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23">
                                            <p:txEl>
                                              <p:pRg st="6" end="6"/>
                                            </p:txEl>
                                          </p:spTgt>
                                        </p:tgtEl>
                                        <p:attrNameLst>
                                          <p:attrName>style.visibility</p:attrName>
                                        </p:attrNameLst>
                                      </p:cBhvr>
                                      <p:to>
                                        <p:strVal val="visible"/>
                                      </p:to>
                                    </p:set>
                                    <p:animEffect transition="in" filter="blinds(horizontal)">
                                      <p:cBhvr>
                                        <p:cTn id="37" dur="500"/>
                                        <p:tgtEl>
                                          <p:spTgt spid="389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23">
                                            <p:txEl>
                                              <p:pRg st="7" end="7"/>
                                            </p:txEl>
                                          </p:spTgt>
                                        </p:tgtEl>
                                        <p:attrNameLst>
                                          <p:attrName>style.visibility</p:attrName>
                                        </p:attrNameLst>
                                      </p:cBhvr>
                                      <p:to>
                                        <p:strVal val="visible"/>
                                      </p:to>
                                    </p:set>
                                    <p:animEffect transition="in" filter="blinds(horizontal)">
                                      <p:cBhvr>
                                        <p:cTn id="42" dur="500"/>
                                        <p:tgtEl>
                                          <p:spTgt spid="3891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23">
                                            <p:txEl>
                                              <p:pRg st="8" end="8"/>
                                            </p:txEl>
                                          </p:spTgt>
                                        </p:tgtEl>
                                        <p:attrNameLst>
                                          <p:attrName>style.visibility</p:attrName>
                                        </p:attrNameLst>
                                      </p:cBhvr>
                                      <p:to>
                                        <p:strVal val="visible"/>
                                      </p:to>
                                    </p:set>
                                    <p:animEffect transition="in" filter="blinds(horizontal)">
                                      <p:cBhvr>
                                        <p:cTn id="47" dur="500"/>
                                        <p:tgtEl>
                                          <p:spTgt spid="3891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9123">
                                            <p:txEl>
                                              <p:pRg st="9" end="9"/>
                                            </p:txEl>
                                          </p:spTgt>
                                        </p:tgtEl>
                                        <p:attrNameLst>
                                          <p:attrName>style.visibility</p:attrName>
                                        </p:attrNameLst>
                                      </p:cBhvr>
                                      <p:to>
                                        <p:strVal val="visible"/>
                                      </p:to>
                                    </p:set>
                                    <p:animEffect transition="in" filter="blinds(horizontal)">
                                      <p:cBhvr>
                                        <p:cTn id="52" dur="500"/>
                                        <p:tgtEl>
                                          <p:spTgt spid="3891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9123">
                                            <p:txEl>
                                              <p:pRg st="10" end="10"/>
                                            </p:txEl>
                                          </p:spTgt>
                                        </p:tgtEl>
                                        <p:attrNameLst>
                                          <p:attrName>style.visibility</p:attrName>
                                        </p:attrNameLst>
                                      </p:cBhvr>
                                      <p:to>
                                        <p:strVal val="visible"/>
                                      </p:to>
                                    </p:set>
                                    <p:animEffect transition="in" filter="blinds(horizontal)">
                                      <p:cBhvr>
                                        <p:cTn id="57" dur="500"/>
                                        <p:tgtEl>
                                          <p:spTgt spid="389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57379" name="Rectangle 3"/>
          <p:cNvSpPr>
            <a:spLocks noGrp="1" noChangeArrowheads="1"/>
          </p:cNvSpPr>
          <p:nvPr>
            <p:ph type="body" idx="4294967295"/>
          </p:nvPr>
        </p:nvSpPr>
        <p:spPr>
          <a:xfrm>
            <a:off x="0" y="1371600"/>
            <a:ext cx="8153400" cy="4876800"/>
          </a:xfrm>
        </p:spPr>
        <p:txBody>
          <a:bodyPr/>
          <a:lstStyle/>
          <a:p>
            <a:pPr algn="just">
              <a:lnSpc>
                <a:spcPct val="80000"/>
              </a:lnSpc>
            </a:pPr>
            <a:r>
              <a:rPr lang="en-US" sz="2000" b="1" dirty="0"/>
              <a:t>Copyright:</a:t>
            </a:r>
          </a:p>
          <a:p>
            <a:pPr lvl="1" algn="just">
              <a:lnSpc>
                <a:spcPct val="80000"/>
              </a:lnSpc>
            </a:pPr>
            <a:r>
              <a:rPr lang="en-US" sz="1800" b="1" dirty="0">
                <a:solidFill>
                  <a:schemeClr val="tx1"/>
                </a:solidFill>
              </a:rPr>
              <a:t>Nature / Scope of Copyright</a:t>
            </a:r>
          </a:p>
          <a:p>
            <a:pPr lvl="2" algn="just">
              <a:lnSpc>
                <a:spcPct val="80000"/>
              </a:lnSpc>
            </a:pPr>
            <a:r>
              <a:rPr lang="en-US" sz="1600" dirty="0"/>
              <a:t>Intangible property</a:t>
            </a:r>
          </a:p>
          <a:p>
            <a:pPr lvl="2" algn="just">
              <a:lnSpc>
                <a:spcPct val="80000"/>
              </a:lnSpc>
            </a:pPr>
            <a:r>
              <a:rPr lang="en-US" sz="1600" dirty="0"/>
              <a:t>It prevents others from taking one’s work for free</a:t>
            </a:r>
          </a:p>
          <a:p>
            <a:pPr lvl="2" algn="just">
              <a:lnSpc>
                <a:spcPct val="80000"/>
              </a:lnSpc>
            </a:pPr>
            <a:r>
              <a:rPr lang="en-US" sz="1600" dirty="0"/>
              <a:t>It also prevents people from altering the work without permission</a:t>
            </a:r>
          </a:p>
          <a:p>
            <a:pPr lvl="2" algn="just">
              <a:lnSpc>
                <a:spcPct val="80000"/>
              </a:lnSpc>
            </a:pPr>
            <a:r>
              <a:rPr lang="en-US" sz="1600" dirty="0"/>
              <a:t>Personal expression of an idea, not the idea as such</a:t>
            </a:r>
          </a:p>
          <a:p>
            <a:pPr lvl="1" algn="just">
              <a:lnSpc>
                <a:spcPct val="80000"/>
              </a:lnSpc>
            </a:pPr>
            <a:r>
              <a:rPr lang="en-US" sz="1800" b="1" dirty="0">
                <a:solidFill>
                  <a:schemeClr val="tx1"/>
                </a:solidFill>
              </a:rPr>
              <a:t>Copyright Works</a:t>
            </a:r>
          </a:p>
          <a:p>
            <a:pPr lvl="2" algn="just">
              <a:lnSpc>
                <a:spcPct val="80000"/>
              </a:lnSpc>
            </a:pPr>
            <a:r>
              <a:rPr lang="en-US" sz="1600" dirty="0"/>
              <a:t>Literary works</a:t>
            </a:r>
          </a:p>
          <a:p>
            <a:pPr lvl="2" algn="just">
              <a:lnSpc>
                <a:spcPct val="80000"/>
              </a:lnSpc>
            </a:pPr>
            <a:r>
              <a:rPr lang="en-US" sz="1600" dirty="0"/>
              <a:t>Artistic works</a:t>
            </a:r>
          </a:p>
          <a:p>
            <a:pPr lvl="2" algn="just">
              <a:lnSpc>
                <a:spcPct val="80000"/>
              </a:lnSpc>
            </a:pPr>
            <a:r>
              <a:rPr lang="en-US" sz="1600" dirty="0"/>
              <a:t>Dramatic works</a:t>
            </a:r>
          </a:p>
          <a:p>
            <a:pPr lvl="2" algn="just">
              <a:lnSpc>
                <a:spcPct val="80000"/>
              </a:lnSpc>
            </a:pPr>
            <a:r>
              <a:rPr lang="en-US" sz="1600" dirty="0"/>
              <a:t>Musical works</a:t>
            </a:r>
          </a:p>
          <a:p>
            <a:pPr lvl="2" algn="just">
              <a:lnSpc>
                <a:spcPct val="80000"/>
              </a:lnSpc>
            </a:pPr>
            <a:r>
              <a:rPr lang="en-US" sz="1600" dirty="0"/>
              <a:t>Sound recordings and Broadcasts</a:t>
            </a:r>
          </a:p>
          <a:p>
            <a:pPr lvl="2" algn="just">
              <a:lnSpc>
                <a:spcPct val="80000"/>
              </a:lnSpc>
            </a:pPr>
            <a:r>
              <a:rPr lang="en-US" sz="1600" dirty="0"/>
              <a:t>Films and Cable Programs</a:t>
            </a:r>
          </a:p>
          <a:p>
            <a:pPr lvl="1" algn="just">
              <a:lnSpc>
                <a:spcPct val="80000"/>
              </a:lnSpc>
            </a:pPr>
            <a:r>
              <a:rPr lang="en-US" sz="1800" b="1" dirty="0">
                <a:solidFill>
                  <a:schemeClr val="tx1"/>
                </a:solidFill>
              </a:rPr>
              <a:t>Duration of Copyright</a:t>
            </a:r>
          </a:p>
          <a:p>
            <a:pPr lvl="2" algn="just">
              <a:lnSpc>
                <a:spcPct val="80000"/>
              </a:lnSpc>
            </a:pPr>
            <a:r>
              <a:rPr lang="en-US" sz="1600" dirty="0"/>
              <a:t>Life of author + 50 years</a:t>
            </a:r>
          </a:p>
          <a:p>
            <a:pPr lvl="1" algn="just">
              <a:lnSpc>
                <a:spcPct val="80000"/>
              </a:lnSpc>
            </a:pPr>
            <a:r>
              <a:rPr lang="en-US" sz="1800" b="1" dirty="0">
                <a:solidFill>
                  <a:schemeClr val="tx1"/>
                </a:solidFill>
              </a:rPr>
              <a:t>Registration:</a:t>
            </a:r>
          </a:p>
          <a:p>
            <a:pPr lvl="2" algn="just">
              <a:lnSpc>
                <a:spcPct val="80000"/>
              </a:lnSpc>
            </a:pPr>
            <a:r>
              <a:rPr lang="en-US" sz="1600" dirty="0"/>
              <a:t>Not required</a:t>
            </a:r>
          </a:p>
          <a:p>
            <a:pPr lvl="2" algn="just">
              <a:lnSpc>
                <a:spcPct val="80000"/>
              </a:lnSpc>
            </a:pPr>
            <a:r>
              <a:rPr lang="en-US" sz="1600" dirty="0"/>
              <a:t>Protection is automatic once work is created</a:t>
            </a:r>
          </a:p>
        </p:txBody>
      </p:sp>
      <p:sp>
        <p:nvSpPr>
          <p:cNvPr id="2" name="Slide Number Placeholder 1">
            <a:extLst>
              <a:ext uri="{FF2B5EF4-FFF2-40B4-BE49-F238E27FC236}">
                <a16:creationId xmlns:a16="http://schemas.microsoft.com/office/drawing/2014/main" id="{0C3BB8B6-BA29-46FB-8E60-C94877369012}"/>
              </a:ext>
            </a:extLst>
          </p:cNvPr>
          <p:cNvSpPr>
            <a:spLocks noGrp="1"/>
          </p:cNvSpPr>
          <p:nvPr>
            <p:ph type="sldNum" sz="quarter" idx="12"/>
          </p:nvPr>
        </p:nvSpPr>
        <p:spPr/>
        <p:txBody>
          <a:bodyPr/>
          <a:lstStyle/>
          <a:p>
            <a:pPr>
              <a:defRPr/>
            </a:pPr>
            <a:fld id="{EF73B2BC-122D-4D2D-B9AF-37D3B93E5309}"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blinds(horizontal)">
                                      <p:cBhvr>
                                        <p:cTn id="7" dur="500"/>
                                        <p:tgtEl>
                                          <p:spTgt spid="357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blinds(horizontal)">
                                      <p:cBhvr>
                                        <p:cTn id="12" dur="500"/>
                                        <p:tgtEl>
                                          <p:spTgt spid="357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7379">
                                            <p:txEl>
                                              <p:pRg st="2" end="2"/>
                                            </p:txEl>
                                          </p:spTgt>
                                        </p:tgtEl>
                                        <p:attrNameLst>
                                          <p:attrName>style.visibility</p:attrName>
                                        </p:attrNameLst>
                                      </p:cBhvr>
                                      <p:to>
                                        <p:strVal val="visible"/>
                                      </p:to>
                                    </p:set>
                                    <p:animEffect transition="in" filter="blinds(horizontal)">
                                      <p:cBhvr>
                                        <p:cTn id="17" dur="500"/>
                                        <p:tgtEl>
                                          <p:spTgt spid="357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79">
                                            <p:txEl>
                                              <p:pRg st="3" end="3"/>
                                            </p:txEl>
                                          </p:spTgt>
                                        </p:tgtEl>
                                        <p:attrNameLst>
                                          <p:attrName>style.visibility</p:attrName>
                                        </p:attrNameLst>
                                      </p:cBhvr>
                                      <p:to>
                                        <p:strVal val="visible"/>
                                      </p:to>
                                    </p:set>
                                    <p:animEffect transition="in" filter="blinds(horizontal)">
                                      <p:cBhvr>
                                        <p:cTn id="22" dur="500"/>
                                        <p:tgtEl>
                                          <p:spTgt spid="357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7379">
                                            <p:txEl>
                                              <p:pRg st="4" end="4"/>
                                            </p:txEl>
                                          </p:spTgt>
                                        </p:tgtEl>
                                        <p:attrNameLst>
                                          <p:attrName>style.visibility</p:attrName>
                                        </p:attrNameLst>
                                      </p:cBhvr>
                                      <p:to>
                                        <p:strVal val="visible"/>
                                      </p:to>
                                    </p:set>
                                    <p:animEffect transition="in" filter="blinds(horizontal)">
                                      <p:cBhvr>
                                        <p:cTn id="27" dur="500"/>
                                        <p:tgtEl>
                                          <p:spTgt spid="357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7379">
                                            <p:txEl>
                                              <p:pRg st="5" end="5"/>
                                            </p:txEl>
                                          </p:spTgt>
                                        </p:tgtEl>
                                        <p:attrNameLst>
                                          <p:attrName>style.visibility</p:attrName>
                                        </p:attrNameLst>
                                      </p:cBhvr>
                                      <p:to>
                                        <p:strVal val="visible"/>
                                      </p:to>
                                    </p:set>
                                    <p:animEffect transition="in" filter="blinds(horizontal)">
                                      <p:cBhvr>
                                        <p:cTn id="32" dur="500"/>
                                        <p:tgtEl>
                                          <p:spTgt spid="357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7379">
                                            <p:txEl>
                                              <p:pRg st="6" end="6"/>
                                            </p:txEl>
                                          </p:spTgt>
                                        </p:tgtEl>
                                        <p:attrNameLst>
                                          <p:attrName>style.visibility</p:attrName>
                                        </p:attrNameLst>
                                      </p:cBhvr>
                                      <p:to>
                                        <p:strVal val="visible"/>
                                      </p:to>
                                    </p:set>
                                    <p:animEffect transition="in" filter="blinds(horizontal)">
                                      <p:cBhvr>
                                        <p:cTn id="37" dur="500"/>
                                        <p:tgtEl>
                                          <p:spTgt spid="357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7379">
                                            <p:txEl>
                                              <p:pRg st="7" end="7"/>
                                            </p:txEl>
                                          </p:spTgt>
                                        </p:tgtEl>
                                        <p:attrNameLst>
                                          <p:attrName>style.visibility</p:attrName>
                                        </p:attrNameLst>
                                      </p:cBhvr>
                                      <p:to>
                                        <p:strVal val="visible"/>
                                      </p:to>
                                    </p:set>
                                    <p:animEffect transition="in" filter="blinds(horizontal)">
                                      <p:cBhvr>
                                        <p:cTn id="42" dur="500"/>
                                        <p:tgtEl>
                                          <p:spTgt spid="357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7379">
                                            <p:txEl>
                                              <p:pRg st="8" end="8"/>
                                            </p:txEl>
                                          </p:spTgt>
                                        </p:tgtEl>
                                        <p:attrNameLst>
                                          <p:attrName>style.visibility</p:attrName>
                                        </p:attrNameLst>
                                      </p:cBhvr>
                                      <p:to>
                                        <p:strVal val="visible"/>
                                      </p:to>
                                    </p:set>
                                    <p:animEffect transition="in" filter="blinds(horizontal)">
                                      <p:cBhvr>
                                        <p:cTn id="47" dur="500"/>
                                        <p:tgtEl>
                                          <p:spTgt spid="3573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7379">
                                            <p:txEl>
                                              <p:pRg st="9" end="9"/>
                                            </p:txEl>
                                          </p:spTgt>
                                        </p:tgtEl>
                                        <p:attrNameLst>
                                          <p:attrName>style.visibility</p:attrName>
                                        </p:attrNameLst>
                                      </p:cBhvr>
                                      <p:to>
                                        <p:strVal val="visible"/>
                                      </p:to>
                                    </p:set>
                                    <p:animEffect transition="in" filter="blinds(horizontal)">
                                      <p:cBhvr>
                                        <p:cTn id="52" dur="500"/>
                                        <p:tgtEl>
                                          <p:spTgt spid="3573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7379">
                                            <p:txEl>
                                              <p:pRg st="10" end="10"/>
                                            </p:txEl>
                                          </p:spTgt>
                                        </p:tgtEl>
                                        <p:attrNameLst>
                                          <p:attrName>style.visibility</p:attrName>
                                        </p:attrNameLst>
                                      </p:cBhvr>
                                      <p:to>
                                        <p:strVal val="visible"/>
                                      </p:to>
                                    </p:set>
                                    <p:animEffect transition="in" filter="blinds(horizontal)">
                                      <p:cBhvr>
                                        <p:cTn id="57" dur="500"/>
                                        <p:tgtEl>
                                          <p:spTgt spid="3573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57379">
                                            <p:txEl>
                                              <p:pRg st="11" end="11"/>
                                            </p:txEl>
                                          </p:spTgt>
                                        </p:tgtEl>
                                        <p:attrNameLst>
                                          <p:attrName>style.visibility</p:attrName>
                                        </p:attrNameLst>
                                      </p:cBhvr>
                                      <p:to>
                                        <p:strVal val="visible"/>
                                      </p:to>
                                    </p:set>
                                    <p:animEffect transition="in" filter="blinds(horizontal)">
                                      <p:cBhvr>
                                        <p:cTn id="62" dur="500"/>
                                        <p:tgtEl>
                                          <p:spTgt spid="35737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7379">
                                            <p:txEl>
                                              <p:pRg st="12" end="12"/>
                                            </p:txEl>
                                          </p:spTgt>
                                        </p:tgtEl>
                                        <p:attrNameLst>
                                          <p:attrName>style.visibility</p:attrName>
                                        </p:attrNameLst>
                                      </p:cBhvr>
                                      <p:to>
                                        <p:strVal val="visible"/>
                                      </p:to>
                                    </p:set>
                                    <p:animEffect transition="in" filter="blinds(horizontal)">
                                      <p:cBhvr>
                                        <p:cTn id="67" dur="500"/>
                                        <p:tgtEl>
                                          <p:spTgt spid="35737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7379">
                                            <p:txEl>
                                              <p:pRg st="13" end="13"/>
                                            </p:txEl>
                                          </p:spTgt>
                                        </p:tgtEl>
                                        <p:attrNameLst>
                                          <p:attrName>style.visibility</p:attrName>
                                        </p:attrNameLst>
                                      </p:cBhvr>
                                      <p:to>
                                        <p:strVal val="visible"/>
                                      </p:to>
                                    </p:set>
                                    <p:animEffect transition="in" filter="blinds(horizontal)">
                                      <p:cBhvr>
                                        <p:cTn id="72" dur="500"/>
                                        <p:tgtEl>
                                          <p:spTgt spid="35737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7379">
                                            <p:txEl>
                                              <p:pRg st="14" end="14"/>
                                            </p:txEl>
                                          </p:spTgt>
                                        </p:tgtEl>
                                        <p:attrNameLst>
                                          <p:attrName>style.visibility</p:attrName>
                                        </p:attrNameLst>
                                      </p:cBhvr>
                                      <p:to>
                                        <p:strVal val="visible"/>
                                      </p:to>
                                    </p:set>
                                    <p:animEffect transition="in" filter="blinds(horizontal)">
                                      <p:cBhvr>
                                        <p:cTn id="77" dur="500"/>
                                        <p:tgtEl>
                                          <p:spTgt spid="357379">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7379">
                                            <p:txEl>
                                              <p:pRg st="15" end="15"/>
                                            </p:txEl>
                                          </p:spTgt>
                                        </p:tgtEl>
                                        <p:attrNameLst>
                                          <p:attrName>style.visibility</p:attrName>
                                        </p:attrNameLst>
                                      </p:cBhvr>
                                      <p:to>
                                        <p:strVal val="visible"/>
                                      </p:to>
                                    </p:set>
                                    <p:animEffect transition="in" filter="blinds(horizontal)">
                                      <p:cBhvr>
                                        <p:cTn id="82" dur="500"/>
                                        <p:tgtEl>
                                          <p:spTgt spid="357379">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57379">
                                            <p:txEl>
                                              <p:pRg st="16" end="16"/>
                                            </p:txEl>
                                          </p:spTgt>
                                        </p:tgtEl>
                                        <p:attrNameLst>
                                          <p:attrName>style.visibility</p:attrName>
                                        </p:attrNameLst>
                                      </p:cBhvr>
                                      <p:to>
                                        <p:strVal val="visible"/>
                                      </p:to>
                                    </p:set>
                                    <p:animEffect transition="in" filter="blinds(horizontal)">
                                      <p:cBhvr>
                                        <p:cTn id="87" dur="500"/>
                                        <p:tgtEl>
                                          <p:spTgt spid="357379">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57379">
                                            <p:txEl>
                                              <p:pRg st="17" end="17"/>
                                            </p:txEl>
                                          </p:spTgt>
                                        </p:tgtEl>
                                        <p:attrNameLst>
                                          <p:attrName>style.visibility</p:attrName>
                                        </p:attrNameLst>
                                      </p:cBhvr>
                                      <p:to>
                                        <p:strVal val="visible"/>
                                      </p:to>
                                    </p:set>
                                    <p:animEffect transition="in" filter="blinds(horizontal)">
                                      <p:cBhvr>
                                        <p:cTn id="92" dur="500"/>
                                        <p:tgtEl>
                                          <p:spTgt spid="35737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63523" name="Rectangle 3"/>
          <p:cNvSpPr>
            <a:spLocks noGrp="1" noChangeArrowheads="1"/>
          </p:cNvSpPr>
          <p:nvPr>
            <p:ph type="body" idx="4294967295"/>
          </p:nvPr>
        </p:nvSpPr>
        <p:spPr>
          <a:xfrm>
            <a:off x="0" y="1447800"/>
            <a:ext cx="8153400" cy="4876800"/>
          </a:xfrm>
        </p:spPr>
        <p:txBody>
          <a:bodyPr>
            <a:normAutofit lnSpcReduction="10000"/>
          </a:bodyPr>
          <a:lstStyle/>
          <a:p>
            <a:pPr algn="just">
              <a:lnSpc>
                <a:spcPct val="80000"/>
              </a:lnSpc>
            </a:pPr>
            <a:r>
              <a:rPr lang="en-US" sz="2400" b="1" dirty="0"/>
              <a:t>Copyright </a:t>
            </a:r>
            <a:r>
              <a:rPr lang="en-US" sz="1200" b="1" dirty="0"/>
              <a:t>(Contd.)</a:t>
            </a:r>
            <a:r>
              <a:rPr lang="en-US" sz="2400" b="1" dirty="0"/>
              <a:t>:</a:t>
            </a:r>
          </a:p>
          <a:p>
            <a:pPr lvl="1" algn="just">
              <a:lnSpc>
                <a:spcPct val="80000"/>
              </a:lnSpc>
            </a:pPr>
            <a:r>
              <a:rPr lang="en-US" sz="2000" dirty="0">
                <a:solidFill>
                  <a:schemeClr val="tx1"/>
                </a:solidFill>
              </a:rPr>
              <a:t>What Does Copyright Give Rights Holders?</a:t>
            </a:r>
          </a:p>
          <a:p>
            <a:pPr lvl="2" algn="just">
              <a:lnSpc>
                <a:spcPct val="80000"/>
              </a:lnSpc>
            </a:pPr>
            <a:r>
              <a:rPr lang="en-US" sz="1800" dirty="0"/>
              <a:t>Right to reproduce the work</a:t>
            </a:r>
          </a:p>
          <a:p>
            <a:pPr lvl="2" algn="just">
              <a:lnSpc>
                <a:spcPct val="80000"/>
              </a:lnSpc>
            </a:pPr>
            <a:r>
              <a:rPr lang="en-US" sz="1800" dirty="0"/>
              <a:t>Right to prepare derivative works</a:t>
            </a:r>
          </a:p>
          <a:p>
            <a:pPr lvl="2" algn="just">
              <a:lnSpc>
                <a:spcPct val="80000"/>
              </a:lnSpc>
            </a:pPr>
            <a:r>
              <a:rPr lang="en-US" sz="1800" dirty="0"/>
              <a:t>Right to distribute copies for sale</a:t>
            </a:r>
          </a:p>
          <a:p>
            <a:pPr lvl="2" algn="just">
              <a:lnSpc>
                <a:spcPct val="80000"/>
              </a:lnSpc>
            </a:pPr>
            <a:r>
              <a:rPr lang="en-US" sz="1800" dirty="0"/>
              <a:t>Right to perform Audio Video works publicly</a:t>
            </a:r>
          </a:p>
          <a:p>
            <a:pPr lvl="2" algn="just">
              <a:lnSpc>
                <a:spcPct val="80000"/>
              </a:lnSpc>
            </a:pPr>
            <a:r>
              <a:rPr lang="en-US" sz="1800" dirty="0"/>
              <a:t>Right to display musical and artistic works publicly</a:t>
            </a:r>
          </a:p>
          <a:p>
            <a:pPr lvl="1" algn="just">
              <a:lnSpc>
                <a:spcPct val="80000"/>
              </a:lnSpc>
            </a:pPr>
            <a:r>
              <a:rPr lang="en-US" sz="2000" dirty="0">
                <a:solidFill>
                  <a:schemeClr val="tx1"/>
                </a:solidFill>
              </a:rPr>
              <a:t>Copyright Notice:</a:t>
            </a:r>
          </a:p>
          <a:p>
            <a:pPr lvl="2" algn="just">
              <a:lnSpc>
                <a:spcPct val="80000"/>
              </a:lnSpc>
            </a:pPr>
            <a:r>
              <a:rPr lang="en-US" sz="1800" dirty="0"/>
              <a:t>© owner, year of first publication, All rights reserved</a:t>
            </a:r>
          </a:p>
          <a:p>
            <a:pPr lvl="2" algn="just">
              <a:lnSpc>
                <a:spcPct val="80000"/>
              </a:lnSpc>
            </a:pPr>
            <a:r>
              <a:rPr lang="en-US" sz="1800" dirty="0"/>
              <a:t>Not compulsory</a:t>
            </a:r>
          </a:p>
          <a:p>
            <a:pPr lvl="2" algn="just">
              <a:lnSpc>
                <a:spcPct val="80000"/>
              </a:lnSpc>
            </a:pPr>
            <a:r>
              <a:rPr lang="en-US" sz="1800" dirty="0"/>
              <a:t>Intends to protect its copyright</a:t>
            </a:r>
          </a:p>
          <a:p>
            <a:pPr lvl="1" algn="just">
              <a:lnSpc>
                <a:spcPct val="80000"/>
              </a:lnSpc>
            </a:pPr>
            <a:r>
              <a:rPr lang="en-US" sz="2000" dirty="0">
                <a:solidFill>
                  <a:schemeClr val="tx1"/>
                </a:solidFill>
              </a:rPr>
              <a:t>Ownership:</a:t>
            </a:r>
          </a:p>
          <a:p>
            <a:pPr lvl="2" algn="just">
              <a:lnSpc>
                <a:spcPct val="80000"/>
              </a:lnSpc>
            </a:pPr>
            <a:r>
              <a:rPr lang="en-US" sz="1800" dirty="0"/>
              <a:t>Author – first owner</a:t>
            </a:r>
          </a:p>
          <a:p>
            <a:pPr lvl="2" algn="just">
              <a:lnSpc>
                <a:spcPct val="80000"/>
              </a:lnSpc>
            </a:pPr>
            <a:r>
              <a:rPr lang="en-US" sz="1800" dirty="0"/>
              <a:t>Employee’s work – employer as owner</a:t>
            </a:r>
          </a:p>
          <a:p>
            <a:pPr lvl="3" algn="just">
              <a:lnSpc>
                <a:spcPct val="80000"/>
              </a:lnSpc>
            </a:pPr>
            <a:r>
              <a:rPr lang="en-US" sz="1600" dirty="0">
                <a:solidFill>
                  <a:schemeClr val="tx1"/>
                </a:solidFill>
              </a:rPr>
              <a:t>Made in the course of employment</a:t>
            </a:r>
          </a:p>
          <a:p>
            <a:pPr lvl="2" algn="just">
              <a:lnSpc>
                <a:spcPct val="80000"/>
              </a:lnSpc>
            </a:pPr>
            <a:r>
              <a:rPr lang="en-US" sz="1800" dirty="0"/>
              <a:t>Commissioned work – ownership depends on contract</a:t>
            </a:r>
          </a:p>
          <a:p>
            <a:pPr lvl="3" algn="just">
              <a:lnSpc>
                <a:spcPct val="80000"/>
              </a:lnSpc>
            </a:pPr>
            <a:r>
              <a:rPr lang="en-US" sz="1600" dirty="0">
                <a:solidFill>
                  <a:schemeClr val="tx1"/>
                </a:solidFill>
              </a:rPr>
              <a:t>Exclusive license to use</a:t>
            </a:r>
          </a:p>
        </p:txBody>
      </p:sp>
      <p:sp>
        <p:nvSpPr>
          <p:cNvPr id="2" name="Slide Number Placeholder 1">
            <a:extLst>
              <a:ext uri="{FF2B5EF4-FFF2-40B4-BE49-F238E27FC236}">
                <a16:creationId xmlns:a16="http://schemas.microsoft.com/office/drawing/2014/main" id="{9ACC3BED-04BA-42E5-9FE5-451FF3D29BBD}"/>
              </a:ext>
            </a:extLst>
          </p:cNvPr>
          <p:cNvSpPr>
            <a:spLocks noGrp="1"/>
          </p:cNvSpPr>
          <p:nvPr>
            <p:ph type="sldNum" sz="quarter" idx="12"/>
          </p:nvPr>
        </p:nvSpPr>
        <p:spPr/>
        <p:txBody>
          <a:bodyPr/>
          <a:lstStyle/>
          <a:p>
            <a:pPr>
              <a:defRPr/>
            </a:pPr>
            <a:fld id="{EF73B2BC-122D-4D2D-B9AF-37D3B93E5309}"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Effect transition="in" filter="blinds(horizontal)">
                                      <p:cBhvr>
                                        <p:cTn id="7" dur="500"/>
                                        <p:tgtEl>
                                          <p:spTgt spid="363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3523">
                                            <p:txEl>
                                              <p:pRg st="1" end="1"/>
                                            </p:txEl>
                                          </p:spTgt>
                                        </p:tgtEl>
                                        <p:attrNameLst>
                                          <p:attrName>style.visibility</p:attrName>
                                        </p:attrNameLst>
                                      </p:cBhvr>
                                      <p:to>
                                        <p:strVal val="visible"/>
                                      </p:to>
                                    </p:set>
                                    <p:animEffect transition="in" filter="blinds(horizontal)">
                                      <p:cBhvr>
                                        <p:cTn id="12" dur="500"/>
                                        <p:tgtEl>
                                          <p:spTgt spid="363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Effect transition="in" filter="blinds(horizontal)">
                                      <p:cBhvr>
                                        <p:cTn id="17" dur="500"/>
                                        <p:tgtEl>
                                          <p:spTgt spid="363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3523">
                                            <p:txEl>
                                              <p:pRg st="3" end="3"/>
                                            </p:txEl>
                                          </p:spTgt>
                                        </p:tgtEl>
                                        <p:attrNameLst>
                                          <p:attrName>style.visibility</p:attrName>
                                        </p:attrNameLst>
                                      </p:cBhvr>
                                      <p:to>
                                        <p:strVal val="visible"/>
                                      </p:to>
                                    </p:set>
                                    <p:animEffect transition="in" filter="blinds(horizontal)">
                                      <p:cBhvr>
                                        <p:cTn id="22" dur="500"/>
                                        <p:tgtEl>
                                          <p:spTgt spid="3635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3523">
                                            <p:txEl>
                                              <p:pRg st="4" end="4"/>
                                            </p:txEl>
                                          </p:spTgt>
                                        </p:tgtEl>
                                        <p:attrNameLst>
                                          <p:attrName>style.visibility</p:attrName>
                                        </p:attrNameLst>
                                      </p:cBhvr>
                                      <p:to>
                                        <p:strVal val="visible"/>
                                      </p:to>
                                    </p:set>
                                    <p:animEffect transition="in" filter="blinds(horizontal)">
                                      <p:cBhvr>
                                        <p:cTn id="27" dur="500"/>
                                        <p:tgtEl>
                                          <p:spTgt spid="3635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3523">
                                            <p:txEl>
                                              <p:pRg st="5" end="5"/>
                                            </p:txEl>
                                          </p:spTgt>
                                        </p:tgtEl>
                                        <p:attrNameLst>
                                          <p:attrName>style.visibility</p:attrName>
                                        </p:attrNameLst>
                                      </p:cBhvr>
                                      <p:to>
                                        <p:strVal val="visible"/>
                                      </p:to>
                                    </p:set>
                                    <p:animEffect transition="in" filter="blinds(horizontal)">
                                      <p:cBhvr>
                                        <p:cTn id="32" dur="500"/>
                                        <p:tgtEl>
                                          <p:spTgt spid="3635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3523">
                                            <p:txEl>
                                              <p:pRg st="6" end="6"/>
                                            </p:txEl>
                                          </p:spTgt>
                                        </p:tgtEl>
                                        <p:attrNameLst>
                                          <p:attrName>style.visibility</p:attrName>
                                        </p:attrNameLst>
                                      </p:cBhvr>
                                      <p:to>
                                        <p:strVal val="visible"/>
                                      </p:to>
                                    </p:set>
                                    <p:animEffect transition="in" filter="blinds(horizontal)">
                                      <p:cBhvr>
                                        <p:cTn id="37" dur="500"/>
                                        <p:tgtEl>
                                          <p:spTgt spid="3635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3523">
                                            <p:txEl>
                                              <p:pRg st="7" end="7"/>
                                            </p:txEl>
                                          </p:spTgt>
                                        </p:tgtEl>
                                        <p:attrNameLst>
                                          <p:attrName>style.visibility</p:attrName>
                                        </p:attrNameLst>
                                      </p:cBhvr>
                                      <p:to>
                                        <p:strVal val="visible"/>
                                      </p:to>
                                    </p:set>
                                    <p:animEffect transition="in" filter="blinds(horizontal)">
                                      <p:cBhvr>
                                        <p:cTn id="42" dur="500"/>
                                        <p:tgtEl>
                                          <p:spTgt spid="3635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3523">
                                            <p:txEl>
                                              <p:pRg st="8" end="8"/>
                                            </p:txEl>
                                          </p:spTgt>
                                        </p:tgtEl>
                                        <p:attrNameLst>
                                          <p:attrName>style.visibility</p:attrName>
                                        </p:attrNameLst>
                                      </p:cBhvr>
                                      <p:to>
                                        <p:strVal val="visible"/>
                                      </p:to>
                                    </p:set>
                                    <p:animEffect transition="in" filter="blinds(horizontal)">
                                      <p:cBhvr>
                                        <p:cTn id="47" dur="500"/>
                                        <p:tgtEl>
                                          <p:spTgt spid="3635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3523">
                                            <p:txEl>
                                              <p:pRg st="9" end="9"/>
                                            </p:txEl>
                                          </p:spTgt>
                                        </p:tgtEl>
                                        <p:attrNameLst>
                                          <p:attrName>style.visibility</p:attrName>
                                        </p:attrNameLst>
                                      </p:cBhvr>
                                      <p:to>
                                        <p:strVal val="visible"/>
                                      </p:to>
                                    </p:set>
                                    <p:animEffect transition="in" filter="blinds(horizontal)">
                                      <p:cBhvr>
                                        <p:cTn id="52" dur="500"/>
                                        <p:tgtEl>
                                          <p:spTgt spid="3635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3523">
                                            <p:txEl>
                                              <p:pRg st="10" end="10"/>
                                            </p:txEl>
                                          </p:spTgt>
                                        </p:tgtEl>
                                        <p:attrNameLst>
                                          <p:attrName>style.visibility</p:attrName>
                                        </p:attrNameLst>
                                      </p:cBhvr>
                                      <p:to>
                                        <p:strVal val="visible"/>
                                      </p:to>
                                    </p:set>
                                    <p:animEffect transition="in" filter="blinds(horizontal)">
                                      <p:cBhvr>
                                        <p:cTn id="57" dur="500"/>
                                        <p:tgtEl>
                                          <p:spTgt spid="3635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3523">
                                            <p:txEl>
                                              <p:pRg st="11" end="11"/>
                                            </p:txEl>
                                          </p:spTgt>
                                        </p:tgtEl>
                                        <p:attrNameLst>
                                          <p:attrName>style.visibility</p:attrName>
                                        </p:attrNameLst>
                                      </p:cBhvr>
                                      <p:to>
                                        <p:strVal val="visible"/>
                                      </p:to>
                                    </p:set>
                                    <p:animEffect transition="in" filter="blinds(horizontal)">
                                      <p:cBhvr>
                                        <p:cTn id="62" dur="500"/>
                                        <p:tgtEl>
                                          <p:spTgt spid="36352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63523">
                                            <p:txEl>
                                              <p:pRg st="12" end="12"/>
                                            </p:txEl>
                                          </p:spTgt>
                                        </p:tgtEl>
                                        <p:attrNameLst>
                                          <p:attrName>style.visibility</p:attrName>
                                        </p:attrNameLst>
                                      </p:cBhvr>
                                      <p:to>
                                        <p:strVal val="visible"/>
                                      </p:to>
                                    </p:set>
                                    <p:animEffect transition="in" filter="blinds(horizontal)">
                                      <p:cBhvr>
                                        <p:cTn id="67" dur="500"/>
                                        <p:tgtEl>
                                          <p:spTgt spid="36352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3523">
                                            <p:txEl>
                                              <p:pRg st="13" end="13"/>
                                            </p:txEl>
                                          </p:spTgt>
                                        </p:tgtEl>
                                        <p:attrNameLst>
                                          <p:attrName>style.visibility</p:attrName>
                                        </p:attrNameLst>
                                      </p:cBhvr>
                                      <p:to>
                                        <p:strVal val="visible"/>
                                      </p:to>
                                    </p:set>
                                    <p:animEffect transition="in" filter="blinds(horizontal)">
                                      <p:cBhvr>
                                        <p:cTn id="72" dur="500"/>
                                        <p:tgtEl>
                                          <p:spTgt spid="36352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63523">
                                            <p:txEl>
                                              <p:pRg st="14" end="14"/>
                                            </p:txEl>
                                          </p:spTgt>
                                        </p:tgtEl>
                                        <p:attrNameLst>
                                          <p:attrName>style.visibility</p:attrName>
                                        </p:attrNameLst>
                                      </p:cBhvr>
                                      <p:to>
                                        <p:strVal val="visible"/>
                                      </p:to>
                                    </p:set>
                                    <p:animEffect transition="in" filter="blinds(horizontal)">
                                      <p:cBhvr>
                                        <p:cTn id="77" dur="500"/>
                                        <p:tgtEl>
                                          <p:spTgt spid="36352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63523">
                                            <p:txEl>
                                              <p:pRg st="15" end="15"/>
                                            </p:txEl>
                                          </p:spTgt>
                                        </p:tgtEl>
                                        <p:attrNameLst>
                                          <p:attrName>style.visibility</p:attrName>
                                        </p:attrNameLst>
                                      </p:cBhvr>
                                      <p:to>
                                        <p:strVal val="visible"/>
                                      </p:to>
                                    </p:set>
                                    <p:animEffect transition="in" filter="blinds(horizontal)">
                                      <p:cBhvr>
                                        <p:cTn id="82" dur="500"/>
                                        <p:tgtEl>
                                          <p:spTgt spid="36352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63523">
                                            <p:txEl>
                                              <p:pRg st="16" end="16"/>
                                            </p:txEl>
                                          </p:spTgt>
                                        </p:tgtEl>
                                        <p:attrNameLst>
                                          <p:attrName>style.visibility</p:attrName>
                                        </p:attrNameLst>
                                      </p:cBhvr>
                                      <p:to>
                                        <p:strVal val="visible"/>
                                      </p:to>
                                    </p:set>
                                    <p:animEffect transition="in" filter="blinds(horizontal)">
                                      <p:cBhvr>
                                        <p:cTn id="87" dur="500"/>
                                        <p:tgtEl>
                                          <p:spTgt spid="3635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64547" name="Rectangle 3"/>
          <p:cNvSpPr>
            <a:spLocks noGrp="1" noChangeArrowheads="1"/>
          </p:cNvSpPr>
          <p:nvPr>
            <p:ph type="body" idx="4294967295"/>
          </p:nvPr>
        </p:nvSpPr>
        <p:spPr>
          <a:xfrm>
            <a:off x="0" y="1447800"/>
            <a:ext cx="8153400" cy="4876800"/>
          </a:xfrm>
        </p:spPr>
        <p:txBody>
          <a:bodyPr/>
          <a:lstStyle/>
          <a:p>
            <a:pPr algn="just">
              <a:lnSpc>
                <a:spcPct val="80000"/>
              </a:lnSpc>
            </a:pPr>
            <a:r>
              <a:rPr lang="en-US" sz="2000" b="1" dirty="0"/>
              <a:t>Copyright </a:t>
            </a:r>
            <a:r>
              <a:rPr lang="en-US" sz="1000" b="1" dirty="0"/>
              <a:t>(Contd.)</a:t>
            </a:r>
            <a:r>
              <a:rPr lang="en-US" sz="2000" b="1" dirty="0"/>
              <a:t>:</a:t>
            </a:r>
          </a:p>
          <a:p>
            <a:pPr lvl="1" algn="just">
              <a:lnSpc>
                <a:spcPct val="80000"/>
              </a:lnSpc>
            </a:pPr>
            <a:r>
              <a:rPr lang="en-US" sz="1600" b="1" dirty="0">
                <a:solidFill>
                  <a:schemeClr val="tx1"/>
                </a:solidFill>
              </a:rPr>
              <a:t>Restricted acts / Infringements</a:t>
            </a:r>
          </a:p>
          <a:p>
            <a:pPr lvl="2" algn="just">
              <a:lnSpc>
                <a:spcPct val="80000"/>
              </a:lnSpc>
            </a:pPr>
            <a:r>
              <a:rPr lang="en-US" sz="1600" dirty="0"/>
              <a:t>Copy</a:t>
            </a:r>
          </a:p>
          <a:p>
            <a:pPr lvl="3" algn="just">
              <a:lnSpc>
                <a:spcPct val="80000"/>
              </a:lnSpc>
            </a:pPr>
            <a:r>
              <a:rPr lang="en-US" sz="1400" dirty="0">
                <a:solidFill>
                  <a:schemeClr val="tx1"/>
                </a:solidFill>
              </a:rPr>
              <a:t>Not limited to hard copy</a:t>
            </a:r>
          </a:p>
          <a:p>
            <a:pPr lvl="3" algn="just">
              <a:lnSpc>
                <a:spcPct val="80000"/>
              </a:lnSpc>
            </a:pPr>
            <a:r>
              <a:rPr lang="en-US" sz="1400" dirty="0">
                <a:solidFill>
                  <a:schemeClr val="tx1"/>
                </a:solidFill>
              </a:rPr>
              <a:t>Include storage by electronic means - Fax, scan, hard disk storage, print, copy by hand</a:t>
            </a:r>
          </a:p>
          <a:p>
            <a:pPr lvl="2" algn="just">
              <a:lnSpc>
                <a:spcPct val="80000"/>
              </a:lnSpc>
            </a:pPr>
            <a:r>
              <a:rPr lang="en-US" sz="1600" dirty="0"/>
              <a:t>Issue to the public</a:t>
            </a:r>
          </a:p>
          <a:p>
            <a:pPr lvl="2" algn="just">
              <a:lnSpc>
                <a:spcPct val="80000"/>
              </a:lnSpc>
            </a:pPr>
            <a:r>
              <a:rPr lang="en-US" sz="1600" dirty="0"/>
              <a:t>Perform in public</a:t>
            </a:r>
          </a:p>
          <a:p>
            <a:pPr lvl="2" algn="just">
              <a:lnSpc>
                <a:spcPct val="80000"/>
              </a:lnSpc>
            </a:pPr>
            <a:r>
              <a:rPr lang="en-US" sz="1600" dirty="0"/>
              <a:t>Broadcast, include in a cable program service</a:t>
            </a:r>
          </a:p>
          <a:p>
            <a:pPr lvl="2" algn="just">
              <a:lnSpc>
                <a:spcPct val="80000"/>
              </a:lnSpc>
            </a:pPr>
            <a:r>
              <a:rPr lang="en-US" sz="1600" dirty="0"/>
              <a:t>Make an adaptation</a:t>
            </a:r>
          </a:p>
          <a:p>
            <a:pPr lvl="2" algn="just">
              <a:lnSpc>
                <a:spcPct val="80000"/>
              </a:lnSpc>
            </a:pPr>
            <a:r>
              <a:rPr lang="en-US" sz="1600" dirty="0"/>
              <a:t>Make available to the public through internet</a:t>
            </a:r>
          </a:p>
          <a:p>
            <a:pPr lvl="1" algn="just">
              <a:lnSpc>
                <a:spcPct val="80000"/>
              </a:lnSpc>
            </a:pPr>
            <a:r>
              <a:rPr lang="en-US" sz="1600" b="1" dirty="0">
                <a:solidFill>
                  <a:schemeClr val="tx1"/>
                </a:solidFill>
              </a:rPr>
              <a:t>Public domain</a:t>
            </a:r>
          </a:p>
          <a:p>
            <a:pPr lvl="2" algn="just">
              <a:lnSpc>
                <a:spcPct val="80000"/>
              </a:lnSpc>
            </a:pPr>
            <a:r>
              <a:rPr lang="en-US" sz="1600" dirty="0"/>
              <a:t>Anything in the public domain is useable by anyone in any way that they want.  No one owns it.</a:t>
            </a:r>
          </a:p>
          <a:p>
            <a:pPr lvl="2" algn="just">
              <a:lnSpc>
                <a:spcPct val="80000"/>
              </a:lnSpc>
            </a:pPr>
            <a:r>
              <a:rPr lang="en-US" sz="1600" dirty="0"/>
              <a:t>Authors can choose to put work in the public domain by including a notice that the item is in the public domain.</a:t>
            </a:r>
          </a:p>
          <a:p>
            <a:pPr lvl="1" algn="just">
              <a:lnSpc>
                <a:spcPct val="80000"/>
              </a:lnSpc>
            </a:pPr>
            <a:r>
              <a:rPr lang="en-US" sz="1600" b="1" dirty="0">
                <a:solidFill>
                  <a:schemeClr val="tx1"/>
                </a:solidFill>
              </a:rPr>
              <a:t>When will copying constitute infringement?</a:t>
            </a:r>
          </a:p>
          <a:p>
            <a:pPr lvl="2" algn="just">
              <a:lnSpc>
                <a:spcPct val="80000"/>
              </a:lnSpc>
            </a:pPr>
            <a:r>
              <a:rPr lang="en-US" sz="1600" dirty="0"/>
              <a:t>Whole or substantial part</a:t>
            </a:r>
          </a:p>
          <a:p>
            <a:pPr lvl="2" algn="just">
              <a:lnSpc>
                <a:spcPct val="80000"/>
              </a:lnSpc>
            </a:pPr>
            <a:r>
              <a:rPr lang="en-US" sz="1600" dirty="0"/>
              <a:t>Quality and quantity</a:t>
            </a:r>
          </a:p>
          <a:p>
            <a:pPr lvl="2" algn="just">
              <a:lnSpc>
                <a:spcPct val="80000"/>
              </a:lnSpc>
            </a:pPr>
            <a:r>
              <a:rPr lang="en-US" sz="1600" dirty="0"/>
              <a:t>No prescribed %</a:t>
            </a:r>
          </a:p>
        </p:txBody>
      </p:sp>
      <p:sp>
        <p:nvSpPr>
          <p:cNvPr id="2" name="Slide Number Placeholder 1">
            <a:extLst>
              <a:ext uri="{FF2B5EF4-FFF2-40B4-BE49-F238E27FC236}">
                <a16:creationId xmlns:a16="http://schemas.microsoft.com/office/drawing/2014/main" id="{C677C287-4D16-4932-9F81-2E29399768B6}"/>
              </a:ext>
            </a:extLst>
          </p:cNvPr>
          <p:cNvSpPr>
            <a:spLocks noGrp="1"/>
          </p:cNvSpPr>
          <p:nvPr>
            <p:ph type="sldNum" sz="quarter" idx="12"/>
          </p:nvPr>
        </p:nvSpPr>
        <p:spPr/>
        <p:txBody>
          <a:bodyPr/>
          <a:lstStyle/>
          <a:p>
            <a:pPr>
              <a:defRPr/>
            </a:pPr>
            <a:fld id="{EF73B2BC-122D-4D2D-B9AF-37D3B93E5309}"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blinds(horizontal)">
                                      <p:cBhvr>
                                        <p:cTn id="7" dur="500"/>
                                        <p:tgtEl>
                                          <p:spTgt spid="36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blinds(horizontal)">
                                      <p:cBhvr>
                                        <p:cTn id="12" dur="500"/>
                                        <p:tgtEl>
                                          <p:spTgt spid="364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blinds(horizontal)">
                                      <p:cBhvr>
                                        <p:cTn id="17" dur="500"/>
                                        <p:tgtEl>
                                          <p:spTgt spid="364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Effect transition="in" filter="blinds(horizontal)">
                                      <p:cBhvr>
                                        <p:cTn id="22" dur="500"/>
                                        <p:tgtEl>
                                          <p:spTgt spid="364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4547">
                                            <p:txEl>
                                              <p:pRg st="4" end="4"/>
                                            </p:txEl>
                                          </p:spTgt>
                                        </p:tgtEl>
                                        <p:attrNameLst>
                                          <p:attrName>style.visibility</p:attrName>
                                        </p:attrNameLst>
                                      </p:cBhvr>
                                      <p:to>
                                        <p:strVal val="visible"/>
                                      </p:to>
                                    </p:set>
                                    <p:animEffect transition="in" filter="blinds(horizontal)">
                                      <p:cBhvr>
                                        <p:cTn id="27" dur="500"/>
                                        <p:tgtEl>
                                          <p:spTgt spid="3645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4547">
                                            <p:txEl>
                                              <p:pRg st="5" end="5"/>
                                            </p:txEl>
                                          </p:spTgt>
                                        </p:tgtEl>
                                        <p:attrNameLst>
                                          <p:attrName>style.visibility</p:attrName>
                                        </p:attrNameLst>
                                      </p:cBhvr>
                                      <p:to>
                                        <p:strVal val="visible"/>
                                      </p:to>
                                    </p:set>
                                    <p:animEffect transition="in" filter="blinds(horizontal)">
                                      <p:cBhvr>
                                        <p:cTn id="32" dur="500"/>
                                        <p:tgtEl>
                                          <p:spTgt spid="3645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4547">
                                            <p:txEl>
                                              <p:pRg st="6" end="6"/>
                                            </p:txEl>
                                          </p:spTgt>
                                        </p:tgtEl>
                                        <p:attrNameLst>
                                          <p:attrName>style.visibility</p:attrName>
                                        </p:attrNameLst>
                                      </p:cBhvr>
                                      <p:to>
                                        <p:strVal val="visible"/>
                                      </p:to>
                                    </p:set>
                                    <p:animEffect transition="in" filter="blinds(horizontal)">
                                      <p:cBhvr>
                                        <p:cTn id="37" dur="500"/>
                                        <p:tgtEl>
                                          <p:spTgt spid="3645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4547">
                                            <p:txEl>
                                              <p:pRg st="7" end="7"/>
                                            </p:txEl>
                                          </p:spTgt>
                                        </p:tgtEl>
                                        <p:attrNameLst>
                                          <p:attrName>style.visibility</p:attrName>
                                        </p:attrNameLst>
                                      </p:cBhvr>
                                      <p:to>
                                        <p:strVal val="visible"/>
                                      </p:to>
                                    </p:set>
                                    <p:animEffect transition="in" filter="blinds(horizontal)">
                                      <p:cBhvr>
                                        <p:cTn id="42" dur="500"/>
                                        <p:tgtEl>
                                          <p:spTgt spid="3645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4547">
                                            <p:txEl>
                                              <p:pRg st="8" end="8"/>
                                            </p:txEl>
                                          </p:spTgt>
                                        </p:tgtEl>
                                        <p:attrNameLst>
                                          <p:attrName>style.visibility</p:attrName>
                                        </p:attrNameLst>
                                      </p:cBhvr>
                                      <p:to>
                                        <p:strVal val="visible"/>
                                      </p:to>
                                    </p:set>
                                    <p:animEffect transition="in" filter="blinds(horizontal)">
                                      <p:cBhvr>
                                        <p:cTn id="47" dur="500"/>
                                        <p:tgtEl>
                                          <p:spTgt spid="3645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4547">
                                            <p:txEl>
                                              <p:pRg st="9" end="9"/>
                                            </p:txEl>
                                          </p:spTgt>
                                        </p:tgtEl>
                                        <p:attrNameLst>
                                          <p:attrName>style.visibility</p:attrName>
                                        </p:attrNameLst>
                                      </p:cBhvr>
                                      <p:to>
                                        <p:strVal val="visible"/>
                                      </p:to>
                                    </p:set>
                                    <p:animEffect transition="in" filter="blinds(horizontal)">
                                      <p:cBhvr>
                                        <p:cTn id="52" dur="500"/>
                                        <p:tgtEl>
                                          <p:spTgt spid="3645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4547">
                                            <p:txEl>
                                              <p:pRg st="10" end="10"/>
                                            </p:txEl>
                                          </p:spTgt>
                                        </p:tgtEl>
                                        <p:attrNameLst>
                                          <p:attrName>style.visibility</p:attrName>
                                        </p:attrNameLst>
                                      </p:cBhvr>
                                      <p:to>
                                        <p:strVal val="visible"/>
                                      </p:to>
                                    </p:set>
                                    <p:animEffect transition="in" filter="blinds(horizontal)">
                                      <p:cBhvr>
                                        <p:cTn id="57" dur="500"/>
                                        <p:tgtEl>
                                          <p:spTgt spid="3645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4547">
                                            <p:txEl>
                                              <p:pRg st="11" end="11"/>
                                            </p:txEl>
                                          </p:spTgt>
                                        </p:tgtEl>
                                        <p:attrNameLst>
                                          <p:attrName>style.visibility</p:attrName>
                                        </p:attrNameLst>
                                      </p:cBhvr>
                                      <p:to>
                                        <p:strVal val="visible"/>
                                      </p:to>
                                    </p:set>
                                    <p:animEffect transition="in" filter="blinds(horizontal)">
                                      <p:cBhvr>
                                        <p:cTn id="62" dur="500"/>
                                        <p:tgtEl>
                                          <p:spTgt spid="36454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64547">
                                            <p:txEl>
                                              <p:pRg st="12" end="12"/>
                                            </p:txEl>
                                          </p:spTgt>
                                        </p:tgtEl>
                                        <p:attrNameLst>
                                          <p:attrName>style.visibility</p:attrName>
                                        </p:attrNameLst>
                                      </p:cBhvr>
                                      <p:to>
                                        <p:strVal val="visible"/>
                                      </p:to>
                                    </p:set>
                                    <p:animEffect transition="in" filter="blinds(horizontal)">
                                      <p:cBhvr>
                                        <p:cTn id="67" dur="500"/>
                                        <p:tgtEl>
                                          <p:spTgt spid="36454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4547">
                                            <p:txEl>
                                              <p:pRg st="13" end="13"/>
                                            </p:txEl>
                                          </p:spTgt>
                                        </p:tgtEl>
                                        <p:attrNameLst>
                                          <p:attrName>style.visibility</p:attrName>
                                        </p:attrNameLst>
                                      </p:cBhvr>
                                      <p:to>
                                        <p:strVal val="visible"/>
                                      </p:to>
                                    </p:set>
                                    <p:animEffect transition="in" filter="blinds(horizontal)">
                                      <p:cBhvr>
                                        <p:cTn id="72" dur="500"/>
                                        <p:tgtEl>
                                          <p:spTgt spid="36454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64547">
                                            <p:txEl>
                                              <p:pRg st="14" end="14"/>
                                            </p:txEl>
                                          </p:spTgt>
                                        </p:tgtEl>
                                        <p:attrNameLst>
                                          <p:attrName>style.visibility</p:attrName>
                                        </p:attrNameLst>
                                      </p:cBhvr>
                                      <p:to>
                                        <p:strVal val="visible"/>
                                      </p:to>
                                    </p:set>
                                    <p:animEffect transition="in" filter="blinds(horizontal)">
                                      <p:cBhvr>
                                        <p:cTn id="77" dur="500"/>
                                        <p:tgtEl>
                                          <p:spTgt spid="36454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64547">
                                            <p:txEl>
                                              <p:pRg st="15" end="15"/>
                                            </p:txEl>
                                          </p:spTgt>
                                        </p:tgtEl>
                                        <p:attrNameLst>
                                          <p:attrName>style.visibility</p:attrName>
                                        </p:attrNameLst>
                                      </p:cBhvr>
                                      <p:to>
                                        <p:strVal val="visible"/>
                                      </p:to>
                                    </p:set>
                                    <p:animEffect transition="in" filter="blinds(horizontal)">
                                      <p:cBhvr>
                                        <p:cTn id="82" dur="500"/>
                                        <p:tgtEl>
                                          <p:spTgt spid="36454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64547">
                                            <p:txEl>
                                              <p:pRg st="16" end="16"/>
                                            </p:txEl>
                                          </p:spTgt>
                                        </p:tgtEl>
                                        <p:attrNameLst>
                                          <p:attrName>style.visibility</p:attrName>
                                        </p:attrNameLst>
                                      </p:cBhvr>
                                      <p:to>
                                        <p:strVal val="visible"/>
                                      </p:to>
                                    </p:set>
                                    <p:animEffect transition="in" filter="blinds(horizontal)">
                                      <p:cBhvr>
                                        <p:cTn id="87" dur="500"/>
                                        <p:tgtEl>
                                          <p:spTgt spid="36454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65571" name="Rectangle 3"/>
          <p:cNvSpPr>
            <a:spLocks noGrp="1" noChangeArrowheads="1"/>
          </p:cNvSpPr>
          <p:nvPr>
            <p:ph type="body" idx="4294967295"/>
          </p:nvPr>
        </p:nvSpPr>
        <p:spPr>
          <a:xfrm>
            <a:off x="990600" y="1447800"/>
            <a:ext cx="8153400" cy="4876800"/>
          </a:xfrm>
        </p:spPr>
        <p:txBody>
          <a:bodyPr/>
          <a:lstStyle/>
          <a:p>
            <a:pPr algn="just"/>
            <a:r>
              <a:rPr lang="en-US" sz="2800" b="1" dirty="0"/>
              <a:t>Copyright </a:t>
            </a:r>
            <a:r>
              <a:rPr lang="en-US" sz="1400" b="1" dirty="0"/>
              <a:t>(Contd.)</a:t>
            </a:r>
            <a:r>
              <a:rPr lang="en-US" sz="2800" b="1" dirty="0"/>
              <a:t>:</a:t>
            </a:r>
          </a:p>
          <a:p>
            <a:pPr lvl="1" algn="just"/>
            <a:r>
              <a:rPr lang="en-US" b="1" dirty="0">
                <a:solidFill>
                  <a:schemeClr val="tx1"/>
                </a:solidFill>
              </a:rPr>
              <a:t>Secondary Infringement:</a:t>
            </a:r>
          </a:p>
          <a:p>
            <a:pPr lvl="2"/>
            <a:r>
              <a:rPr lang="en-US" sz="2000" dirty="0"/>
              <a:t>Importing or exporting infringing copy</a:t>
            </a:r>
          </a:p>
          <a:p>
            <a:pPr lvl="2"/>
            <a:r>
              <a:rPr lang="en-US" sz="2000" dirty="0"/>
              <a:t>Possessing or dealing with infringing copy</a:t>
            </a:r>
          </a:p>
          <a:p>
            <a:pPr lvl="2"/>
            <a:r>
              <a:rPr lang="en-US" sz="2000" dirty="0"/>
              <a:t>Providing means for making infringing copies</a:t>
            </a:r>
          </a:p>
          <a:p>
            <a:pPr lvl="2"/>
            <a:r>
              <a:rPr lang="en-US" sz="2000" dirty="0"/>
              <a:t>Permitting use of premises for infringing performance</a:t>
            </a:r>
          </a:p>
          <a:p>
            <a:pPr lvl="2"/>
            <a:r>
              <a:rPr lang="en-US" sz="2000" dirty="0"/>
              <a:t>Provision of apparatus for infringing performance</a:t>
            </a:r>
          </a:p>
          <a:p>
            <a:pPr lvl="1"/>
            <a:r>
              <a:rPr lang="en-US" b="1" dirty="0">
                <a:solidFill>
                  <a:schemeClr val="tx1"/>
                </a:solidFill>
              </a:rPr>
              <a:t>How works protected?</a:t>
            </a:r>
          </a:p>
          <a:p>
            <a:pPr lvl="2"/>
            <a:r>
              <a:rPr lang="en-US" sz="2000" b="1" dirty="0"/>
              <a:t>Copyright ordinance / law / act</a:t>
            </a:r>
          </a:p>
          <a:p>
            <a:pPr lvl="3"/>
            <a:r>
              <a:rPr lang="en-US" sz="1800" b="1" dirty="0">
                <a:solidFill>
                  <a:schemeClr val="tx1"/>
                </a:solidFill>
              </a:rPr>
              <a:t>Criminal sanctions</a:t>
            </a:r>
          </a:p>
          <a:p>
            <a:pPr lvl="3"/>
            <a:r>
              <a:rPr lang="en-US" sz="1800" b="1" dirty="0">
                <a:solidFill>
                  <a:schemeClr val="tx1"/>
                </a:solidFill>
              </a:rPr>
              <a:t>Civil remedies</a:t>
            </a:r>
          </a:p>
        </p:txBody>
      </p:sp>
      <p:sp>
        <p:nvSpPr>
          <p:cNvPr id="2" name="Slide Number Placeholder 1">
            <a:extLst>
              <a:ext uri="{FF2B5EF4-FFF2-40B4-BE49-F238E27FC236}">
                <a16:creationId xmlns:a16="http://schemas.microsoft.com/office/drawing/2014/main" id="{B718C9D9-B80A-49C6-9F3D-B0BAFFFE42D2}"/>
              </a:ext>
            </a:extLst>
          </p:cNvPr>
          <p:cNvSpPr>
            <a:spLocks noGrp="1"/>
          </p:cNvSpPr>
          <p:nvPr>
            <p:ph type="sldNum" sz="quarter" idx="12"/>
          </p:nvPr>
        </p:nvSpPr>
        <p:spPr/>
        <p:txBody>
          <a:bodyPr/>
          <a:lstStyle/>
          <a:p>
            <a:pPr>
              <a:defRPr/>
            </a:pPr>
            <a:fld id="{EF73B2BC-122D-4D2D-B9AF-37D3B93E5309}"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linds(horizontal)">
                                      <p:cBhvr>
                                        <p:cTn id="7" dur="500"/>
                                        <p:tgtEl>
                                          <p:spTgt spid="365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blinds(horizontal)">
                                      <p:cBhvr>
                                        <p:cTn id="12" dur="500"/>
                                        <p:tgtEl>
                                          <p:spTgt spid="365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5571">
                                            <p:txEl>
                                              <p:pRg st="2" end="2"/>
                                            </p:txEl>
                                          </p:spTgt>
                                        </p:tgtEl>
                                        <p:attrNameLst>
                                          <p:attrName>style.visibility</p:attrName>
                                        </p:attrNameLst>
                                      </p:cBhvr>
                                      <p:to>
                                        <p:strVal val="visible"/>
                                      </p:to>
                                    </p:set>
                                    <p:animEffect transition="in" filter="blinds(horizontal)">
                                      <p:cBhvr>
                                        <p:cTn id="17" dur="500"/>
                                        <p:tgtEl>
                                          <p:spTgt spid="365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5571">
                                            <p:txEl>
                                              <p:pRg st="3" end="3"/>
                                            </p:txEl>
                                          </p:spTgt>
                                        </p:tgtEl>
                                        <p:attrNameLst>
                                          <p:attrName>style.visibility</p:attrName>
                                        </p:attrNameLst>
                                      </p:cBhvr>
                                      <p:to>
                                        <p:strVal val="visible"/>
                                      </p:to>
                                    </p:set>
                                    <p:animEffect transition="in" filter="blinds(horizontal)">
                                      <p:cBhvr>
                                        <p:cTn id="22" dur="500"/>
                                        <p:tgtEl>
                                          <p:spTgt spid="365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5571">
                                            <p:txEl>
                                              <p:pRg st="4" end="4"/>
                                            </p:txEl>
                                          </p:spTgt>
                                        </p:tgtEl>
                                        <p:attrNameLst>
                                          <p:attrName>style.visibility</p:attrName>
                                        </p:attrNameLst>
                                      </p:cBhvr>
                                      <p:to>
                                        <p:strVal val="visible"/>
                                      </p:to>
                                    </p:set>
                                    <p:animEffect transition="in" filter="blinds(horizontal)">
                                      <p:cBhvr>
                                        <p:cTn id="27" dur="500"/>
                                        <p:tgtEl>
                                          <p:spTgt spid="365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5571">
                                            <p:txEl>
                                              <p:pRg st="5" end="5"/>
                                            </p:txEl>
                                          </p:spTgt>
                                        </p:tgtEl>
                                        <p:attrNameLst>
                                          <p:attrName>style.visibility</p:attrName>
                                        </p:attrNameLst>
                                      </p:cBhvr>
                                      <p:to>
                                        <p:strVal val="visible"/>
                                      </p:to>
                                    </p:set>
                                    <p:animEffect transition="in" filter="blinds(horizontal)">
                                      <p:cBhvr>
                                        <p:cTn id="32" dur="500"/>
                                        <p:tgtEl>
                                          <p:spTgt spid="3655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5571">
                                            <p:txEl>
                                              <p:pRg st="6" end="6"/>
                                            </p:txEl>
                                          </p:spTgt>
                                        </p:tgtEl>
                                        <p:attrNameLst>
                                          <p:attrName>style.visibility</p:attrName>
                                        </p:attrNameLst>
                                      </p:cBhvr>
                                      <p:to>
                                        <p:strVal val="visible"/>
                                      </p:to>
                                    </p:set>
                                    <p:animEffect transition="in" filter="blinds(horizontal)">
                                      <p:cBhvr>
                                        <p:cTn id="37" dur="500"/>
                                        <p:tgtEl>
                                          <p:spTgt spid="3655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5571">
                                            <p:txEl>
                                              <p:pRg st="7" end="7"/>
                                            </p:txEl>
                                          </p:spTgt>
                                        </p:tgtEl>
                                        <p:attrNameLst>
                                          <p:attrName>style.visibility</p:attrName>
                                        </p:attrNameLst>
                                      </p:cBhvr>
                                      <p:to>
                                        <p:strVal val="visible"/>
                                      </p:to>
                                    </p:set>
                                    <p:animEffect transition="in" filter="blinds(horizontal)">
                                      <p:cBhvr>
                                        <p:cTn id="42" dur="500"/>
                                        <p:tgtEl>
                                          <p:spTgt spid="3655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5571">
                                            <p:txEl>
                                              <p:pRg st="8" end="8"/>
                                            </p:txEl>
                                          </p:spTgt>
                                        </p:tgtEl>
                                        <p:attrNameLst>
                                          <p:attrName>style.visibility</p:attrName>
                                        </p:attrNameLst>
                                      </p:cBhvr>
                                      <p:to>
                                        <p:strVal val="visible"/>
                                      </p:to>
                                    </p:set>
                                    <p:animEffect transition="in" filter="blinds(horizontal)">
                                      <p:cBhvr>
                                        <p:cTn id="47" dur="500"/>
                                        <p:tgtEl>
                                          <p:spTgt spid="3655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5571">
                                            <p:txEl>
                                              <p:pRg st="9" end="9"/>
                                            </p:txEl>
                                          </p:spTgt>
                                        </p:tgtEl>
                                        <p:attrNameLst>
                                          <p:attrName>style.visibility</p:attrName>
                                        </p:attrNameLst>
                                      </p:cBhvr>
                                      <p:to>
                                        <p:strVal val="visible"/>
                                      </p:to>
                                    </p:set>
                                    <p:animEffect transition="in" filter="blinds(horizontal)">
                                      <p:cBhvr>
                                        <p:cTn id="52" dur="500"/>
                                        <p:tgtEl>
                                          <p:spTgt spid="3655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5571">
                                            <p:txEl>
                                              <p:pRg st="10" end="10"/>
                                            </p:txEl>
                                          </p:spTgt>
                                        </p:tgtEl>
                                        <p:attrNameLst>
                                          <p:attrName>style.visibility</p:attrName>
                                        </p:attrNameLst>
                                      </p:cBhvr>
                                      <p:to>
                                        <p:strVal val="visible"/>
                                      </p:to>
                                    </p:set>
                                    <p:animEffect transition="in" filter="blinds(horizontal)">
                                      <p:cBhvr>
                                        <p:cTn id="57" dur="500"/>
                                        <p:tgtEl>
                                          <p:spTgt spid="365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4959</TotalTime>
  <Words>3794</Words>
  <Application>Microsoft Office PowerPoint</Application>
  <PresentationFormat>On-screen Show (4:3)</PresentationFormat>
  <Paragraphs>504</Paragraphs>
  <Slides>42</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Gill Sans MT</vt:lpstr>
      <vt:lpstr>Times New Roman</vt:lpstr>
      <vt:lpstr>Wingdings 2</vt:lpstr>
      <vt:lpstr>Gallery</vt:lpstr>
      <vt:lpstr>Professional Issues in Computing  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Time Shifting</vt:lpstr>
      <vt:lpstr>Space Shifting</vt:lpstr>
      <vt:lpstr>Intellectual Property Rights</vt:lpstr>
      <vt:lpstr>Intellectual Property Rights</vt:lpstr>
      <vt:lpstr>Intellectual Property Rights</vt:lpstr>
      <vt:lpstr>PowerPoint Presentation</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Software Patents</vt:lpstr>
      <vt:lpstr>CD PLAYER</vt:lpstr>
      <vt:lpstr>Intellectual Property Rights</vt:lpstr>
      <vt:lpstr>Intellectual Property Rights</vt:lpstr>
      <vt:lpstr>Intellectual Property Rights</vt:lpstr>
      <vt:lpstr>Intellectual Property Rights</vt:lpstr>
      <vt:lpstr>Trade Marks vs. Service Marks</vt:lpstr>
      <vt:lpstr>Intellectual Property Rights</vt:lpstr>
      <vt:lpstr>Intellectual Property Rights</vt:lpstr>
      <vt:lpstr>Intellectual Property Rights</vt:lpstr>
      <vt:lpstr>PowerPoint Presentation</vt:lpstr>
      <vt:lpstr>PowerPoint Presentation</vt:lpstr>
      <vt:lpstr>PowerPoint Presentation</vt:lpstr>
      <vt:lpstr>Geographical Indications</vt:lpstr>
      <vt:lpstr>PowerPoint Presentation</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 Ahmad</cp:lastModifiedBy>
  <cp:revision>462</cp:revision>
  <dcterms:created xsi:type="dcterms:W3CDTF">2010-01-15T16:38:13Z</dcterms:created>
  <dcterms:modified xsi:type="dcterms:W3CDTF">2021-10-14T04:05:53Z</dcterms:modified>
</cp:coreProperties>
</file>