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8"/>
  </p:notesMasterIdLst>
  <p:sldIdLst>
    <p:sldId id="264" r:id="rId5"/>
    <p:sldId id="313" r:id="rId6"/>
    <p:sldId id="314" r:id="rId7"/>
    <p:sldId id="315" r:id="rId8"/>
    <p:sldId id="316" r:id="rId9"/>
    <p:sldId id="317" r:id="rId10"/>
    <p:sldId id="318" r:id="rId11"/>
    <p:sldId id="319" r:id="rId12"/>
    <p:sldId id="320" r:id="rId13"/>
    <p:sldId id="321" r:id="rId14"/>
    <p:sldId id="322" r:id="rId15"/>
    <p:sldId id="323" r:id="rId16"/>
    <p:sldId id="31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Lorem ipsum dolor sit amet</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Lorem Ipsum Dolor Sit Amet</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owers in po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eciduous tre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ee"/>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Lorem ipsum dolor sit amet.</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Lorem ipsum dolor sit amet</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Lorem Ipsum Dolor Sit Amet</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12/24/2021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5052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10814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464189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700199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790808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12/24/2021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2873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A2B21-3FCD-4721-B95C-427943F61125}" type="datetime1">
              <a:rPr lang="en-US" smtClean="0"/>
              <a:t>12/24/2021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086678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9512095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1151920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32B432-ACDA-4023-A761-2BAB76577B62}" type="datetime1">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629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70888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0114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6583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A96C99-B8F8-4528-BD05-0E16E943DC09}" type="datetime1">
              <a:rPr lang="en-US" smtClean="0"/>
              <a:t>12/24/2021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7611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636942-C211-4B28-8DBD-C953E00AF71B}" type="datetime1">
              <a:rPr lang="en-US" smtClean="0"/>
              <a:t>12/24/2021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64028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E8D12A6-918A-48BD-8CB9-CA713993B0EA}" type="datetime1">
              <a:rPr lang="en-US" smtClean="0"/>
              <a:t>12/24/2021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23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0270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openDmnd">
          <a:fgClr>
            <a:schemeClr val="bg2"/>
          </a:fgClr>
          <a:bgClr>
            <a:schemeClr val="bg2"/>
          </a:bgClr>
        </a:patt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A2B21-3FCD-4721-B95C-427943F61125}" type="datetime1">
              <a:rPr lang="en-US" smtClean="0"/>
              <a:t>12/24/2021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4827"/>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6800" dirty="0"/>
              <a:t>Title Lorem Ipsum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en-US" sz="1800" dirty="0"/>
              <a:t>Sit Dolor Amet</a:t>
            </a:r>
          </a:p>
        </p:txBody>
      </p:sp>
      <p:pic>
        <p:nvPicPr>
          <p:cNvPr id="1026" name="Picture 2" descr="133 Bismillah Arabic Illustrations &amp;amp; Clip Art - iStock">
            <a:extLst>
              <a:ext uri="{FF2B5EF4-FFF2-40B4-BE49-F238E27FC236}">
                <a16:creationId xmlns:a16="http://schemas.microsoft.com/office/drawing/2014/main" id="{105F8A5A-BC72-45C4-8668-B5D874886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822" y="1256004"/>
            <a:ext cx="9576261" cy="431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04AC9-5C47-434B-9F78-68DEF136A5CD}"/>
              </a:ext>
            </a:extLst>
          </p:cNvPr>
          <p:cNvSpPr>
            <a:spLocks noGrp="1"/>
          </p:cNvSpPr>
          <p:nvPr>
            <p:ph idx="1"/>
          </p:nvPr>
        </p:nvSpPr>
        <p:spPr>
          <a:xfrm>
            <a:off x="76945" y="46836"/>
            <a:ext cx="8946541" cy="6260658"/>
          </a:xfrm>
        </p:spPr>
        <p:txBody>
          <a:bodyPr>
            <a:normAutofit/>
          </a:bodyPr>
          <a:lstStyle/>
          <a:p>
            <a:pPr>
              <a:lnSpc>
                <a:spcPct val="250000"/>
              </a:lnSpc>
            </a:pPr>
            <a:r>
              <a:rPr lang="en-US" sz="2400" b="1" i="0" u="none" strike="noStrike" baseline="0" dirty="0">
                <a:latin typeface="Garamond" panose="02020404030301010803" pitchFamily="18" charset="0"/>
              </a:rPr>
              <a:t>Interfaith Harmony in Hinduism:</a:t>
            </a:r>
            <a:endParaRPr lang="en-US" sz="1800" b="1" i="0" u="none" strike="noStrike" baseline="0" dirty="0">
              <a:latin typeface="Garamond" panose="02020404030301010803" pitchFamily="18" charset="0"/>
            </a:endParaRPr>
          </a:p>
          <a:p>
            <a:pPr lvl="2">
              <a:lnSpc>
                <a:spcPct val="250000"/>
              </a:lnSpc>
            </a:pPr>
            <a:r>
              <a:rPr lang="en-US" sz="1800" b="0" i="0" u="none" strike="noStrike" baseline="0" dirty="0">
                <a:latin typeface="Garamond" panose="02020404030301010803" pitchFamily="18" charset="0"/>
              </a:rPr>
              <a:t>The idea of God is extremely intricate. </a:t>
            </a:r>
          </a:p>
          <a:p>
            <a:pPr lvl="2">
              <a:lnSpc>
                <a:spcPct val="250000"/>
              </a:lnSpc>
            </a:pPr>
            <a:r>
              <a:rPr lang="en-US" sz="1800" b="0" i="0" u="none" strike="noStrike" baseline="0" dirty="0">
                <a:latin typeface="Garamond" panose="02020404030301010803" pitchFamily="18" charset="0"/>
              </a:rPr>
              <a:t>They are anyway regularly recognized from an incomparable individual God</a:t>
            </a:r>
            <a:r>
              <a:rPr lang="en-US" sz="1800" b="0" i="0" u="none" strike="noStrike" baseline="0" dirty="0">
                <a:solidFill>
                  <a:srgbClr val="000000"/>
                </a:solidFill>
                <a:latin typeface="Garamond" panose="02020404030301010803" pitchFamily="18" charset="0"/>
              </a:rPr>
              <a:t>. </a:t>
            </a:r>
            <a:endParaRPr lang="en-US" sz="2000" b="1" dirty="0">
              <a:solidFill>
                <a:srgbClr val="000000"/>
              </a:solidFill>
              <a:latin typeface="Garamond" panose="02020404030301010803" pitchFamily="18" charset="0"/>
            </a:endParaRPr>
          </a:p>
          <a:p>
            <a:pPr>
              <a:lnSpc>
                <a:spcPct val="250000"/>
              </a:lnSpc>
            </a:pPr>
            <a:r>
              <a:rPr lang="en-US" b="1" i="0" u="none" strike="noStrike" baseline="0" dirty="0">
                <a:solidFill>
                  <a:schemeClr val="accent1">
                    <a:lumMod val="40000"/>
                    <a:lumOff val="60000"/>
                  </a:schemeClr>
                </a:solidFill>
                <a:latin typeface="Garamond" panose="02020404030301010803" pitchFamily="18" charset="0"/>
              </a:rPr>
              <a:t>Hinduism’s Attitude toward Other Religion:</a:t>
            </a:r>
          </a:p>
          <a:p>
            <a:pPr lvl="2">
              <a:lnSpc>
                <a:spcPct val="250000"/>
              </a:lnSpc>
            </a:pPr>
            <a:r>
              <a:rPr lang="en-US" sz="1400" b="0" i="0" u="none" strike="noStrike" baseline="0" dirty="0">
                <a:latin typeface="Garamond" panose="02020404030301010803" pitchFamily="18" charset="0"/>
              </a:rPr>
              <a:t>The idea of God is extremely intricate. </a:t>
            </a:r>
          </a:p>
          <a:p>
            <a:pPr lvl="2">
              <a:lnSpc>
                <a:spcPct val="250000"/>
              </a:lnSpc>
            </a:pPr>
            <a:r>
              <a:rPr lang="en-US" sz="1800" b="0" i="0" u="none" strike="noStrike" baseline="0" dirty="0">
                <a:latin typeface="Garamond" panose="02020404030301010803" pitchFamily="18" charset="0"/>
              </a:rPr>
              <a:t>They are anyway regularly recognized from an incomparable individual God. </a:t>
            </a:r>
          </a:p>
          <a:p>
            <a:pPr lvl="2"/>
            <a:endParaRPr lang="en-US" sz="1800" b="0" i="0" u="none" strike="noStrike" baseline="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285484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1F9C-1E45-4880-B10C-CD846F2AB65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E5617ED-8427-43DD-8DD7-2759BF7B686A}"/>
              </a:ext>
            </a:extLst>
          </p:cNvPr>
          <p:cNvSpPr>
            <a:spLocks noGrp="1"/>
          </p:cNvSpPr>
          <p:nvPr>
            <p:ph idx="1"/>
          </p:nvPr>
        </p:nvSpPr>
        <p:spPr>
          <a:xfrm>
            <a:off x="1093982" y="1853248"/>
            <a:ext cx="10961170" cy="4195481"/>
          </a:xfrm>
        </p:spPr>
        <p:txBody>
          <a:bodyPr>
            <a:normAutofit/>
          </a:bodyPr>
          <a:lstStyle/>
          <a:p>
            <a:pPr algn="just">
              <a:lnSpc>
                <a:spcPct val="150000"/>
              </a:lnSpc>
            </a:pPr>
            <a:r>
              <a:rPr lang="en-US" b="0" i="0" u="none" strike="noStrike" baseline="0" dirty="0">
                <a:solidFill>
                  <a:schemeClr val="tx2"/>
                </a:solidFill>
                <a:latin typeface="Garamond" panose="02020404030301010803" pitchFamily="18" charset="0"/>
              </a:rPr>
              <a:t>Presently we are in the twenty first century. </a:t>
            </a:r>
          </a:p>
          <a:p>
            <a:pPr algn="just">
              <a:lnSpc>
                <a:spcPct val="150000"/>
              </a:lnSpc>
            </a:pPr>
            <a:endParaRPr lang="en-US" dirty="0">
              <a:solidFill>
                <a:schemeClr val="tx2"/>
              </a:solidFill>
              <a:latin typeface="Garamond" panose="02020404030301010803" pitchFamily="18" charset="0"/>
            </a:endParaRPr>
          </a:p>
          <a:p>
            <a:pPr algn="just">
              <a:lnSpc>
                <a:spcPct val="150000"/>
              </a:lnSpc>
            </a:pPr>
            <a:r>
              <a:rPr lang="en-US" b="0" i="0" u="none" strike="noStrike" baseline="0" dirty="0">
                <a:solidFill>
                  <a:schemeClr val="tx2"/>
                </a:solidFill>
                <a:latin typeface="Garamond" panose="02020404030301010803" pitchFamily="18" charset="0"/>
              </a:rPr>
              <a:t>Based on perceiving strict variety and contrasts, all religions should improve shared arrangement and sympathy through discourse, shoulder the normal obligation of maintaining harmony and equity through collaboration, and cultivate intra-and between strict concordance and congruity between the strict local area and the bigger society.</a:t>
            </a:r>
            <a:endParaRPr lang="en-US" dirty="0">
              <a:solidFill>
                <a:schemeClr val="tx2"/>
              </a:solidFill>
            </a:endParaRPr>
          </a:p>
        </p:txBody>
      </p:sp>
    </p:spTree>
    <p:extLst>
      <p:ext uri="{BB962C8B-B14F-4D97-AF65-F5344CB8AC3E}">
        <p14:creationId xmlns:p14="http://schemas.microsoft.com/office/powerpoint/2010/main" val="95113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7AE6-57C1-43B3-A7A3-D49C7DE346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7B5649-8B98-4EA7-BFAB-91ECB5E4F724}"/>
              </a:ext>
            </a:extLst>
          </p:cNvPr>
          <p:cNvSpPr>
            <a:spLocks noGrp="1"/>
          </p:cNvSpPr>
          <p:nvPr>
            <p:ph idx="1"/>
          </p:nvPr>
        </p:nvSpPr>
        <p:spPr/>
        <p:txBody>
          <a:bodyPr/>
          <a:lstStyle/>
          <a:p>
            <a:endParaRPr lang="en-US"/>
          </a:p>
        </p:txBody>
      </p:sp>
      <p:pic>
        <p:nvPicPr>
          <p:cNvPr id="6146" name="Picture 2" descr="Why You Shouldn't Use a Thank You Slide (And What to Do Instead)">
            <a:extLst>
              <a:ext uri="{FF2B5EF4-FFF2-40B4-BE49-F238E27FC236}">
                <a16:creationId xmlns:a16="http://schemas.microsoft.com/office/drawing/2014/main" id="{63B5249F-65A6-4B35-9646-AEBFDD2EF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71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Title Lorem Ipsum </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63634406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225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839F-F3A2-4495-A7CB-ED01B455E0FB}"/>
              </a:ext>
            </a:extLst>
          </p:cNvPr>
          <p:cNvSpPr>
            <a:spLocks noGrp="1"/>
          </p:cNvSpPr>
          <p:nvPr>
            <p:ph type="title"/>
          </p:nvPr>
        </p:nvSpPr>
        <p:spPr>
          <a:xfrm>
            <a:off x="85293" y="1180506"/>
            <a:ext cx="10672903" cy="1400530"/>
          </a:xfrm>
        </p:spPr>
        <p:txBody>
          <a:bodyPr/>
          <a:lstStyle/>
          <a:p>
            <a:r>
              <a:rPr lang="en-US" sz="6000" i="0" dirty="0">
                <a:effectLst/>
                <a:latin typeface="Arial" panose="020B0604020202020204" pitchFamily="34" charset="0"/>
              </a:rPr>
              <a:t>Islam and interfaith harmony</a:t>
            </a:r>
            <a:endParaRPr lang="en-US" sz="6000" dirty="0"/>
          </a:p>
        </p:txBody>
      </p:sp>
      <p:sp>
        <p:nvSpPr>
          <p:cNvPr id="3" name="Content Placeholder 2">
            <a:extLst>
              <a:ext uri="{FF2B5EF4-FFF2-40B4-BE49-F238E27FC236}">
                <a16:creationId xmlns:a16="http://schemas.microsoft.com/office/drawing/2014/main" id="{EA4EE64B-3D6D-4FE3-895F-6245DC2461D8}"/>
              </a:ext>
            </a:extLst>
          </p:cNvPr>
          <p:cNvSpPr>
            <a:spLocks noGrp="1"/>
          </p:cNvSpPr>
          <p:nvPr>
            <p:ph idx="1"/>
          </p:nvPr>
        </p:nvSpPr>
        <p:spPr>
          <a:xfrm>
            <a:off x="6539976" y="3732245"/>
            <a:ext cx="4974000" cy="2376195"/>
          </a:xfrm>
        </p:spPr>
        <p:txBody>
          <a:bodyPr>
            <a:normAutofit fontScale="92500"/>
          </a:bodyPr>
          <a:lstStyle/>
          <a:p>
            <a:r>
              <a:rPr lang="en-US" sz="2800" dirty="0">
                <a:solidFill>
                  <a:schemeClr val="accent2"/>
                </a:solidFill>
              </a:rPr>
              <a:t>Presented By:</a:t>
            </a:r>
          </a:p>
          <a:p>
            <a:pPr lvl="1"/>
            <a:r>
              <a:rPr lang="en-US" sz="2800" dirty="0">
                <a:solidFill>
                  <a:schemeClr val="accent2"/>
                </a:solidFill>
              </a:rPr>
              <a:t>Muhammad Mudassar	</a:t>
            </a:r>
          </a:p>
          <a:p>
            <a:pPr lvl="1"/>
            <a:r>
              <a:rPr lang="en-US" sz="2800" dirty="0">
                <a:solidFill>
                  <a:schemeClr val="accent2"/>
                </a:solidFill>
              </a:rPr>
              <a:t>Jiyad Khan</a:t>
            </a:r>
          </a:p>
          <a:p>
            <a:pPr lvl="1"/>
            <a:r>
              <a:rPr lang="en-US" sz="2800" dirty="0">
                <a:solidFill>
                  <a:schemeClr val="accent2"/>
                </a:solidFill>
              </a:rPr>
              <a:t>Talha Ilyas</a:t>
            </a:r>
          </a:p>
          <a:p>
            <a:pPr lvl="1"/>
            <a:endParaRPr lang="en-US" dirty="0"/>
          </a:p>
        </p:txBody>
      </p:sp>
    </p:spTree>
    <p:extLst>
      <p:ext uri="{BB962C8B-B14F-4D97-AF65-F5344CB8AC3E}">
        <p14:creationId xmlns:p14="http://schemas.microsoft.com/office/powerpoint/2010/main" val="185597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8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9067-56F7-45BB-9977-6EF82A513D86}"/>
              </a:ext>
            </a:extLst>
          </p:cNvPr>
          <p:cNvSpPr>
            <a:spLocks noGrp="1"/>
          </p:cNvSpPr>
          <p:nvPr>
            <p:ph type="title"/>
          </p:nvPr>
        </p:nvSpPr>
        <p:spPr>
          <a:xfrm>
            <a:off x="0" y="83221"/>
            <a:ext cx="9404723" cy="1400530"/>
          </a:xfrm>
        </p:spPr>
        <p:txBody>
          <a:bodyPr/>
          <a:lstStyle/>
          <a:p>
            <a:r>
              <a:rPr lang="en-US" sz="4800" dirty="0"/>
              <a:t>Introduction:</a:t>
            </a:r>
          </a:p>
        </p:txBody>
      </p:sp>
      <p:sp>
        <p:nvSpPr>
          <p:cNvPr id="3" name="Content Placeholder 2">
            <a:extLst>
              <a:ext uri="{FF2B5EF4-FFF2-40B4-BE49-F238E27FC236}">
                <a16:creationId xmlns:a16="http://schemas.microsoft.com/office/drawing/2014/main" id="{C40F034C-AB34-4C92-80F5-479822A3BCB6}"/>
              </a:ext>
            </a:extLst>
          </p:cNvPr>
          <p:cNvSpPr>
            <a:spLocks noGrp="1"/>
          </p:cNvSpPr>
          <p:nvPr>
            <p:ph idx="1"/>
          </p:nvPr>
        </p:nvSpPr>
        <p:spPr>
          <a:xfrm>
            <a:off x="646112" y="1483751"/>
            <a:ext cx="11026484" cy="4195481"/>
          </a:xfrm>
        </p:spPr>
        <p:txBody>
          <a:bodyPr/>
          <a:lstStyle/>
          <a:p>
            <a:r>
              <a:rPr lang="en-US" sz="3200" dirty="0">
                <a:solidFill>
                  <a:schemeClr val="accent1">
                    <a:lumMod val="60000"/>
                    <a:lumOff val="40000"/>
                  </a:schemeClr>
                </a:solidFill>
              </a:rPr>
              <a:t>What is Harmony?</a:t>
            </a:r>
          </a:p>
          <a:p>
            <a:pPr lvl="2"/>
            <a:r>
              <a:rPr lang="en-US" sz="2400" dirty="0">
                <a:solidFill>
                  <a:schemeClr val="accent4">
                    <a:lumMod val="20000"/>
                    <a:lumOff val="80000"/>
                  </a:schemeClr>
                </a:solidFill>
              </a:rPr>
              <a:t>Harmony is about co-existence that means live and let live. </a:t>
            </a:r>
          </a:p>
          <a:p>
            <a:pPr lvl="2"/>
            <a:r>
              <a:rPr lang="en-US" sz="2400" dirty="0">
                <a:solidFill>
                  <a:schemeClr val="accent4">
                    <a:lumMod val="20000"/>
                    <a:lumOff val="80000"/>
                  </a:schemeClr>
                </a:solidFill>
              </a:rPr>
              <a:t>It is a way forward towards peace and prosperity, both urgently required in a world of growing political and economic scenario.</a:t>
            </a:r>
          </a:p>
        </p:txBody>
      </p:sp>
      <p:pic>
        <p:nvPicPr>
          <p:cNvPr id="5" name="Picture 4">
            <a:extLst>
              <a:ext uri="{FF2B5EF4-FFF2-40B4-BE49-F238E27FC236}">
                <a16:creationId xmlns:a16="http://schemas.microsoft.com/office/drawing/2014/main" id="{913BE81D-4F7B-497E-8F28-D1197FAF302D}"/>
              </a:ext>
            </a:extLst>
          </p:cNvPr>
          <p:cNvPicPr>
            <a:picLocks noChangeAspect="1"/>
          </p:cNvPicPr>
          <p:nvPr/>
        </p:nvPicPr>
        <p:blipFill>
          <a:blip r:embed="rId2"/>
          <a:stretch>
            <a:fillRect/>
          </a:stretch>
        </p:blipFill>
        <p:spPr>
          <a:xfrm>
            <a:off x="7437521" y="4245429"/>
            <a:ext cx="4754478" cy="2612572"/>
          </a:xfrm>
          <a:prstGeom prst="rect">
            <a:avLst/>
          </a:prstGeom>
        </p:spPr>
      </p:pic>
    </p:spTree>
    <p:extLst>
      <p:ext uri="{BB962C8B-B14F-4D97-AF65-F5344CB8AC3E}">
        <p14:creationId xmlns:p14="http://schemas.microsoft.com/office/powerpoint/2010/main" val="292755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D53F6-628D-4AC9-BD63-9B78F171190F}"/>
              </a:ext>
            </a:extLst>
          </p:cNvPr>
          <p:cNvSpPr>
            <a:spLocks noGrp="1"/>
          </p:cNvSpPr>
          <p:nvPr>
            <p:ph idx="1"/>
          </p:nvPr>
        </p:nvSpPr>
        <p:spPr>
          <a:xfrm>
            <a:off x="1010005" y="1215444"/>
            <a:ext cx="8946541" cy="4195481"/>
          </a:xfrm>
        </p:spPr>
        <p:txBody>
          <a:bodyPr>
            <a:normAutofit/>
          </a:bodyPr>
          <a:lstStyle/>
          <a:p>
            <a:r>
              <a:rPr lang="en-US" sz="3200" dirty="0">
                <a:solidFill>
                  <a:schemeClr val="accent1">
                    <a:lumMod val="60000"/>
                    <a:lumOff val="40000"/>
                  </a:schemeClr>
                </a:solidFill>
              </a:rPr>
              <a:t>What is Interfaith Harmony?</a:t>
            </a:r>
          </a:p>
          <a:p>
            <a:pPr marL="0" indent="0">
              <a:buNone/>
            </a:pPr>
            <a:endParaRPr lang="en-US" sz="3200" dirty="0"/>
          </a:p>
          <a:p>
            <a:pPr lvl="2"/>
            <a:r>
              <a:rPr lang="en-US" sz="2400" dirty="0"/>
              <a:t>Inter-faith harmony means to tolerate others faith and exhibit love for others while living in a mixed society</a:t>
            </a:r>
          </a:p>
        </p:txBody>
      </p:sp>
      <p:pic>
        <p:nvPicPr>
          <p:cNvPr id="5" name="Picture 4">
            <a:extLst>
              <a:ext uri="{FF2B5EF4-FFF2-40B4-BE49-F238E27FC236}">
                <a16:creationId xmlns:a16="http://schemas.microsoft.com/office/drawing/2014/main" id="{E9510F0B-275A-4937-92FF-9C01517E9C88}"/>
              </a:ext>
            </a:extLst>
          </p:cNvPr>
          <p:cNvPicPr>
            <a:picLocks noChangeAspect="1"/>
          </p:cNvPicPr>
          <p:nvPr/>
        </p:nvPicPr>
        <p:blipFill>
          <a:blip r:embed="rId2"/>
          <a:stretch>
            <a:fillRect/>
          </a:stretch>
        </p:blipFill>
        <p:spPr>
          <a:xfrm>
            <a:off x="6596743" y="4369906"/>
            <a:ext cx="5595256" cy="1272650"/>
          </a:xfrm>
          <a:prstGeom prst="rect">
            <a:avLst/>
          </a:prstGeom>
        </p:spPr>
      </p:pic>
      <p:pic>
        <p:nvPicPr>
          <p:cNvPr id="7" name="Picture 6">
            <a:extLst>
              <a:ext uri="{FF2B5EF4-FFF2-40B4-BE49-F238E27FC236}">
                <a16:creationId xmlns:a16="http://schemas.microsoft.com/office/drawing/2014/main" id="{10554E90-40ED-408D-976E-3DC0B50CD9A5}"/>
              </a:ext>
            </a:extLst>
          </p:cNvPr>
          <p:cNvPicPr>
            <a:picLocks noChangeAspect="1"/>
          </p:cNvPicPr>
          <p:nvPr/>
        </p:nvPicPr>
        <p:blipFill>
          <a:blip r:embed="rId3"/>
          <a:stretch>
            <a:fillRect/>
          </a:stretch>
        </p:blipFill>
        <p:spPr>
          <a:xfrm>
            <a:off x="6596742" y="5670548"/>
            <a:ext cx="5595257" cy="1211685"/>
          </a:xfrm>
          <a:prstGeom prst="rect">
            <a:avLst/>
          </a:prstGeom>
        </p:spPr>
      </p:pic>
    </p:spTree>
    <p:extLst>
      <p:ext uri="{BB962C8B-B14F-4D97-AF65-F5344CB8AC3E}">
        <p14:creationId xmlns:p14="http://schemas.microsoft.com/office/powerpoint/2010/main" val="187116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9BCED-577E-4554-90B3-6D9F085D4B14}"/>
              </a:ext>
            </a:extLst>
          </p:cNvPr>
          <p:cNvSpPr>
            <a:spLocks noGrp="1"/>
          </p:cNvSpPr>
          <p:nvPr>
            <p:ph type="title"/>
          </p:nvPr>
        </p:nvSpPr>
        <p:spPr>
          <a:xfrm>
            <a:off x="242597" y="523520"/>
            <a:ext cx="9404723" cy="1400530"/>
          </a:xfrm>
        </p:spPr>
        <p:txBody>
          <a:bodyPr/>
          <a:lstStyle/>
          <a:p>
            <a:r>
              <a:rPr lang="en-US" dirty="0"/>
              <a:t>Interfaith Harmony in Islam:</a:t>
            </a:r>
          </a:p>
        </p:txBody>
      </p:sp>
      <p:sp>
        <p:nvSpPr>
          <p:cNvPr id="3" name="Content Placeholder 2">
            <a:extLst>
              <a:ext uri="{FF2B5EF4-FFF2-40B4-BE49-F238E27FC236}">
                <a16:creationId xmlns:a16="http://schemas.microsoft.com/office/drawing/2014/main" id="{4E3F6578-C89B-4F01-87B4-3A33206E4FEF}"/>
              </a:ext>
            </a:extLst>
          </p:cNvPr>
          <p:cNvSpPr>
            <a:spLocks noGrp="1"/>
          </p:cNvSpPr>
          <p:nvPr>
            <p:ph idx="1"/>
          </p:nvPr>
        </p:nvSpPr>
        <p:spPr>
          <a:xfrm>
            <a:off x="242597" y="1772816"/>
            <a:ext cx="10205376" cy="4195481"/>
          </a:xfrm>
        </p:spPr>
        <p:txBody>
          <a:bodyPr>
            <a:noAutofit/>
          </a:bodyPr>
          <a:lstStyle/>
          <a:p>
            <a:pPr lvl="3">
              <a:lnSpc>
                <a:spcPct val="150000"/>
              </a:lnSpc>
            </a:pPr>
            <a:r>
              <a:rPr lang="en-US" sz="1800" dirty="0"/>
              <a:t>Islam ordains to respect other religion.</a:t>
            </a:r>
          </a:p>
          <a:p>
            <a:pPr lvl="3">
              <a:lnSpc>
                <a:spcPct val="150000"/>
              </a:lnSpc>
            </a:pPr>
            <a:r>
              <a:rPr lang="en-US" sz="1800" dirty="0"/>
              <a:t>All the citizens have equal rights irrespective of religions or race or creed.</a:t>
            </a:r>
          </a:p>
          <a:p>
            <a:pPr lvl="3">
              <a:lnSpc>
                <a:spcPct val="150000"/>
              </a:lnSpc>
            </a:pPr>
            <a:r>
              <a:rPr lang="en-US" sz="1800" dirty="0"/>
              <a:t>love and peace towards other religions will induce them to embrace Islam.</a:t>
            </a:r>
          </a:p>
          <a:p>
            <a:pPr lvl="3">
              <a:lnSpc>
                <a:spcPct val="150000"/>
              </a:lnSpc>
            </a:pPr>
            <a:r>
              <a:rPr lang="en-US" sz="1800" dirty="0"/>
              <a:t>No worship place will be demolished by anyone.</a:t>
            </a:r>
          </a:p>
          <a:p>
            <a:pPr lvl="3">
              <a:lnSpc>
                <a:spcPct val="150000"/>
              </a:lnSpc>
            </a:pPr>
            <a:r>
              <a:rPr lang="en-US" sz="1800" dirty="0"/>
              <a:t>Every human being is sacred.</a:t>
            </a:r>
            <a:endParaRPr lang="en-US" sz="3200" b="1" i="1" u="sng" strike="noStrike" baseline="0" dirty="0">
              <a:solidFill>
                <a:schemeClr val="accent1">
                  <a:lumMod val="60000"/>
                  <a:lumOff val="40000"/>
                </a:schemeClr>
              </a:solidFill>
              <a:latin typeface="Garamond" panose="02020404030301010803" pitchFamily="18" charset="0"/>
            </a:endParaRPr>
          </a:p>
          <a:p>
            <a:pPr marL="0" indent="0">
              <a:lnSpc>
                <a:spcPct val="150000"/>
              </a:lnSpc>
              <a:buNone/>
            </a:pPr>
            <a:r>
              <a:rPr lang="en-US" sz="3200" b="1" i="1" u="sng" strike="noStrike" baseline="0" dirty="0">
                <a:solidFill>
                  <a:schemeClr val="accent1">
                    <a:lumMod val="60000"/>
                    <a:lumOff val="40000"/>
                  </a:schemeClr>
                </a:solidFill>
                <a:latin typeface="Garamond" panose="02020404030301010803" pitchFamily="18" charset="0"/>
              </a:rPr>
              <a:t>“Let there be no Compulsion in Religion.” </a:t>
            </a:r>
          </a:p>
          <a:p>
            <a:pPr marL="0" indent="0">
              <a:lnSpc>
                <a:spcPct val="150000"/>
              </a:lnSpc>
              <a:buNone/>
            </a:pPr>
            <a:r>
              <a:rPr lang="en-US" sz="3200" b="1" i="1" dirty="0">
                <a:solidFill>
                  <a:schemeClr val="accent1">
                    <a:lumMod val="60000"/>
                    <a:lumOff val="40000"/>
                  </a:schemeClr>
                </a:solidFill>
                <a:latin typeface="Garamond" panose="02020404030301010803" pitchFamily="18" charset="0"/>
              </a:rPr>
              <a:t>					 </a:t>
            </a:r>
            <a:r>
              <a:rPr lang="en-US" sz="3200" b="1" i="1" u="sng" strike="noStrike" baseline="0" dirty="0">
                <a:solidFill>
                  <a:schemeClr val="accent1">
                    <a:lumMod val="60000"/>
                    <a:lumOff val="40000"/>
                  </a:schemeClr>
                </a:solidFill>
                <a:latin typeface="Garamond" panose="02020404030301010803" pitchFamily="18" charset="0"/>
              </a:rPr>
              <a:t>(Quran, 2:256)</a:t>
            </a:r>
            <a:endParaRPr lang="en-US" sz="3200" i="1" u="sng" dirty="0">
              <a:solidFill>
                <a:schemeClr val="accent1">
                  <a:lumMod val="60000"/>
                  <a:lumOff val="40000"/>
                </a:schemeClr>
              </a:solidFill>
            </a:endParaRPr>
          </a:p>
        </p:txBody>
      </p:sp>
      <p:pic>
        <p:nvPicPr>
          <p:cNvPr id="2050" name="Picture 2" descr="Umrah Stock Illustrations – 2,639 Umrah Stock Illustrations, Vectors &amp;  Clipart - Dreamstime">
            <a:extLst>
              <a:ext uri="{FF2B5EF4-FFF2-40B4-BE49-F238E27FC236}">
                <a16:creationId xmlns:a16="http://schemas.microsoft.com/office/drawing/2014/main" id="{2DB06279-325A-4DB9-8B39-879D8E931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6294" y="5085184"/>
            <a:ext cx="4055706" cy="177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547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0B1151-CF25-445F-9A0F-B979D8D5EE2C}"/>
              </a:ext>
            </a:extLst>
          </p:cNvPr>
          <p:cNvSpPr>
            <a:spLocks noGrp="1"/>
          </p:cNvSpPr>
          <p:nvPr>
            <p:ph idx="1"/>
          </p:nvPr>
        </p:nvSpPr>
        <p:spPr>
          <a:xfrm>
            <a:off x="195943" y="186612"/>
            <a:ext cx="9769151" cy="6494106"/>
          </a:xfrm>
        </p:spPr>
        <p:txBody>
          <a:bodyPr>
            <a:normAutofit lnSpcReduction="10000"/>
          </a:bodyPr>
          <a:lstStyle/>
          <a:p>
            <a:pPr lvl="2" algn="just">
              <a:lnSpc>
                <a:spcPct val="150000"/>
              </a:lnSpc>
            </a:pPr>
            <a:r>
              <a:rPr lang="en-US" sz="2400" b="0" i="0" u="none" strike="noStrike" baseline="0" dirty="0">
                <a:latin typeface="Garamond" panose="02020404030301010803" pitchFamily="18" charset="0"/>
              </a:rPr>
              <a:t>The Prophet PBUH was told by Allah to allow refuge to any unbeliever who requested it. Muslims have faith in every past courier and every one.</a:t>
            </a:r>
          </a:p>
          <a:p>
            <a:pPr>
              <a:lnSpc>
                <a:spcPct val="150000"/>
              </a:lnSpc>
            </a:pPr>
            <a:endParaRPr lang="en-US" sz="2400" dirty="0">
              <a:latin typeface="Garamond" panose="02020404030301010803" pitchFamily="18" charset="0"/>
            </a:endParaRPr>
          </a:p>
          <a:p>
            <a:pPr lvl="2" algn="just">
              <a:lnSpc>
                <a:spcPct val="150000"/>
              </a:lnSpc>
            </a:pPr>
            <a:r>
              <a:rPr lang="en-US" sz="2400" b="0" i="0" u="none" strike="noStrike" baseline="0" dirty="0">
                <a:latin typeface="Garamond" panose="02020404030301010803" pitchFamily="18" charset="0"/>
              </a:rPr>
              <a:t>Indeed, in defending the privileges of the non-Muslims, an Islamic state has gone to such degree as to give them freedom of maintain those practices which are totally against the lessons of Islam. </a:t>
            </a:r>
          </a:p>
          <a:p>
            <a:pPr algn="just"/>
            <a:endParaRPr lang="en-US" sz="2400" dirty="0">
              <a:latin typeface="Garamond" panose="02020404030301010803" pitchFamily="18" charset="0"/>
            </a:endParaRPr>
          </a:p>
          <a:p>
            <a:r>
              <a:rPr lang="en-US" sz="2800" b="0" i="0" u="none" strike="noStrike" baseline="0" dirty="0">
                <a:solidFill>
                  <a:srgbClr val="000000"/>
                </a:solidFill>
                <a:latin typeface="Garamond" panose="02020404030301010803" pitchFamily="18" charset="0"/>
              </a:rPr>
              <a:t> </a:t>
            </a:r>
            <a:r>
              <a:rPr lang="en-US" sz="2600" b="0" i="0" u="none" strike="noStrike" baseline="0" dirty="0">
                <a:solidFill>
                  <a:schemeClr val="accent1">
                    <a:lumMod val="60000"/>
                    <a:lumOff val="40000"/>
                  </a:schemeClr>
                </a:solidFill>
                <a:latin typeface="Garamond" panose="02020404030301010803" pitchFamily="18" charset="0"/>
              </a:rPr>
              <a:t>Prophet PBUH said: </a:t>
            </a:r>
          </a:p>
          <a:p>
            <a:pPr marL="0" indent="0" algn="ctr">
              <a:buNone/>
            </a:pPr>
            <a:r>
              <a:rPr lang="en-US" sz="2600" b="1" i="0" u="none" strike="noStrike" baseline="0" dirty="0">
                <a:solidFill>
                  <a:schemeClr val="accent1">
                    <a:lumMod val="60000"/>
                    <a:lumOff val="40000"/>
                  </a:schemeClr>
                </a:solidFill>
                <a:latin typeface="Garamond" panose="02020404030301010803" pitchFamily="18" charset="0"/>
              </a:rPr>
              <a:t>	“He who wrongs a man to whom a covenant has been </a:t>
            </a:r>
          </a:p>
          <a:p>
            <a:pPr marL="0" indent="0" algn="ctr">
              <a:buNone/>
            </a:pPr>
            <a:r>
              <a:rPr lang="en-US" sz="2600" b="1" dirty="0">
                <a:solidFill>
                  <a:schemeClr val="accent1">
                    <a:lumMod val="60000"/>
                    <a:lumOff val="40000"/>
                  </a:schemeClr>
                </a:solidFill>
                <a:latin typeface="Garamond" panose="02020404030301010803" pitchFamily="18" charset="0"/>
              </a:rPr>
              <a:t>	</a:t>
            </a:r>
            <a:r>
              <a:rPr lang="en-US" sz="2600" b="1" i="0" u="none" strike="noStrike" baseline="0" dirty="0">
                <a:solidFill>
                  <a:schemeClr val="accent1">
                    <a:lumMod val="60000"/>
                    <a:lumOff val="40000"/>
                  </a:schemeClr>
                </a:solidFill>
                <a:latin typeface="Garamond" panose="02020404030301010803" pitchFamily="18" charset="0"/>
              </a:rPr>
              <a:t>given or burdens him above his capacity, I shall advocate against him on the Day of Judgment.”</a:t>
            </a:r>
            <a:endParaRPr lang="en-US" sz="2600" dirty="0">
              <a:solidFill>
                <a:schemeClr val="accent1">
                  <a:lumMod val="60000"/>
                  <a:lumOff val="40000"/>
                </a:schemeClr>
              </a:solidFill>
              <a:latin typeface="Garamond" panose="02020404030301010803" pitchFamily="18" charset="0"/>
            </a:endParaRPr>
          </a:p>
          <a:p>
            <a:pPr algn="just"/>
            <a:endParaRPr lang="en-US" sz="2400" dirty="0"/>
          </a:p>
        </p:txBody>
      </p:sp>
      <p:pic>
        <p:nvPicPr>
          <p:cNvPr id="3074" name="Picture 2" descr="Download Al Masjid an Nabawi png images background png - Free PNG Images |  Al masjid an nabawi, Medina mosque, Masjid">
            <a:extLst>
              <a:ext uri="{FF2B5EF4-FFF2-40B4-BE49-F238E27FC236}">
                <a16:creationId xmlns:a16="http://schemas.microsoft.com/office/drawing/2014/main" id="{C5D25C82-C4F3-469E-8F2D-9269F1494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0408" y="3517641"/>
            <a:ext cx="2161592" cy="3340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72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E98C3-F17D-4E17-B147-C7731AE9428A}"/>
              </a:ext>
            </a:extLst>
          </p:cNvPr>
          <p:cNvSpPr>
            <a:spLocks noGrp="1"/>
          </p:cNvSpPr>
          <p:nvPr>
            <p:ph idx="1"/>
          </p:nvPr>
        </p:nvSpPr>
        <p:spPr>
          <a:xfrm>
            <a:off x="0" y="140142"/>
            <a:ext cx="8051031" cy="5962077"/>
          </a:xfrm>
        </p:spPr>
        <p:txBody>
          <a:bodyPr>
            <a:normAutofit/>
          </a:bodyPr>
          <a:lstStyle/>
          <a:p>
            <a:pPr algn="l"/>
            <a:endParaRPr lang="en-US" sz="1800" b="0" i="0" u="none" strike="noStrike" baseline="0" dirty="0">
              <a:solidFill>
                <a:srgbClr val="000000"/>
              </a:solidFill>
              <a:latin typeface="Garamond" panose="02020404030301010803" pitchFamily="18" charset="0"/>
            </a:endParaRPr>
          </a:p>
          <a:p>
            <a:r>
              <a:rPr lang="en-US" sz="2800" b="1" i="0" u="none" strike="noStrike" baseline="0" dirty="0">
                <a:latin typeface="Garamond" panose="02020404030301010803" pitchFamily="18" charset="0"/>
              </a:rPr>
              <a:t>Right of Minorities: </a:t>
            </a:r>
          </a:p>
          <a:p>
            <a:endParaRPr lang="en-US" sz="800" b="1" i="0" u="none" strike="noStrike" baseline="0" dirty="0">
              <a:latin typeface="Garamond" panose="02020404030301010803" pitchFamily="18" charset="0"/>
            </a:endParaRPr>
          </a:p>
          <a:p>
            <a:pPr lvl="1" algn="just"/>
            <a:r>
              <a:rPr lang="en-US" sz="2400" b="0" i="0" u="none" strike="noStrike" baseline="0" dirty="0">
                <a:solidFill>
                  <a:schemeClr val="tx2"/>
                </a:solidFill>
                <a:latin typeface="Garamond" panose="02020404030301010803" pitchFamily="18" charset="0"/>
              </a:rPr>
              <a:t>An Islamic culture isn't framed of Muslims just, however of Muslims Christians and Jews living respectively under the general set of laws of Islam. </a:t>
            </a:r>
          </a:p>
          <a:p>
            <a:pPr marL="457200" lvl="1" indent="0" algn="just">
              <a:buNone/>
            </a:pPr>
            <a:endParaRPr lang="en-US" sz="2400" dirty="0">
              <a:solidFill>
                <a:schemeClr val="tx2"/>
              </a:solidFill>
              <a:latin typeface="Garamond" panose="02020404030301010803" pitchFamily="18" charset="0"/>
            </a:endParaRPr>
          </a:p>
          <a:p>
            <a:pPr marL="0" indent="0">
              <a:buNone/>
            </a:pPr>
            <a:r>
              <a:rPr lang="en-US" sz="2800" b="0" i="0" u="none" strike="noStrike" baseline="0" dirty="0">
                <a:latin typeface="Garamond" panose="02020404030301010803" pitchFamily="18" charset="0"/>
              </a:rPr>
              <a:t>Allah says in Quran: </a:t>
            </a:r>
          </a:p>
          <a:p>
            <a:pPr marL="400050" lvl="1" indent="0" algn="ctr">
              <a:buNone/>
            </a:pPr>
            <a:r>
              <a:rPr lang="en-US" sz="2000" b="1" i="0" u="none" strike="noStrike" baseline="0" dirty="0">
                <a:solidFill>
                  <a:schemeClr val="accent1">
                    <a:lumMod val="60000"/>
                    <a:lumOff val="40000"/>
                  </a:schemeClr>
                </a:solidFill>
                <a:latin typeface="Garamond" panose="02020404030301010803" pitchFamily="18" charset="0"/>
              </a:rPr>
              <a:t>“Say( O believers) we believe in Allah and that which has been transmitted to us, and in that which has been transmitted to Ibrahim, Ismail, </a:t>
            </a:r>
            <a:r>
              <a:rPr lang="en-US" sz="2000" b="1" i="0" u="none" strike="noStrike" baseline="0" dirty="0" err="1">
                <a:solidFill>
                  <a:schemeClr val="accent1">
                    <a:lumMod val="60000"/>
                    <a:lumOff val="40000"/>
                  </a:schemeClr>
                </a:solidFill>
                <a:latin typeface="Garamond" panose="02020404030301010803" pitchFamily="18" charset="0"/>
              </a:rPr>
              <a:t>Ishaaq</a:t>
            </a:r>
            <a:r>
              <a:rPr lang="en-US" sz="2000" b="1" i="0" u="none" strike="noStrike" baseline="0" dirty="0">
                <a:solidFill>
                  <a:schemeClr val="accent1">
                    <a:lumMod val="60000"/>
                    <a:lumOff val="40000"/>
                  </a:schemeClr>
                </a:solidFill>
                <a:latin typeface="Garamond" panose="02020404030301010803" pitchFamily="18" charset="0"/>
              </a:rPr>
              <a:t>, Jacob and the Tribes; and that which has been given to Moses and Jesus; and that which has been given to Prophet PBUH from their Lord. We do not discriminate between them and to Him do we surrender”</a:t>
            </a:r>
          </a:p>
          <a:p>
            <a:endParaRPr lang="en-US" dirty="0"/>
          </a:p>
        </p:txBody>
      </p:sp>
      <p:pic>
        <p:nvPicPr>
          <p:cNvPr id="4098" name="Picture 2" descr="Minority Rights Commission, to the assembly, now!' | Pakistan Today">
            <a:extLst>
              <a:ext uri="{FF2B5EF4-FFF2-40B4-BE49-F238E27FC236}">
                <a16:creationId xmlns:a16="http://schemas.microsoft.com/office/drawing/2014/main" id="{32D0FC2F-7011-4B64-B7B1-322C38929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031" y="3228392"/>
            <a:ext cx="4140969" cy="3629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19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9A3FA-4071-40FA-BC5F-DC3B0AD5EA9F}"/>
              </a:ext>
            </a:extLst>
          </p:cNvPr>
          <p:cNvSpPr>
            <a:spLocks noGrp="1"/>
          </p:cNvSpPr>
          <p:nvPr>
            <p:ph idx="1"/>
          </p:nvPr>
        </p:nvSpPr>
        <p:spPr>
          <a:xfrm>
            <a:off x="478161" y="0"/>
            <a:ext cx="11642304" cy="6755363"/>
          </a:xfrm>
        </p:spPr>
        <p:txBody>
          <a:bodyPr>
            <a:normAutofit fontScale="92500" lnSpcReduction="20000"/>
          </a:bodyPr>
          <a:lstStyle/>
          <a:p>
            <a:pPr algn="l"/>
            <a:endParaRPr lang="en-US" sz="1800" b="0" i="0" u="none" strike="noStrike" baseline="0" dirty="0">
              <a:solidFill>
                <a:srgbClr val="000000"/>
              </a:solidFill>
              <a:latin typeface="Garamond" panose="02020404030301010803" pitchFamily="18" charset="0"/>
            </a:endParaRPr>
          </a:p>
          <a:p>
            <a:r>
              <a:rPr lang="en-US" sz="2800" b="1" i="0" u="none" strike="noStrike" baseline="0" dirty="0">
                <a:solidFill>
                  <a:schemeClr val="tx2"/>
                </a:solidFill>
                <a:latin typeface="Garamond" panose="02020404030301010803" pitchFamily="18" charset="0"/>
              </a:rPr>
              <a:t>Equality In Islam: </a:t>
            </a:r>
          </a:p>
          <a:p>
            <a:pPr marL="914400" lvl="2" indent="0">
              <a:buNone/>
            </a:pPr>
            <a:r>
              <a:rPr lang="en-US" sz="2800" b="0" i="0" u="none" strike="noStrike" baseline="0" dirty="0">
                <a:solidFill>
                  <a:schemeClr val="tx2"/>
                </a:solidFill>
                <a:latin typeface="Garamond" panose="02020404030301010803" pitchFamily="18" charset="0"/>
              </a:rPr>
              <a:t>Quran says that</a:t>
            </a:r>
          </a:p>
          <a:p>
            <a:pPr marL="1371600" lvl="3" indent="0">
              <a:buNone/>
            </a:pPr>
            <a:r>
              <a:rPr lang="en-US" sz="2200" b="1" i="0" u="none" strike="noStrike" baseline="0" dirty="0">
                <a:solidFill>
                  <a:schemeClr val="accent1">
                    <a:lumMod val="60000"/>
                    <a:lumOff val="40000"/>
                  </a:schemeClr>
                </a:solidFill>
                <a:latin typeface="Garamond" panose="02020404030301010803" pitchFamily="18" charset="0"/>
              </a:rPr>
              <a:t>“Who has made the earth a resting-place for you and the sky a canopy, and has sent down water from the sky and thereby brought forth fruits for your sustenance: do not, then, claim that there </a:t>
            </a:r>
            <a:r>
              <a:rPr lang="en-US" sz="2200" b="1" i="0" u="none" strike="noStrike" baseline="0" dirty="0" err="1">
                <a:solidFill>
                  <a:schemeClr val="accent1">
                    <a:lumMod val="60000"/>
                    <a:lumOff val="40000"/>
                  </a:schemeClr>
                </a:solidFill>
                <a:latin typeface="Garamond" panose="02020404030301010803" pitchFamily="18" charset="0"/>
              </a:rPr>
              <a:t>isany</a:t>
            </a:r>
            <a:r>
              <a:rPr lang="en-US" sz="2200" b="1" i="0" u="none" strike="noStrike" baseline="0" dirty="0">
                <a:solidFill>
                  <a:schemeClr val="accent1">
                    <a:lumMod val="60000"/>
                    <a:lumOff val="40000"/>
                  </a:schemeClr>
                </a:solidFill>
                <a:latin typeface="Garamond" panose="02020404030301010803" pitchFamily="18" charset="0"/>
              </a:rPr>
              <a:t> power that could rival God, when you know [that He is One].”(Quran, 2:22)</a:t>
            </a:r>
            <a:endParaRPr lang="en-US" sz="2200" dirty="0">
              <a:solidFill>
                <a:schemeClr val="accent1">
                  <a:lumMod val="60000"/>
                  <a:lumOff val="40000"/>
                </a:schemeClr>
              </a:solidFill>
            </a:endParaRPr>
          </a:p>
          <a:p>
            <a:pPr algn="l"/>
            <a:endParaRPr lang="en-US" sz="1800" b="0" i="0" u="none" strike="noStrike" baseline="0" dirty="0">
              <a:solidFill>
                <a:srgbClr val="000000"/>
              </a:solidFill>
            </a:endParaRPr>
          </a:p>
          <a:p>
            <a:r>
              <a:rPr lang="en-US" sz="2600" b="0" i="0" u="none" strike="noStrike" baseline="0" dirty="0"/>
              <a:t>Universal Peace: </a:t>
            </a:r>
          </a:p>
          <a:p>
            <a:pPr marL="0" indent="0">
              <a:buNone/>
            </a:pPr>
            <a:r>
              <a:rPr lang="en-US" sz="2600" b="0" i="0" u="none" strike="noStrike" baseline="0" dirty="0"/>
              <a:t>		</a:t>
            </a:r>
            <a:r>
              <a:rPr lang="en-US" sz="2600" b="0" i="0" u="none" strike="noStrike" baseline="0" dirty="0">
                <a:solidFill>
                  <a:schemeClr val="tx2"/>
                </a:solidFill>
                <a:latin typeface="Garamond" panose="02020404030301010803" pitchFamily="18" charset="0"/>
              </a:rPr>
              <a:t>Fundamental components of working of a culture of harmony and interfaith harmony are the following three: </a:t>
            </a:r>
          </a:p>
          <a:p>
            <a:pPr marL="1371600" lvl="3" indent="0">
              <a:buNone/>
            </a:pPr>
            <a:r>
              <a:rPr lang="en-US" sz="2600" b="0" i="0" u="none" strike="noStrike" baseline="0" dirty="0">
                <a:solidFill>
                  <a:schemeClr val="tx2"/>
                </a:solidFill>
                <a:latin typeface="Garamond" panose="02020404030301010803" pitchFamily="18" charset="0"/>
              </a:rPr>
              <a:t>1. Empathy. </a:t>
            </a:r>
          </a:p>
          <a:p>
            <a:pPr marL="1371600" lvl="3" indent="0">
              <a:buNone/>
            </a:pPr>
            <a:r>
              <a:rPr lang="en-US" sz="2600" b="0" i="0" u="none" strike="noStrike" baseline="0" dirty="0">
                <a:solidFill>
                  <a:schemeClr val="tx2"/>
                </a:solidFill>
                <a:latin typeface="Garamond" panose="02020404030301010803" pitchFamily="18" charset="0"/>
              </a:rPr>
              <a:t>2. Pardoning. </a:t>
            </a:r>
          </a:p>
          <a:p>
            <a:pPr marL="1371600" lvl="3" indent="0">
              <a:buNone/>
            </a:pPr>
            <a:r>
              <a:rPr lang="en-US" sz="2600" b="0" i="0" u="none" strike="noStrike" baseline="0" dirty="0">
                <a:solidFill>
                  <a:schemeClr val="tx2"/>
                </a:solidFill>
                <a:latin typeface="Garamond" panose="02020404030301010803" pitchFamily="18" charset="0"/>
              </a:rPr>
              <a:t>3. Regard for all. </a:t>
            </a:r>
          </a:p>
          <a:p>
            <a:pPr marL="0" indent="0">
              <a:buNone/>
            </a:pPr>
            <a:endParaRPr lang="en-US" dirty="0"/>
          </a:p>
          <a:p>
            <a:r>
              <a:rPr lang="en-US" sz="2400" b="1" i="0" u="none" strike="noStrike" baseline="0" dirty="0">
                <a:solidFill>
                  <a:schemeClr val="tx2"/>
                </a:solidFill>
                <a:latin typeface="Garamond" panose="02020404030301010803" pitchFamily="18" charset="0"/>
              </a:rPr>
              <a:t>Islamic International Law or law of </a:t>
            </a:r>
            <a:r>
              <a:rPr lang="en-US" sz="2400" b="1" i="0" u="none" strike="noStrike" baseline="0" dirty="0" err="1">
                <a:solidFill>
                  <a:schemeClr val="tx2"/>
                </a:solidFill>
                <a:latin typeface="Garamond" panose="02020404030301010803" pitchFamily="18" charset="0"/>
              </a:rPr>
              <a:t>Siyar</a:t>
            </a:r>
            <a:r>
              <a:rPr lang="en-US" sz="2400" b="1" i="0" u="none" strike="noStrike" baseline="0" dirty="0">
                <a:solidFill>
                  <a:schemeClr val="tx2"/>
                </a:solidFill>
                <a:latin typeface="Garamond" panose="02020404030301010803" pitchFamily="18" charset="0"/>
              </a:rPr>
              <a:t>:</a:t>
            </a:r>
          </a:p>
          <a:p>
            <a:pPr lvl="2"/>
            <a:r>
              <a:rPr lang="en-US" sz="2400" b="0" i="0" u="none" strike="noStrike" baseline="0" dirty="0">
                <a:solidFill>
                  <a:schemeClr val="tx2"/>
                </a:solidFill>
                <a:latin typeface="Garamond" panose="02020404030301010803" pitchFamily="18" charset="0"/>
              </a:rPr>
              <a:t>Allah also say in the Quran: </a:t>
            </a:r>
          </a:p>
          <a:p>
            <a:pPr marL="1371600" lvl="3" indent="0" algn="ctr">
              <a:buNone/>
            </a:pPr>
            <a:r>
              <a:rPr lang="en-US" sz="2400" b="1" i="0" u="none" strike="noStrike" baseline="0" dirty="0">
                <a:solidFill>
                  <a:schemeClr val="accent1">
                    <a:lumMod val="60000"/>
                    <a:lumOff val="40000"/>
                  </a:schemeClr>
                </a:solidFill>
                <a:latin typeface="Garamond" panose="02020404030301010803" pitchFamily="18" charset="0"/>
              </a:rPr>
              <a:t>"Fight in God's cause against those who fight you, but do not transgress limits [in aggression]; God does not love transgressors." (Quran, 2:190)</a:t>
            </a:r>
            <a:endParaRPr lang="en-US" sz="2400" b="0" i="0" u="none" strike="noStrike" baseline="0" dirty="0">
              <a:solidFill>
                <a:schemeClr val="accent1">
                  <a:lumMod val="60000"/>
                  <a:lumOff val="40000"/>
                </a:schemeClr>
              </a:solidFill>
              <a:latin typeface="Garamond" panose="02020404030301010803" pitchFamily="18" charset="0"/>
            </a:endParaRPr>
          </a:p>
          <a:p>
            <a:pPr lvl="1"/>
            <a:endParaRPr lang="en-US" dirty="0"/>
          </a:p>
        </p:txBody>
      </p:sp>
    </p:spTree>
    <p:extLst>
      <p:ext uri="{BB962C8B-B14F-4D97-AF65-F5344CB8AC3E}">
        <p14:creationId xmlns:p14="http://schemas.microsoft.com/office/powerpoint/2010/main" val="273771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8231-6A22-40EB-AEC4-8575707646F4}"/>
              </a:ext>
            </a:extLst>
          </p:cNvPr>
          <p:cNvSpPr>
            <a:spLocks noGrp="1"/>
          </p:cNvSpPr>
          <p:nvPr>
            <p:ph type="title"/>
          </p:nvPr>
        </p:nvSpPr>
        <p:spPr>
          <a:xfrm>
            <a:off x="0" y="0"/>
            <a:ext cx="9404723" cy="1400530"/>
          </a:xfrm>
        </p:spPr>
        <p:txBody>
          <a:bodyPr/>
          <a:lstStyle/>
          <a:p>
            <a:r>
              <a:rPr lang="en-US" sz="3600" b="0" i="0" u="none" strike="noStrike" baseline="0" dirty="0">
                <a:solidFill>
                  <a:schemeClr val="tx1"/>
                </a:solidFill>
                <a:latin typeface="Garamond" panose="02020404030301010803" pitchFamily="18" charset="0"/>
              </a:rPr>
              <a:t>Interfaith Harmony in Other Religion</a:t>
            </a:r>
            <a:r>
              <a:rPr lang="en-US" sz="3600" b="1" i="0" u="none" strike="noStrike" baseline="0" dirty="0">
                <a:solidFill>
                  <a:schemeClr val="tx1"/>
                </a:solidFill>
                <a:latin typeface="Garamond" panose="02020404030301010803" pitchFamily="18" charset="0"/>
              </a:rPr>
              <a:t>:</a:t>
            </a:r>
            <a:endParaRPr lang="en-US" sz="3600" dirty="0">
              <a:solidFill>
                <a:schemeClr val="tx1"/>
              </a:solidFill>
            </a:endParaRPr>
          </a:p>
        </p:txBody>
      </p:sp>
      <p:sp>
        <p:nvSpPr>
          <p:cNvPr id="3" name="Content Placeholder 2">
            <a:extLst>
              <a:ext uri="{FF2B5EF4-FFF2-40B4-BE49-F238E27FC236}">
                <a16:creationId xmlns:a16="http://schemas.microsoft.com/office/drawing/2014/main" id="{B42AD940-4E73-4A99-84C6-B802184A9743}"/>
              </a:ext>
            </a:extLst>
          </p:cNvPr>
          <p:cNvSpPr>
            <a:spLocks noGrp="1"/>
          </p:cNvSpPr>
          <p:nvPr>
            <p:ph idx="1"/>
          </p:nvPr>
        </p:nvSpPr>
        <p:spPr>
          <a:xfrm>
            <a:off x="229090" y="700265"/>
            <a:ext cx="8946541" cy="5476600"/>
          </a:xfrm>
        </p:spPr>
        <p:txBody>
          <a:bodyPr>
            <a:normAutofit/>
          </a:bodyPr>
          <a:lstStyle/>
          <a:p>
            <a:r>
              <a:rPr lang="en-US" sz="2800" b="1" i="0" u="none" strike="noStrike" baseline="0" dirty="0">
                <a:latin typeface="Garamond" panose="02020404030301010803" pitchFamily="18" charset="0"/>
              </a:rPr>
              <a:t>Christianity:</a:t>
            </a:r>
          </a:p>
          <a:p>
            <a:pPr marL="857250" lvl="2" indent="0">
              <a:buNone/>
            </a:pPr>
            <a:r>
              <a:rPr lang="en-US" sz="1800" b="0" i="0" u="none" strike="noStrike" baseline="0" dirty="0">
                <a:latin typeface="Garamond" panose="02020404030301010803" pitchFamily="18" charset="0"/>
              </a:rPr>
              <a:t>They advance the idea of interfaith concordance in various ways the mentalities towards different religions, Christian convictions about the situation with non-Christian religion, to worldwide relations and toss General Harmony.</a:t>
            </a:r>
          </a:p>
          <a:p>
            <a:pPr marL="857250" lvl="2" indent="0">
              <a:buNone/>
            </a:pPr>
            <a:endParaRPr lang="en-US" sz="1800" dirty="0">
              <a:latin typeface="Garamond" panose="02020404030301010803" pitchFamily="18" charset="0"/>
            </a:endParaRPr>
          </a:p>
          <a:p>
            <a:r>
              <a:rPr lang="en-US" sz="2000" b="1" i="0" u="none" strike="noStrike" baseline="0" dirty="0">
                <a:solidFill>
                  <a:schemeClr val="accent1">
                    <a:lumMod val="40000"/>
                    <a:lumOff val="60000"/>
                  </a:schemeClr>
                </a:solidFill>
                <a:latin typeface="Garamond" panose="02020404030301010803" pitchFamily="18" charset="0"/>
              </a:rPr>
              <a:t>Christianity’s Attitude toward Other Religion:</a:t>
            </a:r>
            <a:r>
              <a:rPr lang="en-US" sz="2000" b="1" dirty="0">
                <a:solidFill>
                  <a:schemeClr val="accent1">
                    <a:lumMod val="40000"/>
                    <a:lumOff val="60000"/>
                  </a:schemeClr>
                </a:solidFill>
                <a:latin typeface="Garamond" panose="02020404030301010803" pitchFamily="18" charset="0"/>
              </a:rPr>
              <a:t>	</a:t>
            </a:r>
            <a:endParaRPr lang="en-US" sz="1800" b="0" i="0" u="none" strike="noStrike" baseline="0" dirty="0">
              <a:solidFill>
                <a:srgbClr val="000000"/>
              </a:solidFill>
              <a:latin typeface="Garamond" panose="02020404030301010803" pitchFamily="18" charset="0"/>
            </a:endParaRPr>
          </a:p>
          <a:p>
            <a:pPr marL="0" indent="0" algn="just">
              <a:buNone/>
            </a:pPr>
            <a:r>
              <a:rPr lang="en-US" sz="1800" b="0" i="0" u="none" strike="noStrike" baseline="0" dirty="0">
                <a:solidFill>
                  <a:srgbClr val="000000"/>
                </a:solidFill>
                <a:latin typeface="Garamond" panose="02020404030301010803" pitchFamily="18" charset="0"/>
              </a:rPr>
              <a:t>		</a:t>
            </a:r>
            <a:r>
              <a:rPr lang="en-US" sz="1800" b="0" i="0" u="none" strike="noStrike" baseline="0" dirty="0">
                <a:solidFill>
                  <a:schemeClr val="tx2"/>
                </a:solidFill>
                <a:latin typeface="Garamond" panose="02020404030301010803" pitchFamily="18" charset="0"/>
              </a:rPr>
              <a:t>Numerous Christians feel that, despite the fact that individuals from different religions 		should be regarded, everybody has the option to change over others, and Christianity is the 	main genuine religion. </a:t>
            </a:r>
          </a:p>
          <a:p>
            <a:pPr marL="0" indent="0" algn="just">
              <a:buNone/>
            </a:pPr>
            <a:endParaRPr lang="en-US" sz="1800" b="0" i="0" u="none" strike="noStrike" baseline="0" dirty="0">
              <a:solidFill>
                <a:schemeClr val="tx2"/>
              </a:solidFill>
              <a:latin typeface="Garamond" panose="02020404030301010803" pitchFamily="18" charset="0"/>
            </a:endParaRPr>
          </a:p>
          <a:p>
            <a:r>
              <a:rPr lang="en-US" b="1" i="0" u="none" strike="noStrike" baseline="0" dirty="0">
                <a:solidFill>
                  <a:schemeClr val="accent1">
                    <a:lumMod val="40000"/>
                    <a:lumOff val="60000"/>
                  </a:schemeClr>
                </a:solidFill>
                <a:latin typeface="Garamond" panose="02020404030301010803" pitchFamily="18" charset="0"/>
              </a:rPr>
              <a:t>Christianity’s Belief toward Other Religion:</a:t>
            </a:r>
            <a:endParaRPr lang="en-US" b="0" i="0" u="none" strike="noStrike" baseline="0" dirty="0">
              <a:solidFill>
                <a:schemeClr val="accent1">
                  <a:lumMod val="40000"/>
                  <a:lumOff val="60000"/>
                </a:schemeClr>
              </a:solidFill>
              <a:latin typeface="Garamond" panose="02020404030301010803" pitchFamily="18" charset="0"/>
            </a:endParaRPr>
          </a:p>
          <a:p>
            <a:pPr marL="0" indent="0">
              <a:buNone/>
            </a:pPr>
            <a:r>
              <a:rPr lang="en-US" sz="1800" b="0" i="0" u="none" strike="noStrike" baseline="0" dirty="0">
                <a:solidFill>
                  <a:srgbClr val="000000"/>
                </a:solidFill>
                <a:latin typeface="Wingdings" panose="05000000000000000000" pitchFamily="2" charset="2"/>
              </a:rPr>
              <a:t>	</a:t>
            </a:r>
            <a:r>
              <a:rPr lang="en-US" sz="1800" b="0" i="0" u="none" strike="noStrike" baseline="0" dirty="0">
                <a:solidFill>
                  <a:schemeClr val="tx2"/>
                </a:solidFill>
                <a:latin typeface="Wingdings" panose="05000000000000000000" pitchFamily="2" charset="2"/>
              </a:rPr>
              <a:t>➢ </a:t>
            </a:r>
            <a:r>
              <a:rPr lang="en-US" sz="1800" b="0" i="0" u="none" strike="noStrike" baseline="0" dirty="0">
                <a:solidFill>
                  <a:schemeClr val="tx2"/>
                </a:solidFill>
                <a:latin typeface="Garamond" panose="02020404030301010803" pitchFamily="18" charset="0"/>
              </a:rPr>
              <a:t>A few Christians trust that there are a wide range of strict ways to God, yet Just 			     Christianity has every bit of relevant information. Consequently, a few Christians </a:t>
            </a:r>
          </a:p>
          <a:p>
            <a:pPr marL="0" indent="0">
              <a:buNone/>
            </a:pPr>
            <a:r>
              <a:rPr lang="en-US" sz="1800" dirty="0">
                <a:solidFill>
                  <a:schemeClr val="tx2"/>
                </a:solidFill>
                <a:latin typeface="Garamond" panose="02020404030301010803" pitchFamily="18" charset="0"/>
              </a:rPr>
              <a:t>	   </a:t>
            </a:r>
            <a:r>
              <a:rPr lang="en-US" sz="1800" b="0" i="0" u="none" strike="noStrike" baseline="0" dirty="0">
                <a:solidFill>
                  <a:schemeClr val="tx2"/>
                </a:solidFill>
                <a:latin typeface="Garamond" panose="02020404030301010803" pitchFamily="18" charset="0"/>
              </a:rPr>
              <a:t>accept that great Hindus, Jews and so forth are truth be told 'unknown Christians' </a:t>
            </a:r>
            <a:r>
              <a:rPr lang="en-US" sz="1800" b="0" i="0" u="none" strike="noStrike" baseline="0" dirty="0">
                <a:solidFill>
                  <a:srgbClr val="000000"/>
                </a:solidFill>
                <a:latin typeface="Garamond" panose="02020404030301010803" pitchFamily="18" charset="0"/>
              </a:rPr>
              <a:t>· </a:t>
            </a:r>
          </a:p>
          <a:p>
            <a:pPr marL="857250" lvl="2" indent="0">
              <a:buNone/>
            </a:pPr>
            <a:endParaRPr lang="en-US" sz="1800" b="0" i="0" u="none" strike="noStrike" baseline="0" dirty="0">
              <a:latin typeface="Garamond" panose="02020404030301010803" pitchFamily="18" charset="0"/>
            </a:endParaRPr>
          </a:p>
        </p:txBody>
      </p:sp>
      <p:pic>
        <p:nvPicPr>
          <p:cNvPr id="5122" name="Picture 2" descr="Why inter-faith harmony is today more important than ever before |  SabrangIndia">
            <a:extLst>
              <a:ext uri="{FF2B5EF4-FFF2-40B4-BE49-F238E27FC236}">
                <a16:creationId xmlns:a16="http://schemas.microsoft.com/office/drawing/2014/main" id="{605222EA-42B6-4759-AF6D-FB2B0DC68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5584" y="3862873"/>
            <a:ext cx="3906415" cy="299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9586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312</TotalTime>
  <Words>798</Words>
  <Application>Microsoft Office PowerPoint</Application>
  <PresentationFormat>Widescreen</PresentationFormat>
  <Paragraphs>76</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Garamond</vt:lpstr>
      <vt:lpstr>Wingdings</vt:lpstr>
      <vt:lpstr>Wingdings 3</vt:lpstr>
      <vt:lpstr>Ion</vt:lpstr>
      <vt:lpstr>Title Lorem Ipsum</vt:lpstr>
      <vt:lpstr>Islam and interfaith harmony</vt:lpstr>
      <vt:lpstr>Introduction:</vt:lpstr>
      <vt:lpstr>PowerPoint Presentation</vt:lpstr>
      <vt:lpstr>Interfaith Harmony in Islam:</vt:lpstr>
      <vt:lpstr>PowerPoint Presentation</vt:lpstr>
      <vt:lpstr>PowerPoint Presentation</vt:lpstr>
      <vt:lpstr>PowerPoint Presentation</vt:lpstr>
      <vt:lpstr>Interfaith Harmony in Other Religion:</vt:lpstr>
      <vt:lpstr>PowerPoint Presentation</vt:lpstr>
      <vt:lpstr>Conclusion:</vt:lpstr>
      <vt:lpstr>PowerPoint Presentation</vt:lpstr>
      <vt:lpstr>Title Lorem Ipsum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Muhammad Mudassar</dc:creator>
  <cp:lastModifiedBy>Muhammad Mudassar</cp:lastModifiedBy>
  <cp:revision>3</cp:revision>
  <dcterms:created xsi:type="dcterms:W3CDTF">2021-12-23T22:47:18Z</dcterms:created>
  <dcterms:modified xsi:type="dcterms:W3CDTF">2021-12-24T05:56:17Z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