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ZULFIQAR  ALI BHUTTO</a:t>
            </a:r>
            <a:endParaRPr lang="en-US" dirty="0"/>
          </a:p>
        </p:txBody>
      </p:sp>
      <p:sp>
        <p:nvSpPr>
          <p:cNvPr id="5" name="Subtitle 4"/>
          <p:cNvSpPr>
            <a:spLocks noGrp="1"/>
          </p:cNvSpPr>
          <p:nvPr>
            <p:ph type="subTitle" idx="1"/>
          </p:nvPr>
        </p:nvSpPr>
        <p:spPr/>
        <p:txBody>
          <a:bodyPr/>
          <a:lstStyle/>
          <a:p>
            <a:r>
              <a:rPr lang="en-US" dirty="0" smtClean="0"/>
              <a:t>1971-77</a:t>
            </a:r>
            <a:endParaRPr lang="en-US" dirty="0"/>
          </a:p>
        </p:txBody>
      </p:sp>
    </p:spTree>
    <p:extLst>
      <p:ext uri="{BB962C8B-B14F-4D97-AF65-F5344CB8AC3E}">
        <p14:creationId xmlns:p14="http://schemas.microsoft.com/office/powerpoint/2010/main" val="208020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Bhutto and Islam</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This sort of </a:t>
            </a:r>
            <a:r>
              <a:rPr lang="en-US" dirty="0" smtClean="0"/>
              <a:t>moves threatened </a:t>
            </a:r>
            <a:r>
              <a:rPr lang="en-US" dirty="0"/>
              <a:t>Ahmadis and in order to get the support of the ruling party, they expressed their confidence in the </a:t>
            </a:r>
            <a:r>
              <a:rPr lang="en-US" dirty="0" smtClean="0"/>
              <a:t>wisdom </a:t>
            </a:r>
            <a:r>
              <a:rPr lang="en-US" dirty="0"/>
              <a:t>of the President‘ along with several others who were </a:t>
            </a:r>
            <a:r>
              <a:rPr lang="en-US" dirty="0" smtClean="0"/>
              <a:t>nice</a:t>
            </a:r>
            <a:r>
              <a:rPr lang="en-US" dirty="0"/>
              <a:t>, gentle, kind hearted and justice loving</a:t>
            </a:r>
            <a:r>
              <a:rPr lang="en-US" dirty="0" smtClean="0"/>
              <a:t>‘. The </a:t>
            </a:r>
            <a:r>
              <a:rPr lang="en-US" dirty="0" err="1" smtClean="0"/>
              <a:t>Ulema</a:t>
            </a:r>
            <a:r>
              <a:rPr lang="en-US" dirty="0" smtClean="0"/>
              <a:t> launched </a:t>
            </a:r>
            <a:r>
              <a:rPr lang="en-US" dirty="0"/>
              <a:t>a full-fledged campaign against Ahmadis not only in Pakistan but also in other Islamic countries. They managed to obtain Fatwas from Saudi Arabia to the effect that Ahmadis should be declared as non-Muslims and the same were circulated throughout the country</a:t>
            </a:r>
            <a:r>
              <a:rPr lang="en-US" dirty="0" smtClean="0"/>
              <a:t>. The </a:t>
            </a:r>
            <a:r>
              <a:rPr lang="en-US" dirty="0"/>
              <a:t>anti-</a:t>
            </a:r>
            <a:r>
              <a:rPr lang="en-US" dirty="0" err="1"/>
              <a:t>Ahmadi</a:t>
            </a:r>
            <a:r>
              <a:rPr lang="en-US" dirty="0"/>
              <a:t> spirit </a:t>
            </a:r>
            <a:r>
              <a:rPr lang="en-US" dirty="0" smtClean="0"/>
              <a:t>was revived </a:t>
            </a:r>
            <a:r>
              <a:rPr lang="en-US" dirty="0"/>
              <a:t>by the </a:t>
            </a:r>
            <a:r>
              <a:rPr lang="en-US" dirty="0" err="1" smtClean="0"/>
              <a:t>ulama</a:t>
            </a:r>
            <a:r>
              <a:rPr lang="en-US" dirty="0" smtClean="0"/>
              <a:t> and </a:t>
            </a:r>
            <a:r>
              <a:rPr lang="en-US" dirty="0"/>
              <a:t>the religious parties among the masses throwing light on the beliefs and activities of the Ahmadis</a:t>
            </a:r>
            <a:r>
              <a:rPr lang="en-US" dirty="0" smtClean="0"/>
              <a:t>. This </a:t>
            </a:r>
            <a:r>
              <a:rPr lang="en-US" dirty="0"/>
              <a:t>increased the tension and a chain of events rendered the situation volatile. Eight religious-political parties namely JUIP, JUP, </a:t>
            </a:r>
            <a:r>
              <a:rPr lang="en-US" dirty="0" err="1"/>
              <a:t>Jamaat</a:t>
            </a:r>
            <a:r>
              <a:rPr lang="en-US" dirty="0"/>
              <a:t>-i-</a:t>
            </a:r>
            <a:r>
              <a:rPr lang="en-US" dirty="0" err="1"/>
              <a:t>Islami</a:t>
            </a:r>
            <a:r>
              <a:rPr lang="en-US" dirty="0"/>
              <a:t>, JAH, KT, APMAI, PDP and PML formed an organization known as the </a:t>
            </a:r>
            <a:r>
              <a:rPr lang="en-US" dirty="0" err="1" smtClean="0"/>
              <a:t>Qadiyani</a:t>
            </a:r>
            <a:r>
              <a:rPr lang="en-US" dirty="0" smtClean="0"/>
              <a:t> Muhasbah </a:t>
            </a:r>
            <a:r>
              <a:rPr lang="en-US" dirty="0"/>
              <a:t>Committee (Committee for Exposition of Qadyanism) which severely criticized the government for ignoring the aspirations of the people. In a joint meeting at Rawalpindi on 3 June, 1974</a:t>
            </a:r>
          </a:p>
        </p:txBody>
      </p:sp>
    </p:spTree>
    <p:extLst>
      <p:ext uri="{BB962C8B-B14F-4D97-AF65-F5344CB8AC3E}">
        <p14:creationId xmlns:p14="http://schemas.microsoft.com/office/powerpoint/2010/main" val="167710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opposition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While Bhutto certainly gave the </a:t>
            </a:r>
            <a:r>
              <a:rPr lang="en-US" dirty="0" err="1"/>
              <a:t>awam</a:t>
            </a:r>
            <a:r>
              <a:rPr lang="en-US" dirty="0"/>
              <a:t>, the working people, political consciousness for the very first time through his reforms and rhetoric, he also alienated this very constituency by moving away from many of his earlier promises. Moreover, given his reforms, he was bound to accumulate many enemies along the way. From landlords to business groups, from religious parties to groups that saw Bhutto’s ways as ‘un-Pakistani’ and ‘un-Islamic’, and from the US, which didn’t approve of Bhutto’s independence or his desire to go nuclear, to even the military officers who had been dismissed by him because they had expressed disagreement. Bhutto’s conceit and authoritarianism was central both to his achievements as well as to his downfall</a:t>
            </a:r>
            <a:r>
              <a:rPr lang="en-US" dirty="0" smtClean="0"/>
              <a:t>.</a:t>
            </a:r>
            <a:endParaRPr lang="en-US" dirty="0"/>
          </a:p>
        </p:txBody>
      </p:sp>
    </p:spTree>
    <p:extLst>
      <p:ext uri="{BB962C8B-B14F-4D97-AF65-F5344CB8AC3E}">
        <p14:creationId xmlns:p14="http://schemas.microsoft.com/office/powerpoint/2010/main" val="181117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BHUTTO</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July 1976, Bhutto made a key error by </a:t>
            </a:r>
            <a:r>
              <a:rPr lang="en-US" dirty="0" err="1"/>
              <a:t>nationalising</a:t>
            </a:r>
            <a:r>
              <a:rPr lang="en-US" dirty="0"/>
              <a:t> </a:t>
            </a:r>
            <a:r>
              <a:rPr lang="en-US" dirty="0" smtClean="0"/>
              <a:t> flour </a:t>
            </a:r>
            <a:r>
              <a:rPr lang="en-US" dirty="0"/>
              <a:t>and rice husking mills, and cotton ginning factories. Not only had he gone back on his word of no more </a:t>
            </a:r>
            <a:r>
              <a:rPr lang="en-US" dirty="0" err="1"/>
              <a:t>nationalisation</a:t>
            </a:r>
            <a:r>
              <a:rPr lang="en-US" dirty="0"/>
              <a:t>, but this decision hit a core constituency of the middle and petit bourgeois classes that could have been allies of the PPP in the Punjab. This one single decision by Bhutto alienated them from his populist and progressive economic policies. These groups may have voted for Bhutto in 1970, but with their key economic interests threatened, they turned their back on him. That many of these individuals and groups belonged to the more socially conservative segments, only made them become a powerful tool in the hands of a strong political and social opposition that was largely Islamist and was looking for revenge</a:t>
            </a:r>
            <a:r>
              <a:rPr lang="en-US" dirty="0" smtClean="0"/>
              <a:t>.</a:t>
            </a:r>
            <a:endParaRPr lang="en-US" dirty="0"/>
          </a:p>
        </p:txBody>
      </p:sp>
    </p:spTree>
    <p:extLst>
      <p:ext uri="{BB962C8B-B14F-4D97-AF65-F5344CB8AC3E}">
        <p14:creationId xmlns:p14="http://schemas.microsoft.com/office/powerpoint/2010/main" val="380210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HUTTO</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opportunity came in January 1977 when Bhutto announced early elections. There was little doubt that Bhutto would be re-elected, for there was little </a:t>
            </a:r>
            <a:r>
              <a:rPr lang="en-US" dirty="0" err="1"/>
              <a:t>organised</a:t>
            </a:r>
            <a:r>
              <a:rPr lang="en-US" dirty="0"/>
              <a:t> political opposition in place. No single party would have been able to oust Bhutto. However, a coalition of nine parties, many of which were Islamic parties, including the </a:t>
            </a:r>
            <a:r>
              <a:rPr lang="en-US" dirty="0" err="1"/>
              <a:t>Jamaat</a:t>
            </a:r>
            <a:r>
              <a:rPr lang="en-US" dirty="0"/>
              <a:t>-e-</a:t>
            </a:r>
            <a:r>
              <a:rPr lang="en-US" dirty="0" err="1"/>
              <a:t>Islami</a:t>
            </a:r>
            <a:r>
              <a:rPr lang="en-US" dirty="0"/>
              <a:t>, the </a:t>
            </a:r>
            <a:r>
              <a:rPr lang="en-US" dirty="0" err="1"/>
              <a:t>Jamiat</a:t>
            </a:r>
            <a:r>
              <a:rPr lang="en-US" dirty="0"/>
              <a:t>-e-</a:t>
            </a:r>
            <a:r>
              <a:rPr lang="en-US" dirty="0" err="1"/>
              <a:t>Ulema</a:t>
            </a:r>
            <a:r>
              <a:rPr lang="en-US" dirty="0"/>
              <a:t>-e-Islam, and the </a:t>
            </a:r>
            <a:r>
              <a:rPr lang="en-US" dirty="0" err="1"/>
              <a:t>Jamiat</a:t>
            </a:r>
            <a:r>
              <a:rPr lang="en-US" dirty="0"/>
              <a:t>-e-</a:t>
            </a:r>
            <a:r>
              <a:rPr lang="en-US" dirty="0" err="1"/>
              <a:t>Ulema</a:t>
            </a:r>
            <a:r>
              <a:rPr lang="en-US" dirty="0"/>
              <a:t>-e-Pakistan, formed a conservative and right-wing coalition titled the Pakistan National Alliance (PNA). The fact that the National Democratic Party led by </a:t>
            </a:r>
            <a:r>
              <a:rPr lang="en-US" dirty="0" err="1"/>
              <a:t>Sherbaz</a:t>
            </a:r>
            <a:r>
              <a:rPr lang="en-US" dirty="0"/>
              <a:t> </a:t>
            </a:r>
            <a:r>
              <a:rPr lang="en-US" dirty="0" err="1"/>
              <a:t>Mazari</a:t>
            </a:r>
            <a:r>
              <a:rPr lang="en-US" dirty="0"/>
              <a:t> and Begum </a:t>
            </a:r>
            <a:r>
              <a:rPr lang="en-US" dirty="0" err="1"/>
              <a:t>Nasim</a:t>
            </a:r>
            <a:r>
              <a:rPr lang="en-US" dirty="0"/>
              <a:t> </a:t>
            </a:r>
            <a:r>
              <a:rPr lang="en-US" dirty="0" err="1"/>
              <a:t>Wali</a:t>
            </a:r>
            <a:r>
              <a:rPr lang="en-US" dirty="0"/>
              <a:t> was also part of the PNA demands far greater analysis than simply </a:t>
            </a:r>
            <a:r>
              <a:rPr lang="en-US" dirty="0" err="1"/>
              <a:t>labelling</a:t>
            </a:r>
            <a:r>
              <a:rPr lang="en-US" dirty="0"/>
              <a:t> PNA as being an Islamist conspiracy. The PNA was a broad spectrum of left-leaning, centrist and rightist parties with their main focus on opposing Bhutto.</a:t>
            </a:r>
          </a:p>
          <a:p>
            <a:endParaRPr lang="en-US" dirty="0"/>
          </a:p>
          <a:p>
            <a:endParaRPr lang="en-US" dirty="0"/>
          </a:p>
          <a:p>
            <a:endParaRPr lang="en-US" dirty="0"/>
          </a:p>
        </p:txBody>
      </p:sp>
    </p:spTree>
    <p:extLst>
      <p:ext uri="{BB962C8B-B14F-4D97-AF65-F5344CB8AC3E}">
        <p14:creationId xmlns:p14="http://schemas.microsoft.com/office/powerpoint/2010/main" val="392585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HUTTO</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PNA fought a campaign on the basis of an anti-Bhutto agenda, citing his ‘un-Islamic’ ways, and was helped by the newly alienated middle and petit bourgeois classes, especially in the Punjab. The results after the March 7 elections left the PPP with 155 seats and the PNA with 36. The equation surprised not only the opposition parties, but also the PPP, and, indeed, Bhutto himself. While the PPP would probably have retained government in the 200-strong National Assembly, such a massive victory margin suggested foul play. The PNA boycotted elections to the provincial assemblies and </a:t>
            </a:r>
            <a:r>
              <a:rPr lang="en-US" dirty="0" err="1"/>
              <a:t>organised</a:t>
            </a:r>
            <a:r>
              <a:rPr lang="en-US" dirty="0"/>
              <a:t> extensive street protests against the Bhutto government</a:t>
            </a:r>
            <a:r>
              <a:rPr lang="en-US" dirty="0" smtClean="0"/>
              <a:t>.</a:t>
            </a:r>
            <a:endParaRPr lang="en-US" dirty="0"/>
          </a:p>
        </p:txBody>
      </p:sp>
    </p:spTree>
    <p:extLst>
      <p:ext uri="{BB962C8B-B14F-4D97-AF65-F5344CB8AC3E}">
        <p14:creationId xmlns:p14="http://schemas.microsoft.com/office/powerpoint/2010/main" val="357082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ownfall</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PNA movement, as it is called, was clearly Pakistan’s most successful right-wing political movement, just as Bhutto’s 1968-69 movement was Pakistan’s most successful popular movement. Some scholars have made claims that the PNA was being funded through dollars coming from abroad; a claim which Bhutto indirectly referred to in his address to the National Assembly at the time.</a:t>
            </a:r>
          </a:p>
          <a:p>
            <a:r>
              <a:rPr lang="en-US" dirty="0"/>
              <a:t>The strong anti-Bhutto movement had acquired an Islamist hue from very early on, and, despite Bhutto making numerous symbolic concessions – such as banning alcohol, declaring Friday, instead of Sunday, as the weekly holiday – the PNA leaders were not going to ease their pressure on Bhutto.</a:t>
            </a:r>
          </a:p>
          <a:p>
            <a:r>
              <a:rPr lang="en-US" dirty="0"/>
              <a:t>Following sustained street protests, negotiations continued between March and July, and while there is now evidence that an agreement between the PNA and Bhutto had been reached around midnight July 3-4, Gen Zia, Bhutto’s hand-picked Chief of the Army Staff, in a military operation ironically called </a:t>
            </a:r>
            <a:r>
              <a:rPr lang="en-US" dirty="0" err="1"/>
              <a:t>Fairplay</a:t>
            </a:r>
            <a:r>
              <a:rPr lang="en-US" dirty="0"/>
              <a:t>, declared Martial Law on July 5, 1977, and deposed and imprisoned </a:t>
            </a:r>
            <a:r>
              <a:rPr lang="en-US" dirty="0" err="1"/>
              <a:t>Zulfikar</a:t>
            </a:r>
            <a:r>
              <a:rPr lang="en-US" dirty="0"/>
              <a:t> Ali Bhutto.</a:t>
            </a:r>
          </a:p>
          <a:p>
            <a:endParaRPr lang="en-US" dirty="0"/>
          </a:p>
          <a:p>
            <a:endParaRPr lang="en-US" dirty="0"/>
          </a:p>
        </p:txBody>
      </p:sp>
    </p:spTree>
    <p:extLst>
      <p:ext uri="{BB962C8B-B14F-4D97-AF65-F5344CB8AC3E}">
        <p14:creationId xmlns:p14="http://schemas.microsoft.com/office/powerpoint/2010/main" val="365167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BHUTTO INHERITED</a:t>
            </a:r>
            <a:endParaRPr lang="en-US" dirty="0"/>
          </a:p>
        </p:txBody>
      </p:sp>
      <p:sp>
        <p:nvSpPr>
          <p:cNvPr id="3" name="Content Placeholder 2"/>
          <p:cNvSpPr>
            <a:spLocks noGrp="1"/>
          </p:cNvSpPr>
          <p:nvPr>
            <p:ph idx="1"/>
          </p:nvPr>
        </p:nvSpPr>
        <p:spPr/>
        <p:txBody>
          <a:bodyPr/>
          <a:lstStyle/>
          <a:p>
            <a:r>
              <a:rPr lang="en-US" dirty="0" smtClean="0"/>
              <a:t>Broken shattered </a:t>
            </a:r>
            <a:r>
              <a:rPr lang="en-US" dirty="0"/>
              <a:t>P</a:t>
            </a:r>
            <a:r>
              <a:rPr lang="en-US" dirty="0" smtClean="0"/>
              <a:t>akistan </a:t>
            </a:r>
          </a:p>
          <a:p>
            <a:r>
              <a:rPr lang="en-US" dirty="0" smtClean="0"/>
              <a:t>Humiliated and  defeated army</a:t>
            </a:r>
          </a:p>
          <a:p>
            <a:r>
              <a:rPr lang="en-US" dirty="0" smtClean="0"/>
              <a:t>90 000 army comrades in </a:t>
            </a:r>
            <a:r>
              <a:rPr lang="en-US" dirty="0" err="1" smtClean="0"/>
              <a:t>indian</a:t>
            </a:r>
            <a:r>
              <a:rPr lang="en-US" dirty="0" smtClean="0"/>
              <a:t> prison</a:t>
            </a:r>
          </a:p>
          <a:p>
            <a:r>
              <a:rPr lang="en-US" dirty="0" smtClean="0"/>
              <a:t>Ideology destroyed</a:t>
            </a:r>
          </a:p>
          <a:p>
            <a:r>
              <a:rPr lang="en-US" dirty="0" smtClean="0"/>
              <a:t>Falling economy</a:t>
            </a:r>
          </a:p>
          <a:p>
            <a:r>
              <a:rPr lang="en-US" dirty="0" smtClean="0"/>
              <a:t>YAHYA S blunders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77478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Bhutto s ideology</a:t>
            </a:r>
            <a:endParaRPr lang="en-US" dirty="0"/>
          </a:p>
        </p:txBody>
      </p:sp>
      <p:sp>
        <p:nvSpPr>
          <p:cNvPr id="3" name="Content Placeholder 2"/>
          <p:cNvSpPr>
            <a:spLocks noGrp="1"/>
          </p:cNvSpPr>
          <p:nvPr>
            <p:ph idx="1"/>
          </p:nvPr>
        </p:nvSpPr>
        <p:spPr/>
        <p:txBody>
          <a:bodyPr/>
          <a:lstStyle/>
          <a:p>
            <a:r>
              <a:rPr lang="en-US" dirty="0"/>
              <a:t>1. Islam is our religion</a:t>
            </a:r>
            <a:br>
              <a:rPr lang="en-US" dirty="0"/>
            </a:br>
            <a:r>
              <a:rPr lang="en-US" dirty="0"/>
              <a:t>2. Socialism is our economy</a:t>
            </a:r>
            <a:br>
              <a:rPr lang="en-US" dirty="0"/>
            </a:br>
            <a:r>
              <a:rPr lang="en-US" dirty="0"/>
              <a:t>3. Democracy is our politics</a:t>
            </a:r>
            <a:br>
              <a:rPr lang="en-US" dirty="0"/>
            </a:br>
            <a:r>
              <a:rPr lang="en-US" dirty="0"/>
              <a:t>4. Sovereignty belongs to people in this world</a:t>
            </a:r>
            <a:br>
              <a:rPr lang="en-US" dirty="0"/>
            </a:br>
            <a:r>
              <a:rPr lang="en-US" dirty="0"/>
              <a:t>The famous slogan: </a:t>
            </a:r>
            <a:br>
              <a:rPr lang="en-US" dirty="0"/>
            </a:br>
            <a:r>
              <a:rPr lang="en-US" dirty="0"/>
              <a:t/>
            </a:r>
            <a:br>
              <a:rPr lang="en-US" dirty="0"/>
            </a:br>
            <a:r>
              <a:rPr lang="en-US" dirty="0"/>
              <a:t>“Roti, </a:t>
            </a:r>
            <a:r>
              <a:rPr lang="en-US" dirty="0" err="1"/>
              <a:t>Kapraa</a:t>
            </a:r>
            <a:r>
              <a:rPr lang="en-US" dirty="0"/>
              <a:t> </a:t>
            </a:r>
            <a:r>
              <a:rPr lang="en-US" dirty="0" err="1"/>
              <a:t>aur</a:t>
            </a:r>
            <a:r>
              <a:rPr lang="en-US" dirty="0"/>
              <a:t> </a:t>
            </a:r>
            <a:r>
              <a:rPr lang="en-US" dirty="0" err="1"/>
              <a:t>Makaan</a:t>
            </a:r>
            <a:r>
              <a:rPr lang="en-US" dirty="0"/>
              <a:t>” </a:t>
            </a:r>
          </a:p>
        </p:txBody>
      </p:sp>
    </p:spTree>
    <p:extLst>
      <p:ext uri="{BB962C8B-B14F-4D97-AF65-F5344CB8AC3E}">
        <p14:creationId xmlns:p14="http://schemas.microsoft.com/office/powerpoint/2010/main" val="361266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hutto s populism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r>
              <a:rPr lang="en-US" dirty="0" smtClean="0"/>
              <a:t>Bhutto </a:t>
            </a:r>
            <a:r>
              <a:rPr lang="en-US" dirty="0"/>
              <a:t>was a child of his time.” In the aftermath of the strict, almost suffocating military rule that </a:t>
            </a:r>
            <a:r>
              <a:rPr lang="en-US" dirty="0" err="1"/>
              <a:t>Ayub</a:t>
            </a:r>
            <a:r>
              <a:rPr lang="en-US" dirty="0"/>
              <a:t> Khan’s time is often referred to by the left, Bhutto must have been quite a breath of fresh air. He was seasoned, he was educated. He was well spoken and a powerful orator. And of course, his greatest appeal: he connected with the people.</a:t>
            </a:r>
          </a:p>
          <a:p>
            <a:r>
              <a:rPr lang="en-US" dirty="0"/>
              <a:t>“He arose out of a tight, authoritarian political system, a restrictive system. It was like everything had been under the lid. Once the lid was lifted, the effect was explosive.”</a:t>
            </a:r>
          </a:p>
          <a:p>
            <a:r>
              <a:rPr lang="en-US" dirty="0"/>
              <a:t>And Bhutto gave those energetic crowds a taste of power, showed them what they could become. He gave the country direction with the novel concept of socialism and nationalism, playing the anti-India card for all it was worth, and, of course, the feather in his cap: paving the way for Pakistan’s </a:t>
            </a:r>
            <a:r>
              <a:rPr lang="en-US" dirty="0" err="1"/>
              <a:t>nuclearisation</a:t>
            </a:r>
            <a:r>
              <a:rPr lang="en-US" dirty="0"/>
              <a:t>.</a:t>
            </a:r>
          </a:p>
          <a:p>
            <a:endParaRPr lang="en-US" dirty="0"/>
          </a:p>
        </p:txBody>
      </p:sp>
    </p:spTree>
    <p:extLst>
      <p:ext uri="{BB962C8B-B14F-4D97-AF65-F5344CB8AC3E}">
        <p14:creationId xmlns:p14="http://schemas.microsoft.com/office/powerpoint/2010/main" val="380316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Bhutto s political agenda</a:t>
            </a:r>
            <a:br>
              <a:rPr lang="en-US" dirty="0" smtClean="0"/>
            </a:br>
            <a:endParaRPr lang="en-US" dirty="0"/>
          </a:p>
        </p:txBody>
      </p:sp>
      <p:sp>
        <p:nvSpPr>
          <p:cNvPr id="3" name="Content Placeholder 2"/>
          <p:cNvSpPr>
            <a:spLocks noGrp="1"/>
          </p:cNvSpPr>
          <p:nvPr>
            <p:ph idx="1"/>
          </p:nvPr>
        </p:nvSpPr>
        <p:spPr/>
        <p:txBody>
          <a:bodyPr/>
          <a:lstStyle/>
          <a:p>
            <a:r>
              <a:rPr lang="en-US" dirty="0" smtClean="0"/>
              <a:t>Civilian supremacy</a:t>
            </a:r>
          </a:p>
          <a:p>
            <a:r>
              <a:rPr lang="en-US" dirty="0" smtClean="0"/>
              <a:t>People army</a:t>
            </a:r>
          </a:p>
          <a:p>
            <a:r>
              <a:rPr lang="en-US" dirty="0" smtClean="0"/>
              <a:t>Masawat</a:t>
            </a:r>
          </a:p>
          <a:p>
            <a:r>
              <a:rPr lang="en-US" dirty="0" smtClean="0"/>
              <a:t>Anti Indian approach</a:t>
            </a:r>
          </a:p>
          <a:p>
            <a:r>
              <a:rPr lang="en-US" dirty="0" smtClean="0"/>
              <a:t>Socialist economy</a:t>
            </a:r>
            <a:endParaRPr lang="en-US" dirty="0"/>
          </a:p>
        </p:txBody>
      </p:sp>
    </p:spTree>
    <p:extLst>
      <p:ext uri="{BB962C8B-B14F-4D97-AF65-F5344CB8AC3E}">
        <p14:creationId xmlns:p14="http://schemas.microsoft.com/office/powerpoint/2010/main" val="49994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Centre province relation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Baluchistan issue</a:t>
            </a:r>
          </a:p>
          <a:p>
            <a:r>
              <a:rPr lang="en-US" dirty="0" smtClean="0"/>
              <a:t>While </a:t>
            </a:r>
            <a:r>
              <a:rPr lang="en-US" dirty="0"/>
              <a:t>the PPP had its governments in the Punjab and Sindh, the North West Frontier Province (NWFP) and </a:t>
            </a:r>
            <a:r>
              <a:rPr lang="en-US" dirty="0" smtClean="0"/>
              <a:t>Baluchistan </a:t>
            </a:r>
            <a:r>
              <a:rPr lang="en-US" dirty="0"/>
              <a:t>were ruled by coalition governments formed by the National Awami Party (NAP) and the </a:t>
            </a:r>
            <a:r>
              <a:rPr lang="en-US" dirty="0" err="1"/>
              <a:t>Jamiat</a:t>
            </a:r>
            <a:r>
              <a:rPr lang="en-US" dirty="0"/>
              <a:t>-e-</a:t>
            </a:r>
            <a:r>
              <a:rPr lang="en-US" dirty="0" err="1"/>
              <a:t>Ulema</a:t>
            </a:r>
            <a:r>
              <a:rPr lang="en-US" dirty="0"/>
              <a:t> Islam (JUI) which gave a voice to </a:t>
            </a:r>
            <a:r>
              <a:rPr lang="en-US" dirty="0" err="1"/>
              <a:t>Baloch</a:t>
            </a:r>
            <a:r>
              <a:rPr lang="en-US" dirty="0"/>
              <a:t> and Pashtun nationalisms of the 1970s variety.</a:t>
            </a:r>
          </a:p>
          <a:p>
            <a:r>
              <a:rPr lang="en-US" dirty="0"/>
              <a:t>In February 1973, weapons were found in the Iraqi embassy in Islamabad that were supposedly meant for armed insurrection by the nationalists in </a:t>
            </a:r>
            <a:r>
              <a:rPr lang="en-US" dirty="0" smtClean="0"/>
              <a:t>Baluchistan. </a:t>
            </a:r>
            <a:r>
              <a:rPr lang="en-US" dirty="0"/>
              <a:t>On February 14, Sardar Attaullah Khan Mengal’s government in </a:t>
            </a:r>
            <a:r>
              <a:rPr lang="en-US" dirty="0" smtClean="0"/>
              <a:t>Baluchistan </a:t>
            </a:r>
            <a:r>
              <a:rPr lang="en-US" dirty="0"/>
              <a:t>was dismissed, and the next day, the NAP-JUI government in the NWFP resigned, while Bhutto’s governor in </a:t>
            </a:r>
            <a:r>
              <a:rPr lang="en-US" dirty="0" smtClean="0"/>
              <a:t>Baluchistan, </a:t>
            </a:r>
            <a:r>
              <a:rPr lang="en-US" dirty="0"/>
              <a:t>Sardar Akbar Khan </a:t>
            </a:r>
            <a:r>
              <a:rPr lang="en-US" dirty="0" err="1"/>
              <a:t>Bugti</a:t>
            </a:r>
            <a:r>
              <a:rPr lang="en-US" dirty="0"/>
              <a:t>, resigned in October 1973 as a political crisis emerged and grew stronger by the day.</a:t>
            </a:r>
          </a:p>
          <a:p>
            <a:endParaRPr lang="en-US" dirty="0" smtClean="0"/>
          </a:p>
          <a:p>
            <a:endParaRPr lang="en-US" dirty="0"/>
          </a:p>
        </p:txBody>
      </p:sp>
    </p:spTree>
    <p:extLst>
      <p:ext uri="{BB962C8B-B14F-4D97-AF65-F5344CB8AC3E}">
        <p14:creationId xmlns:p14="http://schemas.microsoft.com/office/powerpoint/2010/main" val="294166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Baluchistan issue</a:t>
            </a:r>
            <a:endParaRPr lang="en-US" dirty="0"/>
          </a:p>
        </p:txBody>
      </p:sp>
      <p:sp>
        <p:nvSpPr>
          <p:cNvPr id="3" name="Content Placeholder 2"/>
          <p:cNvSpPr>
            <a:spLocks noGrp="1"/>
          </p:cNvSpPr>
          <p:nvPr>
            <p:ph idx="1"/>
          </p:nvPr>
        </p:nvSpPr>
        <p:spPr/>
        <p:txBody>
          <a:bodyPr>
            <a:normAutofit fontScale="70000" lnSpcReduction="20000"/>
          </a:bodyPr>
          <a:lstStyle/>
          <a:p>
            <a:r>
              <a:rPr lang="en-US" dirty="0"/>
              <a:t>While the PPP had its governments in the Punjab and Sindh, the North West Frontier Province (NWFP) and </a:t>
            </a:r>
            <a:r>
              <a:rPr lang="en-US" dirty="0" err="1"/>
              <a:t>Balochistan</a:t>
            </a:r>
            <a:r>
              <a:rPr lang="en-US" dirty="0"/>
              <a:t> were ruled by coalition governments formed by the National Awami Party (NAP) and the Jamiat-e-</a:t>
            </a:r>
            <a:r>
              <a:rPr lang="en-US" dirty="0" err="1"/>
              <a:t>Ulema</a:t>
            </a:r>
            <a:r>
              <a:rPr lang="en-US" dirty="0"/>
              <a:t> Islam (JUI) which gave a voice to </a:t>
            </a:r>
            <a:r>
              <a:rPr lang="en-US" dirty="0" err="1"/>
              <a:t>Baloch</a:t>
            </a:r>
            <a:r>
              <a:rPr lang="en-US" dirty="0"/>
              <a:t> and Pashtun nationalisms of the 1970s variety.</a:t>
            </a:r>
          </a:p>
          <a:p>
            <a:r>
              <a:rPr lang="en-US" dirty="0"/>
              <a:t>In February 1973, weapons were found in the Iraqi embassy in Islamabad that were supposedly meant for armed insurrection by the nationalists in </a:t>
            </a:r>
            <a:r>
              <a:rPr lang="en-US" dirty="0" err="1"/>
              <a:t>Balochistan</a:t>
            </a:r>
            <a:r>
              <a:rPr lang="en-US" dirty="0"/>
              <a:t>. On February 14, Sardar Attaullah Khan Mengal’s government in </a:t>
            </a:r>
            <a:r>
              <a:rPr lang="en-US" dirty="0" err="1"/>
              <a:t>Balochistan</a:t>
            </a:r>
            <a:r>
              <a:rPr lang="en-US" dirty="0"/>
              <a:t> was dismissed, and the next day, the NAP-JUI government in the NWFP resigned, while Bhutto’s governor in </a:t>
            </a:r>
            <a:r>
              <a:rPr lang="en-US" dirty="0" err="1"/>
              <a:t>Balochistan</a:t>
            </a:r>
            <a:r>
              <a:rPr lang="en-US" dirty="0"/>
              <a:t>, Sardar Akbar Khan </a:t>
            </a:r>
            <a:r>
              <a:rPr lang="en-US" dirty="0" err="1"/>
              <a:t>Bugti</a:t>
            </a:r>
            <a:r>
              <a:rPr lang="en-US" dirty="0"/>
              <a:t>, resigned in October 1973 as a political crisis emerged and grew stronger by the day.</a:t>
            </a:r>
          </a:p>
          <a:p>
            <a:endParaRPr lang="en-US" dirty="0"/>
          </a:p>
        </p:txBody>
      </p:sp>
    </p:spTree>
    <p:extLst>
      <p:ext uri="{BB962C8B-B14F-4D97-AF65-F5344CB8AC3E}">
        <p14:creationId xmlns:p14="http://schemas.microsoft.com/office/powerpoint/2010/main" val="302952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Centre-province relation</a:t>
            </a:r>
            <a:endParaRPr lang="en-US" dirty="0"/>
          </a:p>
        </p:txBody>
      </p:sp>
      <p:sp>
        <p:nvSpPr>
          <p:cNvPr id="3" name="Content Placeholder 2"/>
          <p:cNvSpPr>
            <a:spLocks noGrp="1"/>
          </p:cNvSpPr>
          <p:nvPr>
            <p:ph idx="1"/>
          </p:nvPr>
        </p:nvSpPr>
        <p:spPr/>
        <p:txBody>
          <a:bodyPr/>
          <a:lstStyle/>
          <a:p>
            <a:r>
              <a:rPr lang="en-US" dirty="0" smtClean="0"/>
              <a:t>Sindh from under-representation to representation</a:t>
            </a:r>
          </a:p>
          <a:p>
            <a:r>
              <a:rPr lang="en-US" dirty="0" smtClean="0"/>
              <a:t>Sindhi-</a:t>
            </a:r>
            <a:r>
              <a:rPr lang="en-US" dirty="0" err="1" smtClean="0"/>
              <a:t>Mohajar</a:t>
            </a:r>
            <a:r>
              <a:rPr lang="en-US" dirty="0" smtClean="0"/>
              <a:t> Conflict</a:t>
            </a:r>
            <a:endParaRPr lang="en-US" dirty="0"/>
          </a:p>
        </p:txBody>
      </p:sp>
    </p:spTree>
    <p:extLst>
      <p:ext uri="{BB962C8B-B14F-4D97-AF65-F5344CB8AC3E}">
        <p14:creationId xmlns:p14="http://schemas.microsoft.com/office/powerpoint/2010/main" val="278847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Bhutto and Islam</a:t>
            </a:r>
            <a:endParaRPr lang="en-US" dirty="0"/>
          </a:p>
        </p:txBody>
      </p:sp>
      <p:sp>
        <p:nvSpPr>
          <p:cNvPr id="3" name="Content Placeholder 2"/>
          <p:cNvSpPr>
            <a:spLocks noGrp="1"/>
          </p:cNvSpPr>
          <p:nvPr>
            <p:ph idx="1"/>
          </p:nvPr>
        </p:nvSpPr>
        <p:spPr/>
        <p:txBody>
          <a:bodyPr>
            <a:normAutofit fontScale="77500" lnSpcReduction="20000"/>
          </a:bodyPr>
          <a:lstStyle/>
          <a:p>
            <a:r>
              <a:rPr lang="en-US" dirty="0"/>
              <a:t>Bhutto and Islamization in Pakistan The Ahmadis Question The Ahmadis had extended their full support to the PPP during 1970s </a:t>
            </a:r>
            <a:r>
              <a:rPr lang="en-US" dirty="0" smtClean="0"/>
              <a:t>election and </a:t>
            </a:r>
            <a:r>
              <a:rPr lang="en-US" dirty="0"/>
              <a:t>they believed that its victory was </a:t>
            </a:r>
            <a:r>
              <a:rPr lang="en-US" dirty="0" smtClean="0"/>
              <a:t>mainly because </a:t>
            </a:r>
            <a:r>
              <a:rPr lang="en-US" dirty="0"/>
              <a:t>of them. This relationship was even condemned by those </a:t>
            </a:r>
            <a:r>
              <a:rPr lang="en-US" dirty="0" err="1" smtClean="0"/>
              <a:t>ulama</a:t>
            </a:r>
            <a:r>
              <a:rPr lang="en-US" dirty="0" smtClean="0"/>
              <a:t> who </a:t>
            </a:r>
            <a:r>
              <a:rPr lang="en-US" dirty="0"/>
              <a:t>were not active in politics</a:t>
            </a:r>
            <a:r>
              <a:rPr lang="en-US" dirty="0" smtClean="0"/>
              <a:t>. It </a:t>
            </a:r>
            <a:r>
              <a:rPr lang="en-US" dirty="0"/>
              <a:t>was a resolution of the Assembly of Azad Jammu and Kashmir, which on April 24, 1973 declared Ahmadis a non-Muslim community and impose a ban on their preaching in Azad Jammu and Kashmir</a:t>
            </a:r>
            <a:r>
              <a:rPr lang="en-US" dirty="0" smtClean="0"/>
              <a:t>. A </a:t>
            </a:r>
            <a:r>
              <a:rPr lang="en-US" dirty="0"/>
              <a:t>notice by </a:t>
            </a:r>
            <a:r>
              <a:rPr lang="en-US" dirty="0" err="1"/>
              <a:t>Maulana</a:t>
            </a:r>
            <a:r>
              <a:rPr lang="en-US" dirty="0"/>
              <a:t> Abdul </a:t>
            </a:r>
            <a:r>
              <a:rPr lang="en-US" dirty="0" err="1"/>
              <a:t>Haq</a:t>
            </a:r>
            <a:r>
              <a:rPr lang="en-US" dirty="0"/>
              <a:t>, a member of the National Assembly </a:t>
            </a:r>
            <a:r>
              <a:rPr lang="en-US" dirty="0" smtClean="0"/>
              <a:t>for presenting </a:t>
            </a:r>
            <a:r>
              <a:rPr lang="en-US" dirty="0"/>
              <a:t>a similar resolution as served, which was turned down by the Speaker. Notices of similar nature were rejected by the Provencal Assemblies of Punjab and Sindh</a:t>
            </a:r>
            <a:r>
              <a:rPr lang="en-US" dirty="0" smtClean="0"/>
              <a:t>.,</a:t>
            </a:r>
            <a:endParaRPr lang="en-US" dirty="0"/>
          </a:p>
        </p:txBody>
      </p:sp>
    </p:spTree>
    <p:extLst>
      <p:ext uri="{BB962C8B-B14F-4D97-AF65-F5344CB8AC3E}">
        <p14:creationId xmlns:p14="http://schemas.microsoft.com/office/powerpoint/2010/main" val="1087564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1568</Words>
  <Application>Microsoft Office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ZULFIQAR  ALI BHUTTO</vt:lpstr>
      <vt:lpstr>BHUTTO INHERITED</vt:lpstr>
      <vt:lpstr>Bhutto s ideology</vt:lpstr>
      <vt:lpstr>Bhutto s populism</vt:lpstr>
      <vt:lpstr>Bhutto s political agenda </vt:lpstr>
      <vt:lpstr>Centre province relation</vt:lpstr>
      <vt:lpstr>Baluchistan issue</vt:lpstr>
      <vt:lpstr>Centre-province relation</vt:lpstr>
      <vt:lpstr>Bhutto and Islam</vt:lpstr>
      <vt:lpstr>Bhutto and Islam</vt:lpstr>
      <vt:lpstr>Creating an opposition</vt:lpstr>
      <vt:lpstr>BHUTTO</vt:lpstr>
      <vt:lpstr>BHUTTO</vt:lpstr>
      <vt:lpstr>BHUTTO</vt:lpstr>
      <vt:lpstr>Downfall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ZULFIQAR  ALI BHUTTO</dc:title>
  <dc:creator>Rao Nauman</dc:creator>
  <cp:lastModifiedBy>Nadia nauman</cp:lastModifiedBy>
  <cp:revision>9</cp:revision>
  <dcterms:created xsi:type="dcterms:W3CDTF">2006-08-16T00:00:00Z</dcterms:created>
  <dcterms:modified xsi:type="dcterms:W3CDTF">2019-09-12T17:56:46Z</dcterms:modified>
</cp:coreProperties>
</file>