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88" r:id="rId3"/>
    <p:sldId id="289" r:id="rId4"/>
    <p:sldId id="258" r:id="rId5"/>
    <p:sldId id="259" r:id="rId6"/>
    <p:sldId id="260" r:id="rId7"/>
    <p:sldId id="261" r:id="rId8"/>
    <p:sldId id="285" r:id="rId9"/>
    <p:sldId id="262" r:id="rId10"/>
    <p:sldId id="284" r:id="rId11"/>
    <p:sldId id="274" r:id="rId12"/>
    <p:sldId id="275" r:id="rId13"/>
    <p:sldId id="286" r:id="rId14"/>
    <p:sldId id="287" r:id="rId15"/>
    <p:sldId id="278"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1210"/>
            <a:ext cx="8911687" cy="1280890"/>
          </a:xfrm>
        </p:spPr>
        <p:txBody>
          <a:bodyPr/>
          <a:lstStyle/>
          <a:p>
            <a:r>
              <a:rPr lang="en-US" dirty="0" smtClean="0"/>
              <a:t>Important terminologies </a:t>
            </a:r>
            <a:endParaRPr lang="en-US" dirty="0"/>
          </a:p>
        </p:txBody>
      </p:sp>
      <p:sp>
        <p:nvSpPr>
          <p:cNvPr id="3" name="Content Placeholder 2"/>
          <p:cNvSpPr>
            <a:spLocks noGrp="1"/>
          </p:cNvSpPr>
          <p:nvPr>
            <p:ph idx="1"/>
          </p:nvPr>
        </p:nvSpPr>
        <p:spPr>
          <a:xfrm>
            <a:off x="2589212" y="888642"/>
            <a:ext cx="8915400" cy="5563673"/>
          </a:xfrm>
        </p:spPr>
        <p:txBody>
          <a:bodyPr>
            <a:noAutofit/>
          </a:bodyPr>
          <a:lstStyle/>
          <a:p>
            <a:r>
              <a:rPr lang="en-US" sz="1600" b="1" dirty="0" smtClean="0"/>
              <a:t> State/Country: </a:t>
            </a:r>
            <a:r>
              <a:rPr lang="en-US" sz="1600" dirty="0"/>
              <a:t>refers to a large nation with its own government and </a:t>
            </a:r>
            <a:r>
              <a:rPr lang="en-US" sz="1600" dirty="0" smtClean="0"/>
              <a:t>economy.</a:t>
            </a:r>
          </a:p>
          <a:p>
            <a:r>
              <a:rPr lang="en-US" sz="1600" b="1" dirty="0" smtClean="0"/>
              <a:t>Administrative units: </a:t>
            </a:r>
            <a:r>
              <a:rPr lang="en-US" sz="1600" dirty="0"/>
              <a:t>An </a:t>
            </a:r>
            <a:r>
              <a:rPr lang="en-US" sz="1600" b="1" dirty="0"/>
              <a:t>administrative</a:t>
            </a:r>
            <a:r>
              <a:rPr lang="en-US" sz="1600" dirty="0"/>
              <a:t> division, </a:t>
            </a:r>
            <a:r>
              <a:rPr lang="en-US" sz="1600" b="1" dirty="0"/>
              <a:t>unit</a:t>
            </a:r>
            <a:r>
              <a:rPr lang="en-US" sz="1600" dirty="0"/>
              <a:t>, entity, area or region, also referred to as a subnational entity, constituent </a:t>
            </a:r>
            <a:r>
              <a:rPr lang="en-US" sz="1600" b="1" dirty="0"/>
              <a:t>unit</a:t>
            </a:r>
            <a:r>
              <a:rPr lang="en-US" sz="1600" dirty="0"/>
              <a:t>, or </a:t>
            </a:r>
            <a:r>
              <a:rPr lang="en-US" sz="1600" b="1" dirty="0"/>
              <a:t>country</a:t>
            </a:r>
            <a:r>
              <a:rPr lang="en-US" sz="1600" dirty="0"/>
              <a:t> subdivision, is a portion of a </a:t>
            </a:r>
            <a:r>
              <a:rPr lang="en-US" sz="1600" b="1" dirty="0"/>
              <a:t>country</a:t>
            </a:r>
            <a:r>
              <a:rPr lang="en-US" sz="1600" dirty="0"/>
              <a:t> or other region delineated for the purpose of </a:t>
            </a:r>
            <a:r>
              <a:rPr lang="en-US" sz="1600" b="1" dirty="0"/>
              <a:t>administration</a:t>
            </a:r>
            <a:r>
              <a:rPr lang="en-US" sz="1600" dirty="0" smtClean="0"/>
              <a:t>. (Federal Form of Govt. )( Unitary form of Gov.)</a:t>
            </a:r>
          </a:p>
          <a:p>
            <a:r>
              <a:rPr lang="en-US" sz="1600" b="1" dirty="0"/>
              <a:t>Administrative units of Pakistan</a:t>
            </a:r>
            <a:r>
              <a:rPr lang="en-US" sz="1600" dirty="0"/>
              <a:t>. The </a:t>
            </a:r>
            <a:r>
              <a:rPr lang="en-US" sz="1600" b="1" dirty="0"/>
              <a:t>administrative units of Pakistan</a:t>
            </a:r>
            <a:r>
              <a:rPr lang="en-US" sz="1600" dirty="0"/>
              <a:t> consists of four provinces (</a:t>
            </a:r>
            <a:r>
              <a:rPr lang="en-US" sz="1600" dirty="0" err="1"/>
              <a:t>Balochistan</a:t>
            </a:r>
            <a:r>
              <a:rPr lang="en-US" sz="1600" dirty="0"/>
              <a:t>, Khyber </a:t>
            </a:r>
            <a:r>
              <a:rPr lang="en-US" sz="1600" dirty="0" err="1"/>
              <a:t>Pakhtunkhwa</a:t>
            </a:r>
            <a:r>
              <a:rPr lang="en-US" sz="1600" dirty="0"/>
              <a:t>, Punjab, Sindh), </a:t>
            </a:r>
            <a:r>
              <a:rPr lang="en-US" sz="1600" b="1" dirty="0"/>
              <a:t>two</a:t>
            </a:r>
            <a:r>
              <a:rPr lang="en-US" sz="1600" dirty="0"/>
              <a:t> autonomous territories (Azad Jammu and Kashmir and </a:t>
            </a:r>
            <a:r>
              <a:rPr lang="en-US" sz="1600" dirty="0" err="1"/>
              <a:t>Gilgit</a:t>
            </a:r>
            <a:r>
              <a:rPr lang="en-US" sz="1600" dirty="0"/>
              <a:t> </a:t>
            </a:r>
            <a:r>
              <a:rPr lang="en-US" sz="1600" dirty="0" err="1"/>
              <a:t>Baltistan</a:t>
            </a:r>
            <a:r>
              <a:rPr lang="en-US" sz="1600" dirty="0"/>
              <a:t>) and one federal territory (Islamabad Capital Territory).</a:t>
            </a:r>
            <a:endParaRPr lang="en-US" sz="1600" b="1" dirty="0" smtClean="0"/>
          </a:p>
          <a:p>
            <a:r>
              <a:rPr lang="en-US" sz="1600" b="1" dirty="0" smtClean="0"/>
              <a:t>Constitution:</a:t>
            </a:r>
            <a:r>
              <a:rPr lang="en-US" sz="1600" dirty="0" smtClean="0"/>
              <a:t> </a:t>
            </a:r>
            <a:r>
              <a:rPr lang="en-US" sz="1600" dirty="0"/>
              <a:t>a body of fundamental principles or established precedents according to which a state or other organization is acknowledged to be governed.</a:t>
            </a:r>
            <a:endParaRPr lang="en-US" sz="1600" dirty="0" smtClean="0"/>
          </a:p>
          <a:p>
            <a:r>
              <a:rPr lang="en-US" sz="1600" b="1" dirty="0" smtClean="0"/>
              <a:t>Presidential form of Government :</a:t>
            </a:r>
            <a:r>
              <a:rPr lang="en-US" sz="1600" dirty="0" smtClean="0"/>
              <a:t> President as Head of the government </a:t>
            </a:r>
            <a:r>
              <a:rPr lang="en-US" sz="1600" b="1" dirty="0" smtClean="0"/>
              <a:t>Parliamentary form of Government</a:t>
            </a:r>
            <a:r>
              <a:rPr lang="en-US" sz="1600" dirty="0" smtClean="0"/>
              <a:t>: Prime minister as Head of the government(bi-cameral)</a:t>
            </a:r>
          </a:p>
          <a:p>
            <a:r>
              <a:rPr lang="en-US" sz="1600" b="1" dirty="0" smtClean="0"/>
              <a:t>Theocracy: </a:t>
            </a:r>
            <a:r>
              <a:rPr lang="en-US" sz="1600" dirty="0"/>
              <a:t>a system of government in which priests rule in the name of God or a god</a:t>
            </a:r>
            <a:r>
              <a:rPr lang="en-US" sz="1600" dirty="0" smtClean="0"/>
              <a:t>.</a:t>
            </a:r>
          </a:p>
          <a:p>
            <a:r>
              <a:rPr lang="en-US" sz="1600" b="1" dirty="0" smtClean="0"/>
              <a:t>Cabinet :</a:t>
            </a:r>
            <a:r>
              <a:rPr lang="en-US" sz="1600" dirty="0" smtClean="0"/>
              <a:t> </a:t>
            </a:r>
            <a:r>
              <a:rPr lang="en-US" sz="1600" dirty="0"/>
              <a:t> cabinet is a body of high-ranking </a:t>
            </a:r>
            <a:r>
              <a:rPr lang="en-US" sz="1600" dirty="0" smtClean="0"/>
              <a:t>state officials, </a:t>
            </a:r>
            <a:r>
              <a:rPr lang="en-US" sz="1600" dirty="0"/>
              <a:t>typically consisting of the top leaders of the executive branch. They are usually called ministers, but in some jurisdictions are sometimes called secretaries.</a:t>
            </a:r>
            <a:endParaRPr lang="en-US" sz="1600" dirty="0" smtClean="0"/>
          </a:p>
          <a:p>
            <a:endParaRPr lang="en-US" sz="1600" dirty="0" smtClean="0"/>
          </a:p>
          <a:p>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2525275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07818"/>
            <a:ext cx="8915400" cy="5703404"/>
          </a:xfrm>
        </p:spPr>
        <p:txBody>
          <a:bodyPr>
            <a:noAutofit/>
          </a:bodyPr>
          <a:lstStyle/>
          <a:p>
            <a:r>
              <a:rPr lang="en-US" sz="2000" dirty="0"/>
              <a:t>After coming to power, Bogra declared that the making of the Constitution was one of his primary targets. </a:t>
            </a:r>
            <a:endParaRPr lang="en-US" sz="2000" dirty="0" smtClean="0"/>
          </a:p>
          <a:p>
            <a:endParaRPr lang="en-US" sz="2000" dirty="0"/>
          </a:p>
          <a:p>
            <a:r>
              <a:rPr lang="en-US" sz="2000" dirty="0" smtClean="0"/>
              <a:t>A </a:t>
            </a:r>
            <a:r>
              <a:rPr lang="en-US" sz="2000" dirty="0"/>
              <a:t>committee was set up to draft the constitution according to the approval of the Constituent Assembly. However, before the constitution could be finalized, Ghulam Muhammad dissolved the Assembly. The Prime Minster, Muhammad Ali Bogra was allowed to continue in office with a new cabinet. This move was apparently to counter a bill passed in the Assembly curtailing the powers of the Governor General. Muhammad Ali Bogra was sworn in again as the Prime Minister and it was promised that fresh elections would be held later on. </a:t>
            </a:r>
            <a:endParaRPr lang="en-US" sz="2000" dirty="0" smtClean="0"/>
          </a:p>
          <a:p>
            <a:r>
              <a:rPr lang="en-US" sz="2000" dirty="0"/>
              <a:t>Malik Ghulam Muhammad was forced to retire from the post of Governor General due to his failing health and Major General Iskander Mirza, the Minister of Interior, took over the </a:t>
            </a:r>
            <a:r>
              <a:rPr lang="en-US" sz="2000" dirty="0" smtClean="0"/>
              <a:t>office</a:t>
            </a:r>
            <a:r>
              <a:rPr lang="en-US" sz="2000" dirty="0"/>
              <a:t> </a:t>
            </a:r>
            <a:r>
              <a:rPr lang="en-US" sz="2000" dirty="0" smtClean="0"/>
              <a:t>on 7 august 1955</a:t>
            </a:r>
            <a:endParaRPr lang="en-US" sz="2000" dirty="0"/>
          </a:p>
          <a:p>
            <a:endParaRPr lang="en-US" sz="2000" dirty="0"/>
          </a:p>
          <a:p>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858305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05245"/>
            <a:ext cx="8915400" cy="5505977"/>
          </a:xfrm>
        </p:spPr>
        <p:txBody>
          <a:bodyPr>
            <a:normAutofit fontScale="92500" lnSpcReduction="10000"/>
          </a:bodyPr>
          <a:lstStyle/>
          <a:p>
            <a:r>
              <a:rPr lang="en-US" sz="2000" dirty="0"/>
              <a:t>Chaudhry Muhammad Ali Becomes Prime Minister [1955] </a:t>
            </a:r>
            <a:br>
              <a:rPr lang="en-US" sz="2000" dirty="0"/>
            </a:br>
            <a:r>
              <a:rPr lang="en-US" sz="2000" dirty="0"/>
              <a:t/>
            </a:r>
            <a:br>
              <a:rPr lang="en-US" sz="2000" dirty="0"/>
            </a:br>
            <a:r>
              <a:rPr lang="en-US" sz="2000" dirty="0" smtClean="0"/>
              <a:t>On August 8, 1955, Muhammad Ali Bogra was dismissed by the acting Governor General, Major General Iskander Mirza in the absence of Malik Ghulam Muhammad, who had gone on a temporary leave and was also subsequently forced to resign due to his ill health. Chaudhry Muhammad Ali was appointed as the new Prime Minister on August 11, 1955. </a:t>
            </a:r>
          </a:p>
          <a:p>
            <a:r>
              <a:rPr lang="en-US" sz="2000" dirty="0" smtClean="0"/>
              <a:t>Ghulam Muhammad resigned as the Governor General formally on 19</a:t>
            </a:r>
            <a:r>
              <a:rPr lang="en-US" sz="2000" baseline="30000" dirty="0" smtClean="0"/>
              <a:t>th</a:t>
            </a:r>
            <a:r>
              <a:rPr lang="en-US" sz="2000" dirty="0" smtClean="0"/>
              <a:t> sept 1955. on 7</a:t>
            </a:r>
            <a:r>
              <a:rPr lang="en-US" sz="2000" baseline="30000" dirty="0" smtClean="0"/>
              <a:t>th</a:t>
            </a:r>
            <a:r>
              <a:rPr lang="en-US" sz="2000" dirty="0" smtClean="0"/>
              <a:t> oct 1955 Iskandar mirza was sworn in as a Governor General.</a:t>
            </a:r>
          </a:p>
          <a:p>
            <a:r>
              <a:rPr lang="en-US" sz="2000" dirty="0" smtClean="0"/>
              <a:t/>
            </a:r>
            <a:br>
              <a:rPr lang="en-US" sz="2000" dirty="0" smtClean="0"/>
            </a:br>
            <a:r>
              <a:rPr lang="en-US" sz="2000" dirty="0" smtClean="0"/>
              <a:t>Chaudhry Muhammad Ali's greatest achievement was framing the Constitution of 1956 and its approval by the Constituent Assembly. </a:t>
            </a:r>
          </a:p>
          <a:p>
            <a:r>
              <a:rPr lang="en-US" sz="2000" dirty="0"/>
              <a:t/>
            </a:r>
            <a:br>
              <a:rPr lang="en-US" sz="2000" dirty="0"/>
            </a:br>
            <a:r>
              <a:rPr lang="en-US" sz="2000" dirty="0" smtClean="0"/>
              <a:t>Chaudhry </a:t>
            </a:r>
            <a:r>
              <a:rPr lang="en-US" sz="2000" dirty="0"/>
              <a:t>Muhammad Ali resigned as a Prime Minister on September 8, 1956, also resigning from his membership of the Muslim League at the same time. </a:t>
            </a:r>
            <a:br>
              <a:rPr lang="en-US" sz="2000" dirty="0"/>
            </a:br>
            <a:endParaRPr lang="en-US" sz="2000" dirty="0"/>
          </a:p>
        </p:txBody>
      </p:sp>
    </p:spTree>
    <p:extLst>
      <p:ext uri="{BB962C8B-B14F-4D97-AF65-F5344CB8AC3E}">
        <p14:creationId xmlns:p14="http://schemas.microsoft.com/office/powerpoint/2010/main" val="614591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96191"/>
            <a:ext cx="8915400" cy="5215031"/>
          </a:xfrm>
        </p:spPr>
        <p:txBody>
          <a:bodyPr>
            <a:normAutofit/>
          </a:bodyPr>
          <a:lstStyle/>
          <a:p>
            <a:r>
              <a:rPr lang="en-US" sz="2000" dirty="0"/>
              <a:t>Iskander Mirza Becomes Governor General [1955] </a:t>
            </a:r>
            <a:br>
              <a:rPr lang="en-US" sz="2000" dirty="0"/>
            </a:br>
            <a:r>
              <a:rPr lang="en-US" sz="2000" dirty="0"/>
              <a:t/>
            </a:r>
            <a:br>
              <a:rPr lang="en-US" sz="2000" dirty="0"/>
            </a:br>
            <a:r>
              <a:rPr lang="en-US" sz="2000" dirty="0"/>
              <a:t>In August 1955, Major General Iskander Mirza took over as Governor General when Ghulam Muhammad became too ill to continue. He was confirmed as the fourth Governor General of Pakistan on October 4, 1955. </a:t>
            </a:r>
            <a:br>
              <a:rPr lang="en-US" sz="2000" dirty="0"/>
            </a:br>
            <a:endParaRPr lang="en-US" sz="2000" dirty="0" smtClean="0"/>
          </a:p>
          <a:p>
            <a:pPr marL="0" indent="0">
              <a:buNone/>
            </a:pPr>
            <a:endParaRPr lang="en-US" sz="2000" dirty="0" smtClean="0"/>
          </a:p>
          <a:p>
            <a:r>
              <a:rPr lang="en-US" sz="2000" dirty="0" smtClean="0"/>
              <a:t>Iskander </a:t>
            </a:r>
            <a:r>
              <a:rPr lang="en-US" sz="2000" dirty="0"/>
              <a:t>Mirza was also a great advocate of the One Unit scheme and it was under his rule that all the four provinces and the states of West Pakistan were merged into one unit in October 1955. </a:t>
            </a:r>
            <a:br>
              <a:rPr lang="en-US" sz="2000" dirty="0"/>
            </a:br>
            <a:r>
              <a:rPr lang="en-US" sz="2000" dirty="0"/>
              <a:t>It was during his tenure that Chaudhry Muhammad Ali presented the 1956 Constitution and Iskander Mirza was elected the first President of Pakistan. </a:t>
            </a:r>
            <a:br>
              <a:rPr lang="en-US" sz="2000" dirty="0"/>
            </a:br>
            <a:endParaRPr lang="en-US" sz="2000" dirty="0"/>
          </a:p>
        </p:txBody>
      </p:sp>
    </p:spTree>
    <p:extLst>
      <p:ext uri="{BB962C8B-B14F-4D97-AF65-F5344CB8AC3E}">
        <p14:creationId xmlns:p14="http://schemas.microsoft.com/office/powerpoint/2010/main" val="39406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46809"/>
            <a:ext cx="8915400" cy="5464413"/>
          </a:xfrm>
        </p:spPr>
        <p:txBody>
          <a:bodyPr/>
          <a:lstStyle/>
          <a:p>
            <a:pPr marL="0" indent="0">
              <a:buNone/>
            </a:pPr>
            <a:r>
              <a:rPr lang="en-US" b="1" dirty="0" smtClean="0"/>
              <a:t>The One Unit Scheme</a:t>
            </a:r>
          </a:p>
          <a:p>
            <a:pPr marL="0" indent="0">
              <a:buNone/>
            </a:pPr>
            <a:r>
              <a:rPr lang="en-US" b="1" dirty="0"/>
              <a:t>One-Unit</a:t>
            </a:r>
            <a:r>
              <a:rPr lang="en-US" dirty="0"/>
              <a:t> was the title of a scheme launched by the federal government of Pakistan to merge the four </a:t>
            </a:r>
            <a:r>
              <a:rPr lang="en-US" dirty="0" smtClean="0"/>
              <a:t>provinces</a:t>
            </a:r>
            <a:r>
              <a:rPr lang="en-US" dirty="0"/>
              <a:t> </a:t>
            </a:r>
            <a:r>
              <a:rPr lang="en-US" dirty="0" smtClean="0"/>
              <a:t>of</a:t>
            </a:r>
            <a:r>
              <a:rPr lang="en-US" dirty="0"/>
              <a:t> West </a:t>
            </a:r>
            <a:r>
              <a:rPr lang="en-US" dirty="0" smtClean="0"/>
              <a:t>Pakistan</a:t>
            </a:r>
            <a:r>
              <a:rPr lang="en-US" dirty="0"/>
              <a:t> </a:t>
            </a:r>
            <a:r>
              <a:rPr lang="en-US" dirty="0" smtClean="0"/>
              <a:t>into </a:t>
            </a:r>
            <a:r>
              <a:rPr lang="en-US" dirty="0"/>
              <a:t>one homogenous unit, as a counterbalance against the numerical domination of the ethnic Bengalis of East Pakistan </a:t>
            </a:r>
            <a:r>
              <a:rPr lang="en-US" dirty="0" smtClean="0"/>
              <a:t>The </a:t>
            </a:r>
            <a:r>
              <a:rPr lang="en-US" dirty="0"/>
              <a:t>One Unit policy was announced by Prime Minister Muhammad Ali Bogra on 22 November 1954. On 5 October 1955 Iskander Mirza (Acting Governor General of Pakistan) passed an order unifying all of West Pakistan in what became </a:t>
            </a:r>
            <a:r>
              <a:rPr lang="en-US" dirty="0" smtClean="0"/>
              <a:t>known </a:t>
            </a:r>
            <a:r>
              <a:rPr lang="en-US" dirty="0"/>
              <a:t>as the 'One Unit Scheme</a:t>
            </a:r>
            <a:r>
              <a:rPr lang="en-US" dirty="0" smtClean="0"/>
              <a:t>'.</a:t>
            </a:r>
          </a:p>
          <a:p>
            <a:pPr marL="0" indent="0">
              <a:buNone/>
            </a:pPr>
            <a:r>
              <a:rPr lang="en-US" dirty="0"/>
              <a:t> </a:t>
            </a:r>
            <a:r>
              <a:rPr lang="en-US" dirty="0" smtClean="0"/>
              <a:t>  </a:t>
            </a:r>
          </a:p>
          <a:p>
            <a:pPr marL="0" indent="0">
              <a:buNone/>
            </a:pPr>
            <a:r>
              <a:rPr lang="en-US" b="1" dirty="0"/>
              <a:t> </a:t>
            </a:r>
            <a:r>
              <a:rPr lang="en-US" b="1" dirty="0" smtClean="0"/>
              <a:t>  The West Pakistan Act</a:t>
            </a:r>
          </a:p>
          <a:p>
            <a:pPr marL="0" indent="0">
              <a:buNone/>
            </a:pPr>
            <a:r>
              <a:rPr lang="en-US" dirty="0"/>
              <a:t> </a:t>
            </a:r>
            <a:r>
              <a:rPr lang="en-US" dirty="0" smtClean="0"/>
              <a:t>  it was passed on 30</a:t>
            </a:r>
            <a:r>
              <a:rPr lang="en-US" baseline="30000" dirty="0" smtClean="0"/>
              <a:t>th</a:t>
            </a:r>
            <a:r>
              <a:rPr lang="en-US" dirty="0" smtClean="0"/>
              <a:t>  sept 1955 giving constitutional cover to the one unit scheme. Chief minister of new west Pakistan was Dr. Khan Sahib and Lahore was as Provincial Capital.</a:t>
            </a:r>
          </a:p>
        </p:txBody>
      </p:sp>
      <p:sp>
        <p:nvSpPr>
          <p:cNvPr id="4" name="Right Arrow 3"/>
          <p:cNvSpPr/>
          <p:nvPr/>
        </p:nvSpPr>
        <p:spPr>
          <a:xfrm>
            <a:off x="1652261" y="4468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Arrow 4"/>
          <p:cNvSpPr/>
          <p:nvPr/>
        </p:nvSpPr>
        <p:spPr>
          <a:xfrm>
            <a:off x="1693718" y="31790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192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48145"/>
            <a:ext cx="8915400" cy="5163077"/>
          </a:xfrm>
        </p:spPr>
        <p:txBody>
          <a:bodyPr/>
          <a:lstStyle/>
          <a:p>
            <a:r>
              <a:rPr lang="en-US" b="1" dirty="0" smtClean="0"/>
              <a:t>1956 constitution:</a:t>
            </a:r>
          </a:p>
          <a:p>
            <a:r>
              <a:rPr lang="en-US" dirty="0"/>
              <a:t>After assuming charge as Prime Minister, Chaudhry Muhammad Ali along with his team worked day and night to formulate a constitution for Pakistan. His efforts led to the first constitution that was enforced in the country on March 23, 1956. Pakistan’s status as a dominion ended and the country was declared an Islamic Republic of Pakistan. Thereupon the Constituent Assembly of Pakistan became the interim National Assembly and Governor General Iskander Mirza was sworn in as the </a:t>
            </a:r>
            <a:r>
              <a:rPr lang="en-US" b="1" dirty="0"/>
              <a:t>first President of Pakistan.</a:t>
            </a:r>
          </a:p>
          <a:p>
            <a:r>
              <a:rPr lang="en-US" dirty="0"/>
              <a:t>The Constitution of 1956 consisted of </a:t>
            </a:r>
            <a:r>
              <a:rPr lang="en-US" b="1" dirty="0"/>
              <a:t>234 articles</a:t>
            </a:r>
            <a:r>
              <a:rPr lang="en-US" dirty="0"/>
              <a:t>, which were divided into </a:t>
            </a:r>
            <a:r>
              <a:rPr lang="en-US" b="1" dirty="0"/>
              <a:t>13 parts </a:t>
            </a:r>
            <a:r>
              <a:rPr lang="en-US" dirty="0"/>
              <a:t>and </a:t>
            </a:r>
            <a:r>
              <a:rPr lang="en-US" b="1" dirty="0"/>
              <a:t>6 schedules</a:t>
            </a:r>
            <a:r>
              <a:rPr lang="en-US" dirty="0"/>
              <a:t>. One of the main features of the Constitution was its Islamic character. The Islamic provisions were contained in the directive principles of the state policy. Along with other Islamic provisions in the Constitution, the president, who was required to be a Muslim of at least 40 years of age, was to set up an organization for Islamic research with the aim of establishing a true Islamic society. The Objectives Resolution was, however, only made the preamble of the Constitution and not included in its main text.</a:t>
            </a:r>
          </a:p>
          <a:p>
            <a:endParaRPr lang="en-US" b="1" dirty="0" smtClean="0"/>
          </a:p>
          <a:p>
            <a:pPr marL="0" indent="0">
              <a:buNone/>
            </a:pPr>
            <a:endParaRPr lang="en-US" dirty="0"/>
          </a:p>
        </p:txBody>
      </p:sp>
    </p:spTree>
    <p:extLst>
      <p:ext uri="{BB962C8B-B14F-4D97-AF65-F5344CB8AC3E}">
        <p14:creationId xmlns:p14="http://schemas.microsoft.com/office/powerpoint/2010/main" val="3485936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1557" y="917864"/>
            <a:ext cx="8915400" cy="5181600"/>
          </a:xfrm>
        </p:spPr>
        <p:txBody>
          <a:bodyPr>
            <a:normAutofit/>
          </a:bodyPr>
          <a:lstStyle/>
          <a:p>
            <a:r>
              <a:rPr lang="en-US" dirty="0"/>
              <a:t>H. S. Suhrawardy Becomes Prime Minister [1956] </a:t>
            </a:r>
            <a:br>
              <a:rPr lang="en-US" dirty="0"/>
            </a:br>
            <a:r>
              <a:rPr lang="en-US" dirty="0"/>
              <a:t/>
            </a:r>
            <a:br>
              <a:rPr lang="en-US" dirty="0"/>
            </a:br>
            <a:r>
              <a:rPr lang="en-US" dirty="0"/>
              <a:t>Soon after the adoption of the 1956 Constitution, Huseyn Shaheed Suhrawardy replaced Chaudhry Muhammad Ali as Prime Minister on September 12, 1956. </a:t>
            </a:r>
            <a:r>
              <a:rPr lang="en-US" dirty="0" smtClean="0"/>
              <a:t>President </a:t>
            </a:r>
            <a:r>
              <a:rPr lang="en-US" dirty="0"/>
              <a:t>Mirza demanded the Prime Minister's resignation. Suhrawardy requested to seek a vote of confidence in the National Assembly, but this request was turned down. Suhrawardy resigned under threat of dismissal on October 10, 1957. </a:t>
            </a:r>
          </a:p>
        </p:txBody>
      </p:sp>
    </p:spTree>
    <p:extLst>
      <p:ext uri="{BB962C8B-B14F-4D97-AF65-F5344CB8AC3E}">
        <p14:creationId xmlns:p14="http://schemas.microsoft.com/office/powerpoint/2010/main" val="2097588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09155"/>
            <a:ext cx="8915400" cy="5402067"/>
          </a:xfrm>
        </p:spPr>
        <p:txBody>
          <a:bodyPr>
            <a:noAutofit/>
          </a:bodyPr>
          <a:lstStyle/>
          <a:p>
            <a:r>
              <a:rPr lang="en-US" sz="2400" dirty="0"/>
              <a:t>Martial Law Under Field Marshal Ayub Khan [1958-62] </a:t>
            </a:r>
            <a:br>
              <a:rPr lang="en-US" sz="2400" dirty="0"/>
            </a:br>
            <a:r>
              <a:rPr lang="en-US" sz="2400" dirty="0"/>
              <a:t/>
            </a:r>
            <a:br>
              <a:rPr lang="en-US" sz="2400" dirty="0"/>
            </a:br>
            <a:r>
              <a:rPr lang="en-US" sz="2400" dirty="0"/>
              <a:t>On October 7, 1958, President Iskander Mirza abrogated the Constitution and declared Martial Law in the country. This was the first of many military regimes to </a:t>
            </a:r>
            <a:r>
              <a:rPr lang="en-US" sz="2400" dirty="0" smtClean="0"/>
              <a:t>mark </a:t>
            </a:r>
            <a:r>
              <a:rPr lang="en-US" sz="2400" dirty="0"/>
              <a:t>Pakistan's history. With this step, the Constitution of 1956 was abrogated, ministers were dismissed, Central and Provincial Assemblies were dissolved and all political activities were banned. General Muhammad Ayub Khan, the then Commander-in-Chief of the armed forces, became the Chief Martial Law Administrator. The parliamentary system in Pakistan came to end. Within three weeks of assuming charge on October 27, 1958, Iskander Mirza was ousted by General Ayub Khan, who then declared himself President. </a:t>
            </a:r>
          </a:p>
        </p:txBody>
      </p:sp>
    </p:spTree>
    <p:extLst>
      <p:ext uri="{BB962C8B-B14F-4D97-AF65-F5344CB8AC3E}">
        <p14:creationId xmlns:p14="http://schemas.microsoft.com/office/powerpoint/2010/main" val="230711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1210"/>
            <a:ext cx="8911687" cy="1280890"/>
          </a:xfrm>
        </p:spPr>
        <p:txBody>
          <a:bodyPr/>
          <a:lstStyle/>
          <a:p>
            <a:r>
              <a:rPr lang="en-US" dirty="0" smtClean="0"/>
              <a:t>Important terminologies </a:t>
            </a:r>
            <a:endParaRPr lang="en-US" dirty="0"/>
          </a:p>
        </p:txBody>
      </p:sp>
      <p:sp>
        <p:nvSpPr>
          <p:cNvPr id="3" name="Content Placeholder 2"/>
          <p:cNvSpPr>
            <a:spLocks noGrp="1"/>
          </p:cNvSpPr>
          <p:nvPr>
            <p:ph idx="1"/>
          </p:nvPr>
        </p:nvSpPr>
        <p:spPr>
          <a:xfrm>
            <a:off x="2589212" y="1143000"/>
            <a:ext cx="8915400" cy="4737049"/>
          </a:xfrm>
        </p:spPr>
        <p:txBody>
          <a:bodyPr>
            <a:noAutofit/>
          </a:bodyPr>
          <a:lstStyle/>
          <a:p>
            <a:endParaRPr lang="en-US" sz="1600" dirty="0" smtClean="0"/>
          </a:p>
          <a:p>
            <a:endParaRPr lang="en-US" sz="1600" dirty="0" smtClean="0"/>
          </a:p>
          <a:p>
            <a:endParaRPr lang="en-US" sz="1600" dirty="0" smtClean="0"/>
          </a:p>
          <a:p>
            <a:endParaRPr lang="en-US" sz="1600" dirty="0"/>
          </a:p>
        </p:txBody>
      </p:sp>
      <p:sp>
        <p:nvSpPr>
          <p:cNvPr id="4" name="Rectangle 3"/>
          <p:cNvSpPr/>
          <p:nvPr/>
        </p:nvSpPr>
        <p:spPr>
          <a:xfrm>
            <a:off x="1661372" y="863467"/>
            <a:ext cx="9414457" cy="6463308"/>
          </a:xfrm>
          <a:prstGeom prst="rect">
            <a:avLst/>
          </a:prstGeom>
        </p:spPr>
        <p:txBody>
          <a:bodyPr wrap="square">
            <a:spAutoFit/>
          </a:bodyPr>
          <a:lstStyle/>
          <a:p>
            <a:pPr marL="285750" indent="-285750">
              <a:buFont typeface="Arial" pitchFamily="34" charset="0"/>
              <a:buChar char="•"/>
            </a:pPr>
            <a:r>
              <a:rPr lang="en-US" b="1" dirty="0" smtClean="0"/>
              <a:t>Republic: </a:t>
            </a:r>
            <a:r>
              <a:rPr lang="en-US" dirty="0"/>
              <a:t>a form of government in which the country is considered a "public matter", not the private concern or property of the rulers.</a:t>
            </a:r>
            <a:endParaRPr lang="en-US" dirty="0" smtClean="0"/>
          </a:p>
          <a:p>
            <a:pPr marL="285750" indent="-285750">
              <a:buFont typeface="Wingdings" pitchFamily="2" charset="2"/>
              <a:buChar char="§"/>
            </a:pPr>
            <a:r>
              <a:rPr lang="en-US" b="1" dirty="0" smtClean="0"/>
              <a:t>President:</a:t>
            </a:r>
            <a:r>
              <a:rPr lang="en-US" dirty="0" smtClean="0"/>
              <a:t> Head of the State</a:t>
            </a:r>
          </a:p>
          <a:p>
            <a:pPr marL="285750" indent="-285750">
              <a:buFont typeface="Wingdings" pitchFamily="2" charset="2"/>
              <a:buChar char="§"/>
            </a:pPr>
            <a:r>
              <a:rPr lang="en-US" b="1" dirty="0" smtClean="0"/>
              <a:t>Prime minister: </a:t>
            </a:r>
            <a:r>
              <a:rPr lang="en-US" dirty="0" smtClean="0"/>
              <a:t>Head of the Government</a:t>
            </a:r>
          </a:p>
          <a:p>
            <a:pPr marL="285750" indent="-285750">
              <a:buFont typeface="Wingdings" pitchFamily="2" charset="2"/>
              <a:buChar char="§"/>
            </a:pPr>
            <a:r>
              <a:rPr lang="en-US" b="1" dirty="0" smtClean="0"/>
              <a:t>Pillars </a:t>
            </a:r>
            <a:r>
              <a:rPr lang="en-US" b="1" smtClean="0"/>
              <a:t>of </a:t>
            </a:r>
            <a:r>
              <a:rPr lang="en-US" b="1" smtClean="0"/>
              <a:t>government</a:t>
            </a:r>
            <a:r>
              <a:rPr lang="en-US" b="1" dirty="0" smtClean="0"/>
              <a:t>:    </a:t>
            </a:r>
            <a:r>
              <a:rPr lang="en-US" dirty="0" smtClean="0"/>
              <a:t>Executive (implementation): Legislative (Law making) :Judiciary (Check Balance)</a:t>
            </a:r>
          </a:p>
          <a:p>
            <a:pPr marL="285750" indent="-285750">
              <a:buFont typeface="Arial" pitchFamily="34" charset="0"/>
              <a:buChar char="•"/>
            </a:pPr>
            <a:r>
              <a:rPr lang="en-US" b="1" dirty="0"/>
              <a:t>Bicameral system of government </a:t>
            </a:r>
            <a:r>
              <a:rPr lang="en-US" dirty="0"/>
              <a:t>: Upper house (Senate) and Lower </a:t>
            </a:r>
            <a:r>
              <a:rPr lang="en-US" dirty="0" smtClean="0"/>
              <a:t>House(National Assembly) ..collectively called as parliament.</a:t>
            </a:r>
          </a:p>
          <a:p>
            <a:pPr marL="285750" indent="-285750">
              <a:buFont typeface="Arial" pitchFamily="34" charset="0"/>
              <a:buChar char="•"/>
            </a:pPr>
            <a:r>
              <a:rPr lang="en-US" b="1" dirty="0" smtClean="0"/>
              <a:t>Senate </a:t>
            </a:r>
            <a:r>
              <a:rPr lang="en-US" dirty="0"/>
              <a:t>104</a:t>
            </a:r>
            <a:r>
              <a:rPr lang="en-US" b="1" dirty="0" smtClean="0"/>
              <a:t>                         </a:t>
            </a:r>
          </a:p>
          <a:p>
            <a:pPr marL="285750" indent="-285750">
              <a:buFont typeface="Arial" pitchFamily="34" charset="0"/>
              <a:buChar char="•"/>
            </a:pPr>
            <a:r>
              <a:rPr lang="en-US" b="1" dirty="0" smtClean="0"/>
              <a:t>   National Assembly    </a:t>
            </a:r>
            <a:r>
              <a:rPr lang="en-US" dirty="0" smtClean="0"/>
              <a:t>342</a:t>
            </a:r>
            <a:endParaRPr lang="en-US" dirty="0"/>
          </a:p>
          <a:p>
            <a:pPr marL="285750" indent="-285750">
              <a:buFont typeface="Arial" pitchFamily="34" charset="0"/>
              <a:buChar char="•"/>
            </a:pPr>
            <a:r>
              <a:rPr lang="en-US" dirty="0" smtClean="0"/>
              <a:t>P                                                        174</a:t>
            </a:r>
            <a:endParaRPr lang="en-US" dirty="0"/>
          </a:p>
          <a:p>
            <a:pPr marL="285750" indent="-285750">
              <a:buFont typeface="Wingdings" pitchFamily="2" charset="2"/>
              <a:buChar char="§"/>
            </a:pPr>
            <a:r>
              <a:rPr lang="en-US" dirty="0" smtClean="0"/>
              <a:t>S                                                         75</a:t>
            </a:r>
          </a:p>
          <a:p>
            <a:pPr marL="285750" indent="-285750">
              <a:buFont typeface="Wingdings" pitchFamily="2" charset="2"/>
              <a:buChar char="§"/>
            </a:pPr>
            <a:r>
              <a:rPr lang="en-US" dirty="0" smtClean="0"/>
              <a:t>KPK                                                     60</a:t>
            </a:r>
          </a:p>
          <a:p>
            <a:pPr marL="285750" indent="-285750">
              <a:buFont typeface="Wingdings" pitchFamily="2" charset="2"/>
              <a:buChar char="§"/>
            </a:pPr>
            <a:r>
              <a:rPr lang="en-US" dirty="0" smtClean="0"/>
              <a:t>B                                                         20</a:t>
            </a:r>
          </a:p>
          <a:p>
            <a:pPr marL="285750" indent="-285750">
              <a:buFont typeface="Wingdings" pitchFamily="2" charset="2"/>
              <a:buChar char="§"/>
            </a:pPr>
            <a:r>
              <a:rPr lang="en-US" dirty="0" smtClean="0"/>
              <a:t>ICT                                                       3</a:t>
            </a:r>
          </a:p>
          <a:p>
            <a:pPr marL="285750" indent="-285750">
              <a:buFont typeface="Wingdings" pitchFamily="2" charset="2"/>
              <a:buChar char="§"/>
            </a:pPr>
            <a:endParaRPr lang="en-US" dirty="0"/>
          </a:p>
          <a:p>
            <a:r>
              <a:rPr lang="en-US" b="1" dirty="0" smtClean="0"/>
              <a:t>How the billed is passed in parliament?</a:t>
            </a:r>
          </a:p>
          <a:p>
            <a:r>
              <a:rPr lang="en-US" dirty="0" smtClean="0"/>
              <a:t>1Signed by NA</a:t>
            </a:r>
          </a:p>
          <a:p>
            <a:r>
              <a:rPr lang="en-US" dirty="0" smtClean="0"/>
              <a:t>2Signed by Senate</a:t>
            </a:r>
          </a:p>
          <a:p>
            <a:r>
              <a:rPr lang="en-US" dirty="0" smtClean="0"/>
              <a:t>3Signed by President</a:t>
            </a:r>
          </a:p>
          <a:p>
            <a:r>
              <a:rPr lang="en-US" dirty="0" smtClean="0"/>
              <a:t>4Become an ACT</a:t>
            </a:r>
            <a:endParaRPr lang="en-US" dirty="0"/>
          </a:p>
          <a:p>
            <a:endParaRPr lang="en-US" dirty="0"/>
          </a:p>
          <a:p>
            <a:endParaRPr lang="en-US" dirty="0"/>
          </a:p>
        </p:txBody>
      </p:sp>
    </p:spTree>
    <p:extLst>
      <p:ext uri="{BB962C8B-B14F-4D97-AF65-F5344CB8AC3E}">
        <p14:creationId xmlns:p14="http://schemas.microsoft.com/office/powerpoint/2010/main" val="386026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1210"/>
            <a:ext cx="8911687" cy="1280890"/>
          </a:xfrm>
        </p:spPr>
        <p:txBody>
          <a:bodyPr/>
          <a:lstStyle/>
          <a:p>
            <a:r>
              <a:rPr lang="en-US" dirty="0" smtClean="0"/>
              <a:t>Important terminologies </a:t>
            </a:r>
            <a:endParaRPr lang="en-US" dirty="0"/>
          </a:p>
        </p:txBody>
      </p:sp>
      <p:sp>
        <p:nvSpPr>
          <p:cNvPr id="3" name="Content Placeholder 2"/>
          <p:cNvSpPr>
            <a:spLocks noGrp="1"/>
          </p:cNvSpPr>
          <p:nvPr>
            <p:ph idx="1"/>
          </p:nvPr>
        </p:nvSpPr>
        <p:spPr>
          <a:xfrm>
            <a:off x="2589212" y="1143000"/>
            <a:ext cx="8915400" cy="4737049"/>
          </a:xfrm>
        </p:spPr>
        <p:txBody>
          <a:bodyPr>
            <a:noAutofit/>
          </a:bodyPr>
          <a:lstStyle/>
          <a:p>
            <a:endParaRPr lang="en-US" sz="1600" dirty="0" smtClean="0"/>
          </a:p>
          <a:p>
            <a:endParaRPr lang="en-US" sz="1600" dirty="0" smtClean="0"/>
          </a:p>
          <a:p>
            <a:endParaRPr lang="en-US" sz="1600" dirty="0" smtClean="0"/>
          </a:p>
          <a:p>
            <a:endParaRPr lang="en-US" sz="1600" dirty="0"/>
          </a:p>
        </p:txBody>
      </p:sp>
      <p:sp>
        <p:nvSpPr>
          <p:cNvPr id="4" name="Rectangle 3"/>
          <p:cNvSpPr/>
          <p:nvPr/>
        </p:nvSpPr>
        <p:spPr>
          <a:xfrm>
            <a:off x="1545463" y="1146802"/>
            <a:ext cx="9414457" cy="4801314"/>
          </a:xfrm>
          <a:prstGeom prst="rect">
            <a:avLst/>
          </a:prstGeom>
        </p:spPr>
        <p:txBody>
          <a:bodyPr wrap="square">
            <a:spAutoFit/>
          </a:bodyPr>
          <a:lstStyle/>
          <a:p>
            <a:r>
              <a:rPr lang="en-US" b="1" dirty="0"/>
              <a:t>Secularism: </a:t>
            </a:r>
            <a:r>
              <a:rPr lang="en-US" dirty="0"/>
              <a:t> secularism is the principle of the separation of government institutions and persons mandated to represent the state from religious institution and religious dignitaries (the attainment of such is termed secularity</a:t>
            </a:r>
            <a:r>
              <a:rPr lang="en-US" dirty="0" smtClean="0"/>
              <a:t>).</a:t>
            </a:r>
          </a:p>
          <a:p>
            <a:endParaRPr lang="en-US" dirty="0"/>
          </a:p>
          <a:p>
            <a:r>
              <a:rPr lang="en-US" b="1" dirty="0"/>
              <a:t>Liberalism</a:t>
            </a:r>
            <a:r>
              <a:rPr lang="en-US" dirty="0"/>
              <a:t>: Liberalism is a political and moral philosophy based on liberty, consent of the governed and equality before the </a:t>
            </a:r>
            <a:r>
              <a:rPr lang="en-US" dirty="0" smtClean="0"/>
              <a:t>law</a:t>
            </a:r>
          </a:p>
          <a:p>
            <a:endParaRPr lang="en-US" dirty="0"/>
          </a:p>
          <a:p>
            <a:r>
              <a:rPr lang="en-US" b="1" dirty="0"/>
              <a:t>Westernization: </a:t>
            </a:r>
            <a:r>
              <a:rPr lang="en-US" dirty="0"/>
              <a:t>the social process of becoming familiar with or converting to the customs and practices of Western civilization</a:t>
            </a:r>
            <a:r>
              <a:rPr lang="en-US" dirty="0" smtClean="0"/>
              <a:t>.</a:t>
            </a:r>
          </a:p>
          <a:p>
            <a:endParaRPr lang="en-US" dirty="0"/>
          </a:p>
          <a:p>
            <a:r>
              <a:rPr lang="en-US" b="1" dirty="0"/>
              <a:t>Types of Political Parties</a:t>
            </a:r>
            <a:r>
              <a:rPr lang="en-US" dirty="0"/>
              <a:t>: </a:t>
            </a:r>
            <a:endParaRPr lang="en-US" dirty="0" smtClean="0"/>
          </a:p>
          <a:p>
            <a:r>
              <a:rPr lang="en-US" dirty="0" smtClean="0"/>
              <a:t>Someone </a:t>
            </a:r>
            <a:r>
              <a:rPr lang="en-US" dirty="0"/>
              <a:t>who is </a:t>
            </a:r>
            <a:r>
              <a:rPr lang="en-US" b="1" dirty="0"/>
              <a:t>right</a:t>
            </a:r>
            <a:r>
              <a:rPr lang="en-US" dirty="0"/>
              <a:t>-</a:t>
            </a:r>
            <a:r>
              <a:rPr lang="en-US" b="1" dirty="0"/>
              <a:t>wing</a:t>
            </a:r>
            <a:r>
              <a:rPr lang="en-US" dirty="0"/>
              <a:t> in politics is usually someone who supports social or economic conservatism. In other words, someone who is "</a:t>
            </a:r>
            <a:r>
              <a:rPr lang="en-US" b="1" dirty="0"/>
              <a:t>right</a:t>
            </a:r>
            <a:r>
              <a:rPr lang="en-US" dirty="0"/>
              <a:t>-</a:t>
            </a:r>
            <a:r>
              <a:rPr lang="en-US" b="1" dirty="0"/>
              <a:t>wing</a:t>
            </a:r>
            <a:r>
              <a:rPr lang="en-US" dirty="0"/>
              <a:t>" usually supports tradition and the way things are</a:t>
            </a:r>
            <a:r>
              <a:rPr lang="en-US" dirty="0" smtClean="0"/>
              <a:t>.</a:t>
            </a:r>
          </a:p>
          <a:p>
            <a:endParaRPr lang="en-US" dirty="0"/>
          </a:p>
          <a:p>
            <a:r>
              <a:rPr lang="en-US" b="1" dirty="0"/>
              <a:t>Left</a:t>
            </a:r>
            <a:r>
              <a:rPr lang="en-US" dirty="0"/>
              <a:t>-</a:t>
            </a:r>
            <a:r>
              <a:rPr lang="en-US" b="1" dirty="0"/>
              <a:t>wing</a:t>
            </a:r>
            <a:r>
              <a:rPr lang="en-US" dirty="0"/>
              <a:t> politics supports social equality and egalitarianism, often in opposition to social hierarchy</a:t>
            </a:r>
          </a:p>
        </p:txBody>
      </p:sp>
    </p:spTree>
    <p:extLst>
      <p:ext uri="{BB962C8B-B14F-4D97-AF65-F5344CB8AC3E}">
        <p14:creationId xmlns:p14="http://schemas.microsoft.com/office/powerpoint/2010/main" val="329386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15354" cy="6857999"/>
          </a:xfrm>
        </p:spPr>
      </p:pic>
      <p:sp>
        <p:nvSpPr>
          <p:cNvPr id="2" name="Title 1"/>
          <p:cNvSpPr>
            <a:spLocks noGrp="1"/>
          </p:cNvSpPr>
          <p:nvPr>
            <p:ph type="title"/>
          </p:nvPr>
        </p:nvSpPr>
        <p:spPr>
          <a:xfrm>
            <a:off x="265361" y="353946"/>
            <a:ext cx="8911687" cy="653972"/>
          </a:xfrm>
        </p:spPr>
        <p:txBody>
          <a:bodyPr/>
          <a:lstStyle/>
          <a:p>
            <a:r>
              <a:rPr lang="en-US" dirty="0" smtClean="0"/>
              <a:t>First Democratic Interlude (1947-1958)</a:t>
            </a:r>
            <a:endParaRPr lang="en-US" dirty="0"/>
          </a:p>
        </p:txBody>
      </p:sp>
    </p:spTree>
    <p:extLst>
      <p:ext uri="{BB962C8B-B14F-4D97-AF65-F5344CB8AC3E}">
        <p14:creationId xmlns:p14="http://schemas.microsoft.com/office/powerpoint/2010/main" val="2676079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1958864" cy="6972356"/>
          </a:xfrm>
        </p:spPr>
      </p:pic>
      <p:sp>
        <p:nvSpPr>
          <p:cNvPr id="2" name="Title 1"/>
          <p:cNvSpPr>
            <a:spLocks noGrp="1"/>
          </p:cNvSpPr>
          <p:nvPr>
            <p:ph type="title"/>
          </p:nvPr>
        </p:nvSpPr>
        <p:spPr>
          <a:xfrm>
            <a:off x="327706" y="364337"/>
            <a:ext cx="8911687" cy="570845"/>
          </a:xfrm>
        </p:spPr>
        <p:txBody>
          <a:bodyPr>
            <a:normAutofit fontScale="90000"/>
          </a:bodyPr>
          <a:lstStyle/>
          <a:p>
            <a:r>
              <a:rPr lang="en-US" dirty="0"/>
              <a:t>First Democratic Interlude (1947-1958)</a:t>
            </a:r>
          </a:p>
        </p:txBody>
      </p:sp>
    </p:spTree>
    <p:extLst>
      <p:ext uri="{BB962C8B-B14F-4D97-AF65-F5344CB8AC3E}">
        <p14:creationId xmlns:p14="http://schemas.microsoft.com/office/powerpoint/2010/main" val="3404363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70164"/>
            <a:ext cx="8915400" cy="5641058"/>
          </a:xfrm>
        </p:spPr>
        <p:txBody>
          <a:bodyPr numCol="1">
            <a:normAutofit fontScale="92500" lnSpcReduction="10000"/>
          </a:bodyPr>
          <a:lstStyle/>
          <a:p>
            <a:endParaRPr lang="en-US" sz="2000" dirty="0" smtClean="0"/>
          </a:p>
          <a:p>
            <a:endParaRPr lang="en-US" sz="2000" dirty="0"/>
          </a:p>
          <a:p>
            <a:r>
              <a:rPr lang="en-US" sz="2000" dirty="0" smtClean="0"/>
              <a:t>Khawaja </a:t>
            </a:r>
            <a:r>
              <a:rPr lang="en-US" sz="2000" dirty="0"/>
              <a:t>Nazimuddin Becomes Governor General [1948-1951] </a:t>
            </a:r>
            <a:br>
              <a:rPr lang="en-US" sz="2000" dirty="0"/>
            </a:br>
            <a:r>
              <a:rPr lang="en-US" sz="2000" dirty="0"/>
              <a:t/>
            </a:r>
            <a:br>
              <a:rPr lang="en-US" sz="2000" dirty="0"/>
            </a:br>
            <a:r>
              <a:rPr lang="en-US" sz="2000" dirty="0" smtClean="0"/>
              <a:t>When </a:t>
            </a:r>
            <a:r>
              <a:rPr lang="en-US" sz="2000" dirty="0"/>
              <a:t>the founder of Pakistan, Quaid-i-Azam, Muhammad Ali Jinnah died on September 11, 1948, Nazimuddin was appointed as the second Governor General of Pakistan</a:t>
            </a:r>
            <a:r>
              <a:rPr lang="en-US" sz="2000" dirty="0" smtClean="0"/>
              <a:t>.  </a:t>
            </a:r>
          </a:p>
          <a:p>
            <a:endParaRPr lang="en-US" sz="2000" dirty="0"/>
          </a:p>
          <a:p>
            <a:r>
              <a:rPr lang="en-US" sz="2000" dirty="0"/>
              <a:t>the Government of India Act of 1935 became, with certain          adaptations, the working constitution of Pakistan. </a:t>
            </a:r>
            <a:br>
              <a:rPr lang="en-US" sz="2000" dirty="0"/>
            </a:br>
            <a:r>
              <a:rPr lang="en-US" sz="2000" dirty="0"/>
              <a:t>However, a Constituent Assembly was set up under the Independence Act. The Constituent Assembly had a dual purpose; to draft the constitution of Pakistan and to act as a legislative body till the new constitution was passed and enforced</a:t>
            </a:r>
          </a:p>
          <a:p>
            <a:pPr marL="0" indent="0">
              <a:buNone/>
            </a:pPr>
            <a:r>
              <a:rPr lang="en-US" sz="2000" dirty="0"/>
              <a:t/>
            </a:r>
            <a:br>
              <a:rPr lang="en-US" sz="2000" dirty="0"/>
            </a:br>
            <a:endParaRPr lang="en-US" sz="2000" dirty="0" smtClean="0"/>
          </a:p>
          <a:p>
            <a:pPr marL="0" indent="0">
              <a:buNone/>
            </a:pPr>
            <a:r>
              <a:rPr lang="en-US" sz="2000" dirty="0"/>
              <a:t/>
            </a:r>
            <a:br>
              <a:rPr lang="en-US" sz="2000" dirty="0"/>
            </a:br>
            <a:endParaRPr lang="en-US" sz="2000" dirty="0" smtClean="0"/>
          </a:p>
        </p:txBody>
      </p:sp>
    </p:spTree>
    <p:extLst>
      <p:ext uri="{BB962C8B-B14F-4D97-AF65-F5344CB8AC3E}">
        <p14:creationId xmlns:p14="http://schemas.microsoft.com/office/powerpoint/2010/main" val="3986477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3909"/>
            <a:ext cx="8915400" cy="5807313"/>
          </a:xfrm>
        </p:spPr>
        <p:txBody>
          <a:bodyPr>
            <a:normAutofit fontScale="85000" lnSpcReduction="20000"/>
          </a:bodyPr>
          <a:lstStyle/>
          <a:p>
            <a:r>
              <a:rPr lang="en-US" dirty="0"/>
              <a:t>Khawaja Nazimuddin becomes Prime Minister [1951-1953] </a:t>
            </a:r>
            <a:br>
              <a:rPr lang="en-US" dirty="0"/>
            </a:br>
            <a:r>
              <a:rPr lang="en-US" dirty="0"/>
              <a:t/>
            </a:r>
            <a:br>
              <a:rPr lang="en-US" dirty="0"/>
            </a:br>
            <a:r>
              <a:rPr lang="en-US" dirty="0"/>
              <a:t>Under Quaid-i-Azam's constitutional framework, executive powers lay with the Prime Minister. When Liaquat Ali Khan was assassinated on October 16, 1951, Khawaja Nazimuddin, who was the Governor General at that time, took over as the second Prime Minister of Pakistan. Ghulam Muhammad, who had been Finance Minister since the inception of Pakistan, was elevated to the post of Governor General. </a:t>
            </a:r>
            <a:endParaRPr lang="en-US" dirty="0" smtClean="0"/>
          </a:p>
          <a:p>
            <a:r>
              <a:rPr lang="en-US" dirty="0"/>
              <a:t/>
            </a:r>
            <a:br>
              <a:rPr lang="en-US" dirty="0"/>
            </a:br>
            <a:r>
              <a:rPr lang="en-US" dirty="0"/>
              <a:t>It was under Prime Minister Khawaja Nazimuddin that the second draft of the Basic Principles Committee was presented to the Constituent Assembly on December 22, 1952. He remained in power till April 1953 when Ghulam Muhammad removed him from the office. </a:t>
            </a:r>
            <a:r>
              <a:rPr lang="en-US" dirty="0" smtClean="0"/>
              <a:t>Thus destroying the concept of impartiality by the governor general. The </a:t>
            </a:r>
            <a:r>
              <a:rPr lang="en-US" dirty="0"/>
              <a:t>movement for Tahaffuz-i-Khatam-i-Nabuwat and the worsening food condition in Punjab caused a lot of trouble for </a:t>
            </a:r>
            <a:r>
              <a:rPr lang="en-US" dirty="0" smtClean="0"/>
              <a:t>Khawaja </a:t>
            </a:r>
            <a:r>
              <a:rPr lang="en-US" dirty="0"/>
              <a:t>Nazimuddin. </a:t>
            </a:r>
            <a:r>
              <a:rPr lang="en-US" dirty="0" smtClean="0"/>
              <a:t> Maulana Abul Ala Moududi was ordered death sentence for writing “Qadiyani Masla”. This was later converted as life imprisonment.</a:t>
            </a:r>
          </a:p>
          <a:p>
            <a:r>
              <a:rPr lang="en-US" dirty="0" smtClean="0"/>
              <a:t>Inquiery report of Liaqat Ali khan ‘s death was alleged to have been changed 37 paragraphs from 64 page reported was deleted for security reasons.</a:t>
            </a:r>
          </a:p>
          <a:p>
            <a:r>
              <a:rPr lang="en-US" dirty="0"/>
              <a:t/>
            </a:r>
            <a:br>
              <a:rPr lang="en-US" dirty="0"/>
            </a:br>
            <a:r>
              <a:rPr lang="en-US" dirty="0"/>
              <a:t>The anti-Ahmadiya movement was started in Punjab by the </a:t>
            </a:r>
            <a:r>
              <a:rPr lang="en-US" dirty="0" smtClean="0"/>
              <a:t>Ahrar. </a:t>
            </a:r>
            <a:r>
              <a:rPr lang="en-US" dirty="0"/>
              <a:t>This movement soon spread to other parts of the country. There were widespread disturbances and the situation in the country soon worsened to the brink of anarchy and civil war. Imposition of </a:t>
            </a:r>
            <a:r>
              <a:rPr lang="en-US" dirty="0" smtClean="0"/>
              <a:t>3 months Martial </a:t>
            </a:r>
            <a:r>
              <a:rPr lang="en-US" dirty="0"/>
              <a:t>Law became imminent. Khawaja Nazimuddin was summoned by the Governor General along with his Cabinet and ordered to resign. Khawaja Nazimuddin declined but was dismissed by Malik Ghulam Muhammad on April 17, 1953. After the dismissal of Khawaja Nazimuddin, the Governor General appointed Muhammad Ali Bogra, an unknown person from East Pakistan, as the Prime Minister. </a:t>
            </a:r>
            <a:endParaRPr lang="en-US" dirty="0" smtClean="0"/>
          </a:p>
          <a:p>
            <a:pPr marL="0" indent="0">
              <a:buNone/>
            </a:pPr>
            <a:endParaRPr lang="en-US" dirty="0"/>
          </a:p>
        </p:txBody>
      </p:sp>
    </p:spTree>
    <p:extLst>
      <p:ext uri="{BB962C8B-B14F-4D97-AF65-F5344CB8AC3E}">
        <p14:creationId xmlns:p14="http://schemas.microsoft.com/office/powerpoint/2010/main" val="1098900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50718"/>
            <a:ext cx="8915400" cy="5360504"/>
          </a:xfrm>
        </p:spPr>
        <p:txBody>
          <a:bodyPr>
            <a:normAutofit/>
          </a:bodyPr>
          <a:lstStyle/>
          <a:p>
            <a:r>
              <a:rPr lang="en-US" b="1" dirty="0" smtClean="0"/>
              <a:t>Language Controversy 1952</a:t>
            </a:r>
          </a:p>
          <a:p>
            <a:pPr marL="0" indent="0">
              <a:buNone/>
            </a:pPr>
            <a:r>
              <a:rPr lang="en-US" dirty="0" smtClean="0"/>
              <a:t>       the language controversy was on forefront during this era,in January 1952 Prime Minister Khawaja Nazimuddin while visiting East Pakistan, announced that Urdu will be the national language of Pakistan. However East Pakistan Assembly passed a resolution to make Bengali the national language along with urdu. The issue was to continue simmering for another two years, when in 1954 the constituent assembly declared Bengali the second national language.</a:t>
            </a:r>
          </a:p>
          <a:p>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33446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87036"/>
            <a:ext cx="8915400" cy="5724186"/>
          </a:xfrm>
        </p:spPr>
        <p:txBody>
          <a:bodyPr>
            <a:normAutofit/>
          </a:bodyPr>
          <a:lstStyle/>
          <a:p>
            <a:r>
              <a:rPr lang="en-US" sz="2000" dirty="0"/>
              <a:t>Ghulam Muhammad becomes Governor General [1951] </a:t>
            </a:r>
            <a:br>
              <a:rPr lang="en-US" sz="2000" dirty="0"/>
            </a:br>
            <a:r>
              <a:rPr lang="en-US" sz="2000" dirty="0"/>
              <a:t/>
            </a:r>
            <a:br>
              <a:rPr lang="en-US" sz="2000" dirty="0"/>
            </a:br>
            <a:r>
              <a:rPr lang="en-US" sz="2000" dirty="0"/>
              <a:t>When Khawaja Nazimuddin took over as Prime Minister in 1951, Ghulam Muhammad was appointed as the Governor General. After coming to power, Ghulam Muhammad wanted to change the status quo of executive powers. To this end, in an undemocratic move, he dismissed the Prime Minister, Khawaja Nazimuddin in April 1953. </a:t>
            </a:r>
            <a:endParaRPr lang="en-US" sz="2000" dirty="0" smtClean="0"/>
          </a:p>
          <a:p>
            <a:r>
              <a:rPr lang="en-US" sz="2000" dirty="0" smtClean="0"/>
              <a:t>After </a:t>
            </a:r>
            <a:r>
              <a:rPr lang="en-US" sz="2000" dirty="0"/>
              <a:t>dismissing Khawaja Nazimuddin, the Governor General appointed a </a:t>
            </a:r>
            <a:r>
              <a:rPr lang="en-US" sz="2000" dirty="0" smtClean="0"/>
              <a:t>leader </a:t>
            </a:r>
            <a:r>
              <a:rPr lang="en-US" sz="2000" dirty="0"/>
              <a:t>from East Pakistan, Muhammad Ali Bogra, as the Prime Minister. </a:t>
            </a:r>
            <a:endParaRPr lang="en-US" sz="2000" dirty="0" smtClean="0"/>
          </a:p>
          <a:p>
            <a:r>
              <a:rPr lang="en-US" sz="2000" dirty="0" smtClean="0"/>
              <a:t>Ghulam </a:t>
            </a:r>
            <a:r>
              <a:rPr lang="en-US" sz="2000" dirty="0"/>
              <a:t>Muhammad had also dissolved the Constituent Assembly although the Assembly had accomplished the task of framing the Constitution, and all obstacles in the way of its promulgation had been removed. </a:t>
            </a:r>
            <a:endParaRPr lang="en-US" sz="2000" dirty="0" smtClean="0"/>
          </a:p>
        </p:txBody>
      </p:sp>
    </p:spTree>
    <p:extLst>
      <p:ext uri="{BB962C8B-B14F-4D97-AF65-F5344CB8AC3E}">
        <p14:creationId xmlns:p14="http://schemas.microsoft.com/office/powerpoint/2010/main" val="2904011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7936</TotalTime>
  <Words>617</Words>
  <Application>Microsoft Office PowerPoint</Application>
  <PresentationFormat>Custom</PresentationFormat>
  <Paragraphs>86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Important terminologies </vt:lpstr>
      <vt:lpstr>Important terminologies </vt:lpstr>
      <vt:lpstr>Important terminologies </vt:lpstr>
      <vt:lpstr>First Democratic Interlude (1947-1958)</vt:lpstr>
      <vt:lpstr>First Democratic Interlude (1947-1958)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43</cp:revision>
  <dcterms:created xsi:type="dcterms:W3CDTF">2019-01-19T15:00:21Z</dcterms:created>
  <dcterms:modified xsi:type="dcterms:W3CDTF">2020-01-28T15:39:54Z</dcterms:modified>
</cp:coreProperties>
</file>