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3126" autoAdjust="0"/>
  </p:normalViewPr>
  <p:slideViewPr>
    <p:cSldViewPr>
      <p:cViewPr>
        <p:scale>
          <a:sx n="69" d="100"/>
          <a:sy n="69" d="100"/>
        </p:scale>
        <p:origin x="-1530"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F765BD-E158-4AE6-B65F-7BBADF84673A}" type="datetimeFigureOut">
              <a:rPr lang="en-US" smtClean="0"/>
              <a:t>3/16/2018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8EE97-1115-46A9-9959-8332A7C5F461}" type="slidenum">
              <a:rPr lang="en-US" smtClean="0"/>
              <a:t>‹#›</a:t>
            </a:fld>
            <a:endParaRPr lang="en-US"/>
          </a:p>
        </p:txBody>
      </p:sp>
    </p:spTree>
    <p:extLst>
      <p:ext uri="{BB962C8B-B14F-4D97-AF65-F5344CB8AC3E}">
        <p14:creationId xmlns:p14="http://schemas.microsoft.com/office/powerpoint/2010/main" val="2169064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8EE97-1115-46A9-9959-8332A7C5F461}" type="slidenum">
              <a:rPr lang="en-US" smtClean="0"/>
              <a:t>1</a:t>
            </a:fld>
            <a:endParaRPr lang="en-US"/>
          </a:p>
        </p:txBody>
      </p:sp>
    </p:spTree>
    <p:extLst>
      <p:ext uri="{BB962C8B-B14F-4D97-AF65-F5344CB8AC3E}">
        <p14:creationId xmlns:p14="http://schemas.microsoft.com/office/powerpoint/2010/main" val="298508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67E81EF-475B-4E1E-9A58-9540538F50F8}" type="datetimeFigureOut">
              <a:rPr lang="en-US" smtClean="0"/>
              <a:t>3/16/2018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FF88408-CCEB-414C-B2F3-D243BF7726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7E81EF-475B-4E1E-9A58-9540538F50F8}"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88408-CCEB-414C-B2F3-D243BF7726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67E81EF-475B-4E1E-9A58-9540538F50F8}" type="datetimeFigureOut">
              <a:rPr lang="en-US" smtClean="0"/>
              <a:t>3/16/2018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FF88408-CCEB-414C-B2F3-D243BF77264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67E81EF-475B-4E1E-9A58-9540538F50F8}"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FF88408-CCEB-414C-B2F3-D243BF77264D}"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67E81EF-475B-4E1E-9A58-9540538F50F8}" type="datetimeFigureOut">
              <a:rPr lang="en-US" smtClean="0"/>
              <a:t>3/16/2018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FF88408-CCEB-414C-B2F3-D243BF77264D}"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67E81EF-475B-4E1E-9A58-9540538F50F8}" type="datetimeFigureOut">
              <a:rPr lang="en-US" smtClean="0"/>
              <a:t>3/16/2018</a:t>
            </a:fld>
            <a:endParaRPr lang="en-US"/>
          </a:p>
        </p:txBody>
      </p:sp>
      <p:sp>
        <p:nvSpPr>
          <p:cNvPr id="10" name="Slide Number Placeholder 9"/>
          <p:cNvSpPr>
            <a:spLocks noGrp="1"/>
          </p:cNvSpPr>
          <p:nvPr>
            <p:ph type="sldNum" sz="quarter" idx="16"/>
          </p:nvPr>
        </p:nvSpPr>
        <p:spPr/>
        <p:txBody>
          <a:bodyPr rtlCol="0"/>
          <a:lstStyle/>
          <a:p>
            <a:fld id="{AFF88408-CCEB-414C-B2F3-D243BF77264D}"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67E81EF-475B-4E1E-9A58-9540538F50F8}" type="datetimeFigureOut">
              <a:rPr lang="en-US" smtClean="0"/>
              <a:t>3/16/2018</a:t>
            </a:fld>
            <a:endParaRPr lang="en-US"/>
          </a:p>
        </p:txBody>
      </p:sp>
      <p:sp>
        <p:nvSpPr>
          <p:cNvPr id="12" name="Slide Number Placeholder 11"/>
          <p:cNvSpPr>
            <a:spLocks noGrp="1"/>
          </p:cNvSpPr>
          <p:nvPr>
            <p:ph type="sldNum" sz="quarter" idx="16"/>
          </p:nvPr>
        </p:nvSpPr>
        <p:spPr/>
        <p:txBody>
          <a:bodyPr rtlCol="0"/>
          <a:lstStyle/>
          <a:p>
            <a:fld id="{AFF88408-CCEB-414C-B2F3-D243BF77264D}"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7E81EF-475B-4E1E-9A58-9540538F50F8}" type="datetimeFigureOut">
              <a:rPr lang="en-US" smtClean="0"/>
              <a:t>3/16/2018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FF88408-CCEB-414C-B2F3-D243BF7726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E81EF-475B-4E1E-9A58-9540538F50F8}" type="datetimeFigureOut">
              <a:rPr lang="en-US" smtClean="0"/>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FF88408-CCEB-414C-B2F3-D243BF7726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67E81EF-475B-4E1E-9A58-9540538F50F8}"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FF88408-CCEB-414C-B2F3-D243BF77264D}"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67E81EF-475B-4E1E-9A58-9540538F50F8}" type="datetimeFigureOut">
              <a:rPr lang="en-US" smtClean="0"/>
              <a:t>3/16/2018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FF88408-CCEB-414C-B2F3-D243BF77264D}"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67E81EF-475B-4E1E-9A58-9540538F50F8}" type="datetimeFigureOut">
              <a:rPr lang="en-US" smtClean="0"/>
              <a:t>3/16/2018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FF88408-CCEB-414C-B2F3-D243BF77264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tx1"/>
            </a:solidFill>
          </a:ln>
        </p:spPr>
        <p:txBody>
          <a:bodyPr>
            <a:normAutofit/>
          </a:bodyPr>
          <a:lstStyle/>
          <a:p>
            <a:r>
              <a:rPr lang="en-US" sz="4000" dirty="0" smtClean="0"/>
              <a:t>Pakistan’s Democratic interlude, 1988-1999</a:t>
            </a:r>
            <a:endParaRPr lang="en-US" sz="4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5222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bg2">
              <a:lumMod val="20000"/>
              <a:lumOff val="80000"/>
            </a:schemeClr>
          </a:solidFill>
          <a:ln>
            <a:solidFill>
              <a:schemeClr val="tx1"/>
            </a:solidFill>
          </a:ln>
        </p:spPr>
        <p:txBody>
          <a:bodyPr>
            <a:normAutofit/>
          </a:bodyPr>
          <a:lstStyle/>
          <a:p>
            <a:r>
              <a:rPr lang="en-US" sz="3600" b="1" smtClean="0"/>
              <a:t>                      Background</a:t>
            </a:r>
            <a:endParaRPr lang="en-US" sz="3600" b="1" dirty="0"/>
          </a:p>
        </p:txBody>
      </p:sp>
      <p:sp>
        <p:nvSpPr>
          <p:cNvPr id="2" name="Content Placeholder 1"/>
          <p:cNvSpPr>
            <a:spLocks noGrp="1"/>
          </p:cNvSpPr>
          <p:nvPr>
            <p:ph sz="quarter" idx="1"/>
          </p:nvPr>
        </p:nvSpPr>
        <p:spPr>
          <a:solidFill>
            <a:schemeClr val="bg2">
              <a:lumMod val="20000"/>
              <a:lumOff val="80000"/>
            </a:schemeClr>
          </a:solidFill>
          <a:ln>
            <a:solidFill>
              <a:schemeClr val="tx1"/>
            </a:solidFill>
          </a:ln>
        </p:spPr>
        <p:txBody>
          <a:bodyPr>
            <a:normAutofit/>
          </a:bodyPr>
          <a:lstStyle/>
          <a:p>
            <a:pPr>
              <a:buFont typeface="Wingdings" panose="05000000000000000000" pitchFamily="2" charset="2"/>
              <a:buChar char="Ø"/>
            </a:pPr>
            <a:r>
              <a:rPr lang="en-US" sz="3200" dirty="0" smtClean="0">
                <a:latin typeface="Calibri" panose="020F0502020204030204" pitchFamily="34" charset="0"/>
              </a:rPr>
              <a:t>1988 Benazir Government</a:t>
            </a:r>
          </a:p>
          <a:p>
            <a:pPr>
              <a:buFont typeface="Wingdings" panose="05000000000000000000" pitchFamily="2" charset="2"/>
              <a:buChar char="Ø"/>
            </a:pPr>
            <a:r>
              <a:rPr lang="en-US" sz="3200" dirty="0">
                <a:latin typeface="Calibri" panose="020F0502020204030204" pitchFamily="34" charset="0"/>
              </a:rPr>
              <a:t> </a:t>
            </a:r>
            <a:r>
              <a:rPr lang="en-US" sz="3200" dirty="0" smtClean="0">
                <a:latin typeface="Calibri" panose="020F0502020204030204" pitchFamily="34" charset="0"/>
              </a:rPr>
              <a:t>Nawaz Government- 1990</a:t>
            </a:r>
          </a:p>
          <a:p>
            <a:pPr>
              <a:buFont typeface="Wingdings" panose="05000000000000000000" pitchFamily="2" charset="2"/>
              <a:buChar char="Ø"/>
            </a:pPr>
            <a:r>
              <a:rPr lang="en-US" sz="3200" dirty="0">
                <a:latin typeface="Calibri" panose="020F0502020204030204" pitchFamily="34" charset="0"/>
              </a:rPr>
              <a:t> </a:t>
            </a:r>
            <a:r>
              <a:rPr lang="en-US" sz="3200" dirty="0" smtClean="0">
                <a:latin typeface="Calibri" panose="020F0502020204030204" pitchFamily="34" charset="0"/>
              </a:rPr>
              <a:t>1993 Benazir Bhutto 2</a:t>
            </a:r>
            <a:r>
              <a:rPr lang="en-US" sz="3200" baseline="30000" dirty="0" smtClean="0">
                <a:latin typeface="Calibri" panose="020F0502020204030204" pitchFamily="34" charset="0"/>
              </a:rPr>
              <a:t>nd</a:t>
            </a:r>
            <a:r>
              <a:rPr lang="en-US" sz="3200" dirty="0" smtClean="0">
                <a:latin typeface="Calibri" panose="020F0502020204030204" pitchFamily="34" charset="0"/>
              </a:rPr>
              <a:t> Regime</a:t>
            </a:r>
          </a:p>
          <a:p>
            <a:pPr>
              <a:buFont typeface="Wingdings" panose="05000000000000000000" pitchFamily="2" charset="2"/>
              <a:buChar char="Ø"/>
            </a:pPr>
            <a:r>
              <a:rPr lang="en-US" sz="3200" dirty="0">
                <a:latin typeface="Calibri" panose="020F0502020204030204" pitchFamily="34" charset="0"/>
              </a:rPr>
              <a:t> </a:t>
            </a:r>
            <a:r>
              <a:rPr lang="en-US" sz="3200" dirty="0" smtClean="0">
                <a:latin typeface="Calibri" panose="020F0502020204030204" pitchFamily="34" charset="0"/>
              </a:rPr>
              <a:t>1997- 2</a:t>
            </a:r>
            <a:r>
              <a:rPr lang="en-US" sz="3200" baseline="30000" dirty="0" smtClean="0">
                <a:latin typeface="Calibri" panose="020F0502020204030204" pitchFamily="34" charset="0"/>
              </a:rPr>
              <a:t>nd</a:t>
            </a:r>
            <a:r>
              <a:rPr lang="en-US" sz="3200" dirty="0" smtClean="0">
                <a:latin typeface="Calibri" panose="020F0502020204030204" pitchFamily="34" charset="0"/>
              </a:rPr>
              <a:t> Nawaz </a:t>
            </a:r>
            <a:r>
              <a:rPr lang="en-US" sz="3200" smtClean="0">
                <a:latin typeface="Calibri" panose="020F0502020204030204" pitchFamily="34" charset="0"/>
              </a:rPr>
              <a:t>Government </a:t>
            </a:r>
            <a:endParaRPr lang="en-US" sz="3200" dirty="0" smtClean="0">
              <a:latin typeface="Calibri" panose="020F0502020204030204" pitchFamily="34" charset="0"/>
            </a:endParaRPr>
          </a:p>
          <a:p>
            <a:pPr>
              <a:buFont typeface="Wingdings" panose="05000000000000000000" pitchFamily="2" charset="2"/>
              <a:buChar char="Ø"/>
            </a:pPr>
            <a:r>
              <a:rPr lang="en-US" sz="3200" dirty="0">
                <a:latin typeface="Calibri" panose="020F0502020204030204" pitchFamily="34" charset="0"/>
              </a:rPr>
              <a:t> </a:t>
            </a:r>
            <a:r>
              <a:rPr lang="en-US" sz="3200" dirty="0" smtClean="0">
                <a:latin typeface="Calibri" panose="020F0502020204030204" pitchFamily="34" charset="0"/>
              </a:rPr>
              <a:t>Military stance</a:t>
            </a:r>
          </a:p>
          <a:p>
            <a:pPr>
              <a:buFont typeface="Wingdings" panose="05000000000000000000" pitchFamily="2" charset="2"/>
              <a:buChar char="§"/>
            </a:pPr>
            <a:r>
              <a:rPr lang="en-US" sz="2800" dirty="0"/>
              <a:t> </a:t>
            </a:r>
            <a:r>
              <a:rPr lang="en-US" sz="2800" b="1" dirty="0" smtClean="0">
                <a:latin typeface="Calibri" panose="020F0502020204030204" pitchFamily="34" charset="0"/>
              </a:rPr>
              <a:t>Musharraf calls it ‘Sham Democracy’</a:t>
            </a:r>
          </a:p>
        </p:txBody>
      </p:sp>
    </p:spTree>
    <p:extLst>
      <p:ext uri="{BB962C8B-B14F-4D97-AF65-F5344CB8AC3E}">
        <p14:creationId xmlns:p14="http://schemas.microsoft.com/office/powerpoint/2010/main" val="3973419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600200"/>
            <a:ext cx="7620000" cy="4800600"/>
          </a:xfrm>
          <a:solidFill>
            <a:schemeClr val="bg2">
              <a:lumMod val="20000"/>
              <a:lumOff val="80000"/>
            </a:schemeClr>
          </a:solidFill>
          <a:ln>
            <a:solidFill>
              <a:schemeClr val="tx1"/>
            </a:solidFill>
          </a:ln>
        </p:spPr>
        <p:txBody>
          <a:bodyPr>
            <a:normAutofit/>
          </a:bodyPr>
          <a:lstStyle/>
          <a:p>
            <a:pPr>
              <a:buFont typeface="Wingdings" panose="05000000000000000000" pitchFamily="2" charset="2"/>
              <a:buChar char="Ø"/>
            </a:pPr>
            <a:r>
              <a:rPr lang="en-US" sz="3200" b="1" dirty="0" smtClean="0">
                <a:latin typeface="Calibri" panose="020F0502020204030204" pitchFamily="34" charset="0"/>
              </a:rPr>
              <a:t>Major General Rashid Qureshi says:</a:t>
            </a:r>
          </a:p>
          <a:p>
            <a:pPr marL="114300" indent="0" algn="just">
              <a:buNone/>
            </a:pPr>
            <a:r>
              <a:rPr lang="en-US" sz="2400" dirty="0" smtClean="0">
                <a:latin typeface="Calibri" panose="020F0502020204030204" pitchFamily="34" charset="0"/>
              </a:rPr>
              <a:t>“</a:t>
            </a:r>
            <a:r>
              <a:rPr lang="en-US" sz="2400" dirty="0">
                <a:latin typeface="Calibri" panose="020F0502020204030204" pitchFamily="34" charset="0"/>
              </a:rPr>
              <a:t>Military officers were </a:t>
            </a:r>
            <a:r>
              <a:rPr lang="en-US" sz="2400" dirty="0" smtClean="0">
                <a:latin typeface="Calibri" panose="020F0502020204030204" pitchFamily="34" charset="0"/>
              </a:rPr>
              <a:t>better </a:t>
            </a:r>
            <a:r>
              <a:rPr lang="en-US" sz="2400" dirty="0">
                <a:latin typeface="Calibri" panose="020F0502020204030204" pitchFamily="34" charset="0"/>
              </a:rPr>
              <a:t>qualified and more intelligent than the average civil servants and definitely more effective than a </a:t>
            </a:r>
            <a:r>
              <a:rPr lang="en-US" sz="2400" dirty="0" smtClean="0">
                <a:latin typeface="Calibri" panose="020F0502020204030204" pitchFamily="34" charset="0"/>
              </a:rPr>
              <a:t>politician”</a:t>
            </a:r>
          </a:p>
          <a:p>
            <a:pPr algn="just">
              <a:buFont typeface="Wingdings" panose="05000000000000000000" pitchFamily="2" charset="2"/>
              <a:buChar char="Ø"/>
            </a:pPr>
            <a:r>
              <a:rPr lang="en-US" sz="2800" b="1" dirty="0" smtClean="0">
                <a:latin typeface="Calibri" panose="020F0502020204030204" pitchFamily="34" charset="0"/>
              </a:rPr>
              <a:t> </a:t>
            </a:r>
            <a:r>
              <a:rPr lang="en-US" sz="3200" b="1" dirty="0" smtClean="0">
                <a:latin typeface="Calibri" panose="020F0502020204030204" pitchFamily="34" charset="0"/>
              </a:rPr>
              <a:t>Liberals’ view:</a:t>
            </a:r>
          </a:p>
          <a:p>
            <a:pPr marL="114300" indent="0" algn="just">
              <a:buNone/>
            </a:pPr>
            <a:r>
              <a:rPr lang="en-US" sz="2400" dirty="0" smtClean="0">
                <a:latin typeface="Calibri" panose="020F0502020204030204" pitchFamily="34" charset="0"/>
              </a:rPr>
              <a:t>“Democracy had failed because of the burden of History. Pakistan’s long standing problems had been intensified by Zia. He had bequeathed a legacy of intolerance, bigotry and division which had proved difficult to remove”. </a:t>
            </a:r>
            <a:endParaRPr lang="en-US" sz="2400" dirty="0">
              <a:latin typeface="Calibri" panose="020F0502020204030204" pitchFamily="34" charset="0"/>
            </a:endParaRPr>
          </a:p>
          <a:p>
            <a:pPr marL="114300" indent="0">
              <a:buNone/>
            </a:pPr>
            <a:endParaRPr lang="en-US" sz="2400" dirty="0"/>
          </a:p>
        </p:txBody>
      </p:sp>
    </p:spTree>
    <p:extLst>
      <p:ext uri="{BB962C8B-B14F-4D97-AF65-F5344CB8AC3E}">
        <p14:creationId xmlns:p14="http://schemas.microsoft.com/office/powerpoint/2010/main" val="1534242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solidFill>
            <a:schemeClr val="bg2">
              <a:lumMod val="20000"/>
              <a:lumOff val="80000"/>
            </a:schemeClr>
          </a:solidFill>
          <a:ln>
            <a:solidFill>
              <a:schemeClr val="tx1"/>
            </a:solidFill>
          </a:ln>
        </p:spPr>
        <p:txBody>
          <a:bodyPr>
            <a:normAutofit/>
          </a:bodyPr>
          <a:lstStyle/>
          <a:p>
            <a:pPr>
              <a:buFont typeface="Wingdings" panose="05000000000000000000" pitchFamily="2" charset="2"/>
              <a:buChar char="Ø"/>
            </a:pPr>
            <a:r>
              <a:rPr lang="en-US" sz="3200" dirty="0" smtClean="0"/>
              <a:t> </a:t>
            </a:r>
            <a:r>
              <a:rPr lang="en-US" sz="3200" b="1" dirty="0" smtClean="0">
                <a:latin typeface="Calibri" panose="020F0502020204030204" pitchFamily="34" charset="0"/>
              </a:rPr>
              <a:t>PPP views:</a:t>
            </a:r>
          </a:p>
          <a:p>
            <a:pPr marL="114300" indent="0" algn="just">
              <a:buNone/>
            </a:pPr>
            <a:r>
              <a:rPr lang="en-US" sz="2400" dirty="0" smtClean="0">
                <a:latin typeface="Calibri" panose="020F0502020204030204" pitchFamily="34" charset="0"/>
              </a:rPr>
              <a:t>“Army through the ISI had deliberately consolidated anti-Bhutto forces in (the IJI or Islamic democratic alliance) led by Nawaz Sharif in order effectively to block a transformatory  political agenda”. </a:t>
            </a:r>
          </a:p>
          <a:p>
            <a:pPr algn="just">
              <a:buFont typeface="Wingdings" panose="05000000000000000000" pitchFamily="2" charset="2"/>
              <a:buChar char="Ø"/>
            </a:pPr>
            <a:r>
              <a:rPr lang="en-US" sz="3200" dirty="0">
                <a:latin typeface="Calibri" panose="020F0502020204030204" pitchFamily="34" charset="0"/>
              </a:rPr>
              <a:t> </a:t>
            </a:r>
            <a:r>
              <a:rPr lang="en-US" sz="3200" b="1" dirty="0" smtClean="0">
                <a:latin typeface="Calibri" panose="020F0502020204030204" pitchFamily="34" charset="0"/>
              </a:rPr>
              <a:t>Other counter political parties:</a:t>
            </a:r>
          </a:p>
          <a:p>
            <a:pPr algn="just">
              <a:buFont typeface="Wingdings" panose="05000000000000000000" pitchFamily="2" charset="2"/>
              <a:buChar char="§"/>
            </a:pPr>
            <a:r>
              <a:rPr lang="en-US" sz="2800" dirty="0" smtClean="0">
                <a:latin typeface="Calibri" panose="020F0502020204030204" pitchFamily="34" charset="0"/>
              </a:rPr>
              <a:t>MQM</a:t>
            </a:r>
          </a:p>
          <a:p>
            <a:pPr algn="just">
              <a:buFont typeface="Wingdings" panose="05000000000000000000" pitchFamily="2" charset="2"/>
              <a:buChar char="§"/>
            </a:pPr>
            <a:r>
              <a:rPr lang="en-US" sz="2800" dirty="0">
                <a:latin typeface="Calibri" panose="020F0502020204030204" pitchFamily="34" charset="0"/>
              </a:rPr>
              <a:t> </a:t>
            </a:r>
            <a:r>
              <a:rPr lang="en-US" sz="2800" dirty="0" smtClean="0">
                <a:latin typeface="Calibri" panose="020F0502020204030204" pitchFamily="34" charset="0"/>
              </a:rPr>
              <a:t>PT1</a:t>
            </a:r>
          </a:p>
        </p:txBody>
      </p:sp>
    </p:spTree>
    <p:extLst>
      <p:ext uri="{BB962C8B-B14F-4D97-AF65-F5344CB8AC3E}">
        <p14:creationId xmlns:p14="http://schemas.microsoft.com/office/powerpoint/2010/main" val="4011627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solidFill>
            <a:schemeClr val="bg2">
              <a:lumMod val="20000"/>
              <a:lumOff val="80000"/>
            </a:schemeClr>
          </a:solidFill>
          <a:ln>
            <a:solidFill>
              <a:schemeClr val="tx1"/>
            </a:solidFill>
          </a:ln>
        </p:spPr>
        <p:txBody>
          <a:bodyPr>
            <a:normAutofit fontScale="92500" lnSpcReduction="10000"/>
          </a:bodyPr>
          <a:lstStyle/>
          <a:p>
            <a:pPr>
              <a:buFont typeface="Wingdings" panose="05000000000000000000" pitchFamily="2" charset="2"/>
              <a:buChar char="Ø"/>
            </a:pPr>
            <a:r>
              <a:rPr lang="en-US" sz="3200" dirty="0" smtClean="0"/>
              <a:t> </a:t>
            </a:r>
            <a:r>
              <a:rPr lang="en-US" sz="3200" b="1" dirty="0" smtClean="0">
                <a:latin typeface="Calibri" panose="020F0502020204030204" pitchFamily="34" charset="0"/>
              </a:rPr>
              <a:t>Weak institutionalization</a:t>
            </a:r>
          </a:p>
          <a:p>
            <a:pPr>
              <a:buFont typeface="Wingdings" panose="05000000000000000000" pitchFamily="2" charset="2"/>
              <a:buChar char="§"/>
            </a:pPr>
            <a:r>
              <a:rPr lang="en-US" sz="3200" b="1" dirty="0">
                <a:latin typeface="Calibri" panose="020F0502020204030204" pitchFamily="34" charset="0"/>
              </a:rPr>
              <a:t> </a:t>
            </a:r>
            <a:r>
              <a:rPr lang="en-US" sz="3200" b="1" dirty="0" smtClean="0">
                <a:latin typeface="Calibri" panose="020F0502020204030204" pitchFamily="34" charset="0"/>
              </a:rPr>
              <a:t> </a:t>
            </a:r>
            <a:r>
              <a:rPr lang="en-US" sz="2600" dirty="0" smtClean="0">
                <a:latin typeface="Calibri" panose="020F0502020204030204" pitchFamily="34" charset="0"/>
              </a:rPr>
              <a:t>Personalities and patronage</a:t>
            </a:r>
          </a:p>
          <a:p>
            <a:r>
              <a:rPr lang="en-US" sz="3200" b="1" dirty="0">
                <a:latin typeface="Calibri" panose="020F0502020204030204" pitchFamily="34" charset="0"/>
              </a:rPr>
              <a:t> </a:t>
            </a:r>
            <a:r>
              <a:rPr lang="en-US" sz="2600" b="1" dirty="0" smtClean="0">
                <a:latin typeface="Calibri" panose="020F0502020204030204" pitchFamily="34" charset="0"/>
              </a:rPr>
              <a:t>PPP</a:t>
            </a:r>
          </a:p>
          <a:p>
            <a:r>
              <a:rPr lang="en-US" sz="2600" b="1" dirty="0">
                <a:latin typeface="Calibri" panose="020F0502020204030204" pitchFamily="34" charset="0"/>
              </a:rPr>
              <a:t> </a:t>
            </a:r>
            <a:r>
              <a:rPr lang="en-US" sz="2600" b="1" dirty="0" smtClean="0">
                <a:latin typeface="Calibri" panose="020F0502020204030204" pitchFamily="34" charset="0"/>
              </a:rPr>
              <a:t>IJI and Muslim League </a:t>
            </a:r>
          </a:p>
          <a:p>
            <a:pPr>
              <a:buFont typeface="Wingdings" panose="05000000000000000000" pitchFamily="2" charset="2"/>
              <a:buChar char="§"/>
            </a:pPr>
            <a:r>
              <a:rPr lang="en-US" sz="2600" b="1" dirty="0">
                <a:latin typeface="Calibri" panose="020F0502020204030204" pitchFamily="34" charset="0"/>
              </a:rPr>
              <a:t> </a:t>
            </a:r>
            <a:r>
              <a:rPr lang="en-US" sz="2600" dirty="0" smtClean="0">
                <a:latin typeface="Calibri" panose="020F0502020204030204" pitchFamily="34" charset="0"/>
              </a:rPr>
              <a:t>Politicized state institutions</a:t>
            </a:r>
          </a:p>
          <a:p>
            <a:pPr>
              <a:buFont typeface="Wingdings" panose="05000000000000000000" pitchFamily="2" charset="2"/>
              <a:buChar char="Ø"/>
            </a:pPr>
            <a:r>
              <a:rPr lang="en-US" sz="3200" b="1" dirty="0">
                <a:latin typeface="Calibri" panose="020F0502020204030204" pitchFamily="34" charset="0"/>
              </a:rPr>
              <a:t> </a:t>
            </a:r>
            <a:r>
              <a:rPr lang="en-US" sz="3200" b="1" dirty="0" smtClean="0">
                <a:latin typeface="Calibri" panose="020F0502020204030204" pitchFamily="34" charset="0"/>
              </a:rPr>
              <a:t>Democracy and Authoritarianism</a:t>
            </a:r>
          </a:p>
          <a:p>
            <a:pPr>
              <a:buFont typeface="Wingdings" panose="05000000000000000000" pitchFamily="2" charset="2"/>
              <a:buChar char="§"/>
            </a:pPr>
            <a:r>
              <a:rPr lang="en-US" sz="3200" dirty="0">
                <a:latin typeface="Calibri" panose="020F0502020204030204" pitchFamily="34" charset="0"/>
              </a:rPr>
              <a:t> </a:t>
            </a:r>
            <a:r>
              <a:rPr lang="en-US" sz="2600" dirty="0" smtClean="0">
                <a:latin typeface="Calibri" panose="020F0502020204030204" pitchFamily="34" charset="0"/>
              </a:rPr>
              <a:t>Article 58  2(B)</a:t>
            </a:r>
          </a:p>
          <a:p>
            <a:pPr>
              <a:buFont typeface="Wingdings" panose="05000000000000000000" pitchFamily="2" charset="2"/>
              <a:buChar char="§"/>
            </a:pPr>
            <a:r>
              <a:rPr lang="en-US" sz="2600" dirty="0">
                <a:latin typeface="Calibri" panose="020F0502020204030204" pitchFamily="34" charset="0"/>
              </a:rPr>
              <a:t> </a:t>
            </a:r>
            <a:r>
              <a:rPr lang="en-US" sz="2600" dirty="0" smtClean="0">
                <a:latin typeface="Calibri" panose="020F0502020204030204" pitchFamily="34" charset="0"/>
              </a:rPr>
              <a:t>power rift between president and PM</a:t>
            </a:r>
          </a:p>
          <a:p>
            <a:pPr>
              <a:buFont typeface="Wingdings" panose="05000000000000000000" pitchFamily="2" charset="2"/>
              <a:buChar char="§"/>
            </a:pPr>
            <a:r>
              <a:rPr lang="en-US" sz="2600" dirty="0">
                <a:latin typeface="Calibri" panose="020F0502020204030204" pitchFamily="34" charset="0"/>
              </a:rPr>
              <a:t> </a:t>
            </a:r>
            <a:r>
              <a:rPr lang="en-US" sz="2600" dirty="0" smtClean="0">
                <a:latin typeface="Calibri" panose="020F0502020204030204" pitchFamily="34" charset="0"/>
              </a:rPr>
              <a:t>CDNS (Council for defence and national Security)</a:t>
            </a:r>
          </a:p>
          <a:p>
            <a:pPr marL="114300" indent="0">
              <a:buNone/>
            </a:pPr>
            <a:endParaRPr lang="en-US" sz="3200" b="1" dirty="0" smtClean="0">
              <a:latin typeface="Calibri" panose="020F0502020204030204" pitchFamily="34" charset="0"/>
            </a:endParaRPr>
          </a:p>
          <a:p>
            <a:pPr marL="114300" indent="0">
              <a:buNone/>
            </a:pPr>
            <a:endParaRPr lang="en-US" sz="3200" dirty="0" smtClean="0"/>
          </a:p>
          <a:p>
            <a:pPr marL="114300" indent="0">
              <a:buNone/>
            </a:pPr>
            <a:endParaRPr lang="en-US" sz="3200" dirty="0"/>
          </a:p>
        </p:txBody>
      </p:sp>
    </p:spTree>
    <p:extLst>
      <p:ext uri="{BB962C8B-B14F-4D97-AF65-F5344CB8AC3E}">
        <p14:creationId xmlns:p14="http://schemas.microsoft.com/office/powerpoint/2010/main" val="2992072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solidFill>
            <a:schemeClr val="bg2">
              <a:lumMod val="20000"/>
              <a:lumOff val="80000"/>
            </a:schemeClr>
          </a:solidFill>
          <a:ln>
            <a:solidFill>
              <a:schemeClr val="tx1"/>
            </a:solidFill>
          </a:ln>
        </p:spPr>
        <p:txBody>
          <a:bodyPr>
            <a:normAutofit fontScale="85000" lnSpcReduction="20000"/>
          </a:bodyPr>
          <a:lstStyle/>
          <a:p>
            <a:pPr>
              <a:buFont typeface="Wingdings" panose="05000000000000000000" pitchFamily="2" charset="2"/>
              <a:buChar char="Ø"/>
            </a:pPr>
            <a:r>
              <a:rPr lang="en-US" sz="3200" b="1" dirty="0" smtClean="0"/>
              <a:t> </a:t>
            </a:r>
            <a:r>
              <a:rPr lang="en-US" sz="3300" b="1" dirty="0" smtClean="0">
                <a:latin typeface="Calibri" panose="020F0502020204030204" pitchFamily="34" charset="0"/>
              </a:rPr>
              <a:t>Corruption and opportunists</a:t>
            </a:r>
          </a:p>
          <a:p>
            <a:pPr>
              <a:buFont typeface="Wingdings" panose="05000000000000000000" pitchFamily="2" charset="2"/>
              <a:buChar char="§"/>
            </a:pPr>
            <a:r>
              <a:rPr lang="en-US" sz="2800" dirty="0" smtClean="0">
                <a:latin typeface="Calibri" panose="020F0502020204030204" pitchFamily="34" charset="0"/>
              </a:rPr>
              <a:t> Party elections</a:t>
            </a:r>
          </a:p>
          <a:p>
            <a:pPr>
              <a:buFont typeface="Wingdings" panose="05000000000000000000" pitchFamily="2" charset="2"/>
              <a:buChar char="§"/>
            </a:pPr>
            <a:r>
              <a:rPr lang="en-US" sz="2800" dirty="0" smtClean="0">
                <a:latin typeface="Calibri" panose="020F0502020204030204" pitchFamily="34" charset="0"/>
              </a:rPr>
              <a:t>Theory of ‘rule by the ordinance’</a:t>
            </a:r>
          </a:p>
          <a:p>
            <a:pPr>
              <a:buFont typeface="Wingdings" panose="05000000000000000000" pitchFamily="2" charset="2"/>
              <a:buChar char="§"/>
            </a:pPr>
            <a:r>
              <a:rPr lang="en-US" sz="2800" b="1" dirty="0">
                <a:latin typeface="Calibri" panose="020F0502020204030204" pitchFamily="34" charset="0"/>
              </a:rPr>
              <a:t> </a:t>
            </a:r>
            <a:r>
              <a:rPr lang="en-US" sz="2800" dirty="0" smtClean="0">
                <a:latin typeface="Calibri" panose="020F0502020204030204" pitchFamily="34" charset="0"/>
              </a:rPr>
              <a:t>Financial irregularities</a:t>
            </a:r>
          </a:p>
          <a:p>
            <a:pPr>
              <a:buFont typeface="Wingdings" panose="05000000000000000000" pitchFamily="2" charset="2"/>
              <a:buChar char="§"/>
            </a:pPr>
            <a:r>
              <a:rPr lang="en-US" sz="2800" b="1" dirty="0">
                <a:latin typeface="Calibri" panose="020F0502020204030204" pitchFamily="34" charset="0"/>
              </a:rPr>
              <a:t> </a:t>
            </a:r>
            <a:r>
              <a:rPr lang="en-US" sz="2800" dirty="0" smtClean="0">
                <a:latin typeface="Calibri" panose="020F0502020204030204" pitchFamily="34" charset="0"/>
              </a:rPr>
              <a:t>Failure to address popular economic concerns</a:t>
            </a:r>
          </a:p>
          <a:p>
            <a:pPr>
              <a:buFont typeface="Wingdings" panose="05000000000000000000" pitchFamily="2" charset="2"/>
              <a:buChar char="Ø"/>
            </a:pPr>
            <a:r>
              <a:rPr lang="en-US" sz="3300" b="1" dirty="0">
                <a:latin typeface="Calibri" panose="020F0502020204030204" pitchFamily="34" charset="0"/>
              </a:rPr>
              <a:t> </a:t>
            </a:r>
            <a:r>
              <a:rPr lang="en-US" sz="3300" b="1" dirty="0" smtClean="0">
                <a:latin typeface="Calibri" panose="020F0502020204030204" pitchFamily="34" charset="0"/>
              </a:rPr>
              <a:t>Concept of friendly opposition</a:t>
            </a:r>
          </a:p>
          <a:p>
            <a:pPr>
              <a:buFont typeface="Wingdings" panose="05000000000000000000" pitchFamily="2" charset="2"/>
              <a:buChar char="Ø"/>
            </a:pPr>
            <a:r>
              <a:rPr lang="en-US" sz="3300" b="1" dirty="0">
                <a:latin typeface="Calibri" panose="020F0502020204030204" pitchFamily="34" charset="0"/>
              </a:rPr>
              <a:t> </a:t>
            </a:r>
            <a:r>
              <a:rPr lang="en-US" sz="3300" b="1" dirty="0" smtClean="0">
                <a:latin typeface="Calibri" panose="020F0502020204030204" pitchFamily="34" charset="0"/>
              </a:rPr>
              <a:t>ARMY</a:t>
            </a:r>
          </a:p>
          <a:p>
            <a:pPr marL="114300" indent="0" algn="just">
              <a:buNone/>
            </a:pPr>
            <a:r>
              <a:rPr lang="en-US" sz="2400" dirty="0" smtClean="0">
                <a:latin typeface="Calibri" panose="020F0502020204030204" pitchFamily="34" charset="0"/>
              </a:rPr>
              <a:t>“The politicians on both sides of the divide have again demonstrated their inability to rise beyond partisan considerations. Only when they are told to ‘behave’ by the men in ‘khaki’ do they ‘fail in line’ ? and it would have been better for their own image that such moves for reconciliation should have been initiated on their own accord rather than being pushed from above”. </a:t>
            </a:r>
            <a:endParaRPr lang="en-US" sz="2400" dirty="0">
              <a:latin typeface="Calibri" panose="020F0502020204030204" pitchFamily="34" charset="0"/>
            </a:endParaRPr>
          </a:p>
        </p:txBody>
      </p:sp>
    </p:spTree>
    <p:extLst>
      <p:ext uri="{BB962C8B-B14F-4D97-AF65-F5344CB8AC3E}">
        <p14:creationId xmlns:p14="http://schemas.microsoft.com/office/powerpoint/2010/main" val="4051564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bg1"/>
            </a:solidFill>
          </a:ln>
        </p:spPr>
        <p:txBody>
          <a:bodyPr/>
          <a:lstStyle/>
          <a:p>
            <a:r>
              <a:rPr lang="en-US" dirty="0" smtClean="0"/>
              <a:t> </a:t>
            </a:r>
            <a:endParaRPr lang="en-US" dirty="0"/>
          </a:p>
        </p:txBody>
      </p:sp>
      <p:sp>
        <p:nvSpPr>
          <p:cNvPr id="3" name="Content Placeholder 2"/>
          <p:cNvSpPr>
            <a:spLocks noGrp="1"/>
          </p:cNvSpPr>
          <p:nvPr>
            <p:ph sz="quarter" idx="1"/>
          </p:nvPr>
        </p:nvSpPr>
        <p:spPr>
          <a:solidFill>
            <a:schemeClr val="bg2">
              <a:lumMod val="20000"/>
              <a:lumOff val="80000"/>
            </a:schemeClr>
          </a:solidFill>
          <a:ln>
            <a:solidFill>
              <a:schemeClr val="tx1"/>
            </a:solidFill>
          </a:ln>
        </p:spPr>
        <p:txBody>
          <a:bodyPr>
            <a:normAutofit fontScale="92500" lnSpcReduction="10000"/>
          </a:bodyPr>
          <a:lstStyle/>
          <a:p>
            <a:pPr>
              <a:buFont typeface="Wingdings" panose="05000000000000000000" pitchFamily="2" charset="2"/>
              <a:buChar char="Ø"/>
            </a:pPr>
            <a:r>
              <a:rPr lang="en-US" sz="3200" dirty="0"/>
              <a:t> </a:t>
            </a:r>
            <a:r>
              <a:rPr lang="en-US" sz="3200" b="1" dirty="0" smtClean="0">
                <a:latin typeface="Calibri" panose="020F0502020204030204" pitchFamily="34" charset="0"/>
              </a:rPr>
              <a:t>End of BB’s 1</a:t>
            </a:r>
            <a:r>
              <a:rPr lang="en-US" sz="3200" b="1" baseline="30000" dirty="0" smtClean="0">
                <a:latin typeface="Calibri" panose="020F0502020204030204" pitchFamily="34" charset="0"/>
              </a:rPr>
              <a:t>st</a:t>
            </a:r>
            <a:r>
              <a:rPr lang="en-US" sz="3200" b="1" dirty="0" smtClean="0">
                <a:latin typeface="Calibri" panose="020F0502020204030204" pitchFamily="34" charset="0"/>
              </a:rPr>
              <a:t> Regime</a:t>
            </a:r>
          </a:p>
          <a:p>
            <a:pPr>
              <a:buFont typeface="Wingdings" panose="05000000000000000000" pitchFamily="2" charset="2"/>
              <a:buChar char="§"/>
            </a:pPr>
            <a:r>
              <a:rPr lang="en-US" sz="2400" dirty="0">
                <a:latin typeface="Calibri" panose="020F0502020204030204" pitchFamily="34" charset="0"/>
              </a:rPr>
              <a:t> </a:t>
            </a:r>
            <a:r>
              <a:rPr lang="en-US" sz="2600" dirty="0">
                <a:latin typeface="Calibri" panose="020F0502020204030204" pitchFamily="34" charset="0"/>
              </a:rPr>
              <a:t>F</a:t>
            </a:r>
            <a:r>
              <a:rPr lang="en-US" sz="2600" dirty="0" smtClean="0">
                <a:latin typeface="Calibri" panose="020F0502020204030204" pitchFamily="34" charset="0"/>
              </a:rPr>
              <a:t>ocus on regime survival</a:t>
            </a:r>
          </a:p>
          <a:p>
            <a:pPr>
              <a:buFont typeface="Wingdings" panose="05000000000000000000" pitchFamily="2" charset="2"/>
              <a:buChar char="Ø"/>
            </a:pPr>
            <a:r>
              <a:rPr lang="en-US" sz="2400" dirty="0" smtClean="0">
                <a:latin typeface="Calibri" panose="020F0502020204030204" pitchFamily="34" charset="0"/>
              </a:rPr>
              <a:t> </a:t>
            </a:r>
            <a:r>
              <a:rPr lang="en-US" sz="3200" b="1" dirty="0" smtClean="0">
                <a:latin typeface="Calibri" panose="020F0502020204030204" pitchFamily="34" charset="0"/>
              </a:rPr>
              <a:t> End of Nawaz 1</a:t>
            </a:r>
            <a:r>
              <a:rPr lang="en-US" sz="3200" b="1" baseline="30000" dirty="0" smtClean="0">
                <a:latin typeface="Calibri" panose="020F0502020204030204" pitchFamily="34" charset="0"/>
              </a:rPr>
              <a:t>st</a:t>
            </a:r>
            <a:r>
              <a:rPr lang="en-US" sz="3200" b="1" dirty="0" smtClean="0">
                <a:latin typeface="Calibri" panose="020F0502020204030204" pitchFamily="34" charset="0"/>
              </a:rPr>
              <a:t> regime</a:t>
            </a:r>
          </a:p>
          <a:p>
            <a:pPr>
              <a:buFont typeface="Wingdings" panose="05000000000000000000" pitchFamily="2" charset="2"/>
              <a:buChar char="§"/>
            </a:pPr>
            <a:r>
              <a:rPr lang="en-US" sz="2600" dirty="0" smtClean="0">
                <a:latin typeface="Calibri" panose="020F0502020204030204" pitchFamily="34" charset="0"/>
              </a:rPr>
              <a:t>Domestic  issues</a:t>
            </a:r>
          </a:p>
          <a:p>
            <a:r>
              <a:rPr lang="en-US" sz="2600" dirty="0">
                <a:latin typeface="Calibri" panose="020F0502020204030204" pitchFamily="34" charset="0"/>
              </a:rPr>
              <a:t> </a:t>
            </a:r>
            <a:r>
              <a:rPr lang="en-US" sz="2600" dirty="0" smtClean="0">
                <a:latin typeface="Calibri" panose="020F0502020204030204" pitchFamily="34" charset="0"/>
              </a:rPr>
              <a:t>Operation Clean up , May 1992</a:t>
            </a:r>
          </a:p>
          <a:p>
            <a:r>
              <a:rPr lang="en-US" sz="2600" dirty="0">
                <a:latin typeface="Calibri" panose="020F0502020204030204" pitchFamily="34" charset="0"/>
              </a:rPr>
              <a:t> </a:t>
            </a:r>
            <a:r>
              <a:rPr lang="en-US" sz="2600" dirty="0" smtClean="0">
                <a:latin typeface="Calibri" panose="020F0502020204030204" pitchFamily="34" charset="0"/>
              </a:rPr>
              <a:t>constitutional crisis</a:t>
            </a:r>
          </a:p>
          <a:p>
            <a:pPr>
              <a:buFont typeface="Wingdings" panose="05000000000000000000" pitchFamily="2" charset="2"/>
              <a:buChar char="§"/>
            </a:pPr>
            <a:r>
              <a:rPr lang="en-US" sz="2600" dirty="0">
                <a:latin typeface="Calibri" panose="020F0502020204030204" pitchFamily="34" charset="0"/>
              </a:rPr>
              <a:t> </a:t>
            </a:r>
            <a:r>
              <a:rPr lang="en-US" sz="2600" dirty="0" smtClean="0">
                <a:latin typeface="Calibri" panose="020F0502020204030204" pitchFamily="34" charset="0"/>
              </a:rPr>
              <a:t>Foreign issues (Gulf war) </a:t>
            </a:r>
          </a:p>
          <a:p>
            <a:pPr>
              <a:buFont typeface="Wingdings" panose="05000000000000000000" pitchFamily="2" charset="2"/>
              <a:buChar char="Ø"/>
            </a:pPr>
            <a:r>
              <a:rPr lang="en-US" sz="3200" b="1" dirty="0" smtClean="0">
                <a:latin typeface="Calibri" panose="020F0502020204030204" pitchFamily="34" charset="0"/>
              </a:rPr>
              <a:t> BB’s Second dismissal</a:t>
            </a:r>
          </a:p>
          <a:p>
            <a:pPr>
              <a:buFont typeface="Wingdings" panose="05000000000000000000" pitchFamily="2" charset="2"/>
              <a:buChar char="§"/>
            </a:pPr>
            <a:r>
              <a:rPr lang="en-US" sz="2400" dirty="0">
                <a:latin typeface="Calibri" panose="020F0502020204030204" pitchFamily="34" charset="0"/>
              </a:rPr>
              <a:t> </a:t>
            </a:r>
            <a:r>
              <a:rPr lang="en-US" sz="2600" dirty="0" smtClean="0">
                <a:latin typeface="Calibri" panose="020F0502020204030204" pitchFamily="34" charset="0"/>
              </a:rPr>
              <a:t>strong position</a:t>
            </a:r>
          </a:p>
          <a:p>
            <a:pPr>
              <a:buFont typeface="Wingdings" panose="05000000000000000000" pitchFamily="2" charset="2"/>
              <a:buChar char="§"/>
            </a:pPr>
            <a:r>
              <a:rPr lang="en-US" sz="2600" dirty="0">
                <a:latin typeface="Calibri" panose="020F0502020204030204" pitchFamily="34" charset="0"/>
              </a:rPr>
              <a:t> </a:t>
            </a:r>
            <a:r>
              <a:rPr lang="en-US" sz="2600" dirty="0" smtClean="0">
                <a:latin typeface="Calibri" panose="020F0502020204030204" pitchFamily="34" charset="0"/>
              </a:rPr>
              <a:t>politics of patronage</a:t>
            </a:r>
          </a:p>
          <a:p>
            <a:pPr marL="114300" indent="0">
              <a:buNone/>
            </a:pPr>
            <a:endParaRPr lang="en-US" sz="2600" dirty="0"/>
          </a:p>
        </p:txBody>
      </p:sp>
    </p:spTree>
    <p:extLst>
      <p:ext uri="{BB962C8B-B14F-4D97-AF65-F5344CB8AC3E}">
        <p14:creationId xmlns:p14="http://schemas.microsoft.com/office/powerpoint/2010/main" val="2156068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endParaRPr lang="en-US" dirty="0"/>
          </a:p>
        </p:txBody>
      </p:sp>
      <p:sp>
        <p:nvSpPr>
          <p:cNvPr id="3" name="Content Placeholder 2"/>
          <p:cNvSpPr>
            <a:spLocks noGrp="1"/>
          </p:cNvSpPr>
          <p:nvPr>
            <p:ph sz="quarter" idx="1"/>
          </p:nvPr>
        </p:nvSpPr>
        <p:spPr>
          <a:solidFill>
            <a:schemeClr val="bg2">
              <a:lumMod val="20000"/>
              <a:lumOff val="80000"/>
            </a:schemeClr>
          </a:solidFill>
          <a:ln>
            <a:solidFill>
              <a:schemeClr val="tx1"/>
            </a:solidFill>
          </a:ln>
        </p:spPr>
        <p:txBody>
          <a:bodyPr>
            <a:normAutofit/>
          </a:bodyPr>
          <a:lstStyle/>
          <a:p>
            <a:pPr marL="0" indent="0">
              <a:buNone/>
            </a:pPr>
            <a:endParaRPr lang="en-US" sz="2800" dirty="0" smtClean="0">
              <a:latin typeface="Calibri" panose="020F0502020204030204" pitchFamily="34" charset="0"/>
            </a:endParaRPr>
          </a:p>
          <a:p>
            <a:pPr>
              <a:buFont typeface="Wingdings" panose="05000000000000000000" pitchFamily="2" charset="2"/>
              <a:buChar char="§"/>
            </a:pPr>
            <a:r>
              <a:rPr lang="en-US" sz="2800" dirty="0">
                <a:latin typeface="Calibri" panose="020F0502020204030204" pitchFamily="34" charset="0"/>
              </a:rPr>
              <a:t> </a:t>
            </a:r>
            <a:r>
              <a:rPr lang="en-US" sz="2800" dirty="0" smtClean="0">
                <a:latin typeface="Calibri" panose="020F0502020204030204" pitchFamily="34" charset="0"/>
              </a:rPr>
              <a:t>Talibanisation</a:t>
            </a:r>
            <a:endParaRPr lang="en-US" sz="2800" dirty="0" smtClean="0">
              <a:latin typeface="Calibri" panose="020F0502020204030204" pitchFamily="34" charset="0"/>
            </a:endParaRPr>
          </a:p>
          <a:p>
            <a:pPr>
              <a:buFont typeface="Wingdings" panose="05000000000000000000" pitchFamily="2" charset="2"/>
              <a:buChar char="Ø"/>
            </a:pPr>
            <a:r>
              <a:rPr lang="en-US" sz="2800" dirty="0" smtClean="0">
                <a:latin typeface="Calibri" panose="020F0502020204030204" pitchFamily="34" charset="0"/>
              </a:rPr>
              <a:t> Civilian rule and milbus</a:t>
            </a:r>
          </a:p>
          <a:p>
            <a:pPr>
              <a:buFont typeface="Wingdings" panose="05000000000000000000" pitchFamily="2" charset="2"/>
              <a:buChar char="§"/>
            </a:pPr>
            <a:r>
              <a:rPr lang="en-US" sz="2800" dirty="0">
                <a:latin typeface="Calibri" panose="020F0502020204030204" pitchFamily="34" charset="0"/>
              </a:rPr>
              <a:t> </a:t>
            </a:r>
            <a:r>
              <a:rPr lang="en-US" sz="2800" dirty="0" smtClean="0">
                <a:latin typeface="Calibri" panose="020F0502020204030204" pitchFamily="34" charset="0"/>
              </a:rPr>
              <a:t>military </a:t>
            </a:r>
            <a:r>
              <a:rPr lang="en-US" sz="2800" smtClean="0">
                <a:latin typeface="Calibri" panose="020F0502020204030204" pitchFamily="34" charset="0"/>
              </a:rPr>
              <a:t>in </a:t>
            </a:r>
            <a:r>
              <a:rPr lang="en-US" sz="2800" smtClean="0">
                <a:latin typeface="Calibri" panose="020F0502020204030204" pitchFamily="34" charset="0"/>
              </a:rPr>
              <a:t>business</a:t>
            </a:r>
            <a:endParaRPr lang="en-US" sz="2600" dirty="0" smtClean="0">
              <a:latin typeface="Calibri" panose="020F0502020204030204" pitchFamily="34" charset="0"/>
            </a:endParaRPr>
          </a:p>
          <a:p>
            <a:pPr>
              <a:buFont typeface="Wingdings" panose="05000000000000000000" pitchFamily="2" charset="2"/>
              <a:buChar char="§"/>
            </a:pPr>
            <a:r>
              <a:rPr lang="en-US" sz="2600" dirty="0" smtClean="0">
                <a:latin typeface="Calibri" panose="020F0502020204030204" pitchFamily="34" charset="0"/>
              </a:rPr>
              <a:t> Provincialism </a:t>
            </a:r>
          </a:p>
          <a:p>
            <a:pPr>
              <a:buFont typeface="Wingdings" panose="05000000000000000000" pitchFamily="2" charset="2"/>
              <a:buChar char="Ø"/>
            </a:pPr>
            <a:r>
              <a:rPr lang="en-US" sz="3200" dirty="0">
                <a:latin typeface="Calibri" panose="020F0502020204030204" pitchFamily="34" charset="0"/>
              </a:rPr>
              <a:t> </a:t>
            </a:r>
            <a:r>
              <a:rPr lang="en-US" sz="2800" dirty="0" smtClean="0">
                <a:latin typeface="Calibri" panose="020F0502020204030204" pitchFamily="34" charset="0"/>
              </a:rPr>
              <a:t>Sectarian militancy and </a:t>
            </a:r>
            <a:r>
              <a:rPr lang="en-US" sz="2800" dirty="0" smtClean="0">
                <a:latin typeface="Calibri" panose="020F0502020204030204" pitchFamily="34" charset="0"/>
              </a:rPr>
              <a:t>Violence</a:t>
            </a:r>
            <a:endParaRPr lang="en-US" sz="2800" dirty="0" smtClean="0">
              <a:latin typeface="Calibri" panose="020F0502020204030204" pitchFamily="34" charset="0"/>
            </a:endParaRPr>
          </a:p>
          <a:p>
            <a:pPr marL="114300" indent="0">
              <a:buNone/>
            </a:pPr>
            <a:endParaRPr lang="en-US" sz="2400" dirty="0" smtClean="0"/>
          </a:p>
          <a:p>
            <a:pPr marL="114300" indent="0">
              <a:buNone/>
            </a:pPr>
            <a:endParaRPr lang="en-US" sz="2400" dirty="0" smtClean="0"/>
          </a:p>
          <a:p>
            <a:pPr>
              <a:buFont typeface="Wingdings" panose="05000000000000000000" pitchFamily="2" charset="2"/>
              <a:buChar char="§"/>
            </a:pPr>
            <a:endParaRPr lang="en-US" sz="2400" dirty="0" smtClean="0"/>
          </a:p>
          <a:p>
            <a:pPr marL="114300" indent="0">
              <a:buNone/>
            </a:pPr>
            <a:endParaRPr lang="en-US" sz="2400" dirty="0"/>
          </a:p>
        </p:txBody>
      </p:sp>
    </p:spTree>
    <p:extLst>
      <p:ext uri="{BB962C8B-B14F-4D97-AF65-F5344CB8AC3E}">
        <p14:creationId xmlns:p14="http://schemas.microsoft.com/office/powerpoint/2010/main" val="1973412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solidFill>
            <a:schemeClr val="bg2">
              <a:lumMod val="20000"/>
              <a:lumOff val="80000"/>
            </a:schemeClr>
          </a:solidFill>
          <a:ln>
            <a:solidFill>
              <a:schemeClr val="tx1"/>
            </a:solidFill>
          </a:ln>
        </p:spPr>
        <p:txBody>
          <a:bodyPr/>
          <a:lstStyle/>
          <a:p>
            <a:pPr>
              <a:buFont typeface="Wingdings" panose="05000000000000000000" pitchFamily="2" charset="2"/>
              <a:buChar char="§"/>
            </a:pPr>
            <a:r>
              <a:rPr lang="en-US" sz="3200" dirty="0" smtClean="0">
                <a:latin typeface="Calibri" panose="020F0502020204030204" pitchFamily="34" charset="0"/>
              </a:rPr>
              <a:t> </a:t>
            </a:r>
            <a:r>
              <a:rPr lang="en-US" sz="2400" dirty="0" smtClean="0">
                <a:latin typeface="Calibri" panose="020F0502020204030204" pitchFamily="34" charset="0"/>
              </a:rPr>
              <a:t>International Terrorism</a:t>
            </a:r>
            <a:endParaRPr lang="en-US" sz="2400" b="1" dirty="0" smtClean="0">
              <a:latin typeface="Calibri" panose="020F0502020204030204" pitchFamily="34" charset="0"/>
            </a:endParaRPr>
          </a:p>
          <a:p>
            <a:pPr>
              <a:buFont typeface="Wingdings" panose="05000000000000000000" pitchFamily="2" charset="2"/>
              <a:buChar char="Ø"/>
            </a:pPr>
            <a:r>
              <a:rPr lang="en-US" sz="3200" b="1" dirty="0">
                <a:latin typeface="Calibri" panose="020F0502020204030204" pitchFamily="34" charset="0"/>
              </a:rPr>
              <a:t> </a:t>
            </a:r>
            <a:r>
              <a:rPr lang="en-US" sz="3200" b="1" dirty="0" smtClean="0">
                <a:latin typeface="Calibri" panose="020F0502020204030204" pitchFamily="34" charset="0"/>
              </a:rPr>
              <a:t>Dismissal of 2</a:t>
            </a:r>
            <a:r>
              <a:rPr lang="en-US" sz="3200" b="1" baseline="30000" dirty="0" smtClean="0">
                <a:latin typeface="Calibri" panose="020F0502020204030204" pitchFamily="34" charset="0"/>
              </a:rPr>
              <a:t>nd</a:t>
            </a:r>
            <a:r>
              <a:rPr lang="en-US" sz="3200" b="1" dirty="0" smtClean="0">
                <a:latin typeface="Calibri" panose="020F0502020204030204" pitchFamily="34" charset="0"/>
              </a:rPr>
              <a:t> regime of Nawaz </a:t>
            </a:r>
          </a:p>
          <a:p>
            <a:pPr>
              <a:buFont typeface="Wingdings" panose="05000000000000000000" pitchFamily="2" charset="2"/>
              <a:buChar char="§"/>
            </a:pPr>
            <a:r>
              <a:rPr lang="en-US" sz="3200" b="1" dirty="0">
                <a:latin typeface="Calibri" panose="020F0502020204030204" pitchFamily="34" charset="0"/>
              </a:rPr>
              <a:t> </a:t>
            </a:r>
            <a:r>
              <a:rPr lang="en-US" sz="2400" dirty="0" smtClean="0">
                <a:latin typeface="Calibri" panose="020F0502020204030204" pitchFamily="34" charset="0"/>
              </a:rPr>
              <a:t>The most powerful PM of Pakistan</a:t>
            </a:r>
          </a:p>
          <a:p>
            <a:pPr>
              <a:buFont typeface="Wingdings" panose="05000000000000000000" pitchFamily="2" charset="2"/>
              <a:buChar char="§"/>
            </a:pPr>
            <a:r>
              <a:rPr lang="en-US" sz="2400" dirty="0">
                <a:latin typeface="Calibri" panose="020F0502020204030204" pitchFamily="34" charset="0"/>
              </a:rPr>
              <a:t> </a:t>
            </a:r>
            <a:r>
              <a:rPr lang="en-US" sz="2400" dirty="0" smtClean="0">
                <a:latin typeface="Calibri" panose="020F0502020204030204" pitchFamily="34" charset="0"/>
              </a:rPr>
              <a:t>Pakistan  Nuclear power </a:t>
            </a:r>
          </a:p>
          <a:p>
            <a:pPr>
              <a:buFont typeface="Wingdings" panose="05000000000000000000" pitchFamily="2" charset="2"/>
              <a:buChar char="§"/>
            </a:pPr>
            <a:r>
              <a:rPr lang="en-US" sz="2400" b="1" dirty="0">
                <a:latin typeface="Calibri" panose="020F0502020204030204" pitchFamily="34" charset="0"/>
              </a:rPr>
              <a:t> </a:t>
            </a:r>
            <a:r>
              <a:rPr lang="en-US" sz="2400" dirty="0" smtClean="0">
                <a:latin typeface="Calibri" panose="020F0502020204030204" pitchFamily="34" charset="0"/>
              </a:rPr>
              <a:t>Issues with judiciary</a:t>
            </a:r>
          </a:p>
          <a:p>
            <a:pPr>
              <a:buFont typeface="Wingdings" panose="05000000000000000000" pitchFamily="2" charset="2"/>
              <a:buChar char="§"/>
            </a:pPr>
            <a:r>
              <a:rPr lang="en-US" sz="2400" b="1" dirty="0">
                <a:latin typeface="Calibri" panose="020F0502020204030204" pitchFamily="34" charset="0"/>
              </a:rPr>
              <a:t> </a:t>
            </a:r>
            <a:r>
              <a:rPr lang="en-US" sz="2400" dirty="0" smtClean="0">
                <a:latin typeface="Calibri" panose="020F0502020204030204" pitchFamily="34" charset="0"/>
              </a:rPr>
              <a:t>Military take over</a:t>
            </a:r>
          </a:p>
          <a:p>
            <a:pPr>
              <a:buFont typeface="Wingdings" panose="05000000000000000000" pitchFamily="2" charset="2"/>
              <a:buChar char="§"/>
            </a:pPr>
            <a:endParaRPr lang="en-US" sz="2400" dirty="0" smtClean="0"/>
          </a:p>
        </p:txBody>
      </p:sp>
    </p:spTree>
    <p:extLst>
      <p:ext uri="{BB962C8B-B14F-4D97-AF65-F5344CB8AC3E}">
        <p14:creationId xmlns:p14="http://schemas.microsoft.com/office/powerpoint/2010/main" val="22878426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9064</TotalTime>
  <Words>400</Words>
  <Application>Microsoft Office PowerPoint</Application>
  <PresentationFormat>On-screen Show (4:3)</PresentationFormat>
  <Paragraphs>61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Median</vt:lpstr>
      <vt:lpstr>Pakistan’s Democratic interlude, 1988-1999</vt:lpstr>
      <vt:lpstr>                      Background</vt:lpstr>
      <vt:lpstr>PowerPoint Presentation</vt:lpstr>
      <vt:lpstr>PowerPoint Presentation</vt:lpstr>
      <vt:lpstr>PowerPoint Presentation</vt:lpstr>
      <vt:lpstr>PowerPoint Presentation</vt:lpstr>
      <vt:lpstr>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Pakistan’s Democratic interlude,            1988-1999</dc:title>
  <dc:creator>Muhammad Ali</dc:creator>
  <cp:lastModifiedBy>Muhammad Ali</cp:lastModifiedBy>
  <cp:revision>61</cp:revision>
  <dcterms:created xsi:type="dcterms:W3CDTF">2015-09-29T11:56:19Z</dcterms:created>
  <dcterms:modified xsi:type="dcterms:W3CDTF">2018-03-20T05:24:40Z</dcterms:modified>
</cp:coreProperties>
</file>