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Zia </a:t>
            </a:r>
            <a:r>
              <a:rPr lang="en-US" dirty="0" err="1" smtClean="0"/>
              <a:t>ul</a:t>
            </a:r>
            <a:r>
              <a:rPr lang="en-US" dirty="0" smtClean="0"/>
              <a:t> </a:t>
            </a:r>
            <a:r>
              <a:rPr lang="en-US" dirty="0" err="1" smtClean="0"/>
              <a:t>Haq</a:t>
            </a:r>
            <a:endParaRPr lang="en-US" dirty="0"/>
          </a:p>
        </p:txBody>
      </p:sp>
      <p:sp>
        <p:nvSpPr>
          <p:cNvPr id="5" name="Content Placeholder 4"/>
          <p:cNvSpPr>
            <a:spLocks noGrp="1"/>
          </p:cNvSpPr>
          <p:nvPr>
            <p:ph idx="1"/>
          </p:nvPr>
        </p:nvSpPr>
        <p:spPr/>
        <p:txBody>
          <a:bodyPr>
            <a:normAutofit fontScale="85000" lnSpcReduction="10000"/>
          </a:bodyPr>
          <a:lstStyle/>
          <a:p>
            <a:r>
              <a:rPr lang="en-US" dirty="0"/>
              <a:t>There were at least three clear phases in Zia’s endless 11 years: </a:t>
            </a:r>
            <a:endParaRPr lang="en-US" dirty="0" smtClean="0"/>
          </a:p>
          <a:p>
            <a:r>
              <a:rPr lang="en-US" dirty="0" smtClean="0"/>
              <a:t>from </a:t>
            </a:r>
            <a:r>
              <a:rPr lang="en-US" dirty="0"/>
              <a:t>July 1977 to April 1979 when the two-men-one-grave chatter became part of public conversation; </a:t>
            </a:r>
            <a:endParaRPr lang="en-US" dirty="0" smtClean="0"/>
          </a:p>
          <a:p>
            <a:r>
              <a:rPr lang="en-US" dirty="0" smtClean="0"/>
              <a:t>from </a:t>
            </a:r>
            <a:r>
              <a:rPr lang="en-US" dirty="0"/>
              <a:t>December 1979 to around 1985 when Pakistan became a frontline state in the Afghan war</a:t>
            </a:r>
            <a:r>
              <a:rPr lang="en-US" dirty="0" smtClean="0"/>
              <a:t>;</a:t>
            </a:r>
          </a:p>
          <a:p>
            <a:r>
              <a:rPr lang="en-US" dirty="0" smtClean="0"/>
              <a:t> </a:t>
            </a:r>
            <a:r>
              <a:rPr lang="en-US" dirty="0"/>
              <a:t>and then from March 1985 to May 1988 during which he experimented with praetorian democracy and when his own system came back to challenge him.</a:t>
            </a:r>
          </a:p>
        </p:txBody>
      </p:sp>
    </p:spTree>
    <p:extLst>
      <p:ext uri="{BB962C8B-B14F-4D97-AF65-F5344CB8AC3E}">
        <p14:creationId xmlns:p14="http://schemas.microsoft.com/office/powerpoint/2010/main" val="5223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Zia s </a:t>
            </a:r>
            <a:r>
              <a:rPr lang="en-US" dirty="0" err="1" smtClean="0"/>
              <a:t>islamization</a:t>
            </a:r>
            <a:endParaRPr lang="en-US" dirty="0"/>
          </a:p>
        </p:txBody>
      </p:sp>
      <p:sp>
        <p:nvSpPr>
          <p:cNvPr id="3" name="Content Placeholder 2"/>
          <p:cNvSpPr>
            <a:spLocks noGrp="1"/>
          </p:cNvSpPr>
          <p:nvPr>
            <p:ph idx="1"/>
          </p:nvPr>
        </p:nvSpPr>
        <p:spPr/>
        <p:txBody>
          <a:bodyPr/>
          <a:lstStyle/>
          <a:p>
            <a:r>
              <a:rPr lang="en-US" dirty="0" smtClean="0"/>
              <a:t>Genuine product of </a:t>
            </a:r>
            <a:r>
              <a:rPr lang="en-US" dirty="0" err="1" smtClean="0"/>
              <a:t>zia</a:t>
            </a:r>
            <a:r>
              <a:rPr lang="en-US" dirty="0" smtClean="0"/>
              <a:t> s </a:t>
            </a:r>
            <a:r>
              <a:rPr lang="en-US" dirty="0" err="1" smtClean="0"/>
              <a:t>deobandi</a:t>
            </a:r>
            <a:r>
              <a:rPr lang="en-US" dirty="0" smtClean="0"/>
              <a:t>  influenced piety or tool to acquire popularity and legitimization </a:t>
            </a:r>
          </a:p>
          <a:p>
            <a:r>
              <a:rPr lang="en-US" dirty="0" smtClean="0"/>
              <a:t>Advisory council of </a:t>
            </a:r>
            <a:r>
              <a:rPr lang="en-US" dirty="0" err="1" smtClean="0"/>
              <a:t>islamic</a:t>
            </a:r>
            <a:r>
              <a:rPr lang="en-US" dirty="0" smtClean="0"/>
              <a:t> ideology declared </a:t>
            </a:r>
            <a:r>
              <a:rPr lang="en-US" dirty="0" smtClean="0"/>
              <a:t>presidential </a:t>
            </a:r>
            <a:r>
              <a:rPr lang="en-US" dirty="0" smtClean="0"/>
              <a:t>government </a:t>
            </a:r>
            <a:r>
              <a:rPr lang="en-US" dirty="0" err="1" smtClean="0"/>
              <a:t>islamic</a:t>
            </a:r>
            <a:r>
              <a:rPr lang="en-US" dirty="0" smtClean="0"/>
              <a:t> and political parties un-</a:t>
            </a:r>
            <a:r>
              <a:rPr lang="en-US" dirty="0" err="1" smtClean="0"/>
              <a:t>islamic</a:t>
            </a:r>
            <a:endParaRPr lang="en-US" dirty="0" smtClean="0"/>
          </a:p>
          <a:p>
            <a:r>
              <a:rPr lang="en-US" dirty="0" smtClean="0"/>
              <a:t>Many rifts </a:t>
            </a:r>
            <a:r>
              <a:rPr lang="en-US" dirty="0" smtClean="0"/>
              <a:t>developed between </a:t>
            </a:r>
            <a:r>
              <a:rPr lang="en-US" dirty="0" smtClean="0"/>
              <a:t>several school of thoughts</a:t>
            </a:r>
            <a:endParaRPr lang="en-US" dirty="0"/>
          </a:p>
        </p:txBody>
      </p:sp>
    </p:spTree>
    <p:extLst>
      <p:ext uri="{BB962C8B-B14F-4D97-AF65-F5344CB8AC3E}">
        <p14:creationId xmlns:p14="http://schemas.microsoft.com/office/powerpoint/2010/main" val="845551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slamization</a:t>
            </a:r>
            <a:endParaRPr lang="en-US" dirty="0"/>
          </a:p>
        </p:txBody>
      </p:sp>
      <p:sp>
        <p:nvSpPr>
          <p:cNvPr id="3" name="Content Placeholder 2"/>
          <p:cNvSpPr>
            <a:spLocks noGrp="1"/>
          </p:cNvSpPr>
          <p:nvPr>
            <p:ph idx="1"/>
          </p:nvPr>
        </p:nvSpPr>
        <p:spPr/>
        <p:txBody>
          <a:bodyPr/>
          <a:lstStyle/>
          <a:p>
            <a:r>
              <a:rPr lang="en-US" dirty="0" smtClean="0"/>
              <a:t>Judicial reforms </a:t>
            </a:r>
          </a:p>
          <a:p>
            <a:r>
              <a:rPr lang="en-US" dirty="0" smtClean="0"/>
              <a:t>Federal </a:t>
            </a:r>
            <a:r>
              <a:rPr lang="en-US" dirty="0" err="1"/>
              <a:t>S</a:t>
            </a:r>
            <a:r>
              <a:rPr lang="en-US" dirty="0" err="1" smtClean="0"/>
              <a:t>hariat</a:t>
            </a:r>
            <a:r>
              <a:rPr lang="en-US" dirty="0" smtClean="0"/>
              <a:t> court was established in 1980 and </a:t>
            </a:r>
            <a:r>
              <a:rPr lang="en-US" dirty="0" err="1" smtClean="0"/>
              <a:t>Qazi</a:t>
            </a:r>
            <a:r>
              <a:rPr lang="en-US" dirty="0" smtClean="0"/>
              <a:t> courts in 1984</a:t>
            </a:r>
          </a:p>
          <a:p>
            <a:r>
              <a:rPr lang="en-US" dirty="0" smtClean="0"/>
              <a:t>These reforms contributed to sectarian division</a:t>
            </a:r>
          </a:p>
          <a:p>
            <a:r>
              <a:rPr lang="en-US" dirty="0" smtClean="0"/>
              <a:t>Secular-minded lawyers were alienated from system</a:t>
            </a:r>
            <a:endParaRPr lang="en-US" dirty="0"/>
          </a:p>
        </p:txBody>
      </p:sp>
    </p:spTree>
    <p:extLst>
      <p:ext uri="{BB962C8B-B14F-4D97-AF65-F5344CB8AC3E}">
        <p14:creationId xmlns:p14="http://schemas.microsoft.com/office/powerpoint/2010/main" val="247400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Islamic reforms </a:t>
            </a:r>
            <a:endParaRPr lang="en-US" dirty="0"/>
          </a:p>
        </p:txBody>
      </p:sp>
      <p:sp>
        <p:nvSpPr>
          <p:cNvPr id="3" name="Content Placeholder 2"/>
          <p:cNvSpPr>
            <a:spLocks noGrp="1"/>
          </p:cNvSpPr>
          <p:nvPr>
            <p:ph idx="1"/>
          </p:nvPr>
        </p:nvSpPr>
        <p:spPr/>
        <p:txBody>
          <a:bodyPr/>
          <a:lstStyle/>
          <a:p>
            <a:r>
              <a:rPr lang="en-US" dirty="0" smtClean="0"/>
              <a:t>Economics</a:t>
            </a:r>
          </a:p>
          <a:p>
            <a:r>
              <a:rPr lang="en-US" dirty="0" smtClean="0"/>
              <a:t>Islamic  taxes  were enforced </a:t>
            </a:r>
          </a:p>
          <a:p>
            <a:r>
              <a:rPr lang="en-US" dirty="0" smtClean="0"/>
              <a:t>Shia saw zakat tax as </a:t>
            </a:r>
            <a:r>
              <a:rPr lang="en-US" dirty="0" err="1" smtClean="0"/>
              <a:t>sunnifactaion</a:t>
            </a:r>
            <a:r>
              <a:rPr lang="en-US" dirty="0" smtClean="0"/>
              <a:t> of Pakistan.</a:t>
            </a:r>
          </a:p>
          <a:p>
            <a:r>
              <a:rPr lang="en-US" dirty="0" err="1" smtClean="0"/>
              <a:t>Tehreek</a:t>
            </a:r>
            <a:r>
              <a:rPr lang="en-US" dirty="0" smtClean="0"/>
              <a:t> </a:t>
            </a:r>
            <a:r>
              <a:rPr lang="en-US" dirty="0" err="1" smtClean="0"/>
              <a:t>nifaze</a:t>
            </a:r>
            <a:r>
              <a:rPr lang="en-US" dirty="0" smtClean="0"/>
              <a:t> I </a:t>
            </a:r>
            <a:r>
              <a:rPr lang="en-US" dirty="0" err="1" smtClean="0"/>
              <a:t>fiqh</a:t>
            </a:r>
            <a:r>
              <a:rPr lang="en-US" dirty="0" smtClean="0"/>
              <a:t> </a:t>
            </a:r>
            <a:r>
              <a:rPr lang="en-US" dirty="0" err="1" smtClean="0"/>
              <a:t>Jafria</a:t>
            </a:r>
            <a:r>
              <a:rPr lang="en-US" dirty="0" smtClean="0"/>
              <a:t> was established </a:t>
            </a:r>
          </a:p>
          <a:p>
            <a:r>
              <a:rPr lang="en-US" dirty="0" smtClean="0"/>
              <a:t>Well funded </a:t>
            </a:r>
            <a:r>
              <a:rPr lang="en-US" dirty="0" err="1" smtClean="0"/>
              <a:t>madrisa</a:t>
            </a:r>
            <a:r>
              <a:rPr lang="en-US" dirty="0" smtClean="0"/>
              <a:t> were established in </a:t>
            </a:r>
            <a:r>
              <a:rPr lang="en-US" dirty="0" err="1" smtClean="0"/>
              <a:t>Balouchistan</a:t>
            </a:r>
            <a:r>
              <a:rPr lang="en-US" dirty="0" smtClean="0"/>
              <a:t> and NWFP to curtail </a:t>
            </a:r>
            <a:r>
              <a:rPr lang="en-US" dirty="0" err="1" smtClean="0"/>
              <a:t>shia</a:t>
            </a:r>
            <a:r>
              <a:rPr lang="en-US" dirty="0" smtClean="0"/>
              <a:t> </a:t>
            </a:r>
            <a:r>
              <a:rPr lang="en-US" dirty="0" err="1" smtClean="0"/>
              <a:t>infleunce</a:t>
            </a:r>
            <a:r>
              <a:rPr lang="en-US" dirty="0" smtClean="0"/>
              <a:t> </a:t>
            </a:r>
            <a:r>
              <a:rPr lang="en-US" dirty="0" smtClean="0"/>
              <a:t>from Iran</a:t>
            </a:r>
          </a:p>
          <a:p>
            <a:endParaRPr lang="en-US" dirty="0"/>
          </a:p>
        </p:txBody>
      </p:sp>
    </p:spTree>
    <p:extLst>
      <p:ext uri="{BB962C8B-B14F-4D97-AF65-F5344CB8AC3E}">
        <p14:creationId xmlns:p14="http://schemas.microsoft.com/office/powerpoint/2010/main" val="377488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slamization</a:t>
            </a:r>
            <a:endParaRPr lang="en-US" dirty="0"/>
          </a:p>
        </p:txBody>
      </p:sp>
      <p:sp>
        <p:nvSpPr>
          <p:cNvPr id="3" name="Content Placeholder 2"/>
          <p:cNvSpPr>
            <a:spLocks noGrp="1"/>
          </p:cNvSpPr>
          <p:nvPr>
            <p:ph idx="1"/>
          </p:nvPr>
        </p:nvSpPr>
        <p:spPr/>
        <p:txBody>
          <a:bodyPr/>
          <a:lstStyle/>
          <a:p>
            <a:r>
              <a:rPr lang="en-US" dirty="0" smtClean="0"/>
              <a:t>Ramazan ordinance was also implemented</a:t>
            </a:r>
          </a:p>
          <a:p>
            <a:r>
              <a:rPr lang="en-US" dirty="0" smtClean="0"/>
              <a:t>Prayer wardens were established to persuade people to pray </a:t>
            </a:r>
          </a:p>
          <a:p>
            <a:r>
              <a:rPr lang="en-US" dirty="0" smtClean="0"/>
              <a:t>After the end of afghan war </a:t>
            </a:r>
            <a:r>
              <a:rPr lang="en-US" dirty="0" smtClean="0"/>
              <a:t>Pakistan </a:t>
            </a:r>
            <a:r>
              <a:rPr lang="en-US" dirty="0" smtClean="0"/>
              <a:t>faced one of the worst sectarian war by emergence of militant Islamic groups like </a:t>
            </a:r>
            <a:r>
              <a:rPr lang="en-US" dirty="0" err="1"/>
              <a:t>S</a:t>
            </a:r>
            <a:r>
              <a:rPr lang="en-US" dirty="0" err="1" smtClean="0"/>
              <a:t>ipah</a:t>
            </a:r>
            <a:r>
              <a:rPr lang="en-US" dirty="0" smtClean="0"/>
              <a:t> e Muhammad Pakistan, </a:t>
            </a:r>
            <a:r>
              <a:rPr lang="en-US" dirty="0" err="1" smtClean="0"/>
              <a:t>Sipah</a:t>
            </a:r>
            <a:r>
              <a:rPr lang="en-US" dirty="0" smtClean="0"/>
              <a:t> e </a:t>
            </a:r>
            <a:r>
              <a:rPr lang="en-US" dirty="0" err="1"/>
              <a:t>S</a:t>
            </a:r>
            <a:r>
              <a:rPr lang="en-US" dirty="0" err="1" smtClean="0"/>
              <a:t>ahabah</a:t>
            </a:r>
            <a:r>
              <a:rPr lang="en-US" dirty="0" smtClean="0"/>
              <a:t> Pakistan, Sunni </a:t>
            </a:r>
            <a:r>
              <a:rPr lang="en-US" dirty="0" err="1" smtClean="0"/>
              <a:t>tehreek</a:t>
            </a:r>
            <a:r>
              <a:rPr lang="en-US" dirty="0" smtClean="0"/>
              <a:t> and </a:t>
            </a:r>
            <a:r>
              <a:rPr lang="en-US" dirty="0" err="1" smtClean="0"/>
              <a:t>lashker</a:t>
            </a:r>
            <a:r>
              <a:rPr lang="en-US" dirty="0" smtClean="0"/>
              <a:t> e </a:t>
            </a:r>
            <a:r>
              <a:rPr lang="en-US" dirty="0" err="1" smtClean="0"/>
              <a:t>jhangvi</a:t>
            </a:r>
            <a:endParaRPr lang="en-US" dirty="0"/>
          </a:p>
        </p:txBody>
      </p:sp>
    </p:spTree>
    <p:extLst>
      <p:ext uri="{BB962C8B-B14F-4D97-AF65-F5344CB8AC3E}">
        <p14:creationId xmlns:p14="http://schemas.microsoft.com/office/powerpoint/2010/main" val="2544990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Islamic penal code</a:t>
            </a:r>
            <a:endParaRPr lang="en-US" dirty="0"/>
          </a:p>
        </p:txBody>
      </p:sp>
      <p:sp>
        <p:nvSpPr>
          <p:cNvPr id="3" name="Content Placeholder 2"/>
          <p:cNvSpPr>
            <a:spLocks noGrp="1"/>
          </p:cNvSpPr>
          <p:nvPr>
            <p:ph idx="1"/>
          </p:nvPr>
        </p:nvSpPr>
        <p:spPr/>
        <p:txBody>
          <a:bodyPr>
            <a:normAutofit fontScale="55000" lnSpcReduction="20000"/>
          </a:bodyPr>
          <a:lstStyle/>
          <a:p>
            <a:r>
              <a:rPr lang="en-US" dirty="0"/>
              <a:t>Zia’s Government introduced the </a:t>
            </a:r>
            <a:r>
              <a:rPr lang="en-US" dirty="0" err="1"/>
              <a:t>Hadood</a:t>
            </a:r>
            <a:r>
              <a:rPr lang="en-US" dirty="0"/>
              <a:t> Ordinance for the first time in Pakistan, which meant the punishments ordained by the Holy Quran or </a:t>
            </a:r>
            <a:r>
              <a:rPr lang="en-US" dirty="0" err="1"/>
              <a:t>Sunnah</a:t>
            </a:r>
            <a:r>
              <a:rPr lang="en-US" dirty="0"/>
              <a:t> on the use of liquor, theft, adultery and </a:t>
            </a:r>
            <a:r>
              <a:rPr lang="en-US" dirty="0" err="1"/>
              <a:t>qazf</a:t>
            </a:r>
            <a:r>
              <a:rPr lang="en-US" dirty="0"/>
              <a:t>. Under this Ordinance, a culprit could be sentenced to lashing, life imprisonment and in some cases, death by stoning.</a:t>
            </a:r>
          </a:p>
          <a:p>
            <a:endParaRPr lang="en-US" dirty="0"/>
          </a:p>
          <a:p>
            <a:r>
              <a:rPr lang="en-US" dirty="0"/>
              <a:t>The Islamic laws of Zia also included laws for women. Zia put forward the theory of “</a:t>
            </a:r>
            <a:r>
              <a:rPr lang="en-US" dirty="0" err="1"/>
              <a:t>Chadar</a:t>
            </a:r>
            <a:r>
              <a:rPr lang="en-US" dirty="0"/>
              <a:t> </a:t>
            </a:r>
            <a:r>
              <a:rPr lang="en-US" dirty="0" err="1"/>
              <a:t>Aur</a:t>
            </a:r>
            <a:r>
              <a:rPr lang="en-US" dirty="0"/>
              <a:t> </a:t>
            </a:r>
            <a:r>
              <a:rPr lang="en-US" dirty="0" err="1"/>
              <a:t>Chaar</a:t>
            </a:r>
            <a:r>
              <a:rPr lang="en-US" dirty="0"/>
              <a:t> </a:t>
            </a:r>
            <a:r>
              <a:rPr lang="en-US" dirty="0" err="1"/>
              <a:t>Devari</a:t>
            </a:r>
            <a:r>
              <a:rPr lang="en-US" dirty="0"/>
              <a:t>” and this was to be applied to women. Thus, for the first time, a woman could be flogged for adultery. If a rape was reported, four witnesses were to be provided otherwise, legally, the rape could be termed adultery. Another law, The Law of Evidence, under the </a:t>
            </a:r>
            <a:r>
              <a:rPr lang="en-US" dirty="0" err="1"/>
              <a:t>Shariah</a:t>
            </a:r>
            <a:r>
              <a:rPr lang="en-US" dirty="0"/>
              <a:t> laws proposed that the testimony of a woman was not equal to that of a man. In legal matters, two women would have to stand witness against the testimony of one man. The status of women was thus arbitrarily cut in half by Zia. There was little consensus amongst Muslim authorities over this law. The lack of consensus among the re1igious authorities combined with countrywide protests forced Zia to hold back on making the </a:t>
            </a:r>
            <a:r>
              <a:rPr lang="en-US" dirty="0" err="1"/>
              <a:t>Shariah</a:t>
            </a:r>
            <a:r>
              <a:rPr lang="en-US" dirty="0"/>
              <a:t> law the law of the country.</a:t>
            </a:r>
          </a:p>
        </p:txBody>
      </p:sp>
    </p:spTree>
    <p:extLst>
      <p:ext uri="{BB962C8B-B14F-4D97-AF65-F5344CB8AC3E}">
        <p14:creationId xmlns:p14="http://schemas.microsoft.com/office/powerpoint/2010/main" val="3588892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Educational reforms</a:t>
            </a:r>
            <a:endParaRPr lang="en-US" dirty="0"/>
          </a:p>
        </p:txBody>
      </p:sp>
      <p:sp>
        <p:nvSpPr>
          <p:cNvPr id="3" name="Content Placeholder 2"/>
          <p:cNvSpPr>
            <a:spLocks noGrp="1"/>
          </p:cNvSpPr>
          <p:nvPr>
            <p:ph idx="1"/>
          </p:nvPr>
        </p:nvSpPr>
        <p:spPr/>
        <p:txBody>
          <a:bodyPr/>
          <a:lstStyle/>
          <a:p>
            <a:r>
              <a:rPr lang="en-US" dirty="0" smtClean="0"/>
              <a:t>Nearly 12000 mosque schools were opened only in year 1983-84 mostly located in Baluchistan and </a:t>
            </a:r>
            <a:r>
              <a:rPr lang="en-US" dirty="0" err="1" smtClean="0"/>
              <a:t>kpk</a:t>
            </a:r>
            <a:r>
              <a:rPr lang="en-US" dirty="0" smtClean="0"/>
              <a:t>  encouraged a jihadi outlook </a:t>
            </a:r>
          </a:p>
          <a:p>
            <a:r>
              <a:rPr lang="en-US" dirty="0"/>
              <a:t>D</a:t>
            </a:r>
            <a:r>
              <a:rPr lang="en-US" dirty="0" smtClean="0"/>
              <a:t>awat </a:t>
            </a:r>
            <a:r>
              <a:rPr lang="en-US" dirty="0" err="1" smtClean="0"/>
              <a:t>ul</a:t>
            </a:r>
            <a:r>
              <a:rPr lang="en-US" dirty="0" smtClean="0"/>
              <a:t> irshad </a:t>
            </a:r>
            <a:r>
              <a:rPr lang="en-US" dirty="0" err="1" smtClean="0"/>
              <a:t>markaz</a:t>
            </a:r>
            <a:r>
              <a:rPr lang="en-US" dirty="0" smtClean="0"/>
              <a:t> muridke and </a:t>
            </a:r>
            <a:r>
              <a:rPr lang="en-US" dirty="0" err="1" smtClean="0"/>
              <a:t>deobandi</a:t>
            </a:r>
            <a:r>
              <a:rPr lang="en-US" dirty="0" smtClean="0"/>
              <a:t> jamia uloomia banori town were encouraged by </a:t>
            </a:r>
            <a:r>
              <a:rPr lang="en-US" dirty="0" err="1" smtClean="0"/>
              <a:t>zia</a:t>
            </a:r>
            <a:r>
              <a:rPr lang="en-US" dirty="0" smtClean="0"/>
              <a:t> to serve </a:t>
            </a:r>
            <a:r>
              <a:rPr lang="en-US" smtClean="0"/>
              <a:t>his interests</a:t>
            </a:r>
            <a:endParaRPr lang="en-US" dirty="0"/>
          </a:p>
        </p:txBody>
      </p:sp>
    </p:spTree>
    <p:extLst>
      <p:ext uri="{BB962C8B-B14F-4D97-AF65-F5344CB8AC3E}">
        <p14:creationId xmlns:p14="http://schemas.microsoft.com/office/powerpoint/2010/main" val="81852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Zia and army</a:t>
            </a:r>
            <a:endParaRPr lang="en-US" dirty="0"/>
          </a:p>
        </p:txBody>
      </p:sp>
      <p:sp>
        <p:nvSpPr>
          <p:cNvPr id="3" name="Content Placeholder 2"/>
          <p:cNvSpPr>
            <a:spLocks noGrp="1"/>
          </p:cNvSpPr>
          <p:nvPr>
            <p:ph idx="1"/>
          </p:nvPr>
        </p:nvSpPr>
        <p:spPr/>
        <p:txBody>
          <a:bodyPr>
            <a:normAutofit lnSpcReduction="10000"/>
          </a:bodyPr>
          <a:lstStyle/>
          <a:p>
            <a:r>
              <a:rPr lang="en-US" dirty="0" smtClean="0"/>
              <a:t>Zia introduced  army s expansion into administration and economic structures of Pakistan</a:t>
            </a:r>
          </a:p>
          <a:p>
            <a:r>
              <a:rPr lang="en-US" dirty="0" smtClean="0"/>
              <a:t>Zia introduced military preference quota in recruitment system </a:t>
            </a:r>
          </a:p>
          <a:p>
            <a:r>
              <a:rPr lang="en-US" dirty="0" smtClean="0"/>
              <a:t>Zia made his officers easy about their financial dealing without any check and audit.</a:t>
            </a:r>
          </a:p>
          <a:p>
            <a:r>
              <a:rPr lang="en-US" dirty="0" err="1" smtClean="0"/>
              <a:t>Shaheen</a:t>
            </a:r>
            <a:r>
              <a:rPr lang="en-US" dirty="0" smtClean="0"/>
              <a:t> an </a:t>
            </a:r>
            <a:r>
              <a:rPr lang="en-US" dirty="0" err="1" smtClean="0"/>
              <a:t>bahria</a:t>
            </a:r>
            <a:r>
              <a:rPr lang="en-US" dirty="0" smtClean="0"/>
              <a:t> foundation were established</a:t>
            </a:r>
            <a:endParaRPr lang="en-US" dirty="0"/>
          </a:p>
        </p:txBody>
      </p:sp>
    </p:spTree>
    <p:extLst>
      <p:ext uri="{BB962C8B-B14F-4D97-AF65-F5344CB8AC3E}">
        <p14:creationId xmlns:p14="http://schemas.microsoft.com/office/powerpoint/2010/main" val="268351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Afghanistan conflict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Zia saw U.S involvement in the region as a means a forward Pakistan s goals.</a:t>
            </a:r>
          </a:p>
          <a:p>
            <a:endParaRPr lang="en-US" dirty="0" smtClean="0"/>
          </a:p>
          <a:p>
            <a:r>
              <a:rPr lang="en-US" b="1" dirty="0">
                <a:solidFill>
                  <a:srgbClr val="000000"/>
                </a:solidFill>
                <a:latin typeface="Georgia"/>
              </a:rPr>
              <a:t>There was great flux in Afghanistan during the 1970s: a power struggle was raging between King </a:t>
            </a:r>
            <a:r>
              <a:rPr lang="en-US" b="1" dirty="0" err="1">
                <a:solidFill>
                  <a:srgbClr val="000000"/>
                </a:solidFill>
                <a:latin typeface="Georgia"/>
              </a:rPr>
              <a:t>Zahir</a:t>
            </a:r>
            <a:r>
              <a:rPr lang="en-US" b="1" dirty="0">
                <a:solidFill>
                  <a:srgbClr val="000000"/>
                </a:solidFill>
                <a:latin typeface="Georgia"/>
              </a:rPr>
              <a:t> </a:t>
            </a:r>
            <a:r>
              <a:rPr lang="en-US" b="1" dirty="0" err="1">
                <a:solidFill>
                  <a:srgbClr val="000000"/>
                </a:solidFill>
                <a:latin typeface="Georgia"/>
              </a:rPr>
              <a:t>Shahi</a:t>
            </a:r>
            <a:r>
              <a:rPr lang="en-US" b="1" dirty="0">
                <a:solidFill>
                  <a:srgbClr val="000000"/>
                </a:solidFill>
                <a:latin typeface="Georgia"/>
              </a:rPr>
              <a:t> and his prime minister, Mohammed </a:t>
            </a:r>
            <a:r>
              <a:rPr lang="en-US" b="1" dirty="0" err="1">
                <a:solidFill>
                  <a:srgbClr val="000000"/>
                </a:solidFill>
                <a:latin typeface="Georgia"/>
              </a:rPr>
              <a:t>Daud</a:t>
            </a:r>
            <a:r>
              <a:rPr lang="en-US" b="1" dirty="0">
                <a:solidFill>
                  <a:srgbClr val="000000"/>
                </a:solidFill>
                <a:latin typeface="Georgia"/>
              </a:rPr>
              <a:t>; the constitutional monarchy was on its last legs and </a:t>
            </a:r>
            <a:r>
              <a:rPr lang="en-US" b="1" dirty="0" err="1">
                <a:solidFill>
                  <a:srgbClr val="000000"/>
                </a:solidFill>
                <a:latin typeface="Georgia"/>
              </a:rPr>
              <a:t>Nur</a:t>
            </a:r>
            <a:r>
              <a:rPr lang="en-US" b="1" dirty="0">
                <a:solidFill>
                  <a:srgbClr val="000000"/>
                </a:solidFill>
                <a:latin typeface="Georgia"/>
              </a:rPr>
              <a:t> Mohammad </a:t>
            </a:r>
            <a:r>
              <a:rPr lang="en-US" b="1" dirty="0" err="1">
                <a:solidFill>
                  <a:srgbClr val="000000"/>
                </a:solidFill>
                <a:latin typeface="Georgia"/>
              </a:rPr>
              <a:t>Taraki</a:t>
            </a:r>
            <a:r>
              <a:rPr lang="en-US" b="1" dirty="0">
                <a:solidFill>
                  <a:srgbClr val="000000"/>
                </a:solidFill>
                <a:latin typeface="Georgia"/>
              </a:rPr>
              <a:t> led a revolution to turn the country into a communist republic while dissident leaders </a:t>
            </a:r>
            <a:r>
              <a:rPr lang="en-US" b="1" dirty="0" err="1">
                <a:solidFill>
                  <a:srgbClr val="000000"/>
                </a:solidFill>
                <a:latin typeface="Georgia"/>
              </a:rPr>
              <a:t>Gulbadin</a:t>
            </a:r>
            <a:r>
              <a:rPr lang="en-US" b="1" dirty="0">
                <a:solidFill>
                  <a:srgbClr val="000000"/>
                </a:solidFill>
                <a:latin typeface="Georgia"/>
              </a:rPr>
              <a:t> </a:t>
            </a:r>
            <a:r>
              <a:rPr lang="en-US" b="1" dirty="0" err="1">
                <a:solidFill>
                  <a:srgbClr val="000000"/>
                </a:solidFill>
                <a:latin typeface="Georgia"/>
              </a:rPr>
              <a:t>Hekmatyar</a:t>
            </a:r>
            <a:r>
              <a:rPr lang="en-US" b="1" dirty="0">
                <a:solidFill>
                  <a:srgbClr val="000000"/>
                </a:solidFill>
                <a:latin typeface="Georgia"/>
              </a:rPr>
              <a:t> and </a:t>
            </a:r>
            <a:r>
              <a:rPr lang="en-US" b="1" dirty="0" err="1">
                <a:solidFill>
                  <a:srgbClr val="000000"/>
                </a:solidFill>
                <a:latin typeface="Georgia"/>
              </a:rPr>
              <a:t>Burhanuddin</a:t>
            </a:r>
            <a:r>
              <a:rPr lang="en-US" b="1" dirty="0">
                <a:solidFill>
                  <a:srgbClr val="000000"/>
                </a:solidFill>
                <a:latin typeface="Georgia"/>
              </a:rPr>
              <a:t> </a:t>
            </a:r>
            <a:r>
              <a:rPr lang="en-US" b="1" dirty="0" err="1">
                <a:solidFill>
                  <a:srgbClr val="000000"/>
                </a:solidFill>
                <a:latin typeface="Georgia"/>
              </a:rPr>
              <a:t>Rabbani</a:t>
            </a:r>
            <a:r>
              <a:rPr lang="en-US" b="1" dirty="0">
                <a:solidFill>
                  <a:srgbClr val="000000"/>
                </a:solidFill>
                <a:latin typeface="Georgia"/>
              </a:rPr>
              <a:t> fled to Pakistan in 1973 and 1974 respectively.</a:t>
            </a:r>
            <a:endParaRPr lang="en-US" dirty="0"/>
          </a:p>
        </p:txBody>
      </p:sp>
    </p:spTree>
    <p:extLst>
      <p:ext uri="{BB962C8B-B14F-4D97-AF65-F5344CB8AC3E}">
        <p14:creationId xmlns:p14="http://schemas.microsoft.com/office/powerpoint/2010/main" val="2383821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Afghan  miracle</a:t>
            </a:r>
            <a:endParaRPr lang="en-US" dirty="0"/>
          </a:p>
        </p:txBody>
      </p:sp>
      <p:sp>
        <p:nvSpPr>
          <p:cNvPr id="3" name="Content Placeholder 2"/>
          <p:cNvSpPr>
            <a:spLocks noGrp="1"/>
          </p:cNvSpPr>
          <p:nvPr>
            <p:ph idx="1"/>
          </p:nvPr>
        </p:nvSpPr>
        <p:spPr/>
        <p:txBody>
          <a:bodyPr/>
          <a:lstStyle/>
          <a:p>
            <a:r>
              <a:rPr lang="en-US" dirty="0">
                <a:solidFill>
                  <a:srgbClr val="000000"/>
                </a:solidFill>
                <a:latin typeface="Georgia"/>
              </a:rPr>
              <a:t>But on the night of Dec 24, 1979, the region changed forever: Soviets troops entered Afghanistan, crossing the international border, with the pro-Soviet </a:t>
            </a:r>
            <a:r>
              <a:rPr lang="en-US" dirty="0" err="1">
                <a:solidFill>
                  <a:srgbClr val="000000"/>
                </a:solidFill>
                <a:latin typeface="Georgia"/>
              </a:rPr>
              <a:t>Babrak</a:t>
            </a:r>
            <a:r>
              <a:rPr lang="en-US" dirty="0">
                <a:solidFill>
                  <a:srgbClr val="000000"/>
                </a:solidFill>
                <a:latin typeface="Georgia"/>
              </a:rPr>
              <a:t> </a:t>
            </a:r>
            <a:r>
              <a:rPr lang="en-US" dirty="0" err="1">
                <a:solidFill>
                  <a:srgbClr val="000000"/>
                </a:solidFill>
                <a:latin typeface="Georgia"/>
              </a:rPr>
              <a:t>Karmal</a:t>
            </a:r>
            <a:r>
              <a:rPr lang="en-US" dirty="0">
                <a:solidFill>
                  <a:srgbClr val="000000"/>
                </a:solidFill>
                <a:latin typeface="Georgia"/>
              </a:rPr>
              <a:t> assuming control soon after. As a result of the Soviet invasion and the battles that followed, Afghans began migrating to Iran and Pakistan..</a:t>
            </a:r>
            <a:endParaRPr lang="en-US" dirty="0"/>
          </a:p>
        </p:txBody>
      </p:sp>
    </p:spTree>
    <p:extLst>
      <p:ext uri="{BB962C8B-B14F-4D97-AF65-F5344CB8AC3E}">
        <p14:creationId xmlns:p14="http://schemas.microsoft.com/office/powerpoint/2010/main" val="3480986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Afghan miracle</a:t>
            </a:r>
            <a:endParaRPr lang="en-US" dirty="0"/>
          </a:p>
        </p:txBody>
      </p:sp>
      <p:sp>
        <p:nvSpPr>
          <p:cNvPr id="3" name="Content Placeholder 2"/>
          <p:cNvSpPr>
            <a:spLocks noGrp="1"/>
          </p:cNvSpPr>
          <p:nvPr>
            <p:ph idx="1"/>
          </p:nvPr>
        </p:nvSpPr>
        <p:spPr/>
        <p:txBody>
          <a:bodyPr/>
          <a:lstStyle/>
          <a:p>
            <a:r>
              <a:rPr lang="en-US" dirty="0">
                <a:solidFill>
                  <a:srgbClr val="000000"/>
                </a:solidFill>
                <a:latin typeface="Georgia"/>
              </a:rPr>
              <a:t>the US provided some $2billion in covert assistance for Afghan fighters. Weapons were distributed to </a:t>
            </a:r>
            <a:r>
              <a:rPr lang="en-US" dirty="0" err="1">
                <a:solidFill>
                  <a:srgbClr val="000000"/>
                </a:solidFill>
                <a:latin typeface="Georgia"/>
              </a:rPr>
              <a:t>mujahideen</a:t>
            </a:r>
            <a:r>
              <a:rPr lang="en-US" dirty="0">
                <a:solidFill>
                  <a:srgbClr val="000000"/>
                </a:solidFill>
                <a:latin typeface="Georgia"/>
              </a:rPr>
              <a:t> through the Inter-Services Intelligence (ISI) headed by Lt-Gen </a:t>
            </a:r>
            <a:r>
              <a:rPr lang="en-US" dirty="0" err="1">
                <a:solidFill>
                  <a:srgbClr val="000000"/>
                </a:solidFill>
                <a:latin typeface="Georgia"/>
              </a:rPr>
              <a:t>Akhtar</a:t>
            </a:r>
            <a:r>
              <a:rPr lang="en-US" dirty="0">
                <a:solidFill>
                  <a:srgbClr val="000000"/>
                </a:solidFill>
                <a:latin typeface="Georgia"/>
              </a:rPr>
              <a:t> </a:t>
            </a:r>
            <a:r>
              <a:rPr lang="en-US" dirty="0" err="1">
                <a:solidFill>
                  <a:srgbClr val="000000"/>
                </a:solidFill>
                <a:latin typeface="Georgia"/>
              </a:rPr>
              <a:t>Abdur</a:t>
            </a:r>
            <a:r>
              <a:rPr lang="en-US" dirty="0">
                <a:solidFill>
                  <a:srgbClr val="000000"/>
                </a:solidFill>
                <a:latin typeface="Georgia"/>
              </a:rPr>
              <a:t> </a:t>
            </a:r>
            <a:r>
              <a:rPr lang="en-US" dirty="0" err="1">
                <a:solidFill>
                  <a:srgbClr val="000000"/>
                </a:solidFill>
                <a:latin typeface="Georgia"/>
              </a:rPr>
              <a:t>Rahman</a:t>
            </a:r>
            <a:r>
              <a:rPr lang="en-US" dirty="0">
                <a:solidFill>
                  <a:srgbClr val="000000"/>
                </a:solidFill>
                <a:latin typeface="Georgia"/>
              </a:rPr>
              <a:t>. It also trained the </a:t>
            </a:r>
            <a:r>
              <a:rPr lang="en-US" dirty="0" err="1">
                <a:solidFill>
                  <a:srgbClr val="000000"/>
                </a:solidFill>
                <a:latin typeface="Georgia"/>
              </a:rPr>
              <a:t>mujahideen</a:t>
            </a:r>
            <a:r>
              <a:rPr lang="en-US" dirty="0">
                <a:solidFill>
                  <a:srgbClr val="000000"/>
                </a:solidFill>
                <a:latin typeface="Georgia"/>
              </a:rPr>
              <a:t> in weaponry. The flow of US assistance was made as a covert operation through the ISI directorate.</a:t>
            </a:r>
            <a:endParaRPr lang="en-US" dirty="0"/>
          </a:p>
        </p:txBody>
      </p:sp>
    </p:spTree>
    <p:extLst>
      <p:ext uri="{BB962C8B-B14F-4D97-AF65-F5344CB8AC3E}">
        <p14:creationId xmlns:p14="http://schemas.microsoft.com/office/powerpoint/2010/main" val="198644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fair play</a:t>
            </a:r>
            <a:endParaRPr lang="en-US" dirty="0"/>
          </a:p>
        </p:txBody>
      </p:sp>
      <p:sp>
        <p:nvSpPr>
          <p:cNvPr id="3" name="Content Placeholder 2"/>
          <p:cNvSpPr>
            <a:spLocks noGrp="1"/>
          </p:cNvSpPr>
          <p:nvPr>
            <p:ph idx="1"/>
          </p:nvPr>
        </p:nvSpPr>
        <p:spPr/>
        <p:txBody>
          <a:bodyPr>
            <a:normAutofit fontScale="85000" lnSpcReduction="20000"/>
          </a:bodyPr>
          <a:lstStyle/>
          <a:p>
            <a:r>
              <a:rPr lang="en-US" dirty="0"/>
              <a:t>On 1 March 1976, Prime Minister </a:t>
            </a:r>
            <a:r>
              <a:rPr lang="en-US" dirty="0" err="1"/>
              <a:t>Zulfikar</a:t>
            </a:r>
            <a:r>
              <a:rPr lang="en-US" dirty="0"/>
              <a:t> </a:t>
            </a:r>
            <a:r>
              <a:rPr lang="en-US" dirty="0" smtClean="0"/>
              <a:t>Ali Bhutto </a:t>
            </a:r>
            <a:r>
              <a:rPr lang="en-US" dirty="0"/>
              <a:t>approved </a:t>
            </a:r>
            <a:r>
              <a:rPr lang="en-US" dirty="0" smtClean="0"/>
              <a:t>Zia-</a:t>
            </a:r>
            <a:r>
              <a:rPr lang="en-US" dirty="0" err="1" smtClean="0"/>
              <a:t>ul</a:t>
            </a:r>
            <a:r>
              <a:rPr lang="en-US" dirty="0" smtClean="0"/>
              <a:t>-</a:t>
            </a:r>
            <a:r>
              <a:rPr lang="en-US" dirty="0" err="1" smtClean="0"/>
              <a:t>Haq</a:t>
            </a:r>
            <a:r>
              <a:rPr lang="en-US" dirty="0"/>
              <a:t> as Chief of </a:t>
            </a:r>
            <a:r>
              <a:rPr lang="en-US" dirty="0" smtClean="0"/>
              <a:t>Army Staff</a:t>
            </a:r>
            <a:r>
              <a:rPr lang="en-US" dirty="0"/>
              <a:t>, ahead of a number of more </a:t>
            </a:r>
            <a:r>
              <a:rPr lang="en-US" dirty="0" smtClean="0"/>
              <a:t>senior officers</a:t>
            </a:r>
            <a:r>
              <a:rPr lang="en-US" dirty="0"/>
              <a:t>, </a:t>
            </a:r>
          </a:p>
          <a:p>
            <a:r>
              <a:rPr lang="en-US" dirty="0"/>
              <a:t>As a result of intense civil disorder, </a:t>
            </a:r>
            <a:r>
              <a:rPr lang="en-US" dirty="0" smtClean="0"/>
              <a:t>Bhutto and </a:t>
            </a:r>
            <a:r>
              <a:rPr lang="en-US" dirty="0"/>
              <a:t>members of his </a:t>
            </a:r>
            <a:r>
              <a:rPr lang="en-US" dirty="0" smtClean="0"/>
              <a:t>cabinet were </a:t>
            </a:r>
            <a:r>
              <a:rPr lang="en-US" dirty="0"/>
              <a:t>arrested </a:t>
            </a:r>
            <a:r>
              <a:rPr lang="en-US" dirty="0" smtClean="0"/>
              <a:t>by troops </a:t>
            </a:r>
            <a:r>
              <a:rPr lang="en-US" dirty="0"/>
              <a:t>under the order of General Zia on July5, 1977</a:t>
            </a:r>
          </a:p>
          <a:p>
            <a:r>
              <a:rPr lang="en-US" dirty="0" smtClean="0"/>
              <a:t>After </a:t>
            </a:r>
            <a:r>
              <a:rPr lang="en-US" dirty="0"/>
              <a:t>assuming </a:t>
            </a:r>
            <a:r>
              <a:rPr lang="en-US" dirty="0" smtClean="0"/>
              <a:t>power </a:t>
            </a:r>
            <a:r>
              <a:rPr lang="en-US" dirty="0"/>
              <a:t>as Chief Martial </a:t>
            </a:r>
            <a:r>
              <a:rPr lang="en-US" dirty="0" smtClean="0"/>
              <a:t>Law</a:t>
            </a:r>
            <a:r>
              <a:rPr lang="en-US" dirty="0"/>
              <a:t> Administrator, General Zia promised to </a:t>
            </a:r>
            <a:r>
              <a:rPr lang="en-US" dirty="0" smtClean="0"/>
              <a:t>hold National </a:t>
            </a:r>
            <a:r>
              <a:rPr lang="en-US" dirty="0"/>
              <a:t>and Provincial Assembly elections </a:t>
            </a:r>
            <a:r>
              <a:rPr lang="en-US" dirty="0" smtClean="0"/>
              <a:t>in the </a:t>
            </a:r>
            <a:r>
              <a:rPr lang="en-US" dirty="0"/>
              <a:t>next 90 days and to hand over </a:t>
            </a:r>
            <a:r>
              <a:rPr lang="en-US" dirty="0" smtClean="0"/>
              <a:t>power to the </a:t>
            </a:r>
            <a:r>
              <a:rPr lang="en-US" dirty="0"/>
              <a:t>representatives of the nation</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32581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Afghan war</a:t>
            </a:r>
            <a:endParaRPr lang="en-US"/>
          </a:p>
        </p:txBody>
      </p:sp>
      <p:sp>
        <p:nvSpPr>
          <p:cNvPr id="3" name="Content Placeholder 2"/>
          <p:cNvSpPr>
            <a:spLocks noGrp="1"/>
          </p:cNvSpPr>
          <p:nvPr>
            <p:ph idx="1"/>
          </p:nvPr>
        </p:nvSpPr>
        <p:spPr/>
        <p:txBody>
          <a:bodyPr>
            <a:normAutofit lnSpcReduction="10000"/>
          </a:bodyPr>
          <a:lstStyle/>
          <a:p>
            <a:r>
              <a:rPr lang="en-US" dirty="0"/>
              <a:t>The US government paid the Pakistani government $3.2b from 1982 to 1987 in an attempt to compensate Pakistan for its losses incurred in the war. This included economic assistance and military equipment sales. In April 1984, US President George Bush told Gen Zia that Pakistan’s new-found nuclear capability could become a hurdle in Pakistan-US ties; Gen Zia assured him that the Pakistani nuclear </a:t>
            </a:r>
            <a:r>
              <a:rPr lang="en-US" dirty="0" err="1"/>
              <a:t>programme</a:t>
            </a:r>
            <a:r>
              <a:rPr lang="en-US" dirty="0"/>
              <a:t> was </a:t>
            </a:r>
            <a:r>
              <a:rPr lang="en-US" dirty="0" err="1"/>
              <a:t>peacefu</a:t>
            </a:r>
            <a:endParaRPr lang="en-US" dirty="0"/>
          </a:p>
        </p:txBody>
      </p:sp>
    </p:spTree>
    <p:extLst>
      <p:ext uri="{BB962C8B-B14F-4D97-AF65-F5344CB8AC3E}">
        <p14:creationId xmlns:p14="http://schemas.microsoft.com/office/powerpoint/2010/main" val="203749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Doctrine of necessity</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Nusrat</a:t>
            </a:r>
            <a:r>
              <a:rPr lang="en-US" dirty="0" smtClean="0"/>
              <a:t> Bhutto</a:t>
            </a:r>
            <a:r>
              <a:rPr lang="en-US" dirty="0"/>
              <a:t>, </a:t>
            </a:r>
            <a:r>
              <a:rPr lang="en-US" dirty="0" smtClean="0"/>
              <a:t>the wife </a:t>
            </a:r>
            <a:r>
              <a:rPr lang="en-US" dirty="0"/>
              <a:t>of the deposed </a:t>
            </a:r>
            <a:r>
              <a:rPr lang="en-US" dirty="0" smtClean="0"/>
              <a:t>Prime Minister</a:t>
            </a:r>
            <a:r>
              <a:rPr lang="en-US" dirty="0"/>
              <a:t>, filed a suit against General </a:t>
            </a:r>
            <a:r>
              <a:rPr lang="en-US" dirty="0" smtClean="0"/>
              <a:t>Zia's military </a:t>
            </a:r>
            <a:r>
              <a:rPr lang="en-US" dirty="0"/>
              <a:t>regime, challenging the validity of </a:t>
            </a:r>
            <a:r>
              <a:rPr lang="en-US" dirty="0" smtClean="0"/>
              <a:t>the July </a:t>
            </a:r>
            <a:r>
              <a:rPr lang="en-US" dirty="0"/>
              <a:t>1977 military coup</a:t>
            </a:r>
          </a:p>
          <a:p>
            <a:pPr marL="0" indent="0">
              <a:buNone/>
            </a:pPr>
            <a:r>
              <a:rPr lang="en-US" dirty="0"/>
              <a:t></a:t>
            </a:r>
          </a:p>
          <a:p>
            <a:r>
              <a:rPr lang="en-US" dirty="0"/>
              <a:t>The Supreme Court of Pakistan decided </a:t>
            </a:r>
            <a:r>
              <a:rPr lang="en-US" dirty="0" smtClean="0"/>
              <a:t>that given </a:t>
            </a:r>
            <a:r>
              <a:rPr lang="en-US" dirty="0"/>
              <a:t>the dangerously unstable </a:t>
            </a:r>
            <a:r>
              <a:rPr lang="en-US" dirty="0" smtClean="0"/>
              <a:t>political situation </a:t>
            </a:r>
            <a:r>
              <a:rPr lang="en-US" dirty="0"/>
              <a:t>of the time, General Zia's </a:t>
            </a:r>
            <a:r>
              <a:rPr lang="en-US" dirty="0" smtClean="0"/>
              <a:t>over throwing of </a:t>
            </a:r>
            <a:r>
              <a:rPr lang="en-US" dirty="0"/>
              <a:t>the Bhutto </a:t>
            </a:r>
            <a:r>
              <a:rPr lang="en-US" dirty="0" smtClean="0"/>
              <a:t>government was </a:t>
            </a:r>
            <a:r>
              <a:rPr lang="en-US" dirty="0"/>
              <a:t>legal on </a:t>
            </a:r>
            <a:r>
              <a:rPr lang="en-US" dirty="0" smtClean="0"/>
              <a:t>the grounds </a:t>
            </a:r>
            <a:r>
              <a:rPr lang="en-US" dirty="0"/>
              <a:t>of </a:t>
            </a:r>
            <a:r>
              <a:rPr lang="en-US" dirty="0" smtClean="0"/>
              <a:t>necessity</a:t>
            </a:r>
            <a:endParaRPr lang="en-US" dirty="0"/>
          </a:p>
          <a:p>
            <a:r>
              <a:rPr lang="en-US" dirty="0"/>
              <a:t>The judgment tightened the general's hold </a:t>
            </a:r>
            <a:r>
              <a:rPr lang="en-US" dirty="0" smtClean="0"/>
              <a:t>on the </a:t>
            </a:r>
            <a:r>
              <a:rPr lang="en-US" dirty="0"/>
              <a:t>government</a:t>
            </a:r>
          </a:p>
          <a:p>
            <a:endParaRPr lang="en-US" dirty="0"/>
          </a:p>
        </p:txBody>
      </p:sp>
    </p:spTree>
    <p:extLst>
      <p:ext uri="{BB962C8B-B14F-4D97-AF65-F5344CB8AC3E}">
        <p14:creationId xmlns:p14="http://schemas.microsoft.com/office/powerpoint/2010/main" val="42746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a:t>President </a:t>
            </a:r>
            <a:r>
              <a:rPr lang="en-US" dirty="0" err="1"/>
              <a:t>Fazal</a:t>
            </a:r>
            <a:r>
              <a:rPr lang="en-US" dirty="0"/>
              <a:t> </a:t>
            </a:r>
            <a:r>
              <a:rPr lang="en-US" dirty="0" err="1"/>
              <a:t>Ilahi</a:t>
            </a:r>
            <a:r>
              <a:rPr lang="en-US" dirty="0"/>
              <a:t> </a:t>
            </a:r>
            <a:r>
              <a:rPr lang="en-US" dirty="0" err="1" smtClean="0"/>
              <a:t>Chaudhry</a:t>
            </a:r>
            <a:r>
              <a:rPr lang="en-US" dirty="0"/>
              <a:t> </a:t>
            </a:r>
            <a:r>
              <a:rPr lang="en-US" dirty="0" smtClean="0"/>
              <a:t> was </a:t>
            </a:r>
            <a:r>
              <a:rPr lang="en-US" dirty="0"/>
              <a:t>persuaded to continue </a:t>
            </a:r>
            <a:r>
              <a:rPr lang="en-US" dirty="0" smtClean="0"/>
              <a:t>in office </a:t>
            </a:r>
            <a:r>
              <a:rPr lang="en-US" dirty="0"/>
              <a:t>as a figurehead</a:t>
            </a:r>
          </a:p>
          <a:p>
            <a:pPr marL="0" indent="0">
              <a:buNone/>
            </a:pPr>
            <a:r>
              <a:rPr lang="en-US" dirty="0"/>
              <a:t></a:t>
            </a:r>
          </a:p>
          <a:p>
            <a:r>
              <a:rPr lang="en-US" dirty="0"/>
              <a:t>After completing his term, and despite General </a:t>
            </a:r>
            <a:r>
              <a:rPr lang="en-US" dirty="0" smtClean="0"/>
              <a:t>Zia's insistence </a:t>
            </a:r>
            <a:r>
              <a:rPr lang="en-US" dirty="0"/>
              <a:t>to accept an extension as President, </a:t>
            </a:r>
            <a:r>
              <a:rPr lang="en-US" dirty="0" err="1"/>
              <a:t>Mr</a:t>
            </a:r>
            <a:r>
              <a:rPr lang="en-US" dirty="0"/>
              <a:t> </a:t>
            </a:r>
            <a:r>
              <a:rPr lang="en-US" dirty="0" err="1" smtClean="0"/>
              <a:t>Chaudhry</a:t>
            </a:r>
            <a:r>
              <a:rPr lang="en-US" dirty="0" smtClean="0"/>
              <a:t> resigned</a:t>
            </a:r>
            <a:r>
              <a:rPr lang="en-US" dirty="0"/>
              <a:t>, and General Zia also assumed the office of President of Pakistan on 16 September 1978</a:t>
            </a:r>
            <a:r>
              <a:rPr lang="en-US" dirty="0" smtClean="0"/>
              <a:t>.</a:t>
            </a:r>
            <a:endParaRPr lang="en-US" dirty="0"/>
          </a:p>
          <a:p>
            <a:pPr marL="0" indent="0">
              <a:buNone/>
            </a:pPr>
            <a:r>
              <a:rPr lang="en-US" dirty="0"/>
              <a:t>Thus his </a:t>
            </a:r>
            <a:r>
              <a:rPr lang="en-US" dirty="0" smtClean="0"/>
              <a:t>position was </a:t>
            </a:r>
            <a:r>
              <a:rPr lang="en-US" dirty="0"/>
              <a:t>cemented as the undisputed ruler of the </a:t>
            </a:r>
            <a:r>
              <a:rPr lang="en-US" dirty="0" smtClean="0"/>
              <a:t>country</a:t>
            </a:r>
            <a:r>
              <a:rPr lang="en-US" dirty="0"/>
              <a:t/>
            </a:r>
            <a:br>
              <a:rPr lang="en-US" dirty="0"/>
            </a:br>
            <a:endParaRPr lang="en-US" dirty="0"/>
          </a:p>
        </p:txBody>
      </p:sp>
    </p:spTree>
    <p:extLst>
      <p:ext uri="{BB962C8B-B14F-4D97-AF65-F5344CB8AC3E}">
        <p14:creationId xmlns:p14="http://schemas.microsoft.com/office/powerpoint/2010/main" val="183882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Zia s quest for power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He introduced </a:t>
            </a:r>
            <a:r>
              <a:rPr lang="en-US" dirty="0" err="1"/>
              <a:t>Majlis</a:t>
            </a:r>
            <a:r>
              <a:rPr lang="en-US" dirty="0"/>
              <a:t>-i-</a:t>
            </a:r>
            <a:r>
              <a:rPr lang="en-US" dirty="0" err="1"/>
              <a:t>Shoora</a:t>
            </a:r>
            <a:r>
              <a:rPr lang="en-US" dirty="0"/>
              <a:t> in 1980. Most of the members of the Shoora were intellectuals, scholars, </a:t>
            </a:r>
            <a:r>
              <a:rPr lang="en-US" dirty="0" err="1"/>
              <a:t>ulema</a:t>
            </a:r>
            <a:r>
              <a:rPr lang="en-US" dirty="0"/>
              <a:t>, journalists, economists and professionals belonging to different fields of life. The Shoora was to act as a board of advisors to the President. The idea of establishing this institution was not bad but the main problem was that all 284 members of the Shoora were to be nominated by the President and thus there was no room for </a:t>
            </a:r>
            <a:r>
              <a:rPr lang="en-US" dirty="0" smtClean="0"/>
              <a:t>dissention</a:t>
            </a:r>
            <a:endParaRPr lang="en-US" dirty="0"/>
          </a:p>
        </p:txBody>
      </p:sp>
    </p:spTree>
    <p:extLst>
      <p:ext uri="{BB962C8B-B14F-4D97-AF65-F5344CB8AC3E}">
        <p14:creationId xmlns:p14="http://schemas.microsoft.com/office/powerpoint/2010/main" val="416190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
            </a:r>
            <a:r>
              <a:rPr lang="en-US" smtClean="0"/>
              <a:t>eferendum</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the mid 80s, Zia-</a:t>
            </a:r>
            <a:r>
              <a:rPr lang="en-US" dirty="0" err="1"/>
              <a:t>ul</a:t>
            </a:r>
            <a:r>
              <a:rPr lang="en-US" dirty="0"/>
              <a:t>-</a:t>
            </a:r>
            <a:r>
              <a:rPr lang="en-US" dirty="0" err="1"/>
              <a:t>Haq</a:t>
            </a:r>
            <a:r>
              <a:rPr lang="en-US" dirty="0"/>
              <a:t> decided to fulfill his promise of holding elections in the country. But before handing over the power to the public representatives, he decided to secure his position. Referendum was held in the county in December 1984, and the masses were given the option to elect or reject the General as the future President of Pakistan. The question asked in the referendum was phrased in a way that Zia-</a:t>
            </a:r>
            <a:r>
              <a:rPr lang="en-US" dirty="0" err="1"/>
              <a:t>ul</a:t>
            </a:r>
            <a:r>
              <a:rPr lang="en-US" dirty="0"/>
              <a:t>-</a:t>
            </a:r>
            <a:r>
              <a:rPr lang="en-US" dirty="0" err="1"/>
              <a:t>Haq’s</a:t>
            </a:r>
            <a:r>
              <a:rPr lang="en-US" dirty="0"/>
              <a:t> victory was related to the process of Islamization in the country. According to the official result, more than 95 percent of the votes were cast in favor of Zia-</a:t>
            </a:r>
            <a:r>
              <a:rPr lang="en-US" dirty="0" err="1"/>
              <a:t>ul</a:t>
            </a:r>
            <a:r>
              <a:rPr lang="en-US" dirty="0"/>
              <a:t>-</a:t>
            </a:r>
            <a:r>
              <a:rPr lang="en-US" dirty="0" err="1"/>
              <a:t>Haq</a:t>
            </a:r>
            <a:r>
              <a:rPr lang="en-US" dirty="0"/>
              <a:t>, thus he was elected as President for the next five years.</a:t>
            </a:r>
          </a:p>
        </p:txBody>
      </p:sp>
    </p:spTree>
    <p:extLst>
      <p:ext uri="{BB962C8B-B14F-4D97-AF65-F5344CB8AC3E}">
        <p14:creationId xmlns:p14="http://schemas.microsoft.com/office/powerpoint/2010/main" val="12551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itchFamily="34" charset="0"/>
              <a:buChar char="•"/>
            </a:pPr>
            <a:r>
              <a:rPr lang="en-US" dirty="0" smtClean="0"/>
              <a:t>Zia s authoritarianism</a:t>
            </a:r>
            <a:endParaRPr lang="en-US" dirty="0"/>
          </a:p>
        </p:txBody>
      </p:sp>
      <p:sp>
        <p:nvSpPr>
          <p:cNvPr id="3" name="Content Placeholder 2"/>
          <p:cNvSpPr>
            <a:spLocks noGrp="1"/>
          </p:cNvSpPr>
          <p:nvPr>
            <p:ph idx="1"/>
          </p:nvPr>
        </p:nvSpPr>
        <p:spPr/>
        <p:txBody>
          <a:bodyPr>
            <a:normAutofit fontScale="92500"/>
          </a:bodyPr>
          <a:lstStyle/>
          <a:p>
            <a:r>
              <a:rPr lang="en-US" dirty="0" smtClean="0"/>
              <a:t>Newspapers were put under complete censorship</a:t>
            </a:r>
          </a:p>
          <a:p>
            <a:r>
              <a:rPr lang="en-US" dirty="0" smtClean="0"/>
              <a:t>Journalist and editors were flogged publically </a:t>
            </a:r>
          </a:p>
          <a:p>
            <a:r>
              <a:rPr lang="en-US" dirty="0" smtClean="0"/>
              <a:t>1979 motion pictures ordinance  film productions on the basis of ideology and moral values which later proved destructive and suffocating for local talent</a:t>
            </a:r>
          </a:p>
          <a:p>
            <a:r>
              <a:rPr lang="en-US" dirty="0" smtClean="0"/>
              <a:t>Zia sought to rewrite history in textbook by presenting a glorified version of  military struggle</a:t>
            </a:r>
            <a:endParaRPr lang="en-US" dirty="0"/>
          </a:p>
        </p:txBody>
      </p:sp>
    </p:spTree>
    <p:extLst>
      <p:ext uri="{BB962C8B-B14F-4D97-AF65-F5344CB8AC3E}">
        <p14:creationId xmlns:p14="http://schemas.microsoft.com/office/powerpoint/2010/main" val="2346770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authoritarianism</a:t>
            </a:r>
            <a:endParaRPr lang="en-US" dirty="0"/>
          </a:p>
        </p:txBody>
      </p:sp>
      <p:sp>
        <p:nvSpPr>
          <p:cNvPr id="3" name="Content Placeholder 2"/>
          <p:cNvSpPr>
            <a:spLocks noGrp="1"/>
          </p:cNvSpPr>
          <p:nvPr>
            <p:ph idx="1"/>
          </p:nvPr>
        </p:nvSpPr>
        <p:spPr/>
        <p:txBody>
          <a:bodyPr/>
          <a:lstStyle/>
          <a:p>
            <a:r>
              <a:rPr lang="en-US" dirty="0" smtClean="0"/>
              <a:t>Jinnah s role in books was presented as proponent of an Islamic state</a:t>
            </a:r>
          </a:p>
          <a:p>
            <a:r>
              <a:rPr lang="en-US" dirty="0" smtClean="0"/>
              <a:t>Zia s era was full of false promises for elections and then cancelling it</a:t>
            </a:r>
          </a:p>
          <a:p>
            <a:r>
              <a:rPr lang="en-US" dirty="0" smtClean="0"/>
              <a:t>Political parties and their activities were banned  in 1979 (student council as well)</a:t>
            </a:r>
          </a:p>
          <a:p>
            <a:r>
              <a:rPr lang="en-US" dirty="0" smtClean="0"/>
              <a:t>Referendum, majlis shoora ,presidency were few examples</a:t>
            </a:r>
          </a:p>
          <a:p>
            <a:endParaRPr lang="en-US" dirty="0"/>
          </a:p>
        </p:txBody>
      </p:sp>
    </p:spTree>
    <p:extLst>
      <p:ext uri="{BB962C8B-B14F-4D97-AF65-F5344CB8AC3E}">
        <p14:creationId xmlns:p14="http://schemas.microsoft.com/office/powerpoint/2010/main" val="102950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 for power</a:t>
            </a:r>
            <a:endParaRPr lang="en-US" dirty="0"/>
          </a:p>
        </p:txBody>
      </p:sp>
      <p:sp>
        <p:nvSpPr>
          <p:cNvPr id="3" name="Content Placeholder 2"/>
          <p:cNvSpPr>
            <a:spLocks noGrp="1"/>
          </p:cNvSpPr>
          <p:nvPr>
            <p:ph idx="1"/>
          </p:nvPr>
        </p:nvSpPr>
        <p:spPr/>
        <p:txBody>
          <a:bodyPr/>
          <a:lstStyle/>
          <a:p>
            <a:r>
              <a:rPr lang="en-US" dirty="0" smtClean="0"/>
              <a:t>8</a:t>
            </a:r>
            <a:r>
              <a:rPr lang="en-US" baseline="30000" dirty="0" smtClean="0"/>
              <a:t>th</a:t>
            </a:r>
            <a:r>
              <a:rPr lang="en-US" dirty="0" smtClean="0"/>
              <a:t> amendment in constitution proved fatal for later democracies in country</a:t>
            </a:r>
          </a:p>
          <a:p>
            <a:r>
              <a:rPr lang="en-US" dirty="0" smtClean="0"/>
              <a:t>Kept seat of army chief and president at same time</a:t>
            </a:r>
          </a:p>
          <a:p>
            <a:endParaRPr lang="en-US" dirty="0"/>
          </a:p>
        </p:txBody>
      </p:sp>
    </p:spTree>
    <p:extLst>
      <p:ext uri="{BB962C8B-B14F-4D97-AF65-F5344CB8AC3E}">
        <p14:creationId xmlns:p14="http://schemas.microsoft.com/office/powerpoint/2010/main" val="456500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1191</Words>
  <Application>Microsoft Office PowerPoint</Application>
  <PresentationFormat>On-screen Show (4:3)</PresentationFormat>
  <Paragraphs>76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Zia ul Haq</vt:lpstr>
      <vt:lpstr>Operation fair play</vt:lpstr>
      <vt:lpstr>Doctrine of necessity</vt:lpstr>
      <vt:lpstr>PowerPoint Presentation</vt:lpstr>
      <vt:lpstr>Zia s quest for power</vt:lpstr>
      <vt:lpstr>Referendum</vt:lpstr>
      <vt:lpstr>Zia s authoritarianism</vt:lpstr>
      <vt:lpstr>authoritarianism</vt:lpstr>
      <vt:lpstr>Quest for power</vt:lpstr>
      <vt:lpstr>Zia s islamization</vt:lpstr>
      <vt:lpstr>Islamization</vt:lpstr>
      <vt:lpstr>Islamic reforms </vt:lpstr>
      <vt:lpstr>Islamization</vt:lpstr>
      <vt:lpstr>Islamic penal code</vt:lpstr>
      <vt:lpstr>Educational reforms</vt:lpstr>
      <vt:lpstr>Zia and army</vt:lpstr>
      <vt:lpstr>Afghanistan conflict</vt:lpstr>
      <vt:lpstr>Afghan  miracle</vt:lpstr>
      <vt:lpstr>Afghan miracle</vt:lpstr>
      <vt:lpstr>Afghan war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Zia ul Haq</dc:title>
  <dc:creator>Rao Nauman</dc:creator>
  <cp:lastModifiedBy>Nadia nauman</cp:lastModifiedBy>
  <cp:revision>16</cp:revision>
  <dcterms:created xsi:type="dcterms:W3CDTF">2006-08-16T00:00:00Z</dcterms:created>
  <dcterms:modified xsi:type="dcterms:W3CDTF">2019-09-23T03:42:04Z</dcterms:modified>
</cp:coreProperties>
</file>