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8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11/21/2019</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11/21/2019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11/21/2019</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11/21/2019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11/21/2019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11/21/2019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11/21/2019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11/21/2019</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11/21/2019</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11/21/2019</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mage.slidesharecdn.com/ansarali-150601110109-lva1-app6892/95/pakistan-iran-relations-6-638.jpg?cb=143315654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image.slidesharecdn.com/irpresentation-161225084026/95/pak-us-relations-15-638.jpg?cb=148265526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image.slidesharecdn.com/irpresentation-161225084026/95/pak-us-relations-17-638.jpg?cb=1482655263" TargetMode="External"/><Relationship Id="rId2" Type="http://schemas.openxmlformats.org/officeDocument/2006/relationships/hyperlink" Target="https://image.slidesharecdn.com/irpresentation-161225084026/95/pak-us-relations-16-638.jpg?cb=1482655263" TargetMode="External"/><Relationship Id="rId1" Type="http://schemas.openxmlformats.org/officeDocument/2006/relationships/slideLayout" Target="../slideLayouts/slideLayout2.xml"/><Relationship Id="rId4" Type="http://schemas.openxmlformats.org/officeDocument/2006/relationships/hyperlink" Target="https://image.slidesharecdn.com/irpresentation-161225084026/95/pak-us-relations-18-638.jpg?cb=148265526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collinsdictionary.com/dictionary/english/loss" TargetMode="External"/><Relationship Id="rId2" Type="http://schemas.openxmlformats.org/officeDocument/2006/relationships/hyperlink" Target="https://www.collinsdictionary.com/dictionary/english/situation" TargetMode="External"/><Relationship Id="rId1" Type="http://schemas.openxmlformats.org/officeDocument/2006/relationships/slideLayout" Target="../slideLayouts/slideLayout2.xml"/><Relationship Id="rId4" Type="http://schemas.openxmlformats.org/officeDocument/2006/relationships/hyperlink" Target="https://www.collinsdictionary.com/dictionary/english/gain"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s://image.slidesharecdn.com/irpresentation-161225084026/95/pak-us-relations-19-638.jpg?cb=148265526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image.slidesharecdn.com/irpresentation-161225084026/95/pak-us-relations-21-638.jpg?cb=148265526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Pakistan s foreign policy</a:t>
            </a:r>
            <a:endParaRPr lang="en-US" dirty="0"/>
          </a:p>
        </p:txBody>
      </p:sp>
      <p:sp>
        <p:nvSpPr>
          <p:cNvPr id="3" name="Subtitle 2"/>
          <p:cNvSpPr>
            <a:spLocks noGrp="1"/>
          </p:cNvSpPr>
          <p:nvPr>
            <p:ph type="subTitle" idx="1"/>
          </p:nvPr>
        </p:nvSpPr>
        <p:spPr/>
        <p:txBody>
          <a:bodyPr/>
          <a:lstStyle/>
          <a:p>
            <a:r>
              <a:rPr lang="en-US" dirty="0" smtClean="0"/>
              <a:t>  foreign relations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After 9/11, Pakistan has increased the scope of Chinese influence and support by agreeing to a number of military projects, combined with extensive economic support and investment from the Chinese. •China supports Pakistan on Kashmir while Pakistan supports China on the issues of Xinjiang ,Tibet, and Taiwan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Economic relations:- Economic trade between Pakistan and China is increased in recent years. China greatly increases its investments in Pakistan. •a trade free agreement has been signed recently. •China is helping to develop Pakistan's infrastructure through the construction of power plants, roads and communication nodes. •Pakistan exports cotton and jute to china. •</a:t>
            </a:r>
            <a:r>
              <a:rPr lang="en-US" dirty="0" err="1" smtClean="0"/>
              <a:t>Zong</a:t>
            </a:r>
            <a:r>
              <a:rPr lang="en-US" dirty="0" smtClean="0"/>
              <a:t> (1st 3G and 4G mobile network operator in</a:t>
            </a:r>
          </a:p>
          <a:p>
            <a:r>
              <a:rPr lang="en-US" dirty="0" smtClean="0"/>
              <a:t>Pakistan) is the first overseas setup and it relates to china. • China sponsored a wide variety of projects in Pakistan. •</a:t>
            </a:r>
            <a:r>
              <a:rPr lang="en-US" dirty="0" err="1" smtClean="0"/>
              <a:t>Gwadar</a:t>
            </a:r>
            <a:r>
              <a:rPr lang="en-US" dirty="0" smtClean="0"/>
              <a:t> Deep Sea Port. •</a:t>
            </a:r>
            <a:r>
              <a:rPr lang="en-US" dirty="0" err="1" smtClean="0"/>
              <a:t>Larkana</a:t>
            </a:r>
            <a:r>
              <a:rPr lang="en-US" dirty="0" smtClean="0"/>
              <a:t> sugar mill. •</a:t>
            </a:r>
            <a:r>
              <a:rPr lang="en-US" dirty="0" err="1" smtClean="0"/>
              <a:t>Saindak</a:t>
            </a:r>
            <a:r>
              <a:rPr lang="en-US" dirty="0" smtClean="0"/>
              <a:t> Copper project in Baluchistan. •The machine tool factory of Karachi •Upcoming projects •</a:t>
            </a:r>
            <a:r>
              <a:rPr lang="en-US" dirty="0" err="1" smtClean="0"/>
              <a:t>Thar</a:t>
            </a:r>
            <a:r>
              <a:rPr lang="en-US" dirty="0" smtClean="0"/>
              <a:t> coal power plant •Lahore orange line metro train project • </a:t>
            </a:r>
            <a:r>
              <a:rPr lang="en-US" dirty="0" err="1" smtClean="0"/>
              <a:t>dawood</a:t>
            </a:r>
            <a:r>
              <a:rPr lang="en-US" dirty="0" smtClean="0"/>
              <a:t> wind power project at </a:t>
            </a:r>
            <a:r>
              <a:rPr lang="en-US" dirty="0" err="1" smtClean="0"/>
              <a:t>sindh</a:t>
            </a:r>
            <a:r>
              <a:rPr lang="en-US" dirty="0" smtClean="0"/>
              <a:t> •Road network corridor from </a:t>
            </a:r>
            <a:r>
              <a:rPr lang="en-US" dirty="0" err="1" smtClean="0"/>
              <a:t>kashger</a:t>
            </a:r>
            <a:r>
              <a:rPr lang="en-US" dirty="0" smtClean="0"/>
              <a:t> to </a:t>
            </a:r>
            <a:r>
              <a:rPr lang="en-US" dirty="0" err="1" smtClean="0"/>
              <a:t>gawader</a:t>
            </a:r>
            <a:r>
              <a:rPr lang="en-US" dirty="0" smtClean="0"/>
              <a:t> •QUAID E AZAM solar power , Bahawalpur •Coal fired power plant, </a:t>
            </a:r>
            <a:r>
              <a:rPr lang="en-US" dirty="0" err="1" smtClean="0"/>
              <a:t>sahiwal</a:t>
            </a:r>
            <a:r>
              <a:rPr lang="en-US" dirty="0" smtClean="0"/>
              <a:t>. •Coal fired power plant, Jhelum.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4. Military relations:- China enjoys strong defense ties with Pakistan. •China provided </a:t>
            </a:r>
            <a:r>
              <a:rPr lang="en-US" dirty="0" err="1" smtClean="0"/>
              <a:t>alot</a:t>
            </a:r>
            <a:r>
              <a:rPr lang="en-US" dirty="0" smtClean="0"/>
              <a:t> of military equipments to the Pakistan Army, helping in </a:t>
            </a:r>
            <a:r>
              <a:rPr lang="en-US" dirty="0" err="1" smtClean="0"/>
              <a:t>establishement</a:t>
            </a:r>
            <a:r>
              <a:rPr lang="en-US" dirty="0" smtClean="0"/>
              <a:t> of factories, providing technological facilities. as well as financial support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Chinese companies sign $46 billion of 51 project. On 8 November 2014, Pakistan and China signed 19 agreements particularly of $42 billion relating China– Pakistan Economic Corridor.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Pak-</a:t>
            </a:r>
            <a:r>
              <a:rPr lang="en-US" dirty="0" err="1" smtClean="0"/>
              <a:t>saudi</a:t>
            </a:r>
            <a:r>
              <a:rPr lang="en-US" dirty="0" smtClean="0"/>
              <a:t> Arabia</a:t>
            </a:r>
            <a:endParaRPr lang="en-US" dirty="0"/>
          </a:p>
        </p:txBody>
      </p:sp>
      <p:sp>
        <p:nvSpPr>
          <p:cNvPr id="3" name="Content Placeholder 2"/>
          <p:cNvSpPr>
            <a:spLocks noGrp="1"/>
          </p:cNvSpPr>
          <p:nvPr>
            <p:ph idx="1"/>
          </p:nvPr>
        </p:nvSpPr>
        <p:spPr/>
        <p:txBody>
          <a:bodyPr/>
          <a:lstStyle/>
          <a:p>
            <a:r>
              <a:rPr lang="en-US" dirty="0" smtClean="0"/>
              <a:t>KSA monarchs draw their support from 2 ways</a:t>
            </a:r>
          </a:p>
          <a:p>
            <a:r>
              <a:rPr lang="en-US" dirty="0" smtClean="0"/>
              <a:t>1.being ally of US</a:t>
            </a:r>
          </a:p>
          <a:p>
            <a:r>
              <a:rPr lang="en-US" dirty="0" smtClean="0"/>
              <a:t>2.BEING CUSTODIAN OF HOLY MOSQUE</a:t>
            </a:r>
          </a:p>
          <a:p>
            <a:r>
              <a:rPr lang="en-US" dirty="0" smtClean="0"/>
              <a:t>PAK-KSA relations are based on 2</a:t>
            </a:r>
            <a:r>
              <a:rPr lang="en-US" baseline="30000" dirty="0" smtClean="0"/>
              <a:t>nd</a:t>
            </a: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support</a:t>
            </a:r>
            <a:endParaRPr lang="en-US" dirty="0"/>
          </a:p>
        </p:txBody>
      </p:sp>
      <p:sp>
        <p:nvSpPr>
          <p:cNvPr id="3" name="Content Placeholder 2"/>
          <p:cNvSpPr>
            <a:spLocks noGrp="1"/>
          </p:cNvSpPr>
          <p:nvPr>
            <p:ph idx="1"/>
          </p:nvPr>
        </p:nvSpPr>
        <p:spPr/>
        <p:txBody>
          <a:bodyPr/>
          <a:lstStyle/>
          <a:p>
            <a:r>
              <a:rPr lang="en-US" dirty="0" smtClean="0"/>
              <a:t>KSA supports </a:t>
            </a:r>
            <a:r>
              <a:rPr lang="en-US" dirty="0" err="1" smtClean="0"/>
              <a:t>pak</a:t>
            </a:r>
            <a:r>
              <a:rPr lang="en-US" dirty="0" smtClean="0"/>
              <a:t> on </a:t>
            </a:r>
            <a:r>
              <a:rPr lang="en-US" dirty="0" err="1" smtClean="0"/>
              <a:t>kashmir</a:t>
            </a:r>
            <a:r>
              <a:rPr lang="en-US" dirty="0" smtClean="0"/>
              <a:t> issue and </a:t>
            </a:r>
            <a:r>
              <a:rPr lang="en-US" dirty="0" err="1" smtClean="0"/>
              <a:t>pak</a:t>
            </a:r>
            <a:r>
              <a:rPr lang="en-US" dirty="0" smtClean="0"/>
              <a:t> in-return provided military support to ruling </a:t>
            </a:r>
            <a:r>
              <a:rPr lang="en-US" dirty="0" err="1" smtClean="0"/>
              <a:t>family,gulf</a:t>
            </a:r>
            <a:r>
              <a:rPr lang="en-US" dirty="0" smtClean="0"/>
              <a:t> war </a:t>
            </a:r>
          </a:p>
          <a:p>
            <a:r>
              <a:rPr lang="en-US" dirty="0" smtClean="0"/>
              <a:t>Oil as </a:t>
            </a:r>
            <a:r>
              <a:rPr lang="en-US" dirty="0" err="1" smtClean="0"/>
              <a:t>grantto</a:t>
            </a:r>
            <a:r>
              <a:rPr lang="en-US" dirty="0" smtClean="0"/>
              <a:t> </a:t>
            </a:r>
            <a:r>
              <a:rPr lang="en-US" dirty="0" err="1" smtClean="0"/>
              <a:t>nawwaz</a:t>
            </a:r>
            <a:r>
              <a:rPr lang="en-US" dirty="0" smtClean="0"/>
              <a:t> </a:t>
            </a:r>
            <a:r>
              <a:rPr lang="en-US" dirty="0" err="1" smtClean="0"/>
              <a:t>sharif</a:t>
            </a:r>
            <a:r>
              <a:rPr lang="en-US" dirty="0" smtClean="0"/>
              <a:t> and </a:t>
            </a:r>
            <a:r>
              <a:rPr lang="en-US" dirty="0" err="1" smtClean="0"/>
              <a:t>imran</a:t>
            </a:r>
            <a:r>
              <a:rPr lang="en-US" dirty="0" smtClean="0"/>
              <a:t> both</a:t>
            </a:r>
          </a:p>
          <a:p>
            <a:r>
              <a:rPr lang="en-US" dirty="0" smtClean="0"/>
              <a:t>1982 and 2006  </a:t>
            </a:r>
            <a:r>
              <a:rPr lang="en-US" dirty="0" err="1" smtClean="0"/>
              <a:t>defence</a:t>
            </a:r>
            <a:r>
              <a:rPr lang="en-US" dirty="0" smtClean="0"/>
              <a:t> agreements</a:t>
            </a:r>
          </a:p>
          <a:p>
            <a:r>
              <a:rPr lang="en-US" dirty="0" smtClean="0"/>
              <a:t>Support in  jihad against soviet and war on terror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Flip side</a:t>
            </a:r>
            <a:endParaRPr lang="en-US" dirty="0"/>
          </a:p>
        </p:txBody>
      </p:sp>
      <p:sp>
        <p:nvSpPr>
          <p:cNvPr id="3" name="Content Placeholder 2"/>
          <p:cNvSpPr>
            <a:spLocks noGrp="1"/>
          </p:cNvSpPr>
          <p:nvPr>
            <p:ph idx="1"/>
          </p:nvPr>
        </p:nvSpPr>
        <p:spPr/>
        <p:txBody>
          <a:bodyPr/>
          <a:lstStyle/>
          <a:p>
            <a:r>
              <a:rPr lang="en-US" dirty="0" smtClean="0"/>
              <a:t>Support to </a:t>
            </a:r>
            <a:r>
              <a:rPr lang="en-US" dirty="0" err="1" smtClean="0"/>
              <a:t>sunni</a:t>
            </a:r>
            <a:r>
              <a:rPr lang="en-US" dirty="0" smtClean="0"/>
              <a:t> </a:t>
            </a:r>
            <a:r>
              <a:rPr lang="en-US" dirty="0" err="1" smtClean="0"/>
              <a:t>deobandi</a:t>
            </a:r>
            <a:r>
              <a:rPr lang="en-US" dirty="0" smtClean="0"/>
              <a:t> </a:t>
            </a:r>
            <a:r>
              <a:rPr lang="en-US" dirty="0" err="1" smtClean="0"/>
              <a:t>madrasah</a:t>
            </a:r>
            <a:r>
              <a:rPr lang="en-US" dirty="0" smtClean="0"/>
              <a:t> </a:t>
            </a:r>
          </a:p>
          <a:p>
            <a:r>
              <a:rPr lang="en-US" dirty="0" smtClean="0"/>
              <a:t>Close alliance with India </a:t>
            </a:r>
          </a:p>
          <a:p>
            <a:r>
              <a:rPr lang="en-US" dirty="0" smtClean="0"/>
              <a:t>Tensions due to </a:t>
            </a:r>
            <a:r>
              <a:rPr lang="en-US" dirty="0" err="1" smtClean="0"/>
              <a:t>iran</a:t>
            </a:r>
            <a:r>
              <a:rPr lang="en-US" dirty="0" smtClean="0"/>
              <a:t> gas pipe line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Pak-Iran  relations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Helping each other… After the joining in R.C.D(Regional Co-operation for development) in 1964, there was a period of wars for Pakistan In 1965, In INDO-PAK war, Iran played an important role in Indo- Pakistani war in 1965 and its qualified nurses, medical supplies, and a gift of 5,000 tons of petrol for the war. Iran was also reported to have purchased 90 </a:t>
            </a:r>
            <a:r>
              <a:rPr lang="en-US" dirty="0" err="1" smtClean="0"/>
              <a:t>Sabre</a:t>
            </a:r>
            <a:r>
              <a:rPr lang="en-US" dirty="0" smtClean="0"/>
              <a:t> Jet Fighters from West Germany and to have sent them to Pakistan During the 1971 war with India, Pakistan received full military and diplomatic support from Iran against India.</a:t>
            </a:r>
          </a:p>
          <a:p>
            <a:r>
              <a:rPr lang="en-US" dirty="0" smtClean="0">
                <a:hlinkClick r:id="rId2" tooltip="Islamic Revolution in Iran&#10;Pakistan was the first country t..."/>
              </a:rPr>
              <a:t> </a:t>
            </a:r>
            <a:r>
              <a:rPr lang="en-US" dirty="0" smtClean="0"/>
              <a:t>Islamic Revolution in Iran Pakistan was the first country to recognize the Islamic revolution in Iran after a very difficult decision y its government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Problems in Relations</a:t>
            </a:r>
            <a:endParaRPr lang="en-US"/>
          </a:p>
        </p:txBody>
      </p:sp>
      <p:sp>
        <p:nvSpPr>
          <p:cNvPr id="3" name="Content Placeholder 2"/>
          <p:cNvSpPr>
            <a:spLocks noGrp="1"/>
          </p:cNvSpPr>
          <p:nvPr>
            <p:ph idx="1"/>
          </p:nvPr>
        </p:nvSpPr>
        <p:spPr/>
        <p:txBody>
          <a:bodyPr>
            <a:normAutofit lnSpcReduction="10000"/>
          </a:bodyPr>
          <a:lstStyle/>
          <a:p>
            <a:r>
              <a:rPr lang="en-US" dirty="0" smtClean="0"/>
              <a:t>During Afghan Soviet war: Pakistan was a newly US ally and it supported Taliban. Iran supported Northern alliances under the command of Ahmad Shah </a:t>
            </a:r>
            <a:r>
              <a:rPr lang="en-US" dirty="0" err="1" smtClean="0"/>
              <a:t>Masood</a:t>
            </a:r>
            <a:r>
              <a:rPr lang="en-US" dirty="0" smtClean="0"/>
              <a:t>. Iran voted against Pakistan resolution in UN </a:t>
            </a:r>
            <a:r>
              <a:rPr lang="en-US" dirty="0" err="1" smtClean="0"/>
              <a:t>Sadiq</a:t>
            </a:r>
            <a:r>
              <a:rPr lang="en-US" dirty="0" smtClean="0"/>
              <a:t> </a:t>
            </a:r>
            <a:r>
              <a:rPr lang="en-US" dirty="0" err="1" smtClean="0"/>
              <a:t>Ganji</a:t>
            </a:r>
            <a:r>
              <a:rPr lang="en-US" dirty="0" smtClean="0"/>
              <a:t>, an Iranian diplomat was assassinated in Lahore along with eight others in 1990 </a:t>
            </a:r>
            <a:r>
              <a:rPr lang="en-US" dirty="0" err="1" smtClean="0"/>
              <a:t>Shia</a:t>
            </a:r>
            <a:r>
              <a:rPr lang="en-US" dirty="0" smtClean="0"/>
              <a:t> </a:t>
            </a:r>
            <a:r>
              <a:rPr lang="en-US" dirty="0" err="1" smtClean="0"/>
              <a:t>muslims</a:t>
            </a:r>
            <a:r>
              <a:rPr lang="en-US" dirty="0" smtClean="0"/>
              <a:t> died in Pakistan in 1990s. Iran deeply concerned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Pak-Afghan relations</a:t>
            </a:r>
            <a:endParaRPr lang="en-US" dirty="0"/>
          </a:p>
        </p:txBody>
      </p:sp>
      <p:sp>
        <p:nvSpPr>
          <p:cNvPr id="3" name="Content Placeholder 2"/>
          <p:cNvSpPr>
            <a:spLocks noGrp="1"/>
          </p:cNvSpPr>
          <p:nvPr>
            <p:ph idx="1"/>
          </p:nvPr>
        </p:nvSpPr>
        <p:spPr/>
        <p:txBody>
          <a:bodyPr/>
          <a:lstStyle/>
          <a:p>
            <a:pPr>
              <a:buNone/>
            </a:pPr>
            <a:r>
              <a:rPr lang="en-US" dirty="0" smtClean="0"/>
              <a:t>There are two parts of Pak Afghan relation </a:t>
            </a:r>
          </a:p>
          <a:p>
            <a:r>
              <a:rPr lang="en-US" dirty="0" smtClean="0"/>
              <a:t>Part (1): Pakistan Afghanistan Relations: 1947- 2001: </a:t>
            </a:r>
          </a:p>
          <a:p>
            <a:r>
              <a:rPr lang="en-US" dirty="0" smtClean="0"/>
              <a:t>Part (2): Pakistan-Afghanistan Relations since 9/11</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p:txBody>
          <a:bodyPr/>
          <a:lstStyle/>
          <a:p>
            <a:r>
              <a:rPr lang="en-US" dirty="0" smtClean="0"/>
              <a:t>Foreign policy: </a:t>
            </a:r>
            <a:r>
              <a:rPr lang="en-US" dirty="0" smtClean="0">
                <a:solidFill>
                  <a:srgbClr val="00B0F0"/>
                </a:solidFill>
              </a:rPr>
              <a:t>a government's strategy in dealing with other nations</a:t>
            </a:r>
          </a:p>
          <a:p>
            <a:r>
              <a:rPr lang="en-US" dirty="0" smtClean="0"/>
              <a:t>Geo politics: </a:t>
            </a:r>
            <a:r>
              <a:rPr lang="en-US" dirty="0" smtClean="0">
                <a:solidFill>
                  <a:srgbClr val="FF0000"/>
                </a:solidFill>
              </a:rPr>
              <a:t>politics, especially international relations, as influenced by geographical factors</a:t>
            </a:r>
          </a:p>
          <a:p>
            <a:r>
              <a:rPr lang="en-US" dirty="0" smtClean="0">
                <a:solidFill>
                  <a:srgbClr val="C00000"/>
                </a:solidFill>
              </a:rPr>
              <a:t>Geo-</a:t>
            </a:r>
            <a:r>
              <a:rPr lang="en-US" dirty="0" err="1" smtClean="0">
                <a:solidFill>
                  <a:srgbClr val="C00000"/>
                </a:solidFill>
              </a:rPr>
              <a:t>stratgic</a:t>
            </a:r>
            <a:r>
              <a:rPr lang="en-US" dirty="0" smtClean="0">
                <a:solidFill>
                  <a:srgbClr val="C00000"/>
                </a:solidFill>
              </a:rPr>
              <a:t>: relating to the strategy required in dealing with geopolitical problem</a:t>
            </a:r>
            <a:endParaRPr lang="en-US" dirty="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Durand line</a:t>
            </a:r>
            <a:endParaRPr lang="en-US" dirty="0"/>
          </a:p>
        </p:txBody>
      </p:sp>
      <p:sp>
        <p:nvSpPr>
          <p:cNvPr id="3" name="Content Placeholder 2"/>
          <p:cNvSpPr>
            <a:spLocks noGrp="1"/>
          </p:cNvSpPr>
          <p:nvPr>
            <p:ph idx="1"/>
          </p:nvPr>
        </p:nvSpPr>
        <p:spPr/>
        <p:txBody>
          <a:bodyPr/>
          <a:lstStyle/>
          <a:p>
            <a:r>
              <a:rPr lang="en-US" dirty="0" smtClean="0"/>
              <a:t>Durand Line:  The Pakistan-Afghan boundary was drawn in 1893 by Sir Mortimer Durand.  The boundary was accepted by the king of Afghanistan in a treaty the 1893</a:t>
            </a:r>
          </a:p>
          <a:p>
            <a:r>
              <a:rPr lang="en-US" dirty="0" smtClean="0"/>
              <a:t>When Pakistan became Afghanistan claimed on the boundary of Pakistan.  They demand some territory of NWFP and Baluchistan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Opposition in UNO:</a:t>
            </a:r>
            <a:endParaRPr lang="en-US" dirty="0"/>
          </a:p>
        </p:txBody>
      </p:sp>
      <p:sp>
        <p:nvSpPr>
          <p:cNvPr id="3" name="Content Placeholder 2"/>
          <p:cNvSpPr>
            <a:spLocks noGrp="1"/>
          </p:cNvSpPr>
          <p:nvPr>
            <p:ph idx="1"/>
          </p:nvPr>
        </p:nvSpPr>
        <p:spPr/>
        <p:txBody>
          <a:bodyPr>
            <a:normAutofit lnSpcReduction="10000"/>
          </a:bodyPr>
          <a:lstStyle/>
          <a:p>
            <a:r>
              <a:rPr lang="en-US" dirty="0" smtClean="0"/>
              <a:t>In initial era Pak-Afghan relations were in critical phase , Afghanistan was first Muslim State in the World whose against the membership of Pakistan in UNO.  Afghanistan put forwarded the anti Pakistan resolution in UNO.</a:t>
            </a:r>
          </a:p>
          <a:p>
            <a:r>
              <a:rPr lang="en-US" dirty="0" smtClean="0"/>
              <a:t>n 1950, the tension reached to its climax when Afghan king </a:t>
            </a:r>
            <a:r>
              <a:rPr lang="en-US" dirty="0" err="1" smtClean="0"/>
              <a:t>Zahir</a:t>
            </a:r>
            <a:r>
              <a:rPr lang="en-US" dirty="0" smtClean="0"/>
              <a:t> Shah made an anti Pakistan speech at a celebration in Kabul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Attack on Pakistan Embassy In 1955</a:t>
            </a:r>
          </a:p>
          <a:p>
            <a:r>
              <a:rPr lang="en-US" dirty="0" err="1" smtClean="0"/>
              <a:t>Sikandar</a:t>
            </a:r>
            <a:r>
              <a:rPr lang="en-US" dirty="0" smtClean="0"/>
              <a:t> </a:t>
            </a:r>
            <a:r>
              <a:rPr lang="en-US" dirty="0" err="1" smtClean="0"/>
              <a:t>Mirza</a:t>
            </a:r>
            <a:r>
              <a:rPr lang="en-US" dirty="0" smtClean="0"/>
              <a:t>, </a:t>
            </a:r>
            <a:r>
              <a:rPr lang="en-US" dirty="0" err="1" smtClean="0"/>
              <a:t>Shaheed</a:t>
            </a:r>
            <a:r>
              <a:rPr lang="en-US" dirty="0" smtClean="0"/>
              <a:t> </a:t>
            </a:r>
            <a:r>
              <a:rPr lang="en-US" dirty="0" err="1" smtClean="0"/>
              <a:t>Suharwardy</a:t>
            </a:r>
            <a:r>
              <a:rPr lang="en-US" dirty="0" smtClean="0"/>
              <a:t> </a:t>
            </a:r>
            <a:r>
              <a:rPr lang="en-US" dirty="0" err="1" smtClean="0"/>
              <a:t>Zahir</a:t>
            </a:r>
            <a:r>
              <a:rPr lang="en-US" dirty="0" smtClean="0"/>
              <a:t> Shah, </a:t>
            </a:r>
            <a:r>
              <a:rPr lang="en-US" dirty="0" err="1" smtClean="0"/>
              <a:t>Sardar</a:t>
            </a:r>
            <a:r>
              <a:rPr lang="en-US" dirty="0" smtClean="0"/>
              <a:t> </a:t>
            </a:r>
            <a:r>
              <a:rPr lang="en-US" dirty="0" err="1" smtClean="0"/>
              <a:t>Daud</a:t>
            </a:r>
            <a:r>
              <a:rPr lang="en-US" dirty="0" smtClean="0"/>
              <a:t> </a:t>
            </a:r>
          </a:p>
          <a:p>
            <a:r>
              <a:rPr lang="en-US" dirty="0" smtClean="0"/>
              <a:t>U-2 Incident Closure Consulates office in Peshawar Kabul broke of trade</a:t>
            </a:r>
          </a:p>
          <a:p>
            <a:r>
              <a:rPr lang="en-US" dirty="0" smtClean="0"/>
              <a:t>1965-71 wars </a:t>
            </a:r>
            <a:r>
              <a:rPr lang="en-US" dirty="0" err="1" smtClean="0"/>
              <a:t>Sardar</a:t>
            </a:r>
            <a:r>
              <a:rPr lang="en-US" dirty="0" smtClean="0"/>
              <a:t> </a:t>
            </a:r>
            <a:r>
              <a:rPr lang="en-US" dirty="0" err="1" smtClean="0"/>
              <a:t>Daud</a:t>
            </a:r>
            <a:r>
              <a:rPr lang="en-US" dirty="0" smtClean="0"/>
              <a:t> Issues </a:t>
            </a:r>
            <a:r>
              <a:rPr lang="en-US" dirty="0" err="1" smtClean="0"/>
              <a:t>Sardar</a:t>
            </a:r>
            <a:r>
              <a:rPr lang="en-US" dirty="0" smtClean="0"/>
              <a:t> </a:t>
            </a:r>
            <a:r>
              <a:rPr lang="en-US" dirty="0" err="1" smtClean="0"/>
              <a:t>Daud</a:t>
            </a:r>
            <a:r>
              <a:rPr lang="en-US" dirty="0" smtClean="0"/>
              <a:t> Visit and Bhutto Visit 1976. </a:t>
            </a:r>
            <a:r>
              <a:rPr lang="en-US" dirty="0" err="1" smtClean="0"/>
              <a:t>Daud</a:t>
            </a:r>
            <a:r>
              <a:rPr lang="en-US" dirty="0" smtClean="0"/>
              <a:t> Accepted Durand Line 1978, Democratic party take hold of Kabul Democratic republic of Afghanistan</a:t>
            </a:r>
          </a:p>
          <a:p>
            <a:r>
              <a:rPr lang="en-US" dirty="0" smtClean="0"/>
              <a:t>1979-1992 Soviet Invasion 1979. 1980, American Assistance : Mujahidin Geneva Pact 1988 : Witnessed by US &amp; Soviet Nations</a:t>
            </a:r>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PAK-US RELATION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 established diplomatic relations with Pakistan on October 20, 1947. Relationship based on economic and military assistance. Pakistan’s relation with the US improved in early 1950’s when Prime Minister </a:t>
            </a:r>
            <a:r>
              <a:rPr lang="en-US" dirty="0" err="1" smtClean="0"/>
              <a:t>Liaqat</a:t>
            </a:r>
            <a:r>
              <a:rPr lang="en-US" dirty="0" smtClean="0"/>
              <a:t> Ali Khan visited America and stresses upon the following: • Democracy. • Fundamental Human Rights. • Equality of Opportunity. • Equal Citizenship irrespective of Religion. In 1954, Pakistan signed a Mutual Defense Agreement with US and subsequently became members of SEATO and CENTO.  These treaties put Pakistan under influence and thus Pakistan was used against Soviet territory.</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Mutual Defense Assistance Agreement The first defense agreement in May 1954 under which the US undertook to provide defense equipment to Pakistan “exclusively to maintain its internal security, its legitimate self-defense or to permit it to participate in defense of the area”.  Prime Minister Muhammad Ali </a:t>
            </a:r>
            <a:r>
              <a:rPr lang="en-US" dirty="0" err="1" smtClean="0"/>
              <a:t>Bogra</a:t>
            </a:r>
            <a:r>
              <a:rPr lang="en-US" dirty="0" smtClean="0"/>
              <a:t> lauded the PAK-US agreement.  At the same time the US military aid began to flow into Pakistan on the recommendation of General </a:t>
            </a:r>
            <a:r>
              <a:rPr lang="en-US" dirty="0" err="1" smtClean="0"/>
              <a:t>Ayub</a:t>
            </a:r>
            <a:r>
              <a:rPr lang="en-US" dirty="0" smtClean="0"/>
              <a:t> Khan. Military aid to Pakistan between 1953 and 1961 totals $508 millions.</a:t>
            </a:r>
          </a:p>
          <a:p>
            <a:r>
              <a:rPr lang="en-US" dirty="0" smtClean="0"/>
              <a:t>“SEATO” South East Asian Treaty Organization September’8, 1954  Members: Australia, France, New Zealand, Pakistan, Philippines, Thailand, United Kingdom, United States.  Purpose: • Establish a collective security arrangement for South-East Asia. • Enhance trade relationship between its members.  Reason for its failure: • Lack of ability to resolve issues. • Ultimate inability of other </a:t>
            </a:r>
            <a:r>
              <a:rPr lang="en-US" dirty="0" err="1" smtClean="0"/>
              <a:t>Seato</a:t>
            </a:r>
            <a:r>
              <a:rPr lang="en-US" dirty="0" smtClean="0"/>
              <a:t> Nations to act militarily.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CENTO” Central Treaty Organization 1955 Members: Iran, Iraq, Turkey, Pakistan, United Kingdom. Purpose: • U.S pressure and promises of military and economic aid were key in the negotiations to the agreement. • Counter the threat of Soviet expansion in Middle East oil producing countries. Reasons for failure: • Did not intervene in the Arab-Israeli Conflict. • Was unable to prevent Soviet expansion in member states (Egypt, Syria, Iran etc)</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Ayub’s</a:t>
            </a:r>
            <a:r>
              <a:rPr lang="en-US" dirty="0" smtClean="0"/>
              <a:t> Era (1952-1969)</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Significance of SEATO and CENTO • Military aid increased to 500 million dollar by 1957. • Further strengthening of US-PAK relationship. • Became United States “Most-Allied Ally” in Asia. U-2 Crises of 1960: • July, 1957- US requested permission from Pakistan for the establishment of a secret US Intelligence facility in Pakistan. • Location: </a:t>
            </a:r>
            <a:r>
              <a:rPr lang="en-US" dirty="0" err="1" smtClean="0"/>
              <a:t>Badaber</a:t>
            </a:r>
            <a:r>
              <a:rPr lang="en-US" dirty="0" smtClean="0"/>
              <a:t>, 10 miles from Peshawar. • April 9, 1960- U-2 spy plan of the special CIA unit crossed the national boundary of the Soviet Union and flew over four Soviet top secret military objects but was detected by the Soviet Air Defense Forces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 Pakistan became a “wholehearted ally” which undertook ‘real - responsibilities and risk’ by providing facilities ‘highly important to US national security. • Compromise on Pakistan’s security and worsened relations with the Soviet Union. • Soviet Union threatened the nuclear annihilation of Pakis- </a:t>
            </a:r>
            <a:r>
              <a:rPr lang="en-US" dirty="0" err="1" smtClean="0"/>
              <a:t>tani</a:t>
            </a:r>
            <a:r>
              <a:rPr lang="en-US" dirty="0" smtClean="0"/>
              <a:t> cities. Indus Water Treaty in 1960 and - half a billion in US funds.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Pakistan withdraw from ‘SEATO’ in 1972. </a:t>
            </a:r>
            <a:r>
              <a:rPr lang="en-US" dirty="0" err="1" smtClean="0"/>
              <a:t>Zulfiqar</a:t>
            </a:r>
            <a:r>
              <a:rPr lang="en-US" dirty="0" smtClean="0"/>
              <a:t> Ali Bhutto became president of Pakistan in 1974. He was a close friend of President Nixon which went in Pakistan favor. In 1976 Pakistan ran in trouble with the US over the issue of acquisition of a nuclear processing plant and President Jimmy Carter imposed sanctions on Pakistan. Symington Amendment Section 101 of the Arms Export Control Act • Imposed in 1979 for Pakistan’s clandestine construction of a uranium enrichment plant.</a:t>
            </a:r>
          </a:p>
          <a:p>
            <a:r>
              <a:rPr lang="en-US" dirty="0" smtClean="0">
                <a:hlinkClick r:id="rId2" tooltip="General Zia’s Era&#10;In the early days of Zia regime the rela..."/>
              </a:rPr>
              <a:t>15. </a:t>
            </a:r>
            <a:r>
              <a:rPr lang="en-US" dirty="0" smtClean="0"/>
              <a:t>General Zia’s Era In the early days of Zia regime the relation- ship between US and Pakistan. General Zia admitted this thing in an interview that in the administration of President Carter the relations reached at the lowest point. The main cause is the controversy on the nuclear issues. Than for Pakistan US changed it’s strategies and provide assistance in militarily and economically. The most determining factor in Pakistan and US relationship during this period was ‘the geographical importance of Pakistan in the region.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hlinkClick r:id="rId2" tooltip="In 1976 Pakistan and France reached an&#10;agreement in which ..."/>
              </a:rPr>
              <a:t>16. </a:t>
            </a:r>
            <a:r>
              <a:rPr lang="en-US" dirty="0" smtClean="0"/>
              <a:t>In 1976 Pakistan and France reached an agreement in which France provides a nuclear processing plant. But what America do? He put pressure on France to conceal the agreement and because of this pressure France refuse to give nuclear processing plant. General Zia said, the only poor country that President Carter get hold of , for achieving his aims was Pakistan and president </a:t>
            </a:r>
            <a:r>
              <a:rPr lang="en-US" dirty="0" err="1" smtClean="0"/>
              <a:t>Gisward</a:t>
            </a:r>
            <a:r>
              <a:rPr lang="en-US" dirty="0" smtClean="0"/>
              <a:t>; somehow or other I think he come under pressure from Us &amp; refused to give us plant.</a:t>
            </a:r>
          </a:p>
          <a:p>
            <a:r>
              <a:rPr lang="en-US" dirty="0" smtClean="0">
                <a:hlinkClick r:id="rId3" tooltip="“Year of 1979”&#10;This is the main issue which destroyed the ..."/>
              </a:rPr>
              <a:t>17. </a:t>
            </a:r>
            <a:r>
              <a:rPr lang="en-US" dirty="0" smtClean="0"/>
              <a:t>“Year of 1979” This is the main issue which destroyed the relationship between US and Pakistan after this Pakistan’s government issued a strongly angry statement against US policy. President Jimmy cut off aid to Pakistan in 1979 after the General ( Zia) refused to allow International Inspection of his Country’s nuclear installation. There are some other reasons which gave bad impact to US towards Pakistan and is the mistaken belief that the US was involved in the attack of </a:t>
            </a:r>
            <a:r>
              <a:rPr lang="en-US" dirty="0" err="1" smtClean="0"/>
              <a:t>Makkah</a:t>
            </a:r>
            <a:r>
              <a:rPr lang="en-US" dirty="0" smtClean="0"/>
              <a:t> ( The Holiest place for Muslims in the World).</a:t>
            </a:r>
          </a:p>
          <a:p>
            <a:r>
              <a:rPr lang="en-US" dirty="0" smtClean="0">
                <a:hlinkClick r:id="rId4" tooltip="Grand Mosque Seizure&#10;The Grand Mosque Seizure on November&#10;..."/>
              </a:rPr>
              <a:t>18. 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sz="3600" b="1" dirty="0" smtClean="0"/>
              <a:t>Zero Sum </a:t>
            </a:r>
            <a:r>
              <a:rPr lang="en-US" sz="3600" b="1" dirty="0" err="1" smtClean="0"/>
              <a:t>world:</a:t>
            </a:r>
            <a:r>
              <a:rPr lang="en-US" sz="3600" dirty="0" err="1" smtClean="0"/>
              <a:t>relating</a:t>
            </a:r>
            <a:r>
              <a:rPr lang="en-US" sz="3600" dirty="0" smtClean="0"/>
              <a:t> to a </a:t>
            </a:r>
            <a:r>
              <a:rPr lang="en-US" sz="3600" dirty="0" smtClean="0">
                <a:hlinkClick r:id="rId2" tooltip="Definition of situation"/>
              </a:rPr>
              <a:t>situation</a:t>
            </a:r>
            <a:r>
              <a:rPr lang="en-US" sz="3600" dirty="0" smtClean="0"/>
              <a:t> in which one person's </a:t>
            </a:r>
            <a:r>
              <a:rPr lang="en-US" sz="3600" dirty="0" smtClean="0">
                <a:hlinkClick r:id="rId3" tooltip="Definition of loss"/>
              </a:rPr>
              <a:t>loss</a:t>
            </a:r>
            <a:r>
              <a:rPr lang="en-US" sz="3600" dirty="0" smtClean="0"/>
              <a:t> is equal to the other person's </a:t>
            </a:r>
            <a:r>
              <a:rPr lang="en-US" sz="3600" dirty="0" smtClean="0">
                <a:hlinkClick r:id="rId4" tooltip="Definition of gain"/>
              </a:rPr>
              <a:t>gain</a:t>
            </a:r>
            <a:endParaRPr lang="en-US" sz="3600" b="1" dirty="0" smtClean="0"/>
          </a:p>
          <a:p>
            <a:pPr>
              <a:buFont typeface="Wingdings" panose="05000000000000000000" pitchFamily="2" charset="2"/>
              <a:buChar char="Ø"/>
            </a:pPr>
            <a:r>
              <a:rPr lang="en-US" dirty="0" smtClean="0"/>
              <a:t> </a:t>
            </a:r>
            <a:r>
              <a:rPr lang="en-US" sz="3600" b="1" dirty="0" smtClean="0"/>
              <a:t>Signaling :giving message</a:t>
            </a:r>
            <a:endParaRPr lang="en-US" dirty="0" smtClean="0"/>
          </a:p>
          <a:p>
            <a:pPr>
              <a:buFont typeface="Wingdings" panose="05000000000000000000" pitchFamily="2" charset="2"/>
              <a:buChar char="Ø"/>
            </a:pPr>
            <a:r>
              <a:rPr lang="en-US" dirty="0" smtClean="0"/>
              <a:t> </a:t>
            </a:r>
            <a:r>
              <a:rPr lang="en-US" sz="3600" b="1" dirty="0" smtClean="0"/>
              <a:t>Buffer state:</a:t>
            </a:r>
            <a:r>
              <a:rPr lang="en-US" dirty="0" smtClean="0"/>
              <a:t> small neutral country situated between two larger hostile countries and serving to prevent the outbreak of regional conflict.</a:t>
            </a:r>
          </a:p>
          <a:p>
            <a:pPr>
              <a:buFont typeface="Wingdings" panose="05000000000000000000" pitchFamily="2" charset="2"/>
              <a:buChar char="Ø"/>
            </a:pPr>
            <a:r>
              <a:rPr lang="en-US" dirty="0" smtClean="0"/>
              <a:t> </a:t>
            </a:r>
            <a:r>
              <a:rPr lang="en-US" b="1" dirty="0" smtClean="0"/>
              <a:t>Full spectrum </a:t>
            </a:r>
            <a:r>
              <a:rPr lang="en-US" b="1" dirty="0" err="1" smtClean="0"/>
              <a:t>diplomacy:Full</a:t>
            </a:r>
            <a:r>
              <a:rPr lang="en-US" b="1" dirty="0" smtClean="0"/>
              <a:t> spectrum diplomacy</a:t>
            </a:r>
            <a:r>
              <a:rPr lang="en-US" dirty="0" smtClean="0"/>
              <a:t> is a combination of traditional, government-to-government </a:t>
            </a:r>
            <a:r>
              <a:rPr lang="en-US" b="1" dirty="0" smtClean="0"/>
              <a:t>diplomacy</a:t>
            </a:r>
            <a:r>
              <a:rPr lang="en-US" dirty="0" smtClean="0"/>
              <a:t> with the many components of public </a:t>
            </a:r>
            <a:r>
              <a:rPr lang="en-US" b="1" dirty="0" smtClean="0"/>
              <a:t>diplomacy</a:t>
            </a:r>
            <a:r>
              <a:rPr lang="en-US" dirty="0" smtClean="0"/>
              <a:t> as well as the integration of these two functions with other instruments of statecraft.</a:t>
            </a:r>
            <a:endParaRPr lang="en-US" b="1"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Grand Mosque Seizure The Grand Mosque Seizure on November 20, 1979, was an armed attack and takeover by armed Islamist dissidents of the Al-</a:t>
            </a:r>
            <a:r>
              <a:rPr lang="en-US" dirty="0" err="1" smtClean="0"/>
              <a:t>Masjid</a:t>
            </a:r>
            <a:r>
              <a:rPr lang="en-US" dirty="0" smtClean="0"/>
              <a:t> - al-</a:t>
            </a:r>
            <a:r>
              <a:rPr lang="en-US" dirty="0" err="1" smtClean="0"/>
              <a:t>Haram</a:t>
            </a:r>
            <a:r>
              <a:rPr lang="en-US" dirty="0" smtClean="0"/>
              <a:t> in Mecca, Saudi Arabia, the holiest place in Islam. The insurgents declared that the </a:t>
            </a:r>
            <a:r>
              <a:rPr lang="en-US" dirty="0" err="1" smtClean="0"/>
              <a:t>Mahdi</a:t>
            </a:r>
            <a:r>
              <a:rPr lang="en-US" dirty="0" smtClean="0"/>
              <a:t>, or redeemer of Islam, had arrived in the form of one of the insurgents' leaders, Abdullah </a:t>
            </a:r>
            <a:r>
              <a:rPr lang="en-US" dirty="0" err="1" smtClean="0"/>
              <a:t>Hamid</a:t>
            </a:r>
            <a:r>
              <a:rPr lang="en-US" dirty="0" smtClean="0"/>
              <a:t> Mohammed Al-</a:t>
            </a:r>
            <a:r>
              <a:rPr lang="en-US" dirty="0" err="1" smtClean="0"/>
              <a:t>Qahtani</a:t>
            </a:r>
            <a:r>
              <a:rPr lang="en-US" dirty="0" smtClean="0"/>
              <a:t> and called on Muslims to obey him. The seizure shocked the Islamic world as hundreds of pilgrims present for the annual hajj were taken hostage.</a:t>
            </a:r>
          </a:p>
          <a:p>
            <a:r>
              <a:rPr lang="en-US" dirty="0" smtClean="0">
                <a:hlinkClick r:id="rId2" tooltip="The insurgents broadcast their demands from&#10;the mosque lou..."/>
              </a:rPr>
              <a:t>19. </a:t>
            </a:r>
            <a:r>
              <a:rPr lang="en-US" dirty="0" smtClean="0"/>
              <a:t>The insurgents broadcast their demands from the mosque loudspeakers, calling for the cutoff of oil exports to the United States and expulsion of all foreign civilian and military experts from the Arabian peninsula. The battle had lasted more than two weeks, and had officially left "255 pilgrims, troops and fanatics" killed "another 560 injured, military causalities were 127 dead and 451 injured.</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Soviet Afghan War The Soviet Afghan War lasted over ten years from December, 1979- February 1989.  The insurgent group fought against Soviet Army and Allied Afghan Forces, between 8,50,000 to 20,00,000 civilians were killed and millions of Afghans fled the country as refugees mostly to Pakistan and Iran.</a:t>
            </a:r>
          </a:p>
          <a:p>
            <a:r>
              <a:rPr lang="en-US" dirty="0" smtClean="0">
                <a:hlinkClick r:id="rId2" tooltip="Relations once again soured after the&#10;collapse of Soviet U..."/>
              </a:rPr>
              <a:t>21. </a:t>
            </a:r>
            <a:r>
              <a:rPr lang="en-US" dirty="0" smtClean="0"/>
              <a:t>Relations once again soured after the collapse of Soviet Union when the united states sanctions against Pakistan for its nuclear weapon program. </a:t>
            </a:r>
            <a:r>
              <a:rPr lang="en-US" dirty="0" err="1" smtClean="0"/>
              <a:t>Pressler</a:t>
            </a:r>
            <a:r>
              <a:rPr lang="en-US" dirty="0" smtClean="0"/>
              <a:t> Amendment Section 620E(e) of the Foreign Assistance Act of 1961 Adopted in 1985, bars most forms of U.S. military assistance to Islamabad unless the president certifies annually that Pakistan does not possess a nuclear explosive device.</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After the 9/11 attacks, US decided to invade in various countries to end militancy. Pakistan was one of those countries. At that time, Pakistan decided to support US as US threatened Pakistan that it will bomb Pakistan if it did not support US. </a:t>
            </a:r>
            <a:r>
              <a:rPr lang="en-US" dirty="0" err="1" smtClean="0"/>
              <a:t>Parvaiz</a:t>
            </a:r>
            <a:r>
              <a:rPr lang="en-US" dirty="0" smtClean="0"/>
              <a:t> </a:t>
            </a:r>
            <a:r>
              <a:rPr lang="en-US" dirty="0" err="1" smtClean="0"/>
              <a:t>Musharaf</a:t>
            </a:r>
            <a:r>
              <a:rPr lang="en-US" dirty="0" smtClean="0"/>
              <a:t> was the leader of Pakistan at that time and he took that threat serious and he decided to fight against AL- QAIDA. After that, Pakistan arrested several senior Al Qaeda members including Khalid Sheikh Mohammad, the alleged mastermind of the 2001 attacks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2013: Since some in the U.S. </a:t>
            </a:r>
            <a:r>
              <a:rPr lang="en-US" smtClean="0"/>
              <a:t>government claimed that they had caught bin Laden without Pakistani help, numerous allegations were made that the government of Pakistan had shielded bin Laden and again stand against Pakistan.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smtClean="0"/>
              <a:t> Hard power, soft power, smart power: </a:t>
            </a:r>
            <a:r>
              <a:rPr lang="en-US" dirty="0" smtClean="0"/>
              <a:t>In international relations, the term </a:t>
            </a:r>
            <a:r>
              <a:rPr lang="en-US" b="1" dirty="0" smtClean="0"/>
              <a:t>smart power</a:t>
            </a:r>
            <a:r>
              <a:rPr lang="en-US" dirty="0" smtClean="0"/>
              <a:t> refers to the combination of </a:t>
            </a:r>
            <a:r>
              <a:rPr lang="en-US" b="1" dirty="0" smtClean="0"/>
              <a:t>hard power</a:t>
            </a:r>
            <a:r>
              <a:rPr lang="en-US" dirty="0" smtClean="0"/>
              <a:t> and </a:t>
            </a:r>
            <a:r>
              <a:rPr lang="en-US" b="1" dirty="0" smtClean="0"/>
              <a:t>soft power</a:t>
            </a:r>
            <a:r>
              <a:rPr lang="en-US" dirty="0" smtClean="0"/>
              <a:t> strategies.</a:t>
            </a:r>
            <a:endParaRPr lang="en-US" b="1" dirty="0" smtClean="0"/>
          </a:p>
          <a:p>
            <a:pPr>
              <a:buNone/>
            </a:pPr>
            <a:endParaRPr lang="en-US" b="1" dirty="0" smtClean="0"/>
          </a:p>
          <a:p>
            <a:pPr>
              <a:buFont typeface="Wingdings" panose="05000000000000000000" pitchFamily="2" charset="2"/>
              <a:buChar char="Ø"/>
            </a:pPr>
            <a:r>
              <a:rPr lang="en-US" b="1" smtClean="0"/>
              <a:t> Military globalization:military</a:t>
            </a:r>
            <a:r>
              <a:rPr lang="en-US" dirty="0" smtClean="0"/>
              <a:t> relations among the political units of the world system. .</a:t>
            </a:r>
            <a:endParaRPr lang="en-US" b="1" dirty="0" smtClean="0"/>
          </a:p>
          <a:p>
            <a:pPr>
              <a:buFont typeface="Wingdings" panose="05000000000000000000" pitchFamily="2" charset="2"/>
              <a:buChar char="Ø"/>
            </a:pPr>
            <a:r>
              <a:rPr lang="en-US" b="1" dirty="0" smtClean="0"/>
              <a:t> Nuclear umbrella</a:t>
            </a:r>
          </a:p>
          <a:p>
            <a:pPr>
              <a:buFont typeface="Wingdings" panose="05000000000000000000" pitchFamily="2" charset="2"/>
              <a:buChar char="Ø"/>
            </a:pPr>
            <a:r>
              <a:rPr lang="en-US" b="1" dirty="0" smtClean="0"/>
              <a:t>Proxy wars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 5</a:t>
            </a:r>
            <a:r>
              <a:rPr lang="en-US" baseline="30000" dirty="0" smtClean="0"/>
              <a:t>th</a:t>
            </a:r>
            <a:r>
              <a:rPr lang="en-US" dirty="0" smtClean="0"/>
              <a:t> </a:t>
            </a:r>
            <a:r>
              <a:rPr lang="en-US" smtClean="0"/>
              <a:t>Generation warfare :</a:t>
            </a:r>
          </a:p>
          <a:p>
            <a:pPr marL="0" indent="0">
              <a:buNone/>
            </a:pPr>
            <a:r>
              <a:rPr lang="en-US" smtClean="0"/>
              <a:t>It’s </a:t>
            </a:r>
            <a:r>
              <a:rPr lang="en-US" dirty="0"/>
              <a:t>not just about fighting on the battlefield. There are no distinct zones of war and peace. It blends the kinetic with the non-kinetic, i.e., politico-economic warfare, sub-conventional and conventional warfare, low-intensity conflict, </a:t>
            </a:r>
            <a:r>
              <a:rPr lang="en-US" dirty="0" err="1"/>
              <a:t>lawfare</a:t>
            </a:r>
            <a:r>
              <a:rPr lang="en-US" dirty="0"/>
              <a:t>, diplomacy, cyber war, and now even fake news and other digitized interventions et cetera.</a:t>
            </a:r>
            <a:endParaRPr lang="en-US" dirty="0"/>
          </a:p>
        </p:txBody>
      </p:sp>
    </p:spTree>
    <p:extLst>
      <p:ext uri="{BB962C8B-B14F-4D97-AF65-F5344CB8AC3E}">
        <p14:creationId xmlns:p14="http://schemas.microsoft.com/office/powerpoint/2010/main" val="384639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Detirmanants</a:t>
            </a:r>
            <a:r>
              <a:rPr lang="en-US" dirty="0" smtClean="0"/>
              <a:t> of </a:t>
            </a:r>
            <a:r>
              <a:rPr lang="en-US" dirty="0" err="1" smtClean="0"/>
              <a:t>pakistan</a:t>
            </a:r>
            <a:r>
              <a:rPr lang="en-US" dirty="0" smtClean="0"/>
              <a:t> s foreign policy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1. Security, 2. Ideology 3. National Interests 4. Diplomacy 5. Public Opinion </a:t>
            </a:r>
            <a:br>
              <a:rPr lang="en-US" dirty="0" smtClean="0"/>
            </a:br>
            <a:r>
              <a:rPr lang="en-US" dirty="0" smtClean="0"/>
              <a:t>6. Decision making </a:t>
            </a:r>
          </a:p>
          <a:p>
            <a:pPr>
              <a:buNone/>
            </a:pPr>
            <a:endParaRPr lang="en-US" dirty="0" smtClean="0"/>
          </a:p>
          <a:p>
            <a:r>
              <a:rPr lang="en-US" b="1" dirty="0" smtClean="0"/>
              <a:t>PRINCIPLES OF PAKSITAN’S FOREIGN POLICY </a:t>
            </a:r>
            <a:r>
              <a:rPr lang="en-US" dirty="0" smtClean="0"/>
              <a:t/>
            </a:r>
            <a:br>
              <a:rPr lang="en-US" dirty="0" smtClean="0"/>
            </a:br>
            <a:r>
              <a:rPr lang="en-US" dirty="0" smtClean="0"/>
              <a:t/>
            </a:r>
            <a:br>
              <a:rPr lang="en-US" dirty="0" smtClean="0"/>
            </a:br>
            <a:r>
              <a:rPr lang="en-US" dirty="0" smtClean="0"/>
              <a:t>1. Security 2. Ideology 3.National interests 4. Détente and peaceful relations . 5. Non alignment 6. Close relations with Muslim countries 7. Support f independence movements</a:t>
            </a:r>
          </a:p>
          <a:p>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Pak India relations</a:t>
            </a:r>
            <a:endParaRPr lang="en-US" dirty="0"/>
          </a:p>
        </p:txBody>
      </p:sp>
      <p:sp>
        <p:nvSpPr>
          <p:cNvPr id="3" name="Content Placeholder 2"/>
          <p:cNvSpPr>
            <a:spLocks noGrp="1"/>
          </p:cNvSpPr>
          <p:nvPr>
            <p:ph idx="1"/>
          </p:nvPr>
        </p:nvSpPr>
        <p:spPr/>
        <p:txBody>
          <a:bodyPr/>
          <a:lstStyle/>
          <a:p>
            <a:r>
              <a:rPr lang="en-US" dirty="0" smtClean="0"/>
              <a:t>KASHMIR ISSUE:</a:t>
            </a:r>
          </a:p>
          <a:p>
            <a:r>
              <a:rPr lang="en-US" dirty="0" smtClean="0"/>
              <a:t>SIACHIN :</a:t>
            </a:r>
          </a:p>
          <a:p>
            <a:r>
              <a:rPr lang="en-US" dirty="0" smtClean="0"/>
              <a:t>SIR CREEK ISSUE </a:t>
            </a:r>
          </a:p>
          <a:p>
            <a:r>
              <a:rPr lang="en-US" dirty="0" smtClean="0"/>
              <a:t>WAR ON WATER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PAK-CHINA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Pakistan has a long and symbiotic relationship with China. Which is based on mutual support. •Pakistan And China Relationship Began In 1950 as Pakistan is the First Muslim Country To Establish Relations With China. •PAKISTAN helped china to build a relation with the Muslim world.</a:t>
            </a:r>
          </a:p>
          <a:p>
            <a:r>
              <a:rPr lang="en-US" dirty="0" smtClean="0"/>
              <a:t>•Due to Pakistan , china became a member of UN. •The Two Countries Had Regularly Exchanged High- level Visits Resulting In A Variety Of Agreements. • Diplomatic Relations Were Established In 1950. •Military Assistance Began In 1966. •Economic Co-operation Began In 1979. </a:t>
            </a:r>
          </a:p>
          <a:p>
            <a:r>
              <a:rPr lang="en-US" dirty="0" smtClean="0"/>
              <a:t>2. Diplomatic relations:- Diplomatic relations between Pakistan and China were established on 21 May 1951. • In Sino-Indian war 1962, China and Pakistan joined hands against India. • One year after Sino- India war,.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PAK-CHINA</a:t>
            </a:r>
            <a:endParaRPr lang="en-US" dirty="0"/>
          </a:p>
        </p:txBody>
      </p:sp>
      <p:sp>
        <p:nvSpPr>
          <p:cNvPr id="3" name="Content Placeholder 2"/>
          <p:cNvSpPr>
            <a:spLocks noGrp="1"/>
          </p:cNvSpPr>
          <p:nvPr>
            <p:ph idx="1"/>
          </p:nvPr>
        </p:nvSpPr>
        <p:spPr/>
        <p:txBody>
          <a:bodyPr/>
          <a:lstStyle/>
          <a:p>
            <a:r>
              <a:rPr lang="en-US" dirty="0" smtClean="0"/>
              <a:t>Pakistan built the Karakoram Tract to China to improve diplomatic relations. • AS, Pakistan opened a gate for China to the West ,that made possible Nixon us president visit to China in 1972. China in turn provided extensive economic aid and political support towards Pakistan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101</TotalTime>
  <Words>1935</Words>
  <Application>Microsoft Office PowerPoint</Application>
  <PresentationFormat>On-screen Show (4:3)</PresentationFormat>
  <Paragraphs>91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Foundry</vt:lpstr>
      <vt:lpstr>Pakistan s foreign policy</vt:lpstr>
      <vt:lpstr>Important terms</vt:lpstr>
      <vt:lpstr>PowerPoint Presentation</vt:lpstr>
      <vt:lpstr>PowerPoint Presentation</vt:lpstr>
      <vt:lpstr>PowerPoint Presentation</vt:lpstr>
      <vt:lpstr>Detirmanants of pakistan s foreign policy</vt:lpstr>
      <vt:lpstr>Pak India relations</vt:lpstr>
      <vt:lpstr>PAK-CHINA</vt:lpstr>
      <vt:lpstr>PAK-CHINA</vt:lpstr>
      <vt:lpstr>PowerPoint Presentation</vt:lpstr>
      <vt:lpstr>PowerPoint Presentation</vt:lpstr>
      <vt:lpstr>PowerPoint Presentation</vt:lpstr>
      <vt:lpstr>PowerPoint Presentation</vt:lpstr>
      <vt:lpstr>Pak-saudi Arabia</vt:lpstr>
      <vt:lpstr>Mutual support</vt:lpstr>
      <vt:lpstr>Flip side</vt:lpstr>
      <vt:lpstr>Pak-Iran  relations</vt:lpstr>
      <vt:lpstr>Problems in Relations</vt:lpstr>
      <vt:lpstr>Pak-Afghan relations</vt:lpstr>
      <vt:lpstr>Durand line</vt:lpstr>
      <vt:lpstr>Opposition in UNO:</vt:lpstr>
      <vt:lpstr>PowerPoint Presentation</vt:lpstr>
      <vt:lpstr>PAK-US RELATION</vt:lpstr>
      <vt:lpstr>PowerPoint Presentation</vt:lpstr>
      <vt:lpstr>PowerPoint Presentation</vt:lpstr>
      <vt:lpstr>Ayub’s Era (1952-1969)</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Pakistan s foreign policy</dc:title>
  <dc:creator>Computer</dc:creator>
  <cp:lastModifiedBy>Nadia nauman</cp:lastModifiedBy>
  <cp:revision>15</cp:revision>
  <dcterms:created xsi:type="dcterms:W3CDTF">2006-08-16T00:00:00Z</dcterms:created>
  <dcterms:modified xsi:type="dcterms:W3CDTF">2019-11-21T16:42:38Z</dcterms:modified>
</cp:coreProperties>
</file>